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notesMasterIdLst>
    <p:notesMasterId r:id="rId7"/>
  </p:notesMasterIdLst>
  <p:sldIdLst>
    <p:sldId id="261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-187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body"/>
          </p:nvPr>
        </p:nvSpPr>
        <p:spPr>
          <a:xfrm>
            <a:off x="777240" y="4777560"/>
            <a:ext cx="6217560" cy="452592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notes format</a:t>
            </a:r>
          </a:p>
        </p:txBody>
      </p:sp>
      <p:sp>
        <p:nvSpPr>
          <p:cNvPr id="81" name="PlaceHolder 2"/>
          <p:cNvSpPr>
            <a:spLocks noGrp="1"/>
          </p:cNvSpPr>
          <p:nvPr>
            <p:ph type="hdr"/>
          </p:nvPr>
        </p:nvSpPr>
        <p:spPr>
          <a:xfrm>
            <a:off x="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&lt;header&gt;</a:t>
            </a:r>
          </a:p>
        </p:txBody>
      </p:sp>
      <p:sp>
        <p:nvSpPr>
          <p:cNvPr id="82" name="PlaceHolder 3"/>
          <p:cNvSpPr>
            <a:spLocks noGrp="1"/>
          </p:cNvSpPr>
          <p:nvPr>
            <p:ph type="dt"/>
          </p:nvPr>
        </p:nvSpPr>
        <p:spPr>
          <a:xfrm>
            <a:off x="4399200" y="0"/>
            <a:ext cx="3372840" cy="50256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&lt;date/time&gt;</a:t>
            </a:r>
          </a:p>
        </p:txBody>
      </p:sp>
      <p:sp>
        <p:nvSpPr>
          <p:cNvPr id="83" name="PlaceHolder 4"/>
          <p:cNvSpPr>
            <a:spLocks noGrp="1"/>
          </p:cNvSpPr>
          <p:nvPr>
            <p:ph type="ftr"/>
          </p:nvPr>
        </p:nvSpPr>
        <p:spPr>
          <a:xfrm>
            <a:off x="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&lt;footer&gt;</a:t>
            </a:r>
          </a:p>
        </p:txBody>
      </p:sp>
      <p:sp>
        <p:nvSpPr>
          <p:cNvPr id="84" name="PlaceHolder 5"/>
          <p:cNvSpPr>
            <a:spLocks noGrp="1"/>
          </p:cNvSpPr>
          <p:nvPr>
            <p:ph type="sldNum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768D847A-C84D-40AF-93D6-FD0EE839CC64}" type="slidenum"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434798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8" name="Picture 77"/>
          <p:cNvPicPr/>
          <p:nvPr/>
        </p:nvPicPr>
        <p:blipFill>
          <a:blip r:embed="rId2"/>
          <a:stretch/>
        </p:blipFill>
        <p:spPr>
          <a:xfrm>
            <a:off x="456840" y="2252160"/>
            <a:ext cx="4038120" cy="3221640"/>
          </a:xfrm>
          <a:prstGeom prst="rect">
            <a:avLst/>
          </a:prstGeom>
          <a:ln>
            <a:noFill/>
          </a:ln>
        </p:spPr>
      </p:pic>
      <p:pic>
        <p:nvPicPr>
          <p:cNvPr id="79" name="Picture 78"/>
          <p:cNvPicPr/>
          <p:nvPr/>
        </p:nvPicPr>
        <p:blipFill>
          <a:blip r:embed="rId2"/>
          <a:stretch/>
        </p:blipFill>
        <p:spPr>
          <a:xfrm>
            <a:off x="456840" y="2252160"/>
            <a:ext cx="4038120" cy="32216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457200" y="3964320"/>
            <a:ext cx="1970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452592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2526480" y="3964320"/>
            <a:ext cx="1970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1970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2526480" y="1600200"/>
            <a:ext cx="197028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457200" y="3964320"/>
            <a:ext cx="4038120" cy="215856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theme" Target="../theme/theme1.xml"/><Relationship Id="rId14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92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920"/>
          </a:xfrm>
          <a:prstGeom prst="rect">
            <a:avLst/>
          </a:prstGeom>
        </p:spPr>
        <p:txBody>
          <a:bodyPr tIns="91440" bIns="9144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  <p:sp>
        <p:nvSpPr>
          <p:cNvPr id="43" name="PlaceHolder 4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4" name="PlaceHolder 5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tIns="91440" bIns="91440" anchor="ctr"/>
          <a:lstStyle/>
          <a:p>
            <a:endParaRPr lang="en-US" sz="2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  <p:sp>
        <p:nvSpPr>
          <p:cNvPr id="45" name="PlaceHolder 6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/>
          <a:lstStyle/>
          <a:p>
            <a:pPr algn="r">
              <a:lnSpc>
                <a:spcPct val="100000"/>
              </a:lnSpc>
            </a:pPr>
            <a:fld id="{21D4509F-FA4D-4C75-AC61-BACC4C81CCDC}" type="slidenum">
              <a:rPr lang="en-US" sz="1200" b="0" strike="noStrike" spc="-1">
                <a:solidFill>
                  <a:srgbClr val="98AA95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Shape 1"/>
          <p:cNvSpPr txBox="1"/>
          <p:nvPr/>
        </p:nvSpPr>
        <p:spPr>
          <a:xfrm>
            <a:off x="68400" y="2130480"/>
            <a:ext cx="9006840" cy="1469520"/>
          </a:xfrm>
          <a:prstGeom prst="rect">
            <a:avLst/>
          </a:prstGeom>
          <a:noFill/>
          <a:ln>
            <a:noFill/>
          </a:ln>
        </p:spPr>
        <p:txBody>
          <a:bodyPr tIns="91440" bIns="91440" anchor="ctr"/>
          <a:lstStyle/>
          <a:p>
            <a:pPr algn="ctr">
              <a:lnSpc>
                <a:spcPct val="100000"/>
              </a:lnSpc>
            </a:pPr>
            <a:r>
              <a:rPr lang="en-US" sz="3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Problem Solving With C++</a:t>
            </a: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TextShape 2"/>
          <p:cNvSpPr txBox="1"/>
          <p:nvPr/>
        </p:nvSpPr>
        <p:spPr>
          <a:xfrm>
            <a:off x="685800" y="3600360"/>
            <a:ext cx="7772040" cy="106452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GDB: GNU Project Debugger </a:t>
            </a:r>
            <a:endParaRPr lang="en-US" sz="32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TextShape 3"/>
          <p:cNvSpPr txBox="1"/>
          <p:nvPr/>
        </p:nvSpPr>
        <p:spPr>
          <a:xfrm>
            <a:off x="685800" y="4851720"/>
            <a:ext cx="7772040" cy="1028880"/>
          </a:xfrm>
          <a:prstGeom prst="rect">
            <a:avLst/>
          </a:prstGeom>
          <a:noFill/>
          <a:ln>
            <a:noFill/>
          </a:ln>
        </p:spPr>
        <p:txBody>
          <a:bodyPr tIns="91440" bIns="91440"/>
          <a:lstStyle/>
          <a:p>
            <a:pPr algn="ctr">
              <a:lnSpc>
                <a:spcPct val="100000"/>
              </a:lnSpc>
            </a:pP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  <a:ea typeface="Arial"/>
              </a:rPr>
              <a:t>February 2016</a:t>
            </a:r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32639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682560" y="2088000"/>
            <a:ext cx="7983720" cy="4480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GDB a powerful debugging tool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Used for many languages like C, C++ , Fortran etc.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It allows you to poke around inside your programs while they're executing, and it also gives you the opportunity to see exactly what happens when your program crashes.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GDB is free software, and it runs on many popular UNIX and Windows-based operating systems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Using GDB its much easier to track down bugs than using guesses and infinite amounts of print statements.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682560" y="2088000"/>
            <a:ext cx="7983720" cy="5090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GDB is a command-line tool, to start up GDB, you literally just type gdb at the prompt and hit enter.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You'll see some lines printed out to the screen showing you the version of GDB that you're running, its copyright information, and at the end you'll see the GDB prompt: (gdb).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GDB operates on executable files.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285840" indent="-2854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GDB can do four main things: 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Start your program, specifying anything that might affect its behavior.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Make your program stop on specified conditions.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Examine what has happened, when your program has stopped.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3080" indent="-342720">
              <a:lnSpc>
                <a:spcPct val="100000"/>
              </a:lnSpc>
              <a:buClr>
                <a:srgbClr val="000000"/>
              </a:buClr>
              <a:buFont typeface="Arial"/>
              <a:buAutoNum type="arabicPeriod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Change things in your program, so you can experiment with correcting the effects of one bug and go on to learn about another.</a:t>
            </a: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8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CustomShape 1"/>
          <p:cNvSpPr/>
          <p:nvPr/>
        </p:nvSpPr>
        <p:spPr>
          <a:xfrm>
            <a:off x="115460" y="1616558"/>
            <a:ext cx="8550820" cy="495128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GDB Commands: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endParaRPr lang="en-US" sz="2000" b="1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b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gdb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 </a:t>
            </a:r>
            <a:r>
              <a:rPr lang="en-US" sz="2000" b="1" i="1" strike="noStrike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executablename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–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to run the given executable file</a:t>
            </a:r>
            <a:endParaRPr lang="en-US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b main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- Puts a breakpoint at the beginning of the program</a:t>
            </a:r>
            <a:endParaRPr lang="en-US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b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- Puts a breakpoint at the current line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s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- Runs the next line, if the line has a function call, it will step into that function</a:t>
            </a: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 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- Runs the program until a breakpoint or error</a:t>
            </a:r>
            <a:endParaRPr lang="en-US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lnSpc>
                <a:spcPct val="100000"/>
              </a:lnSpc>
              <a:buFont typeface="Arial"/>
              <a:buChar char="•"/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- go to next line, doesn’t step into a function</a:t>
            </a:r>
            <a:endParaRPr lang="en-US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u N –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Runs until the N lines from the current line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l –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Prints the next 10 lines from the current line of your code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w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here – 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Return the current line</a:t>
            </a:r>
          </a:p>
          <a:p>
            <a:pPr marL="342900" indent="-342900"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</a:t>
            </a:r>
            <a:r>
              <a:rPr lang="en-US" sz="2000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–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continue until the next breakpoint</a:t>
            </a:r>
          </a:p>
          <a:p>
            <a:pPr marL="342900" indent="-342900">
              <a:buFont typeface="Arial"/>
              <a:buChar char="•"/>
            </a:pPr>
            <a:r>
              <a:rPr lang="en-US" sz="2000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i</a:t>
            </a: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nfo break – </a:t>
            </a:r>
            <a:r>
              <a:rPr lang="en-US" sz="200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lists the break points set.</a:t>
            </a:r>
          </a:p>
          <a:p>
            <a:pPr marL="342900" indent="-342900">
              <a:buFont typeface="Arial"/>
              <a:buChar char="•"/>
            </a:pP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print </a:t>
            </a:r>
            <a:r>
              <a:rPr lang="en-US" sz="2000" spc="-1" dirty="0" err="1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var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 - Prints the values </a:t>
            </a:r>
            <a:r>
              <a:rPr lang="en-US" sz="20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associated with that variable.</a:t>
            </a:r>
            <a:endParaRPr lang="en-US" sz="200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  <a:p>
            <a:pPr marL="342900" indent="-342900">
              <a:buFont typeface="Arial"/>
              <a:buChar char="•"/>
            </a:pPr>
            <a:r>
              <a:rPr lang="en-US" sz="20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q</a:t>
            </a:r>
            <a:r>
              <a:rPr lang="en-US" sz="20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alibri"/>
                <a:ea typeface="Arial"/>
              </a:rPr>
              <a:t> -   to quit the debugger</a:t>
            </a:r>
            <a:endParaRPr lang="en-US" sz="2000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Calibri"/>
              <a:ea typeface="Arial"/>
            </a:endParaRPr>
          </a:p>
          <a:p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endParaRPr lang="en-US" sz="14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247414" y="1666044"/>
            <a:ext cx="8626493" cy="4801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/>
              <a:t>GDB Commands for </a:t>
            </a:r>
            <a:r>
              <a:rPr lang="en-US" b="1" dirty="0" err="1" smtClean="0"/>
              <a:t>cpp</a:t>
            </a:r>
            <a:r>
              <a:rPr lang="en-US" b="1" dirty="0"/>
              <a:t> </a:t>
            </a:r>
            <a:r>
              <a:rPr lang="en-US" b="1" dirty="0" smtClean="0"/>
              <a:t>vectors:</a:t>
            </a:r>
          </a:p>
          <a:p>
            <a:endParaRPr lang="en-US" dirty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print all the values in the vector:</a:t>
            </a:r>
          </a:p>
          <a:p>
            <a:r>
              <a:rPr lang="en-US" dirty="0"/>
              <a:t> </a:t>
            </a:r>
            <a:r>
              <a:rPr lang="en-US" dirty="0" smtClean="0"/>
              <a:t>           print </a:t>
            </a:r>
            <a:r>
              <a:rPr lang="en-US" dirty="0" err="1" smtClean="0"/>
              <a:t>vector_name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print the first element in the vector:</a:t>
            </a:r>
          </a:p>
          <a:p>
            <a:r>
              <a:rPr lang="en-US" dirty="0"/>
              <a:t>	</a:t>
            </a:r>
            <a:r>
              <a:rPr lang="en-US" dirty="0" smtClean="0"/>
              <a:t>print *(vector_Name._M_</a:t>
            </a:r>
            <a:r>
              <a:rPr lang="en-US" dirty="0" err="1"/>
              <a:t>i</a:t>
            </a:r>
            <a:r>
              <a:rPr lang="en-US" dirty="0" err="1" smtClean="0"/>
              <a:t>mpl</a:t>
            </a:r>
            <a:r>
              <a:rPr lang="en-US" dirty="0" smtClean="0"/>
              <a:t>._</a:t>
            </a:r>
            <a:r>
              <a:rPr lang="en-US" dirty="0" err="1" smtClean="0"/>
              <a:t>M_start</a:t>
            </a:r>
            <a:r>
              <a:rPr lang="en-US" dirty="0" smtClean="0"/>
              <a:t>)@1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print the first N elements in the vector:</a:t>
            </a:r>
          </a:p>
          <a:p>
            <a:r>
              <a:rPr lang="en-US" dirty="0" smtClean="0"/>
              <a:t>	print *(vector_Name._M_</a:t>
            </a:r>
            <a:r>
              <a:rPr lang="en-US" dirty="0" err="1" smtClean="0"/>
              <a:t>impl</a:t>
            </a:r>
            <a:r>
              <a:rPr lang="en-US" dirty="0" smtClean="0"/>
              <a:t>._</a:t>
            </a:r>
            <a:r>
              <a:rPr lang="en-US" dirty="0" err="1" smtClean="0"/>
              <a:t>M_start</a:t>
            </a:r>
            <a:r>
              <a:rPr lang="en-US" dirty="0" smtClean="0"/>
              <a:t>)@N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print the N elements starting from N</a:t>
            </a:r>
          </a:p>
          <a:p>
            <a:r>
              <a:rPr lang="en-US" dirty="0"/>
              <a:t>	</a:t>
            </a:r>
            <a:r>
              <a:rPr lang="en-US" dirty="0" smtClean="0"/>
              <a:t>print *(vector_Name._M_</a:t>
            </a:r>
            <a:r>
              <a:rPr lang="en-US" dirty="0" err="1" smtClean="0"/>
              <a:t>impl</a:t>
            </a:r>
            <a:r>
              <a:rPr lang="en-US" dirty="0" smtClean="0"/>
              <a:t>._</a:t>
            </a:r>
            <a:r>
              <a:rPr lang="en-US" dirty="0" err="1" smtClean="0"/>
              <a:t>M_start+N</a:t>
            </a:r>
            <a:r>
              <a:rPr lang="en-US" dirty="0" smtClean="0"/>
              <a:t>)@N</a:t>
            </a:r>
          </a:p>
          <a:p>
            <a:pPr marL="285750" indent="-285750">
              <a:buFont typeface="Arial"/>
              <a:buChar char="•"/>
            </a:pPr>
            <a:r>
              <a:rPr lang="en-US" dirty="0" smtClean="0"/>
              <a:t>To Print the size of Vector</a:t>
            </a:r>
          </a:p>
          <a:p>
            <a:r>
              <a:rPr lang="en-US" dirty="0" smtClean="0"/>
              <a:t>	</a:t>
            </a:r>
            <a:r>
              <a:rPr lang="en-US" dirty="0" err="1" smtClean="0"/>
              <a:t>printf</a:t>
            </a:r>
            <a:r>
              <a:rPr lang="en-US" dirty="0" smtClean="0"/>
              <a:t>  “%d”,</a:t>
            </a:r>
            <a:r>
              <a:rPr lang="en-US" dirty="0" err="1" smtClean="0"/>
              <a:t>vector_name.size</a:t>
            </a:r>
            <a:r>
              <a:rPr lang="en-US" dirty="0" smtClean="0"/>
              <a:t>()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Also to print more than one variable</a:t>
            </a:r>
          </a:p>
          <a:p>
            <a:r>
              <a:rPr lang="en-US" dirty="0"/>
              <a:t> </a:t>
            </a:r>
            <a:r>
              <a:rPr lang="en-US" dirty="0" smtClean="0"/>
              <a:t>      </a:t>
            </a:r>
            <a:r>
              <a:rPr lang="en-US" dirty="0" err="1" smtClean="0"/>
              <a:t>printf</a:t>
            </a:r>
            <a:r>
              <a:rPr lang="en-US" dirty="0"/>
              <a:t> </a:t>
            </a:r>
            <a:r>
              <a:rPr lang="en-US" dirty="0" smtClean="0"/>
              <a:t> “%</a:t>
            </a:r>
            <a:r>
              <a:rPr lang="en-US" dirty="0" err="1" smtClean="0"/>
              <a:t>d%s%d</a:t>
            </a:r>
            <a:r>
              <a:rPr lang="en-US" dirty="0" smtClean="0"/>
              <a:t>”,</a:t>
            </a:r>
            <a:r>
              <a:rPr lang="en-US" dirty="0" err="1" smtClean="0"/>
              <a:t>a,b,c</a:t>
            </a: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 smtClean="0"/>
          </a:p>
          <a:p>
            <a:pPr marL="285750" indent="-285750">
              <a:buFont typeface="Arial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6330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2105</TotalTime>
  <Words>398</Words>
  <Application>Microsoft Macintosh PowerPoint</Application>
  <PresentationFormat>On-screen Show (4:3)</PresentationFormat>
  <Paragraphs>55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Analysis of RSS News Feeds</dc:title>
  <cp:lastModifiedBy>Muthu Selvakumar</cp:lastModifiedBy>
  <cp:revision>128</cp:revision>
  <dcterms:modified xsi:type="dcterms:W3CDTF">2016-02-17T03:37:57Z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On-screen Show (4:3)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4</vt:i4>
  </property>
</Properties>
</file>