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97529" y="26288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05957" y="2282532"/>
            <a:ext cx="8843282" cy="114646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 : </a:t>
            </a:r>
            <a:r>
              <a:rPr lang="en-IN" sz="2400" b="1" spc="10" dirty="0">
                <a:latin typeface="Trebuchet MS"/>
                <a:cs typeface="Trebuchet MS"/>
              </a:rPr>
              <a:t>Rethanya C</a:t>
            </a:r>
          </a:p>
          <a:p>
            <a:pPr marL="12700">
              <a:lnSpc>
                <a:spcPct val="100000"/>
              </a:lnSpc>
              <a:spcBef>
                <a:spcPts val="100"/>
              </a:spcBef>
            </a:pPr>
            <a:r>
              <a:rPr lang="en-IN" sz="2400" b="1" spc="10" dirty="0">
                <a:solidFill>
                  <a:srgbClr val="2D936B"/>
                </a:solidFill>
                <a:latin typeface="Trebuchet MS"/>
              </a:rPr>
              <a:t>REGISTER</a:t>
            </a:r>
            <a:r>
              <a:rPr lang="en-IN" sz="2400" b="1" spc="10" dirty="0">
                <a:latin typeface="Trebuchet MS"/>
                <a:cs typeface="Trebuchet MS"/>
              </a:rPr>
              <a:t> </a:t>
            </a:r>
            <a:r>
              <a:rPr lang="en-IN" sz="2400" b="1" spc="10" dirty="0">
                <a:solidFill>
                  <a:srgbClr val="2D936B"/>
                </a:solidFill>
                <a:latin typeface="Trebuchet MS"/>
              </a:rPr>
              <a:t>NO</a:t>
            </a:r>
            <a:r>
              <a:rPr lang="en-IN" sz="2400" b="1" spc="10" dirty="0">
                <a:latin typeface="Trebuchet MS"/>
                <a:cs typeface="Trebuchet MS"/>
              </a:rPr>
              <a:t>    : 730321243021</a:t>
            </a:r>
          </a:p>
          <a:p>
            <a:pPr marL="12700">
              <a:lnSpc>
                <a:spcPct val="100000"/>
              </a:lnSpc>
              <a:spcBef>
                <a:spcPts val="100"/>
              </a:spcBef>
            </a:pPr>
            <a:r>
              <a:rPr lang="en-IN" sz="2400" b="1" spc="10" dirty="0">
                <a:solidFill>
                  <a:srgbClr val="2D936B"/>
                </a:solidFill>
                <a:latin typeface="Trebuchet MS"/>
              </a:rPr>
              <a:t>DEPARTMENT</a:t>
            </a:r>
            <a:r>
              <a:rPr lang="en-IN" sz="2400" b="1" spc="10" dirty="0">
                <a:latin typeface="Trebuchet MS"/>
                <a:cs typeface="Trebuchet MS"/>
              </a:rPr>
              <a:t>    : Artificial Intelligence and data Science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800000" flipV="1">
            <a:off x="752472" y="1182515"/>
            <a:ext cx="8467727" cy="48944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solidFill>
                  <a:schemeClr val="bg1"/>
                </a:solidFill>
                <a:latin typeface="Times New Roman" panose="02020603050405020304" pitchFamily="18" charset="0"/>
                <a:cs typeface="Times New Roman" panose="02020603050405020304" pitchFamily="18" charset="0"/>
              </a:rPr>
              <a:t>The result of your video colorizer project would be a software application or tool capable of taking input in the form of black and white or grayscale videos and producing output videos where the grayscale frames have been accurately colorized. Users would experience visually appealing and lifelike colorizations of their videos, preserving or enhancing the original content's visual richness and emotional impact.</a:t>
            </a:r>
            <a:endParaRPr sz="24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7" y="6111875"/>
            <a:ext cx="8467727" cy="3244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a:t>
            </a:r>
            <a:r>
              <a:rPr lang="en-IN" sz="2000" u="heavy" spc="25" dirty="0" err="1">
                <a:solidFill>
                  <a:srgbClr val="006FC0"/>
                </a:solidFill>
                <a:uFill>
                  <a:solidFill>
                    <a:srgbClr val="006FC0"/>
                  </a:solidFill>
                </a:uFill>
                <a:latin typeface="Trebuchet MS"/>
                <a:cs typeface="Trebuchet MS"/>
              </a:rPr>
              <a:t>ink:https</a:t>
            </a:r>
            <a:r>
              <a:rPr lang="en-IN" sz="2000" u="heavy" spc="25" dirty="0">
                <a:solidFill>
                  <a:srgbClr val="006FC0"/>
                </a:solidFill>
                <a:uFill>
                  <a:solidFill>
                    <a:srgbClr val="006FC0"/>
                  </a:solidFill>
                </a:uFill>
                <a:latin typeface="Trebuchet MS"/>
                <a:cs typeface="Trebuchet MS"/>
              </a:rPr>
              <a:t>://github.com/</a:t>
            </a:r>
            <a:r>
              <a:rPr lang="en-IN" sz="2000" u="heavy" spc="25" dirty="0" err="1">
                <a:solidFill>
                  <a:srgbClr val="006FC0"/>
                </a:solidFill>
                <a:uFill>
                  <a:solidFill>
                    <a:srgbClr val="006FC0"/>
                  </a:solidFill>
                </a:uFill>
                <a:latin typeface="Trebuchet MS"/>
                <a:cs typeface="Trebuchet MS"/>
              </a:rPr>
              <a:t>Rethanyachandran</a:t>
            </a:r>
            <a:r>
              <a:rPr lang="en-IN" sz="2000" u="heavy" spc="25" dirty="0">
                <a:solidFill>
                  <a:srgbClr val="006FC0"/>
                </a:solidFill>
                <a:uFill>
                  <a:solidFill>
                    <a:srgbClr val="006FC0"/>
                  </a:solidFill>
                </a:uFill>
                <a:latin typeface="Trebuchet MS"/>
                <a:cs typeface="Trebuchet MS"/>
              </a:rPr>
              <a:t>/naan-</a:t>
            </a:r>
            <a:r>
              <a:rPr lang="en-IN" sz="2000" u="heavy" spc="25" dirty="0" err="1">
                <a:solidFill>
                  <a:srgbClr val="006FC0"/>
                </a:solidFill>
                <a:uFill>
                  <a:solidFill>
                    <a:srgbClr val="006FC0"/>
                  </a:solidFill>
                </a:uFill>
                <a:latin typeface="Trebuchet MS"/>
                <a:cs typeface="Trebuchet MS"/>
              </a:rPr>
              <a:t>mudhalvan.git</a:t>
            </a:r>
            <a:endParaRPr sz="2000" dirty="0">
              <a:latin typeface="Trebuchet MS"/>
              <a:cs typeface="Trebuchet MS"/>
            </a:endParaRPr>
          </a:p>
        </p:txBody>
      </p:sp>
      <p:sp>
        <p:nvSpPr>
          <p:cNvPr id="10" name="Rectangle 1">
            <a:extLst>
              <a:ext uri="{FF2B5EF4-FFF2-40B4-BE49-F238E27FC236}">
                <a16:creationId xmlns:a16="http://schemas.microsoft.com/office/drawing/2014/main" id="{36E7A264-ABDE-E186-363F-E7BFE89CC9BC}"/>
              </a:ext>
            </a:extLst>
          </p:cNvPr>
          <p:cNvSpPr>
            <a:spLocks noChangeArrowheads="1"/>
          </p:cNvSpPr>
          <p:nvPr/>
        </p:nvSpPr>
        <p:spPr bwMode="auto">
          <a:xfrm>
            <a:off x="0" y="-461665"/>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76C75AC-C358-A5B6-B667-1AA8C1E2C417}"/>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3EEEC1B-8561-78BC-70C2-C7FEB60114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379" y="3776662"/>
            <a:ext cx="5044240" cy="220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2475" y="2154703"/>
            <a:ext cx="8877299" cy="15401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3600" dirty="0">
                <a:solidFill>
                  <a:schemeClr val="bg1"/>
                </a:solidFill>
                <a:latin typeface="Times New Roman" panose="02020603050405020304" pitchFamily="18" charset="0"/>
                <a:cs typeface="Times New Roman" panose="02020603050405020304" pitchFamily="18" charset="0"/>
              </a:rPr>
              <a:t>VIDEO COLORIZER USING AI-DEEP LEARNING TECHNIQUE</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0462642" y="401002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5">
            <a:extLst>
              <a:ext uri="{FF2B5EF4-FFF2-40B4-BE49-F238E27FC236}">
                <a16:creationId xmlns:a16="http://schemas.microsoft.com/office/drawing/2014/main" id="{2F668B91-E5DD-7F59-DDF2-DD32D2BD6F1E}"/>
              </a:ext>
            </a:extLst>
          </p:cNvPr>
          <p:cNvSpPr/>
          <p:nvPr/>
        </p:nvSpPr>
        <p:spPr>
          <a:xfrm>
            <a:off x="752476" y="1648967"/>
            <a:ext cx="5572124" cy="460895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Problem Statement</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Project Overview</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Who are the end users?</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Your solution and its value proposition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The wow in your solution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Modelling</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Results</a:t>
            </a: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244480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59105" y="1752600"/>
            <a:ext cx="7237095" cy="39497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800" dirty="0">
                <a:solidFill>
                  <a:schemeClr val="bg1"/>
                </a:solidFill>
              </a:rPr>
              <a:t>The task is to develop an AI-based video colorization system that can automatically add color to grayscale videos.</a:t>
            </a:r>
            <a:r>
              <a:rPr lang="en-US" sz="2800" b="0" i="0" dirty="0">
                <a:solidFill>
                  <a:schemeClr val="bg1"/>
                </a:solidFill>
                <a:effectLst/>
                <a:latin typeface="Söhne"/>
              </a:rPr>
              <a:t> Traditional methods for colorizing videos are often time-consuming and labor-intensive, requiring manual intervention. This project aims to leverage deep learning techniques to create an efficient and accurate solution for automatically colorizing grayscale videos.</a:t>
            </a:r>
          </a:p>
          <a:p>
            <a:endParaRPr lang="en-US" sz="2400" dirty="0"/>
          </a:p>
        </p:txBody>
      </p:sp>
      <p:sp>
        <p:nvSpPr>
          <p:cNvPr id="7" name="object 7"/>
          <p:cNvSpPr txBox="1">
            <a:spLocks noGrp="1"/>
          </p:cNvSpPr>
          <p:nvPr>
            <p:ph type="title"/>
          </p:nvPr>
        </p:nvSpPr>
        <p:spPr>
          <a:xfrm>
            <a:off x="45910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26320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7032" y="1904999"/>
            <a:ext cx="7330168" cy="41560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b="0" i="0" dirty="0">
                <a:solidFill>
                  <a:schemeClr val="bg1"/>
                </a:solidFill>
                <a:effectLst/>
                <a:latin typeface="Söhne"/>
              </a:rPr>
              <a:t>This project addresses the limitations of traditional manual colorization methods, which are time-consuming and require extensive human effort </a:t>
            </a:r>
            <a:r>
              <a:rPr lang="en-US" sz="2400" dirty="0">
                <a:solidFill>
                  <a:schemeClr val="bg1"/>
                </a:solidFill>
                <a:latin typeface="Söhne"/>
              </a:rPr>
              <a:t>and t</a:t>
            </a:r>
            <a:r>
              <a:rPr lang="en-US" sz="2400" b="0" i="0" dirty="0">
                <a:solidFill>
                  <a:schemeClr val="bg1"/>
                </a:solidFill>
                <a:effectLst/>
                <a:latin typeface="Söhne"/>
              </a:rPr>
              <a:t>he project targets applications in fields such as film restoration, historical documentation, and digital media production, providing a valuable tool for filmmakers, archivists, researchers, and enthusiasts alike. By training a deep neural network on a large dataset of color videos, the goal is to create a model capable of accurately inferring colors for each frame of a grayscale video.</a:t>
            </a:r>
            <a:endParaRPr lang="en-IN" sz="2400" dirty="0">
              <a:solidFill>
                <a:schemeClr val="bg1"/>
              </a:solidFill>
            </a:endParaRPr>
          </a:p>
          <a:p>
            <a:endParaRPr lang="en-US" sz="2400" dirty="0">
              <a:solidFill>
                <a:srgbClr val="0D0D0D"/>
              </a:solidFill>
              <a:latin typeface="Söhne"/>
            </a:endParaRPr>
          </a:p>
          <a:p>
            <a:r>
              <a:rPr lang="en-US" sz="2400" dirty="0">
                <a:solidFill>
                  <a:schemeClr val="bg1"/>
                </a:solidFill>
              </a:rPr>
              <a:t>.</a:t>
            </a:r>
            <a:endParaRPr lang="en-IN" sz="2400" dirty="0">
              <a:solidFill>
                <a:schemeClr val="bg1"/>
              </a:solidFill>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774" y="1695449"/>
            <a:ext cx="8404226" cy="44767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457200" indent="-457200">
              <a:buFont typeface="+mj-lt"/>
              <a:buAutoNum type="arabicPeriod"/>
            </a:pPr>
            <a:r>
              <a:rPr lang="en-IN" sz="2800" dirty="0">
                <a:solidFill>
                  <a:schemeClr val="bg1"/>
                </a:solidFill>
                <a:latin typeface="Arial" panose="020B0604020202020204" pitchFamily="34" charset="0"/>
                <a:cs typeface="Arial" panose="020B0604020202020204" pitchFamily="34" charset="0"/>
              </a:rPr>
              <a:t>Filmmakers and Video Editors</a:t>
            </a:r>
          </a:p>
          <a:p>
            <a:pPr marL="457200" indent="-457200">
              <a:buFont typeface="+mj-lt"/>
              <a:buAutoNum type="arabicPeriod"/>
            </a:pPr>
            <a:r>
              <a:rPr lang="en-IN" sz="2800" dirty="0">
                <a:solidFill>
                  <a:schemeClr val="bg1"/>
                </a:solidFill>
                <a:latin typeface="Arial" panose="020B0604020202020204" pitchFamily="34" charset="0"/>
                <a:cs typeface="Arial" panose="020B0604020202020204" pitchFamily="34" charset="0"/>
              </a:rPr>
              <a:t>Archivists and Historians</a:t>
            </a:r>
          </a:p>
          <a:p>
            <a:pPr marL="457200" indent="-457200">
              <a:buFont typeface="+mj-lt"/>
              <a:buAutoNum type="arabicPeriod"/>
            </a:pPr>
            <a:r>
              <a:rPr lang="en-IN" sz="2800" dirty="0">
                <a:solidFill>
                  <a:schemeClr val="bg1"/>
                </a:solidFill>
                <a:latin typeface="Arial" panose="020B0604020202020204" pitchFamily="34" charset="0"/>
                <a:cs typeface="Arial" panose="020B0604020202020204" pitchFamily="34" charset="0"/>
              </a:rPr>
              <a:t>Educators and Research</a:t>
            </a:r>
          </a:p>
          <a:p>
            <a:pPr marL="457200" indent="-457200">
              <a:buFont typeface="+mj-lt"/>
              <a:buAutoNum type="arabicPeriod"/>
            </a:pPr>
            <a:r>
              <a:rPr lang="en-IN" sz="2800" dirty="0">
                <a:solidFill>
                  <a:schemeClr val="bg1"/>
                </a:solidFill>
                <a:latin typeface="Arial" panose="020B0604020202020204" pitchFamily="34" charset="0"/>
                <a:cs typeface="Arial" panose="020B0604020202020204" pitchFamily="34" charset="0"/>
              </a:rPr>
              <a:t>Digital Media enthusiastic</a:t>
            </a:r>
          </a:p>
          <a:p>
            <a:pPr marL="457200" indent="-457200">
              <a:buFont typeface="+mj-lt"/>
              <a:buAutoNum type="arabicPeriod"/>
            </a:pPr>
            <a:r>
              <a:rPr lang="en-US" sz="2800" dirty="0">
                <a:solidFill>
                  <a:schemeClr val="bg1"/>
                </a:solidFill>
                <a:latin typeface="Arial" panose="020B0604020202020204" pitchFamily="34" charset="0"/>
                <a:cs typeface="Arial" panose="020B0604020202020204" pitchFamily="34" charset="0"/>
              </a:rPr>
              <a:t>Software Developers and AI Enthusiasts</a:t>
            </a:r>
          </a:p>
          <a:p>
            <a:pPr marL="457200" indent="-457200">
              <a:buFont typeface="+mj-lt"/>
              <a:buAutoNum type="arabicPeriod"/>
            </a:pPr>
            <a:r>
              <a:rPr lang="en-US" sz="2800" dirty="0">
                <a:solidFill>
                  <a:schemeClr val="bg1"/>
                </a:solidFill>
                <a:latin typeface="Arial" panose="020B0604020202020204" pitchFamily="34" charset="0"/>
                <a:cs typeface="Arial" panose="020B0604020202020204" pitchFamily="34" charset="0"/>
              </a:rPr>
              <a:t>Content Creators and Social Media Users</a:t>
            </a:r>
          </a:p>
          <a:p>
            <a:pPr marL="457200" indent="-457200">
              <a:buFont typeface="+mj-lt"/>
              <a:buAutoNum type="arabicPeriod"/>
            </a:pPr>
            <a:r>
              <a:rPr lang="en-US" sz="2800" dirty="0">
                <a:solidFill>
                  <a:schemeClr val="bg1"/>
                </a:solidFill>
                <a:latin typeface="Arial" panose="020B0604020202020204" pitchFamily="34" charset="0"/>
                <a:cs typeface="Arial" panose="020B0604020202020204" pitchFamily="34" charset="0"/>
              </a:rPr>
              <a:t>Non-profit Organizations</a:t>
            </a: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4191000"/>
            <a:ext cx="2695574" cy="2895600"/>
          </a:xfrm>
          <a:prstGeom prst="rect">
            <a:avLst/>
          </a:prstGeom>
        </p:spPr>
      </p:pic>
      <p:sp>
        <p:nvSpPr>
          <p:cNvPr id="4" name="object 4"/>
          <p:cNvSpPr/>
          <p:nvPr/>
        </p:nvSpPr>
        <p:spPr>
          <a:xfrm>
            <a:off x="457200" y="1219200"/>
            <a:ext cx="9372600" cy="48101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2200" dirty="0">
                <a:latin typeface="Times New Roman" panose="02020603050405020304" pitchFamily="18" charset="0"/>
                <a:cs typeface="Times New Roman" panose="02020603050405020304" pitchFamily="18" charset="0"/>
              </a:rPr>
              <a:t>SOLUTION</a:t>
            </a:r>
            <a:r>
              <a:rPr lang="en-IN" sz="2400" dirty="0">
                <a:latin typeface="Times New Roman" panose="02020603050405020304" pitchFamily="18" charset="0"/>
                <a:cs typeface="Times New Roman" panose="02020603050405020304" pitchFamily="18" charset="0"/>
              </a:rPr>
              <a:t>:</a:t>
            </a:r>
          </a:p>
          <a:p>
            <a:r>
              <a:rPr lang="en-US" sz="2200" dirty="0">
                <a:solidFill>
                  <a:schemeClr val="bg1"/>
                </a:solidFill>
                <a:latin typeface="Times New Roman" panose="02020603050405020304" pitchFamily="18" charset="0"/>
                <a:cs typeface="Times New Roman" panose="02020603050405020304" pitchFamily="18" charset="0"/>
              </a:rPr>
              <a:t>	Collect a dataset of black and white videos paired with their color        </a:t>
            </a:r>
            <a:r>
              <a:rPr lang="en-US" sz="2200" err="1">
                <a:solidFill>
                  <a:schemeClr val="bg1"/>
                </a:solidFill>
                <a:latin typeface="Times New Roman" panose="02020603050405020304" pitchFamily="18" charset="0"/>
                <a:cs typeface="Times New Roman" panose="02020603050405020304" pitchFamily="18" charset="0"/>
              </a:rPr>
              <a:t>versions</a:t>
            </a:r>
            <a:r>
              <a:rPr lang="en-US" sz="2200">
                <a:solidFill>
                  <a:schemeClr val="bg1"/>
                </a:solidFill>
                <a:latin typeface="Times New Roman" panose="02020603050405020304" pitchFamily="18" charset="0"/>
                <a:cs typeface="Times New Roman" panose="02020603050405020304" pitchFamily="18" charset="0"/>
              </a:rPr>
              <a:t>. Train </a:t>
            </a:r>
            <a:r>
              <a:rPr lang="en-US" sz="2200" dirty="0">
                <a:solidFill>
                  <a:schemeClr val="bg1"/>
                </a:solidFill>
                <a:latin typeface="Times New Roman" panose="02020603050405020304" pitchFamily="18" charset="0"/>
                <a:cs typeface="Times New Roman" panose="02020603050405020304" pitchFamily="18" charset="0"/>
              </a:rPr>
              <a:t>a deep learning model, such as a convolutional neural network, on this </a:t>
            </a:r>
            <a:r>
              <a:rPr lang="en-US" sz="2200" err="1">
                <a:solidFill>
                  <a:schemeClr val="bg1"/>
                </a:solidFill>
                <a:latin typeface="Times New Roman" panose="02020603050405020304" pitchFamily="18" charset="0"/>
                <a:cs typeface="Times New Roman" panose="02020603050405020304" pitchFamily="18" charset="0"/>
              </a:rPr>
              <a:t>dataset</a:t>
            </a:r>
            <a:r>
              <a:rPr lang="en-US" sz="220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Evaluate the model's performance using metrics like PSNR and SSIM. Fine-tune the model if necessary to improve results. Integrate the trained model into an application for video colorization.</a:t>
            </a:r>
          </a:p>
          <a:p>
            <a:r>
              <a:rPr lang="en-US" sz="2200" dirty="0">
                <a:latin typeface="Times New Roman" panose="02020603050405020304" pitchFamily="18" charset="0"/>
                <a:cs typeface="Times New Roman" panose="02020603050405020304" pitchFamily="18" charset="0"/>
              </a:rPr>
              <a:t>VALUE PROPOSITION:</a:t>
            </a:r>
          </a:p>
          <a:p>
            <a:r>
              <a:rPr lang="en-US" sz="2200" dirty="0">
                <a:solidFill>
                  <a:schemeClr val="bg1"/>
                </a:solidFill>
                <a:latin typeface="Times New Roman" panose="02020603050405020304" pitchFamily="18" charset="0"/>
                <a:cs typeface="Times New Roman" panose="02020603050405020304" pitchFamily="18" charset="0"/>
              </a:rPr>
              <a:t>            Our AI-powered video colorizer utilizes cutting-edge deep learning technology to seamlessly convert black and white videos into vibrant, true-to-life color representations. By harnessing the power of advanced neural networks, we offer unparalleled accuracy and efficiency in restoring the visual richness of grayscale footage. Transform your nostalgic memories and vintage films into vivid, captivating experiences with our intuitive and user-friendly colorization solution.</a:t>
            </a:r>
          </a:p>
        </p:txBody>
      </p:sp>
      <p:sp>
        <p:nvSpPr>
          <p:cNvPr id="6" name="object 6"/>
          <p:cNvSpPr txBox="1">
            <a:spLocks noGrp="1"/>
          </p:cNvSpPr>
          <p:nvPr>
            <p:ph type="title"/>
          </p:nvPr>
        </p:nvSpPr>
        <p:spPr>
          <a:xfrm>
            <a:off x="457200" y="405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447551"/>
            <a:ext cx="8295448" cy="49690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lvl="1"/>
            <a:r>
              <a:rPr lang="en-US" sz="2200" b="0" i="0" dirty="0">
                <a:solidFill>
                  <a:schemeClr val="bg1"/>
                </a:solidFill>
                <a:effectLst/>
                <a:latin typeface="Times New Roman" panose="02020603050405020304" pitchFamily="18" charset="0"/>
                <a:cs typeface="Times New Roman" panose="02020603050405020304" pitchFamily="18" charset="0"/>
              </a:rPr>
              <a:t>	The "wow factor" of your video colorizer project lies in its ability to breathe new life into old or monochrome footage, instantly transforming it into vibrant, colorful content. This technology enables users to experience their favorite memories, historical footage, or artistic creations in a fresh and engaging way, evoking a sense of nostalgia and wonder. With just a few clicks, users can witness the magic of AI-powered colorization, unlocking a world of visual possibilities and enhancing the storytelling impact of their videos.</a:t>
            </a:r>
            <a:endParaRPr sz="22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3391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227137"/>
            <a:ext cx="8086725" cy="53397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7" name="Picture 6">
            <a:extLst>
              <a:ext uri="{FF2B5EF4-FFF2-40B4-BE49-F238E27FC236}">
                <a16:creationId xmlns:a16="http://schemas.microsoft.com/office/drawing/2014/main" id="{E455C1B5-D494-A980-8620-9B9C9C70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37" y="1483631"/>
            <a:ext cx="7848600" cy="46634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573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var(--font-fk-grotesk-neue)</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Thenmugi T</dc:creator>
  <cp:lastModifiedBy>rethanyachandrasekaran@outlook.com</cp:lastModifiedBy>
  <cp:revision>3</cp:revision>
  <dcterms:created xsi:type="dcterms:W3CDTF">2024-04-03T04:34:08Z</dcterms:created>
  <dcterms:modified xsi:type="dcterms:W3CDTF">2024-04-03T07:03:52Z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