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769C03-31CF-46D0-A916-62FE7E563753}" v="3" dt="2024-05-22T03:56:42.811"/>
    <p1510:client id="{A188B1CF-02B0-467B-9D00-55046CF220F0}" v="463" dt="2024-05-22T03:31:21.629"/>
    <p1510:client id="{A8B8651E-8CB2-4AB5-AEE7-0E95290CD9C2}" v="9" dt="2024-05-22T03:56:52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0A9BD5-AA38-47AA-8659-A858B46D4D0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41F887-3C17-4AB3-845D-2E35BCC97B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err="1">
              <a:latin typeface="Arial"/>
              <a:cs typeface="Arial"/>
            </a:rPr>
            <a:t>Streamlit</a:t>
          </a:r>
          <a:r>
            <a:rPr lang="en-US" b="1">
              <a:latin typeface="Arial"/>
              <a:cs typeface="Arial"/>
            </a:rPr>
            <a:t>:</a:t>
          </a:r>
          <a:r>
            <a:rPr lang="en-US">
              <a:latin typeface="Arial"/>
              <a:cs typeface="Arial"/>
            </a:rPr>
            <a:t> This Python library is used to create the user interface (UI) of the online food ordering system. </a:t>
          </a:r>
        </a:p>
      </dgm:t>
    </dgm:pt>
    <dgm:pt modelId="{8BF11157-E773-4D61-B7A7-5B7D3EB1C7EA}" type="parTrans" cxnId="{D47A0204-7318-4B56-8C75-5B458EBEBA72}">
      <dgm:prSet/>
      <dgm:spPr/>
      <dgm:t>
        <a:bodyPr/>
        <a:lstStyle/>
        <a:p>
          <a:endParaRPr lang="en-US"/>
        </a:p>
      </dgm:t>
    </dgm:pt>
    <dgm:pt modelId="{9011668C-289F-43D8-9897-1A39FBB6FB01}" type="sibTrans" cxnId="{D47A0204-7318-4B56-8C75-5B458EBEBA72}">
      <dgm:prSet/>
      <dgm:spPr/>
      <dgm:t>
        <a:bodyPr/>
        <a:lstStyle/>
        <a:p>
          <a:endParaRPr lang="en-US"/>
        </a:p>
      </dgm:t>
    </dgm:pt>
    <dgm:pt modelId="{0116E8B5-84CA-4029-8918-0363076C35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rial"/>
              <a:cs typeface="Arial"/>
            </a:rPr>
            <a:t>Python: </a:t>
          </a:r>
          <a:r>
            <a:rPr lang="en-US" b="0">
              <a:latin typeface="Arial"/>
              <a:cs typeface="Arial"/>
            </a:rPr>
            <a:t>connectivity to the database is given using python</a:t>
          </a:r>
        </a:p>
      </dgm:t>
    </dgm:pt>
    <dgm:pt modelId="{DC19CF95-541B-45DC-A1BF-38089BD1BA32}" type="parTrans" cxnId="{68E5ECA0-DC62-4734-9BC4-0D59F9D1D211}">
      <dgm:prSet/>
      <dgm:spPr/>
      <dgm:t>
        <a:bodyPr/>
        <a:lstStyle/>
        <a:p>
          <a:endParaRPr lang="en-US"/>
        </a:p>
      </dgm:t>
    </dgm:pt>
    <dgm:pt modelId="{FAA69BAD-AD7E-4E2E-9115-CB29BF9EA0FF}" type="sibTrans" cxnId="{68E5ECA0-DC62-4734-9BC4-0D59F9D1D211}">
      <dgm:prSet/>
      <dgm:spPr/>
      <dgm:t>
        <a:bodyPr/>
        <a:lstStyle/>
        <a:p>
          <a:endParaRPr lang="en-US"/>
        </a:p>
      </dgm:t>
    </dgm:pt>
    <dgm:pt modelId="{2D42CD6B-36C5-4248-A299-769B8FDDD1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rial"/>
              <a:cs typeface="Arial"/>
            </a:rPr>
            <a:t>MySQL:</a:t>
          </a:r>
          <a:r>
            <a:rPr lang="en-US">
              <a:latin typeface="Arial"/>
              <a:cs typeface="Arial"/>
            </a:rPr>
            <a:t> Stores and manages all of the data</a:t>
          </a:r>
        </a:p>
      </dgm:t>
    </dgm:pt>
    <dgm:pt modelId="{1838C4A4-D372-46FA-8249-60BD02BC56F5}" type="parTrans" cxnId="{244ADD30-9527-4B1B-88B9-AEE6FB57A41E}">
      <dgm:prSet/>
      <dgm:spPr/>
      <dgm:t>
        <a:bodyPr/>
        <a:lstStyle/>
        <a:p>
          <a:endParaRPr lang="en-US"/>
        </a:p>
      </dgm:t>
    </dgm:pt>
    <dgm:pt modelId="{02B44CE7-8719-4D27-99E3-BF208C7F0136}" type="sibTrans" cxnId="{244ADD30-9527-4B1B-88B9-AEE6FB57A41E}">
      <dgm:prSet/>
      <dgm:spPr/>
      <dgm:t>
        <a:bodyPr/>
        <a:lstStyle/>
        <a:p>
          <a:endParaRPr lang="en-US"/>
        </a:p>
      </dgm:t>
    </dgm:pt>
    <dgm:pt modelId="{928DCA23-993B-4A3F-9431-14CCBE66AA53}" type="pres">
      <dgm:prSet presAssocID="{C80A9BD5-AA38-47AA-8659-A858B46D4D0C}" presName="root" presStyleCnt="0">
        <dgm:presLayoutVars>
          <dgm:dir/>
          <dgm:resizeHandles val="exact"/>
        </dgm:presLayoutVars>
      </dgm:prSet>
      <dgm:spPr/>
    </dgm:pt>
    <dgm:pt modelId="{83FE2690-D608-4E3B-9FE9-BA55AF3A04ED}" type="pres">
      <dgm:prSet presAssocID="{9641F887-3C17-4AB3-845D-2E35BCC97B73}" presName="compNode" presStyleCnt="0"/>
      <dgm:spPr/>
    </dgm:pt>
    <dgm:pt modelId="{4BFAD2A1-10E1-4159-B641-997DB7D5E501}" type="pres">
      <dgm:prSet presAssocID="{9641F887-3C17-4AB3-845D-2E35BCC97B73}" presName="bgRect" presStyleLbl="bgShp" presStyleIdx="0" presStyleCnt="3"/>
      <dgm:spPr/>
    </dgm:pt>
    <dgm:pt modelId="{4171843D-1A85-4B70-BF34-7EDE3373B66B}" type="pres">
      <dgm:prSet presAssocID="{9641F887-3C17-4AB3-845D-2E35BCC97B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3E5D4AD-DC80-4D56-AD79-A75DBC9C3A76}" type="pres">
      <dgm:prSet presAssocID="{9641F887-3C17-4AB3-845D-2E35BCC97B73}" presName="spaceRect" presStyleCnt="0"/>
      <dgm:spPr/>
    </dgm:pt>
    <dgm:pt modelId="{5D05F7C8-7CBB-4221-A771-B99ED792B028}" type="pres">
      <dgm:prSet presAssocID="{9641F887-3C17-4AB3-845D-2E35BCC97B73}" presName="parTx" presStyleLbl="revTx" presStyleIdx="0" presStyleCnt="3">
        <dgm:presLayoutVars>
          <dgm:chMax val="0"/>
          <dgm:chPref val="0"/>
        </dgm:presLayoutVars>
      </dgm:prSet>
      <dgm:spPr/>
    </dgm:pt>
    <dgm:pt modelId="{F3E5A5BB-2DCB-4EF7-A6CD-171607C387E1}" type="pres">
      <dgm:prSet presAssocID="{9011668C-289F-43D8-9897-1A39FBB6FB01}" presName="sibTrans" presStyleCnt="0"/>
      <dgm:spPr/>
    </dgm:pt>
    <dgm:pt modelId="{BBBA4216-83AC-4BAC-A8B0-FDD358E5D97F}" type="pres">
      <dgm:prSet presAssocID="{0116E8B5-84CA-4029-8918-0363076C35BD}" presName="compNode" presStyleCnt="0"/>
      <dgm:spPr/>
    </dgm:pt>
    <dgm:pt modelId="{DC82D13B-082C-4A28-910B-C7EAA9C8DAA3}" type="pres">
      <dgm:prSet presAssocID="{0116E8B5-84CA-4029-8918-0363076C35BD}" presName="bgRect" presStyleLbl="bgShp" presStyleIdx="1" presStyleCnt="3"/>
      <dgm:spPr/>
    </dgm:pt>
    <dgm:pt modelId="{8A30A74A-A903-4865-B3F3-6519C6DF22CE}" type="pres">
      <dgm:prSet presAssocID="{0116E8B5-84CA-4029-8918-0363076C35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BEBB468-DAE9-499D-A44D-5E20F427AF82}" type="pres">
      <dgm:prSet presAssocID="{0116E8B5-84CA-4029-8918-0363076C35BD}" presName="spaceRect" presStyleCnt="0"/>
      <dgm:spPr/>
    </dgm:pt>
    <dgm:pt modelId="{15B13129-BEDD-4F69-99DF-E5FA5CB67409}" type="pres">
      <dgm:prSet presAssocID="{0116E8B5-84CA-4029-8918-0363076C35BD}" presName="parTx" presStyleLbl="revTx" presStyleIdx="1" presStyleCnt="3">
        <dgm:presLayoutVars>
          <dgm:chMax val="0"/>
          <dgm:chPref val="0"/>
        </dgm:presLayoutVars>
      </dgm:prSet>
      <dgm:spPr/>
    </dgm:pt>
    <dgm:pt modelId="{8B6ADE17-4290-4025-B53F-4BD96C0AB08F}" type="pres">
      <dgm:prSet presAssocID="{FAA69BAD-AD7E-4E2E-9115-CB29BF9EA0FF}" presName="sibTrans" presStyleCnt="0"/>
      <dgm:spPr/>
    </dgm:pt>
    <dgm:pt modelId="{3169BD71-1203-40D7-BCAD-42F18E5C45A1}" type="pres">
      <dgm:prSet presAssocID="{2D42CD6B-36C5-4248-A299-769B8FDDD106}" presName="compNode" presStyleCnt="0"/>
      <dgm:spPr/>
    </dgm:pt>
    <dgm:pt modelId="{495B2413-BED6-45E6-B9F0-73FFEAFF3E10}" type="pres">
      <dgm:prSet presAssocID="{2D42CD6B-36C5-4248-A299-769B8FDDD106}" presName="bgRect" presStyleLbl="bgShp" presStyleIdx="2" presStyleCnt="3"/>
      <dgm:spPr/>
    </dgm:pt>
    <dgm:pt modelId="{044B19CE-1BCD-4E03-81F1-5DEE2FC4518F}" type="pres">
      <dgm:prSet presAssocID="{2D42CD6B-36C5-4248-A299-769B8FDDD1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AA39B20-0E01-4F6F-B7A4-85EA03058914}" type="pres">
      <dgm:prSet presAssocID="{2D42CD6B-36C5-4248-A299-769B8FDDD106}" presName="spaceRect" presStyleCnt="0"/>
      <dgm:spPr/>
    </dgm:pt>
    <dgm:pt modelId="{36F511E7-F501-4443-AD33-4B23517D1C74}" type="pres">
      <dgm:prSet presAssocID="{2D42CD6B-36C5-4248-A299-769B8FDDD1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47A0204-7318-4B56-8C75-5B458EBEBA72}" srcId="{C80A9BD5-AA38-47AA-8659-A858B46D4D0C}" destId="{9641F887-3C17-4AB3-845D-2E35BCC97B73}" srcOrd="0" destOrd="0" parTransId="{8BF11157-E773-4D61-B7A7-5B7D3EB1C7EA}" sibTransId="{9011668C-289F-43D8-9897-1A39FBB6FB01}"/>
    <dgm:cxn modelId="{244ADD30-9527-4B1B-88B9-AEE6FB57A41E}" srcId="{C80A9BD5-AA38-47AA-8659-A858B46D4D0C}" destId="{2D42CD6B-36C5-4248-A299-769B8FDDD106}" srcOrd="2" destOrd="0" parTransId="{1838C4A4-D372-46FA-8249-60BD02BC56F5}" sibTransId="{02B44CE7-8719-4D27-99E3-BF208C7F0136}"/>
    <dgm:cxn modelId="{5EA59936-FE52-47BF-97B9-E3F7C8A4A28F}" type="presOf" srcId="{0116E8B5-84CA-4029-8918-0363076C35BD}" destId="{15B13129-BEDD-4F69-99DF-E5FA5CB67409}" srcOrd="0" destOrd="0" presId="urn:microsoft.com/office/officeart/2018/2/layout/IconVerticalSolidList"/>
    <dgm:cxn modelId="{B51C9C44-D65D-4DFB-9419-D078BD3412A8}" type="presOf" srcId="{9641F887-3C17-4AB3-845D-2E35BCC97B73}" destId="{5D05F7C8-7CBB-4221-A771-B99ED792B028}" srcOrd="0" destOrd="0" presId="urn:microsoft.com/office/officeart/2018/2/layout/IconVerticalSolidList"/>
    <dgm:cxn modelId="{C50B4798-23F0-4E06-84F7-C076386E9C3E}" type="presOf" srcId="{C80A9BD5-AA38-47AA-8659-A858B46D4D0C}" destId="{928DCA23-993B-4A3F-9431-14CCBE66AA53}" srcOrd="0" destOrd="0" presId="urn:microsoft.com/office/officeart/2018/2/layout/IconVerticalSolidList"/>
    <dgm:cxn modelId="{68E5ECA0-DC62-4734-9BC4-0D59F9D1D211}" srcId="{C80A9BD5-AA38-47AA-8659-A858B46D4D0C}" destId="{0116E8B5-84CA-4029-8918-0363076C35BD}" srcOrd="1" destOrd="0" parTransId="{DC19CF95-541B-45DC-A1BF-38089BD1BA32}" sibTransId="{FAA69BAD-AD7E-4E2E-9115-CB29BF9EA0FF}"/>
    <dgm:cxn modelId="{B7C9BEF6-574C-41A7-B8DC-7E77E4A01288}" type="presOf" srcId="{2D42CD6B-36C5-4248-A299-769B8FDDD106}" destId="{36F511E7-F501-4443-AD33-4B23517D1C74}" srcOrd="0" destOrd="0" presId="urn:microsoft.com/office/officeart/2018/2/layout/IconVerticalSolidList"/>
    <dgm:cxn modelId="{9F5A6426-E663-4521-B375-C0B3327EE51D}" type="presParOf" srcId="{928DCA23-993B-4A3F-9431-14CCBE66AA53}" destId="{83FE2690-D608-4E3B-9FE9-BA55AF3A04ED}" srcOrd="0" destOrd="0" presId="urn:microsoft.com/office/officeart/2018/2/layout/IconVerticalSolidList"/>
    <dgm:cxn modelId="{67013C5A-3355-44CF-93D1-B1620DCC7483}" type="presParOf" srcId="{83FE2690-D608-4E3B-9FE9-BA55AF3A04ED}" destId="{4BFAD2A1-10E1-4159-B641-997DB7D5E501}" srcOrd="0" destOrd="0" presId="urn:microsoft.com/office/officeart/2018/2/layout/IconVerticalSolidList"/>
    <dgm:cxn modelId="{74A931B7-72AE-4C58-8234-75D4494BBB88}" type="presParOf" srcId="{83FE2690-D608-4E3B-9FE9-BA55AF3A04ED}" destId="{4171843D-1A85-4B70-BF34-7EDE3373B66B}" srcOrd="1" destOrd="0" presId="urn:microsoft.com/office/officeart/2018/2/layout/IconVerticalSolidList"/>
    <dgm:cxn modelId="{59CD7D54-491D-47D1-9842-85F51770AF3A}" type="presParOf" srcId="{83FE2690-D608-4E3B-9FE9-BA55AF3A04ED}" destId="{E3E5D4AD-DC80-4D56-AD79-A75DBC9C3A76}" srcOrd="2" destOrd="0" presId="urn:microsoft.com/office/officeart/2018/2/layout/IconVerticalSolidList"/>
    <dgm:cxn modelId="{4F8E4AB2-DA05-4996-BCB6-151862906DF3}" type="presParOf" srcId="{83FE2690-D608-4E3B-9FE9-BA55AF3A04ED}" destId="{5D05F7C8-7CBB-4221-A771-B99ED792B028}" srcOrd="3" destOrd="0" presId="urn:microsoft.com/office/officeart/2018/2/layout/IconVerticalSolidList"/>
    <dgm:cxn modelId="{561EDE02-FEF2-4268-B693-DD710B553D8D}" type="presParOf" srcId="{928DCA23-993B-4A3F-9431-14CCBE66AA53}" destId="{F3E5A5BB-2DCB-4EF7-A6CD-171607C387E1}" srcOrd="1" destOrd="0" presId="urn:microsoft.com/office/officeart/2018/2/layout/IconVerticalSolidList"/>
    <dgm:cxn modelId="{ECEBBAB0-FFAF-4D2E-A0FE-A5F1ED85CDD8}" type="presParOf" srcId="{928DCA23-993B-4A3F-9431-14CCBE66AA53}" destId="{BBBA4216-83AC-4BAC-A8B0-FDD358E5D97F}" srcOrd="2" destOrd="0" presId="urn:microsoft.com/office/officeart/2018/2/layout/IconVerticalSolidList"/>
    <dgm:cxn modelId="{A823A61E-EC98-479A-9FB8-1C77495511B6}" type="presParOf" srcId="{BBBA4216-83AC-4BAC-A8B0-FDD358E5D97F}" destId="{DC82D13B-082C-4A28-910B-C7EAA9C8DAA3}" srcOrd="0" destOrd="0" presId="urn:microsoft.com/office/officeart/2018/2/layout/IconVerticalSolidList"/>
    <dgm:cxn modelId="{9BE00A84-374E-4128-BDF1-C33DB288EB71}" type="presParOf" srcId="{BBBA4216-83AC-4BAC-A8B0-FDD358E5D97F}" destId="{8A30A74A-A903-4865-B3F3-6519C6DF22CE}" srcOrd="1" destOrd="0" presId="urn:microsoft.com/office/officeart/2018/2/layout/IconVerticalSolidList"/>
    <dgm:cxn modelId="{C5E4BC7A-FA8D-493E-B901-92AAE9B31FCB}" type="presParOf" srcId="{BBBA4216-83AC-4BAC-A8B0-FDD358E5D97F}" destId="{5BEBB468-DAE9-499D-A44D-5E20F427AF82}" srcOrd="2" destOrd="0" presId="urn:microsoft.com/office/officeart/2018/2/layout/IconVerticalSolidList"/>
    <dgm:cxn modelId="{24C59A61-ADF5-46F4-A9B8-15D269D53129}" type="presParOf" srcId="{BBBA4216-83AC-4BAC-A8B0-FDD358E5D97F}" destId="{15B13129-BEDD-4F69-99DF-E5FA5CB67409}" srcOrd="3" destOrd="0" presId="urn:microsoft.com/office/officeart/2018/2/layout/IconVerticalSolidList"/>
    <dgm:cxn modelId="{947BB769-B124-4D15-B6E9-E1EE2AE2627A}" type="presParOf" srcId="{928DCA23-993B-4A3F-9431-14CCBE66AA53}" destId="{8B6ADE17-4290-4025-B53F-4BD96C0AB08F}" srcOrd="3" destOrd="0" presId="urn:microsoft.com/office/officeart/2018/2/layout/IconVerticalSolidList"/>
    <dgm:cxn modelId="{A0310E0B-E832-4172-9114-240131424645}" type="presParOf" srcId="{928DCA23-993B-4A3F-9431-14CCBE66AA53}" destId="{3169BD71-1203-40D7-BCAD-42F18E5C45A1}" srcOrd="4" destOrd="0" presId="urn:microsoft.com/office/officeart/2018/2/layout/IconVerticalSolidList"/>
    <dgm:cxn modelId="{CC8D74CC-B18B-4CDF-90AC-AC561EBCD92D}" type="presParOf" srcId="{3169BD71-1203-40D7-BCAD-42F18E5C45A1}" destId="{495B2413-BED6-45E6-B9F0-73FFEAFF3E10}" srcOrd="0" destOrd="0" presId="urn:microsoft.com/office/officeart/2018/2/layout/IconVerticalSolidList"/>
    <dgm:cxn modelId="{D50312AF-119F-4B2F-8AE7-8221666D8E33}" type="presParOf" srcId="{3169BD71-1203-40D7-BCAD-42F18E5C45A1}" destId="{044B19CE-1BCD-4E03-81F1-5DEE2FC4518F}" srcOrd="1" destOrd="0" presId="urn:microsoft.com/office/officeart/2018/2/layout/IconVerticalSolidList"/>
    <dgm:cxn modelId="{3A5AC66C-F603-44CF-8FAC-111E4BB3AEF5}" type="presParOf" srcId="{3169BD71-1203-40D7-BCAD-42F18E5C45A1}" destId="{7AA39B20-0E01-4F6F-B7A4-85EA03058914}" srcOrd="2" destOrd="0" presId="urn:microsoft.com/office/officeart/2018/2/layout/IconVerticalSolidList"/>
    <dgm:cxn modelId="{A91066F5-B589-42D6-A572-72B80280FC55}" type="presParOf" srcId="{3169BD71-1203-40D7-BCAD-42F18E5C45A1}" destId="{36F511E7-F501-4443-AD33-4B23517D1C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AD2A1-10E1-4159-B641-997DB7D5E501}">
      <dsp:nvSpPr>
        <dsp:cNvPr id="0" name=""/>
        <dsp:cNvSpPr/>
      </dsp:nvSpPr>
      <dsp:spPr>
        <a:xfrm>
          <a:off x="0" y="579"/>
          <a:ext cx="5293264" cy="13567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1843D-1A85-4B70-BF34-7EDE3373B66B}">
      <dsp:nvSpPr>
        <dsp:cNvPr id="0" name=""/>
        <dsp:cNvSpPr/>
      </dsp:nvSpPr>
      <dsp:spPr>
        <a:xfrm>
          <a:off x="410403" y="305838"/>
          <a:ext cx="746188" cy="746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5F7C8-7CBB-4221-A771-B99ED792B028}">
      <dsp:nvSpPr>
        <dsp:cNvPr id="0" name=""/>
        <dsp:cNvSpPr/>
      </dsp:nvSpPr>
      <dsp:spPr>
        <a:xfrm>
          <a:off x="1566995" y="579"/>
          <a:ext cx="3726268" cy="1356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85" tIns="143585" rIns="143585" bIns="1435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err="1">
              <a:latin typeface="Arial"/>
              <a:cs typeface="Arial"/>
            </a:rPr>
            <a:t>Streamlit</a:t>
          </a:r>
          <a:r>
            <a:rPr lang="en-US" sz="1800" b="1" kern="1200">
              <a:latin typeface="Arial"/>
              <a:cs typeface="Arial"/>
            </a:rPr>
            <a:t>:</a:t>
          </a:r>
          <a:r>
            <a:rPr lang="en-US" sz="1800" kern="1200">
              <a:latin typeface="Arial"/>
              <a:cs typeface="Arial"/>
            </a:rPr>
            <a:t> This Python library is used to create the user interface (UI) of the online food ordering system. </a:t>
          </a:r>
        </a:p>
      </dsp:txBody>
      <dsp:txXfrm>
        <a:off x="1566995" y="579"/>
        <a:ext cx="3726268" cy="1356706"/>
      </dsp:txXfrm>
    </dsp:sp>
    <dsp:sp modelId="{DC82D13B-082C-4A28-910B-C7EAA9C8DAA3}">
      <dsp:nvSpPr>
        <dsp:cNvPr id="0" name=""/>
        <dsp:cNvSpPr/>
      </dsp:nvSpPr>
      <dsp:spPr>
        <a:xfrm>
          <a:off x="0" y="1696462"/>
          <a:ext cx="5293264" cy="13567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0A74A-A903-4865-B3F3-6519C6DF22CE}">
      <dsp:nvSpPr>
        <dsp:cNvPr id="0" name=""/>
        <dsp:cNvSpPr/>
      </dsp:nvSpPr>
      <dsp:spPr>
        <a:xfrm>
          <a:off x="410403" y="2001721"/>
          <a:ext cx="746188" cy="746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13129-BEDD-4F69-99DF-E5FA5CB67409}">
      <dsp:nvSpPr>
        <dsp:cNvPr id="0" name=""/>
        <dsp:cNvSpPr/>
      </dsp:nvSpPr>
      <dsp:spPr>
        <a:xfrm>
          <a:off x="1566995" y="1696462"/>
          <a:ext cx="3726268" cy="1356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85" tIns="143585" rIns="143585" bIns="1435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/>
              <a:cs typeface="Arial"/>
            </a:rPr>
            <a:t>Python: </a:t>
          </a:r>
          <a:r>
            <a:rPr lang="en-US" sz="1800" b="0" kern="1200">
              <a:latin typeface="Arial"/>
              <a:cs typeface="Arial"/>
            </a:rPr>
            <a:t>connectivity to the database is given using python</a:t>
          </a:r>
        </a:p>
      </dsp:txBody>
      <dsp:txXfrm>
        <a:off x="1566995" y="1696462"/>
        <a:ext cx="3726268" cy="1356706"/>
      </dsp:txXfrm>
    </dsp:sp>
    <dsp:sp modelId="{495B2413-BED6-45E6-B9F0-73FFEAFF3E10}">
      <dsp:nvSpPr>
        <dsp:cNvPr id="0" name=""/>
        <dsp:cNvSpPr/>
      </dsp:nvSpPr>
      <dsp:spPr>
        <a:xfrm>
          <a:off x="0" y="3392345"/>
          <a:ext cx="5293264" cy="13567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B19CE-1BCD-4E03-81F1-5DEE2FC4518F}">
      <dsp:nvSpPr>
        <dsp:cNvPr id="0" name=""/>
        <dsp:cNvSpPr/>
      </dsp:nvSpPr>
      <dsp:spPr>
        <a:xfrm>
          <a:off x="410403" y="3697603"/>
          <a:ext cx="746188" cy="746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511E7-F501-4443-AD33-4B23517D1C74}">
      <dsp:nvSpPr>
        <dsp:cNvPr id="0" name=""/>
        <dsp:cNvSpPr/>
      </dsp:nvSpPr>
      <dsp:spPr>
        <a:xfrm>
          <a:off x="1566995" y="3392345"/>
          <a:ext cx="3726268" cy="1356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85" tIns="143585" rIns="143585" bIns="1435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/>
              <a:cs typeface="Arial"/>
            </a:rPr>
            <a:t>MySQL:</a:t>
          </a:r>
          <a:r>
            <a:rPr lang="en-US" sz="1800" kern="1200">
              <a:latin typeface="Arial"/>
              <a:cs typeface="Arial"/>
            </a:rPr>
            <a:t> Stores and manages all of the data</a:t>
          </a:r>
        </a:p>
      </dsp:txBody>
      <dsp:txXfrm>
        <a:off x="1566995" y="3392345"/>
        <a:ext cx="3726268" cy="1356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8" name="Rectangle 2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Picture 204" descr="Food on a table">
            <a:extLst>
              <a:ext uri="{FF2B5EF4-FFF2-40B4-BE49-F238E27FC236}">
                <a16:creationId xmlns:a16="http://schemas.microsoft.com/office/drawing/2014/main" id="{B44C7C5C-BC12-2179-01B2-F88D1E1C0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0" name="Rectangle 2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DBMS Mini Project - Online Food Ordering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By Roshini D and Rethinaath</a:t>
            </a:r>
          </a:p>
          <a:p>
            <a:pPr algn="l"/>
            <a:endParaRPr lang="en-US" sz="200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od on a table">
            <a:extLst>
              <a:ext uri="{FF2B5EF4-FFF2-40B4-BE49-F238E27FC236}">
                <a16:creationId xmlns:a16="http://schemas.microsoft.com/office/drawing/2014/main" id="{4C001B0F-9927-1C6D-A7EA-C870A17C60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359" r="-1" b="635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2DF586-2672-D2B8-F7BF-344554CA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5D2B2-A282-3B5B-5F0F-3D2AD0D2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/>
              <a:t>Abstract</a:t>
            </a:r>
          </a:p>
        </p:txBody>
      </p:sp>
      <p:pic>
        <p:nvPicPr>
          <p:cNvPr id="5" name="Picture 4" descr="Tray of takeaway coffees">
            <a:extLst>
              <a:ext uri="{FF2B5EF4-FFF2-40B4-BE49-F238E27FC236}">
                <a16:creationId xmlns:a16="http://schemas.microsoft.com/office/drawing/2014/main" id="{D3A26439-E2B2-6786-4B5E-80425AE8E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32" t="-159" r="35095"/>
          <a:stretch/>
        </p:blipFill>
        <p:spPr>
          <a:xfrm>
            <a:off x="-3629" y="-2"/>
            <a:ext cx="4915889" cy="68686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0266-F3D8-D0D1-B8ED-6147F2317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553" y="2208988"/>
            <a:ext cx="5789368" cy="403109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The ever-growing demand for convenience has fueled the popularity of online food ordering systems. This project proposes the development of a comprehensive online food ordering system leveraging a relational database management system to manage customer data, restaurant information, and order details. The system will cater to both customers seeking a convenient way to order food and restaurants aiming to expand their reach through an online platform.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147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41955-814C-05FE-90B3-ADBED0D8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br>
              <a:rPr lang="en-US" sz="3300" b="1">
                <a:solidFill>
                  <a:schemeClr val="tx2"/>
                </a:solidFill>
                <a:ea typeface="+mj-lt"/>
                <a:cs typeface="+mj-lt"/>
              </a:rPr>
            </a:br>
            <a:br>
              <a:rPr lang="en-US" sz="3300" b="1">
                <a:solidFill>
                  <a:schemeClr val="tx2"/>
                </a:solidFill>
                <a:ea typeface="+mj-lt"/>
                <a:cs typeface="+mj-lt"/>
              </a:rPr>
            </a:br>
            <a:r>
              <a:rPr lang="en-US" sz="3300" b="1">
                <a:solidFill>
                  <a:schemeClr val="tx2"/>
                </a:solidFill>
                <a:ea typeface="+mj-lt"/>
                <a:cs typeface="+mj-lt"/>
              </a:rPr>
              <a:t>Functionalities:</a:t>
            </a:r>
            <a:endParaRPr lang="en-US" sz="3300">
              <a:solidFill>
                <a:schemeClr val="tx2"/>
              </a:solidFill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endParaRPr lang="en-US" sz="3300">
              <a:solidFill>
                <a:schemeClr val="tx2"/>
              </a:solidFill>
            </a:endParaRPr>
          </a:p>
          <a:p>
            <a:endParaRPr lang="en-US" sz="33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7E88F-C335-06B5-8309-13929CBAD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931826"/>
            <a:ext cx="5565405" cy="4521030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2000" b="1" dirty="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2000" b="1" dirty="0">
                <a:solidFill>
                  <a:schemeClr val="tx2"/>
                </a:solidFill>
                <a:ea typeface="+mn-lt"/>
                <a:cs typeface="+mn-lt"/>
              </a:rPr>
              <a:t>Customer Management: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 Customers can conveniently submit their details for easy order processing.</a:t>
            </a:r>
          </a:p>
          <a:p>
            <a:r>
              <a:rPr lang="en-US" sz="2000" b="1" dirty="0">
                <a:solidFill>
                  <a:schemeClr val="tx2"/>
                </a:solidFill>
                <a:ea typeface="+mn-lt"/>
                <a:cs typeface="+mn-lt"/>
              </a:rPr>
              <a:t>Restaurant Selection: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 A user-friendly interface will allow customers to select their desired restaurant.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  <a:ea typeface="+mn-lt"/>
                <a:cs typeface="+mn-lt"/>
              </a:rPr>
              <a:t>Detailed Menu Display: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 Restaurants will have the flexibility to showcase their menus with clear descriptions, enticing images, and accurate pricing information.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sz="11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overed plate">
            <a:extLst>
              <a:ext uri="{FF2B5EF4-FFF2-40B4-BE49-F238E27FC236}">
                <a16:creationId xmlns:a16="http://schemas.microsoft.com/office/drawing/2014/main" id="{385FD4BC-F5C5-D133-38BF-ECBAC16AB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8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B98DF-6769-AE52-26B0-CB13EFDF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9206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         </a:t>
            </a:r>
          </a:p>
        </p:txBody>
      </p:sp>
      <p:pic>
        <p:nvPicPr>
          <p:cNvPr id="7" name="Graphic 6" descr="Shopping Cart">
            <a:extLst>
              <a:ext uri="{FF2B5EF4-FFF2-40B4-BE49-F238E27FC236}">
                <a16:creationId xmlns:a16="http://schemas.microsoft.com/office/drawing/2014/main" id="{C957C3D0-5537-FC98-5EA4-9D3CDBE3C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6E9A-6C8E-B39C-E7DB-E7FF9F544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267798"/>
            <a:ext cx="4977578" cy="52068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"/>
                <a:cs typeface="Arial"/>
              </a:rPr>
              <a:t>Dynamic Cart Management:</a:t>
            </a:r>
            <a:r>
              <a:rPr lang="en-US" sz="2000" dirty="0">
                <a:solidFill>
                  <a:schemeClr val="tx2"/>
                </a:solidFill>
                <a:latin typeface="Arial"/>
                <a:cs typeface="Arial"/>
              </a:rPr>
              <a:t> Customers can effortlessly add and remove menu items from their cart, adjust quantities, and view the real-time total cost reflecting chosen items and their prices.</a:t>
            </a:r>
          </a:p>
          <a:p>
            <a:r>
              <a:rPr lang="en-US" sz="2000" b="1" dirty="0">
                <a:solidFill>
                  <a:schemeClr val="tx2"/>
                </a:solidFill>
                <a:latin typeface="Arial"/>
                <a:cs typeface="Arial"/>
              </a:rPr>
              <a:t>Seamless Order Placement:</a:t>
            </a:r>
            <a:r>
              <a:rPr lang="en-US" sz="2000" dirty="0">
                <a:solidFill>
                  <a:schemeClr val="tx2"/>
                </a:solidFill>
                <a:latin typeface="Arial"/>
                <a:cs typeface="Arial"/>
              </a:rPr>
              <a:t> A streamlined process will enable customers to confirm their orders, with the system automatically transferring cart selections to the order database while generating a detailed bill for the chosen items.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532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DC17C-7D92-4BDA-D8DF-FFFBD919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Entities/Tables used 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8D3E261-55F9-D8A7-AECB-E2E160FF7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7CB4-081F-C684-33FB-2A4BFF39F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We have used 6 tables in our database schema:</a:t>
            </a:r>
          </a:p>
          <a:p>
            <a:pPr marL="514350" indent="-514350"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Restaurants table</a:t>
            </a:r>
          </a:p>
          <a:p>
            <a:pPr marL="514350" indent="-514350"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Customer_Details table </a:t>
            </a:r>
          </a:p>
          <a:p>
            <a:pPr marL="514350" indent="-514350"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Menu_items</a:t>
            </a:r>
          </a:p>
          <a:p>
            <a:pPr marL="514350" indent="-514350"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Cart_info</a:t>
            </a:r>
          </a:p>
          <a:p>
            <a:pPr marL="514350" indent="-514350"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Cart_items</a:t>
            </a:r>
          </a:p>
          <a:p>
            <a:pPr marL="514350" indent="-514350"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bills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376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646D4-6D81-CE55-51BD-A2D9CB07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4613"/>
            <a:ext cx="4977976" cy="126899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Technologies used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07262B7-F5B3-739D-0C58-565029CC2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990117"/>
              </p:ext>
            </p:extLst>
          </p:nvPr>
        </p:nvGraphicFramePr>
        <p:xfrm>
          <a:off x="804672" y="1659682"/>
          <a:ext cx="5293264" cy="4749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FE41F03E-685E-E9A6-DA98-558F91D940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3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1ECBFF5A-24D9-F638-F861-44C9BA359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481013"/>
            <a:ext cx="11016343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0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restaurant with tables and chairs&#10;&#10;Description automatically generated">
            <a:extLst>
              <a:ext uri="{FF2B5EF4-FFF2-40B4-BE49-F238E27FC236}">
                <a16:creationId xmlns:a16="http://schemas.microsoft.com/office/drawing/2014/main" id="{075736B7-7F5F-72DE-7C31-924CFFC9D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42" y="672752"/>
            <a:ext cx="11461316" cy="55124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ADB2D0-6C84-0DB9-0522-7A6138C6F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81075"/>
            <a:ext cx="101727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2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restaurant&#10;&#10;Description automatically generated">
            <a:extLst>
              <a:ext uri="{FF2B5EF4-FFF2-40B4-BE49-F238E27FC236}">
                <a16:creationId xmlns:a16="http://schemas.microsoft.com/office/drawing/2014/main" id="{42C859B7-B9CD-2FDC-2628-69385A4CD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83" y="0"/>
            <a:ext cx="10064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2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DBMS Mini Project - Online Food Ordering System</vt:lpstr>
      <vt:lpstr>Abstract</vt:lpstr>
      <vt:lpstr>  Functionalities:  </vt:lpstr>
      <vt:lpstr>         </vt:lpstr>
      <vt:lpstr>Entities/Tables used </vt:lpstr>
      <vt:lpstr>Technologies used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206</cp:revision>
  <dcterms:created xsi:type="dcterms:W3CDTF">2024-05-21T18:43:20Z</dcterms:created>
  <dcterms:modified xsi:type="dcterms:W3CDTF">2024-05-22T03:57:07Z</dcterms:modified>
</cp:coreProperties>
</file>