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71" r:id="rId12"/>
    <p:sldId id="264" r:id="rId13"/>
    <p:sldId id="265" r:id="rId14"/>
    <p:sldId id="272" r:id="rId15"/>
    <p:sldId id="273" r:id="rId16"/>
    <p:sldId id="274" r:id="rId17"/>
    <p:sldId id="275" r:id="rId18"/>
    <p:sldId id="266" r:id="rId19"/>
    <p:sldId id="277" r:id="rId20"/>
    <p:sldId id="267" r:id="rId21"/>
    <p:sldId id="268" r:id="rId22"/>
    <p:sldId id="269" r:id="rId23"/>
    <p:sldId id="270"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2" name="Google Shape;142;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6" name="Google Shape;166;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 name="Google Shape;172;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3" name="Google Shape;123;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354393e357d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g354393e357d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354393e357d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g354393e357d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7" name="Shape 17"/>
        <p:cNvGrpSpPr/>
        <p:nvPr/>
      </p:nvGrpSpPr>
      <p:grpSpPr>
        <a:xfrm>
          <a:off x="0" y="0"/>
          <a:ext cx="0" cy="0"/>
          <a:chOff x="0" y="0"/>
          <a:chExt cx="0" cy="0"/>
        </a:xfrm>
      </p:grpSpPr>
      <p:sp>
        <p:nvSpPr>
          <p:cNvPr id="18" name="Google Shape;18;p19"/>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19"/>
          <p:cNvSpPr txBox="1"/>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9"/>
          <p:cNvSpPr txBox="1"/>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5" name="Shape 75"/>
        <p:cNvGrpSpPr/>
        <p:nvPr/>
      </p:nvGrpSpPr>
      <p:grpSpPr>
        <a:xfrm>
          <a:off x="0" y="0"/>
          <a:ext cx="0" cy="0"/>
          <a:chOff x="0" y="0"/>
          <a:chExt cx="0" cy="0"/>
        </a:xfrm>
      </p:grpSpPr>
      <p:sp>
        <p:nvSpPr>
          <p:cNvPr id="76" name="Google Shape;76;p28"/>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78" name="Google Shape;78;p28"/>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1" name="Shape 81"/>
        <p:cNvGrpSpPr/>
        <p:nvPr/>
      </p:nvGrpSpPr>
      <p:grpSpPr>
        <a:xfrm>
          <a:off x="0" y="0"/>
          <a:ext cx="0" cy="0"/>
          <a:chOff x="0" y="0"/>
          <a:chExt cx="0" cy="0"/>
        </a:xfrm>
      </p:grpSpPr>
      <p:sp>
        <p:nvSpPr>
          <p:cNvPr id="82" name="Google Shape;82;p29"/>
          <p:cNvSpPr txBox="1"/>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84" name="Google Shape;84;p29"/>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4" name="Shape 24"/>
        <p:cNvGrpSpPr/>
        <p:nvPr/>
      </p:nvGrpSpPr>
      <p:grpSpPr>
        <a:xfrm>
          <a:off x="0" y="0"/>
          <a:ext cx="0" cy="0"/>
          <a:chOff x="0" y="0"/>
          <a:chExt cx="0" cy="0"/>
        </a:xfrm>
      </p:grpSpPr>
      <p:sp>
        <p:nvSpPr>
          <p:cNvPr id="25" name="Google Shape;25;p20"/>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27" name="Google Shape;27;p20"/>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21"/>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5" name="Shape 35"/>
        <p:cNvGrpSpPr/>
        <p:nvPr/>
      </p:nvGrpSpPr>
      <p:grpSpPr>
        <a:xfrm>
          <a:off x="0" y="0"/>
          <a:ext cx="0" cy="0"/>
          <a:chOff x="0" y="0"/>
          <a:chExt cx="0" cy="0"/>
        </a:xfrm>
      </p:grpSpPr>
      <p:sp>
        <p:nvSpPr>
          <p:cNvPr id="36" name="Google Shape;36;p22"/>
          <p:cNvSpPr txBox="1"/>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p:txBody>
      </p:sp>
      <p:sp>
        <p:nvSpPr>
          <p:cNvPr id="38" name="Google Shape;38;p22"/>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1" name="Shape 41"/>
        <p:cNvGrpSpPr/>
        <p:nvPr/>
      </p:nvGrpSpPr>
      <p:grpSpPr>
        <a:xfrm>
          <a:off x="0" y="0"/>
          <a:ext cx="0" cy="0"/>
          <a:chOff x="0" y="0"/>
          <a:chExt cx="0" cy="0"/>
        </a:xfrm>
      </p:grpSpPr>
      <p:sp>
        <p:nvSpPr>
          <p:cNvPr id="42" name="Google Shape;42;p23"/>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p:txBody>
      </p:sp>
      <p:sp>
        <p:nvSpPr>
          <p:cNvPr id="44" name="Google Shape;44;p23"/>
          <p:cNvSpPr txBox="1"/>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p:txBody>
      </p:sp>
      <p:sp>
        <p:nvSpPr>
          <p:cNvPr id="45" name="Google Shape;45;p23"/>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8" name="Shape 48"/>
        <p:cNvGrpSpPr/>
        <p:nvPr/>
      </p:nvGrpSpPr>
      <p:grpSpPr>
        <a:xfrm>
          <a:off x="0" y="0"/>
          <a:ext cx="0" cy="0"/>
          <a:chOff x="0" y="0"/>
          <a:chExt cx="0" cy="0"/>
        </a:xfrm>
      </p:grpSpPr>
      <p:sp>
        <p:nvSpPr>
          <p:cNvPr id="49" name="Google Shape;49;p24"/>
          <p:cNvSpPr txBox="1"/>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p:txBody>
      </p:sp>
      <p:sp>
        <p:nvSpPr>
          <p:cNvPr id="51" name="Google Shape;51;p24"/>
          <p:cNvSpPr txBox="1"/>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p:txBody>
      </p:sp>
      <p:sp>
        <p:nvSpPr>
          <p:cNvPr id="52" name="Google Shape;52;p24"/>
          <p:cNvSpPr txBox="1"/>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p:txBody>
      </p:sp>
      <p:sp>
        <p:nvSpPr>
          <p:cNvPr id="53" name="Google Shape;53;p24"/>
          <p:cNvSpPr txBox="1"/>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p:txBody>
      </p:sp>
      <p:sp>
        <p:nvSpPr>
          <p:cNvPr id="54" name="Google Shape;54;p24"/>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sp>
        <p:nvSpPr>
          <p:cNvPr id="58" name="Google Shape;58;p25"/>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p:txBody>
      </p:sp>
      <p:sp>
        <p:nvSpPr>
          <p:cNvPr id="64" name="Google Shape;64;p26"/>
          <p:cNvSpPr txBox="1"/>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p:txBody>
      </p:sp>
      <p:sp>
        <p:nvSpPr>
          <p:cNvPr id="65" name="Google Shape;65;p26"/>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8" name="Shape 68"/>
        <p:cNvGrpSpPr/>
        <p:nvPr/>
      </p:nvGrpSpPr>
      <p:grpSpPr>
        <a:xfrm>
          <a:off x="0" y="0"/>
          <a:ext cx="0" cy="0"/>
          <a:chOff x="0" y="0"/>
          <a:chExt cx="0" cy="0"/>
        </a:xfrm>
      </p:grpSpPr>
      <p:sp>
        <p:nvSpPr>
          <p:cNvPr id="69" name="Google Shape;69;p27"/>
          <p:cNvSpPr txBox="1"/>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p:nvPr>
            <p:ph type="pic" idx="2"/>
          </p:nvPr>
        </p:nvSpPr>
        <p:spPr>
          <a:xfrm>
            <a:off x="2389717" y="612775"/>
            <a:ext cx="7315200" cy="4114800"/>
          </a:xfrm>
          <a:prstGeom prst="rect">
            <a:avLst/>
          </a:prstGeom>
          <a:noFill/>
          <a:ln>
            <a:noFill/>
          </a:ln>
        </p:spPr>
      </p:sp>
      <p:sp>
        <p:nvSpPr>
          <p:cNvPr id="71" name="Google Shape;71;p27"/>
          <p:cNvSpPr txBox="1"/>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p:txBody>
      </p:sp>
      <p:sp>
        <p:nvSpPr>
          <p:cNvPr id="72" name="Google Shape;72;p27"/>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tile tx="0" ty="0" sx="100000" sy="100000" flip="none" algn="tl"/>
        </a:blipFill>
        <a:effectLst/>
      </p:bgPr>
    </p:bg>
    <p:spTree>
      <p:nvGrpSpPr>
        <p:cNvPr id="9" name="Shape 9"/>
        <p:cNvGrpSpPr/>
        <p:nvPr/>
      </p:nvGrpSpPr>
      <p:grpSpPr>
        <a:xfrm>
          <a:off x="0" y="0"/>
          <a:ext cx="0" cy="0"/>
          <a:chOff x="0" y="0"/>
          <a:chExt cx="0" cy="0"/>
        </a:xfrm>
      </p:grpSpPr>
      <p:sp>
        <p:nvSpPr>
          <p:cNvPr id="10" name="Google Shape;10;p18"/>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p:txBody>
      </p:sp>
      <p:sp>
        <p:nvSpPr>
          <p:cNvPr id="11" name="Google Shape;11;p18"/>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2" name="Google Shape;12;p18"/>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18"/>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18"/>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5" name="Google Shape;15;p18"/>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6" name="Google Shape;16;p18"/>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2"/>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3"/>
          <a:srcRect/>
          <a:stretch>
            <a:fillRect/>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7030A0"/>
              </a:buClr>
              <a:buSzPts val="4000"/>
              <a:buFont typeface="Verdana" panose="020B0604030504040204"/>
              <a:buNone/>
            </a:pPr>
            <a:r>
              <a:rPr lang="en-US" altLang="en-GB" sz="4000" b="1">
                <a:solidFill>
                  <a:srgbClr val="7030A0"/>
                </a:solidFill>
                <a:latin typeface="Verdana" panose="020B0604030504040204"/>
                <a:ea typeface="Verdana" panose="020B0604030504040204"/>
                <a:cs typeface="Verdana" panose="020B0604030504040204"/>
                <a:sym typeface="Verdana" panose="020B0604030504040204"/>
              </a:rPr>
              <a:t>PHONEVISION: TEACHING MACHINES TO SEE AND READ PHONE NUMBERS</a:t>
            </a:r>
            <a:endParaRPr lang="en-US" altLang="en-GB" sz="4000" b="1">
              <a:solidFill>
                <a:srgbClr val="7030A0"/>
              </a:solidFill>
              <a:latin typeface="Verdana" panose="020B0604030504040204"/>
              <a:ea typeface="Verdana" panose="020B0604030504040204"/>
              <a:cs typeface="Verdana" panose="020B0604030504040204"/>
              <a:sym typeface="Verdana" panose="020B0604030504040204"/>
            </a:endParaRPr>
          </a:p>
        </p:txBody>
      </p:sp>
      <p:sp>
        <p:nvSpPr>
          <p:cNvPr id="94" name="Google Shape;94;p1"/>
          <p:cNvSpPr txBox="1"/>
          <p:nvPr/>
        </p:nvSpPr>
        <p:spPr>
          <a:xfrm>
            <a:off x="962889" y="5183902"/>
            <a:ext cx="3429000" cy="828675"/>
          </a:xfrm>
          <a:prstGeom prst="rect">
            <a:avLst/>
          </a:prstGeom>
          <a:noFill/>
          <a:ln>
            <a:noFill/>
          </a:ln>
        </p:spPr>
        <p:txBody>
          <a:bodyPr spcFirstLastPara="1" wrap="square" lIns="91425" tIns="45700" rIns="91425" bIns="45700" anchor="t" anchorCtr="0">
            <a:spAutoFit/>
          </a:bodyPr>
          <a:lstStyle/>
          <a:p>
            <a:pPr>
              <a:spcBef>
                <a:spcPct val="0"/>
              </a:spcBef>
              <a:buClrTx/>
              <a:buFontTx/>
              <a:buNone/>
            </a:pPr>
            <a:r>
              <a:rPr lang="en-US" altLang="en-US" sz="2400" b="1" dirty="0">
                <a:solidFill>
                  <a:srgbClr val="FF0000"/>
                </a:solidFill>
                <a:sym typeface="+mn-ea"/>
              </a:rPr>
              <a:t>Mrs. M. Divya M.E.</a:t>
            </a:r>
            <a:endParaRPr lang="en-US" altLang="en-US" sz="2400" b="1" dirty="0">
              <a:solidFill>
                <a:srgbClr val="FF0000"/>
              </a:solidFill>
            </a:endParaRPr>
          </a:p>
          <a:p>
            <a:pPr>
              <a:spcBef>
                <a:spcPct val="0"/>
              </a:spcBef>
              <a:buClrTx/>
              <a:buNone/>
            </a:pPr>
            <a:r>
              <a:rPr lang="en-IN" sz="2400" b="1" dirty="0">
                <a:solidFill>
                  <a:srgbClr val="FF0000"/>
                </a:solidFill>
                <a:sym typeface="+mn-ea"/>
              </a:rPr>
              <a:t>Assistant Professor</a:t>
            </a:r>
            <a:endParaRPr lang="en-IN"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5" name="Google Shape;95;p1"/>
          <p:cNvSpPr txBox="1"/>
          <p:nvPr/>
        </p:nvSpPr>
        <p:spPr>
          <a:xfrm>
            <a:off x="7398328" y="5228206"/>
            <a:ext cx="4479639" cy="828675"/>
          </a:xfrm>
          <a:prstGeom prst="rect">
            <a:avLst/>
          </a:prstGeom>
          <a:noFill/>
          <a:ln>
            <a:noFill/>
          </a:ln>
        </p:spPr>
        <p:txBody>
          <a:bodyPr spcFirstLastPara="1" wrap="square" lIns="91425" tIns="45700" rIns="91425" bIns="45700" anchor="t" anchorCtr="0">
            <a:spAutoFit/>
          </a:bodyPr>
          <a:lstStyle/>
          <a:p>
            <a:pPr>
              <a:spcBef>
                <a:spcPct val="0"/>
              </a:spcBef>
              <a:buClrTx/>
              <a:buFontTx/>
              <a:buNone/>
            </a:pPr>
            <a:r>
              <a:rPr lang="en-US" altLang="en-IN" sz="2400" b="1" dirty="0">
                <a:solidFill>
                  <a:srgbClr val="FF0000"/>
                </a:solidFill>
                <a:sym typeface="+mn-ea"/>
              </a:rPr>
              <a:t>Rethinaath S</a:t>
            </a:r>
            <a:r>
              <a:rPr lang="en-IN" altLang="en-US" sz="2400" b="1" dirty="0">
                <a:solidFill>
                  <a:srgbClr val="FF0000"/>
                </a:solidFill>
                <a:sym typeface="+mn-ea"/>
              </a:rPr>
              <a:t> </a:t>
            </a:r>
            <a:endParaRPr lang="en-IN" altLang="en-US" sz="2400" b="1" dirty="0">
              <a:solidFill>
                <a:srgbClr val="FF0000"/>
              </a:solidFill>
            </a:endParaRPr>
          </a:p>
          <a:p>
            <a:pPr>
              <a:spcBef>
                <a:spcPct val="0"/>
              </a:spcBef>
              <a:buClrTx/>
              <a:buFontTx/>
              <a:buNone/>
            </a:pPr>
            <a:r>
              <a:rPr lang="en-IN" altLang="en-US" sz="2400" b="1" dirty="0">
                <a:solidFill>
                  <a:srgbClr val="FF0000"/>
                </a:solidFill>
                <a:sym typeface="+mn-ea"/>
              </a:rPr>
              <a:t>2116220701</a:t>
            </a:r>
            <a:r>
              <a:rPr lang="en-US" altLang="en-IN" sz="2400" b="1" dirty="0">
                <a:solidFill>
                  <a:srgbClr val="FF0000"/>
                </a:solidFill>
                <a:sym typeface="+mn-ea"/>
              </a:rPr>
              <a:t>222</a:t>
            </a:r>
            <a:endParaRPr lang="en-US" altLang="en-IN" sz="2400" b="1" dirty="0">
              <a:solidFill>
                <a:srgbClr val="FF0000"/>
              </a:solidFill>
              <a:latin typeface="Verdana" panose="020B0604030504040204"/>
              <a:ea typeface="Verdana" panose="020B0604030504040204"/>
              <a:cs typeface="Verdana" panose="020B0604030504040204"/>
              <a:sym typeface="+mn-e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panose="020B0604030504040204"/>
              <a:buNone/>
            </a:pPr>
            <a:r>
              <a:rPr lang="en-IN" sz="2800" b="1">
                <a:solidFill>
                  <a:srgbClr val="002060"/>
                </a:solidFill>
                <a:latin typeface="Verdana" panose="020B0604030504040204"/>
                <a:ea typeface="Verdana" panose="020B0604030504040204"/>
                <a:cs typeface="Verdana" panose="020B0604030504040204"/>
                <a:sym typeface="Verdana" panose="020B0604030504040204"/>
              </a:rPr>
              <a:t>Department of Computer Science and Engineering</a:t>
            </a:r>
            <a:endParaRPr lang="en-IN" sz="2800" b="1">
              <a:solidFill>
                <a:srgbClr val="00206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9"/>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panose="020B0604020202020204"/>
              <a:buNone/>
            </a:pPr>
            <a:r>
              <a:rPr lang="en-US" altLang="en-US" sz="3200" b="1" dirty="0">
                <a:solidFill>
                  <a:srgbClr val="FF0000"/>
                </a:solidFill>
                <a:sym typeface="+mn-ea"/>
              </a:rPr>
              <a:t>List of Modules</a:t>
            </a:r>
            <a:endParaRPr lang="en-IN" sz="3200" b="1">
              <a:solidFill>
                <a:srgbClr val="FF0000"/>
              </a:solidFill>
            </a:endParaRPr>
          </a:p>
        </p:txBody>
      </p:sp>
      <p:sp>
        <p:nvSpPr>
          <p:cNvPr id="145" name="Google Shape;145;p9"/>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342900" marR="0" lvl="0" algn="l" rtl="0">
              <a:lnSpc>
                <a:spcPct val="100000"/>
              </a:lnSpc>
              <a:spcBef>
                <a:spcPts val="0"/>
              </a:spcBef>
              <a:spcAft>
                <a:spcPts val="0"/>
              </a:spcAft>
              <a:buFont typeface="Wingdings" panose="05000000000000000000" charset="0"/>
              <a:buChar char="o"/>
            </a:pPr>
            <a:r>
              <a:rPr lang="en-IN" sz="2400"/>
              <a:t>Dataset Generation Module</a:t>
            </a:r>
            <a:endParaRPr lang="en-IN" sz="2400"/>
          </a:p>
          <a:p>
            <a:pPr marL="342900" marR="0" lvl="0" algn="l" rtl="0">
              <a:lnSpc>
                <a:spcPct val="100000"/>
              </a:lnSpc>
              <a:spcBef>
                <a:spcPts val="0"/>
              </a:spcBef>
              <a:spcAft>
                <a:spcPts val="0"/>
              </a:spcAft>
              <a:buFont typeface="Wingdings" panose="05000000000000000000" charset="0"/>
              <a:buChar char="o"/>
            </a:pPr>
            <a:r>
              <a:rPr lang="en-US" altLang="en-IN" sz="2400"/>
              <a:t>Image </a:t>
            </a:r>
            <a:r>
              <a:rPr lang="en-IN" sz="2400"/>
              <a:t>Preprocessing</a:t>
            </a:r>
            <a:endParaRPr lang="en-IN" sz="2400"/>
          </a:p>
          <a:p>
            <a:pPr marL="342900" marR="0" lvl="0" algn="l" rtl="0">
              <a:lnSpc>
                <a:spcPct val="100000"/>
              </a:lnSpc>
              <a:spcBef>
                <a:spcPts val="0"/>
              </a:spcBef>
              <a:spcAft>
                <a:spcPts val="0"/>
              </a:spcAft>
              <a:buFont typeface="Wingdings" panose="05000000000000000000" charset="0"/>
              <a:buChar char="o"/>
            </a:pPr>
            <a:r>
              <a:rPr lang="en-IN" sz="2400">
                <a:sym typeface="+mn-ea"/>
              </a:rPr>
              <a:t>CNN Model Training</a:t>
            </a:r>
            <a:endParaRPr lang="en-IN" sz="2400">
              <a:sym typeface="+mn-ea"/>
            </a:endParaRPr>
          </a:p>
          <a:p>
            <a:pPr marL="342900" marR="0" lvl="0" algn="l" rtl="0">
              <a:lnSpc>
                <a:spcPct val="100000"/>
              </a:lnSpc>
              <a:spcBef>
                <a:spcPts val="0"/>
              </a:spcBef>
              <a:spcAft>
                <a:spcPts val="0"/>
              </a:spcAft>
              <a:buFont typeface="Wingdings" panose="05000000000000000000" charset="0"/>
              <a:buChar char="o"/>
            </a:pPr>
            <a:r>
              <a:rPr lang="en-US" altLang="en-IN" sz="2400">
                <a:sym typeface="+mn-ea"/>
              </a:rPr>
              <a:t>Prediction and Inference</a:t>
            </a:r>
            <a:endParaRPr lang="en-US" altLang="en-IN" sz="2400">
              <a:sym typeface="+mn-ea"/>
            </a:endParaRPr>
          </a:p>
          <a:p>
            <a:pPr marL="342900" marR="0" lvl="0" algn="l" rtl="0">
              <a:lnSpc>
                <a:spcPct val="100000"/>
              </a:lnSpc>
              <a:spcBef>
                <a:spcPts val="0"/>
              </a:spcBef>
              <a:spcAft>
                <a:spcPts val="0"/>
              </a:spcAft>
              <a:buFont typeface="Wingdings" panose="05000000000000000000" charset="0"/>
              <a:buChar char="o"/>
            </a:pPr>
            <a:r>
              <a:rPr lang="en-US" altLang="en-IN" sz="2400">
                <a:sym typeface="+mn-ea"/>
              </a:rPr>
              <a:t>System Integration and Evaluation</a:t>
            </a:r>
            <a:endParaRPr lang="en-US" altLang="en-IN" sz="2400" b="0" i="0" u="none" strike="noStrike" cap="none">
              <a:solidFill>
                <a:srgbClr val="000000"/>
              </a:solidFill>
              <a:latin typeface="Verdana" panose="020B0604030504040204"/>
              <a:ea typeface="Verdana" panose="020B0604030504040204"/>
              <a:cs typeface="Verdana" panose="020B0604030504040204"/>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panose="020B0604020202020204"/>
              <a:buNone/>
            </a:pPr>
            <a:r>
              <a:rPr lang="en-US" altLang="en-IN" sz="3200" b="1">
                <a:solidFill>
                  <a:srgbClr val="FF0000"/>
                </a:solidFill>
              </a:rPr>
              <a:t>Dataset Genration Module</a:t>
            </a:r>
            <a:endParaRPr lang="en-US" altLang="en-IN" sz="3200" b="1">
              <a:solidFill>
                <a:srgbClr val="FF0000"/>
              </a:solidFill>
            </a:endParaRPr>
          </a:p>
        </p:txBody>
      </p:sp>
      <p:pic>
        <p:nvPicPr>
          <p:cNvPr id="4" name="Picture 4"/>
          <p:cNvPicPr>
            <a:picLocks noChangeAspect="1"/>
          </p:cNvPicPr>
          <p:nvPr/>
        </p:nvPicPr>
        <p:blipFill>
          <a:blip r:embed="rId1"/>
          <a:stretch>
            <a:fillRect/>
          </a:stretch>
        </p:blipFill>
        <p:spPr>
          <a:xfrm>
            <a:off x="9191625" y="1628775"/>
            <a:ext cx="897890" cy="4381500"/>
          </a:xfrm>
          <a:prstGeom prst="rect">
            <a:avLst/>
          </a:prstGeom>
          <a:noFill/>
          <a:ln>
            <a:noFill/>
          </a:ln>
        </p:spPr>
      </p:pic>
      <p:sp>
        <p:nvSpPr>
          <p:cNvPr id="157" name="Google Shape;157;p10"/>
          <p:cNvSpPr txBox="1"/>
          <p:nvPr>
            <p:ph type="body" idx="1"/>
          </p:nvPr>
        </p:nvSpPr>
        <p:spPr>
          <a:xfrm>
            <a:off x="755650" y="1680845"/>
            <a:ext cx="8331200" cy="426720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None/>
            </a:pP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The dataset for this project is synthetically generated using the MNIST digit dataset. Each phone number image consists of 10 horizontally concatenated MNIST digits, simulating a real-world phone number. A mapping is maintained to associate each image with its corresponding 10-digit label. The synthetic dataset enables the model to train on a variety of digit combinations, ensuring robustness. Images are saved in PNG format with filenames indicating the label (e.g., 1234567890.png), making it easy to extract ground truth during training and testing.</a:t>
            </a:r>
            <a:endPar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panose="020B0604020202020204"/>
              <a:buNone/>
            </a:pPr>
            <a:r>
              <a:rPr lang="en-US" altLang="en-IN" sz="3200" b="1">
                <a:solidFill>
                  <a:srgbClr val="FF0000"/>
                </a:solidFill>
              </a:rPr>
              <a:t>Image Preprocessing</a:t>
            </a:r>
            <a:endParaRPr lang="en-US" altLang="en-IN" sz="3200" b="1">
              <a:solidFill>
                <a:srgbClr val="FF0000"/>
              </a:solidFill>
            </a:endParaRPr>
          </a:p>
        </p:txBody>
      </p:sp>
      <p:pic>
        <p:nvPicPr>
          <p:cNvPr id="4" name="Picture 4"/>
          <p:cNvPicPr>
            <a:picLocks noChangeAspect="1"/>
          </p:cNvPicPr>
          <p:nvPr/>
        </p:nvPicPr>
        <p:blipFill>
          <a:blip r:embed="rId1"/>
          <a:stretch>
            <a:fillRect/>
          </a:stretch>
        </p:blipFill>
        <p:spPr>
          <a:xfrm>
            <a:off x="9191625" y="1628775"/>
            <a:ext cx="897890" cy="4381500"/>
          </a:xfrm>
          <a:prstGeom prst="rect">
            <a:avLst/>
          </a:prstGeom>
          <a:noFill/>
          <a:ln>
            <a:noFill/>
          </a:ln>
        </p:spPr>
      </p:pic>
      <p:sp>
        <p:nvSpPr>
          <p:cNvPr id="157" name="Google Shape;157;p10"/>
          <p:cNvSpPr txBox="1"/>
          <p:nvPr>
            <p:ph type="body" idx="1"/>
          </p:nvPr>
        </p:nvSpPr>
        <p:spPr>
          <a:xfrm>
            <a:off x="755650" y="1680845"/>
            <a:ext cx="8331200" cy="426720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None/>
            </a:pP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Image preprocessing plays a crucial role in digit segmentation and model performance. Each synthetic image is of fixed height (28 pixels) and width (10 </a:t>
            </a:r>
            <a:r>
              <a:rPr lang="en-US" altLang="en-US"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a:t>
            </a: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 28 = 280 pixels). The image is divided into 10 equal segments of 28</a:t>
            </a:r>
            <a:r>
              <a:rPr lang="en-US" altLang="en-US"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a:t>
            </a: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28 pixels, each representing one digit. The images are then normalized to values between 0 and 1 to match the input format expected by the CNN. The labels (digits 0–9) are one-hot encoded using to_categorical from Keras to suit the softmax output layer in the CNN.</a:t>
            </a:r>
            <a:endPar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panose="020B0604020202020204"/>
              <a:buNone/>
            </a:pPr>
            <a:r>
              <a:rPr lang="en-US" altLang="en-IN" sz="3200" b="1">
                <a:solidFill>
                  <a:srgbClr val="FF0000"/>
                </a:solidFill>
              </a:rPr>
              <a:t>CNN Model Training</a:t>
            </a:r>
            <a:endParaRPr lang="en-US" altLang="en-IN" sz="3200" b="1">
              <a:solidFill>
                <a:srgbClr val="FF0000"/>
              </a:solidFill>
            </a:endParaRPr>
          </a:p>
        </p:txBody>
      </p:sp>
      <p:pic>
        <p:nvPicPr>
          <p:cNvPr id="4" name="Picture 4"/>
          <p:cNvPicPr>
            <a:picLocks noChangeAspect="1"/>
          </p:cNvPicPr>
          <p:nvPr/>
        </p:nvPicPr>
        <p:blipFill>
          <a:blip r:embed="rId1"/>
          <a:stretch>
            <a:fillRect/>
          </a:stretch>
        </p:blipFill>
        <p:spPr>
          <a:xfrm>
            <a:off x="9191625" y="1628775"/>
            <a:ext cx="897890" cy="4381500"/>
          </a:xfrm>
          <a:prstGeom prst="rect">
            <a:avLst/>
          </a:prstGeom>
          <a:noFill/>
          <a:ln>
            <a:noFill/>
          </a:ln>
        </p:spPr>
      </p:pic>
      <p:sp>
        <p:nvSpPr>
          <p:cNvPr id="157" name="Google Shape;157;p10"/>
          <p:cNvSpPr txBox="1"/>
          <p:nvPr>
            <p:ph type="body" idx="1"/>
          </p:nvPr>
        </p:nvSpPr>
        <p:spPr>
          <a:xfrm>
            <a:off x="755650" y="1680845"/>
            <a:ext cx="8331200" cy="426720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None/>
            </a:pP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A CNN architecture is built using Keras. The model consists of two convolutional layers with ReLU activation and max pooling, followed by a flatten layer and two dense layers. The final dense layer has 10 units with softmax activation to classify digits 0–9. The digit dataset extracted from synthetic images is split into training and testing sets using a 90:10 ratio. The model is compiled with the Adam optimizer and categorical crossentropy loss. Accuracy is used as the evaluation metric. Training is performed over multiple epochs with batch sizes optimized for performance.</a:t>
            </a:r>
            <a:endPar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panose="020B0604020202020204"/>
              <a:buNone/>
            </a:pPr>
            <a:r>
              <a:rPr lang="en-US" altLang="en-IN" sz="3200" b="1">
                <a:solidFill>
                  <a:srgbClr val="FF0000"/>
                </a:solidFill>
              </a:rPr>
              <a:t>Prediction and Inference</a:t>
            </a:r>
            <a:endParaRPr lang="en-US" altLang="en-IN" sz="3200" b="1">
              <a:solidFill>
                <a:srgbClr val="FF0000"/>
              </a:solidFill>
            </a:endParaRPr>
          </a:p>
        </p:txBody>
      </p:sp>
      <p:pic>
        <p:nvPicPr>
          <p:cNvPr id="4" name="Picture 4"/>
          <p:cNvPicPr>
            <a:picLocks noChangeAspect="1"/>
          </p:cNvPicPr>
          <p:nvPr/>
        </p:nvPicPr>
        <p:blipFill>
          <a:blip r:embed="rId1"/>
          <a:stretch>
            <a:fillRect/>
          </a:stretch>
        </p:blipFill>
        <p:spPr>
          <a:xfrm>
            <a:off x="9191625" y="1628775"/>
            <a:ext cx="897890" cy="4381500"/>
          </a:xfrm>
          <a:prstGeom prst="rect">
            <a:avLst/>
          </a:prstGeom>
          <a:noFill/>
          <a:ln>
            <a:noFill/>
          </a:ln>
        </p:spPr>
      </p:pic>
      <p:sp>
        <p:nvSpPr>
          <p:cNvPr id="157" name="Google Shape;157;p10"/>
          <p:cNvSpPr txBox="1"/>
          <p:nvPr>
            <p:ph type="body" idx="1"/>
          </p:nvPr>
        </p:nvSpPr>
        <p:spPr>
          <a:xfrm>
            <a:off x="755650" y="1680845"/>
            <a:ext cx="8331200" cy="426720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None/>
            </a:pP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During inference, a phone number image is uploaded to the system. The backend splits the image into 10 digit segments, preprocesses them, and feeds them into the trained CNN model one-by-one. The predictions from the model are combined to form the full phone number.</a:t>
            </a:r>
            <a:endPar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panose="020B0604020202020204"/>
              <a:buNone/>
            </a:pPr>
            <a:r>
              <a:rPr lang="en-US" altLang="en-IN" sz="3200" b="1">
                <a:solidFill>
                  <a:srgbClr val="FF0000"/>
                </a:solidFill>
              </a:rPr>
              <a:t>System Integration and Evaluation</a:t>
            </a:r>
            <a:endParaRPr lang="en-US" altLang="en-IN" sz="3200" b="1">
              <a:solidFill>
                <a:srgbClr val="FF0000"/>
              </a:solidFill>
            </a:endParaRPr>
          </a:p>
        </p:txBody>
      </p:sp>
      <p:pic>
        <p:nvPicPr>
          <p:cNvPr id="4" name="Picture 4"/>
          <p:cNvPicPr>
            <a:picLocks noChangeAspect="1"/>
          </p:cNvPicPr>
          <p:nvPr/>
        </p:nvPicPr>
        <p:blipFill>
          <a:blip r:embed="rId1"/>
          <a:stretch>
            <a:fillRect/>
          </a:stretch>
        </p:blipFill>
        <p:spPr>
          <a:xfrm>
            <a:off x="9191625" y="1628775"/>
            <a:ext cx="897890" cy="4381500"/>
          </a:xfrm>
          <a:prstGeom prst="rect">
            <a:avLst/>
          </a:prstGeom>
          <a:noFill/>
          <a:ln>
            <a:noFill/>
          </a:ln>
        </p:spPr>
      </p:pic>
      <p:sp>
        <p:nvSpPr>
          <p:cNvPr id="157" name="Google Shape;157;p10"/>
          <p:cNvSpPr txBox="1"/>
          <p:nvPr>
            <p:ph type="body" idx="1"/>
          </p:nvPr>
        </p:nvSpPr>
        <p:spPr>
          <a:xfrm>
            <a:off x="755650" y="1680845"/>
            <a:ext cx="8331200" cy="426720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None/>
            </a:pP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Users upload images, the program processes the image, uses the CNN model to predict digits, and returns the full phone number.</a:t>
            </a:r>
            <a:endPar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Comprehensive testing was conducted to verify model accuracy using a separate test dataset. The prediction flow was validated for consistency, accuracy, and robustness. The final model achieved high accuracy in digit recognition, resulting in correctly predicted phone numbers in the majority of test cases, demonstrating the system's effectiveness in digit-based sequence recognition.</a:t>
            </a:r>
            <a:endPar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Implementation &amp; Results of Module</a:t>
            </a:r>
            <a:endParaRPr sz="2800"/>
          </a:p>
        </p:txBody>
      </p:sp>
      <p:sp>
        <p:nvSpPr>
          <p:cNvPr id="157" name="Google Shape;157;p10"/>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Implementation was done in Python using TensorFlow and Keras. Dataset generation used NumPy and OpenCV. Model was trained for 5 epochs achieving 96.5% accuracy.</a:t>
            </a:r>
            <a:br>
              <a:rPr lang="en-IN" sz="2400"/>
            </a:br>
            <a:r>
              <a:rPr lang="en-IN" sz="2400"/>
              <a:t>Results:</a:t>
            </a:r>
            <a:br>
              <a:rPr lang="en-IN" sz="2400"/>
            </a:br>
            <a:r>
              <a:rPr lang="en-IN" sz="2400"/>
              <a:t>- Training Accuracy: 97.5%</a:t>
            </a:r>
            <a:br>
              <a:rPr lang="en-IN" sz="2400"/>
            </a:br>
            <a:r>
              <a:rPr lang="en-IN" sz="2400"/>
              <a:t>- Validation Accuracy: 96.5%</a:t>
            </a:r>
            <a:br>
              <a:rPr lang="en-IN" sz="2400"/>
            </a:br>
            <a:r>
              <a:rPr lang="en-IN" sz="2400"/>
              <a:t>- Loss steadily decreased over epochs, showing stable training.</a:t>
            </a:r>
            <a:br>
              <a:rPr lang="en-IN" sz="2400"/>
            </a:br>
            <a:r>
              <a:rPr lang="en-IN" sz="2400"/>
              <a:t>On a test set of 50 images, the model correctly predicted 94% of phone numbers entirely. Precision and recall were above 95%.</a:t>
            </a:r>
            <a:br>
              <a:rPr lang="en-IN" sz="2400"/>
            </a:br>
            <a:r>
              <a:rPr lang="en-IN" sz="2400"/>
              <a:t>Sample Input: Synthetic image '6685260654.png'</a:t>
            </a:r>
            <a:br>
              <a:rPr lang="en-IN" sz="2400"/>
            </a:br>
            <a:r>
              <a:rPr lang="en-IN" sz="2400"/>
              <a:t>Output: Predicted phone number: 6685260654</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ltLang="en-IN" sz="3200" b="1">
                <a:solidFill>
                  <a:srgbClr val="FF0000"/>
                </a:solidFill>
              </a:rPr>
              <a:t>Output</a:t>
            </a:r>
            <a:endParaRPr lang="en-US" altLang="en-IN" sz="3200" b="1">
              <a:solidFill>
                <a:srgbClr val="FF0000"/>
              </a:solidFill>
            </a:endParaRPr>
          </a:p>
        </p:txBody>
      </p:sp>
      <p:pic>
        <p:nvPicPr>
          <p:cNvPr id="2" name="Picture 1"/>
          <p:cNvPicPr>
            <a:picLocks noChangeAspect="1"/>
          </p:cNvPicPr>
          <p:nvPr/>
        </p:nvPicPr>
        <p:blipFill>
          <a:blip r:embed="rId1"/>
          <a:stretch>
            <a:fillRect/>
          </a:stretch>
        </p:blipFill>
        <p:spPr>
          <a:xfrm>
            <a:off x="3028950" y="3068955"/>
            <a:ext cx="6134100" cy="12382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Conclusion &amp; Future Work </a:t>
            </a:r>
            <a:endParaRPr sz="2800"/>
          </a:p>
        </p:txBody>
      </p:sp>
      <p:sp>
        <p:nvSpPr>
          <p:cNvPr id="163" name="Google Shape;163;p11"/>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PhoneVision provides a high-accuracy, scalable solution for recognizing handwritten phone numbers using CNNs trained on synthetic data. The project demonstrates how synthetic data generation can simulate real-world OCR use cases, offering practical applications in digitizing forms, postal codes, and user-input fields.</a:t>
            </a:r>
            <a:br>
              <a:rPr lang="en-IN" sz="2400"/>
            </a:br>
            <a:endParaRPr sz="2400"/>
          </a:p>
          <a:p>
            <a:pPr marL="0" marR="0" lvl="0" indent="0" algn="l" rtl="0">
              <a:lnSpc>
                <a:spcPct val="100000"/>
              </a:lnSpc>
              <a:spcBef>
                <a:spcPts val="0"/>
              </a:spcBef>
              <a:spcAft>
                <a:spcPts val="0"/>
              </a:spcAft>
              <a:buNone/>
            </a:pPr>
            <a:r>
              <a:rPr lang="en-IN" sz="2400"/>
              <a:t>Future Work:</a:t>
            </a:r>
            <a:br>
              <a:rPr lang="en-IN" sz="2400"/>
            </a:br>
            <a:r>
              <a:rPr lang="en-IN" sz="2400"/>
              <a:t>- Extend to variable-length numbers and alphanumeric sequences.</a:t>
            </a:r>
            <a:br>
              <a:rPr lang="en-IN" sz="2400"/>
            </a:br>
            <a:r>
              <a:rPr lang="en-IN" sz="2400"/>
              <a:t>- Add robustness through noise and rotation augmentation.</a:t>
            </a:r>
            <a:br>
              <a:rPr lang="en-IN" sz="2400"/>
            </a:br>
            <a:r>
              <a:rPr lang="en-IN" sz="2400"/>
              <a:t>- Deploy as mobile/web application with live camera input.</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References</a:t>
            </a:r>
            <a:endParaRPr sz="2800"/>
          </a:p>
        </p:txBody>
      </p:sp>
      <p:sp>
        <p:nvSpPr>
          <p:cNvPr id="169" name="Google Shape;169;p12"/>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[1] LeCun, Y. et al. (1998). Gradient-based learning applied to document recognition.</a:t>
            </a:r>
            <a:br>
              <a:rPr lang="en-IN" sz="2400"/>
            </a:br>
            <a:r>
              <a:rPr lang="en-IN" sz="2400"/>
              <a:t>[2] Cireşan, D. et al. (2010). Deep big simple neural nets excel on handwritten digit recognition.</a:t>
            </a:r>
            <a:br>
              <a:rPr lang="en-IN" sz="2400"/>
            </a:br>
            <a:r>
              <a:rPr lang="en-IN" sz="2400"/>
              <a:t>[3] Simard, P. Y. et al. (2003). Best practices for CNNs applied to visual document analysis.</a:t>
            </a:r>
            <a:br>
              <a:rPr lang="en-IN" sz="2400"/>
            </a:br>
            <a:r>
              <a:rPr lang="en-IN" sz="2400"/>
              <a:t>[4] Zhang, H., &amp; LeCun, Y. (2015). Character-level CNNs for text classification.</a:t>
            </a:r>
            <a:br>
              <a:rPr lang="en-IN" sz="2400"/>
            </a:br>
            <a:r>
              <a:rPr lang="en-IN" sz="2400"/>
              <a:t>[5] Goodfellow, I. et al. (2013). Multi-digit number recognition using deep CNNs.</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Problem Statement and Motivation</a:t>
            </a:r>
            <a:endParaRPr sz="2800"/>
          </a:p>
        </p:txBody>
      </p:sp>
      <p:sp>
        <p:nvSpPr>
          <p:cNvPr id="102" name="Google Shape;102;p2"/>
          <p:cNvSpPr txBox="1"/>
          <p:nvPr>
            <p:ph type="body" idx="1"/>
          </p:nvPr>
        </p:nvSpPr>
        <p:spPr>
          <a:xfrm>
            <a:off x="755650" y="1752600"/>
            <a:ext cx="10668000" cy="410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Handwritten digit recognition is well-explored for single-digit classification. However, most real-world OCR tasks involve multi-digit numbers, such as phone numbers or postal codes. Segmenting and accurately recognizing such sequences presents a complex challenge, especially in cases with variability in spacing, handwriting style, and image quality. The goal is to build a robust CNN-based system that can segment and recognize full 10-digit phone numbers from synthetic images created by combining individual MNIST digits.</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Paper Publication Status</a:t>
            </a:r>
            <a:endParaRPr sz="2800"/>
          </a:p>
        </p:txBody>
      </p:sp>
      <p:sp>
        <p:nvSpPr>
          <p:cNvPr id="175" name="Google Shape;175;p13"/>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ltLang="en-IN" sz="2300"/>
              <a:t>Not yet Published.</a:t>
            </a:r>
            <a:endParaRPr lang="en-US" altLang="en-IN" sz="23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4000" b="1">
                <a:solidFill>
                  <a:srgbClr val="FF0000"/>
                </a:solidFill>
              </a:rPr>
              <a:t>Thank You</a:t>
            </a:r>
            <a:endParaRPr lang="en-IN" sz="4000" b="1">
              <a:solidFill>
                <a:srgbClr val="FF0000"/>
              </a:solidFill>
            </a:endParaRPr>
          </a:p>
        </p:txBody>
      </p:sp>
      <p:sp>
        <p:nvSpPr>
          <p:cNvPr id="181" name="Google Shape;181;p14"/>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lang="en-IN"/>
          </a:p>
        </p:txBody>
      </p:sp>
      <p:sp>
        <p:nvSpPr>
          <p:cNvPr id="182" name="Google Shape;182;p14"/>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3"/>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Existing System</a:t>
            </a:r>
            <a:endParaRPr sz="2800"/>
          </a:p>
        </p:txBody>
      </p:sp>
      <p:sp>
        <p:nvSpPr>
          <p:cNvPr id="108" name="Google Shape;108;p3"/>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Existing systems for handwritten digit recognition are generally limited to single-character classification using datasets like MNIST. They do not support sequence recognition or segmentation. Moreover, traditional OCR tools like Tesseract require fine-tuning and perform poorly on handwritten inputs. There is limited support for predicting full sequences like phone numbers, especially in real time or using synthetic training approaches.</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12" name="Shape 112"/>
        <p:cNvGrpSpPr/>
        <p:nvPr/>
      </p:nvGrpSpPr>
      <p:grpSpPr>
        <a:xfrm>
          <a:off x="0" y="0"/>
          <a:ext cx="0" cy="0"/>
          <a:chOff x="0" y="0"/>
          <a:chExt cx="0" cy="0"/>
        </a:xfrm>
      </p:grpSpPr>
      <p:sp>
        <p:nvSpPr>
          <p:cNvPr id="113" name="Google Shape;113;p4"/>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Objectives</a:t>
            </a:r>
            <a:endParaRPr sz="2800"/>
          </a:p>
        </p:txBody>
      </p:sp>
      <p:sp>
        <p:nvSpPr>
          <p:cNvPr id="114" name="Google Shape;114;p4"/>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 Develop a synthetic dataset of handwritten phone numbers using the MNIST dataset.</a:t>
            </a:r>
            <a:br>
              <a:rPr lang="en-IN" sz="2400"/>
            </a:br>
            <a:r>
              <a:rPr lang="en-IN" sz="2400"/>
              <a:t>- Design and train a Convolutional Neural Network (CNN) for digit recognition.</a:t>
            </a:r>
            <a:br>
              <a:rPr lang="en-IN" sz="2400"/>
            </a:br>
            <a:r>
              <a:rPr lang="en-IN" sz="2400"/>
              <a:t>- Implement a preprocessing pipeline for segmenting digits from synthetic images.</a:t>
            </a:r>
            <a:br>
              <a:rPr lang="en-IN" sz="2400"/>
            </a:br>
            <a:r>
              <a:rPr lang="en-IN" sz="2400"/>
              <a:t>- Evaluate the system’s accuracy and ability to generalize across test data.</a:t>
            </a:r>
            <a:br>
              <a:rPr lang="en-IN" sz="2400"/>
            </a:br>
            <a:r>
              <a:rPr lang="en-IN" sz="2400"/>
              <a:t>- Deploy the trained model for real-time inference with a simple UI.</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18" name="Shape 118"/>
        <p:cNvGrpSpPr/>
        <p:nvPr/>
      </p:nvGrpSpPr>
      <p:grpSpPr>
        <a:xfrm>
          <a:off x="0" y="0"/>
          <a:ext cx="0" cy="0"/>
          <a:chOff x="0" y="0"/>
          <a:chExt cx="0" cy="0"/>
        </a:xfrm>
      </p:grpSpPr>
      <p:sp>
        <p:nvSpPr>
          <p:cNvPr id="119" name="Google Shape;119;p5"/>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Abstract</a:t>
            </a:r>
            <a:endParaRPr sz="2800"/>
          </a:p>
        </p:txBody>
      </p:sp>
      <p:sp>
        <p:nvSpPr>
          <p:cNvPr id="120" name="Google Shape;120;p5"/>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PhoneVision is a system designed to recognize handwritten phone numbers using deep learning. Traditional handwritten digit recognition systems, typically based on the MNIST dataset, focus only on isolated single digits. This project extends that challenge by creating synthetic 10-digit phone numbers by horizontally concatenating individual MNIST digits. These images mimic real-world sequences that require segmentation and classification. A Convolutional Neural Network (CNN) is trained on digit crops to identify digits from 0–9. The trained model is then used to predict entire phone numbers from new images. With over 96.5% accuracy, this approach demonstrates the potential of synthetic data in practical OCR applications.</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6"/>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Proposed System</a:t>
            </a:r>
            <a:endParaRPr sz="2800"/>
          </a:p>
        </p:txBody>
      </p:sp>
      <p:sp>
        <p:nvSpPr>
          <p:cNvPr id="126" name="Google Shape;126;p6"/>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The proposed system consists of multiple components including dataset generation, digit segmentation, CNN training, and real-time inference. Synthetic images are created by concatenating MNIST digits. These are segmented into 10 parts and normalized. A CNN model with two convolutional layers and a dense classifier is trained on the cropped digit images. The trained model is deployed that accepts image uploads and predicts phone numbers by classifying each digit segment.</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8"/>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List of Modules</a:t>
            </a:r>
            <a:endParaRPr sz="2800"/>
          </a:p>
        </p:txBody>
      </p:sp>
      <p:sp>
        <p:nvSpPr>
          <p:cNvPr id="132" name="Google Shape;132;p8"/>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 Dataset Generation: MNIST digits are stitched to simulate 10-digit phone numbers.</a:t>
            </a:r>
            <a:br>
              <a:rPr lang="en-IN" sz="2400"/>
            </a:br>
            <a:r>
              <a:rPr lang="en-IN" sz="2400"/>
              <a:t>- Preprocessing: Segments each image, </a:t>
            </a:r>
            <a:r>
              <a:rPr lang="en-IN" sz="2400"/>
              <a:t>normalized</a:t>
            </a:r>
            <a:r>
              <a:rPr lang="en-IN" sz="2400"/>
              <a:t> data, and one-hot </a:t>
            </a:r>
            <a:r>
              <a:rPr lang="en-IN" sz="2400"/>
              <a:t>encoded</a:t>
            </a:r>
            <a:r>
              <a:rPr lang="en-IN" sz="2400"/>
              <a:t> labels.</a:t>
            </a:r>
            <a:br>
              <a:rPr lang="en-IN" sz="2400"/>
            </a:br>
            <a:r>
              <a:rPr lang="en-IN" sz="2400"/>
              <a:t>- CNN Model Training: A two-layer CNN is trained on cropped digits.</a:t>
            </a:r>
            <a:br>
              <a:rPr lang="en-IN" sz="2400"/>
            </a:br>
            <a:r>
              <a:rPr lang="en-IN" sz="2400"/>
              <a:t>- Inference: Uploaded images are segmented and digits classified.</a:t>
            </a:r>
            <a:br>
              <a:rPr lang="en-IN" sz="2400"/>
            </a:br>
            <a:r>
              <a:rPr lang="en-IN" sz="2400"/>
              <a:t>- Evaluation: Model is evaluated on test data and validated for accuracy.</a:t>
            </a:r>
            <a:endParaRPr sz="3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g354393e357d_0_0"/>
          <p:cNvSpPr txBox="1"/>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System Architecture</a:t>
            </a:r>
            <a:endParaRPr sz="2800"/>
          </a:p>
        </p:txBody>
      </p:sp>
      <p:sp>
        <p:nvSpPr>
          <p:cNvPr id="138" name="Google Shape;138;g354393e357d_0_0"/>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The architecture begins with synthetic dataset generation using the MNIST dataset. Each image consists of 10 randomly selected digits stitched horizontally (28x280 pixels).These images are segmented into 28x28 crops and preprocessed (grayscale normalization, one-hot label encoding). The CNN model is built using Keras and consists of two convolutional layers, max pooling, and a dense output layer with softmax. The model is trained on 90% of the data and validated on 10%.During inference, a user uploads a phone number image to the backend. The system segments the image, applies preprocessing, and classifies each digit using the trained model. Predicted digits are concatenated and returned to the user interface.</a:t>
            </a:r>
            <a:endParaRPr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39" name="Google Shape;139;g354393e357d_0_0"/>
          <p:cNvSpPr txBox="1"/>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IN"/>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g354393e357d_0_0"/>
          <p:cNvSpPr txBox="1"/>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System Architecture</a:t>
            </a:r>
            <a:endParaRPr sz="2800"/>
          </a:p>
        </p:txBody>
      </p:sp>
      <p:sp>
        <p:nvSpPr>
          <p:cNvPr id="139" name="Google Shape;139;g354393e357d_0_0"/>
          <p:cNvSpPr txBox="1"/>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IN"/>
            </a:fld>
            <a:endParaRPr lang="en-IN"/>
          </a:p>
        </p:txBody>
      </p:sp>
      <p:pic>
        <p:nvPicPr>
          <p:cNvPr id="9" name="Picture 8"/>
          <p:cNvPicPr>
            <a:picLocks noChangeAspect="1"/>
          </p:cNvPicPr>
          <p:nvPr/>
        </p:nvPicPr>
        <p:blipFill>
          <a:blip r:embed="rId1"/>
          <a:stretch>
            <a:fillRect/>
          </a:stretch>
        </p:blipFill>
        <p:spPr>
          <a:xfrm>
            <a:off x="3070860" y="1772285"/>
            <a:ext cx="5633720" cy="4274820"/>
          </a:xfrm>
          <a:prstGeom prst="rect">
            <a:avLst/>
          </a:prstGeom>
          <a:noFill/>
          <a:ln>
            <a:noFill/>
          </a:ln>
        </p:spPr>
      </p:pic>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8237</Words>
  <Application>WPS Slides</Application>
  <PresentationFormat/>
  <Paragraphs>98</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Arial</vt:lpstr>
      <vt:lpstr>Verdana</vt:lpstr>
      <vt:lpstr>Noto Sans Symbols</vt:lpstr>
      <vt:lpstr>Raphtalia</vt:lpstr>
      <vt:lpstr>Calibri</vt:lpstr>
      <vt:lpstr>Wingdings</vt:lpstr>
      <vt:lpstr>Microsoft YaHei</vt:lpstr>
      <vt:lpstr>Arial Unicode MS</vt:lpstr>
      <vt:lpstr>Profile</vt:lpstr>
      <vt:lpstr>PowerPoint 演示文稿</vt:lpstr>
      <vt:lpstr>Problem Statement and Motivation</vt:lpstr>
      <vt:lpstr>Existing System</vt:lpstr>
      <vt:lpstr>Objectives</vt:lpstr>
      <vt:lpstr>Abstract</vt:lpstr>
      <vt:lpstr>Proposed System</vt:lpstr>
      <vt:lpstr>List of Modules</vt:lpstr>
      <vt:lpstr>System Architecture</vt:lpstr>
      <vt:lpstr>System Architecture</vt:lpstr>
      <vt:lpstr>List of Modules</vt:lpstr>
      <vt:lpstr>Dataset Genration Module</vt:lpstr>
      <vt:lpstr>Image Preprocessing</vt:lpstr>
      <vt:lpstr>CNN Model Training</vt:lpstr>
      <vt:lpstr>Prediction and Inference</vt:lpstr>
      <vt:lpstr>System Integration and Evaluation</vt:lpstr>
      <vt:lpstr>Implementation &amp; Results of Module</vt:lpstr>
      <vt:lpstr>Output</vt:lpstr>
      <vt:lpstr>Conclusion &amp; Future Work </vt:lpstr>
      <vt:lpstr>References</vt:lpstr>
      <vt:lpstr>Paper Publication Status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rethi</cp:lastModifiedBy>
  <cp:revision>2</cp:revision>
  <dcterms:created xsi:type="dcterms:W3CDTF">2025-05-08T19:04:00Z</dcterms:created>
  <dcterms:modified xsi:type="dcterms:W3CDTF">2025-05-09T05:28:40Z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51809FE7FA434A47ACF0CC880BE6A328_12</vt:lpwstr>
  </property>
  <property fmtid="{D5CDD505-2E9C-101B-9397-08002B2CF9AE}" pid="3" name="KSOProductBuildVer">
    <vt:lpwstr>2057-12.2.0.20796</vt:lpwstr>
  </property>
</Properties>
</file>