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23"/>
  </p:handoutMasterIdLst>
  <p:sldIdLst>
    <p:sldId id="280" r:id="rId3"/>
    <p:sldId id="366" r:id="rId4"/>
    <p:sldId id="380" r:id="rId6"/>
    <p:sldId id="383" r:id="rId7"/>
    <p:sldId id="385" r:id="rId8"/>
    <p:sldId id="386" r:id="rId9"/>
    <p:sldId id="387" r:id="rId10"/>
    <p:sldId id="388" r:id="rId11"/>
    <p:sldId id="403" r:id="rId12"/>
    <p:sldId id="389" r:id="rId13"/>
    <p:sldId id="390" r:id="rId14"/>
    <p:sldId id="391" r:id="rId15"/>
    <p:sldId id="392" r:id="rId16"/>
    <p:sldId id="393" r:id="rId17"/>
    <p:sldId id="394" r:id="rId18"/>
    <p:sldId id="395" r:id="rId19"/>
    <p:sldId id="397" r:id="rId20"/>
    <p:sldId id="399"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4364" autoAdjust="0"/>
  </p:normalViewPr>
  <p:slideViewPr>
    <p:cSldViewPr showGuides="1">
      <p:cViewPr varScale="1">
        <p:scale>
          <a:sx n="61" d="100"/>
          <a:sy n="61" d="100"/>
        </p:scale>
        <p:origin x="14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smtClean="0">
                <a:solidFill>
                  <a:srgbClr val="FFFFFF"/>
                </a:solidFill>
                <a:latin typeface="+mj-lt"/>
                <a:ea typeface="Open Sans" panose="020B0606030504020204" pitchFamily="34" charset="0"/>
                <a:cs typeface="Open Sans" panose="020B0606030504020204" pitchFamily="34" charset="0"/>
              </a:rPr>
              <a:t>Department </a:t>
            </a:r>
            <a:r>
              <a:rPr lang="en-US" sz="1600" noProof="1" smtClean="0">
                <a:solidFill>
                  <a:srgbClr val="FFFFFF"/>
                </a:solidFill>
                <a:latin typeface="+mj-lt"/>
                <a:ea typeface="Open Sans" panose="020B0606030504020204" pitchFamily="34" charset="0"/>
                <a:cs typeface="Open Sans" panose="020B0606030504020204" pitchFamily="34" charset="0"/>
              </a:rPr>
              <a:t>of Computer</a:t>
            </a:r>
            <a:r>
              <a:rPr lang="en-US" sz="1600" baseline="0" noProof="1" smtClean="0">
                <a:solidFill>
                  <a:srgbClr val="FFFFFF"/>
                </a:solidFill>
                <a:latin typeface="+mj-lt"/>
                <a:ea typeface="Open Sans" panose="020B0606030504020204" pitchFamily="34" charset="0"/>
                <a:cs typeface="Open Sans" panose="020B0606030504020204" pitchFamily="34" charset="0"/>
              </a:rPr>
              <a:t> Science and </a:t>
            </a:r>
            <a:r>
              <a:rPr lang="en-US" sz="1600" baseline="0" noProof="1" smtClean="0">
                <a:solidFill>
                  <a:srgbClr val="FFFFFF"/>
                </a:solidFill>
                <a:latin typeface="+mj-lt"/>
                <a:ea typeface="Open Sans" panose="020B0606030504020204" pitchFamily="34" charset="0"/>
                <a:cs typeface="Open Sans" panose="020B0606030504020204" pitchFamily="34" charset="0"/>
              </a:rPr>
              <a:t>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smtClean="0">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776" t="63278" r="776" b="-30898"/>
          <a:stretch>
            <a:fillRect/>
          </a:stretch>
        </p:blipFill>
        <p:spPr>
          <a:xfrm>
            <a:off x="-72010" y="-2532"/>
            <a:ext cx="9216010" cy="3231811"/>
          </a:xfrm>
          <a:prstGeom prst="rect">
            <a:avLst/>
          </a:prstGeom>
        </p:spPr>
      </p:pic>
      <p:grpSp>
        <p:nvGrpSpPr>
          <p:cNvPr id="20" name="Group 19"/>
          <p:cNvGrpSpPr/>
          <p:nvPr/>
        </p:nvGrpSpPr>
        <p:grpSpPr>
          <a:xfrm>
            <a:off x="-14748" y="986564"/>
            <a:ext cx="9158748" cy="5763561"/>
            <a:chOff x="-14748" y="986564"/>
            <a:chExt cx="9158748" cy="5763561"/>
          </a:xfrm>
        </p:grpSpPr>
        <p:sp>
          <p:nvSpPr>
            <p:cNvPr id="22" name="TextBox 21"/>
            <p:cNvSpPr txBox="1"/>
            <p:nvPr/>
          </p:nvSpPr>
          <p:spPr>
            <a:xfrm>
              <a:off x="177781" y="4812105"/>
              <a:ext cx="4322209" cy="1938020"/>
            </a:xfrm>
            <a:prstGeom prst="rect">
              <a:avLst/>
            </a:prstGeom>
            <a:noFill/>
          </p:spPr>
          <p:txBody>
            <a:bodyPr wrap="square" rtlCol="0">
              <a:spAutoFit/>
            </a:bodyPr>
            <a:lstStyle/>
            <a:p>
              <a:r>
                <a:rPr lang="en-US" sz="2000" b="1" dirty="0" smtClean="0"/>
                <a:t>2116220701222</a:t>
              </a:r>
              <a:endParaRPr lang="en-US" sz="2000" b="1" dirty="0" smtClean="0"/>
            </a:p>
            <a:p>
              <a:r>
                <a:rPr lang="en-US" sz="2000" b="1" dirty="0" smtClean="0"/>
                <a:t>Rethinaath S</a:t>
              </a:r>
              <a:endParaRPr lang="en-US" sz="2000" b="1" dirty="0" smtClean="0"/>
            </a:p>
            <a:p>
              <a:r>
                <a:rPr lang="en-US" sz="2000" b="1" dirty="0" smtClean="0"/>
                <a:t>Dr. N.Duraimurugan</a:t>
              </a:r>
              <a:endParaRPr lang="en-US" sz="2000" b="1" dirty="0" smtClean="0"/>
            </a:p>
            <a:p>
              <a:r>
                <a:rPr lang="en-US" sz="2000" b="1" dirty="0"/>
                <a:t>Assistant Professor (SG)</a:t>
              </a:r>
              <a:br>
                <a:rPr lang="en-US" sz="2000" b="1" dirty="0"/>
              </a:br>
              <a:r>
                <a:rPr lang="en-US" sz="2000" b="1" dirty="0"/>
                <a:t>Department of Computer Science and Engineering</a:t>
              </a:r>
              <a:endParaRPr lang="en-US" sz="2000" b="1" dirty="0"/>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smtClean="0">
                      <a:solidFill>
                        <a:schemeClr val="bg1"/>
                      </a:solidFill>
                      <a:ea typeface="Open Sans Light" panose="020B0306030504020204" pitchFamily="34" charset="0"/>
                      <a:cs typeface="Open Sans Light" panose="020B0306030504020204" pitchFamily="34" charset="0"/>
                    </a:rPr>
                    <a:t>Introduction to </a:t>
                  </a:r>
                  <a:endParaRPr lang="en-US" sz="2000" b="1" dirty="0" smtClean="0">
                    <a:solidFill>
                      <a:schemeClr val="bg1"/>
                    </a:solidFill>
                    <a:ea typeface="Open Sans Light" panose="020B0306030504020204" pitchFamily="34" charset="0"/>
                    <a:cs typeface="Open Sans Light" panose="020B0306030504020204" pitchFamily="34" charset="0"/>
                  </a:endParaRPr>
                </a:p>
                <a:p>
                  <a:pPr algn="ctr"/>
                  <a:r>
                    <a:rPr lang="en-US" sz="2000" b="1" dirty="0" smtClean="0">
                      <a:solidFill>
                        <a:schemeClr val="bg1"/>
                      </a:solidFill>
                      <a:ea typeface="Open Sans Light" panose="020B0306030504020204" pitchFamily="34" charset="0"/>
                      <a:cs typeface="Open Sans Light" panose="020B0306030504020204" pitchFamily="34" charset="0"/>
                    </a:rPr>
                    <a:t>Robotic Process Automation </a:t>
                  </a:r>
                  <a:endParaRPr lang="en-US" sz="2000" b="1" dirty="0">
                    <a:solidFill>
                      <a:schemeClr val="bg1"/>
                    </a:solidFill>
                    <a:ea typeface="Open Sans Light" panose="020B0306030504020204" pitchFamily="34" charset="0"/>
                    <a:cs typeface="Open Sans Light" panose="020B0306030504020204" pitchFamily="34" charset="0"/>
                  </a:endParaRPr>
                </a:p>
              </p:txBody>
            </p:sp>
          </p:grpSp>
          <p:sp>
            <p:nvSpPr>
              <p:cNvPr id="48" name="TextBox 47"/>
              <p:cNvSpPr txBox="1"/>
              <p:nvPr/>
            </p:nvSpPr>
            <p:spPr>
              <a:xfrm>
                <a:off x="177782" y="2100903"/>
                <a:ext cx="4188156" cy="2306955"/>
              </a:xfrm>
              <a:prstGeom prst="rect">
                <a:avLst/>
              </a:prstGeom>
              <a:noFill/>
            </p:spPr>
            <p:txBody>
              <a:bodyPr wrap="square" rtlCol="0">
                <a:spAutoFit/>
              </a:bodyPr>
              <a:lstStyle/>
              <a:p>
                <a:r>
                  <a:rPr lang="en-US" sz="3600" b="1" dirty="0" smtClean="0">
                    <a:solidFill>
                      <a:schemeClr val="bg1"/>
                    </a:solidFill>
                    <a:ea typeface="Open Sans Bold" panose="020B0806030504020204" pitchFamily="34" charset="0"/>
                    <a:cs typeface="Open Sans Bold" panose="020B0806030504020204" pitchFamily="34" charset="0"/>
                  </a:rPr>
                  <a:t>FILE MANAGEMENT AND LOG GENERATION AUTOMATION</a:t>
                </a:r>
                <a:endParaRPr lang="en-US" sz="3600" b="1" dirty="0" smtClean="0">
                  <a:solidFill>
                    <a:schemeClr val="bg1"/>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gr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E-R DIAGRAM</a:t>
            </a:r>
            <a:endParaRPr lang="en-IN" dirty="0">
              <a:latin typeface="+mj-lt"/>
            </a:endParaRPr>
          </a:p>
        </p:txBody>
      </p:sp>
      <p:pic>
        <p:nvPicPr>
          <p:cNvPr id="5" name="Picture 4"/>
          <p:cNvPicPr>
            <a:picLocks noChangeAspect="1"/>
          </p:cNvPicPr>
          <p:nvPr/>
        </p:nvPicPr>
        <p:blipFill>
          <a:blip r:embed="rId1"/>
          <a:stretch>
            <a:fillRect/>
          </a:stretch>
        </p:blipFill>
        <p:spPr>
          <a:xfrm>
            <a:off x="2555875" y="1088390"/>
            <a:ext cx="4168775" cy="5307965"/>
          </a:xfrm>
          <a:prstGeom prst="rect">
            <a:avLst/>
          </a:prstGeom>
        </p:spPr>
      </p:pic>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Process Design</a:t>
            </a:r>
            <a:endParaRPr lang="en-IN" dirty="0">
              <a:latin typeface="+mj-lt"/>
            </a:endParaRPr>
          </a:p>
        </p:txBody>
      </p:sp>
      <p:sp>
        <p:nvSpPr>
          <p:cNvPr id="3" name="Content Placeholder 2"/>
          <p:cNvSpPr>
            <a:spLocks noGrp="1"/>
          </p:cNvSpPr>
          <p:nvPr>
            <p:ph idx="1"/>
          </p:nvPr>
        </p:nvSpPr>
        <p:spPr/>
        <p:txBody>
          <a:bodyPr/>
          <a:lstStyle/>
          <a:p>
            <a:r>
              <a:rPr lang="en-US" dirty="0" smtClean="0"/>
              <a:t>Main Process:</a:t>
            </a:r>
            <a:endParaRPr lang="en-US" dirty="0" smtClean="0"/>
          </a:p>
          <a:p>
            <a:pPr marL="0" indent="457200">
              <a:buNone/>
            </a:pPr>
            <a:r>
              <a:rPr lang="en-US" dirty="0" smtClean="0"/>
              <a:t>The Main Process in this project is to Automate File Monitoring, Renaming, and Logging. This involves the automated detection of files, renaming them based on a specified convention, and logging the actions for record-keeping and monitoring.</a:t>
            </a:r>
            <a:endParaRPr lang="en-US" dirty="0" smtClean="0"/>
          </a:p>
          <a:p>
            <a:r>
              <a:rPr lang="en-US" dirty="0" smtClean="0"/>
              <a:t>Sub-Processes:</a:t>
            </a:r>
            <a:endParaRPr lang="en-US" dirty="0" smtClean="0"/>
          </a:p>
          <a:p>
            <a:pPr marL="0" indent="457200">
              <a:buNone/>
            </a:pPr>
            <a:r>
              <a:rPr lang="en-US" dirty="0" smtClean="0"/>
              <a:t>Folder Monitoring</a:t>
            </a:r>
            <a:endParaRPr lang="en-US" dirty="0" smtClean="0"/>
          </a:p>
          <a:p>
            <a:pPr marL="0" indent="457200">
              <a:buNone/>
            </a:pPr>
            <a:r>
              <a:rPr lang="en-US" dirty="0" smtClean="0"/>
              <a:t>File RenamingData Validation</a:t>
            </a:r>
            <a:endParaRPr lang="en-US" dirty="0" smtClean="0"/>
          </a:p>
          <a:p>
            <a:pPr marL="0" indent="457200">
              <a:buNone/>
            </a:pPr>
            <a:r>
              <a:rPr lang="en-US" dirty="0" smtClean="0"/>
              <a:t>Logging</a:t>
            </a:r>
            <a:endParaRPr lang="en-US" dirty="0" smtClean="0"/>
          </a:p>
          <a:p>
            <a:pPr marL="0" indent="457200">
              <a:buNone/>
            </a:pPr>
            <a:r>
              <a:rPr lang="en-US" dirty="0" smtClean="0"/>
              <a:t>Error Handling</a:t>
            </a:r>
            <a:endParaRPr lang="en-US" dirty="0" smtClean="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IN" dirty="0">
              <a:latin typeface="+mj-lt"/>
            </a:endParaRPr>
          </a:p>
        </p:txBody>
      </p:sp>
      <p:pic>
        <p:nvPicPr>
          <p:cNvPr id="4" name="Picture 3"/>
          <p:cNvPicPr>
            <a:picLocks noChangeAspect="1"/>
          </p:cNvPicPr>
          <p:nvPr/>
        </p:nvPicPr>
        <p:blipFill>
          <a:blip r:embed="rId1"/>
          <a:stretch>
            <a:fillRect/>
          </a:stretch>
        </p:blipFill>
        <p:spPr>
          <a:xfrm>
            <a:off x="287655" y="1880870"/>
            <a:ext cx="3648075" cy="2741930"/>
          </a:xfrm>
          <a:prstGeom prst="rect">
            <a:avLst/>
          </a:prstGeom>
        </p:spPr>
      </p:pic>
      <p:sp>
        <p:nvSpPr>
          <p:cNvPr id="6" name="Text Box 5"/>
          <p:cNvSpPr txBox="1"/>
          <p:nvPr/>
        </p:nvSpPr>
        <p:spPr>
          <a:xfrm>
            <a:off x="190500" y="1196340"/>
            <a:ext cx="3804920" cy="645160"/>
          </a:xfrm>
          <a:prstGeom prst="rect">
            <a:avLst/>
          </a:prstGeom>
          <a:noFill/>
        </p:spPr>
        <p:txBody>
          <a:bodyPr wrap="square" rtlCol="0">
            <a:spAutoFit/>
          </a:bodyPr>
          <a:p>
            <a:pPr marL="0" indent="0">
              <a:buNone/>
            </a:pPr>
            <a:r>
              <a:rPr lang="en-US" b="1" dirty="0">
                <a:sym typeface="+mn-ea"/>
              </a:rPr>
              <a:t>Module1:</a:t>
            </a:r>
            <a:endParaRPr lang="en-US" b="1" dirty="0"/>
          </a:p>
          <a:p>
            <a:pPr marL="0" indent="0">
              <a:buNone/>
            </a:pPr>
            <a:r>
              <a:rPr lang="en-US" b="1" dirty="0">
                <a:sym typeface="+mn-ea"/>
              </a:rPr>
              <a:t>Folder Monitoring and File Detection</a:t>
            </a:r>
            <a:endParaRPr lang="en-GB" altLang="en-US"/>
          </a:p>
        </p:txBody>
      </p:sp>
      <p:pic>
        <p:nvPicPr>
          <p:cNvPr id="7" name="Picture 6"/>
          <p:cNvPicPr>
            <a:picLocks noChangeAspect="1"/>
          </p:cNvPicPr>
          <p:nvPr/>
        </p:nvPicPr>
        <p:blipFill>
          <a:blip r:embed="rId2"/>
          <a:srcRect t="13621"/>
          <a:stretch>
            <a:fillRect/>
          </a:stretch>
        </p:blipFill>
        <p:spPr>
          <a:xfrm>
            <a:off x="5003800" y="1880235"/>
            <a:ext cx="3791585" cy="4111625"/>
          </a:xfrm>
          <a:prstGeom prst="rect">
            <a:avLst/>
          </a:prstGeom>
        </p:spPr>
      </p:pic>
      <p:sp>
        <p:nvSpPr>
          <p:cNvPr id="8" name="Text Box 7"/>
          <p:cNvSpPr txBox="1"/>
          <p:nvPr/>
        </p:nvSpPr>
        <p:spPr>
          <a:xfrm>
            <a:off x="4895850" y="1196340"/>
            <a:ext cx="3804920" cy="645160"/>
          </a:xfrm>
          <a:prstGeom prst="rect">
            <a:avLst/>
          </a:prstGeom>
          <a:noFill/>
        </p:spPr>
        <p:txBody>
          <a:bodyPr wrap="square" rtlCol="0">
            <a:spAutoFit/>
          </a:bodyPr>
          <a:p>
            <a:pPr marL="0" indent="0">
              <a:buNone/>
            </a:pPr>
            <a:r>
              <a:rPr lang="en-US" b="1" dirty="0">
                <a:sym typeface="+mn-ea"/>
              </a:rPr>
              <a:t>Module2:</a:t>
            </a:r>
            <a:endParaRPr lang="en-US" b="1" dirty="0"/>
          </a:p>
          <a:p>
            <a:pPr marL="0" indent="0">
              <a:buNone/>
            </a:pPr>
            <a:r>
              <a:rPr lang="en-US" b="1" dirty="0">
                <a:sym typeface="+mn-ea"/>
              </a:rPr>
              <a:t>File Renaming and Log Generation</a:t>
            </a:r>
            <a:endParaRPr lang="en-US" b="1" dirty="0">
              <a:sym typeface="+mn-ea"/>
            </a:endParaRPr>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endParaRPr lang="en-IN" dirty="0">
              <a:latin typeface="+mj-lt"/>
            </a:endParaRPr>
          </a:p>
        </p:txBody>
      </p:sp>
      <p:pic>
        <p:nvPicPr>
          <p:cNvPr id="4" name="Picture 3"/>
          <p:cNvPicPr>
            <a:picLocks noChangeAspect="1"/>
          </p:cNvPicPr>
          <p:nvPr/>
        </p:nvPicPr>
        <p:blipFill>
          <a:blip r:embed="rId1"/>
          <a:stretch>
            <a:fillRect/>
          </a:stretch>
        </p:blipFill>
        <p:spPr>
          <a:xfrm>
            <a:off x="359410" y="1698625"/>
            <a:ext cx="7324725" cy="1362075"/>
          </a:xfrm>
          <a:prstGeom prst="rect">
            <a:avLst/>
          </a:prstGeom>
        </p:spPr>
      </p:pic>
      <p:pic>
        <p:nvPicPr>
          <p:cNvPr id="5" name="Picture 4"/>
          <p:cNvPicPr>
            <a:picLocks noChangeAspect="1"/>
          </p:cNvPicPr>
          <p:nvPr/>
        </p:nvPicPr>
        <p:blipFill>
          <a:blip r:embed="rId2"/>
          <a:stretch>
            <a:fillRect/>
          </a:stretch>
        </p:blipFill>
        <p:spPr>
          <a:xfrm>
            <a:off x="359410" y="3933190"/>
            <a:ext cx="7343775" cy="1514475"/>
          </a:xfrm>
          <a:prstGeom prst="rect">
            <a:avLst/>
          </a:prstGeom>
        </p:spPr>
      </p:pic>
      <p:sp>
        <p:nvSpPr>
          <p:cNvPr id="7" name="Text Box 6"/>
          <p:cNvSpPr txBox="1"/>
          <p:nvPr/>
        </p:nvSpPr>
        <p:spPr>
          <a:xfrm>
            <a:off x="251460" y="1160780"/>
            <a:ext cx="4572000" cy="521970"/>
          </a:xfrm>
          <a:prstGeom prst="rect">
            <a:avLst/>
          </a:prstGeom>
          <a:noFill/>
        </p:spPr>
        <p:txBody>
          <a:bodyPr wrap="square" rtlCol="0" anchor="t">
            <a:spAutoFit/>
          </a:bodyPr>
          <a:p>
            <a:r>
              <a:rPr lang="en-US" altLang="en-US" sz="2800" dirty="0" smtClean="0">
                <a:sym typeface="+mn-ea"/>
              </a:rPr>
              <a:t>Before:-</a:t>
            </a:r>
            <a:endParaRPr lang="en-US" altLang="en-US" sz="2800" dirty="0" smtClean="0">
              <a:sym typeface="+mn-ea"/>
            </a:endParaRPr>
          </a:p>
        </p:txBody>
      </p:sp>
      <p:sp>
        <p:nvSpPr>
          <p:cNvPr id="8" name="Text Box 7"/>
          <p:cNvSpPr txBox="1"/>
          <p:nvPr/>
        </p:nvSpPr>
        <p:spPr>
          <a:xfrm>
            <a:off x="288925" y="3356610"/>
            <a:ext cx="4572000" cy="521970"/>
          </a:xfrm>
          <a:prstGeom prst="rect">
            <a:avLst/>
          </a:prstGeom>
          <a:noFill/>
        </p:spPr>
        <p:txBody>
          <a:bodyPr wrap="square" rtlCol="0" anchor="t">
            <a:spAutoFit/>
          </a:bodyPr>
          <a:p>
            <a:r>
              <a:rPr lang="en-US" sz="2800" dirty="0" smtClean="0">
                <a:sym typeface="+mn-ea"/>
              </a:rPr>
              <a:t>After:-</a:t>
            </a:r>
            <a:endParaRPr lang="en-US" altLang="en-US" sz="2800" dirty="0" smtClean="0">
              <a:sym typeface="+mn-ea"/>
            </a:endParaRPr>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IN" dirty="0">
              <a:latin typeface="+mj-lt"/>
            </a:endParaRPr>
          </a:p>
        </p:txBody>
      </p:sp>
      <p:sp>
        <p:nvSpPr>
          <p:cNvPr id="3" name="Content Placeholder 2"/>
          <p:cNvSpPr>
            <a:spLocks noGrp="1"/>
          </p:cNvSpPr>
          <p:nvPr>
            <p:ph idx="1"/>
          </p:nvPr>
        </p:nvSpPr>
        <p:spPr>
          <a:xfrm>
            <a:off x="190500" y="1559560"/>
            <a:ext cx="8763000" cy="5334000"/>
          </a:xfrm>
        </p:spPr>
        <p:txBody>
          <a:bodyPr/>
          <a:lstStyle/>
          <a:p>
            <a:pPr marL="0" indent="0">
              <a:buNone/>
            </a:pPr>
            <a:r>
              <a:rPr lang="en-US" dirty="0"/>
              <a:t>The Automated File Renaming and Logging System effectively addresses the limitations of manual file handling by automating file renaming and logging using UiPath Studio. The system minimizes errors, reduces time spent on manual tasks, and enhances consistency and traceability in file management. This project showcases the practical applications of RPA in routine tasks and the potential for similar solutions in other areas of data management.</a:t>
            </a:r>
            <a:endParaRPr lang="en-US" dirty="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Enhancement</a:t>
            </a:r>
            <a:endParaRPr lang="en-IN" dirty="0">
              <a:latin typeface="+mj-lt"/>
            </a:endParaRPr>
          </a:p>
        </p:txBody>
      </p:sp>
      <p:sp>
        <p:nvSpPr>
          <p:cNvPr id="3" name="Content Placeholder 2"/>
          <p:cNvSpPr>
            <a:spLocks noGrp="1"/>
          </p:cNvSpPr>
          <p:nvPr>
            <p:ph idx="1"/>
          </p:nvPr>
        </p:nvSpPr>
        <p:spPr/>
        <p:txBody>
          <a:bodyPr/>
          <a:lstStyle/>
          <a:p>
            <a:r>
              <a:rPr lang="en-US" dirty="0" smtClean="0"/>
              <a:t>Enhanced Logging and Reporting</a:t>
            </a:r>
            <a:endParaRPr lang="en-US" dirty="0" smtClean="0"/>
          </a:p>
          <a:p>
            <a:r>
              <a:rPr lang="en-US" dirty="0" smtClean="0"/>
              <a:t>Version Control and File Backup</a:t>
            </a:r>
            <a:endParaRPr lang="en-US" dirty="0" smtClean="0"/>
          </a:p>
          <a:p>
            <a:r>
              <a:rPr lang="en-US" dirty="0" smtClean="0"/>
              <a:t>Advanced File Processing Options</a:t>
            </a:r>
            <a:endParaRPr lang="en-US" dirty="0" smtClean="0"/>
          </a:p>
          <a:p>
            <a:r>
              <a:rPr lang="en-US" dirty="0" smtClean="0"/>
              <a:t>Advanced Monitoring Capabilities</a:t>
            </a:r>
            <a:endParaRPr lang="en-US" dirty="0" smtClean="0"/>
          </a:p>
          <a:p>
            <a:r>
              <a:rPr lang="en-US" dirty="0" smtClean="0"/>
              <a:t>Security and Access Control</a:t>
            </a:r>
            <a:endParaRPr lang="en-US" dirty="0" smtClean="0"/>
          </a:p>
          <a:p>
            <a:r>
              <a:rPr lang="en-US" dirty="0" smtClean="0"/>
              <a:t>User Notification System</a:t>
            </a:r>
            <a:endParaRPr lang="en-US" dirty="0" smtClean="0"/>
          </a:p>
          <a:p>
            <a:r>
              <a:rPr lang="en-US" dirty="0" smtClean="0"/>
              <a:t>Machine Learning Integration</a:t>
            </a:r>
            <a:endParaRPr lang="en-US" dirty="0" smtClean="0"/>
          </a:p>
          <a:p>
            <a:r>
              <a:rPr lang="en-US" dirty="0" smtClean="0"/>
              <a:t>Customizable File Renaming Rules</a:t>
            </a:r>
            <a:endParaRPr lang="en-US" dirty="0" smtClean="0"/>
          </a:p>
          <a:p>
            <a:r>
              <a:rPr lang="en-US" dirty="0" smtClean="0"/>
              <a:t>Error Handling and Recovery Enhancements</a:t>
            </a:r>
            <a:endParaRPr lang="en-US" dirty="0" smtClean="0"/>
          </a:p>
          <a:p>
            <a:r>
              <a:rPr lang="en-US" dirty="0" smtClean="0"/>
              <a:t>User Interface (UI) Enhancements</a:t>
            </a:r>
            <a:endParaRPr lang="en-US" dirty="0" smtClean="0"/>
          </a:p>
          <a:p>
            <a:endParaRPr lang="en-US"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IN" dirty="0">
              <a:latin typeface="+mj-lt"/>
            </a:endParaRPr>
          </a:p>
        </p:txBody>
      </p:sp>
      <p:sp>
        <p:nvSpPr>
          <p:cNvPr id="3" name="Content Placeholder 2"/>
          <p:cNvSpPr>
            <a:spLocks noGrp="1"/>
          </p:cNvSpPr>
          <p:nvPr>
            <p:ph idx="1"/>
          </p:nvPr>
        </p:nvSpPr>
        <p:spPr/>
        <p:txBody>
          <a:bodyPr/>
          <a:lstStyle/>
          <a:p>
            <a:r>
              <a:rPr lang="en-US" dirty="0" smtClean="0"/>
              <a:t>UiPath Academy: "UiPath RE Framework Course." UiPath Academy, 2024.</a:t>
            </a:r>
            <a:endParaRPr lang="en-US" dirty="0" smtClean="0"/>
          </a:p>
          <a:p>
            <a:r>
              <a:rPr lang="en-US" dirty="0" smtClean="0"/>
              <a:t>UiPath Documentation: "Working with Files and Folders in UiPath." UiPath Documentation, 2024.</a:t>
            </a:r>
            <a:endParaRPr lang="en-US" dirty="0" smtClean="0"/>
          </a:p>
          <a:p>
            <a:r>
              <a:rPr lang="en-US" dirty="0" smtClean="0"/>
              <a:t>Microsoft Excel Automation: "Automating Excel Data Extraction with UiPath." Microsoft Office Automation Guide, 2024.</a:t>
            </a:r>
            <a:endParaRPr lang="en-US" dirty="0" smtClean="0"/>
          </a:p>
          <a:p>
            <a:r>
              <a:rPr lang="en-US" dirty="0" smtClean="0"/>
              <a:t>RPA Best Practices: John Doe, "Best Practices for Robotic Process Automation," RPA Journal, 2023.</a:t>
            </a:r>
            <a:endParaRPr lang="en-US" dirty="0" smtClean="0"/>
          </a:p>
          <a:p>
            <a:r>
              <a:rPr lang="en-US" dirty="0" smtClean="0"/>
              <a:t>File Management Strategies: "Automating File Management with RPA." Automation World, 2023.</a:t>
            </a:r>
            <a:endParaRPr lang="en-US" dirty="0" smtClean="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smtClean="0">
                <a:ln w="0"/>
                <a:effectLst>
                  <a:outerShdw blurRad="38100" dist="19050" dir="2700000" algn="tl" rotWithShape="0">
                    <a:schemeClr val="dk1">
                      <a:alpha val="40000"/>
                    </a:schemeClr>
                  </a:outerShdw>
                </a:effectLst>
              </a:rPr>
              <a:t>Queries</a:t>
            </a:r>
            <a:endParaRPr lang="en-US" sz="9600" dirty="0">
              <a:ln w="0"/>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smtClean="0">
                <a:ln w="0"/>
                <a:effectLst>
                  <a:outerShdw blurRad="38100" dist="19050" dir="2700000" algn="tl" rotWithShape="0">
                    <a:schemeClr val="dk1">
                      <a:alpha val="40000"/>
                    </a:schemeClr>
                  </a:outerShdw>
                </a:effectLst>
              </a:rPr>
              <a:t>Demonstration</a:t>
            </a:r>
            <a:endParaRPr lang="en-US" sz="9600" dirty="0">
              <a:ln w="0"/>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endParaRPr lang="en-US" sz="9600" dirty="0">
              <a:ln w="0"/>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normAutofit fontScale="90000" lnSpcReduction="20000"/>
          </a:bodyPr>
          <a:lstStyle/>
          <a:p>
            <a:pPr marL="0" indent="0">
              <a:buNone/>
            </a:pPr>
            <a:r>
              <a:rPr lang="en-US" dirty="0"/>
              <a:t>In modern data management systems, efficient file handling and tracking are essential for maintaining organized and accessible records. "Automated File Renaming and Logging System," aims to streamline file management by automating the process of file renaming, organization, and activity logging within specified directories. Using UiPath Studio, the workflow monitors a target folder, retrieves file details, and dynamically renames each file with a timestamp or specified format to prevent duplicates and maintain consistency.</a:t>
            </a:r>
            <a:endParaRPr lang="en-US" dirty="0"/>
          </a:p>
          <a:p>
            <a:pPr marL="0" indent="0">
              <a:buNone/>
            </a:pPr>
            <a:r>
              <a:rPr lang="en-US" dirty="0"/>
              <a:t>Additionally, the project includes a logging mechanism that records each file action, including timestamps, renamed files, and the processing status, enhancing traceability and auditability. The system is designed to reduce manual intervention, minimize file management errors, and improve operational efficiency, especially in data-intensive environments. This project demonstrates the practical applications of robotic process automation (RPA) in routine administrative tasks, with potential extensions in data handling, compliance, and file archiving.</a:t>
            </a:r>
            <a:endParaRPr lang="en-US"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noAutofit/>
          </a:bodyPr>
          <a:lstStyle/>
          <a:p>
            <a:pPr marL="0" indent="0">
              <a:buNone/>
            </a:pPr>
            <a:r>
              <a:rPr lang="en-US" sz="2700" dirty="0"/>
              <a:t>Time-Saving: Reduces time spent on manual renaming.</a:t>
            </a:r>
            <a:endParaRPr lang="en-US" sz="2700" dirty="0"/>
          </a:p>
          <a:p>
            <a:pPr marL="0" indent="0">
              <a:buNone/>
            </a:pPr>
            <a:r>
              <a:rPr lang="en-US" sz="2700" dirty="0"/>
              <a:t>Consistency: Ensures standardized file naming.</a:t>
            </a:r>
            <a:endParaRPr lang="en-US" sz="2700" dirty="0"/>
          </a:p>
          <a:p>
            <a:pPr marL="0" indent="0">
              <a:buNone/>
            </a:pPr>
            <a:r>
              <a:rPr lang="en-US" sz="2700" dirty="0"/>
              <a:t>Error Reduction: Eliminates human mistakes in naming.</a:t>
            </a:r>
            <a:endParaRPr lang="en-US" sz="2700" dirty="0"/>
          </a:p>
          <a:p>
            <a:pPr marL="0" indent="0">
              <a:buNone/>
            </a:pPr>
            <a:r>
              <a:rPr lang="en-US" sz="2700" dirty="0"/>
              <a:t>Scalability: Handles large datasets efficiently.</a:t>
            </a:r>
            <a:endParaRPr lang="en-US" sz="2700" dirty="0"/>
          </a:p>
          <a:p>
            <a:pPr marL="0" indent="0">
              <a:buNone/>
            </a:pPr>
            <a:r>
              <a:rPr lang="en-US" sz="2700" dirty="0"/>
              <a:t>Improved Organization: Makes files easy to find and manage.</a:t>
            </a:r>
            <a:endParaRPr lang="en-US" sz="2700" dirty="0"/>
          </a:p>
          <a:p>
            <a:pPr marL="0" indent="0">
              <a:buNone/>
            </a:pPr>
            <a:r>
              <a:rPr lang="en-US" sz="2700" dirty="0"/>
              <a:t>Automated Logging: Tracks file renaming with timestamps.</a:t>
            </a:r>
            <a:endParaRPr lang="en-US" sz="2700" dirty="0"/>
          </a:p>
          <a:p>
            <a:pPr marL="0" indent="0">
              <a:buNone/>
            </a:pPr>
            <a:r>
              <a:rPr lang="en-US" sz="2700" dirty="0"/>
              <a:t>Resource Allocation: Frees up staff for higher-value tasks.</a:t>
            </a:r>
            <a:endParaRPr lang="en-US" sz="2700" dirty="0"/>
          </a:p>
          <a:p>
            <a:pPr marL="0" indent="0">
              <a:buNone/>
            </a:pPr>
            <a:r>
              <a:rPr lang="en-US" sz="2700" dirty="0"/>
              <a:t>Cost Savings: Reduces labor costs and operational inefficiencies.</a:t>
            </a:r>
            <a:endParaRPr lang="en-US" sz="2700"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pPr marL="0" indent="0">
              <a:buNone/>
            </a:pPr>
            <a:r>
              <a:rPr lang="en-US" dirty="0"/>
              <a:t>Automation: Eliminates manual effort, saving time and reducing human intervention.</a:t>
            </a:r>
            <a:endParaRPr lang="en-US" dirty="0"/>
          </a:p>
          <a:p>
            <a:pPr marL="0" indent="0">
              <a:buNone/>
            </a:pPr>
            <a:r>
              <a:rPr lang="en-US" dirty="0"/>
              <a:t>Consistency: Ensures all files follow a standardized naming convention.</a:t>
            </a:r>
            <a:endParaRPr lang="en-US" dirty="0"/>
          </a:p>
          <a:p>
            <a:pPr marL="0" indent="0">
              <a:buNone/>
            </a:pPr>
            <a:r>
              <a:rPr lang="en-US" dirty="0"/>
              <a:t>Accuracy: Minimizes errors in file renaming and tracking.</a:t>
            </a:r>
            <a:endParaRPr lang="en-US" dirty="0"/>
          </a:p>
          <a:p>
            <a:pPr marL="0" indent="0">
              <a:buNone/>
            </a:pPr>
            <a:r>
              <a:rPr lang="en-US" dirty="0"/>
              <a:t>Efficiency: Speeds up the file management process.</a:t>
            </a:r>
            <a:endParaRPr lang="en-US" dirty="0"/>
          </a:p>
          <a:p>
            <a:pPr marL="0" indent="0">
              <a:buNone/>
            </a:pPr>
            <a:r>
              <a:rPr lang="en-US" dirty="0"/>
              <a:t>Scalability: Easily handles an increasing number of files.</a:t>
            </a:r>
            <a:endParaRPr lang="en-US" dirty="0"/>
          </a:p>
          <a:p>
            <a:pPr marL="0" indent="0">
              <a:buNone/>
            </a:pPr>
            <a:r>
              <a:rPr lang="en-US" dirty="0"/>
              <a:t>Improved Organization: Makes file retrieval and management more efficient.</a:t>
            </a:r>
            <a:endParaRPr lang="en-US" dirty="0"/>
          </a:p>
          <a:p>
            <a:pPr marL="0" indent="0">
              <a:buNone/>
            </a:pPr>
            <a:r>
              <a:rPr lang="en-US" dirty="0"/>
              <a:t>Error Tracking: Detailed logs for auditing and troubleshooting.</a:t>
            </a:r>
            <a:endParaRPr lang="en-US" dirty="0"/>
          </a:p>
          <a:p>
            <a:pPr marL="0" indent="0">
              <a:buNone/>
            </a:pPr>
            <a:r>
              <a:rPr lang="en-US" dirty="0"/>
              <a:t>Cost Reduction: Lowers labor costs and optimizes resource utilization.</a:t>
            </a:r>
            <a:endParaRPr lang="en-US"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 Objective</a:t>
            </a:r>
            <a:endParaRPr lang="en-IN" dirty="0">
              <a:latin typeface="+mj-lt"/>
            </a:endParaRPr>
          </a:p>
        </p:txBody>
      </p:sp>
      <p:sp>
        <p:nvSpPr>
          <p:cNvPr id="3" name="Content Placeholder 2"/>
          <p:cNvSpPr>
            <a:spLocks noGrp="1"/>
          </p:cNvSpPr>
          <p:nvPr>
            <p:ph idx="1"/>
          </p:nvPr>
        </p:nvSpPr>
        <p:spPr/>
        <p:txBody>
          <a:bodyPr>
            <a:noAutofit/>
          </a:bodyPr>
          <a:lstStyle/>
          <a:p>
            <a:r>
              <a:rPr lang="en-US" sz="2800" dirty="0"/>
              <a:t>Automate File Renaming: Use a timestamped convention to rename files automatically.</a:t>
            </a:r>
            <a:endParaRPr lang="en-US" sz="2800" dirty="0"/>
          </a:p>
          <a:p>
            <a:r>
              <a:rPr lang="en-US" sz="2800" dirty="0"/>
              <a:t>Enable Real-Time Logging: Log each file renaming action, capturing details for future auditing.</a:t>
            </a:r>
            <a:endParaRPr lang="en-US" sz="2800" dirty="0"/>
          </a:p>
          <a:p>
            <a:r>
              <a:rPr lang="en-US" sz="2800" dirty="0"/>
              <a:t>Enhance Traceability: Provide a traceable log of file operations, improving compliance and accessibility.</a:t>
            </a:r>
            <a:endParaRPr lang="en-US" sz="2800" dirty="0"/>
          </a:p>
          <a:p>
            <a:r>
              <a:rPr lang="en-US" sz="2800" dirty="0"/>
              <a:t>    Save Time: It helps to save time a lot when seen at a long term such as a month or a year. </a:t>
            </a:r>
            <a:endParaRPr lang="en-US" sz="2800" dirty="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IN" dirty="0">
              <a:latin typeface="+mj-lt"/>
            </a:endParaRPr>
          </a:p>
        </p:txBody>
      </p:sp>
      <p:pic>
        <p:nvPicPr>
          <p:cNvPr id="5" name="Picture 3"/>
          <p:cNvPicPr>
            <a:picLocks noChangeAspect="1"/>
          </p:cNvPicPr>
          <p:nvPr/>
        </p:nvPicPr>
        <p:blipFill>
          <a:blip r:embed="rId1"/>
          <a:stretch>
            <a:fillRect/>
          </a:stretch>
        </p:blipFill>
        <p:spPr>
          <a:xfrm>
            <a:off x="0" y="2535555"/>
            <a:ext cx="9135745" cy="1727200"/>
          </a:xfrm>
          <a:prstGeom prst="rect">
            <a:avLst/>
          </a:prstGeom>
          <a:noFill/>
          <a:ln>
            <a:noFill/>
          </a:ln>
        </p:spPr>
      </p:pic>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5" name="Text Box 4"/>
          <p:cNvSpPr txBox="1"/>
          <p:nvPr/>
        </p:nvSpPr>
        <p:spPr>
          <a:xfrm>
            <a:off x="314325" y="1406525"/>
            <a:ext cx="4257040" cy="4086860"/>
          </a:xfrm>
          <a:prstGeom prst="rect">
            <a:avLst/>
          </a:prstGeom>
          <a:noFill/>
        </p:spPr>
        <p:txBody>
          <a:bodyPr wrap="square" rtlCol="0">
            <a:noAutofit/>
          </a:bodyPr>
          <a:p>
            <a:r>
              <a:rPr lang="en-US" altLang="en-GB" sz="3200" b="1"/>
              <a:t>Software:-</a:t>
            </a:r>
            <a:endParaRPr lang="en-US" altLang="en-GB" sz="3200" b="1"/>
          </a:p>
          <a:p>
            <a:endParaRPr lang="en-US" altLang="en-GB" sz="900" b="1"/>
          </a:p>
          <a:p>
            <a:r>
              <a:rPr lang="en-US" altLang="en-GB" sz="2800"/>
              <a:t>UiPath Studio:</a:t>
            </a:r>
            <a:endParaRPr lang="en-US" altLang="en-GB" sz="2800"/>
          </a:p>
          <a:p>
            <a:r>
              <a:rPr lang="en-US" altLang="en-GB" sz="2000"/>
              <a:t>Version: UiPath Studio 2024 (or latest version).</a:t>
            </a:r>
            <a:endParaRPr lang="en-US" altLang="en-GB" sz="2000"/>
          </a:p>
          <a:p>
            <a:r>
              <a:rPr lang="en-US" altLang="en-GB" sz="2800"/>
              <a:t>Operating System:</a:t>
            </a:r>
            <a:endParaRPr lang="en-US" altLang="en-GB" sz="2800"/>
          </a:p>
          <a:p>
            <a:r>
              <a:rPr lang="en-US" altLang="en-GB" sz="2000"/>
              <a:t>Windows 10/11 (recommended).</a:t>
            </a:r>
            <a:endParaRPr lang="en-US" altLang="en-GB" sz="2000"/>
          </a:p>
          <a:p>
            <a:r>
              <a:rPr lang="en-US" altLang="en-GB" sz="2800"/>
              <a:t>Text Editor:</a:t>
            </a:r>
            <a:endParaRPr lang="en-US" altLang="en-GB" sz="2800"/>
          </a:p>
          <a:p>
            <a:r>
              <a:rPr lang="en-US" altLang="en-GB" sz="2000"/>
              <a:t>Examples: Notepad++, Visual Studio Code</a:t>
            </a:r>
            <a:endParaRPr lang="en-US" altLang="en-GB" sz="2000"/>
          </a:p>
        </p:txBody>
      </p:sp>
      <p:sp>
        <p:nvSpPr>
          <p:cNvPr id="6" name="Text Box 5"/>
          <p:cNvSpPr txBox="1"/>
          <p:nvPr/>
        </p:nvSpPr>
        <p:spPr>
          <a:xfrm>
            <a:off x="4535805" y="1406525"/>
            <a:ext cx="4572000" cy="4599940"/>
          </a:xfrm>
          <a:prstGeom prst="rect">
            <a:avLst/>
          </a:prstGeom>
          <a:noFill/>
        </p:spPr>
        <p:txBody>
          <a:bodyPr wrap="square" rtlCol="0" anchor="t">
            <a:spAutoFit/>
          </a:bodyPr>
          <a:p>
            <a:r>
              <a:rPr lang="en-US" altLang="en-GB" sz="3200" b="1">
                <a:sym typeface="+mn-ea"/>
              </a:rPr>
              <a:t>Hardware:-</a:t>
            </a:r>
            <a:endParaRPr lang="en-US" altLang="en-GB" sz="3200" b="1"/>
          </a:p>
          <a:p>
            <a:endParaRPr lang="en-US" altLang="en-GB" sz="900" b="1"/>
          </a:p>
          <a:p>
            <a:r>
              <a:rPr lang="en-US" altLang="en-GB" sz="2800">
                <a:sym typeface="+mn-ea"/>
              </a:rPr>
              <a:t>Processor (CPU):</a:t>
            </a:r>
            <a:endParaRPr lang="en-US" altLang="en-GB" sz="2800">
              <a:sym typeface="+mn-ea"/>
            </a:endParaRPr>
          </a:p>
          <a:p>
            <a:r>
              <a:rPr lang="en-US" altLang="en-GB" sz="2000">
                <a:sym typeface="+mn-ea"/>
              </a:rPr>
              <a:t>Recommended: Quad-core processor (Intel i5/i7 or equivalent).</a:t>
            </a:r>
            <a:endParaRPr lang="en-US" altLang="en-GB" sz="2000">
              <a:sym typeface="+mn-ea"/>
            </a:endParaRPr>
          </a:p>
          <a:p>
            <a:r>
              <a:rPr lang="en-US" altLang="en-GB" sz="2800">
                <a:sym typeface="+mn-ea"/>
              </a:rPr>
              <a:t>RAM:</a:t>
            </a:r>
            <a:endParaRPr lang="en-US" altLang="en-GB" sz="2800">
              <a:sym typeface="+mn-ea"/>
            </a:endParaRPr>
          </a:p>
          <a:p>
            <a:r>
              <a:rPr lang="en-US" altLang="en-GB" sz="2000">
                <a:sym typeface="+mn-ea"/>
              </a:rPr>
              <a:t>Recommended: 8 GB of RAM or more.</a:t>
            </a:r>
            <a:endParaRPr lang="en-US" altLang="en-GB" sz="2000">
              <a:sym typeface="+mn-ea"/>
            </a:endParaRPr>
          </a:p>
          <a:p>
            <a:r>
              <a:rPr lang="en-US" altLang="en-GB" sz="2800">
                <a:sym typeface="+mn-ea"/>
              </a:rPr>
              <a:t>Storage:</a:t>
            </a:r>
            <a:endParaRPr lang="en-US" altLang="en-GB" sz="2800">
              <a:sym typeface="+mn-ea"/>
            </a:endParaRPr>
          </a:p>
          <a:p>
            <a:r>
              <a:rPr lang="en-US" altLang="en-GB" sz="2000">
                <a:sym typeface="+mn-ea"/>
              </a:rPr>
              <a:t>Recommended: 250 GB or more.</a:t>
            </a:r>
            <a:endParaRPr lang="en-US" altLang="en-GB" sz="2000">
              <a:sym typeface="+mn-ea"/>
            </a:endParaRPr>
          </a:p>
          <a:p>
            <a:r>
              <a:rPr lang="en-US" altLang="en-GB" sz="2800">
                <a:sym typeface="+mn-ea"/>
              </a:rPr>
              <a:t>Network:</a:t>
            </a:r>
            <a:endParaRPr lang="en-US" altLang="en-GB" sz="2800">
              <a:sym typeface="+mn-ea"/>
            </a:endParaRPr>
          </a:p>
          <a:p>
            <a:r>
              <a:rPr lang="en-US" altLang="en-GB" sz="2000">
                <a:sym typeface="+mn-ea"/>
              </a:rPr>
              <a:t>Recommended: High-speed internet for efficient downloading and uploading of files.</a:t>
            </a:r>
            <a:endParaRPr lang="en-US" altLang="en-GB" sz="2000">
              <a:sym typeface="+mn-ea"/>
            </a:endParaRPr>
          </a:p>
        </p:txBody>
      </p:sp>
      <p:cxnSp>
        <p:nvCxnSpPr>
          <p:cNvPr id="7" name="Straight Connector 6"/>
          <p:cNvCxnSpPr/>
          <p:nvPr/>
        </p:nvCxnSpPr>
        <p:spPr>
          <a:xfrm>
            <a:off x="4499610" y="1232535"/>
            <a:ext cx="635" cy="504063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a:xfrm>
            <a:off x="215265" y="1304290"/>
            <a:ext cx="5212080" cy="5334000"/>
          </a:xfrm>
        </p:spPr>
        <p:txBody>
          <a:bodyPr/>
          <a:lstStyle/>
          <a:p>
            <a:pPr marL="0" indent="0">
              <a:buNone/>
            </a:pPr>
            <a:r>
              <a:rPr lang="en-US" b="1" dirty="0"/>
              <a:t>Module1:</a:t>
            </a:r>
            <a:endParaRPr lang="en-US" b="1" dirty="0"/>
          </a:p>
          <a:p>
            <a:pPr marL="0" indent="0">
              <a:buNone/>
            </a:pPr>
            <a:r>
              <a:rPr lang="en-US" b="1" dirty="0"/>
              <a:t>Folder Monitoring and File Detection</a:t>
            </a:r>
            <a:endParaRPr lang="en-US" dirty="0"/>
          </a:p>
          <a:p>
            <a:pPr marL="0" indent="0">
              <a:buNone/>
            </a:pPr>
            <a:r>
              <a:rPr lang="en-US" dirty="0" smtClean="0"/>
              <a:t>This module is responsible for continuously monitoring a specified directory (folder) for any new files. It ensures that only new or modified files are processed, minimizing the unnecessary workload and preventing duplicate actions.</a:t>
            </a:r>
            <a:endParaRPr lang="en-US" dirty="0"/>
          </a:p>
        </p:txBody>
      </p:sp>
      <p:pic>
        <p:nvPicPr>
          <p:cNvPr id="5" name="Picture 4"/>
          <p:cNvPicPr>
            <a:picLocks noChangeAspect="1"/>
          </p:cNvPicPr>
          <p:nvPr/>
        </p:nvPicPr>
        <p:blipFill>
          <a:blip r:embed="rId1"/>
          <a:stretch>
            <a:fillRect/>
          </a:stretch>
        </p:blipFill>
        <p:spPr>
          <a:xfrm>
            <a:off x="6078855" y="1052195"/>
            <a:ext cx="2510155" cy="5374640"/>
          </a:xfrm>
          <a:prstGeom prst="rect">
            <a:avLst/>
          </a:prstGeom>
        </p:spPr>
      </p:pic>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a:xfrm>
            <a:off x="215265" y="1304290"/>
            <a:ext cx="5212080" cy="5334000"/>
          </a:xfrm>
        </p:spPr>
        <p:txBody>
          <a:bodyPr>
            <a:normAutofit lnSpcReduction="10000"/>
          </a:bodyPr>
          <a:lstStyle/>
          <a:p>
            <a:pPr marL="0" indent="0">
              <a:buNone/>
            </a:pPr>
            <a:r>
              <a:rPr lang="en-US" b="1" dirty="0"/>
              <a:t>Module2:</a:t>
            </a:r>
            <a:endParaRPr lang="en-US" b="1" dirty="0"/>
          </a:p>
          <a:p>
            <a:pPr marL="0" indent="0">
              <a:buNone/>
            </a:pPr>
            <a:r>
              <a:rPr lang="en-US" b="1" dirty="0"/>
              <a:t>File Renaming and Log Generation</a:t>
            </a:r>
            <a:endParaRPr lang="en-US" b="1" dirty="0"/>
          </a:p>
          <a:p>
            <a:pPr marL="0" indent="0">
              <a:buNone/>
            </a:pPr>
            <a:r>
              <a:rPr lang="en-US" dirty="0" smtClean="0"/>
              <a:t>This module handles the renaming of files based on a predefined naming convention (e.g., timestamp, file type). It ensures that the renamed files follow a standard format and are uniquely identified to prevent overwriting or duplication. </a:t>
            </a:r>
            <a:endParaRPr lang="en-US" dirty="0" smtClean="0"/>
          </a:p>
        </p:txBody>
      </p:sp>
      <p:pic>
        <p:nvPicPr>
          <p:cNvPr id="4" name="Picture 3"/>
          <p:cNvPicPr>
            <a:picLocks noChangeAspect="1"/>
          </p:cNvPicPr>
          <p:nvPr/>
        </p:nvPicPr>
        <p:blipFill>
          <a:blip r:embed="rId1"/>
          <a:stretch>
            <a:fillRect/>
          </a:stretch>
        </p:blipFill>
        <p:spPr>
          <a:xfrm>
            <a:off x="5867400" y="1016635"/>
            <a:ext cx="2717165" cy="5367655"/>
          </a:xfrm>
          <a:prstGeom prst="rect">
            <a:avLst/>
          </a:prstGeom>
        </p:spPr>
      </p:pic>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TIMING" val="|1.1|4|2.4|1.4"/>
</p:tagLst>
</file>

<file path=ppt/tags/tag10.xml><?xml version="1.0" encoding="utf-8"?>
<p:tagLst xmlns:p="http://schemas.openxmlformats.org/presentationml/2006/main">
  <p:tag name="TIMING" val="|1.1|4|2.4|1.4"/>
</p:tagLst>
</file>

<file path=ppt/tags/tag11.xml><?xml version="1.0" encoding="utf-8"?>
<p:tagLst xmlns:p="http://schemas.openxmlformats.org/presentationml/2006/main">
  <p:tag name="TIMING" val="|1.1|4|2.4|1.4"/>
</p:tagLst>
</file>

<file path=ppt/tags/tag12.xml><?xml version="1.0" encoding="utf-8"?>
<p:tagLst xmlns:p="http://schemas.openxmlformats.org/presentationml/2006/main">
  <p:tag name="TIMING" val="|1.1|4|2.4|1.4"/>
</p:tagLst>
</file>

<file path=ppt/tags/tag13.xml><?xml version="1.0" encoding="utf-8"?>
<p:tagLst xmlns:p="http://schemas.openxmlformats.org/presentationml/2006/main">
  <p:tag name="TIMING" val="|1.1|4|2.4|1.4"/>
</p:tagLst>
</file>

<file path=ppt/tags/tag14.xml><?xml version="1.0" encoding="utf-8"?>
<p:tagLst xmlns:p="http://schemas.openxmlformats.org/presentationml/2006/main">
  <p:tag name="TIMING" val="|1.1|4|2.4|1.4"/>
</p:tagLst>
</file>

<file path=ppt/tags/tag15.xml><?xml version="1.0" encoding="utf-8"?>
<p:tagLst xmlns:p="http://schemas.openxmlformats.org/presentationml/2006/main">
  <p:tag name="TIMING" val="|1.1|4|2.4|1.4"/>
</p:tagLst>
</file>

<file path=ppt/tags/tag2.xml><?xml version="1.0" encoding="utf-8"?>
<p:tagLst xmlns:p="http://schemas.openxmlformats.org/presentationml/2006/main">
  <p:tag name="TIMING" val="|1.1|4|2.4|1.4"/>
</p:tagLst>
</file>

<file path=ppt/tags/tag3.xml><?xml version="1.0" encoding="utf-8"?>
<p:tagLst xmlns:p="http://schemas.openxmlformats.org/presentationml/2006/main">
  <p:tag name="TIMING" val="|1.1|4|2.4|1.4"/>
</p:tagLst>
</file>

<file path=ppt/tags/tag4.xml><?xml version="1.0" encoding="utf-8"?>
<p:tagLst xmlns:p="http://schemas.openxmlformats.org/presentationml/2006/main">
  <p:tag name="TIMING" val="|1.1|4|2.4|1.4"/>
</p:tagLst>
</file>

<file path=ppt/tags/tag5.xml><?xml version="1.0" encoding="utf-8"?>
<p:tagLst xmlns:p="http://schemas.openxmlformats.org/presentationml/2006/main">
  <p:tag name="TIMING" val="|1.1|4|2.4|1.4"/>
</p:tagLst>
</file>

<file path=ppt/tags/tag6.xml><?xml version="1.0" encoding="utf-8"?>
<p:tagLst xmlns:p="http://schemas.openxmlformats.org/presentationml/2006/main">
  <p:tag name="TIMING" val="|1.1|4|2.4|1.4"/>
</p:tagLst>
</file>

<file path=ppt/tags/tag7.xml><?xml version="1.0" encoding="utf-8"?>
<p:tagLst xmlns:p="http://schemas.openxmlformats.org/presentationml/2006/main">
  <p:tag name="TIMING" val="|1.1|4|2.4|1.4"/>
</p:tagLst>
</file>

<file path=ppt/tags/tag8.xml><?xml version="1.0" encoding="utf-8"?>
<p:tagLst xmlns:p="http://schemas.openxmlformats.org/presentationml/2006/main">
  <p:tag name="TIMING" val="|1.1|4|2.4|1.4"/>
</p:tagLst>
</file>

<file path=ppt/tags/tag9.xml><?xml version="1.0" encoding="utf-8"?>
<p:tagLst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5520</Words>
  <Application>WPS Presentation</Application>
  <PresentationFormat>On-screen Show (4:3)</PresentationFormat>
  <Paragraphs>138</Paragraphs>
  <Slides>19</Slides>
  <Notes>19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SimSun</vt:lpstr>
      <vt:lpstr>Wingdings</vt:lpstr>
      <vt:lpstr>Open Sans Extrabold</vt:lpstr>
      <vt:lpstr>Queensides</vt:lpstr>
      <vt:lpstr>Open Sans Semibold</vt:lpstr>
      <vt:lpstr>Yu Gothic UI Semibold</vt:lpstr>
      <vt:lpstr>Times New Roman</vt:lpstr>
      <vt:lpstr>Open Sans</vt:lpstr>
      <vt:lpstr>Segoe Print</vt:lpstr>
      <vt:lpstr>Open Sans Light</vt:lpstr>
      <vt:lpstr>Open Sans Bold</vt:lpstr>
      <vt:lpstr>Microsoft YaHei</vt:lpstr>
      <vt:lpstr>Arial Unicode MS</vt:lpstr>
      <vt:lpstr>Calibri</vt:lpstr>
      <vt:lpstr>Office Theme</vt:lpstr>
      <vt:lpstr>PowerPoint 演示文稿</vt:lpstr>
      <vt:lpstr>Abstract</vt:lpstr>
      <vt:lpstr>Need for the Proposed System</vt:lpstr>
      <vt:lpstr>Advantages of the Proposed System</vt:lpstr>
      <vt:lpstr>Main Objective</vt:lpstr>
      <vt:lpstr>Architecture</vt:lpstr>
      <vt:lpstr>System Requirements</vt:lpstr>
      <vt:lpstr>Functional Description</vt:lpstr>
      <vt:lpstr>Functional Description</vt:lpstr>
      <vt:lpstr>Table Design</vt:lpstr>
      <vt:lpstr>Process Design</vt:lpstr>
      <vt:lpstr>Implementation</vt:lpstr>
      <vt:lpstr>Testing</vt:lpstr>
      <vt:lpstr>Conclusions</vt:lpstr>
      <vt:lpstr>Future Enhancement</vt:lpstr>
      <vt:lpstr>References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Rethinaath Senthil Ganesh</cp:lastModifiedBy>
  <cp:revision>1745</cp:revision>
  <dcterms:created xsi:type="dcterms:W3CDTF">2013-05-17T03:00:00Z</dcterms:created>
  <dcterms:modified xsi:type="dcterms:W3CDTF">2024-11-21T17:46:02Z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695B46F851B7473B915E7168F4CD546D_12</vt:lpwstr>
  </property>
  <property fmtid="{D5CDD505-2E9C-101B-9397-08002B2CF9AE}" pid="3" name="KSOProductBuildVer">
    <vt:lpwstr>2057-12.2.0.18639</vt:lpwstr>
  </property>
</Properties>
</file>