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jpeg" ContentType="image/jpeg"/>
  <Override PartName="/ppt/media/image4.png" ContentType="image/png"/>
  <Override PartName="/ppt/media/image3.jpeg" ContentType="image/jpeg"/>
  <Override PartName="/ppt/media/image5.jpeg" ContentType="image/jpeg"/>
  <Override PartName="/ppt/media/image6.jpeg" ContentType="image/jpeg"/>
  <Override PartName="/ppt/media/image7.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45920" y="653760"/>
            <a:ext cx="4955040" cy="1810800"/>
          </a:xfrm>
          <a:prstGeom prst="rect">
            <a:avLst/>
          </a:prstGeom>
          <a:noFill/>
          <a:ln w="0">
            <a:noFill/>
          </a:ln>
        </p:spPr>
        <p:txBody>
          <a:bodyPr lIns="91440" rIns="91440" tIns="91440" bIns="91440" anchor="b">
            <a:noAutofit/>
          </a:bodyPr>
          <a:p>
            <a:pPr indent="0">
              <a:buNone/>
            </a:pPr>
            <a:r>
              <a:rPr b="0" lang="fr-FR" sz="5700" strike="noStrike" u="none">
                <a:solidFill>
                  <a:schemeClr val="dk1"/>
                </a:solidFill>
                <a:effectLst/>
                <a:uFillTx/>
                <a:latin typeface="Arial"/>
              </a:rPr>
              <a:t>Click to edit the title text format</a:t>
            </a:r>
            <a:endParaRPr b="0" lang="fr-FR" sz="5700" strike="noStrike" u="none">
              <a:solidFill>
                <a:schemeClr val="dk1"/>
              </a:solidFill>
              <a:effectLst/>
              <a:uFillTx/>
              <a:latin typeface="Arial"/>
            </a:endParaRPr>
          </a:p>
        </p:txBody>
      </p:sp>
      <p:sp>
        <p:nvSpPr>
          <p:cNvPr id="1" name="PlaceHolder 2"/>
          <p:cNvSpPr>
            <a:spLocks noGrp="1"/>
          </p:cNvSpPr>
          <p:nvPr>
            <p:ph type="body"/>
          </p:nvPr>
        </p:nvSpPr>
        <p:spPr>
          <a:xfrm>
            <a:off x="6079680" y="0"/>
            <a:ext cx="3063960" cy="5143320"/>
          </a:xfrm>
          <a:prstGeom prst="rect">
            <a:avLst/>
          </a:prstGeom>
          <a:noFill/>
          <a:ln w="0">
            <a:noFill/>
          </a:ln>
        </p:spPr>
        <p:txBody>
          <a:bodyPr lIns="90000" rIns="90000" tIns="45000" bIns="45000" anchor="t">
            <a:normAutofit fontScale="775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cxnSp>
        <p:nvCxnSpPr>
          <p:cNvPr id="2" name="Google Shape;12;p2"/>
          <p:cNvCxnSpPr/>
          <p:nvPr/>
        </p:nvCxnSpPr>
        <p:spPr>
          <a:xfrm>
            <a:off x="450360" y="525240"/>
            <a:ext cx="360" cy="2068200"/>
          </a:xfrm>
          <a:prstGeom prst="straightConnector1">
            <a:avLst/>
          </a:prstGeom>
          <a:ln w="19050">
            <a:solidFill>
              <a:srgbClr val="707070"/>
            </a:solidFill>
            <a:round/>
          </a:ln>
        </p:spPr>
      </p:cxnSp>
      <p:cxnSp>
        <p:nvCxnSpPr>
          <p:cNvPr id="3" name="Google Shape;13;p2"/>
          <p:cNvCxnSpPr/>
          <p:nvPr/>
        </p:nvCxnSpPr>
        <p:spPr>
          <a:xfrm>
            <a:off x="450360" y="3868560"/>
            <a:ext cx="360" cy="651960"/>
          </a:xfrm>
          <a:prstGeom prst="straightConnector1">
            <a:avLst/>
          </a:prstGeom>
          <a:ln w="19050">
            <a:solidFill>
              <a:srgbClr val="707070"/>
            </a:solidFill>
            <a:round/>
          </a:ln>
        </p:spPr>
      </p:cxn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rgbClr val="000000"/>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036800" y="849240"/>
            <a:ext cx="54475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Inter"/>
                <a:ea typeface="Inter"/>
              </a:rPr>
              <a:t>xx%</a:t>
            </a:r>
            <a:endParaRPr b="0" lang="fr-FR" sz="4500" strike="noStrike" u="none">
              <a:solidFill>
                <a:schemeClr val="dk1"/>
              </a:solidFill>
              <a:effectLst/>
              <a:uFillTx/>
              <a:latin typeface="Arial"/>
            </a:endParaRPr>
          </a:p>
        </p:txBody>
      </p:sp>
      <p:sp>
        <p:nvSpPr>
          <p:cNvPr id="37" name="PlaceHolder 2"/>
          <p:cNvSpPr>
            <a:spLocks noGrp="1"/>
          </p:cNvSpPr>
          <p:nvPr>
            <p:ph type="title"/>
          </p:nvPr>
        </p:nvSpPr>
        <p:spPr>
          <a:xfrm>
            <a:off x="4771080" y="2913480"/>
            <a:ext cx="39967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Inter"/>
                <a:ea typeface="Inter"/>
              </a:rPr>
              <a:t>xx%</a:t>
            </a:r>
            <a:endParaRPr b="0" lang="fr-FR" sz="45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rgbClr val="000000"/>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20000" y="228600"/>
            <a:ext cx="5675400" cy="1058400"/>
          </a:xfrm>
          <a:prstGeom prst="rect">
            <a:avLst/>
          </a:prstGeom>
          <a:noFill/>
          <a:ln w="0">
            <a:noFill/>
          </a:ln>
        </p:spPr>
        <p:txBody>
          <a:bodyPr lIns="91440" rIns="91440" tIns="91440" bIns="91440" anchor="b">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39" name="Google Shape;111;p20"/>
          <p:cNvSpPr/>
          <p:nvPr/>
        </p:nvSpPr>
        <p:spPr>
          <a:xfrm>
            <a:off x="6168960" y="3906000"/>
            <a:ext cx="2746080" cy="55584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DM Sans"/>
                <a:ea typeface="DM Sans"/>
              </a:rPr>
              <a:t>CREDITS:</a:t>
            </a:r>
            <a:r>
              <a:rPr b="0" lang="en" sz="1000" strike="noStrike" u="none">
                <a:solidFill>
                  <a:schemeClr val="dk1"/>
                </a:solidFill>
                <a:effectLst/>
                <a:uFillTx/>
                <a:latin typeface="DM Sans"/>
                <a:ea typeface="DM Sans"/>
              </a:rPr>
              <a:t> This presentation template was created by </a:t>
            </a:r>
            <a:r>
              <a:rPr b="1" lang="en" sz="1000" strike="noStrike" u="sng">
                <a:solidFill>
                  <a:schemeClr val="dk1"/>
                </a:solidFill>
                <a:effectLst/>
                <a:uFillTx/>
                <a:latin typeface="DM Sans"/>
                <a:ea typeface="DM Sans"/>
                <a:hlinkClick r:id="rId2"/>
              </a:rPr>
              <a:t>Slidesgo</a:t>
            </a:r>
            <a:r>
              <a:rPr b="0" lang="en" sz="1000" strike="noStrike" u="none">
                <a:solidFill>
                  <a:schemeClr val="dk1"/>
                </a:solidFill>
                <a:effectLst/>
                <a:uFillTx/>
                <a:latin typeface="DM Sans"/>
                <a:ea typeface="DM Sans"/>
              </a:rPr>
              <a:t>, and includes icons, infographics &amp; images by </a:t>
            </a:r>
            <a:r>
              <a:rPr b="1" lang="en" sz="1000" strike="noStrike" u="sng">
                <a:solidFill>
                  <a:schemeClr val="dk1"/>
                </a:solidFill>
                <a:effectLst/>
                <a:uFillTx/>
                <a:latin typeface="DM Sans"/>
                <a:ea typeface="DM Sans"/>
                <a:hlinkClick r:id="rId3"/>
              </a:rPr>
              <a:t>Freepik</a:t>
            </a:r>
            <a:r>
              <a:rPr b="0" lang="en" sz="1000" strike="noStrike" u="none">
                <a:solidFill>
                  <a:schemeClr val="dk1"/>
                </a:solidFill>
                <a:effectLst/>
                <a:uFillTx/>
                <a:latin typeface="DM Sans"/>
                <a:ea typeface="DM Sans"/>
              </a:rPr>
              <a:t> </a:t>
            </a:r>
            <a:endParaRPr b="0" lang="en-US" sz="1000" strike="noStrike" u="none">
              <a:solidFill>
                <a:srgbClr val="ffffff"/>
              </a:solidFill>
              <a:effectLst/>
              <a:uFillTx/>
              <a:latin typeface="OpenSymbo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rgbClr val="000000"/>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934920" y="1510200"/>
            <a:ext cx="7836120" cy="1059840"/>
          </a:xfrm>
          <a:prstGeom prst="rect">
            <a:avLst/>
          </a:prstGeom>
          <a:noFill/>
          <a:ln w="0">
            <a:noFill/>
          </a:ln>
        </p:spPr>
        <p:txBody>
          <a:bodyPr lIns="91440" rIns="91440" tIns="91440" bIns="91440" anchor="ctr">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1" name="PlaceHolder 2"/>
          <p:cNvSpPr>
            <a:spLocks noGrp="1"/>
          </p:cNvSpPr>
          <p:nvPr>
            <p:ph type="title"/>
          </p:nvPr>
        </p:nvSpPr>
        <p:spPr>
          <a:xfrm>
            <a:off x="720000" y="444960"/>
            <a:ext cx="1267920" cy="1269360"/>
          </a:xfrm>
          <a:prstGeom prst="rect">
            <a:avLst/>
          </a:prstGeom>
          <a:noFill/>
          <a:ln w="0">
            <a:noFill/>
          </a:ln>
        </p:spPr>
        <p:txBody>
          <a:bodyPr lIns="91440" rIns="91440" tIns="91440" bIns="91440" anchor="ctr">
            <a:noAutofit/>
          </a:bodyPr>
          <a:p>
            <a:pPr indent="0" algn="ctr">
              <a:lnSpc>
                <a:spcPct val="100000"/>
              </a:lnSpc>
              <a:buNone/>
            </a:pPr>
            <a:r>
              <a:rPr b="0" lang="fr-FR" sz="6000" strike="noStrike" u="none">
                <a:solidFill>
                  <a:schemeClr val="dk1"/>
                </a:solidFill>
                <a:effectLst/>
                <a:uFillTx/>
                <a:latin typeface="Inter"/>
                <a:ea typeface="Inter"/>
              </a:rPr>
              <a:t>xx%</a:t>
            </a:r>
            <a:endParaRPr b="0" lang="fr-FR" sz="6000" strike="noStrike" u="none">
              <a:solidFill>
                <a:schemeClr val="dk1"/>
              </a:solidFill>
              <a:effectLst/>
              <a:uFillTx/>
              <a:latin typeface="Arial"/>
            </a:endParaRPr>
          </a:p>
        </p:txBody>
      </p:sp>
      <p:cxnSp>
        <p:nvCxnSpPr>
          <p:cNvPr id="42" name="Google Shape;18;p3"/>
          <p:cNvCxnSpPr/>
          <p:nvPr/>
        </p:nvCxnSpPr>
        <p:spPr>
          <a:xfrm>
            <a:off x="593640" y="671400"/>
            <a:ext cx="360" cy="1699920"/>
          </a:xfrm>
          <a:prstGeom prst="straightConnector1">
            <a:avLst/>
          </a:prstGeom>
          <a:ln w="19050">
            <a:solidFill>
              <a:srgbClr val="707070"/>
            </a:solidFill>
            <a:round/>
          </a:ln>
        </p:spPr>
      </p:cxnSp>
      <p:cxnSp>
        <p:nvCxnSpPr>
          <p:cNvPr id="43" name="Google Shape;19;p3"/>
          <p:cNvCxnSpPr/>
          <p:nvPr/>
        </p:nvCxnSpPr>
        <p:spPr>
          <a:xfrm>
            <a:off x="8771040" y="2924280"/>
            <a:ext cx="360" cy="620640"/>
          </a:xfrm>
          <a:prstGeom prst="straightConnector1">
            <a:avLst/>
          </a:prstGeom>
          <a:ln w="19050">
            <a:solidFill>
              <a:srgbClr val="707070"/>
            </a:solidFill>
            <a:round/>
          </a:ln>
        </p:spPr>
      </p:cxnSp>
      <p:sp>
        <p:nvSpPr>
          <p:cNvPr id="44" name="PlaceHolder 3"/>
          <p:cNvSpPr>
            <a:spLocks noGrp="1"/>
          </p:cNvSpPr>
          <p:nvPr>
            <p:ph type="body"/>
          </p:nvPr>
        </p:nvSpPr>
        <p:spPr>
          <a:xfrm>
            <a:off x="0" y="4252680"/>
            <a:ext cx="9143640" cy="890280"/>
          </a:xfrm>
          <a:prstGeom prst="rect">
            <a:avLst/>
          </a:prstGeom>
          <a:noFill/>
          <a:ln w="0">
            <a:noFill/>
          </a:ln>
        </p:spPr>
        <p:txBody>
          <a:bodyPr lIns="90000" rIns="90000" tIns="45000" bIns="45000" anchor="t">
            <a:normAutofit fontScale="400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solidFill>
          <a:srgbClr val="000000"/>
        </a:solidFill>
      </p:bgPr>
    </p:bg>
    <p:spTree>
      <p:nvGrpSpPr>
        <p:cNvPr id="1" name=""/>
        <p:cNvGrpSpPr/>
        <p:nvPr/>
      </p:nvGrpSpPr>
      <p:grpSpPr>
        <a:xfrm>
          <a:off x="0" y="0"/>
          <a:ext cx="0" cy="0"/>
          <a:chOff x="0" y="0"/>
          <a:chExt cx="0" cy="0"/>
        </a:xfrm>
      </p:grpSpPr>
      <p:cxnSp>
        <p:nvCxnSpPr>
          <p:cNvPr id="45" name="Google Shape;113;p21"/>
          <p:cNvCxnSpPr/>
          <p:nvPr/>
        </p:nvCxnSpPr>
        <p:spPr>
          <a:xfrm>
            <a:off x="275760" y="290520"/>
            <a:ext cx="360" cy="4453560"/>
          </a:xfrm>
          <a:prstGeom prst="straightConnector1">
            <a:avLst/>
          </a:prstGeom>
          <a:ln w="9525">
            <a:solidFill>
              <a:srgbClr val="707070"/>
            </a:solidFill>
            <a:round/>
          </a:ln>
        </p:spPr>
      </p:cxn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solidFill>
          <a:srgbClr val="000000"/>
        </a:solidFill>
      </p:bgPr>
    </p:bg>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rgbClr val="000000"/>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7" name="PlaceHolder 2"/>
          <p:cNvSpPr>
            <a:spLocks noGrp="1"/>
          </p:cNvSpPr>
          <p:nvPr>
            <p:ph type="body"/>
          </p:nvPr>
        </p:nvSpPr>
        <p:spPr>
          <a:xfrm>
            <a:off x="720000" y="1087200"/>
            <a:ext cx="7703640" cy="3931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rgbClr val="000000"/>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rgbClr val="000000"/>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rgbClr val="000000"/>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51"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52"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rgbClr val="000000"/>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rgbClr val="000000"/>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accent1"/>
                </a:solidFill>
                <a:effectLst/>
                <a:uFillTx/>
                <a:latin typeface="Inter"/>
                <a:ea typeface="Inter"/>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rgbClr val="000000"/>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rgbClr val="000000"/>
        </a:solidFill>
      </p:bgPr>
    </p:bg>
    <p:spTree>
      <p:nvGrpSpPr>
        <p:cNvPr id="1" name=""/>
        <p:cNvGrpSpPr/>
        <p:nvPr/>
      </p:nvGrpSpPr>
      <p:grpSpPr>
        <a:xfrm>
          <a:off x="0" y="0"/>
          <a:ext cx="0" cy="0"/>
          <a:chOff x="0" y="0"/>
          <a:chExt cx="0" cy="0"/>
        </a:xfrm>
      </p:grpSpPr>
      <p:sp>
        <p:nvSpPr>
          <p:cNvPr id="55"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6" name="PlaceHolder 2"/>
          <p:cNvSpPr>
            <a:spLocks noGrp="1"/>
          </p:cNvSpPr>
          <p:nvPr>
            <p:ph type="title"/>
          </p:nvPr>
        </p:nvSpPr>
        <p:spPr>
          <a:xfrm>
            <a:off x="228600" y="4549680"/>
            <a:ext cx="3658320" cy="365040"/>
          </a:xfrm>
          <a:prstGeom prst="rect">
            <a:avLst/>
          </a:prstGeom>
          <a:solidFill>
            <a:srgbClr val="000000"/>
          </a:solidFill>
          <a:ln w="0">
            <a:noFill/>
          </a:ln>
        </p:spPr>
        <p:txBody>
          <a:bodyPr lIns="91440" rIns="91440" tIns="91440" bIns="91440" anchor="ctr">
            <a:noAutofit/>
          </a:bodyPr>
          <a:p>
            <a:pPr indent="0">
              <a:buNone/>
            </a:pPr>
            <a:r>
              <a:rPr b="0" lang="fr-FR" sz="1600" strike="noStrike" u="none">
                <a:solidFill>
                  <a:schemeClr val="dk1"/>
                </a:solidFill>
                <a:effectLst/>
                <a:uFillTx/>
                <a:latin typeface="Arial"/>
              </a:rPr>
              <a:t>Click to edit the title text format</a:t>
            </a:r>
            <a:endParaRPr b="0" lang="fr-FR" sz="16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7" name="Google Shape;120;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8"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59" name="Google Shape;123;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61"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solidFill>
          <a:srgbClr val="000000"/>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437040"/>
            <a:ext cx="79988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6" name="PlaceHolder 2"/>
          <p:cNvSpPr>
            <a:spLocks noGrp="1"/>
          </p:cNvSpPr>
          <p:nvPr>
            <p:ph type="title"/>
          </p:nvPr>
        </p:nvSpPr>
        <p:spPr>
          <a:xfrm>
            <a:off x="435960" y="36694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7" name="PlaceHolder 3"/>
          <p:cNvSpPr>
            <a:spLocks noGrp="1"/>
          </p:cNvSpPr>
          <p:nvPr>
            <p:ph type="title"/>
          </p:nvPr>
        </p:nvSpPr>
        <p:spPr>
          <a:xfrm>
            <a:off x="435960" y="23770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8" name="PlaceHolder 4"/>
          <p:cNvSpPr>
            <a:spLocks noGrp="1"/>
          </p:cNvSpPr>
          <p:nvPr>
            <p:ph type="title"/>
          </p:nvPr>
        </p:nvSpPr>
        <p:spPr>
          <a:xfrm>
            <a:off x="436680" y="1730880"/>
            <a:ext cx="86400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9" name="PlaceHolder 5"/>
          <p:cNvSpPr>
            <a:spLocks noGrp="1"/>
          </p:cNvSpPr>
          <p:nvPr>
            <p:ph type="title"/>
          </p:nvPr>
        </p:nvSpPr>
        <p:spPr>
          <a:xfrm>
            <a:off x="435960" y="30232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10" name="PlaceHolder 6"/>
          <p:cNvSpPr>
            <a:spLocks noGrp="1"/>
          </p:cNvSpPr>
          <p:nvPr>
            <p:ph type="title"/>
          </p:nvPr>
        </p:nvSpPr>
        <p:spPr>
          <a:xfrm>
            <a:off x="4192920" y="23770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11" name="PlaceHolder 7"/>
          <p:cNvSpPr>
            <a:spLocks noGrp="1"/>
          </p:cNvSpPr>
          <p:nvPr>
            <p:ph type="title"/>
          </p:nvPr>
        </p:nvSpPr>
        <p:spPr>
          <a:xfrm>
            <a:off x="4192920" y="30232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12" name="PlaceHolder 8"/>
          <p:cNvSpPr>
            <a:spLocks noGrp="1"/>
          </p:cNvSpPr>
          <p:nvPr>
            <p:ph type="title"/>
          </p:nvPr>
        </p:nvSpPr>
        <p:spPr>
          <a:xfrm>
            <a:off x="4192920" y="36694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
        <p:nvSpPr>
          <p:cNvPr id="13" name="PlaceHolder 9"/>
          <p:cNvSpPr>
            <a:spLocks noGrp="1"/>
          </p:cNvSpPr>
          <p:nvPr>
            <p:ph type="title"/>
          </p:nvPr>
        </p:nvSpPr>
        <p:spPr>
          <a:xfrm>
            <a:off x="4192920" y="1730880"/>
            <a:ext cx="865440" cy="310320"/>
          </a:xfrm>
          <a:prstGeom prst="rect">
            <a:avLst/>
          </a:prstGeom>
          <a:noFill/>
          <a:ln w="0">
            <a:noFill/>
          </a:ln>
        </p:spPr>
        <p:txBody>
          <a:bodyPr lIns="91440" rIns="91440" tIns="91440" bIns="91440" anchor="ctr">
            <a:noAutofit/>
          </a:bodyPr>
          <a:p>
            <a:pPr indent="0" algn="ctr">
              <a:lnSpc>
                <a:spcPct val="100000"/>
              </a:lnSpc>
              <a:buNone/>
            </a:pPr>
            <a:r>
              <a:rPr b="0" lang="fr-FR" sz="2200" strike="noStrike" u="none">
                <a:solidFill>
                  <a:schemeClr val="dk1"/>
                </a:solidFill>
                <a:effectLst/>
                <a:uFillTx/>
                <a:latin typeface="Inter"/>
                <a:ea typeface="Inter"/>
              </a:rPr>
              <a:t>xx%</a:t>
            </a:r>
            <a:endParaRPr b="0" lang="fr-FR" sz="22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rgbClr val="000000"/>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444960"/>
            <a:ext cx="8195040" cy="69804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cxnSp>
        <p:nvCxnSpPr>
          <p:cNvPr id="15" name="Google Shape;70;p14"/>
          <p:cNvCxnSpPr/>
          <p:nvPr/>
        </p:nvCxnSpPr>
        <p:spPr>
          <a:xfrm>
            <a:off x="593640" y="464400"/>
            <a:ext cx="360" cy="756000"/>
          </a:xfrm>
          <a:prstGeom prst="straightConnector1">
            <a:avLst/>
          </a:prstGeom>
          <a:ln w="19050">
            <a:solidFill>
              <a:srgbClr val="707070"/>
            </a:solidFill>
            <a:round/>
          </a:ln>
        </p:spPr>
      </p:cxnSp>
      <p:cxnSp>
        <p:nvCxnSpPr>
          <p:cNvPr id="16" name="Google Shape;71;p14"/>
          <p:cNvCxnSpPr/>
          <p:nvPr/>
        </p:nvCxnSpPr>
        <p:spPr>
          <a:xfrm>
            <a:off x="3100320" y="2306880"/>
            <a:ext cx="360" cy="2637720"/>
          </a:xfrm>
          <a:prstGeom prst="straightConnector1">
            <a:avLst/>
          </a:prstGeom>
          <a:ln w="19050">
            <a:solidFill>
              <a:srgbClr val="707070"/>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solidFill>
          <a:srgbClr val="000000"/>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444960"/>
            <a:ext cx="465804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9" name="PlaceHolder 2"/>
          <p:cNvSpPr>
            <a:spLocks noGrp="1"/>
          </p:cNvSpPr>
          <p:nvPr>
            <p:ph type="body"/>
          </p:nvPr>
        </p:nvSpPr>
        <p:spPr>
          <a:xfrm>
            <a:off x="720000" y="2840760"/>
            <a:ext cx="4658040" cy="1998720"/>
          </a:xfrm>
          <a:prstGeom prst="rect">
            <a:avLst/>
          </a:prstGeom>
          <a:noFill/>
          <a:ln w="0">
            <a:noFill/>
          </a:ln>
        </p:spPr>
        <p:txBody>
          <a:bodyPr lIns="91440" rIns="91440" tIns="91440" bIns="91440" anchor="b">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
        <p:nvSpPr>
          <p:cNvPr id="20"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cxnSp>
        <p:nvCxnSpPr>
          <p:cNvPr id="21" name="Google Shape;76;p15"/>
          <p:cNvCxnSpPr/>
          <p:nvPr/>
        </p:nvCxnSpPr>
        <p:spPr>
          <a:xfrm>
            <a:off x="450360" y="540360"/>
            <a:ext cx="360" cy="1255320"/>
          </a:xfrm>
          <a:prstGeom prst="straightConnector1">
            <a:avLst/>
          </a:prstGeom>
          <a:ln w="19050">
            <a:solidFill>
              <a:srgbClr val="707070"/>
            </a:solidFill>
            <a:round/>
          </a:ln>
        </p:spPr>
      </p:cxnSp>
      <p:cxnSp>
        <p:nvCxnSpPr>
          <p:cNvPr id="22" name="Google Shape;77;p15"/>
          <p:cNvCxnSpPr/>
          <p:nvPr/>
        </p:nvCxnSpPr>
        <p:spPr>
          <a:xfrm>
            <a:off x="450360" y="2873520"/>
            <a:ext cx="360" cy="1816560"/>
          </a:xfrm>
          <a:prstGeom prst="straightConnector1">
            <a:avLst/>
          </a:prstGeom>
          <a:ln w="19050">
            <a:solidFill>
              <a:srgbClr val="707070"/>
            </a:solidFill>
            <a:round/>
          </a:ln>
        </p:spPr>
      </p:cxn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solidFill>
          <a:srgbClr val="000000"/>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solidFill>
          <a:srgbClr val="000000"/>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2783160"/>
            <a:ext cx="6786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25" name="PlaceHolder 2"/>
          <p:cNvSpPr>
            <a:spLocks noGrp="1"/>
          </p:cNvSpPr>
          <p:nvPr>
            <p:ph type="title"/>
          </p:nvPr>
        </p:nvSpPr>
        <p:spPr>
          <a:xfrm>
            <a:off x="720000" y="1476000"/>
            <a:ext cx="67752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26" name="PlaceHolder 3"/>
          <p:cNvSpPr>
            <a:spLocks noGrp="1"/>
          </p:cNvSpPr>
          <p:nvPr>
            <p:ph type="title"/>
          </p:nvPr>
        </p:nvSpPr>
        <p:spPr>
          <a:xfrm>
            <a:off x="720000" y="4090680"/>
            <a:ext cx="6786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27" name="PlaceHolder 4"/>
          <p:cNvSpPr>
            <a:spLocks noGrp="1"/>
          </p:cNvSpPr>
          <p:nvPr>
            <p:ph type="title"/>
          </p:nvPr>
        </p:nvSpPr>
        <p:spPr>
          <a:xfrm>
            <a:off x="720000" y="44496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pic>
        <p:nvPicPr>
          <p:cNvPr id="28" name="Google Shape;88;p17" descr=""/>
          <p:cNvPicPr/>
          <p:nvPr/>
        </p:nvPicPr>
        <p:blipFill>
          <a:blip r:embed="rId2"/>
          <a:srcRect l="51143" t="0" r="0" b="-897"/>
          <a:stretch/>
        </p:blipFill>
        <p:spPr>
          <a:xfrm>
            <a:off x="7400160" y="2520"/>
            <a:ext cx="1743480" cy="5143320"/>
          </a:xfrm>
          <a:prstGeom prst="rect">
            <a:avLst/>
          </a:prstGeom>
          <a:noFill/>
          <a:ln w="0">
            <a:noFill/>
          </a:ln>
        </p:spPr>
      </p:pic>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solidFill>
          <a:srgbClr val="000000"/>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30" name="PlaceHolder 2"/>
          <p:cNvSpPr>
            <a:spLocks noGrp="1"/>
          </p:cNvSpPr>
          <p:nvPr>
            <p:ph type="title"/>
          </p:nvPr>
        </p:nvSpPr>
        <p:spPr>
          <a:xfrm>
            <a:off x="6437160" y="334620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31" name="PlaceHolder 3"/>
          <p:cNvSpPr>
            <a:spLocks noGrp="1"/>
          </p:cNvSpPr>
          <p:nvPr>
            <p:ph type="title"/>
          </p:nvPr>
        </p:nvSpPr>
        <p:spPr>
          <a:xfrm>
            <a:off x="6437160" y="161820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32" name="PlaceHolder 4"/>
          <p:cNvSpPr>
            <a:spLocks noGrp="1"/>
          </p:cNvSpPr>
          <p:nvPr>
            <p:ph type="title"/>
          </p:nvPr>
        </p:nvSpPr>
        <p:spPr>
          <a:xfrm>
            <a:off x="3579480" y="1618200"/>
            <a:ext cx="86400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33" name="PlaceHolder 5"/>
          <p:cNvSpPr>
            <a:spLocks noGrp="1"/>
          </p:cNvSpPr>
          <p:nvPr>
            <p:ph type="title"/>
          </p:nvPr>
        </p:nvSpPr>
        <p:spPr>
          <a:xfrm>
            <a:off x="3578760" y="334620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34" name="PlaceHolder 6"/>
          <p:cNvSpPr>
            <a:spLocks noGrp="1"/>
          </p:cNvSpPr>
          <p:nvPr>
            <p:ph type="title"/>
          </p:nvPr>
        </p:nvSpPr>
        <p:spPr>
          <a:xfrm>
            <a:off x="720000" y="161820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
        <p:nvSpPr>
          <p:cNvPr id="35" name="PlaceHolder 7"/>
          <p:cNvSpPr>
            <a:spLocks noGrp="1"/>
          </p:cNvSpPr>
          <p:nvPr>
            <p:ph type="title"/>
          </p:nvPr>
        </p:nvSpPr>
        <p:spPr>
          <a:xfrm>
            <a:off x="720000" y="3346200"/>
            <a:ext cx="865440" cy="310320"/>
          </a:xfrm>
          <a:prstGeom prst="rect">
            <a:avLst/>
          </a:prstGeom>
          <a:noFill/>
          <a:ln w="0">
            <a:noFill/>
          </a:ln>
        </p:spPr>
        <p:txBody>
          <a:bodyPr lIns="91440" rIns="91440" tIns="91440" bIns="91440" anchor="ctr">
            <a:noAutofit/>
          </a:bodyPr>
          <a:p>
            <a:pPr indent="0">
              <a:lnSpc>
                <a:spcPct val="100000"/>
              </a:lnSpc>
              <a:buNone/>
            </a:pPr>
            <a:r>
              <a:rPr b="0" lang="fr-FR" sz="2000" strike="noStrike" u="none">
                <a:solidFill>
                  <a:schemeClr val="dk1"/>
                </a:solidFill>
                <a:effectLst/>
                <a:uFillTx/>
                <a:latin typeface="Inter"/>
                <a:ea typeface="Inter"/>
              </a:rPr>
              <a:t>xx%</a:t>
            </a:r>
            <a:endParaRPr b="0" lang="fr-FR" sz="20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2"/>
    <p:sldLayoutId id="2147483672" r:id="rId3"/>
    <p:sldLayoutId id="2147483673"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743040" y="657360"/>
            <a:ext cx="4952520" cy="1809360"/>
          </a:xfrm>
          <a:prstGeom prst="rect">
            <a:avLst/>
          </a:prstGeom>
          <a:noFill/>
          <a:ln w="0">
            <a:noFill/>
          </a:ln>
        </p:spPr>
        <p:txBody>
          <a:bodyPr lIns="91440" rIns="91440" tIns="91440" bIns="91440" anchor="b">
            <a:normAutofit lnSpcReduction="9999"/>
          </a:bodyPr>
          <a:p>
            <a:pPr indent="0">
              <a:lnSpc>
                <a:spcPct val="100000"/>
              </a:lnSpc>
              <a:buNone/>
              <a:tabLst>
                <a:tab algn="l" pos="0"/>
              </a:tabLst>
            </a:pPr>
            <a:r>
              <a:rPr b="0" lang="en" sz="5700" strike="noStrike" u="none">
                <a:solidFill>
                  <a:schemeClr val="dk1"/>
                </a:solidFill>
                <a:effectLst/>
                <a:uFillTx/>
                <a:latin typeface="Inter"/>
                <a:ea typeface="Inter"/>
              </a:rPr>
              <a:t>Customer Churn Analysis</a:t>
            </a:r>
            <a:endParaRPr b="0" lang="fr-FR" sz="5700" strike="noStrike" u="none">
              <a:solidFill>
                <a:schemeClr val="dk1"/>
              </a:solidFill>
              <a:effectLst/>
              <a:uFillTx/>
              <a:latin typeface="Arial"/>
            </a:endParaRPr>
          </a:p>
        </p:txBody>
      </p:sp>
      <p:sp>
        <p:nvSpPr>
          <p:cNvPr id="63" name="PlaceHolder 2"/>
          <p:cNvSpPr>
            <a:spLocks noGrp="1"/>
          </p:cNvSpPr>
          <p:nvPr>
            <p:ph type="subTitle"/>
          </p:nvPr>
        </p:nvSpPr>
        <p:spPr>
          <a:xfrm>
            <a:off x="819000" y="3867120"/>
            <a:ext cx="4885920" cy="561600"/>
          </a:xfrm>
          <a:prstGeom prst="rect">
            <a:avLst/>
          </a:prstGeom>
          <a:noFill/>
          <a:ln w="0">
            <a:noFill/>
          </a:ln>
        </p:spPr>
        <p:txBody>
          <a:bodyPr lIns="91440" rIns="91440" tIns="91440" bIns="91440" anchor="t">
            <a:normAutofit/>
          </a:bodyPr>
          <a:p>
            <a:pPr indent="0" algn="ctr">
              <a:buNone/>
            </a:pPr>
            <a:endParaRPr b="0" lang="en-US" sz="1400" strike="noStrike" u="none">
              <a:solidFill>
                <a:schemeClr val="dk1"/>
              </a:solidFill>
              <a:effectLst/>
              <a:uFillTx/>
              <a:latin typeface="DM Sans"/>
              <a:ea typeface="DM Sans"/>
            </a:endParaRPr>
          </a:p>
        </p:txBody>
      </p:sp>
      <p:pic>
        <p:nvPicPr>
          <p:cNvPr id="64" name="Google Shape;132;p27" descr=""/>
          <p:cNvPicPr/>
          <p:nvPr/>
        </p:nvPicPr>
        <p:blipFill>
          <a:blip r:embed="rId1"/>
          <a:srcRect l="10360" t="0" r="10360" b="0"/>
          <a:stretch/>
        </p:blipFill>
        <p:spPr>
          <a:xfrm>
            <a:off x="6079680" y="0"/>
            <a:ext cx="3063960" cy="514332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23960" y="447840"/>
            <a:ext cx="819108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Feature Importance Analysis</a:t>
            </a:r>
            <a:endParaRPr b="0" lang="fr-FR" sz="2600" strike="noStrike" u="none">
              <a:solidFill>
                <a:schemeClr val="dk1"/>
              </a:solidFill>
              <a:effectLst/>
              <a:uFillTx/>
              <a:latin typeface="Arial"/>
            </a:endParaRPr>
          </a:p>
        </p:txBody>
      </p:sp>
      <p:sp>
        <p:nvSpPr>
          <p:cNvPr id="90" name="PlaceHolder 2"/>
          <p:cNvSpPr>
            <a:spLocks noGrp="1"/>
          </p:cNvSpPr>
          <p:nvPr>
            <p:ph type="subTitle"/>
          </p:nvPr>
        </p:nvSpPr>
        <p:spPr>
          <a:xfrm>
            <a:off x="3352680" y="1571760"/>
            <a:ext cx="5562360" cy="3342960"/>
          </a:xfrm>
          <a:prstGeom prst="rect">
            <a:avLst/>
          </a:prstGeom>
          <a:noFill/>
          <a:ln w="0">
            <a:noFill/>
          </a:ln>
        </p:spPr>
        <p:txBody>
          <a:bodyPr lIns="91440" rIns="91440" tIns="91440" bIns="91440" anchor="b">
            <a:normAutofit/>
          </a:bodyPr>
          <a:p>
            <a:pPr indent="0">
              <a:lnSpc>
                <a:spcPct val="100000"/>
              </a:lnSpc>
              <a:buNone/>
              <a:tabLst>
                <a:tab algn="l" pos="0"/>
              </a:tabLst>
            </a:pPr>
            <a:r>
              <a:rPr b="0" lang="en" sz="1400" strike="noStrike" u="none">
                <a:solidFill>
                  <a:schemeClr val="dk1"/>
                </a:solidFill>
                <a:effectLst/>
                <a:uFillTx/>
                <a:latin typeface="DM Sans"/>
                <a:ea typeface="DM Sans"/>
              </a:rPr>
              <a:t>Analysis of feature importance identifies key drivers of churn. Significant features include contract type, tenure length, and monthly charges. Understanding these factors equips telecom providers with the insights needed to prioritize customer engagement strategies and interventions targeted at high-risk segments.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23960" y="447840"/>
            <a:ext cx="819108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Conclusions</a:t>
            </a:r>
            <a:endParaRPr b="0" lang="fr-FR" sz="2600" strike="noStrike" u="none">
              <a:solidFill>
                <a:schemeClr val="dk1"/>
              </a:solidFill>
              <a:effectLst/>
              <a:uFillTx/>
              <a:latin typeface="Arial"/>
            </a:endParaRPr>
          </a:p>
        </p:txBody>
      </p:sp>
      <p:sp>
        <p:nvSpPr>
          <p:cNvPr id="92" name="PlaceHolder 2"/>
          <p:cNvSpPr>
            <a:spLocks noGrp="1"/>
          </p:cNvSpPr>
          <p:nvPr>
            <p:ph type="subTitle"/>
          </p:nvPr>
        </p:nvSpPr>
        <p:spPr>
          <a:xfrm>
            <a:off x="3352680" y="1571760"/>
            <a:ext cx="5562360" cy="3342960"/>
          </a:xfrm>
          <a:prstGeom prst="rect">
            <a:avLst/>
          </a:prstGeom>
          <a:noFill/>
          <a:ln w="0">
            <a:noFill/>
          </a:ln>
        </p:spPr>
        <p:txBody>
          <a:bodyPr lIns="91440" rIns="91440" tIns="91440" bIns="91440" anchor="b">
            <a:normAutofit/>
          </a:bodyPr>
          <a:p>
            <a:pPr indent="0">
              <a:lnSpc>
                <a:spcPct val="100000"/>
              </a:lnSpc>
              <a:buNone/>
              <a:tabLst>
                <a:tab algn="l" pos="0"/>
              </a:tabLst>
            </a:pPr>
            <a:r>
              <a:rPr b="0" lang="en" sz="1400" strike="noStrike" u="none">
                <a:solidFill>
                  <a:schemeClr val="dk1"/>
                </a:solidFill>
                <a:effectLst/>
                <a:uFillTx/>
                <a:latin typeface="DM Sans"/>
                <a:ea typeface="DM Sans"/>
              </a:rPr>
              <a:t>In conclusion, understanding customer churn in the telecom sector is crucial for developing effective retention strategies. By leveraging predictive modeling and analyzing churn patterns related to contract types, organizations can proactively engage with at-risk customers, ultimately reducing churn rates and enhancing customer loyalty.</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3960" y="228600"/>
            <a:ext cx="567648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trike="noStrike" u="none">
                <a:solidFill>
                  <a:schemeClr val="dk1"/>
                </a:solidFill>
                <a:effectLst/>
                <a:uFillTx/>
                <a:latin typeface="Inter"/>
                <a:ea typeface="Inter"/>
              </a:rPr>
              <a:t>Thank you!</a:t>
            </a:r>
            <a:endParaRPr b="0" lang="fr-FR" sz="4000" strike="noStrike" u="none">
              <a:solidFill>
                <a:schemeClr val="dk1"/>
              </a:solidFill>
              <a:effectLst/>
              <a:uFillTx/>
              <a:latin typeface="Arial"/>
            </a:endParaRPr>
          </a:p>
        </p:txBody>
      </p:sp>
      <p:sp>
        <p:nvSpPr>
          <p:cNvPr id="94" name="PlaceHolder 2"/>
          <p:cNvSpPr>
            <a:spLocks noGrp="1"/>
          </p:cNvSpPr>
          <p:nvPr>
            <p:ph type="subTitle"/>
          </p:nvPr>
        </p:nvSpPr>
        <p:spPr>
          <a:xfrm>
            <a:off x="828720" y="1352520"/>
            <a:ext cx="44478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DM Sans"/>
                <a:ea typeface="DM Sans"/>
              </a:rPr>
              <a:t>Do you have any questions?</a:t>
            </a:r>
            <a:endParaRPr b="0" lang="en-US" sz="1200" strike="noStrike" u="none">
              <a:solidFill>
                <a:srgbClr val="ffffff"/>
              </a:solidFill>
              <a:effectLst/>
              <a:uFillTx/>
              <a:latin typeface="OpenSymbol"/>
            </a:endParaRPr>
          </a:p>
        </p:txBody>
      </p:sp>
      <p:grpSp>
        <p:nvGrpSpPr>
          <p:cNvPr id="95" name="Google Shape;288;p40"/>
          <p:cNvGrpSpPr/>
          <p:nvPr/>
        </p:nvGrpSpPr>
        <p:grpSpPr>
          <a:xfrm>
            <a:off x="904680" y="2655000"/>
            <a:ext cx="275760" cy="275760"/>
            <a:chOff x="904680" y="2655000"/>
            <a:chExt cx="275760" cy="275760"/>
          </a:xfrm>
        </p:grpSpPr>
        <p:sp>
          <p:nvSpPr>
            <p:cNvPr id="96" name="Google Shape;289;p40"/>
            <p:cNvSpPr/>
            <p:nvPr/>
          </p:nvSpPr>
          <p:spPr>
            <a:xfrm>
              <a:off x="904680" y="265500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7" name="Google Shape;290;p40"/>
            <p:cNvSpPr/>
            <p:nvPr/>
          </p:nvSpPr>
          <p:spPr>
            <a:xfrm>
              <a:off x="968760" y="272052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98" name="Google Shape;291;p40"/>
            <p:cNvSpPr/>
            <p:nvPr/>
          </p:nvSpPr>
          <p:spPr>
            <a:xfrm>
              <a:off x="1098720" y="26906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99" name="Google Shape;292;p40"/>
          <p:cNvGrpSpPr/>
          <p:nvPr/>
        </p:nvGrpSpPr>
        <p:grpSpPr>
          <a:xfrm>
            <a:off x="1523160" y="2673720"/>
            <a:ext cx="266040" cy="238320"/>
            <a:chOff x="1523160" y="2673720"/>
            <a:chExt cx="266040" cy="238320"/>
          </a:xfrm>
        </p:grpSpPr>
        <p:sp>
          <p:nvSpPr>
            <p:cNvPr id="100" name="Google Shape;293;p40"/>
            <p:cNvSpPr/>
            <p:nvPr/>
          </p:nvSpPr>
          <p:spPr>
            <a:xfrm>
              <a:off x="1532160" y="27579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1" name="Google Shape;294;p40"/>
            <p:cNvSpPr/>
            <p:nvPr/>
          </p:nvSpPr>
          <p:spPr>
            <a:xfrm>
              <a:off x="1523160" y="267372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2" name="Google Shape;295;p40"/>
            <p:cNvSpPr/>
            <p:nvPr/>
          </p:nvSpPr>
          <p:spPr>
            <a:xfrm>
              <a:off x="1625400" y="27579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
        <p:nvSpPr>
          <p:cNvPr id="103" name="Google Shape;296;p40"/>
          <p:cNvSpPr/>
          <p:nvPr/>
        </p:nvSpPr>
        <p:spPr>
          <a:xfrm>
            <a:off x="6095880" y="4562640"/>
            <a:ext cx="274284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ffffff"/>
              </a:solidFill>
              <a:effectLst/>
              <a:uFillTx/>
              <a:latin typeface="OpenSymbol"/>
            </a:endParaRPr>
          </a:p>
        </p:txBody>
      </p:sp>
      <p:sp>
        <p:nvSpPr>
          <p:cNvPr id="104" name="Google Shape;297;p40"/>
          <p:cNvSpPr/>
          <p:nvPr/>
        </p:nvSpPr>
        <p:spPr>
          <a:xfrm>
            <a:off x="2131920" y="265572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Google Shape;170;p30" descr=""/>
          <p:cNvPicPr/>
          <p:nvPr/>
        </p:nvPicPr>
        <p:blipFill>
          <a:blip r:embed="rId1"/>
          <a:srcRect l="5561" t="0" r="5571" b="0"/>
          <a:stretch/>
        </p:blipFill>
        <p:spPr>
          <a:xfrm>
            <a:off x="5715720" y="0"/>
            <a:ext cx="3427920" cy="5143320"/>
          </a:xfrm>
          <a:prstGeom prst="rect">
            <a:avLst/>
          </a:prstGeom>
          <a:noFill/>
          <a:ln w="0">
            <a:noFill/>
          </a:ln>
        </p:spPr>
      </p:pic>
      <p:sp>
        <p:nvSpPr>
          <p:cNvPr id="66" name="PlaceHolder 1"/>
          <p:cNvSpPr>
            <a:spLocks noGrp="1"/>
          </p:cNvSpPr>
          <p:nvPr>
            <p:ph type="title"/>
          </p:nvPr>
        </p:nvSpPr>
        <p:spPr>
          <a:xfrm>
            <a:off x="723960" y="447840"/>
            <a:ext cx="4657320" cy="14475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Introduction</a:t>
            </a:r>
            <a:endParaRPr b="0" lang="fr-FR" sz="2600" strike="noStrike" u="none">
              <a:solidFill>
                <a:schemeClr val="dk1"/>
              </a:solidFill>
              <a:effectLst/>
              <a:uFillTx/>
              <a:latin typeface="Arial"/>
            </a:endParaRPr>
          </a:p>
        </p:txBody>
      </p:sp>
      <p:sp>
        <p:nvSpPr>
          <p:cNvPr id="67" name="PlaceHolder 2"/>
          <p:cNvSpPr>
            <a:spLocks noGrp="1"/>
          </p:cNvSpPr>
          <p:nvPr>
            <p:ph/>
          </p:nvPr>
        </p:nvSpPr>
        <p:spPr>
          <a:xfrm>
            <a:off x="723960" y="2838600"/>
            <a:ext cx="4657320" cy="199980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DM Sans"/>
                <a:ea typeface="DM Sans"/>
              </a:rPr>
              <a:t>This presentation provides an in-depth analysis of customer churn in the telecom industry. It explores churn patterns, the factors influencing customer retention, and the application of predictive modeling techniques to forecast churn. Recommendations for enhancing customer retention strategies based on the analysis are also discussed.</a:t>
            </a:r>
            <a:endParaRPr b="0" lang="fr-FR"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Placeholder for pic" descr=""/>
          <p:cNvPicPr/>
          <p:nvPr/>
        </p:nvPicPr>
        <p:blipFill>
          <a:blip r:embed="rId1"/>
          <a:stretch/>
        </p:blipFill>
        <p:spPr>
          <a:xfrm>
            <a:off x="0" y="4181400"/>
            <a:ext cx="9143640" cy="961560"/>
          </a:xfrm>
          <a:prstGeom prst="rect">
            <a:avLst/>
          </a:prstGeom>
          <a:noFill/>
          <a:ln w="0">
            <a:noFill/>
          </a:ln>
        </p:spPr>
      </p:pic>
      <p:sp>
        <p:nvSpPr>
          <p:cNvPr id="69" name="PlaceHolder 1"/>
          <p:cNvSpPr>
            <a:spLocks noGrp="1"/>
          </p:cNvSpPr>
          <p:nvPr>
            <p:ph type="subTitle"/>
          </p:nvPr>
        </p:nvSpPr>
        <p:spPr>
          <a:xfrm>
            <a:off x="581040" y="3019320"/>
            <a:ext cx="7838640" cy="4284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DM Sans"/>
              <a:ea typeface="DM Sans"/>
            </a:endParaRPr>
          </a:p>
        </p:txBody>
      </p:sp>
      <p:sp>
        <p:nvSpPr>
          <p:cNvPr id="70" name="PlaceHolder 2"/>
          <p:cNvSpPr>
            <a:spLocks noGrp="1"/>
          </p:cNvSpPr>
          <p:nvPr>
            <p:ph type="title"/>
          </p:nvPr>
        </p:nvSpPr>
        <p:spPr>
          <a:xfrm>
            <a:off x="933480" y="1514520"/>
            <a:ext cx="783864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 sz="4000" strike="noStrike" u="none">
                <a:solidFill>
                  <a:schemeClr val="dk1"/>
                </a:solidFill>
                <a:effectLst/>
                <a:uFillTx/>
                <a:latin typeface="Inter"/>
                <a:ea typeface="Inter"/>
              </a:rPr>
              <a:t>Churn Patterns</a:t>
            </a:r>
            <a:endParaRPr b="0" lang="fr-FR" sz="4000" strike="noStrike" u="none">
              <a:solidFill>
                <a:schemeClr val="dk1"/>
              </a:solidFill>
              <a:effectLst/>
              <a:uFillTx/>
              <a:latin typeface="Arial"/>
            </a:endParaRPr>
          </a:p>
        </p:txBody>
      </p:sp>
      <p:sp>
        <p:nvSpPr>
          <p:cNvPr id="71" name="PlaceHolder 3"/>
          <p:cNvSpPr>
            <a:spLocks noGrp="1"/>
          </p:cNvSpPr>
          <p:nvPr>
            <p:ph type="title"/>
          </p:nvPr>
        </p:nvSpPr>
        <p:spPr>
          <a:xfrm>
            <a:off x="723960" y="447840"/>
            <a:ext cx="1266480" cy="126648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6000" strike="noStrike" u="none">
                <a:solidFill>
                  <a:schemeClr val="dk1"/>
                </a:solidFill>
                <a:effectLst/>
                <a:uFillTx/>
                <a:latin typeface="Inter"/>
                <a:ea typeface="Inter"/>
              </a:rPr>
              <a:t>01</a:t>
            </a:r>
            <a:endParaRPr b="0" lang="fr-FR" sz="6000" strike="noStrike" u="none">
              <a:solidFill>
                <a:schemeClr val="dk1"/>
              </a:solidFill>
              <a:effectLst/>
              <a:uFillTx/>
              <a:latin typeface="Arial"/>
            </a:endParaRPr>
          </a:p>
        </p:txBody>
      </p:sp>
      <p:pic>
        <p:nvPicPr>
          <p:cNvPr id="72" name="Google Shape;181;p31" descr=""/>
          <p:cNvPicPr/>
          <p:nvPr/>
        </p:nvPicPr>
        <p:blipFill>
          <a:blip r:embed="rId2"/>
          <a:srcRect l="0" t="28892" r="0" b="28892"/>
          <a:stretch/>
        </p:blipFill>
        <p:spPr>
          <a:xfrm>
            <a:off x="0" y="4178520"/>
            <a:ext cx="9143640" cy="96444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723960" y="447840"/>
            <a:ext cx="819108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Churn Distribution Overview</a:t>
            </a:r>
            <a:endParaRPr b="0" lang="fr-FR" sz="2600" strike="noStrike" u="none">
              <a:solidFill>
                <a:schemeClr val="dk1"/>
              </a:solidFill>
              <a:effectLst/>
              <a:uFillTx/>
              <a:latin typeface="Arial"/>
            </a:endParaRPr>
          </a:p>
        </p:txBody>
      </p:sp>
      <p:sp>
        <p:nvSpPr>
          <p:cNvPr id="74" name="PlaceHolder 2"/>
          <p:cNvSpPr>
            <a:spLocks noGrp="1"/>
          </p:cNvSpPr>
          <p:nvPr>
            <p:ph type="subTitle"/>
          </p:nvPr>
        </p:nvSpPr>
        <p:spPr>
          <a:xfrm>
            <a:off x="3352680" y="1571760"/>
            <a:ext cx="5562360" cy="3342960"/>
          </a:xfrm>
          <a:prstGeom prst="rect">
            <a:avLst/>
          </a:prstGeom>
          <a:noFill/>
          <a:ln w="0">
            <a:noFill/>
          </a:ln>
        </p:spPr>
        <p:txBody>
          <a:bodyPr lIns="91440" rIns="91440" tIns="91440" bIns="91440" anchor="b">
            <a:normAutofit/>
          </a:bodyPr>
          <a:p>
            <a:pPr indent="0">
              <a:lnSpc>
                <a:spcPct val="100000"/>
              </a:lnSpc>
              <a:buNone/>
              <a:tabLst>
                <a:tab algn="l" pos="0"/>
              </a:tabLst>
            </a:pPr>
            <a:r>
              <a:rPr b="0" lang="en" sz="1400" strike="noStrike" u="none">
                <a:solidFill>
                  <a:schemeClr val="dk1"/>
                </a:solidFill>
                <a:effectLst/>
                <a:uFillTx/>
                <a:latin typeface="DM Sans"/>
                <a:ea typeface="DM Sans"/>
              </a:rPr>
              <a:t>The distribution of customer churn reveals significant insights. Month-to-month contract holders exhibit the highest churn rates, while customers with elevated monthly charges are more likely to discontinue services. Additionally, those with shorter tenures face a greater risk of churn, highlighting the necessity for targeted retention efforts.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723960" y="447840"/>
            <a:ext cx="819108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Factors Influencing Churn</a:t>
            </a:r>
            <a:endParaRPr b="0" lang="fr-FR" sz="2600" strike="noStrike" u="none">
              <a:solidFill>
                <a:schemeClr val="dk1"/>
              </a:solidFill>
              <a:effectLst/>
              <a:uFillTx/>
              <a:latin typeface="Arial"/>
            </a:endParaRPr>
          </a:p>
        </p:txBody>
      </p:sp>
      <p:sp>
        <p:nvSpPr>
          <p:cNvPr id="76" name="PlaceHolder 2"/>
          <p:cNvSpPr>
            <a:spLocks noGrp="1"/>
          </p:cNvSpPr>
          <p:nvPr>
            <p:ph type="subTitle"/>
          </p:nvPr>
        </p:nvSpPr>
        <p:spPr>
          <a:xfrm>
            <a:off x="3352680" y="1571760"/>
            <a:ext cx="5562360" cy="3342960"/>
          </a:xfrm>
          <a:prstGeom prst="rect">
            <a:avLst/>
          </a:prstGeom>
          <a:noFill/>
          <a:ln w="0">
            <a:noFill/>
          </a:ln>
        </p:spPr>
        <p:txBody>
          <a:bodyPr lIns="91440" rIns="91440" tIns="91440" bIns="91440" anchor="b">
            <a:normAutofit/>
          </a:bodyPr>
          <a:p>
            <a:pPr indent="0">
              <a:lnSpc>
                <a:spcPct val="100000"/>
              </a:lnSpc>
              <a:buNone/>
              <a:tabLst>
                <a:tab algn="l" pos="0"/>
              </a:tabLst>
            </a:pPr>
            <a:r>
              <a:rPr b="0" lang="en" sz="1400" strike="noStrike" u="none">
                <a:solidFill>
                  <a:schemeClr val="dk1"/>
                </a:solidFill>
                <a:effectLst/>
                <a:uFillTx/>
                <a:latin typeface="DM Sans"/>
                <a:ea typeface="DM Sans"/>
              </a:rPr>
              <a:t>Key factors influencing churn include contract type, tenure length, and the amount of monthly charges. Understanding these elements allows telecom providers to identify high-risk customers. By analyzing customer demographics and behavior, organizations can develop more effective strategies to improve retention rates and reduce churn.</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Google Shape;170;p30" descr=""/>
          <p:cNvPicPr/>
          <p:nvPr/>
        </p:nvPicPr>
        <p:blipFill>
          <a:blip r:embed="rId1"/>
          <a:srcRect l="5561" t="0" r="5571" b="0"/>
          <a:stretch/>
        </p:blipFill>
        <p:spPr>
          <a:xfrm>
            <a:off x="5715720" y="0"/>
            <a:ext cx="3427920" cy="5143320"/>
          </a:xfrm>
          <a:prstGeom prst="rect">
            <a:avLst/>
          </a:prstGeom>
          <a:noFill/>
          <a:ln w="0">
            <a:noFill/>
          </a:ln>
        </p:spPr>
      </p:pic>
      <p:sp>
        <p:nvSpPr>
          <p:cNvPr id="78" name="PlaceHolder 1"/>
          <p:cNvSpPr>
            <a:spLocks noGrp="1"/>
          </p:cNvSpPr>
          <p:nvPr>
            <p:ph type="title"/>
          </p:nvPr>
        </p:nvSpPr>
        <p:spPr>
          <a:xfrm>
            <a:off x="723960" y="447840"/>
            <a:ext cx="4657320" cy="14475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Contract Types and Churn Rates</a:t>
            </a:r>
            <a:endParaRPr b="0" lang="fr-FR" sz="2600" strike="noStrike" u="none">
              <a:solidFill>
                <a:schemeClr val="dk1"/>
              </a:solidFill>
              <a:effectLst/>
              <a:uFillTx/>
              <a:latin typeface="Arial"/>
            </a:endParaRPr>
          </a:p>
        </p:txBody>
      </p:sp>
      <p:sp>
        <p:nvSpPr>
          <p:cNvPr id="79" name="PlaceHolder 2"/>
          <p:cNvSpPr>
            <a:spLocks noGrp="1"/>
          </p:cNvSpPr>
          <p:nvPr>
            <p:ph/>
          </p:nvPr>
        </p:nvSpPr>
        <p:spPr>
          <a:xfrm>
            <a:off x="723960" y="2838600"/>
            <a:ext cx="4657320" cy="199980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DM Sans"/>
                <a:ea typeface="DM Sans"/>
              </a:rPr>
              <a:t>Analysis reveals a strong correlation between contract types and churn rates. Month-to-month contracts are associated with the highest levels of customer churn, while longer-term contracts, such as annual agreements, tend to retain customers more effectively. This indicates the importance of incentivizing customers to choose longer-term contracts to enhance retention.</a:t>
            </a:r>
            <a:endParaRPr b="0" lang="fr-FR"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0" name="Placeholder for pic" descr=""/>
          <p:cNvPicPr/>
          <p:nvPr/>
        </p:nvPicPr>
        <p:blipFill>
          <a:blip r:embed="rId1"/>
          <a:stretch/>
        </p:blipFill>
        <p:spPr>
          <a:xfrm>
            <a:off x="0" y="4181400"/>
            <a:ext cx="9143640" cy="961560"/>
          </a:xfrm>
          <a:prstGeom prst="rect">
            <a:avLst/>
          </a:prstGeom>
          <a:noFill/>
          <a:ln w="0">
            <a:noFill/>
          </a:ln>
        </p:spPr>
      </p:pic>
      <p:sp>
        <p:nvSpPr>
          <p:cNvPr id="81" name="PlaceHolder 1"/>
          <p:cNvSpPr>
            <a:spLocks noGrp="1"/>
          </p:cNvSpPr>
          <p:nvPr>
            <p:ph type="subTitle"/>
          </p:nvPr>
        </p:nvSpPr>
        <p:spPr>
          <a:xfrm>
            <a:off x="581040" y="3019320"/>
            <a:ext cx="7838640" cy="42840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DM Sans"/>
              <a:ea typeface="DM Sans"/>
            </a:endParaRPr>
          </a:p>
        </p:txBody>
      </p:sp>
      <p:sp>
        <p:nvSpPr>
          <p:cNvPr id="82" name="PlaceHolder 2"/>
          <p:cNvSpPr>
            <a:spLocks noGrp="1"/>
          </p:cNvSpPr>
          <p:nvPr>
            <p:ph type="title"/>
          </p:nvPr>
        </p:nvSpPr>
        <p:spPr>
          <a:xfrm>
            <a:off x="933480" y="1514520"/>
            <a:ext cx="783864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 sz="4000" strike="noStrike" u="none">
                <a:solidFill>
                  <a:schemeClr val="dk1"/>
                </a:solidFill>
                <a:effectLst/>
                <a:uFillTx/>
                <a:latin typeface="Inter"/>
                <a:ea typeface="Inter"/>
              </a:rPr>
              <a:t>Predictive Modeling</a:t>
            </a:r>
            <a:endParaRPr b="0" lang="fr-FR" sz="4000" strike="noStrike" u="none">
              <a:solidFill>
                <a:schemeClr val="dk1"/>
              </a:solidFill>
              <a:effectLst/>
              <a:uFillTx/>
              <a:latin typeface="Arial"/>
            </a:endParaRPr>
          </a:p>
        </p:txBody>
      </p:sp>
      <p:sp>
        <p:nvSpPr>
          <p:cNvPr id="83" name="PlaceHolder 3"/>
          <p:cNvSpPr>
            <a:spLocks noGrp="1"/>
          </p:cNvSpPr>
          <p:nvPr>
            <p:ph type="title"/>
          </p:nvPr>
        </p:nvSpPr>
        <p:spPr>
          <a:xfrm>
            <a:off x="723960" y="447840"/>
            <a:ext cx="1266480" cy="1266480"/>
          </a:xfrm>
          <a:prstGeom prst="rect">
            <a:avLst/>
          </a:prstGeom>
          <a:noFill/>
          <a:ln w="0">
            <a:noFill/>
          </a:ln>
        </p:spPr>
        <p:txBody>
          <a:bodyPr lIns="91440" rIns="91440" tIns="91440" bIns="91440" anchor="ctr">
            <a:normAutofit/>
          </a:bodyPr>
          <a:p>
            <a:pPr indent="0" algn="ctr">
              <a:lnSpc>
                <a:spcPct val="100000"/>
              </a:lnSpc>
              <a:buNone/>
              <a:tabLst>
                <a:tab algn="l" pos="0"/>
              </a:tabLst>
            </a:pPr>
            <a:r>
              <a:rPr b="0" lang="en" sz="6000" strike="noStrike" u="none">
                <a:solidFill>
                  <a:schemeClr val="dk1"/>
                </a:solidFill>
                <a:effectLst/>
                <a:uFillTx/>
                <a:latin typeface="Inter"/>
                <a:ea typeface="Inter"/>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819108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Machine Learning Approach</a:t>
            </a:r>
            <a:endParaRPr b="0" lang="fr-FR" sz="2600" strike="noStrike" u="none">
              <a:solidFill>
                <a:schemeClr val="dk1"/>
              </a:solidFill>
              <a:effectLst/>
              <a:uFillTx/>
              <a:latin typeface="Arial"/>
            </a:endParaRPr>
          </a:p>
        </p:txBody>
      </p:sp>
      <p:sp>
        <p:nvSpPr>
          <p:cNvPr id="85" name="PlaceHolder 2"/>
          <p:cNvSpPr>
            <a:spLocks noGrp="1"/>
          </p:cNvSpPr>
          <p:nvPr>
            <p:ph type="subTitle"/>
          </p:nvPr>
        </p:nvSpPr>
        <p:spPr>
          <a:xfrm>
            <a:off x="3352680" y="1571760"/>
            <a:ext cx="5562360" cy="3342960"/>
          </a:xfrm>
          <a:prstGeom prst="rect">
            <a:avLst/>
          </a:prstGeom>
          <a:noFill/>
          <a:ln w="0">
            <a:noFill/>
          </a:ln>
        </p:spPr>
        <p:txBody>
          <a:bodyPr lIns="91440" rIns="91440" tIns="91440" bIns="91440" anchor="b">
            <a:normAutofit/>
          </a:bodyPr>
          <a:p>
            <a:pPr indent="0">
              <a:lnSpc>
                <a:spcPct val="100000"/>
              </a:lnSpc>
              <a:buNone/>
              <a:tabLst>
                <a:tab algn="l" pos="0"/>
              </a:tabLst>
            </a:pPr>
            <a:r>
              <a:rPr b="0" lang="en" sz="1400" strike="noStrike" u="none">
                <a:solidFill>
                  <a:schemeClr val="dk1"/>
                </a:solidFill>
                <a:effectLst/>
                <a:uFillTx/>
                <a:latin typeface="DM Sans"/>
                <a:ea typeface="DM Sans"/>
              </a:rPr>
              <a:t>The implementation of a machine learning approach, specifically logistic regression, enables accurate predictions of customer churn. This model assesses various customer attributes and behaviors to identify those at high risk of leaving. The goal is to utilize these predictions to implement timely retention strategies.</a:t>
            </a:r>
            <a:endParaRPr b="0" lang="en-US" sz="14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170;p30" descr=""/>
          <p:cNvPicPr/>
          <p:nvPr/>
        </p:nvPicPr>
        <p:blipFill>
          <a:blip r:embed="rId1"/>
          <a:srcRect l="5561" t="0" r="5571" b="0"/>
          <a:stretch/>
        </p:blipFill>
        <p:spPr>
          <a:xfrm>
            <a:off x="5715720" y="0"/>
            <a:ext cx="3427920" cy="5143320"/>
          </a:xfrm>
          <a:prstGeom prst="rect">
            <a:avLst/>
          </a:prstGeom>
          <a:noFill/>
          <a:ln w="0">
            <a:noFill/>
          </a:ln>
        </p:spPr>
      </p:pic>
      <p:sp>
        <p:nvSpPr>
          <p:cNvPr id="87" name="PlaceHolder 1"/>
          <p:cNvSpPr>
            <a:spLocks noGrp="1"/>
          </p:cNvSpPr>
          <p:nvPr>
            <p:ph type="title"/>
          </p:nvPr>
        </p:nvSpPr>
        <p:spPr>
          <a:xfrm>
            <a:off x="723960" y="447840"/>
            <a:ext cx="4657320" cy="14475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Inter"/>
                <a:ea typeface="Inter"/>
              </a:rPr>
              <a:t>Model Performance Metrics</a:t>
            </a:r>
            <a:endParaRPr b="0" lang="fr-FR" sz="2600" strike="noStrike" u="none">
              <a:solidFill>
                <a:schemeClr val="dk1"/>
              </a:solidFill>
              <a:effectLst/>
              <a:uFillTx/>
              <a:latin typeface="Arial"/>
            </a:endParaRPr>
          </a:p>
        </p:txBody>
      </p:sp>
      <p:sp>
        <p:nvSpPr>
          <p:cNvPr id="88" name="PlaceHolder 2"/>
          <p:cNvSpPr>
            <a:spLocks noGrp="1"/>
          </p:cNvSpPr>
          <p:nvPr>
            <p:ph/>
          </p:nvPr>
        </p:nvSpPr>
        <p:spPr>
          <a:xfrm>
            <a:off x="723960" y="2838600"/>
            <a:ext cx="4657320" cy="199980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trike="noStrike" u="none">
                <a:solidFill>
                  <a:schemeClr val="dk1"/>
                </a:solidFill>
                <a:effectLst/>
                <a:uFillTx/>
                <a:latin typeface="DM Sans"/>
                <a:ea typeface="DM Sans"/>
              </a:rPr>
              <a:t>Model performance is evaluated using various metrics, achieving an accuracy of approximately 82%. The confusion matrix further reveals true positives and negatives, aiding in understanding model efficiency. This high accuracy rating indicates the effectiveness of the model in predicting churn accurately.</a:t>
            </a:r>
            <a:endParaRPr b="0" lang="fr-FR"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2025-07-02T07:58:24Z</dcterms:created>
  <dc:creator>Unknown Creator</dc:creator>
  <dc:description/>
  <dc:language>en-US</dc:language>
  <cp:lastModifiedBy>Unknown Creator</cp:lastModifiedBy>
  <dcterms:modified xsi:type="dcterms:W3CDTF">2025-07-02T07:58:24Z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