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9144000" cy="5143500"/>
  <p:embeddedFontLst>
    <p:embeddedFont>
      <p:font typeface="Abel" panose="020B0604020202020204" charset="0"/>
      <p:regular r:id="rId13"/>
      <p:bold r:id="rId14"/>
    </p:embeddedFont>
    <p:embeddedFont>
      <p:font typeface="Averia Serif Libre" panose="020B0604020202020204" charset="0"/>
      <p:bold r:id="rId15"/>
    </p:embeddedFont>
    <p:embeddedFont>
      <p:font typeface="Lucida Sans" panose="020B0602030504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8/19/2020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825" y="1560361"/>
            <a:ext cx="7362415" cy="1093813"/>
          </a:xfrm>
          <a:prstGeom prst="rect">
            <a:avLst/>
          </a:prstGeom>
        </p:spPr>
        <p:txBody>
          <a:bodyPr vert="horz" rtlCol="0" anchor="b"/>
          <a:lstStyle>
            <a:lvl1pPr lvl="0" algn="ctr">
              <a:lnSpc>
                <a:spcPct val="100000"/>
              </a:lnSpc>
              <a:defRPr lang="en-US" sz="4400" b="1" i="0" cap="all" spc="150" baseline="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5825" y="2654174"/>
            <a:ext cx="7362415" cy="431925"/>
          </a:xfrm>
          <a:prstGeom prst="rect">
            <a:avLst/>
          </a:prstGeom>
        </p:spPr>
        <p:txBody>
          <a:bodyPr vert="horz" lIns="91440" rtlCol="0" anchor="t">
            <a:noAutofit/>
          </a:bodyPr>
          <a:lstStyle>
            <a:lvl1pPr marL="0" lvl="0" indent="0" algn="ctr">
              <a:lnSpc>
                <a:spcPct val="100000"/>
              </a:lnSpc>
              <a:spcBef>
                <a:spcPts val="0"/>
              </a:spcBef>
              <a:buNone/>
              <a:defRPr lang="en-US" sz="1600" i="0" cap="all" baseline="0" dirty="0">
                <a:solidFill>
                  <a:schemeClr val="accent1"/>
                </a:solidFill>
                <a:latin typeface="Dosis"/>
              </a:defRPr>
            </a:lvl1pPr>
            <a:lvl2pPr marL="457200" lvl="1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 algn="ctr">
              <a:buNone/>
              <a:defRPr lang="en-US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 flipH="1" flipV="1">
            <a:off x="0" y="3724275"/>
            <a:ext cx="6331933" cy="11735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Text,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571500"/>
            <a:ext cx="8001000" cy="571500"/>
          </a:xfrm>
          <a:prstGeom prst="rect">
            <a:avLst/>
          </a:prstGeom>
          <a:noFill/>
          <a:ln w="9525" cap="flat">
            <a:noFill/>
            <a:prstDash val="solid"/>
            <a:round/>
          </a:ln>
        </p:spPr>
        <p:txBody>
          <a:bodyPr vert="horz"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04850" y="1439533"/>
            <a:ext cx="2381250" cy="2381250"/>
          </a:xfrm>
          <a:prstGeom prst="rect">
            <a:avLst/>
          </a:prstGeom>
        </p:spPr>
        <p:txBody>
          <a:bodyPr vert="horz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type="body" idx="2"/>
          </p:nvPr>
        </p:nvSpPr>
        <p:spPr>
          <a:xfrm>
            <a:off x="600075" y="392430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type="body" idx="3"/>
          </p:nvPr>
        </p:nvSpPr>
        <p:spPr>
          <a:xfrm>
            <a:off x="3295650" y="1352550"/>
            <a:ext cx="2571750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4"/>
          </p:nvPr>
        </p:nvSpPr>
        <p:spPr>
          <a:xfrm>
            <a:off x="3400425" y="2114550"/>
            <a:ext cx="2381250" cy="2381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5"/>
          </p:nvPr>
        </p:nvSpPr>
        <p:spPr>
          <a:xfrm>
            <a:off x="6038850" y="1447800"/>
            <a:ext cx="2381250" cy="238125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type="body" idx="6"/>
          </p:nvPr>
        </p:nvSpPr>
        <p:spPr>
          <a:xfrm>
            <a:off x="5953125" y="3924300"/>
            <a:ext cx="2560032" cy="666750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 algn="ctr">
              <a:lnSpc>
                <a:spcPct val="100000"/>
              </a:lnSpc>
              <a:buFont typeface="Arial"/>
              <a:buNone/>
              <a:defRPr lang="en-US" sz="1400" dirty="0">
                <a:solidFill>
                  <a:srgbClr val="FFFFFF"/>
                </a:solidFill>
                <a:latin typeface="+mn-lt"/>
              </a:defRPr>
            </a:lvl1pPr>
            <a:lvl2pPr lvl="1">
              <a:lnSpc>
                <a:spcPct val="129999"/>
              </a:lnSpc>
              <a:defRPr lang="en-US" sz="1000" dirty="0">
                <a:solidFill>
                  <a:schemeClr val="bg1">
                    <a:lumMod val="65000"/>
                  </a:schemeClr>
                </a:solidFill>
                <a:latin typeface="+mn-lt"/>
              </a:defRPr>
            </a:lvl2pPr>
            <a:lvl3pPr lvl="2">
              <a:lnSpc>
                <a:spcPts val="1200"/>
              </a:lnSpc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3pPr>
            <a:lvl4pPr lvl="3">
              <a:lnSpc>
                <a:spcPts val="1200"/>
              </a:lnSpc>
              <a:defRPr lang="en-US" sz="1050" i="0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4pPr>
            <a:lvl5pPr lvl="4">
              <a:lnSpc>
                <a:spcPts val="1200"/>
              </a:lnSpc>
              <a:buFont typeface="Arial"/>
              <a:buChar char="»"/>
              <a:defRPr lang="en-US" sz="1050" i="1" dirty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934074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286125" y="201930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00075" y="1352550"/>
            <a:ext cx="2581314" cy="25720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52400" dist="9525">
              <a:srgbClr val="3F3F3F">
                <a:alpha val="8999"/>
              </a:srgbClr>
            </a:outerShdw>
          </a:effectLst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</p:spTree>
    <p:custDataLst>
      <p:tags r:id="rId1"/>
    </p:custData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571500"/>
          </a:xfrm>
          <a:prstGeom prst="rect">
            <a:avLst/>
          </a:prstGeom>
        </p:spPr>
        <p:txBody>
          <a:bodyPr vert="horz" rtlCol="0"/>
          <a:lstStyle>
            <a:lvl1pPr lvl="0" algn="ctr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631280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2"/>
          </p:nvPr>
        </p:nvSpPr>
        <p:spPr>
          <a:xfrm>
            <a:off x="2607379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3"/>
          </p:nvPr>
        </p:nvSpPr>
        <p:spPr>
          <a:xfrm>
            <a:off x="4610259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4"/>
          </p:nvPr>
        </p:nvSpPr>
        <p:spPr>
          <a:xfrm>
            <a:off x="6629081" y="1276350"/>
            <a:ext cx="1905000" cy="3286125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custDataLst>
      <p:tags r:id="rId1"/>
    </p:custData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cxnSp>
        <p:nvCxnSpPr>
          <p:cNvPr id="6" name="Straight Connector 4"/>
          <p:cNvCxnSpPr/>
          <p:nvPr/>
        </p:nvCxnSpPr>
        <p:spPr>
          <a:xfrm>
            <a:off x="564928" y="1200150"/>
            <a:ext cx="7362092" cy="0"/>
          </a:xfrm>
          <a:prstGeom prst="line">
            <a:avLst/>
          </a:prstGeom>
          <a:ln w="6350">
            <a:solidFill>
              <a:schemeClr val="accent1"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9"/>
          <p:cNvCxnSpPr/>
          <p:nvPr/>
        </p:nvCxnSpPr>
        <p:spPr>
          <a:xfrm>
            <a:off x="781053" y="2726329"/>
            <a:ext cx="6436178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28675" y="2773762"/>
            <a:ext cx="7480300" cy="626002"/>
          </a:xfrm>
          <a:prstGeom prst="rect">
            <a:avLst/>
          </a:prstGeom>
        </p:spPr>
        <p:txBody>
          <a:bodyPr vert="horz" rtlCol="0" anchor="t"/>
          <a:lstStyle>
            <a:lvl1pPr lvl="0" algn="l">
              <a:lnSpc>
                <a:spcPct val="100000"/>
              </a:lnSpc>
              <a:spcBef>
                <a:spcPts val="0"/>
              </a:spcBef>
              <a:defRPr lang="en-US" sz="4000" b="1" i="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2059"/>
            <a:ext cx="7472264" cy="511812"/>
          </a:xfrm>
          <a:prstGeom prst="rect">
            <a:avLst/>
          </a:prstGeom>
        </p:spPr>
        <p:txBody>
          <a:bodyPr vert="horz" rtlCol="0" anchor="b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i="0" cap="all" dirty="0">
                <a:solidFill>
                  <a:schemeClr val="accent1"/>
                </a:solidFill>
                <a:latin typeface="Dosis"/>
              </a:defRPr>
            </a:lvl1pPr>
            <a:lvl2pPr marL="457200" lvl="1" indent="0">
              <a:buNone/>
              <a:defRPr lang="en-US" sz="18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2pPr>
            <a:lvl3pPr marL="914400" lvl="2" indent="0">
              <a:buNone/>
              <a:defRPr lang="en-US" sz="16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3pPr>
            <a:lvl4pPr marL="1371600" lvl="3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4pPr>
            <a:lvl5pPr marL="1828800" lvl="4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5pPr>
            <a:lvl6pPr marL="2286000" lvl="5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6pPr>
            <a:lvl7pPr marL="2743200" lvl="6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7pPr>
            <a:lvl8pPr marL="3200400" lvl="7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8pPr>
            <a:lvl9pPr marL="3657600" lvl="8" indent="0">
              <a:buNone/>
              <a:defRPr lang="en-US" sz="1400" dirty="0">
                <a:solidFill>
                  <a:schemeClr val="tx1">
                    <a:tint val="7500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rcRect l="410"/>
          <a:stretch>
            <a:fillRect/>
          </a:stretch>
        </p:blipFill>
        <p:spPr>
          <a:xfrm>
            <a:off x="2812066" y="403571"/>
            <a:ext cx="6331933" cy="1173506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5805404" y="571500"/>
            <a:ext cx="2971800" cy="4002424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 idx="1"/>
          </p:nvPr>
        </p:nvSpPr>
        <p:spPr>
          <a:xfrm flipV="1">
            <a:off x="3552825" y="571500"/>
            <a:ext cx="2032045" cy="4002424"/>
          </a:xfrm>
          <a:prstGeom prst="rect">
            <a:avLst/>
          </a:prstGeom>
          <a:solidFill>
            <a:schemeClr val="accent1"/>
          </a:solidFill>
          <a:ln w="9525" cap="flat">
            <a:solidFill>
              <a:schemeClr val="bg1"/>
            </a:solidFill>
            <a:prstDash val="solid"/>
            <a:round/>
          </a:ln>
        </p:spPr>
        <p:txBody>
          <a:bodyPr rot="10800000" vert="horz" rtlCol="0" anchor="ctr"/>
          <a:lstStyle>
            <a:lvl1pPr lvl="0" algn="ctr">
              <a:lnSpc>
                <a:spcPct val="125000"/>
              </a:lnSpc>
              <a:defRPr lang="en-US" sz="2400" b="1" cap="all" spc="150" dirty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2"/>
          </p:nvPr>
        </p:nvSpPr>
        <p:spPr>
          <a:xfrm>
            <a:off x="352425" y="571500"/>
            <a:ext cx="2971800" cy="4002424"/>
          </a:xfrm>
        </p:spPr>
        <p:txBody>
          <a:bodyPr vert="horz" rtlCol="0"/>
          <a:lstStyle>
            <a:lvl1pPr lvl="0"/>
            <a:lvl2pPr lvl="1"/>
            <a:lvl3pPr lvl="2"/>
            <a:lvl4pPr lvl="3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38525" y="0"/>
            <a:ext cx="226333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0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52825" y="568924"/>
            <a:ext cx="2038789" cy="3925290"/>
          </a:xfrm>
          <a:prstGeom prst="rect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txBody>
          <a:bodyPr vert="horz" rtlCol="0" anchor="ctr"/>
          <a:lstStyle>
            <a:lvl1pPr lvl="0" algn="ctr">
              <a:lnSpc>
                <a:spcPct val="125000"/>
              </a:lnSpc>
              <a:defRPr lang="en-US" sz="2400" cap="all" spc="150" dirty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542925" y="568924"/>
            <a:ext cx="2861039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"/>
          </p:nvPr>
        </p:nvSpPr>
        <p:spPr>
          <a:xfrm>
            <a:off x="542925" y="1234290"/>
            <a:ext cx="2857500" cy="3259923"/>
          </a:xfrm>
        </p:spPr>
        <p:txBody>
          <a:bodyPr vert="horz" rtlCol="0"/>
          <a:lstStyle>
            <a:lvl1pPr lvl="0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idx="3"/>
          </p:nvPr>
        </p:nvSpPr>
        <p:spPr>
          <a:xfrm>
            <a:off x="5762625" y="568924"/>
            <a:ext cx="2857500" cy="622747"/>
          </a:xfrm>
          <a:prstGeom prst="rect">
            <a:avLst/>
          </a:prstGeom>
          <a:solidFill>
            <a:schemeClr val="accent1"/>
          </a:solidFill>
        </p:spPr>
        <p:txBody>
          <a:bodyPr vert="horz" rtlCol="0" anchor="ctr">
            <a:normAutofit/>
          </a:bodyPr>
          <a:lstStyle>
            <a:lvl1pPr marL="0" lvl="0" indent="0">
              <a:buNone/>
              <a:defRPr lang="en-US" sz="1800" i="0" cap="none" dirty="0">
                <a:solidFill>
                  <a:schemeClr val="bg2"/>
                </a:solidFill>
                <a:latin typeface="+mn-lt"/>
              </a:defRPr>
            </a:lvl1pPr>
            <a:lvl2pPr marL="457200" lvl="1" indent="0">
              <a:buNone/>
              <a:defRPr lang="en-US" sz="2000" b="1" dirty="0">
                <a:latin typeface="+mn-lt"/>
              </a:defRPr>
            </a:lvl2pPr>
            <a:lvl3pPr marL="914400" lvl="2" indent="0">
              <a:buNone/>
              <a:defRPr lang="en-US" sz="1800" b="1" dirty="0">
                <a:latin typeface="+mn-lt"/>
              </a:defRPr>
            </a:lvl3pPr>
            <a:lvl4pPr marL="1371600" lvl="3" indent="0">
              <a:buNone/>
              <a:defRPr lang="en-US" sz="1600" b="1" dirty="0">
                <a:latin typeface="+mn-lt"/>
              </a:defRPr>
            </a:lvl4pPr>
            <a:lvl5pPr marL="1828800" lvl="4" indent="0">
              <a:buNone/>
              <a:defRPr lang="en-US" sz="1600" b="1" dirty="0">
                <a:latin typeface="+mn-lt"/>
              </a:defRPr>
            </a:lvl5pPr>
            <a:lvl6pPr marL="2286000" lvl="5" indent="0">
              <a:buNone/>
              <a:defRPr lang="en-US" sz="1600" b="1" dirty="0">
                <a:latin typeface="+mn-lt"/>
              </a:defRPr>
            </a:lvl6pPr>
            <a:lvl7pPr marL="2743200" lvl="6" indent="0">
              <a:buNone/>
              <a:defRPr lang="en-US" sz="1600" b="1" dirty="0">
                <a:latin typeface="+mn-lt"/>
              </a:defRPr>
            </a:lvl7pPr>
            <a:lvl8pPr marL="3200400" lvl="7" indent="0">
              <a:buNone/>
              <a:defRPr lang="en-US" sz="1600" b="1" dirty="0">
                <a:latin typeface="+mn-lt"/>
              </a:defRPr>
            </a:lvl8pPr>
            <a:lvl9pPr marL="3657600" lvl="8" indent="0">
              <a:buNone/>
              <a:defRPr lang="en-US" sz="1600" b="1" dirty="0">
                <a:latin typeface="+mn-lt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4"/>
          </p:nvPr>
        </p:nvSpPr>
        <p:spPr>
          <a:xfrm>
            <a:off x="5762625" y="1233866"/>
            <a:ext cx="2862083" cy="3257550"/>
          </a:xfrm>
        </p:spPr>
        <p:txBody>
          <a:bodyPr vert="horz" rtlCol="0"/>
          <a:lstStyle>
            <a:lvl1pPr lvl="0"/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5" y="2219325"/>
            <a:ext cx="7330866" cy="704850"/>
          </a:xfrm>
          <a:prstGeom prst="rect">
            <a:avLst/>
          </a:prstGeom>
        </p:spPr>
        <p:txBody>
          <a:bodyPr vert="horz" rtlCol="0" anchor="ctr"/>
          <a:lstStyle>
            <a:lvl1pPr lvl="0" algn="ctr">
              <a:lnSpc>
                <a:spcPct val="100000"/>
              </a:lnSpc>
              <a:defRPr lang="en-US" sz="4000" cap="all" spc="150" dirty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5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V="1">
            <a:off x="2812066" y="3724275"/>
            <a:ext cx="6331933" cy="11735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 l="410"/>
          <a:stretch>
            <a:fillRect/>
          </a:stretch>
        </p:blipFill>
        <p:spPr>
          <a:xfrm flipH="1">
            <a:off x="0" y="219075"/>
            <a:ext cx="6331933" cy="117350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" y="0"/>
            <a:ext cx="2552700" cy="514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rgbClr val="FFFFFF"/>
          </a:fontRef>
        </p:style>
        <p:txBody>
          <a:bodyPr vert="horz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3" name="Straight Connector 9"/>
          <p:cNvCxnSpPr/>
          <p:nvPr/>
        </p:nvCxnSpPr>
        <p:spPr>
          <a:xfrm rot="10800000" flipH="1">
            <a:off x="3463781" y="1343025"/>
            <a:ext cx="5124450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45407" y="314325"/>
            <a:ext cx="5127093" cy="1000125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44591" y="1380137"/>
            <a:ext cx="5127908" cy="3181668"/>
          </a:xfrm>
        </p:spPr>
        <p:txBody>
          <a:bodyPr vert="horz" rtlCol="0"/>
          <a:lstStyle>
            <a:lvl5pPr lvl="4"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idx="2"/>
          </p:nvPr>
        </p:nvSpPr>
        <p:spPr>
          <a:xfrm>
            <a:off x="737532" y="374676"/>
            <a:ext cx="2220634" cy="4196724"/>
          </a:xfrm>
          <a:ln w="9525" cap="flat">
            <a:solidFill>
              <a:schemeClr val="bg1"/>
            </a:solidFill>
            <a:prstDash val="solid"/>
            <a:round/>
          </a:ln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25000"/>
              </a:lnSpc>
              <a:buNone/>
              <a:defRPr lang="en-US" cap="all" dirty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 vert="horz" rtlCol="0"/>
          <a:lstStyle>
            <a:lvl1pPr lvl="0"/>
          </a:lstStyle>
          <a:p>
            <a:r>
              <a:rPr lang="en-US" dirty="0"/>
              <a:t>Date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/>
          </p:nvPr>
        </p:nvSpPr>
        <p:spPr>
          <a:xfrm>
            <a:off x="3828390" y="1371600"/>
            <a:ext cx="4744109" cy="3181350"/>
          </a:xfrm>
        </p:spPr>
        <p:txBody>
          <a:bodyPr vert="horz" lIns="91440" tIns="93600" rIns="91440" bIns="45720" rtlCol="0" anchor="t">
            <a:normAutofit/>
          </a:bodyPr>
          <a:lstStyle>
            <a:lvl1pPr marL="0" lvl="0" indent="0">
              <a:lnSpc>
                <a:spcPct val="100000"/>
              </a:lnSpc>
              <a:buNone/>
              <a:defRPr lang="en-US" sz="160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idx="1"/>
          </p:nvPr>
        </p:nvSpPr>
        <p:spPr>
          <a:xfrm>
            <a:off x="3828390" y="317763"/>
            <a:ext cx="4742470" cy="995975"/>
          </a:xfrm>
          <a:prstGeom prst="rect">
            <a:avLst/>
          </a:prstGeom>
        </p:spPr>
        <p:txBody>
          <a:bodyPr vert="horz" rtlCol="0"/>
          <a:lstStyle>
            <a:lvl1pPr lvl="0"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2"/>
          </p:nvPr>
        </p:nvSpPr>
        <p:spPr>
          <a:xfrm>
            <a:off x="0" y="0"/>
            <a:ext cx="3603599" cy="5142900"/>
          </a:xfrm>
          <a:ln w="38100">
            <a:noFill/>
            <a:miter lim="800000"/>
          </a:ln>
        </p:spPr>
        <p:txBody>
          <a:bodyPr vert="horz" rtlCol="0"/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8" name="Straight Connector 4"/>
          <p:cNvCxnSpPr/>
          <p:nvPr/>
        </p:nvCxnSpPr>
        <p:spPr>
          <a:xfrm rot="10800000" flipH="1" flipV="1">
            <a:off x="3818795" y="1343025"/>
            <a:ext cx="4778291" cy="0"/>
          </a:xfrm>
          <a:prstGeom prst="line">
            <a:avLst/>
          </a:prstGeom>
          <a:ln w="6350">
            <a:solidFill>
              <a:schemeClr val="accent1">
                <a:alpha val="100000"/>
                <a:lumMod val="20000"/>
                <a:lumOff val="8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>
            <a:off x="5853690" y="0"/>
            <a:ext cx="3290309" cy="66099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750"/>
          <a:stretch>
            <a:fillRect/>
          </a:stretch>
        </p:blipFill>
        <p:spPr>
          <a:xfrm flipH="1" flipV="1">
            <a:off x="0" y="4473814"/>
            <a:ext cx="3290309" cy="660991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Pr>
        <a:blipFill dpi="0" rotWithShape="1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1500" y="572099"/>
            <a:ext cx="8001000" cy="62415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1500" y="1276350"/>
            <a:ext cx="8001000" cy="3289226"/>
          </a:xfrm>
          <a:prstGeom prst="rect">
            <a:avLst/>
          </a:prstGeom>
        </p:spPr>
        <p:txBody>
          <a:bodyPr vert="horz" lIns="91440" tIns="9360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23448" y="4761638"/>
            <a:ext cx="2450148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&lt;#&gt;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71233"/>
            <a:ext cx="2895600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70403" y="4771233"/>
            <a:ext cx="2462604" cy="285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600" i="0" dirty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Date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ftr="0" dt="0"/>
  <p:txStyles>
    <p:titleStyle>
      <a:lvl1pPr lvl="0" algn="l" rtl="0">
        <a:lnSpc>
          <a:spcPct val="100000"/>
        </a:lnSpc>
        <a:spcBef>
          <a:spcPct val="0"/>
        </a:spcBef>
        <a:buNone/>
        <a:defRPr lang="en-US" sz="3200" b="1" i="0" cap="all" dirty="0">
          <a:solidFill>
            <a:schemeClr val="tx2"/>
          </a:solidFill>
          <a:latin typeface="+mj-lt"/>
        </a:defRPr>
      </a:lvl1pPr>
    </p:titleStyle>
    <p:bodyStyle>
      <a:lvl1pPr marL="342900" lvl="0" indent="-342900" algn="l" rtl="0">
        <a:lnSpc>
          <a:spcPct val="100000"/>
        </a:lnSpc>
        <a:spcBef>
          <a:spcPts val="1200"/>
        </a:spcBef>
        <a:buClr>
          <a:schemeClr val="accent1"/>
        </a:buClr>
        <a:buFont typeface="Arial"/>
        <a:buChar char="•"/>
        <a:defRPr lang="en-US" sz="1800" i="0" dirty="0">
          <a:solidFill>
            <a:schemeClr val="tx1"/>
          </a:solidFill>
          <a:latin typeface="+mn-lt"/>
        </a:defRPr>
      </a:lvl1pPr>
      <a:lvl2pPr marL="742950" lvl="1" indent="-28575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600" i="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400" i="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200" i="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100000"/>
        </a:lnSpc>
        <a:spcBef>
          <a:spcPts val="300"/>
        </a:spcBef>
        <a:buClr>
          <a:schemeClr val="tx1">
            <a:lumMod val="50000"/>
            <a:lumOff val="50000"/>
          </a:schemeClr>
        </a:buClr>
        <a:buFont typeface="Arial"/>
        <a:buChar char="•"/>
        <a:defRPr lang="en-US" sz="1100" i="0" dirty="0">
          <a:solidFill>
            <a:schemeClr val="tx1"/>
          </a:solidFill>
          <a:latin typeface="+mn-lt"/>
        </a:defRPr>
      </a:lvl5pPr>
      <a:lvl6pPr marL="2514600" lvl="5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6pPr>
      <a:lvl7pPr marL="2971800" lvl="6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7pPr>
      <a:lvl8pPr marL="3429000" lvl="7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8pPr>
      <a:lvl9pPr marL="3886200" lvl="8" indent="-228600" algn="l" rtl="0">
        <a:spcBef>
          <a:spcPct val="20000"/>
        </a:spcBef>
        <a:buFont typeface="Arial"/>
        <a:buChar char="-"/>
        <a:defRPr lang="en-US" sz="1100" i="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976447"/>
            <a:ext cx="7456932" cy="1423892"/>
          </a:xfrm>
        </p:spPr>
        <p:txBody>
          <a:bodyPr vert="horz" rtlCol="0"/>
          <a:lstStyle/>
          <a:p>
            <a:r>
              <a:rPr lang="en-US" b="1" dirty="0">
                <a:latin typeface="Averia Serif Libre"/>
              </a:rPr>
              <a:t>Generative adversarial network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>
          <a:xfrm>
            <a:off x="228600" y="1657350"/>
            <a:ext cx="8001000" cy="3289226"/>
          </a:xfrm>
        </p:spPr>
        <p:txBody>
          <a:bodyPr vert="horz" rtlCol="0"/>
          <a:lstStyle/>
          <a:p>
            <a:pPr marL="2171700" lvl="5" indent="0">
              <a:buNone/>
            </a:pPr>
            <a:r>
              <a:rPr lang="en-US" sz="7200" dirty="0">
                <a:solidFill>
                  <a:srgbClr val="002060"/>
                </a:solidFill>
                <a:latin typeface="Lucida Sans" panose="020B0602030504020204" pitchFamily="34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/>
          <a:p>
            <a:r>
              <a:rPr lang="en-US" u="none" dirty="0">
                <a:latin typeface="Arial"/>
              </a:rPr>
              <a:t>A </a:t>
            </a:r>
            <a:r>
              <a:rPr lang="en-US" b="1" u="none" dirty="0">
                <a:latin typeface="Arial"/>
              </a:rPr>
              <a:t>generative adversarial network</a:t>
            </a:r>
            <a:r>
              <a:rPr lang="en-US" u="none" dirty="0">
                <a:latin typeface="Arial"/>
              </a:rPr>
              <a:t> (</a:t>
            </a:r>
            <a:r>
              <a:rPr lang="en-US" b="1" u="none" dirty="0">
                <a:latin typeface="Arial"/>
              </a:rPr>
              <a:t>GAN</a:t>
            </a:r>
            <a:r>
              <a:rPr lang="en-US" u="none" dirty="0">
                <a:latin typeface="Arial"/>
              </a:rPr>
              <a:t>) is a class of machine learning systems invented by </a:t>
            </a:r>
            <a:r>
              <a:rPr lang="en-US" u="none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Ian </a:t>
            </a:r>
            <a:r>
              <a:rPr lang="en-US" u="none" dirty="0" err="1">
                <a:solidFill>
                  <a:schemeClr val="accent2">
                    <a:lumMod val="75000"/>
                  </a:schemeClr>
                </a:solidFill>
                <a:latin typeface="Arial"/>
              </a:rPr>
              <a:t>Godfellow</a:t>
            </a:r>
            <a:r>
              <a:rPr lang="en-US" u="none" dirty="0">
                <a:latin typeface="Arial"/>
              </a:rPr>
              <a:t> and his colleagues in 2014.</a:t>
            </a:r>
          </a:p>
          <a:p>
            <a:r>
              <a:rPr lang="en-US" u="none" dirty="0">
                <a:latin typeface="Arial"/>
              </a:rPr>
              <a:t>Two networks:</a:t>
            </a:r>
          </a:p>
          <a:p>
            <a:pPr lvl="1"/>
            <a:r>
              <a:rPr lang="en-US" u="none" dirty="0">
                <a:latin typeface="Arial"/>
              </a:rPr>
              <a:t>Generative network</a:t>
            </a:r>
          </a:p>
          <a:p>
            <a:pPr lvl="1"/>
            <a:r>
              <a:rPr lang="en-US" u="none" dirty="0">
                <a:latin typeface="Arial"/>
              </a:rPr>
              <a:t>Discriminative network</a:t>
            </a:r>
          </a:p>
          <a:p>
            <a:pPr lvl="0"/>
            <a:r>
              <a:rPr lang="en-US" u="none" dirty="0">
                <a:latin typeface="Arial"/>
              </a:rPr>
              <a:t>The </a:t>
            </a:r>
            <a:r>
              <a:rPr lang="en-US" u="none" dirty="0">
                <a:solidFill>
                  <a:srgbClr val="28205A"/>
                </a:solidFill>
                <a:latin typeface="Arial"/>
              </a:rPr>
              <a:t>generative network</a:t>
            </a:r>
            <a:r>
              <a:rPr lang="en-US" u="none" dirty="0">
                <a:latin typeface="Arial"/>
              </a:rPr>
              <a:t> generates candidates while the </a:t>
            </a:r>
            <a:r>
              <a:rPr lang="en-US" u="none" dirty="0">
                <a:solidFill>
                  <a:srgbClr val="28205A"/>
                </a:solidFill>
                <a:latin typeface="Arial"/>
              </a:rPr>
              <a:t>discriminative network</a:t>
            </a:r>
            <a:r>
              <a:rPr lang="en-US" u="none" dirty="0">
                <a:latin typeface="Arial"/>
              </a:rPr>
              <a:t> evaluates them.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GAN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 err="1"/>
              <a:t>GAn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870" y="1276350"/>
            <a:ext cx="4900260" cy="328930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/>
          <a:p>
            <a:pPr marL="0" indent="0">
              <a:buNone/>
            </a:pPr>
            <a:r>
              <a:rPr lang="en-US" sz="3600" dirty="0">
                <a:latin typeface="Arial"/>
              </a:rPr>
              <a:t>Facebook’s AI research director </a:t>
            </a:r>
            <a:r>
              <a:rPr lang="en-US" sz="3600" dirty="0">
                <a:solidFill>
                  <a:srgbClr val="28205A"/>
                </a:solidFill>
                <a:latin typeface="Arial"/>
              </a:rPr>
              <a:t>Yann </a:t>
            </a:r>
            <a:r>
              <a:rPr lang="en-US" sz="3600" dirty="0" err="1">
                <a:solidFill>
                  <a:srgbClr val="28205A"/>
                </a:solidFill>
                <a:latin typeface="Arial"/>
              </a:rPr>
              <a:t>LeCun</a:t>
            </a:r>
            <a:r>
              <a:rPr lang="en-US" sz="3600" dirty="0">
                <a:latin typeface="Arial"/>
              </a:rPr>
              <a:t> called adversarial training </a:t>
            </a:r>
            <a:r>
              <a:rPr lang="en-US" sz="3600" dirty="0">
                <a:solidFill>
                  <a:srgbClr val="28205A"/>
                </a:solidFill>
                <a:latin typeface="Arial"/>
              </a:rPr>
              <a:t>“the most interesting idea in the last 10 years in ML.”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>
            <a:normAutofit lnSpcReduction="10000"/>
          </a:bodyPr>
          <a:lstStyle/>
          <a:p>
            <a:pPr>
              <a:buChar char="•"/>
            </a:pPr>
            <a:r>
              <a:rPr lang="en-US" dirty="0">
                <a:latin typeface="Poppins-light"/>
              </a:rPr>
              <a:t>The generator takes in random numbers and returns an image.</a:t>
            </a:r>
          </a:p>
          <a:p>
            <a:pPr>
              <a:buChar char="•"/>
            </a:pPr>
            <a:r>
              <a:rPr lang="en-US" dirty="0">
                <a:latin typeface="Poppins-light"/>
              </a:rPr>
              <a:t>This generated image is fed into the discriminator alongside a stream of images taken from the actual, </a:t>
            </a:r>
            <a:r>
              <a:rPr lang="en-US" dirty="0" err="1">
                <a:latin typeface="Poppins-light"/>
              </a:rPr>
              <a:t>ground-truth</a:t>
            </a:r>
            <a:r>
              <a:rPr lang="en-US" dirty="0">
                <a:latin typeface="Poppins-light"/>
              </a:rPr>
              <a:t> dataset.</a:t>
            </a:r>
          </a:p>
          <a:p>
            <a:pPr>
              <a:buChar char="•"/>
            </a:pPr>
            <a:r>
              <a:rPr lang="en-US" dirty="0">
                <a:latin typeface="Poppins-light"/>
              </a:rPr>
              <a:t>The discriminator takes in both real and fake images and returns probabilities, a number between 0 and 1, with 1 representing a prediction of authenticity and 0 representing fake.</a:t>
            </a:r>
          </a:p>
          <a:p>
            <a:r>
              <a:rPr lang="en-US" sz="2000" dirty="0">
                <a:latin typeface="Poppins-light"/>
              </a:rPr>
              <a:t>Feedback loop:</a:t>
            </a:r>
          </a:p>
          <a:p>
            <a:pPr lvl="1"/>
            <a:r>
              <a:rPr lang="en-US" dirty="0">
                <a:latin typeface="Poppins-light"/>
              </a:rPr>
              <a:t>The discriminator is in a feedback loop with the ground truth of the images, which we know.</a:t>
            </a:r>
          </a:p>
          <a:p>
            <a:pPr lvl="1">
              <a:buChar char="•"/>
            </a:pPr>
            <a:r>
              <a:rPr lang="en-US" dirty="0">
                <a:latin typeface="Poppins-light"/>
              </a:rPr>
              <a:t>The generator is in a feedback loop with the discriminator.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Method</a:t>
            </a: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/>
          <a:p>
            <a:r>
              <a:rPr lang="en-US" sz="2400" dirty="0">
                <a:latin typeface="Arial"/>
              </a:rPr>
              <a:t>Text to image generation</a:t>
            </a:r>
          </a:p>
          <a:p>
            <a:r>
              <a:rPr lang="en-US" sz="2400" dirty="0">
                <a:latin typeface="Arial"/>
              </a:rPr>
              <a:t>Image to image translation</a:t>
            </a:r>
          </a:p>
          <a:p>
            <a:r>
              <a:rPr lang="en-US" sz="2400" dirty="0">
                <a:latin typeface="Arial"/>
              </a:rPr>
              <a:t>Increasing image resolution</a:t>
            </a:r>
          </a:p>
          <a:p>
            <a:r>
              <a:rPr lang="en-US" sz="2400" dirty="0">
                <a:latin typeface="Arial"/>
              </a:rPr>
              <a:t>Predicting next video frame</a:t>
            </a:r>
          </a:p>
          <a:p>
            <a:r>
              <a:rPr lang="en-US" sz="2400" dirty="0">
                <a:latin typeface="Arial"/>
              </a:rPr>
              <a:t>Face</a:t>
            </a:r>
            <a:r>
              <a:rPr lang="en-US" sz="2400" dirty="0" err="1">
                <a:latin typeface="Arial"/>
              </a:rPr>
              <a:t> </a:t>
            </a:r>
            <a:r>
              <a:rPr lang="en-US" sz="2400" dirty="0">
                <a:latin typeface="Arial"/>
              </a:rPr>
              <a:t>Apps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Applications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>
            <a:normAutofit/>
          </a:bodyPr>
          <a:lstStyle/>
          <a:p>
            <a:r>
              <a:rPr lang="en-US" dirty="0">
                <a:latin typeface="Arial"/>
              </a:rPr>
              <a:t>Our project is a game to identify the fake images from a set of real (trained images) and fake (images generated by GAN) images.</a:t>
            </a:r>
          </a:p>
          <a:p>
            <a:r>
              <a:rPr lang="en-US" dirty="0">
                <a:latin typeface="Arial"/>
              </a:rPr>
              <a:t>The training set consists of classes like dogs.</a:t>
            </a:r>
          </a:p>
          <a:p>
            <a:r>
              <a:rPr lang="en-US" dirty="0">
                <a:latin typeface="Arial"/>
              </a:rPr>
              <a:t>The discriminator and generator are trained parallelly.</a:t>
            </a:r>
          </a:p>
          <a:p>
            <a:r>
              <a:rPr lang="en-US" dirty="0">
                <a:latin typeface="Arial"/>
              </a:rPr>
              <a:t>The generated images are stored.</a:t>
            </a:r>
          </a:p>
          <a:p>
            <a:r>
              <a:rPr lang="en-US" dirty="0">
                <a:latin typeface="Arial"/>
              </a:rPr>
              <a:t>From the set of real and fake images the user has to identify fake images.</a:t>
            </a:r>
          </a:p>
          <a:p>
            <a:r>
              <a:rPr lang="en-US" dirty="0">
                <a:latin typeface="Arial"/>
              </a:rPr>
              <a:t>The score is displayed in a leaderboard.</a:t>
            </a:r>
          </a:p>
          <a:p>
            <a:r>
              <a:rPr lang="en-US" dirty="0">
                <a:latin typeface="Arial"/>
              </a:rPr>
              <a:t>The efficiency of our model is evaluated from the scores.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Our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/>
          <a:p>
            <a:r>
              <a:rPr lang="en-US" dirty="0">
                <a:latin typeface="Arial"/>
              </a:rPr>
              <a:t>Python (programming language)</a:t>
            </a:r>
          </a:p>
          <a:p>
            <a:r>
              <a:rPr lang="en-US" dirty="0" err="1">
                <a:latin typeface="Arial"/>
              </a:rPr>
              <a:t>PyTorch</a:t>
            </a:r>
            <a:r>
              <a:rPr lang="en-US" dirty="0">
                <a:latin typeface="Arial"/>
              </a:rPr>
              <a:t> (open source machine learning library in python)</a:t>
            </a:r>
          </a:p>
          <a:p>
            <a:r>
              <a:rPr lang="en-US" dirty="0">
                <a:latin typeface="Arial"/>
              </a:rPr>
              <a:t>Flask (micro web framework in Python)</a:t>
            </a:r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OPEN source tools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/>
          </p:nvPr>
        </p:nvSpPr>
        <p:spPr/>
        <p:txBody>
          <a:bodyPr vert="horz" rtlCol="0"/>
          <a:lstStyle/>
          <a:p>
            <a:pPr marL="0" indent="0">
              <a:buNone/>
            </a:pPr>
            <a:r>
              <a:rPr lang="en-US" dirty="0"/>
              <a:t>Trained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Generated images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7"/>
          <p:cNvSpPr>
            <a:spLocks noGrp="1"/>
          </p:cNvSpPr>
          <p:nvPr>
            <p:ph type="title" idx="1"/>
          </p:nvPr>
        </p:nvSpPr>
        <p:spPr/>
        <p:txBody>
          <a:bodyPr vert="horz" rtlCol="0"/>
          <a:lstStyle/>
          <a:p>
            <a:r>
              <a:rPr lang="en-US" dirty="0"/>
              <a:t>Sample images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208" y="1993096"/>
            <a:ext cx="602084" cy="5934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22" y="2031444"/>
            <a:ext cx="808777" cy="516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9929" y="2049456"/>
            <a:ext cx="721775" cy="4806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455" y="3631987"/>
            <a:ext cx="609600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7900" y="3631987"/>
            <a:ext cx="609600" cy="609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9929" y="3631987"/>
            <a:ext cx="609600" cy="6096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3:0:0" val="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4:0:0" val="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threePicAndTx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YOUT" val="fourPi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WEIGHT:2:5:0" val="2"/>
  <p:tag name="FONTWEIGHT:2:0:0" val="2"/>
  <p:tag name="FONTWEIGHT:2:1:0" val="2"/>
  <p:tag name="FONTWEIGHT:2:1:1" val="2"/>
  <p:tag name="FONTWEIGHT:2:2:0" val="2"/>
  <p:tag name="FONTWEIGHT:2:1:2" val="2"/>
  <p:tag name="FONTWEIGHT:2:3:0" val="2"/>
  <p:tag name="FONTWEIGHT:2:4:0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ppt/theme/theme2.xml><?xml version="1.0" encoding="utf-8"?>
<a:theme xmlns:a="http://schemas.openxmlformats.org/drawingml/2006/main" name="Breezy">
  <a:themeElements>
    <a:clrScheme name="Breezy">
      <a:dk1>
        <a:srgbClr val="000000"/>
      </a:dk1>
      <a:lt1>
        <a:srgbClr val="FFFFFF"/>
      </a:lt1>
      <a:dk2>
        <a:srgbClr val="003494"/>
      </a:dk2>
      <a:lt2>
        <a:srgbClr val="FCF7F8"/>
      </a:lt2>
      <a:accent1>
        <a:srgbClr val="DB6A7B"/>
      </a:accent1>
      <a:accent2>
        <a:srgbClr val="362A78"/>
      </a:accent2>
      <a:accent3>
        <a:srgbClr val="F2A5C0"/>
      </a:accent3>
      <a:accent4>
        <a:srgbClr val="D43B61"/>
      </a:accent4>
      <a:accent5>
        <a:srgbClr val="B1A4F5"/>
      </a:accent5>
      <a:accent6>
        <a:srgbClr val="794094"/>
      </a:accent6>
      <a:hlink>
        <a:srgbClr val="71BFD9"/>
      </a:hlink>
      <a:folHlink>
        <a:srgbClr val="8D98A1"/>
      </a:folHlink>
    </a:clrScheme>
    <a:fontScheme name="Breezy">
      <a:majorFont>
        <a:latin typeface="Abel"/>
        <a:ea typeface=""/>
        <a:cs typeface=""/>
      </a:majorFont>
      <a:minorFont>
        <a:latin typeface="Dosis"/>
        <a:ea typeface=""/>
        <a:cs typeface=""/>
      </a:minorFont>
    </a:fontScheme>
    <a:fmtScheme name="Breez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>
          <a:noFill/>
          <a:prstDash val="solid"/>
        </a:ln>
        <a:ln w="25400" cap="flat">
          <a:solidFill>
            <a:schemeClr val="phClr"/>
          </a:solidFill>
          <a:prstDash val="solid"/>
        </a:ln>
        <a:ln w="38100" cap="flat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 dpi="0" rotWithShape="1">
          <a:blip xmlns:r="http://schemas.openxmlformats.org/officeDocument/2006/relationships" r:embed="rId1">
            <a:duotone>
              <a:schemeClr val="phClr">
                <a:shade val="10000"/>
                <a:satMod val="400000"/>
              </a:schemeClr>
              <a:schemeClr val="phClr">
                <a:tint val="90000"/>
                <a:satMod val="200000"/>
              </a:schemeClr>
            </a:duotone>
          </a:blip>
          <a:tile tx="0" ty="0" sx="100000" sy="100000" algn="tl"/>
        </a:blip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6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vert="horz" rtlCol="0" anchor="ctr"/>
      <a:lstStyle>
        <a:lvl1pPr algn="ctr"/>
      </a:lstStyle>
      <a:style>
        <a:lnRef idx="0">
          <a:scrgbClr r="0" g="0" b="0"/>
        </a:lnRef>
        <a:fillRef idx="1">
          <a:schemeClr val="accent1"/>
        </a:fillRef>
        <a:effectRef idx="0">
          <a:schemeClr val="accent1"/>
        </a:effectRef>
        <a:fontRef idx="none"/>
      </a:style>
    </a:spDef>
    <a:lnDef>
      <a:spPr>
        <a:ln w="19050" cap="flat">
          <a:solidFill>
            <a:schemeClr val="accent2"/>
          </a:solidFill>
          <a:prstDash val="solid"/>
          <a:round/>
        </a:ln>
      </a:spPr>
      <a:bodyPr vert="horz" rtlCol="0" anchor="ctr"/>
      <a:lstStyle>
        <a:lvl1pPr algn="ctr"/>
      </a:lst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309</Words>
  <Application>Microsoft Office PowerPoint</Application>
  <PresentationFormat>On-screen Show (16:9)</PresentationFormat>
  <Paragraphs>41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Poppins-light</vt:lpstr>
      <vt:lpstr>Abel</vt:lpstr>
      <vt:lpstr>Averia Serif Libre</vt:lpstr>
      <vt:lpstr>Arial</vt:lpstr>
      <vt:lpstr>Lucida Sans</vt:lpstr>
      <vt:lpstr>Dosis</vt:lpstr>
      <vt:lpstr>Breezy</vt:lpstr>
      <vt:lpstr>Generative adversarial network</vt:lpstr>
      <vt:lpstr>GAN</vt:lpstr>
      <vt:lpstr>GAn</vt:lpstr>
      <vt:lpstr>PowerPoint Presentation</vt:lpstr>
      <vt:lpstr>Method</vt:lpstr>
      <vt:lpstr>Applications</vt:lpstr>
      <vt:lpstr>Our project</vt:lpstr>
      <vt:lpstr>OPEN source tools</vt:lpstr>
      <vt:lpstr>Sample images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gayathrigovindh</dc:creator>
  <cp:lastModifiedBy>john</cp:lastModifiedBy>
  <cp:revision>7</cp:revision>
  <dcterms:created xsi:type="dcterms:W3CDTF">2019-08-26T06:40:24Z</dcterms:created>
  <dcterms:modified xsi:type="dcterms:W3CDTF">2020-08-19T04:58:59Z</dcterms:modified>
</cp:coreProperties>
</file>