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3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DE250-68AD-477C-B7A4-80E27BD55A77}" v="39" dt="2019-10-09T18:47:1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09/10/2019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37C0F-0541-4EAA-B74D-23ECD08AF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9C8F8F-E757-447D-BBBB-E405CC831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26945-9283-4BE7-AE80-7BDB1E46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A0FB-CF1C-47F6-91D4-1C3CA751F9E9}" type="datetime1">
              <a:rPr lang="it-IT" smtClean="0"/>
              <a:t>09/10/2019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DBA97-A6FC-4823-ACA6-5EC8D6E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0CF7A4-3AEE-457E-96BC-AF213F3C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52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1455C-855E-4C87-8B43-A37B5625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D542C6-9EA7-4DE9-8C44-EA111107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95219D-0AA6-4CA1-8F8B-310CFCC0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126-7E24-41B0-BF97-2A786E70C1FA}" type="datetime1">
              <a:rPr lang="it-IT" smtClean="0"/>
              <a:t>09/10/2019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B86122-4FDD-49FE-B395-C85DADF5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8561F-B58C-4C29-80AF-B1107BF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0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803993F-6749-479E-B39D-55C78C8B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A01660-0AD9-4DDE-A164-FAA84D8C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2E1921-D76C-4059-831C-858F92DE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CA09-BF15-4BB5-A48A-905F3CE1D328}" type="datetime1">
              <a:rPr lang="it-IT" smtClean="0"/>
              <a:t>09/10/2019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C3EA95-7079-4CDA-88F4-3EEA1E06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2319F3-8E88-478E-89D6-1953F4C4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81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8A5B9-2144-4066-9A2B-40BA98D1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4406CB-6258-479A-A03A-0825B74C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E55E02-0F54-4105-8F92-EA58AEE1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4A0-7CB0-487B-9DFB-64650E1C1B8B}" type="datetime1">
              <a:rPr lang="it-IT" smtClean="0"/>
              <a:t>09/10/2019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4829A2-EEFF-43F9-B367-AB72563E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70258C-BD9B-450F-899D-20C988FE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97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97253-4BBF-4BC3-B4E7-3DD58193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9738FD-22F9-4398-87EB-9C9D04D3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83D4BB-1F3A-4549-B962-5A0906A8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AF06-D95A-4F2E-8519-8CFAD4AEF972}" type="datetime1">
              <a:rPr lang="it-IT" smtClean="0"/>
              <a:t>09/10/2019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877620-3E2C-4C9A-BBBF-1AFFF73F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B161D4-461B-4691-9BFB-02DDFDA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6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942F3-35AC-467A-B6D6-456EF89E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4FA2A0-8D01-4C6E-94CA-E1548EE9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CA00A7-FDCF-4D08-B42B-2628B5C5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3F8559-1002-43B8-84AB-0ABC46BF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CB7-0129-4A76-9A67-2B42770410A4}" type="datetime1">
              <a:rPr lang="it-IT" smtClean="0"/>
              <a:t>09/10/2019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266138-D933-418F-9540-0F23E9E4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6A0EB3-07DB-4FD6-B7B8-907A4F48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36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28205-55AC-4F07-ACCF-1490D036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B016A1-2F73-42EF-8C57-10AB699A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A28090-30D2-402C-9DC8-F0F90148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D58F0A-9D80-4FE2-848D-18F392EBB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A46137-92CD-4884-BA52-DE56F8C27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077836-1C37-4195-9A6B-67C0010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3DE-08EE-4C60-A0D3-BD531A14075B}" type="datetime1">
              <a:rPr lang="it-IT" smtClean="0"/>
              <a:t>09/10/2019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C793D12-CFE3-489D-B247-F921CE08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B06C8E-5F7E-4191-913C-C2B44EA3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3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32BBE-3324-49A8-A676-7FC4F841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C46EEC7-225C-4880-96FC-00FCA3B2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E87-E775-4268-B714-706FB03B1D8C}" type="datetime1">
              <a:rPr lang="it-IT" smtClean="0"/>
              <a:t>09/10/2019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08C148-00BE-4837-A710-ACA7CFAF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53ED46-7353-4BCF-A793-24ACAF2B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31234F-E8F1-4339-B845-EAC886B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15A-7BEC-4FB3-80E2-54E66E1ACCF2}" type="datetime1">
              <a:rPr lang="it-IT" smtClean="0"/>
              <a:t>09/10/2019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E26083-8A33-47F3-8B83-0CAD3A0F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142141-2FF1-4CC0-94B4-8EF3AAAB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73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5C281-DD72-4E0C-A56B-E955DF57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2EAF4-2F00-41BE-8E5C-52128DFE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E261C2-BC5F-49ED-914C-FF9F191C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C73208-9F74-445D-9B61-AA2F0CFE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AEFE-6F83-44A7-BD3E-80F70A0A3A86}" type="datetime1">
              <a:rPr lang="it-IT" smtClean="0"/>
              <a:t>09/10/2019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19BFF-2B36-4A50-A4C7-214C84AE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D5F765-41D4-49CE-A057-F10CC309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05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750BE-D013-4589-999D-6CE38E4B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4B5050-DDE7-4D0D-9CFD-3391B935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017870-C819-4D50-86E1-2902257D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4436DF-E43A-4CED-B9ED-D192D60D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F9A5-1D9E-4C1A-88C8-B0C7774D3EC7}" type="datetime1">
              <a:rPr lang="it-IT" smtClean="0"/>
              <a:t>09/10/2019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CAE82-ADC9-4C1E-9C3D-48CD4A7F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AF7631-CD41-4E8B-9C85-A07C89CA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2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4B86C3-2729-4409-9719-6BA24216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8B298D-1B07-40DC-B508-13661AA0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EDDB2C-2A30-4DBB-B0DC-2343C927B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09/10/2019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E6F84F-B96C-4CD4-A24F-DA06C8C7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D5BD6-EF61-4379-A5E2-2FBBC29C8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0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92159-4597-4830-B3AD-05D2093E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u="sng" dirty="0"/>
              <a:t>ESERCITAZIONE 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7D69AE-2C12-48D4-934E-E43844B1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Lettura e scrittura File in C e Java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C: Produttore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100" dirty="0" err="1">
                <a:latin typeface="Consolas" panose="020B0609020204030204" pitchFamily="49" charset="0"/>
              </a:rPr>
              <a:t>int</a:t>
            </a:r>
            <a:r>
              <a:rPr lang="it-IT" sz="1100" dirty="0">
                <a:latin typeface="Consolas" panose="020B0609020204030204" pitchFamily="49" charset="0"/>
              </a:rPr>
              <a:t> </a:t>
            </a:r>
            <a:r>
              <a:rPr lang="it-IT" sz="1100" dirty="0" err="1">
                <a:latin typeface="Consolas" panose="020B0609020204030204" pitchFamily="49" charset="0"/>
              </a:rPr>
              <a:t>main</a:t>
            </a:r>
            <a:r>
              <a:rPr lang="it-IT" sz="1100" dirty="0">
                <a:latin typeface="Consolas" panose="020B0609020204030204" pitchFamily="49" charset="0"/>
              </a:rPr>
              <a:t>(</a:t>
            </a:r>
            <a:r>
              <a:rPr lang="it-IT" sz="1100" dirty="0" err="1">
                <a:latin typeface="Consolas" panose="020B0609020204030204" pitchFamily="49" charset="0"/>
              </a:rPr>
              <a:t>int</a:t>
            </a:r>
            <a:r>
              <a:rPr lang="it-IT" sz="1100" dirty="0">
                <a:latin typeface="Consolas" panose="020B0609020204030204" pitchFamily="49" charset="0"/>
              </a:rPr>
              <a:t> </a:t>
            </a:r>
            <a:r>
              <a:rPr lang="it-IT" sz="1100" dirty="0" err="1">
                <a:latin typeface="Consolas" panose="020B0609020204030204" pitchFamily="49" charset="0"/>
              </a:rPr>
              <a:t>argc</a:t>
            </a:r>
            <a:r>
              <a:rPr lang="it-IT" sz="1100" dirty="0">
                <a:latin typeface="Consolas" panose="020B0609020204030204" pitchFamily="49" charset="0"/>
              </a:rPr>
              <a:t>, </a:t>
            </a:r>
            <a:r>
              <a:rPr lang="it-IT" sz="1100" dirty="0" err="1">
                <a:latin typeface="Consolas" panose="020B0609020204030204" pitchFamily="49" charset="0"/>
              </a:rPr>
              <a:t>char</a:t>
            </a:r>
            <a:r>
              <a:rPr lang="it-IT" sz="1100" dirty="0">
                <a:latin typeface="Consolas" panose="020B0609020204030204" pitchFamily="49" charset="0"/>
              </a:rPr>
              <a:t>* </a:t>
            </a:r>
            <a:r>
              <a:rPr lang="it-IT" sz="1100" dirty="0" err="1">
                <a:latin typeface="Consolas" panose="020B0609020204030204" pitchFamily="49" charset="0"/>
              </a:rPr>
              <a:t>argv</a:t>
            </a:r>
            <a:r>
              <a:rPr lang="it-IT" sz="11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int</a:t>
            </a:r>
            <a:r>
              <a:rPr lang="it-IT" sz="1100" dirty="0">
                <a:latin typeface="Consolas" panose="020B0609020204030204" pitchFamily="49" charset="0"/>
              </a:rPr>
              <a:t> </a:t>
            </a:r>
            <a:r>
              <a:rPr lang="it-IT" sz="1100" dirty="0" err="1">
                <a:latin typeface="Consolas" panose="020B0609020204030204" pitchFamily="49" charset="0"/>
              </a:rPr>
              <a:t>fd</a:t>
            </a:r>
            <a:r>
              <a:rPr lang="it-IT" sz="1100" dirty="0">
                <a:latin typeface="Consolas" panose="020B0609020204030204" pitchFamily="49" charset="0"/>
              </a:rPr>
              <a:t>, </a:t>
            </a:r>
            <a:r>
              <a:rPr lang="it-IT" sz="1100" dirty="0" err="1">
                <a:latin typeface="Consolas" panose="020B0609020204030204" pitchFamily="49" charset="0"/>
              </a:rPr>
              <a:t>written</a:t>
            </a:r>
            <a:r>
              <a:rPr lang="it-IT" sz="1100" dirty="0">
                <a:latin typeface="Consolas" panose="020B0609020204030204" pitchFamily="49" charset="0"/>
              </a:rPr>
              <a:t>, righe;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char</a:t>
            </a:r>
            <a:r>
              <a:rPr lang="it-IT" sz="1100" dirty="0">
                <a:latin typeface="Consolas" panose="020B0609020204030204" pitchFamily="49" charset="0"/>
              </a:rPr>
              <a:t> *</a:t>
            </a:r>
            <a:r>
              <a:rPr lang="it-IT" sz="1100" dirty="0" err="1">
                <a:latin typeface="Consolas" panose="020B0609020204030204" pitchFamily="49" charset="0"/>
              </a:rPr>
              <a:t>file_out</a:t>
            </a:r>
            <a:r>
              <a:rPr lang="it-IT" sz="1100" dirty="0">
                <a:latin typeface="Consolas" panose="020B0609020204030204" pitchFamily="49" charset="0"/>
              </a:rPr>
              <a:t>, riga[MAX_DIM], </a:t>
            </a:r>
            <a:r>
              <a:rPr lang="it-IT" sz="1100" dirty="0" err="1">
                <a:latin typeface="Consolas" panose="020B0609020204030204" pitchFamily="49" charset="0"/>
              </a:rPr>
              <a:t>buf</a:t>
            </a:r>
            <a:r>
              <a:rPr lang="it-IT" sz="1100" dirty="0">
                <a:latin typeface="Consolas" panose="020B0609020204030204" pitchFamily="49" charset="0"/>
              </a:rPr>
              <a:t>[MAX_DIM];</a:t>
            </a: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file_out</a:t>
            </a:r>
            <a:r>
              <a:rPr lang="it-IT" sz="1100" dirty="0">
                <a:latin typeface="Consolas" panose="020B0609020204030204" pitchFamily="49" charset="0"/>
              </a:rPr>
              <a:t> = </a:t>
            </a:r>
            <a:r>
              <a:rPr lang="it-IT" sz="1100" dirty="0" err="1">
                <a:latin typeface="Consolas" panose="020B0609020204030204" pitchFamily="49" charset="0"/>
              </a:rPr>
              <a:t>argv</a:t>
            </a:r>
            <a:r>
              <a:rPr lang="it-IT" sz="1100" dirty="0">
                <a:latin typeface="Consolas" panose="020B0609020204030204" pitchFamily="49" charset="0"/>
              </a:rPr>
              <a:t>[1];</a:t>
            </a: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fd</a:t>
            </a:r>
            <a:r>
              <a:rPr lang="it-IT" sz="1100" dirty="0">
                <a:latin typeface="Consolas" panose="020B0609020204030204" pitchFamily="49" charset="0"/>
              </a:rPr>
              <a:t> = open(</a:t>
            </a:r>
            <a:r>
              <a:rPr lang="it-IT" sz="1100" dirty="0" err="1">
                <a:latin typeface="Consolas" panose="020B0609020204030204" pitchFamily="49" charset="0"/>
              </a:rPr>
              <a:t>file_out</a:t>
            </a:r>
            <a:r>
              <a:rPr lang="it-IT" sz="1100" dirty="0">
                <a:latin typeface="Consolas" panose="020B0609020204030204" pitchFamily="49" charset="0"/>
              </a:rPr>
              <a:t>, O_WRONLY|O_CREAT|O_TRUNC, 00640);</a:t>
            </a: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printf</a:t>
            </a:r>
            <a:r>
              <a:rPr lang="it-IT" sz="1100" dirty="0">
                <a:latin typeface="Consolas" panose="020B0609020204030204" pitchFamily="49" charset="0"/>
              </a:rPr>
              <a:t>(‘’Inserisci il testo o premi EOF per terminare.\n’’);</a:t>
            </a: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while</a:t>
            </a:r>
            <a:r>
              <a:rPr lang="it-IT" sz="1100" dirty="0">
                <a:latin typeface="Consolas" panose="020B0609020204030204" pitchFamily="49" charset="0"/>
              </a:rPr>
              <a:t> (</a:t>
            </a:r>
            <a:r>
              <a:rPr lang="it-IT" sz="1100" dirty="0" err="1">
                <a:latin typeface="Consolas" panose="020B0609020204030204" pitchFamily="49" charset="0"/>
              </a:rPr>
              <a:t>fgets</a:t>
            </a:r>
            <a:r>
              <a:rPr lang="it-IT" sz="1100" dirty="0">
                <a:latin typeface="Consolas" panose="020B0609020204030204" pitchFamily="49" charset="0"/>
              </a:rPr>
              <a:t>(riga, MAX_DIM, </a:t>
            </a:r>
            <a:r>
              <a:rPr lang="it-IT" sz="1100" dirty="0" err="1">
                <a:latin typeface="Consolas" panose="020B0609020204030204" pitchFamily="49" charset="0"/>
              </a:rPr>
              <a:t>stdin</a:t>
            </a:r>
            <a:r>
              <a:rPr lang="it-IT" sz="1100" dirty="0"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	</a:t>
            </a:r>
            <a:r>
              <a:rPr lang="it-IT" sz="1100" dirty="0" err="1">
                <a:latin typeface="Consolas" panose="020B0609020204030204" pitchFamily="49" charset="0"/>
              </a:rPr>
              <a:t>written</a:t>
            </a:r>
            <a:r>
              <a:rPr lang="it-IT" sz="1100" dirty="0">
                <a:latin typeface="Consolas" panose="020B0609020204030204" pitchFamily="49" charset="0"/>
              </a:rPr>
              <a:t> = </a:t>
            </a:r>
            <a:r>
              <a:rPr lang="it-IT" sz="1100" dirty="0" err="1">
                <a:latin typeface="Consolas" panose="020B0609020204030204" pitchFamily="49" charset="0"/>
              </a:rPr>
              <a:t>write</a:t>
            </a:r>
            <a:r>
              <a:rPr lang="it-IT" sz="1100" dirty="0">
                <a:latin typeface="Consolas" panose="020B0609020204030204" pitchFamily="49" charset="0"/>
              </a:rPr>
              <a:t>(</a:t>
            </a:r>
            <a:r>
              <a:rPr lang="it-IT" sz="1100" dirty="0" err="1">
                <a:latin typeface="Consolas" panose="020B0609020204030204" pitchFamily="49" charset="0"/>
              </a:rPr>
              <a:t>fd</a:t>
            </a:r>
            <a:r>
              <a:rPr lang="it-IT" sz="1100" dirty="0">
                <a:latin typeface="Consolas" panose="020B0609020204030204" pitchFamily="49" charset="0"/>
              </a:rPr>
              <a:t>, riga, </a:t>
            </a:r>
            <a:r>
              <a:rPr lang="it-IT" sz="1100" dirty="0" err="1">
                <a:latin typeface="Consolas" panose="020B0609020204030204" pitchFamily="49" charset="0"/>
              </a:rPr>
              <a:t>strlen</a:t>
            </a:r>
            <a:r>
              <a:rPr lang="it-IT" sz="1100" dirty="0">
                <a:latin typeface="Consolas" panose="020B0609020204030204" pitchFamily="49" charset="0"/>
              </a:rPr>
              <a:t>(riga)*</a:t>
            </a:r>
            <a:r>
              <a:rPr lang="it-IT" sz="1100" dirty="0" err="1">
                <a:latin typeface="Consolas" panose="020B0609020204030204" pitchFamily="49" charset="0"/>
              </a:rPr>
              <a:t>sizeof</a:t>
            </a:r>
            <a:r>
              <a:rPr lang="it-IT" sz="1100" dirty="0">
                <a:latin typeface="Consolas" panose="020B0609020204030204" pitchFamily="49" charset="0"/>
              </a:rPr>
              <a:t>(</a:t>
            </a:r>
            <a:r>
              <a:rPr lang="it-IT" sz="1100" dirty="0" err="1">
                <a:latin typeface="Consolas" panose="020B0609020204030204" pitchFamily="49" charset="0"/>
              </a:rPr>
              <a:t>char</a:t>
            </a:r>
            <a:r>
              <a:rPr lang="it-IT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close</a:t>
            </a:r>
            <a:r>
              <a:rPr lang="it-IT" sz="1100" dirty="0">
                <a:latin typeface="Consolas" panose="020B0609020204030204" pitchFamily="49" charset="0"/>
              </a:rPr>
              <a:t>(</a:t>
            </a:r>
            <a:r>
              <a:rPr lang="it-IT" sz="1100" dirty="0" err="1">
                <a:latin typeface="Consolas" panose="020B0609020204030204" pitchFamily="49" charset="0"/>
              </a:rPr>
              <a:t>fd</a:t>
            </a:r>
            <a:r>
              <a:rPr lang="it-IT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return</a:t>
            </a:r>
            <a:r>
              <a:rPr lang="it-IT" sz="1100" dirty="0">
                <a:latin typeface="Consolas" panose="020B0609020204030204" pitchFamily="49" charset="0"/>
              </a:rPr>
              <a:t> EXIT_SUCCESS;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allout: linea senza bordo 12">
            <a:extLst>
              <a:ext uri="{FF2B5EF4-FFF2-40B4-BE49-F238E27FC236}">
                <a16:creationId xmlns:a16="http://schemas.microsoft.com/office/drawing/2014/main" id="{1F12078C-19C8-4477-9666-570275E8A9CA}"/>
              </a:ext>
            </a:extLst>
          </p:cNvPr>
          <p:cNvSpPr/>
          <p:nvPr/>
        </p:nvSpPr>
        <p:spPr>
          <a:xfrm>
            <a:off x="4441013" y="4605373"/>
            <a:ext cx="3833037" cy="1249326"/>
          </a:xfrm>
          <a:prstGeom prst="callout1">
            <a:avLst>
              <a:gd name="adj1" fmla="val 47686"/>
              <a:gd name="adj2" fmla="val -3479"/>
              <a:gd name="adj3" fmla="val -42572"/>
              <a:gd name="adj4" fmla="val -3756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400" dirty="0">
                <a:solidFill>
                  <a:schemeClr val="tx1"/>
                </a:solidFill>
              </a:rPr>
              <a:t>Si legge il testo in input usando la funzione </a:t>
            </a:r>
            <a:r>
              <a:rPr lang="it-IT" sz="1400" dirty="0" err="1">
                <a:solidFill>
                  <a:schemeClr val="tx1"/>
                </a:solidFill>
              </a:rPr>
              <a:t>fgets</a:t>
            </a:r>
            <a:r>
              <a:rPr lang="it-IT" sz="1400" dirty="0">
                <a:solidFill>
                  <a:schemeClr val="tx1"/>
                </a:solidFill>
              </a:rPr>
              <a:t> all’interno di un ciclo </a:t>
            </a:r>
            <a:r>
              <a:rPr lang="it-IT" sz="1400" dirty="0" err="1">
                <a:solidFill>
                  <a:schemeClr val="tx1"/>
                </a:solidFill>
              </a:rPr>
              <a:t>while</a:t>
            </a:r>
            <a:r>
              <a:rPr lang="it-IT" sz="1400" dirty="0">
                <a:solidFill>
                  <a:schemeClr val="tx1"/>
                </a:solidFill>
              </a:rPr>
              <a:t>. Con la funzione </a:t>
            </a:r>
            <a:r>
              <a:rPr lang="it-IT" sz="1400" dirty="0" err="1">
                <a:solidFill>
                  <a:schemeClr val="tx1"/>
                </a:solidFill>
              </a:rPr>
              <a:t>fgets</a:t>
            </a:r>
            <a:r>
              <a:rPr lang="it-IT" sz="1400" dirty="0">
                <a:solidFill>
                  <a:schemeClr val="tx1"/>
                </a:solidFill>
              </a:rPr>
              <a:t> si legge una linea da </a:t>
            </a:r>
            <a:r>
              <a:rPr lang="it-IT" sz="1400" dirty="0" err="1">
                <a:solidFill>
                  <a:schemeClr val="tx1"/>
                </a:solidFill>
              </a:rPr>
              <a:t>stdin</a:t>
            </a:r>
            <a:r>
              <a:rPr lang="it-IT" sz="1400" dirty="0">
                <a:solidFill>
                  <a:schemeClr val="tx1"/>
                </a:solidFill>
              </a:rPr>
              <a:t> di dimensione massima MAX_DIM (o fino a quando non si incontra \n o EOF) e la si memorizza nel buffer riga.</a:t>
            </a:r>
          </a:p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C: Consumatore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argc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</a:rPr>
              <a:t>* </a:t>
            </a:r>
            <a:r>
              <a:rPr lang="it-IT" sz="1000" dirty="0" err="1">
                <a:latin typeface="Consolas" panose="020B0609020204030204" pitchFamily="49" charset="0"/>
              </a:rPr>
              <a:t>argv</a:t>
            </a:r>
            <a:r>
              <a:rPr lang="it-IT" sz="10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nread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, trovato;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charToRemove</a:t>
            </a:r>
            <a:r>
              <a:rPr lang="it-IT" sz="1000" dirty="0">
                <a:latin typeface="Consolas" panose="020B0609020204030204" pitchFamily="49" charset="0"/>
              </a:rPr>
              <a:t>[MAX_DIM], </a:t>
            </a:r>
            <a:r>
              <a:rPr lang="it-IT" sz="1000" dirty="0" err="1">
                <a:latin typeface="Consolas" panose="020B0609020204030204" pitchFamily="49" charset="0"/>
              </a:rPr>
              <a:t>carSeq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strcpy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charToRemove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argv</a:t>
            </a:r>
            <a:r>
              <a:rPr lang="it-IT" sz="1000" dirty="0"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argc</a:t>
            </a:r>
            <a:r>
              <a:rPr lang="it-IT" sz="1000" dirty="0">
                <a:latin typeface="Consolas" panose="020B0609020204030204" pitchFamily="49" charset="0"/>
              </a:rPr>
              <a:t> == 3)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 = open(</a:t>
            </a:r>
            <a:r>
              <a:rPr lang="it-IT" sz="1000" dirty="0" err="1">
                <a:latin typeface="Consolas" panose="020B0609020204030204" pitchFamily="49" charset="0"/>
              </a:rPr>
              <a:t>argv</a:t>
            </a:r>
            <a:r>
              <a:rPr lang="it-IT" sz="1000" dirty="0">
                <a:latin typeface="Consolas" panose="020B0609020204030204" pitchFamily="49" charset="0"/>
              </a:rPr>
              <a:t>[2], O_RDONLY);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} else 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argc</a:t>
            </a:r>
            <a:r>
              <a:rPr lang="it-IT" sz="1000" dirty="0">
                <a:latin typeface="Consolas" panose="020B0609020204030204" pitchFamily="49" charset="0"/>
              </a:rPr>
              <a:t> == 2)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 = STDIN_FILENO;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while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nread</a:t>
            </a:r>
            <a:r>
              <a:rPr lang="it-IT" sz="1000" dirty="0">
                <a:latin typeface="Consolas" panose="020B0609020204030204" pitchFamily="49" charset="0"/>
              </a:rPr>
              <a:t> = </a:t>
            </a:r>
            <a:r>
              <a:rPr lang="it-IT" sz="1000" dirty="0" err="1">
                <a:latin typeface="Consolas" panose="020B0609020204030204" pitchFamily="49" charset="0"/>
              </a:rPr>
              <a:t>read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, &amp;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sizeof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trovato = 0;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for (</a:t>
            </a: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i = 0; !trovato &amp;&amp; i &lt; </a:t>
            </a:r>
            <a:r>
              <a:rPr lang="it-IT" sz="1000" dirty="0" err="1">
                <a:latin typeface="Consolas" panose="020B0609020204030204" pitchFamily="49" charset="0"/>
              </a:rPr>
              <a:t>strlen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charToRemove</a:t>
            </a:r>
            <a:r>
              <a:rPr lang="it-IT" sz="1000" dirty="0">
                <a:latin typeface="Consolas" panose="020B0609020204030204" pitchFamily="49" charset="0"/>
              </a:rPr>
              <a:t>); i++)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carSeq</a:t>
            </a:r>
            <a:r>
              <a:rPr lang="it-IT" sz="1000" dirty="0">
                <a:latin typeface="Consolas" panose="020B0609020204030204" pitchFamily="49" charset="0"/>
              </a:rPr>
              <a:t> = </a:t>
            </a:r>
            <a:r>
              <a:rPr lang="it-IT" sz="1000" dirty="0" err="1">
                <a:latin typeface="Consolas" panose="020B0609020204030204" pitchFamily="49" charset="0"/>
              </a:rPr>
              <a:t>charToRemove</a:t>
            </a:r>
            <a:r>
              <a:rPr lang="it-IT" sz="10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 == </a:t>
            </a:r>
            <a:r>
              <a:rPr lang="it-IT" sz="1000" dirty="0" err="1">
                <a:latin typeface="Consolas" panose="020B0609020204030204" pitchFamily="49" charset="0"/>
              </a:rPr>
              <a:t>carSeq</a:t>
            </a:r>
            <a:r>
              <a:rPr lang="it-IT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trovato = 1;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(!trovato)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putchar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close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allout: linea senza bordo 12">
            <a:extLst>
              <a:ext uri="{FF2B5EF4-FFF2-40B4-BE49-F238E27FC236}">
                <a16:creationId xmlns:a16="http://schemas.microsoft.com/office/drawing/2014/main" id="{1F12078C-19C8-4477-9666-570275E8A9CA}"/>
              </a:ext>
            </a:extLst>
          </p:cNvPr>
          <p:cNvSpPr/>
          <p:nvPr/>
        </p:nvSpPr>
        <p:spPr>
          <a:xfrm>
            <a:off x="4652607" y="1443308"/>
            <a:ext cx="3833037" cy="1289259"/>
          </a:xfrm>
          <a:prstGeom prst="callout1">
            <a:avLst>
              <a:gd name="adj1" fmla="val 47686"/>
              <a:gd name="adj2" fmla="val -3479"/>
              <a:gd name="adj3" fmla="val 62373"/>
              <a:gd name="adj4" fmla="val -2533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300" dirty="0">
                <a:solidFill>
                  <a:schemeClr val="tx1"/>
                </a:solidFill>
              </a:rPr>
              <a:t>Per semplificare e abbreviare il codice si fa all’inizio una distinzione tra il caso in cui si passano entrambi i parametri come argomenti e il caso in cui si usa la </a:t>
            </a:r>
            <a:r>
              <a:rPr lang="it-IT" sz="1300" dirty="0" err="1">
                <a:solidFill>
                  <a:schemeClr val="tx1"/>
                </a:solidFill>
              </a:rPr>
              <a:t>ridirezione</a:t>
            </a:r>
            <a:r>
              <a:rPr lang="it-IT" sz="1300" dirty="0">
                <a:solidFill>
                  <a:schemeClr val="tx1"/>
                </a:solidFill>
              </a:rPr>
              <a:t>; a seconda del caso si mette nella variabile </a:t>
            </a:r>
            <a:r>
              <a:rPr lang="it-IT" sz="1300" dirty="0" err="1">
                <a:solidFill>
                  <a:schemeClr val="tx1"/>
                </a:solidFill>
              </a:rPr>
              <a:t>fd</a:t>
            </a:r>
            <a:r>
              <a:rPr lang="it-IT" sz="1300" dirty="0">
                <a:solidFill>
                  <a:schemeClr val="tx1"/>
                </a:solidFill>
              </a:rPr>
              <a:t> il file descriptor del file passato come argomento o dello standard input.</a:t>
            </a:r>
          </a:p>
          <a:p>
            <a:pPr algn="ctr"/>
            <a:endParaRPr lang="it-IT" dirty="0"/>
          </a:p>
        </p:txBody>
      </p:sp>
      <p:sp>
        <p:nvSpPr>
          <p:cNvPr id="5" name="Callout: linea senza bordo 4">
            <a:extLst>
              <a:ext uri="{FF2B5EF4-FFF2-40B4-BE49-F238E27FC236}">
                <a16:creationId xmlns:a16="http://schemas.microsoft.com/office/drawing/2014/main" id="{93D43126-3009-438D-AEB4-04C9CA966F4A}"/>
              </a:ext>
            </a:extLst>
          </p:cNvPr>
          <p:cNvSpPr/>
          <p:nvPr/>
        </p:nvSpPr>
        <p:spPr>
          <a:xfrm>
            <a:off x="4652606" y="4631805"/>
            <a:ext cx="3833037" cy="1777830"/>
          </a:xfrm>
          <a:prstGeom prst="callout1">
            <a:avLst>
              <a:gd name="adj1" fmla="val 3647"/>
              <a:gd name="adj2" fmla="val -1963"/>
              <a:gd name="adj3" fmla="val -4626"/>
              <a:gd name="adj4" fmla="val -1993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200" dirty="0">
                <a:solidFill>
                  <a:schemeClr val="tx1"/>
                </a:solidFill>
              </a:rPr>
              <a:t>Avendo gestito l’input prima, ora si può scrivere un codice unico con la lettura da file usando la variabile </a:t>
            </a:r>
            <a:r>
              <a:rPr lang="it-IT" sz="1200" dirty="0" err="1">
                <a:solidFill>
                  <a:schemeClr val="tx1"/>
                </a:solidFill>
              </a:rPr>
              <a:t>fd</a:t>
            </a:r>
            <a:r>
              <a:rPr lang="it-IT" sz="1200" dirty="0">
                <a:solidFill>
                  <a:schemeClr val="tx1"/>
                </a:solidFill>
              </a:rPr>
              <a:t>. L’algoritmo per eliminare i caratteri prevede di leggere un carattere alla volta e confrontarlo con tutti quelli che sono stati passati come argomento. Se il carattere letto è tra quelli passati come argomento, si cambia il valore della variabile trovato da 0 a 1 (e si esce dal ciclo for). Se invece trovato vale 0 alla fine del ciclo for, si stampa il carattere letto.</a:t>
            </a:r>
          </a:p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26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Java: Produttore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public class Produttore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public </a:t>
            </a:r>
            <a:r>
              <a:rPr lang="it-IT" sz="1000" dirty="0" err="1">
                <a:latin typeface="Consolas" panose="020B0609020204030204" pitchFamily="49" charset="0"/>
              </a:rPr>
              <a:t>static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void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</a:rPr>
              <a:t>[] 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in = new 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(new </a:t>
            </a:r>
            <a:r>
              <a:rPr lang="it-IT" sz="1000" dirty="0" err="1">
                <a:latin typeface="Consolas" panose="020B0609020204030204" pitchFamily="49" charset="0"/>
              </a:rPr>
              <a:t>InputStreamReader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System.in</a:t>
            </a:r>
            <a:r>
              <a:rPr lang="it-IT" sz="10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FileWriter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fout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try</a:t>
            </a:r>
            <a:r>
              <a:rPr lang="it-IT" sz="1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</a:rPr>
              <a:t> line;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fout</a:t>
            </a:r>
            <a:r>
              <a:rPr lang="it-IT" sz="1000" dirty="0">
                <a:latin typeface="Consolas" panose="020B0609020204030204" pitchFamily="49" charset="0"/>
              </a:rPr>
              <a:t> = new </a:t>
            </a:r>
            <a:r>
              <a:rPr lang="it-IT" sz="1000" dirty="0" err="1">
                <a:latin typeface="Consolas" panose="020B0609020204030204" pitchFamily="49" charset="0"/>
              </a:rPr>
              <a:t>FileWriter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while</a:t>
            </a:r>
            <a:r>
              <a:rPr lang="it-IT" sz="1000" dirty="0">
                <a:latin typeface="Consolas" panose="020B0609020204030204" pitchFamily="49" charset="0"/>
              </a:rPr>
              <a:t> ((line = </a:t>
            </a:r>
            <a:r>
              <a:rPr lang="it-IT" sz="1000" dirty="0" err="1">
                <a:latin typeface="Consolas" panose="020B0609020204030204" pitchFamily="49" charset="0"/>
              </a:rPr>
              <a:t>in.readLine</a:t>
            </a:r>
            <a:r>
              <a:rPr lang="it-IT" sz="1000" dirty="0">
                <a:latin typeface="Consolas" panose="020B0609020204030204" pitchFamily="49" charset="0"/>
              </a:rPr>
              <a:t>()) != </a:t>
            </a:r>
            <a:r>
              <a:rPr lang="it-IT" sz="1000" dirty="0" err="1">
                <a:latin typeface="Consolas" panose="020B0609020204030204" pitchFamily="49" charset="0"/>
              </a:rPr>
              <a:t>null</a:t>
            </a:r>
            <a:r>
              <a:rPr lang="it-IT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fout.write</a:t>
            </a:r>
            <a:r>
              <a:rPr lang="it-IT" sz="1000" dirty="0">
                <a:latin typeface="Consolas" panose="020B0609020204030204" pitchFamily="49" charset="0"/>
              </a:rPr>
              <a:t>(line, 0, </a:t>
            </a:r>
            <a:r>
              <a:rPr lang="it-IT" sz="1000" dirty="0" err="1">
                <a:latin typeface="Consolas" panose="020B0609020204030204" pitchFamily="49" charset="0"/>
              </a:rPr>
              <a:t>line.length</a:t>
            </a:r>
            <a:r>
              <a:rPr lang="it-IT" sz="10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fout.write</a:t>
            </a:r>
            <a:r>
              <a:rPr lang="it-IT" sz="1000" dirty="0">
                <a:latin typeface="Consolas" panose="020B0609020204030204" pitchFamily="49" charset="0"/>
              </a:rPr>
              <a:t>(‘’\n’’);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fout.close</a:t>
            </a:r>
            <a:r>
              <a:rPr lang="it-IT" sz="1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catch (</a:t>
            </a:r>
            <a:r>
              <a:rPr lang="it-IT" sz="1000" dirty="0" err="1">
                <a:latin typeface="Consolas" panose="020B0609020204030204" pitchFamily="49" charset="0"/>
              </a:rPr>
              <a:t>IOException</a:t>
            </a:r>
            <a:r>
              <a:rPr lang="it-IT" sz="10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e.printStackTrace</a:t>
            </a:r>
            <a:r>
              <a:rPr lang="it-IT" sz="1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System.exit</a:t>
            </a:r>
            <a:r>
              <a:rPr lang="it-IT" sz="1000" dirty="0"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Java: Consumatore (1)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public class Consumatore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public </a:t>
            </a:r>
            <a:r>
              <a:rPr lang="it-IT" sz="1000" dirty="0" err="1">
                <a:latin typeface="Consolas" panose="020B0609020204030204" pitchFamily="49" charset="0"/>
              </a:rPr>
              <a:t>static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void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</a:rPr>
              <a:t>[] 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= </a:t>
            </a:r>
            <a:r>
              <a:rPr lang="it-IT" sz="1000" dirty="0" err="1">
                <a:latin typeface="Consolas" panose="020B0609020204030204" pitchFamily="49" charset="0"/>
              </a:rPr>
              <a:t>null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boolean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charIsPresent</a:t>
            </a:r>
            <a:r>
              <a:rPr lang="it-IT" sz="1000" dirty="0">
                <a:latin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characters_to_remove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nread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characters_to_remove</a:t>
            </a:r>
            <a:r>
              <a:rPr lang="it-IT" sz="1000" dirty="0">
                <a:latin typeface="Consolas" panose="020B0609020204030204" pitchFamily="49" charset="0"/>
              </a:rPr>
              <a:t> = 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args.length</a:t>
            </a:r>
            <a:r>
              <a:rPr lang="it-IT" sz="1000" dirty="0">
                <a:latin typeface="Consolas" panose="020B0609020204030204" pitchFamily="49" charset="0"/>
              </a:rPr>
              <a:t> == 1)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= new 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(new </a:t>
            </a:r>
            <a:r>
              <a:rPr lang="it-IT" sz="1000" dirty="0" err="1">
                <a:latin typeface="Consolas" panose="020B0609020204030204" pitchFamily="49" charset="0"/>
              </a:rPr>
              <a:t>InputStreamReader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System.in</a:t>
            </a:r>
            <a:r>
              <a:rPr lang="it-IT" sz="10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else 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args.length</a:t>
            </a:r>
            <a:r>
              <a:rPr lang="it-IT" sz="1000" dirty="0">
                <a:latin typeface="Consolas" panose="020B0609020204030204" pitchFamily="49" charset="0"/>
              </a:rPr>
              <a:t> == 2)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try</a:t>
            </a:r>
            <a:r>
              <a:rPr lang="it-IT" sz="1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= new 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(new </a:t>
            </a:r>
            <a:r>
              <a:rPr lang="it-IT" sz="1000" dirty="0" err="1">
                <a:latin typeface="Consolas" panose="020B0609020204030204" pitchFamily="49" charset="0"/>
              </a:rPr>
              <a:t>FileReader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[1]));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catch (</a:t>
            </a:r>
            <a:r>
              <a:rPr lang="it-IT" sz="1000" dirty="0" err="1">
                <a:latin typeface="Consolas" panose="020B0609020204030204" pitchFamily="49" charset="0"/>
              </a:rPr>
              <a:t>FileNotFoundException</a:t>
            </a:r>
            <a:r>
              <a:rPr lang="it-IT" sz="10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</a:rPr>
              <a:t>(‘’Il file non è stato trovato.’’);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System.exit</a:t>
            </a:r>
            <a:r>
              <a:rPr lang="it-IT" sz="1000" dirty="0"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5" name="Callout: linea senza bordo 4">
            <a:extLst>
              <a:ext uri="{FF2B5EF4-FFF2-40B4-BE49-F238E27FC236}">
                <a16:creationId xmlns:a16="http://schemas.microsoft.com/office/drawing/2014/main" id="{93D43126-3009-438D-AEB4-04C9CA966F4A}"/>
              </a:ext>
            </a:extLst>
          </p:cNvPr>
          <p:cNvSpPr/>
          <p:nvPr/>
        </p:nvSpPr>
        <p:spPr>
          <a:xfrm>
            <a:off x="5338701" y="1354286"/>
            <a:ext cx="3119499" cy="1359225"/>
          </a:xfrm>
          <a:prstGeom prst="callout1">
            <a:avLst>
              <a:gd name="adj1" fmla="val 60000"/>
              <a:gd name="adj2" fmla="val -3846"/>
              <a:gd name="adj3" fmla="val 144337"/>
              <a:gd name="adj4" fmla="val -329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400" dirty="0">
                <a:solidFill>
                  <a:schemeClr val="tx1"/>
                </a:solidFill>
              </a:rPr>
              <a:t>Anche in questo caso si fa inizialmente una distinzione tra i due casi di input (con e senza </a:t>
            </a:r>
            <a:r>
              <a:rPr lang="it-IT" sz="1400" dirty="0" err="1">
                <a:solidFill>
                  <a:schemeClr val="tx1"/>
                </a:solidFill>
              </a:rPr>
              <a:t>ridirezione</a:t>
            </a:r>
            <a:r>
              <a:rPr lang="it-IT" sz="1400" dirty="0">
                <a:solidFill>
                  <a:schemeClr val="tx1"/>
                </a:solidFill>
              </a:rPr>
              <a:t>) e si usa in entrambi i casi un </a:t>
            </a:r>
            <a:r>
              <a:rPr lang="it-IT" sz="1400" dirty="0" err="1">
                <a:solidFill>
                  <a:schemeClr val="tx1"/>
                </a:solidFill>
              </a:rPr>
              <a:t>BufferedReader</a:t>
            </a:r>
            <a:r>
              <a:rPr lang="it-IT" sz="1400" dirty="0">
                <a:solidFill>
                  <a:schemeClr val="tx1"/>
                </a:solidFill>
              </a:rPr>
              <a:t>, in modo tale da rendere la lettura da file/input unica.</a:t>
            </a:r>
          </a:p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F417B8-0CE6-4FAB-B552-C2266E8D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32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Java: Consumatore (2)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</a:t>
            </a:r>
            <a:r>
              <a:rPr lang="it-IT" sz="900" dirty="0" err="1">
                <a:latin typeface="Consolas" panose="020B0609020204030204" pitchFamily="49" charset="0"/>
              </a:rPr>
              <a:t>try</a:t>
            </a:r>
            <a:r>
              <a:rPr lang="it-IT" sz="9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while</a:t>
            </a:r>
            <a:r>
              <a:rPr lang="it-IT" sz="900" dirty="0">
                <a:latin typeface="Consolas" panose="020B0609020204030204" pitchFamily="49" charset="0"/>
              </a:rPr>
              <a:t> ((</a:t>
            </a:r>
            <a:r>
              <a:rPr lang="it-IT" sz="900" dirty="0" err="1">
                <a:latin typeface="Consolas" panose="020B0609020204030204" pitchFamily="49" charset="0"/>
              </a:rPr>
              <a:t>nread</a:t>
            </a:r>
            <a:r>
              <a:rPr lang="it-IT" sz="900" dirty="0">
                <a:latin typeface="Consolas" panose="020B0609020204030204" pitchFamily="49" charset="0"/>
              </a:rPr>
              <a:t> = </a:t>
            </a:r>
            <a:r>
              <a:rPr lang="it-IT" sz="900" dirty="0" err="1">
                <a:latin typeface="Consolas" panose="020B0609020204030204" pitchFamily="49" charset="0"/>
              </a:rPr>
              <a:t>bufferedReader.read</a:t>
            </a:r>
            <a:r>
              <a:rPr lang="it-IT" sz="900" dirty="0">
                <a:latin typeface="Consolas" panose="020B0609020204030204" pitchFamily="49" charset="0"/>
              </a:rPr>
              <a:t>()) &gt;= 0)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</a:t>
            </a:r>
            <a:r>
              <a:rPr lang="it-IT" sz="900" dirty="0" err="1">
                <a:latin typeface="Consolas" panose="020B0609020204030204" pitchFamily="49" charset="0"/>
              </a:rPr>
              <a:t>read_char</a:t>
            </a:r>
            <a:r>
              <a:rPr lang="it-IT" sz="900" dirty="0">
                <a:latin typeface="Consolas" panose="020B0609020204030204" pitchFamily="49" charset="0"/>
              </a:rPr>
              <a:t> = (</a:t>
            </a:r>
            <a:r>
              <a:rPr lang="it-IT" sz="900" dirty="0" err="1">
                <a:latin typeface="Consolas" panose="020B0609020204030204" pitchFamily="49" charset="0"/>
              </a:rPr>
              <a:t>char</a:t>
            </a:r>
            <a:r>
              <a:rPr lang="it-IT" sz="900" dirty="0">
                <a:latin typeface="Consolas" panose="020B0609020204030204" pitchFamily="49" charset="0"/>
              </a:rPr>
              <a:t>) </a:t>
            </a:r>
            <a:r>
              <a:rPr lang="it-IT" sz="900" dirty="0" err="1">
                <a:latin typeface="Consolas" panose="020B0609020204030204" pitchFamily="49" charset="0"/>
              </a:rPr>
              <a:t>nread</a:t>
            </a:r>
            <a:r>
              <a:rPr lang="it-IT" sz="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for (</a:t>
            </a:r>
            <a:r>
              <a:rPr lang="it-IT" sz="900" dirty="0" err="1">
                <a:latin typeface="Consolas" panose="020B0609020204030204" pitchFamily="49" charset="0"/>
              </a:rPr>
              <a:t>int</a:t>
            </a:r>
            <a:r>
              <a:rPr lang="it-IT" sz="900" dirty="0">
                <a:latin typeface="Consolas" panose="020B0609020204030204" pitchFamily="49" charset="0"/>
              </a:rPr>
              <a:t> i = 0; i &lt; </a:t>
            </a:r>
            <a:r>
              <a:rPr lang="it-IT" sz="900" dirty="0" err="1">
                <a:latin typeface="Consolas" panose="020B0609020204030204" pitchFamily="49" charset="0"/>
              </a:rPr>
              <a:t>characters_to_remove.length</a:t>
            </a:r>
            <a:r>
              <a:rPr lang="it-IT" sz="900" dirty="0">
                <a:latin typeface="Consolas" panose="020B0609020204030204" pitchFamily="49" charset="0"/>
              </a:rPr>
              <a:t>() &amp;&amp; !</a:t>
            </a:r>
            <a:r>
              <a:rPr lang="it-IT" sz="900" dirty="0" err="1">
                <a:latin typeface="Consolas" panose="020B0609020204030204" pitchFamily="49" charset="0"/>
              </a:rPr>
              <a:t>charIsPresent</a:t>
            </a:r>
            <a:r>
              <a:rPr lang="it-IT" sz="9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	</a:t>
            </a:r>
            <a:r>
              <a:rPr lang="it-IT" sz="900" dirty="0" err="1">
                <a:latin typeface="Consolas" panose="020B0609020204030204" pitchFamily="49" charset="0"/>
              </a:rPr>
              <a:t>if</a:t>
            </a:r>
            <a:r>
              <a:rPr lang="it-IT" sz="900" dirty="0">
                <a:latin typeface="Consolas" panose="020B0609020204030204" pitchFamily="49" charset="0"/>
              </a:rPr>
              <a:t> (</a:t>
            </a:r>
            <a:r>
              <a:rPr lang="it-IT" sz="900" dirty="0" err="1">
                <a:latin typeface="Consolas" panose="020B0609020204030204" pitchFamily="49" charset="0"/>
              </a:rPr>
              <a:t>read_char</a:t>
            </a:r>
            <a:r>
              <a:rPr lang="it-IT" sz="900" dirty="0">
                <a:latin typeface="Consolas" panose="020B0609020204030204" pitchFamily="49" charset="0"/>
              </a:rPr>
              <a:t> == </a:t>
            </a:r>
            <a:r>
              <a:rPr lang="it-IT" sz="900" dirty="0" err="1">
                <a:latin typeface="Consolas" panose="020B0609020204030204" pitchFamily="49" charset="0"/>
              </a:rPr>
              <a:t>characters_to_remove.charAt</a:t>
            </a:r>
            <a:r>
              <a:rPr lang="it-IT" sz="900" dirty="0">
                <a:latin typeface="Consolas" panose="020B0609020204030204" pitchFamily="49" charset="0"/>
              </a:rPr>
              <a:t>(i))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		</a:t>
            </a:r>
            <a:r>
              <a:rPr lang="it-IT" sz="900" dirty="0" err="1">
                <a:latin typeface="Consolas" panose="020B0609020204030204" pitchFamily="49" charset="0"/>
              </a:rPr>
              <a:t>charIsPresent</a:t>
            </a:r>
            <a:r>
              <a:rPr lang="it-IT" sz="900" dirty="0">
                <a:latin typeface="Consolas" panose="020B0609020204030204" pitchFamily="49" charset="0"/>
              </a:rPr>
              <a:t> = </a:t>
            </a:r>
            <a:r>
              <a:rPr lang="it-IT" sz="900" dirty="0" err="1">
                <a:latin typeface="Consolas" panose="020B0609020204030204" pitchFamily="49" charset="0"/>
              </a:rPr>
              <a:t>true</a:t>
            </a:r>
            <a:r>
              <a:rPr lang="it-IT" sz="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</a:t>
            </a:r>
            <a:r>
              <a:rPr lang="it-IT" sz="900" dirty="0" err="1">
                <a:latin typeface="Consolas" panose="020B0609020204030204" pitchFamily="49" charset="0"/>
              </a:rPr>
              <a:t>if</a:t>
            </a:r>
            <a:r>
              <a:rPr lang="it-IT" sz="900" dirty="0">
                <a:latin typeface="Consolas" panose="020B0609020204030204" pitchFamily="49" charset="0"/>
              </a:rPr>
              <a:t> (!</a:t>
            </a:r>
            <a:r>
              <a:rPr lang="it-IT" sz="900" dirty="0" err="1">
                <a:latin typeface="Consolas" panose="020B0609020204030204" pitchFamily="49" charset="0"/>
              </a:rPr>
              <a:t>charIsPresent</a:t>
            </a:r>
            <a:r>
              <a:rPr lang="it-IT" sz="9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	</a:t>
            </a:r>
            <a:r>
              <a:rPr lang="it-IT" sz="900" dirty="0" err="1">
                <a:latin typeface="Consolas" panose="020B0609020204030204" pitchFamily="49" charset="0"/>
              </a:rPr>
              <a:t>System.out.print</a:t>
            </a:r>
            <a:r>
              <a:rPr lang="it-IT" sz="900" dirty="0">
                <a:latin typeface="Consolas" panose="020B0609020204030204" pitchFamily="49" charset="0"/>
              </a:rPr>
              <a:t>(</a:t>
            </a:r>
            <a:r>
              <a:rPr lang="it-IT" sz="900" dirty="0" err="1">
                <a:latin typeface="Consolas" panose="020B0609020204030204" pitchFamily="49" charset="0"/>
              </a:rPr>
              <a:t>read_char</a:t>
            </a:r>
            <a:r>
              <a:rPr lang="it-IT" sz="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endParaRPr lang="it-IT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</a:t>
            </a:r>
            <a:r>
              <a:rPr lang="it-IT" sz="900" dirty="0" err="1">
                <a:latin typeface="Consolas" panose="020B0609020204030204" pitchFamily="49" charset="0"/>
              </a:rPr>
              <a:t>charIsPresent</a:t>
            </a:r>
            <a:r>
              <a:rPr lang="it-IT" sz="900" dirty="0">
                <a:latin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System.out.print</a:t>
            </a:r>
            <a:r>
              <a:rPr lang="it-IT" sz="900" dirty="0">
                <a:latin typeface="Consolas" panose="020B0609020204030204" pitchFamily="49" charset="0"/>
              </a:rPr>
              <a:t>(‘’\n’’);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bufferedReader.close</a:t>
            </a:r>
            <a:r>
              <a:rPr lang="it-IT" sz="9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catch (</a:t>
            </a:r>
            <a:r>
              <a:rPr lang="it-IT" sz="900" dirty="0" err="1">
                <a:latin typeface="Consolas" panose="020B0609020204030204" pitchFamily="49" charset="0"/>
              </a:rPr>
              <a:t>IOException</a:t>
            </a:r>
            <a:r>
              <a:rPr lang="it-IT" sz="9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System.out.println</a:t>
            </a:r>
            <a:r>
              <a:rPr lang="it-IT" sz="900" dirty="0">
                <a:latin typeface="Consolas" panose="020B0609020204030204" pitchFamily="49" charset="0"/>
              </a:rPr>
              <a:t>(‘’Errore di input.’’);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System.exit</a:t>
            </a:r>
            <a:r>
              <a:rPr lang="it-IT" sz="900" dirty="0"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llout: linea senza bordo 4">
            <a:extLst>
              <a:ext uri="{FF2B5EF4-FFF2-40B4-BE49-F238E27FC236}">
                <a16:creationId xmlns:a16="http://schemas.microsoft.com/office/drawing/2014/main" id="{93D43126-3009-438D-AEB4-04C9CA966F4A}"/>
              </a:ext>
            </a:extLst>
          </p:cNvPr>
          <p:cNvSpPr/>
          <p:nvPr/>
        </p:nvSpPr>
        <p:spPr>
          <a:xfrm>
            <a:off x="5677147" y="4118408"/>
            <a:ext cx="2838203" cy="1203188"/>
          </a:xfrm>
          <a:prstGeom prst="callout1">
            <a:avLst>
              <a:gd name="adj1" fmla="val -13827"/>
              <a:gd name="adj2" fmla="val 15610"/>
              <a:gd name="adj3" fmla="val -60979"/>
              <a:gd name="adj4" fmla="val -696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400" dirty="0">
                <a:solidFill>
                  <a:schemeClr val="tx1"/>
                </a:solidFill>
              </a:rPr>
              <a:t>L’algoritmo per leggere il testo e stampare i caratteri non presenti nella stringa di caratteri passata come argomento è identico a quello in C.</a:t>
            </a:r>
          </a:p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98F42EF-AF4C-4477-80DD-93E6950A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414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342</Words>
  <Application>Microsoft Office PowerPoint</Application>
  <PresentationFormat>Presentazione su schermo (4:3)</PresentationFormat>
  <Paragraphs>128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di Office</vt:lpstr>
      <vt:lpstr>ESERCITAZIONE 0</vt:lpstr>
      <vt:lpstr>Codice C: Produttore</vt:lpstr>
      <vt:lpstr>Codice C: Consumatore</vt:lpstr>
      <vt:lpstr>Codice Java: Produttore</vt:lpstr>
      <vt:lpstr>Codice Java: Consumatore (1)</vt:lpstr>
      <vt:lpstr>Codice Java: Consumatore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1</cp:revision>
  <dcterms:created xsi:type="dcterms:W3CDTF">2019-10-08T21:42:47Z</dcterms:created>
  <dcterms:modified xsi:type="dcterms:W3CDTF">2019-10-09T18:47:22Z</dcterms:modified>
</cp:coreProperties>
</file>