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3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250-68AD-477C-B7A4-80E27BD55A77}" v="39" dt="2019-10-09T18:47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16/10/2019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Socket in Java senza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RSClient.java &gt; DiscoveryServer.java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4E162-D583-4F29-8903-8184EB3E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40" y="988962"/>
            <a:ext cx="9664720" cy="367659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E354B-5611-4FF4-9228-9C6A676917F6}"/>
              </a:ext>
            </a:extLst>
          </p:cNvPr>
          <p:cNvSpPr txBox="1"/>
          <p:nvPr/>
        </p:nvSpPr>
        <p:spPr>
          <a:xfrm>
            <a:off x="2152650" y="4808490"/>
            <a:ext cx="7835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Creazione</a:t>
            </a:r>
            <a:r>
              <a:rPr lang="en-US" sz="2000" dirty="0"/>
              <a:t> di un clausula Try-Catch per </a:t>
            </a:r>
            <a:r>
              <a:rPr lang="en-US" sz="2000" dirty="0" err="1"/>
              <a:t>contenere</a:t>
            </a:r>
            <a:r>
              <a:rPr lang="en-US" sz="2000" dirty="0"/>
              <a:t> </a:t>
            </a:r>
            <a:r>
              <a:rPr lang="en-US" sz="2000" dirty="0" err="1"/>
              <a:t>l’inizializzazione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Socket Datagram e del Packet Datagram e per </a:t>
            </a:r>
            <a:r>
              <a:rPr lang="en-US" sz="2000" dirty="0" err="1"/>
              <a:t>cattuare</a:t>
            </a:r>
            <a:r>
              <a:rPr lang="en-US" sz="2000" dirty="0"/>
              <a:t> </a:t>
            </a:r>
            <a:r>
              <a:rPr lang="en-US" sz="2000" dirty="0" err="1"/>
              <a:t>l’eventuale</a:t>
            </a:r>
            <a:r>
              <a:rPr lang="en-US" sz="2000" dirty="0"/>
              <a:t> </a:t>
            </a:r>
            <a:r>
              <a:rPr lang="en-US" sz="2000" dirty="0" err="1"/>
              <a:t>eccezzione</a:t>
            </a:r>
            <a:r>
              <a:rPr lang="en-US" sz="2000" dirty="0"/>
              <a:t> </a:t>
            </a:r>
            <a:r>
              <a:rPr lang="en-US" sz="2000" dirty="0" err="1"/>
              <a:t>SocketException</a:t>
            </a:r>
            <a:r>
              <a:rPr lang="en-US" sz="2000" dirty="0"/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</a:t>
            </a:r>
            <a:endParaRPr lang="it-IT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DEC49-FD6A-417F-8551-4B3D35609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10" y="1003301"/>
            <a:ext cx="5940131" cy="517366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A8547-DC63-4BFC-BE32-63BC73B8EE7B}"/>
              </a:ext>
            </a:extLst>
          </p:cNvPr>
          <p:cNvSpPr txBox="1"/>
          <p:nvPr/>
        </p:nvSpPr>
        <p:spPr>
          <a:xfrm>
            <a:off x="6924675" y="1003301"/>
            <a:ext cx="5048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Doppio </a:t>
            </a:r>
            <a:r>
              <a:rPr lang="en-US" sz="1600" dirty="0" err="1">
                <a:latin typeface="Consolas" panose="020B0609020204030204" pitchFamily="49" charset="0"/>
              </a:rPr>
              <a:t>ciclo</a:t>
            </a:r>
            <a:r>
              <a:rPr lang="en-US" sz="1600" dirty="0">
                <a:latin typeface="Consolas" panose="020B0609020204030204" pitchFamily="49" charset="0"/>
              </a:rPr>
              <a:t> per la </a:t>
            </a:r>
            <a:r>
              <a:rPr lang="en-US" sz="1600" dirty="0" err="1">
                <a:latin typeface="Consolas" panose="020B0609020204030204" pitchFamily="49" charset="0"/>
              </a:rPr>
              <a:t>selezione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delle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righe</a:t>
            </a:r>
            <a:r>
              <a:rPr lang="en-US" sz="1600" dirty="0"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latin typeface="Consolas" panose="020B0609020204030204" pitchFamily="49" charset="0"/>
              </a:rPr>
              <a:t>scambiare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nel</a:t>
            </a:r>
            <a:r>
              <a:rPr lang="en-US" sz="1600" dirty="0">
                <a:latin typeface="Consolas" panose="020B0609020204030204" pitchFamily="49" charset="0"/>
              </a:rPr>
              <a:t> file.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 primo </a:t>
            </a:r>
            <a:r>
              <a:rPr lang="en-US" sz="1600" dirty="0" err="1">
                <a:latin typeface="Consolas" panose="020B0609020204030204" pitchFamily="49" charset="0"/>
              </a:rPr>
              <a:t>inizializza</a:t>
            </a:r>
            <a:r>
              <a:rPr lang="en-US" sz="1600" dirty="0">
                <a:latin typeface="Consolas" panose="020B0609020204030204" pitchFamily="49" charset="0"/>
              </a:rPr>
              <a:t> la </a:t>
            </a:r>
            <a:r>
              <a:rPr lang="en-US" sz="1600" dirty="0" err="1">
                <a:latin typeface="Consolas" panose="020B0609020204030204" pitchFamily="49" charset="0"/>
              </a:rPr>
              <a:t>richiesta</a:t>
            </a:r>
            <a:r>
              <a:rPr lang="en-US" sz="1600" dirty="0">
                <a:latin typeface="Consolas" panose="020B0609020204030204" pitchFamily="49" charset="0"/>
              </a:rPr>
              <a:t> e </a:t>
            </a:r>
            <a:r>
              <a:rPr lang="en-US" sz="1600" dirty="0" err="1">
                <a:latin typeface="Consolas" panose="020B0609020204030204" pitchFamily="49" charset="0"/>
              </a:rPr>
              <a:t>richiede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nello</a:t>
            </a:r>
            <a:r>
              <a:rPr lang="en-US" sz="1600" dirty="0">
                <a:latin typeface="Consolas" panose="020B0609020204030204" pitchFamily="49" charset="0"/>
              </a:rPr>
              <a:t> stdin la prima </a:t>
            </a:r>
            <a:r>
              <a:rPr lang="en-US" sz="1600" dirty="0" err="1">
                <a:latin typeface="Consolas" panose="020B0609020204030204" pitchFamily="49" charset="0"/>
              </a:rPr>
              <a:t>riga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il</a:t>
            </a:r>
            <a:r>
              <a:rPr lang="en-US" sz="1600" dirty="0">
                <a:latin typeface="Consolas" panose="020B0609020204030204" pitchFamily="49" charset="0"/>
              </a:rPr>
              <a:t> secondo </a:t>
            </a:r>
            <a:r>
              <a:rPr lang="en-US" sz="1600" dirty="0" err="1">
                <a:latin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occupa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semplicemente</a:t>
            </a:r>
            <a:r>
              <a:rPr lang="en-US" sz="1600" dirty="0">
                <a:latin typeface="Consolas" panose="020B0609020204030204" pitchFamily="49" charset="0"/>
              </a:rPr>
              <a:t> di </a:t>
            </a:r>
            <a:r>
              <a:rPr lang="en-US" sz="1600" dirty="0" err="1">
                <a:latin typeface="Consolas" panose="020B0609020204030204" pitchFamily="49" charset="0"/>
              </a:rPr>
              <a:t>richiedere</a:t>
            </a:r>
            <a:r>
              <a:rPr lang="en-US" sz="1600" dirty="0">
                <a:latin typeface="Consolas" panose="020B0609020204030204" pitchFamily="49" charset="0"/>
              </a:rPr>
              <a:t> la </a:t>
            </a:r>
            <a:r>
              <a:rPr lang="en-US" sz="1600" dirty="0" err="1">
                <a:latin typeface="Consolas" panose="020B0609020204030204" pitchFamily="49" charset="0"/>
              </a:rPr>
              <a:t>riga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Controllo</a:t>
            </a:r>
            <a:r>
              <a:rPr lang="en-US" sz="1600" dirty="0">
                <a:latin typeface="Consolas" panose="020B0609020204030204" pitchFamily="49" charset="0"/>
              </a:rPr>
              <a:t> finale con </a:t>
            </a:r>
            <a:r>
              <a:rPr lang="en-US" sz="1600" dirty="0" err="1">
                <a:latin typeface="Consolas" panose="020B0609020204030204" pitchFamily="49" charset="0"/>
              </a:rPr>
              <a:t>variabile</a:t>
            </a:r>
            <a:r>
              <a:rPr lang="en-US" sz="1600" dirty="0">
                <a:latin typeface="Consolas" panose="020B0609020204030204" pitchFamily="49" charset="0"/>
              </a:rPr>
              <a:t> “res” per la </a:t>
            </a:r>
            <a:r>
              <a:rPr lang="en-US" sz="1600" dirty="0" err="1">
                <a:latin typeface="Consolas" panose="020B0609020204030204" pitchFamily="49" charset="0"/>
              </a:rPr>
              <a:t>comunicazione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dell’esito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72DB1-5212-4033-B817-A1421732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40" y="3178943"/>
            <a:ext cx="5146684" cy="1288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90D58-1D16-4C81-AA8B-26E5CCC49572}"/>
              </a:ext>
            </a:extLst>
          </p:cNvPr>
          <p:cNvSpPr/>
          <p:nvPr/>
        </p:nvSpPr>
        <p:spPr>
          <a:xfrm>
            <a:off x="822960" y="1672046"/>
            <a:ext cx="2233749" cy="2424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7C023B-B9EB-43D7-89C6-6B853DFB41A1}"/>
              </a:ext>
            </a:extLst>
          </p:cNvPr>
          <p:cNvCxnSpPr>
            <a:endCxn id="7" idx="1"/>
          </p:cNvCxnSpPr>
          <p:nvPr/>
        </p:nvCxnSpPr>
        <p:spPr>
          <a:xfrm>
            <a:off x="3056709" y="1672046"/>
            <a:ext cx="3769531" cy="215132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D89CB5-2225-4C38-9C65-E7409E88FF86}"/>
              </a:ext>
            </a:extLst>
          </p:cNvPr>
          <p:cNvSpPr txBox="1"/>
          <p:nvPr/>
        </p:nvSpPr>
        <p:spPr>
          <a:xfrm>
            <a:off x="7024530" y="4612124"/>
            <a:ext cx="4527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La clausula catch non </a:t>
            </a:r>
            <a:r>
              <a:rPr lang="en-US" sz="1600" dirty="0" err="1">
                <a:latin typeface="Consolas" panose="020B0609020204030204" pitchFamily="49" charset="0"/>
              </a:rPr>
              <a:t>termina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l’esecuzione</a:t>
            </a:r>
            <a:r>
              <a:rPr lang="en-US" sz="1600" dirty="0">
                <a:latin typeface="Consolas" panose="020B0609020204030204" pitchFamily="49" charset="0"/>
              </a:rPr>
              <a:t>, ma </a:t>
            </a:r>
            <a:r>
              <a:rPr lang="en-US" sz="1600" dirty="0" err="1">
                <a:latin typeface="Consolas" panose="020B0609020204030204" pitchFamily="49" charset="0"/>
              </a:rPr>
              <a:t>fornisce</a:t>
            </a:r>
            <a:r>
              <a:rPr lang="en-US" sz="1600" dirty="0">
                <a:latin typeface="Consolas" panose="020B0609020204030204" pitchFamily="49" charset="0"/>
              </a:rPr>
              <a:t> una </a:t>
            </a:r>
            <a:r>
              <a:rPr lang="en-US" sz="1600" dirty="0" err="1">
                <a:latin typeface="Consolas" panose="020B0609020204030204" pitchFamily="49" charset="0"/>
              </a:rPr>
              <a:t>possibiltà</a:t>
            </a:r>
            <a:r>
              <a:rPr lang="en-US" sz="1600" dirty="0">
                <a:latin typeface="Consolas" panose="020B0609020204030204" pitchFamily="49" charset="0"/>
              </a:rPr>
              <a:t> di </a:t>
            </a:r>
            <a:r>
              <a:rPr lang="en-US" sz="1600" dirty="0" err="1">
                <a:latin typeface="Consolas" panose="020B0609020204030204" pitchFamily="49" charset="0"/>
              </a:rPr>
              <a:t>ripetere</a:t>
            </a:r>
            <a:r>
              <a:rPr lang="en-US" sz="1600" dirty="0">
                <a:latin typeface="Consolas" panose="020B0609020204030204" pitchFamily="49" charset="0"/>
              </a:rPr>
              <a:t> la </a:t>
            </a:r>
            <a:r>
              <a:rPr lang="en-US" sz="1600" dirty="0" err="1">
                <a:latin typeface="Consolas" panose="020B0609020204030204" pitchFamily="49" charset="0"/>
              </a:rPr>
              <a:t>lettura</a:t>
            </a:r>
            <a:r>
              <a:rPr lang="en-US" sz="1600" dirty="0">
                <a:latin typeface="Consolas" panose="020B0609020204030204" pitchFamily="49" charset="0"/>
              </a:rPr>
              <a:t> del </a:t>
            </a:r>
            <a:r>
              <a:rPr lang="en-US" sz="1600" dirty="0" err="1">
                <a:latin typeface="Consolas" panose="020B0609020204030204" pitchFamily="49" charset="0"/>
              </a:rPr>
              <a:t>numero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B7D82-4CA5-4F4D-9166-EA21ABA2812E}"/>
              </a:ext>
            </a:extLst>
          </p:cNvPr>
          <p:cNvSpPr txBox="1"/>
          <p:nvPr/>
        </p:nvSpPr>
        <p:spPr>
          <a:xfrm>
            <a:off x="589890" y="4208643"/>
            <a:ext cx="1091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Controllo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numero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arogomenti</a:t>
            </a:r>
            <a:r>
              <a:rPr lang="en-US" sz="1400" dirty="0">
                <a:latin typeface="Consolas" panose="020B0609020204030204" pitchFamily="49" charset="0"/>
              </a:rPr>
              <a:t> (min 3) e </a:t>
            </a:r>
            <a:r>
              <a:rPr lang="en-US" sz="1400" dirty="0" err="1">
                <a:latin typeface="Consolas" panose="020B0609020204030204" pitchFamily="49" charset="0"/>
              </a:rPr>
              <a:t>controllo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che</a:t>
            </a:r>
            <a:r>
              <a:rPr lang="en-US" sz="1400" dirty="0">
                <a:latin typeface="Consolas" panose="020B0609020204030204" pitchFamily="49" charset="0"/>
              </a:rPr>
              <a:t> la porta del </a:t>
            </a:r>
            <a:r>
              <a:rPr lang="en-US" sz="1400" dirty="0" err="1">
                <a:latin typeface="Consolas" panose="020B0609020204030204" pitchFamily="49" charset="0"/>
              </a:rPr>
              <a:t>DiscoveryServer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sia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nel</a:t>
            </a:r>
            <a:r>
              <a:rPr lang="en-US" sz="1400" dirty="0">
                <a:latin typeface="Consolas" panose="020B0609020204030204" pitchFamily="49" charset="0"/>
              </a:rPr>
              <a:t> range [1024-65535].</a:t>
            </a:r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262E0-164A-4F18-BB62-6CDC22CC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5" y="957503"/>
            <a:ext cx="10577217" cy="28835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B9C9FF-F2FF-45F9-9264-0CD10D186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455" y="5113025"/>
            <a:ext cx="4323740" cy="836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9C2A8-F5CF-4AB2-903F-E3E38F0A4AEC}"/>
              </a:ext>
            </a:extLst>
          </p:cNvPr>
          <p:cNvSpPr txBox="1"/>
          <p:nvPr/>
        </p:nvSpPr>
        <p:spPr>
          <a:xfrm>
            <a:off x="5615045" y="5346498"/>
            <a:ext cx="485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Strutture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contengono</a:t>
            </a:r>
            <a:r>
              <a:rPr lang="en-US" sz="1400" dirty="0">
                <a:latin typeface="Consolas" panose="020B0609020204030204" pitchFamily="49" charset="0"/>
              </a:rPr>
              <a:t> filename e </a:t>
            </a:r>
            <a:r>
              <a:rPr lang="en-US" sz="1400" dirty="0" err="1">
                <a:latin typeface="Consolas" panose="020B0609020204030204" pitchFamily="49" charset="0"/>
              </a:rPr>
              <a:t>porte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  <a:endParaRPr lang="it-I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E16C0-7C3D-4B49-929C-10E713E7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37" y="4255811"/>
            <a:ext cx="5063240" cy="210053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38470-79FC-412C-9A2C-CF1D9B50A62D}"/>
              </a:ext>
            </a:extLst>
          </p:cNvPr>
          <p:cNvSpPr txBox="1"/>
          <p:nvPr/>
        </p:nvSpPr>
        <p:spPr>
          <a:xfrm>
            <a:off x="5725772" y="4982914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Elaborazione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richiesta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dell’utente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e </a:t>
            </a:r>
            <a:r>
              <a:rPr lang="en-US" dirty="0" err="1">
                <a:latin typeface="Consolas" panose="020B0609020204030204" pitchFamily="49" charset="0"/>
              </a:rPr>
              <a:t>risposta</a:t>
            </a:r>
            <a:r>
              <a:rPr lang="en-US" dirty="0">
                <a:latin typeface="Consolas" panose="020B0609020204030204" pitchFamily="49" charset="0"/>
              </a:rPr>
              <a:t> con </a:t>
            </a:r>
            <a:r>
              <a:rPr lang="en-US" dirty="0" err="1">
                <a:latin typeface="Consolas" panose="020B0609020204030204" pitchFamily="49" charset="0"/>
              </a:rPr>
              <a:t>esito</a:t>
            </a:r>
            <a:r>
              <a:rPr lang="en-US" dirty="0">
                <a:latin typeface="Consolas" panose="020B0609020204030204" pitchFamily="49" charset="0"/>
              </a:rPr>
              <a:t> positive </a:t>
            </a:r>
          </a:p>
          <a:p>
            <a:r>
              <a:rPr lang="en-US" dirty="0">
                <a:latin typeface="Consolas" panose="020B0609020204030204" pitchFamily="49" charset="0"/>
              </a:rPr>
              <a:t>o negative (se </a:t>
            </a:r>
            <a:r>
              <a:rPr lang="en-US" dirty="0" err="1">
                <a:latin typeface="Consolas" panose="020B0609020204030204" pitchFamily="49" charset="0"/>
              </a:rPr>
              <a:t>il</a:t>
            </a:r>
            <a:r>
              <a:rPr lang="en-US" dirty="0">
                <a:latin typeface="Consolas" panose="020B0609020204030204" pitchFamily="49" charset="0"/>
              </a:rPr>
              <a:t> file non </a:t>
            </a:r>
            <a:r>
              <a:rPr lang="en-US" dirty="0" err="1">
                <a:latin typeface="Consolas" panose="020B0609020204030204" pitchFamily="49" charset="0"/>
              </a:rPr>
              <a:t>esiste</a:t>
            </a:r>
            <a:r>
              <a:rPr lang="it-IT" dirty="0"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E1380-E449-4755-9994-8AFDED61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7" y="1047760"/>
            <a:ext cx="4808660" cy="316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735B2-4239-4423-9DF3-AEEB84B15673}"/>
              </a:ext>
            </a:extLst>
          </p:cNvPr>
          <p:cNvSpPr txBox="1"/>
          <p:nvPr/>
        </p:nvSpPr>
        <p:spPr>
          <a:xfrm>
            <a:off x="5738724" y="1730406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Controllo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validità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porte</a:t>
            </a:r>
            <a:r>
              <a:rPr lang="en-US" dirty="0">
                <a:latin typeface="Consolas" panose="020B0609020204030204" pitchFamily="49" charset="0"/>
              </a:rPr>
              <a:t> ed </a:t>
            </a:r>
            <a:r>
              <a:rPr lang="en-US" dirty="0" err="1">
                <a:latin typeface="Consolas" panose="020B0609020204030204" pitchFamily="49" charset="0"/>
              </a:rPr>
              <a:t>esistenza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del file.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Controllo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che</a:t>
            </a:r>
            <a:r>
              <a:rPr lang="en-US" dirty="0">
                <a:latin typeface="Consolas" panose="020B0609020204030204" pitchFamily="49" charset="0"/>
              </a:rPr>
              <a:t> le </a:t>
            </a:r>
            <a:r>
              <a:rPr lang="en-US" dirty="0" err="1">
                <a:latin typeface="Consolas" panose="020B0609020204030204" pitchFamily="49" charset="0"/>
              </a:rPr>
              <a:t>porte</a:t>
            </a:r>
            <a:r>
              <a:rPr lang="en-US" dirty="0">
                <a:latin typeface="Consolas" panose="020B0609020204030204" pitchFamily="49" charset="0"/>
              </a:rPr>
              <a:t> non </a:t>
            </a:r>
            <a:r>
              <a:rPr lang="en-US" dirty="0" err="1">
                <a:latin typeface="Consolas" panose="020B0609020204030204" pitchFamily="49" charset="0"/>
              </a:rPr>
              <a:t>siano</a:t>
            </a:r>
            <a:r>
              <a:rPr lang="en-US" dirty="0">
                <a:latin typeface="Consolas" panose="020B0609020204030204" pitchFamily="49" charset="0"/>
              </a:rPr>
              <a:t> duplicate</a:t>
            </a:r>
          </a:p>
          <a:p>
            <a:r>
              <a:rPr lang="en-US" dirty="0">
                <a:latin typeface="Consolas" panose="020B0609020204030204" pitchFamily="49" charset="0"/>
              </a:rPr>
              <a:t>ed </a:t>
            </a:r>
            <a:r>
              <a:rPr lang="en-US" dirty="0" err="1">
                <a:latin typeface="Consolas" panose="020B0609020204030204" pitchFamily="49" charset="0"/>
              </a:rPr>
              <a:t>inserimento</a:t>
            </a:r>
            <a:r>
              <a:rPr lang="en-US" dirty="0">
                <a:latin typeface="Consolas" panose="020B0609020204030204" pitchFamily="49" charset="0"/>
              </a:rPr>
              <a:t> di </a:t>
            </a:r>
            <a:r>
              <a:rPr lang="en-US" dirty="0" err="1">
                <a:latin typeface="Consolas" panose="020B0609020204030204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 err="1">
                <a:latin typeface="Consolas" panose="020B0609020204030204" pitchFamily="49" charset="0"/>
              </a:rPr>
              <a:t>delle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porte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nelle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strutture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dati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89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RowSwapServer.java &amp; LineUtility.java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C7A85-C2A4-4D88-B7EF-8D3DB9C9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44" y="983707"/>
            <a:ext cx="5101428" cy="315966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3856D-C599-4B50-8845-4537CE1FBB5E}"/>
              </a:ext>
            </a:extLst>
          </p:cNvPr>
          <p:cNvSpPr txBox="1"/>
          <p:nvPr/>
        </p:nvSpPr>
        <p:spPr>
          <a:xfrm>
            <a:off x="5867399" y="1824877"/>
            <a:ext cx="594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LineUtility</a:t>
            </a:r>
            <a:r>
              <a:rPr lang="en-US" dirty="0"/>
              <a:t> </a:t>
            </a:r>
            <a:r>
              <a:rPr lang="en-US" dirty="0" err="1"/>
              <a:t>legge</a:t>
            </a:r>
            <a:r>
              <a:rPr lang="en-US" dirty="0"/>
              <a:t> la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scelta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.</a:t>
            </a:r>
          </a:p>
          <a:p>
            <a:r>
              <a:rPr lang="en-US" dirty="0" err="1"/>
              <a:t>Tramite</a:t>
            </a:r>
            <a:r>
              <a:rPr lang="en-US" dirty="0"/>
              <a:t> un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leggiamo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linea</a:t>
            </a:r>
            <a:r>
              <a:rPr lang="en-US" dirty="0"/>
              <a:t> per </a:t>
            </a:r>
            <a:r>
              <a:rPr lang="en-US" dirty="0" err="1"/>
              <a:t>linea</a:t>
            </a:r>
            <a:r>
              <a:rPr lang="en-US" dirty="0"/>
              <a:t>.</a:t>
            </a:r>
          </a:p>
          <a:p>
            <a:r>
              <a:rPr lang="en-US" dirty="0"/>
              <a:t>In base ad un </a:t>
            </a:r>
            <a:r>
              <a:rPr lang="en-US" dirty="0" err="1"/>
              <a:t>indice</a:t>
            </a:r>
            <a:r>
              <a:rPr lang="en-US" dirty="0"/>
              <a:t>, </a:t>
            </a:r>
            <a:r>
              <a:rPr lang="en-US" dirty="0" err="1"/>
              <a:t>controlliamo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linea</a:t>
            </a:r>
            <a:r>
              <a:rPr lang="en-US" dirty="0"/>
              <a:t> e </a:t>
            </a:r>
            <a:r>
              <a:rPr lang="en-US" dirty="0" err="1"/>
              <a:t>tramite</a:t>
            </a:r>
            <a:endParaRPr lang="en-US" dirty="0"/>
          </a:p>
          <a:p>
            <a:r>
              <a:rPr lang="en-US" dirty="0"/>
              <a:t>le apposite </a:t>
            </a:r>
            <a:r>
              <a:rPr lang="en-US" dirty="0" err="1"/>
              <a:t>clausole</a:t>
            </a:r>
            <a:r>
              <a:rPr lang="en-US" dirty="0"/>
              <a:t> IF, </a:t>
            </a:r>
            <a:r>
              <a:rPr lang="en-US" dirty="0" err="1"/>
              <a:t>invertiamo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, </a:t>
            </a:r>
            <a:r>
              <a:rPr lang="en-US" dirty="0" err="1"/>
              <a:t>scrivendo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</a:t>
            </a:r>
          </a:p>
          <a:p>
            <a:r>
              <a:rPr lang="en-US" dirty="0"/>
              <a:t>file </a:t>
            </a:r>
            <a:r>
              <a:rPr lang="en-US" dirty="0" err="1"/>
              <a:t>creato</a:t>
            </a:r>
            <a:r>
              <a:rPr lang="en-US" dirty="0"/>
              <a:t> con </a:t>
            </a:r>
            <a:r>
              <a:rPr lang="en-US" dirty="0" err="1"/>
              <a:t>estensione</a:t>
            </a:r>
            <a:r>
              <a:rPr lang="en-US" dirty="0"/>
              <a:t> .</a:t>
            </a:r>
            <a:r>
              <a:rPr lang="en-US" dirty="0" err="1"/>
              <a:t>tmp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CF9F-BD02-42C8-8379-DE6D9E7F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0" y="4767262"/>
            <a:ext cx="3267075" cy="981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C5EC19-2FCB-407F-A54F-E68D7205F35B}"/>
              </a:ext>
            </a:extLst>
          </p:cNvPr>
          <p:cNvSpPr/>
          <p:nvPr/>
        </p:nvSpPr>
        <p:spPr>
          <a:xfrm>
            <a:off x="1214438" y="1003301"/>
            <a:ext cx="938212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4D074-9EEE-4BE3-931F-580649CA2D15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271464" y="1094581"/>
            <a:ext cx="942975" cy="4320381"/>
          </a:xfrm>
          <a:prstGeom prst="bentConnector2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1B8AC-A4A0-4401-AB5B-995D88F404E1}"/>
              </a:ext>
            </a:extLst>
          </p:cNvPr>
          <p:cNvCxnSpPr>
            <a:cxnSpLocks/>
          </p:cNvCxnSpPr>
          <p:nvPr/>
        </p:nvCxnSpPr>
        <p:spPr>
          <a:xfrm>
            <a:off x="271463" y="5414962"/>
            <a:ext cx="12435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236966-69A3-484A-AB37-FC148B8421F2}"/>
              </a:ext>
            </a:extLst>
          </p:cNvPr>
          <p:cNvSpPr txBox="1"/>
          <p:nvPr/>
        </p:nvSpPr>
        <p:spPr>
          <a:xfrm>
            <a:off x="5031075" y="4657634"/>
            <a:ext cx="6556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</a:t>
            </a:r>
            <a:r>
              <a:rPr lang="en-US" dirty="0" err="1"/>
              <a:t>LineUtility</a:t>
            </a:r>
            <a:r>
              <a:rPr lang="en-US" dirty="0"/>
              <a:t> </a:t>
            </a:r>
            <a:r>
              <a:rPr lang="en-US" dirty="0" err="1"/>
              <a:t>rimuovendo</a:t>
            </a:r>
            <a:r>
              <a:rPr lang="en-US" dirty="0"/>
              <a:t> </a:t>
            </a:r>
            <a:r>
              <a:rPr lang="en-US" dirty="0" err="1"/>
              <a:t>getNextLine</a:t>
            </a:r>
            <a:r>
              <a:rPr lang="en-US" dirty="0"/>
              <a:t> in </a:t>
            </a:r>
            <a:r>
              <a:rPr lang="en-US" dirty="0" err="1"/>
              <a:t>quanto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utilizzato</a:t>
            </a:r>
            <a:r>
              <a:rPr lang="en-US" dirty="0"/>
              <a:t> e al </a:t>
            </a:r>
            <a:r>
              <a:rPr lang="en-US" dirty="0" err="1"/>
              <a:t>posto</a:t>
            </a:r>
            <a:r>
              <a:rPr lang="en-US" dirty="0"/>
              <a:t> di </a:t>
            </a:r>
            <a:r>
              <a:rPr lang="en-US" dirty="0" err="1"/>
              <a:t>restituire</a:t>
            </a:r>
            <a:r>
              <a:rPr lang="en-US" dirty="0"/>
              <a:t> una </a:t>
            </a:r>
            <a:r>
              <a:rPr lang="en-US" dirty="0" err="1"/>
              <a:t>stringa</a:t>
            </a:r>
            <a:r>
              <a:rPr lang="en-US" dirty="0"/>
              <a:t> “Linea non </a:t>
            </a:r>
            <a:r>
              <a:rPr lang="en-US" dirty="0" err="1"/>
              <a:t>trovata</a:t>
            </a:r>
            <a:r>
              <a:rPr lang="en-US" dirty="0"/>
              <a:t>”,</a:t>
            </a:r>
          </a:p>
          <a:p>
            <a:r>
              <a:rPr lang="it-IT" dirty="0"/>
              <a:t>lanciamo un’eccezione che notifica l’errore al RowSwapServer che</a:t>
            </a:r>
          </a:p>
          <a:p>
            <a:r>
              <a:rPr lang="it-IT" dirty="0"/>
              <a:t>blocca lo scambio righe, se la riga non esiste.</a:t>
            </a:r>
          </a:p>
        </p:txBody>
      </p:sp>
    </p:spTree>
    <p:extLst>
      <p:ext uri="{BB962C8B-B14F-4D97-AF65-F5344CB8AC3E}">
        <p14:creationId xmlns:p14="http://schemas.microsoft.com/office/powerpoint/2010/main" val="188956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292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di Office</vt:lpstr>
      <vt:lpstr>ESERCITAZIONE 1</vt:lpstr>
      <vt:lpstr>RSClient.java &gt; DiscoveryServer.java</vt:lpstr>
      <vt:lpstr>RSClient.java &gt; RowSwapServer.java</vt:lpstr>
      <vt:lpstr>DiscoveryServer.java</vt:lpstr>
      <vt:lpstr>DiscoveryServer.java</vt:lpstr>
      <vt:lpstr>RowSwapServer.java &amp; LineUtility.java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Endri Gjura - endri.gjura@studio.unibo.it</cp:lastModifiedBy>
  <cp:revision>12</cp:revision>
  <dcterms:created xsi:type="dcterms:W3CDTF">2019-10-08T21:42:47Z</dcterms:created>
  <dcterms:modified xsi:type="dcterms:W3CDTF">2019-10-16T20:42:37Z</dcterms:modified>
</cp:coreProperties>
</file>