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DE250-68AD-477C-B7A4-80E27BD55A77}" v="39" dt="2019-10-09T18:47:1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110" d="100"/>
          <a:sy n="110" d="100"/>
        </p:scale>
        <p:origin x="215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92159-4597-4830-B3AD-05D2093E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u="sng" dirty="0"/>
              <a:t>ESERCITAZIONE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7D69AE-2C12-48D4-934E-E43844B1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Socket in Java senza connessione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it-IT" u="sng" dirty="0"/>
              <a:t>RSClient.java &gt; DiscoveryServer.java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E01FA61-8462-4AFC-BE72-063FF8D3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11840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</a:rPr>
              <a:t>try</a:t>
            </a:r>
            <a:r>
              <a:rPr lang="it-IT" sz="1600" dirty="0"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</a:rPr>
              <a:t>socket</a:t>
            </a:r>
            <a:r>
              <a:rPr lang="it-IT" sz="1600" dirty="0">
                <a:latin typeface="Consolas" panose="020B0609020204030204" pitchFamily="49" charset="0"/>
              </a:rPr>
              <a:t> = new </a:t>
            </a:r>
            <a:r>
              <a:rPr lang="it-IT" sz="1600" dirty="0" err="1">
                <a:latin typeface="Consolas" panose="020B0609020204030204" pitchFamily="49" charset="0"/>
              </a:rPr>
              <a:t>DatagramSocket</a:t>
            </a:r>
            <a:r>
              <a:rPr lang="it-IT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</a:rPr>
              <a:t>socket.setSoTimeout</a:t>
            </a:r>
            <a:r>
              <a:rPr lang="it-IT" sz="1600" dirty="0">
                <a:latin typeface="Consolas" panose="020B0609020204030204" pitchFamily="49" charset="0"/>
              </a:rPr>
              <a:t>(30000);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</a:rPr>
              <a:t>packet</a:t>
            </a:r>
            <a:r>
              <a:rPr lang="it-IT" sz="1600" dirty="0">
                <a:latin typeface="Consolas" panose="020B0609020204030204" pitchFamily="49" charset="0"/>
              </a:rPr>
              <a:t> = new </a:t>
            </a:r>
            <a:r>
              <a:rPr lang="it-IT" sz="1600" dirty="0" err="1">
                <a:latin typeface="Consolas" panose="020B0609020204030204" pitchFamily="49" charset="0"/>
              </a:rPr>
              <a:t>DatagramPacket</a:t>
            </a:r>
            <a:r>
              <a:rPr lang="it-IT" sz="1600" dirty="0">
                <a:latin typeface="Consolas" panose="020B0609020204030204" pitchFamily="49" charset="0"/>
              </a:rPr>
              <a:t>(</a:t>
            </a:r>
            <a:r>
              <a:rPr lang="it-IT" sz="1600" dirty="0" err="1">
                <a:latin typeface="Consolas" panose="020B0609020204030204" pitchFamily="49" charset="0"/>
              </a:rPr>
              <a:t>buf</a:t>
            </a:r>
            <a:r>
              <a:rPr lang="it-IT" sz="1600" dirty="0">
                <a:latin typeface="Consolas" panose="020B0609020204030204" pitchFamily="49" charset="0"/>
              </a:rPr>
              <a:t>, </a:t>
            </a:r>
            <a:r>
              <a:rPr lang="it-IT" sz="1600" dirty="0" err="1">
                <a:latin typeface="Consolas" panose="020B0609020204030204" pitchFamily="49" charset="0"/>
              </a:rPr>
              <a:t>buf.length</a:t>
            </a:r>
            <a:r>
              <a:rPr lang="it-IT" sz="1600" dirty="0">
                <a:latin typeface="Consolas" panose="020B0609020204030204" pitchFamily="49" charset="0"/>
              </a:rPr>
              <a:t>, </a:t>
            </a:r>
            <a:r>
              <a:rPr lang="it-IT" sz="1600" dirty="0" err="1">
                <a:latin typeface="Consolas" panose="020B0609020204030204" pitchFamily="49" charset="0"/>
              </a:rPr>
              <a:t>addr</a:t>
            </a:r>
            <a:r>
              <a:rPr lang="it-IT" sz="1600" dirty="0">
                <a:latin typeface="Consolas" panose="020B0609020204030204" pitchFamily="49" charset="0"/>
              </a:rPr>
              <a:t>, port);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</a:rPr>
              <a:t>System.out.println</a:t>
            </a:r>
            <a:r>
              <a:rPr lang="it-IT" sz="1600" dirty="0">
                <a:latin typeface="Consolas" panose="020B0609020204030204" pitchFamily="49" charset="0"/>
              </a:rPr>
              <a:t>("\</a:t>
            </a:r>
            <a:r>
              <a:rPr lang="it-IT" sz="1600" dirty="0" err="1">
                <a:latin typeface="Consolas" panose="020B0609020204030204" pitchFamily="49" charset="0"/>
              </a:rPr>
              <a:t>nRSClient</a:t>
            </a:r>
            <a:r>
              <a:rPr lang="it-IT" sz="1600" dirty="0">
                <a:latin typeface="Consolas" panose="020B0609020204030204" pitchFamily="49" charset="0"/>
              </a:rPr>
              <a:t>: avviato");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</a:rPr>
              <a:t>System.out.println</a:t>
            </a:r>
            <a:r>
              <a:rPr lang="it-IT" sz="1600" dirty="0">
                <a:latin typeface="Consolas" panose="020B0609020204030204" pitchFamily="49" charset="0"/>
              </a:rPr>
              <a:t>("Creata la </a:t>
            </a:r>
            <a:r>
              <a:rPr lang="it-IT" sz="1600" dirty="0" err="1">
                <a:latin typeface="Consolas" panose="020B0609020204030204" pitchFamily="49" charset="0"/>
              </a:rPr>
              <a:t>socket</a:t>
            </a:r>
            <a:r>
              <a:rPr lang="it-IT" sz="1600" dirty="0">
                <a:latin typeface="Consolas" panose="020B0609020204030204" pitchFamily="49" charset="0"/>
              </a:rPr>
              <a:t>: " + </a:t>
            </a:r>
            <a:r>
              <a:rPr lang="it-IT" sz="1600" dirty="0" err="1">
                <a:latin typeface="Consolas" panose="020B0609020204030204" pitchFamily="49" charset="0"/>
              </a:rPr>
              <a:t>socket</a:t>
            </a:r>
            <a:r>
              <a:rPr lang="it-IT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} catch (</a:t>
            </a:r>
            <a:r>
              <a:rPr lang="it-IT" sz="1600" dirty="0" err="1">
                <a:latin typeface="Consolas" panose="020B0609020204030204" pitchFamily="49" charset="0"/>
              </a:rPr>
              <a:t>SocketException</a:t>
            </a:r>
            <a:r>
              <a:rPr lang="it-IT" sz="1600" dirty="0"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</a:rPr>
              <a:t>System.out.println</a:t>
            </a:r>
            <a:r>
              <a:rPr lang="it-IT" sz="1600" dirty="0">
                <a:latin typeface="Consolas" panose="020B0609020204030204" pitchFamily="49" charset="0"/>
              </a:rPr>
              <a:t>("Problemi nella creazione della </a:t>
            </a:r>
            <a:r>
              <a:rPr lang="it-IT" sz="1600" dirty="0" err="1">
                <a:latin typeface="Consolas" panose="020B0609020204030204" pitchFamily="49" charset="0"/>
              </a:rPr>
              <a:t>socket</a:t>
            </a:r>
            <a:r>
              <a:rPr lang="it-IT" sz="1600" dirty="0">
                <a:latin typeface="Consolas" panose="020B0609020204030204" pitchFamily="49" charset="0"/>
              </a:rPr>
              <a:t>: ");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</a:rPr>
              <a:t>e.printStackTrace</a:t>
            </a:r>
            <a:r>
              <a:rPr lang="it-IT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</a:rPr>
              <a:t>System.out.println</a:t>
            </a:r>
            <a:r>
              <a:rPr lang="it-IT" sz="1600" dirty="0">
                <a:latin typeface="Consolas" panose="020B0609020204030204" pitchFamily="49" charset="0"/>
              </a:rPr>
              <a:t>("</a:t>
            </a:r>
            <a:r>
              <a:rPr lang="it-IT" sz="1600" dirty="0" err="1">
                <a:latin typeface="Consolas" panose="020B0609020204030204" pitchFamily="49" charset="0"/>
              </a:rPr>
              <a:t>RSClient</a:t>
            </a:r>
            <a:r>
              <a:rPr lang="it-IT" sz="1600" dirty="0">
                <a:latin typeface="Consolas" panose="020B0609020204030204" pitchFamily="49" charset="0"/>
              </a:rPr>
              <a:t>: interrompo...");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</a:t>
            </a:r>
            <a:r>
              <a:rPr lang="it-IT" sz="1600" dirty="0" err="1">
                <a:latin typeface="Consolas" panose="020B0609020204030204" pitchFamily="49" charset="0"/>
              </a:rPr>
              <a:t>System.exit</a:t>
            </a:r>
            <a:r>
              <a:rPr lang="it-IT" sz="1600" dirty="0"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49C932E-42CB-401A-B8E1-89A251888411}"/>
              </a:ext>
            </a:extLst>
          </p:cNvPr>
          <p:cNvSpPr/>
          <p:nvPr/>
        </p:nvSpPr>
        <p:spPr>
          <a:xfrm>
            <a:off x="6714460" y="4839289"/>
            <a:ext cx="4364665" cy="12865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crea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una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clausola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Try-Catch per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contenere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l’inizializzazione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Socket Datagram e del Packet Datagram e per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cattuare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l’eventuale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eccezione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SocketException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92077"/>
            <a:ext cx="8229841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RSClient.java &gt; RowSwapServer.java (1)</a:t>
            </a:r>
            <a:endParaRPr lang="it-IT" u="sng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89851D-0ABF-41B8-B04D-20C438B53EBA}"/>
              </a:ext>
            </a:extLst>
          </p:cNvPr>
          <p:cNvSpPr txBox="1"/>
          <p:nvPr/>
        </p:nvSpPr>
        <p:spPr>
          <a:xfrm>
            <a:off x="554626" y="1003301"/>
            <a:ext cx="1184186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while</a:t>
            </a:r>
            <a:r>
              <a:rPr lang="it-IT" sz="1400" dirty="0">
                <a:latin typeface="Consolas" panose="020B0609020204030204" pitchFamily="49" charset="0"/>
              </a:rPr>
              <a:t> ((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 = </a:t>
            </a:r>
            <a:r>
              <a:rPr lang="it-IT" sz="1400" dirty="0" err="1">
                <a:latin typeface="Consolas" panose="020B0609020204030204" pitchFamily="49" charset="0"/>
              </a:rPr>
              <a:t>stdIn.readLine</a:t>
            </a:r>
            <a:r>
              <a:rPr lang="it-IT" sz="1400" dirty="0">
                <a:latin typeface="Consolas" panose="020B0609020204030204" pitchFamily="49" charset="0"/>
              </a:rPr>
              <a:t>()) != </a:t>
            </a:r>
            <a:r>
              <a:rPr lang="it-IT" sz="1400" dirty="0" err="1">
                <a:latin typeface="Consolas" panose="020B0609020204030204" pitchFamily="49" charset="0"/>
              </a:rPr>
              <a:t>null</a:t>
            </a:r>
            <a:r>
              <a:rPr lang="it-IT" sz="1400" dirty="0">
                <a:latin typeface="Consolas" panose="020B0609020204030204" pitchFamily="49" charset="0"/>
              </a:rPr>
              <a:t> || row1 == -1) 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boStream.reset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row1 = -1;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row2 = -1;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try</a:t>
            </a:r>
            <a:r>
              <a:rPr lang="it-IT" sz="1400" dirty="0">
                <a:latin typeface="Consolas" panose="020B0609020204030204" pitchFamily="49" charset="0"/>
              </a:rPr>
              <a:t> { 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row1 = </a:t>
            </a:r>
            <a:r>
              <a:rPr lang="it-IT" sz="1400" dirty="0" err="1">
                <a:latin typeface="Consolas" panose="020B0609020204030204" pitchFamily="49" charset="0"/>
              </a:rPr>
              <a:t>Integer.parseInt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} catch (</a:t>
            </a:r>
            <a:r>
              <a:rPr lang="it-IT" sz="1400" dirty="0" err="1">
                <a:latin typeface="Consolas" panose="020B0609020204030204" pitchFamily="49" charset="0"/>
              </a:rPr>
              <a:t>NumberFormatException</a:t>
            </a:r>
            <a:r>
              <a:rPr lang="it-IT" sz="1400" dirty="0">
                <a:latin typeface="Consolas" panose="020B0609020204030204" pitchFamily="49" charset="0"/>
              </a:rPr>
              <a:t> e) 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("Problema interazione da console: ");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e.printStackTrace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</a:t>
            </a:r>
            <a:r>
              <a:rPr lang="it-IT" sz="1400" dirty="0">
                <a:latin typeface="Consolas" panose="020B0609020204030204" pitchFamily="49" charset="0"/>
              </a:rPr>
              <a:t>("\</a:t>
            </a:r>
            <a:r>
              <a:rPr lang="it-IT" sz="1400" dirty="0" err="1">
                <a:latin typeface="Consolas" panose="020B0609020204030204" pitchFamily="49" charset="0"/>
              </a:rPr>
              <a:t>n^D</a:t>
            </a:r>
            <a:r>
              <a:rPr lang="it-IT" sz="1400" dirty="0">
                <a:latin typeface="Consolas" panose="020B0609020204030204" pitchFamily="49" charset="0"/>
              </a:rPr>
              <a:t>(Unix)/^Z(</a:t>
            </a:r>
            <a:r>
              <a:rPr lang="it-IT" sz="1400" dirty="0" err="1">
                <a:latin typeface="Consolas" panose="020B0609020204030204" pitchFamily="49" charset="0"/>
              </a:rPr>
              <a:t>Win</a:t>
            </a:r>
            <a:r>
              <a:rPr lang="it-IT" sz="1400" dirty="0">
                <a:latin typeface="Consolas" panose="020B0609020204030204" pitchFamily="49" charset="0"/>
              </a:rPr>
              <a:t>)+invio per uscire, altrimenti inserire numero riga 1: ");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continue;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}                       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("Inserire seconda riga con cui invertire");</a:t>
            </a:r>
          </a:p>
          <a:p>
            <a:br>
              <a:rPr lang="it-IT" sz="1400" dirty="0">
                <a:latin typeface="Consolas" panose="020B0609020204030204" pitchFamily="49" charset="0"/>
              </a:rPr>
            </a:b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while</a:t>
            </a:r>
            <a:r>
              <a:rPr lang="it-IT" sz="1400" dirty="0">
                <a:latin typeface="Consolas" panose="020B0609020204030204" pitchFamily="49" charset="0"/>
              </a:rPr>
              <a:t>(row2 == -1 &amp;&amp; 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 = </a:t>
            </a:r>
            <a:r>
              <a:rPr lang="it-IT" sz="1400" dirty="0" err="1">
                <a:latin typeface="Consolas" panose="020B0609020204030204" pitchFamily="49" charset="0"/>
              </a:rPr>
              <a:t>stdIn.readLine</a:t>
            </a:r>
            <a:r>
              <a:rPr lang="it-IT" sz="1400" dirty="0">
                <a:latin typeface="Consolas" panose="020B0609020204030204" pitchFamily="49" charset="0"/>
              </a:rPr>
              <a:t>()) != </a:t>
            </a:r>
            <a:r>
              <a:rPr lang="it-IT" sz="1400" dirty="0" err="1">
                <a:latin typeface="Consolas" panose="020B0609020204030204" pitchFamily="49" charset="0"/>
              </a:rPr>
              <a:t>null</a:t>
            </a:r>
            <a:r>
              <a:rPr lang="it-IT" sz="1400" dirty="0">
                <a:latin typeface="Consolas" panose="020B0609020204030204" pitchFamily="49" charset="0"/>
              </a:rPr>
              <a:t>) 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row2 = </a:t>
            </a:r>
            <a:r>
              <a:rPr lang="it-IT" sz="1400" dirty="0" err="1">
                <a:latin typeface="Consolas" panose="020B0609020204030204" pitchFamily="49" charset="0"/>
              </a:rPr>
              <a:t>Integer.parseInt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}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boStream.reset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doStream.writeUTF</a:t>
            </a:r>
            <a:r>
              <a:rPr lang="it-IT" sz="1400" dirty="0">
                <a:latin typeface="Consolas" panose="020B0609020204030204" pitchFamily="49" charset="0"/>
              </a:rPr>
              <a:t>(row1 + " " + row2);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data = </a:t>
            </a:r>
            <a:r>
              <a:rPr lang="it-IT" sz="1400" dirty="0" err="1">
                <a:latin typeface="Consolas" panose="020B0609020204030204" pitchFamily="49" charset="0"/>
              </a:rPr>
              <a:t>boStream.toByteArray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packet.setData</a:t>
            </a:r>
            <a:r>
              <a:rPr lang="it-IT" sz="1400" dirty="0">
                <a:latin typeface="Consolas" panose="020B0609020204030204" pitchFamily="49" charset="0"/>
              </a:rPr>
              <a:t>(data, 0 , </a:t>
            </a:r>
            <a:r>
              <a:rPr lang="it-IT" sz="1400" dirty="0" err="1">
                <a:latin typeface="Consolas" panose="020B0609020204030204" pitchFamily="49" charset="0"/>
              </a:rPr>
              <a:t>data.length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socket.send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packet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("Richiesta inviata correttamente al </a:t>
            </a:r>
            <a:r>
              <a:rPr lang="it-IT" sz="1400" dirty="0" err="1">
                <a:latin typeface="Consolas" panose="020B0609020204030204" pitchFamily="49" charset="0"/>
              </a:rPr>
              <a:t>RowSwap</a:t>
            </a:r>
            <a:r>
              <a:rPr lang="it-IT" sz="1400" dirty="0">
                <a:latin typeface="Consolas" panose="020B0609020204030204" pitchFamily="49" charset="0"/>
              </a:rPr>
              <a:t>");</a:t>
            </a:r>
          </a:p>
          <a:p>
            <a:endParaRPr lang="it-IT" sz="1200" dirty="0">
              <a:latin typeface="Consolas" panose="020B0609020204030204" pitchFamily="49" charset="0"/>
            </a:endParaRPr>
          </a:p>
        </p:txBody>
      </p:sp>
      <p:sp>
        <p:nvSpPr>
          <p:cNvPr id="13" name="Callout: linea 12">
            <a:extLst>
              <a:ext uri="{FF2B5EF4-FFF2-40B4-BE49-F238E27FC236}">
                <a16:creationId xmlns:a16="http://schemas.microsoft.com/office/drawing/2014/main" id="{E93A486B-C63B-4C08-A366-59AE7019EAB3}"/>
              </a:ext>
            </a:extLst>
          </p:cNvPr>
          <p:cNvSpPr/>
          <p:nvPr/>
        </p:nvSpPr>
        <p:spPr>
          <a:xfrm>
            <a:off x="6880178" y="1082233"/>
            <a:ext cx="4664598" cy="1304242"/>
          </a:xfrm>
          <a:prstGeom prst="borderCallout1">
            <a:avLst>
              <a:gd name="adj1" fmla="val 60904"/>
              <a:gd name="adj2" fmla="val -3991"/>
              <a:gd name="adj3" fmla="val 79220"/>
              <a:gd name="adj4" fmla="val -4354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Doppio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ciclo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selezione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delle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righe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scambiare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file. Il primo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inizializza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richiesta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nello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stdin la prima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secondo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occupa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semplicemente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richiedere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 Si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esegue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finale con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variabile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comunicazione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dell’esito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4" name="Callout: linea 13">
            <a:extLst>
              <a:ext uri="{FF2B5EF4-FFF2-40B4-BE49-F238E27FC236}">
                <a16:creationId xmlns:a16="http://schemas.microsoft.com/office/drawing/2014/main" id="{0A6CBFC9-3FE6-4E11-8D72-CECC1FF247BA}"/>
              </a:ext>
            </a:extLst>
          </p:cNvPr>
          <p:cNvSpPr/>
          <p:nvPr/>
        </p:nvSpPr>
        <p:spPr>
          <a:xfrm>
            <a:off x="8390681" y="3702754"/>
            <a:ext cx="2963119" cy="915546"/>
          </a:xfrm>
          <a:prstGeom prst="borderCallout1">
            <a:avLst>
              <a:gd name="adj1" fmla="val 3954"/>
              <a:gd name="adj2" fmla="val -4231"/>
              <a:gd name="adj3" fmla="val -23180"/>
              <a:gd name="adj4" fmla="val -6138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La clausula catch non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termina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l’esecuzione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ma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fornisce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possibiltà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ripetere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lettura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del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it-IT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3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92077"/>
            <a:ext cx="8252991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RSClient.java &gt; RowSwapServer.java (2)</a:t>
            </a:r>
            <a:endParaRPr lang="it-IT" u="sng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89851D-0ABF-41B8-B04D-20C438B53EBA}"/>
              </a:ext>
            </a:extLst>
          </p:cNvPr>
          <p:cNvSpPr txBox="1"/>
          <p:nvPr/>
        </p:nvSpPr>
        <p:spPr>
          <a:xfrm>
            <a:off x="485536" y="1362116"/>
            <a:ext cx="11332571" cy="458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packet.setData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socket.receive</a:t>
            </a:r>
            <a:r>
              <a:rPr lang="en-US" sz="1400" dirty="0">
                <a:latin typeface="Consolas" panose="020B0609020204030204" pitchFamily="49" charset="0"/>
              </a:rPr>
              <a:t>(packet);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biStream</a:t>
            </a:r>
            <a:r>
              <a:rPr lang="it-IT" sz="1400" dirty="0">
                <a:latin typeface="Consolas" panose="020B0609020204030204" pitchFamily="49" charset="0"/>
              </a:rPr>
              <a:t> = new </a:t>
            </a:r>
            <a:r>
              <a:rPr lang="it-IT" sz="1400" dirty="0" err="1">
                <a:latin typeface="Consolas" panose="020B0609020204030204" pitchFamily="49" charset="0"/>
              </a:rPr>
              <a:t>ByteArrayInputStream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packet.getData</a:t>
            </a:r>
            <a:r>
              <a:rPr lang="it-IT" sz="1400" dirty="0">
                <a:latin typeface="Consolas" panose="020B0609020204030204" pitchFamily="49" charset="0"/>
              </a:rPr>
              <a:t>(), 0 , </a:t>
            </a:r>
            <a:r>
              <a:rPr lang="it-IT" sz="1400" dirty="0" err="1">
                <a:latin typeface="Consolas" panose="020B0609020204030204" pitchFamily="49" charset="0"/>
              </a:rPr>
              <a:t>packet.getLength</a:t>
            </a:r>
            <a:r>
              <a:rPr lang="it-IT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diStream</a:t>
            </a:r>
            <a:r>
              <a:rPr lang="it-IT" sz="1400" dirty="0">
                <a:latin typeface="Consolas" panose="020B0609020204030204" pitchFamily="49" charset="0"/>
              </a:rPr>
              <a:t> = new </a:t>
            </a:r>
            <a:r>
              <a:rPr lang="it-IT" sz="1400" dirty="0" err="1">
                <a:latin typeface="Consolas" panose="020B0609020204030204" pitchFamily="49" charset="0"/>
              </a:rPr>
              <a:t>DataInputStream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biStream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risposta = </a:t>
            </a:r>
            <a:r>
              <a:rPr lang="it-IT" sz="1400" dirty="0" err="1">
                <a:latin typeface="Consolas" panose="020B0609020204030204" pitchFamily="49" charset="0"/>
              </a:rPr>
              <a:t>diStream.readUTF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it-IT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res = </a:t>
            </a:r>
            <a:r>
              <a:rPr lang="it-IT" sz="1400" dirty="0" err="1">
                <a:latin typeface="Consolas" panose="020B0609020204030204" pitchFamily="49" charset="0"/>
              </a:rPr>
              <a:t>Integer.valueOf</a:t>
            </a:r>
            <a:r>
              <a:rPr lang="it-IT" sz="1400" dirty="0">
                <a:latin typeface="Consolas" panose="020B0609020204030204" pitchFamily="49" charset="0"/>
              </a:rPr>
              <a:t>(risposta);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</a:rPr>
              <a:t> (res != -1) {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("Operazione svolta con successo");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</a:t>
            </a:r>
            <a:r>
              <a:rPr lang="it-IT" sz="1400" dirty="0">
                <a:latin typeface="Consolas" panose="020B0609020204030204" pitchFamily="49" charset="0"/>
              </a:rPr>
              <a:t>("\</a:t>
            </a:r>
            <a:r>
              <a:rPr lang="it-IT" sz="1400" dirty="0" err="1">
                <a:latin typeface="Consolas" panose="020B0609020204030204" pitchFamily="49" charset="0"/>
              </a:rPr>
              <a:t>n^D</a:t>
            </a:r>
            <a:r>
              <a:rPr lang="it-IT" sz="1400" dirty="0">
                <a:latin typeface="Consolas" panose="020B0609020204030204" pitchFamily="49" charset="0"/>
              </a:rPr>
              <a:t>(Unix)/^Z(</a:t>
            </a:r>
            <a:r>
              <a:rPr lang="it-IT" sz="1400" dirty="0" err="1">
                <a:latin typeface="Consolas" panose="020B0609020204030204" pitchFamily="49" charset="0"/>
              </a:rPr>
              <a:t>Win</a:t>
            </a:r>
            <a:r>
              <a:rPr lang="it-IT" sz="1400" dirty="0">
                <a:latin typeface="Consolas" panose="020B0609020204030204" pitchFamily="49" charset="0"/>
              </a:rPr>
              <a:t>)+invio per uscire, altrimenti inserire prima riga da invertire: ");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} else {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</a:t>
            </a:r>
            <a:r>
              <a:rPr lang="it-IT" sz="1400" dirty="0" err="1">
                <a:latin typeface="Consolas" panose="020B0609020204030204" pitchFamily="49" charset="0"/>
              </a:rPr>
              <a:t>RowSwap</a:t>
            </a:r>
            <a:r>
              <a:rPr lang="it-IT" sz="1400" dirty="0">
                <a:latin typeface="Consolas" panose="020B0609020204030204" pitchFamily="49" charset="0"/>
              </a:rPr>
              <a:t>: operazione non contemplata");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System.exit</a:t>
            </a:r>
            <a:r>
              <a:rPr lang="it-IT" sz="1400" dirty="0">
                <a:latin typeface="Consolas" panose="020B0609020204030204" pitchFamily="49" charset="0"/>
              </a:rPr>
              <a:t>(11);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290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DiscoveryServer.java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5D47144-8342-4B41-8C28-2F4880C09BB4}"/>
              </a:ext>
            </a:extLst>
          </p:cNvPr>
          <p:cNvSpPr txBox="1"/>
          <p:nvPr/>
        </p:nvSpPr>
        <p:spPr>
          <a:xfrm>
            <a:off x="437016" y="1532433"/>
            <a:ext cx="12359268" cy="4261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300" dirty="0" err="1">
                <a:latin typeface="Consolas" panose="020B0609020204030204" pitchFamily="49" charset="0"/>
              </a:rPr>
              <a:t>if</a:t>
            </a:r>
            <a:r>
              <a:rPr lang="it-IT" sz="1300" dirty="0">
                <a:latin typeface="Consolas" panose="020B0609020204030204" pitchFamily="49" charset="0"/>
              </a:rPr>
              <a:t> ((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 % 2) == 1 &amp;&amp; 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 &gt;= 3)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</a:t>
            </a:r>
            <a:r>
              <a:rPr lang="it-IT" sz="1300" dirty="0" err="1">
                <a:latin typeface="Consolas" panose="020B0609020204030204" pitchFamily="49" charset="0"/>
              </a:rPr>
              <a:t>try</a:t>
            </a:r>
            <a:r>
              <a:rPr lang="it-IT" sz="1300" dirty="0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porta = </a:t>
            </a:r>
            <a:r>
              <a:rPr lang="it-IT" sz="1300" dirty="0" err="1">
                <a:latin typeface="Consolas" panose="020B0609020204030204" pitchFamily="49" charset="0"/>
              </a:rPr>
              <a:t>Integer.parseInt</a:t>
            </a:r>
            <a:r>
              <a:rPr lang="it-IT" sz="1300" dirty="0">
                <a:latin typeface="Consolas" panose="020B0609020204030204" pitchFamily="49" charset="0"/>
              </a:rPr>
              <a:t>(</a:t>
            </a:r>
            <a:r>
              <a:rPr lang="it-IT" sz="1300" dirty="0" err="1">
                <a:latin typeface="Consolas" panose="020B0609020204030204" pitchFamily="49" charset="0"/>
              </a:rPr>
              <a:t>args</a:t>
            </a:r>
            <a:r>
              <a:rPr lang="it-IT" sz="1300" dirty="0">
                <a:latin typeface="Consolas" panose="020B0609020204030204" pitchFamily="49" charset="0"/>
              </a:rPr>
              <a:t>[0]);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</a:t>
            </a:r>
            <a:r>
              <a:rPr lang="it-IT" sz="1300" dirty="0" err="1">
                <a:latin typeface="Consolas" panose="020B0609020204030204" pitchFamily="49" charset="0"/>
              </a:rPr>
              <a:t>if</a:t>
            </a:r>
            <a:r>
              <a:rPr lang="it-IT" sz="1300" dirty="0">
                <a:latin typeface="Consolas" panose="020B0609020204030204" pitchFamily="49" charset="0"/>
              </a:rPr>
              <a:t> (porta &lt; 1024 || porta &gt; 65535)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	</a:t>
            </a:r>
            <a:r>
              <a:rPr lang="it-IT" sz="1300" dirty="0" err="1">
                <a:latin typeface="Consolas" panose="020B0609020204030204" pitchFamily="49" charset="0"/>
              </a:rPr>
              <a:t>System.out.println</a:t>
            </a:r>
            <a:r>
              <a:rPr lang="it-IT" sz="1300" dirty="0">
                <a:latin typeface="Consolas" panose="020B0609020204030204" pitchFamily="49" charset="0"/>
              </a:rPr>
              <a:t>("</a:t>
            </a:r>
            <a:r>
              <a:rPr lang="it-IT" sz="1300" dirty="0" err="1">
                <a:latin typeface="Consolas" panose="020B0609020204030204" pitchFamily="49" charset="0"/>
              </a:rPr>
              <a:t>Usage</a:t>
            </a:r>
            <a:r>
              <a:rPr lang="it-IT" sz="1300" dirty="0">
                <a:latin typeface="Consolas" panose="020B0609020204030204" pitchFamily="49" charset="0"/>
              </a:rPr>
              <a:t>: java </a:t>
            </a:r>
            <a:r>
              <a:rPr lang="it-IT" sz="1300" dirty="0" err="1">
                <a:latin typeface="Consolas" panose="020B0609020204030204" pitchFamily="49" charset="0"/>
              </a:rPr>
              <a:t>DiscoveryServer</a:t>
            </a:r>
            <a:r>
              <a:rPr lang="it-IT" sz="1300" dirty="0">
                <a:latin typeface="Consolas" panose="020B0609020204030204" pitchFamily="49" charset="0"/>
              </a:rPr>
              <a:t> [</a:t>
            </a:r>
            <a:r>
              <a:rPr lang="it-IT" sz="1300" dirty="0" err="1">
                <a:latin typeface="Consolas" panose="020B0609020204030204" pitchFamily="49" charset="0"/>
              </a:rPr>
              <a:t>serverPort</a:t>
            </a:r>
            <a:r>
              <a:rPr lang="it-IT" sz="1300" dirty="0">
                <a:latin typeface="Consolas" panose="020B0609020204030204" pitchFamily="49" charset="0"/>
              </a:rPr>
              <a:t>&gt;1024] file1 [port1&gt;1024] file2 [port2&gt;1024]...");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	</a:t>
            </a:r>
            <a:r>
              <a:rPr lang="it-IT" sz="1300" dirty="0" err="1">
                <a:latin typeface="Consolas" panose="020B0609020204030204" pitchFamily="49" charset="0"/>
              </a:rPr>
              <a:t>System.exit</a:t>
            </a:r>
            <a:r>
              <a:rPr lang="it-IT" sz="13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} catch (</a:t>
            </a:r>
            <a:r>
              <a:rPr lang="it-IT" sz="1300" dirty="0" err="1">
                <a:latin typeface="Consolas" panose="020B0609020204030204" pitchFamily="49" charset="0"/>
              </a:rPr>
              <a:t>NumberFormatException</a:t>
            </a:r>
            <a:r>
              <a:rPr lang="it-IT" sz="1300" dirty="0">
                <a:latin typeface="Consolas" panose="020B0609020204030204" pitchFamily="49" charset="0"/>
              </a:rPr>
              <a:t> e)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</a:t>
            </a:r>
            <a:r>
              <a:rPr lang="it-IT" sz="1300" dirty="0" err="1">
                <a:latin typeface="Consolas" panose="020B0609020204030204" pitchFamily="49" charset="0"/>
              </a:rPr>
              <a:t>System.out.println</a:t>
            </a:r>
            <a:r>
              <a:rPr lang="it-IT" sz="1300" dirty="0">
                <a:latin typeface="Consolas" panose="020B0609020204030204" pitchFamily="49" charset="0"/>
              </a:rPr>
              <a:t>("</a:t>
            </a:r>
            <a:r>
              <a:rPr lang="it-IT" sz="1300" dirty="0" err="1">
                <a:latin typeface="Consolas" panose="020B0609020204030204" pitchFamily="49" charset="0"/>
              </a:rPr>
              <a:t>Usage</a:t>
            </a:r>
            <a:r>
              <a:rPr lang="it-IT" sz="1300" dirty="0">
                <a:latin typeface="Consolas" panose="020B0609020204030204" pitchFamily="49" charset="0"/>
              </a:rPr>
              <a:t>: java </a:t>
            </a:r>
            <a:r>
              <a:rPr lang="it-IT" sz="1300" dirty="0" err="1">
                <a:latin typeface="Consolas" panose="020B0609020204030204" pitchFamily="49" charset="0"/>
              </a:rPr>
              <a:t>DiscoveryServer</a:t>
            </a:r>
            <a:r>
              <a:rPr lang="it-IT" sz="1300" dirty="0">
                <a:latin typeface="Consolas" panose="020B0609020204030204" pitchFamily="49" charset="0"/>
              </a:rPr>
              <a:t> [</a:t>
            </a:r>
            <a:r>
              <a:rPr lang="it-IT" sz="1300" dirty="0" err="1">
                <a:latin typeface="Consolas" panose="020B0609020204030204" pitchFamily="49" charset="0"/>
              </a:rPr>
              <a:t>serverPort</a:t>
            </a:r>
            <a:r>
              <a:rPr lang="it-IT" sz="1300" dirty="0">
                <a:latin typeface="Consolas" panose="020B0609020204030204" pitchFamily="49" charset="0"/>
              </a:rPr>
              <a:t>&gt;1024] file1 [port1&gt;1024] file2 [port2&gt;1024]...");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</a:t>
            </a:r>
            <a:r>
              <a:rPr lang="it-IT" sz="1300" dirty="0" err="1">
                <a:latin typeface="Consolas" panose="020B0609020204030204" pitchFamily="49" charset="0"/>
              </a:rPr>
              <a:t>System.exit</a:t>
            </a:r>
            <a:r>
              <a:rPr lang="it-IT" sz="1300" dirty="0"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endParaRPr lang="it-IT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ports = new </a:t>
            </a:r>
            <a:r>
              <a:rPr lang="it-IT" sz="1300" dirty="0" err="1">
                <a:latin typeface="Consolas" panose="020B0609020204030204" pitchFamily="49" charset="0"/>
              </a:rPr>
              <a:t>int</a:t>
            </a:r>
            <a:r>
              <a:rPr lang="it-IT" sz="1300" dirty="0">
                <a:latin typeface="Consolas" panose="020B0609020204030204" pitchFamily="49" charset="0"/>
              </a:rPr>
              <a:t>[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 / 2];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files = new </a:t>
            </a:r>
            <a:r>
              <a:rPr lang="it-IT" sz="1300" dirty="0" err="1">
                <a:latin typeface="Consolas" panose="020B0609020204030204" pitchFamily="49" charset="0"/>
              </a:rPr>
              <a:t>String</a:t>
            </a:r>
            <a:r>
              <a:rPr lang="it-IT" sz="1300" dirty="0">
                <a:latin typeface="Consolas" panose="020B0609020204030204" pitchFamily="49" charset="0"/>
              </a:rPr>
              <a:t>[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 / 2];</a:t>
            </a:r>
          </a:p>
        </p:txBody>
      </p:sp>
      <p:sp>
        <p:nvSpPr>
          <p:cNvPr id="6" name="Callout: linea 5">
            <a:extLst>
              <a:ext uri="{FF2B5EF4-FFF2-40B4-BE49-F238E27FC236}">
                <a16:creationId xmlns:a16="http://schemas.microsoft.com/office/drawing/2014/main" id="{91514E10-D758-4A13-A6AE-C56A1F61262A}"/>
              </a:ext>
            </a:extLst>
          </p:cNvPr>
          <p:cNvSpPr/>
          <p:nvPr/>
        </p:nvSpPr>
        <p:spPr>
          <a:xfrm>
            <a:off x="6359155" y="5052333"/>
            <a:ext cx="2610293" cy="1084521"/>
          </a:xfrm>
          <a:prstGeom prst="borderCallout1">
            <a:avLst>
              <a:gd name="adj1" fmla="val 42770"/>
              <a:gd name="adj2" fmla="val -7518"/>
              <a:gd name="adj3" fmla="val 36029"/>
              <a:gd name="adj4" fmla="val -7723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Strutture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dati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contengono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filename 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porte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it-IT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llout: linea 9">
            <a:extLst>
              <a:ext uri="{FF2B5EF4-FFF2-40B4-BE49-F238E27FC236}">
                <a16:creationId xmlns:a16="http://schemas.microsoft.com/office/drawing/2014/main" id="{18EECD69-62EA-44E7-993B-7717F7CBA17F}"/>
              </a:ext>
            </a:extLst>
          </p:cNvPr>
          <p:cNvSpPr/>
          <p:nvPr/>
        </p:nvSpPr>
        <p:spPr>
          <a:xfrm>
            <a:off x="6916478" y="1189371"/>
            <a:ext cx="3827721" cy="1259957"/>
          </a:xfrm>
          <a:prstGeom prst="borderCallout1">
            <a:avLst>
              <a:gd name="adj1" fmla="val 57990"/>
              <a:gd name="adj2" fmla="val -4861"/>
              <a:gd name="adj3" fmla="val 94281"/>
              <a:gd name="adj4" fmla="val -5796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arogomenti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in input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corretto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almeno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la porta del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DiscoveryServer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range [1024-65535].</a:t>
            </a:r>
            <a:endParaRPr lang="it-IT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6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DiscoveryServer.java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F91E33-3C54-4D85-9A83-E7B2C90D68F1}"/>
              </a:ext>
            </a:extLst>
          </p:cNvPr>
          <p:cNvSpPr txBox="1"/>
          <p:nvPr/>
        </p:nvSpPr>
        <p:spPr>
          <a:xfrm>
            <a:off x="694660" y="1003301"/>
            <a:ext cx="11497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(port &lt; 1024 || port &gt; 65535 || !</a:t>
            </a:r>
            <a:r>
              <a:rPr lang="it-IT" sz="1200" dirty="0" err="1">
                <a:latin typeface="Consolas" panose="020B0609020204030204" pitchFamily="49" charset="0"/>
              </a:rPr>
              <a:t>f.isFile</a:t>
            </a:r>
            <a:r>
              <a:rPr lang="it-IT" sz="1200" dirty="0">
                <a:latin typeface="Consolas" panose="020B0609020204030204" pitchFamily="49" charset="0"/>
              </a:rPr>
              <a:t>())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</a:rPr>
              <a:t>Usage</a:t>
            </a:r>
            <a:r>
              <a:rPr lang="it-IT" sz="1200" dirty="0">
                <a:latin typeface="Consolas" panose="020B0609020204030204" pitchFamily="49" charset="0"/>
              </a:rPr>
              <a:t>: java </a:t>
            </a:r>
            <a:r>
              <a:rPr lang="it-IT" sz="1200" dirty="0" err="1">
                <a:latin typeface="Consolas" panose="020B0609020204030204" pitchFamily="49" charset="0"/>
              </a:rPr>
              <a:t>DiscoveryServer</a:t>
            </a:r>
            <a:r>
              <a:rPr lang="it-IT" sz="1200" dirty="0">
                <a:latin typeface="Consolas" panose="020B0609020204030204" pitchFamily="49" charset="0"/>
              </a:rPr>
              <a:t> [</a:t>
            </a:r>
            <a:r>
              <a:rPr lang="it-IT" sz="1200" dirty="0" err="1">
                <a:latin typeface="Consolas" panose="020B0609020204030204" pitchFamily="49" charset="0"/>
              </a:rPr>
              <a:t>serverPort</a:t>
            </a:r>
            <a:r>
              <a:rPr lang="it-IT" sz="1200" dirty="0">
                <a:latin typeface="Consolas" panose="020B0609020204030204" pitchFamily="49" charset="0"/>
              </a:rPr>
              <a:t>&gt;1024] file1 [port1&gt;1024] file2 [port2&gt;1024]...");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 else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for (</a:t>
            </a:r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 z = 0; z &lt; </a:t>
            </a:r>
            <a:r>
              <a:rPr lang="it-IT" sz="1200" dirty="0" err="1">
                <a:latin typeface="Consolas" panose="020B0609020204030204" pitchFamily="49" charset="0"/>
              </a:rPr>
              <a:t>nServers</a:t>
            </a:r>
            <a:r>
              <a:rPr lang="it-IT" sz="1200" dirty="0">
                <a:latin typeface="Consolas" panose="020B0609020204030204" pitchFamily="49" charset="0"/>
              </a:rPr>
              <a:t>; z++)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(port == ports[z])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	doppia = </a:t>
            </a:r>
            <a:r>
              <a:rPr lang="it-IT" sz="1200" dirty="0" err="1">
                <a:latin typeface="Consolas" panose="020B0609020204030204" pitchFamily="49" charset="0"/>
              </a:rPr>
              <a:t>true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	</a:t>
            </a:r>
            <a:r>
              <a:rPr lang="it-IT" sz="1200" dirty="0" err="1">
                <a:latin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</a:rPr>
              <a:t>("porta doppia: " + port);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(!doppia)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files[j] = </a:t>
            </a:r>
            <a:r>
              <a:rPr lang="it-IT" sz="1200" dirty="0" err="1">
                <a:latin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</a:rPr>
              <a:t>[i-1];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ports[j] = port;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nServers</a:t>
            </a:r>
            <a:r>
              <a:rPr lang="it-IT" sz="1200" dirty="0">
                <a:latin typeface="Consolas" panose="020B0609020204030204" pitchFamily="49" charset="0"/>
              </a:rPr>
              <a:t>++;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j++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doppia = false;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B252C9-3EF1-48A6-8246-9B08965A3FC9}"/>
              </a:ext>
            </a:extLst>
          </p:cNvPr>
          <p:cNvSpPr txBox="1"/>
          <p:nvPr/>
        </p:nvSpPr>
        <p:spPr>
          <a:xfrm>
            <a:off x="694660" y="4784586"/>
            <a:ext cx="6455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 risposta = -1;</a:t>
            </a:r>
          </a:p>
          <a:p>
            <a:r>
              <a:rPr lang="it-IT" sz="1200" dirty="0" err="1">
                <a:latin typeface="Consolas" panose="020B0609020204030204" pitchFamily="49" charset="0"/>
              </a:rPr>
              <a:t>boolean</a:t>
            </a:r>
            <a:r>
              <a:rPr lang="it-IT" sz="1200" dirty="0">
                <a:latin typeface="Consolas" panose="020B0609020204030204" pitchFamily="49" charset="0"/>
              </a:rPr>
              <a:t> trovato = false;</a:t>
            </a:r>
          </a:p>
          <a:p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>
                <a:latin typeface="Consolas" panose="020B0609020204030204" pitchFamily="49" charset="0"/>
              </a:rPr>
              <a:t>for (</a:t>
            </a:r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 i = 0; !trovato &amp;&amp; i &lt; </a:t>
            </a:r>
            <a:r>
              <a:rPr lang="it-IT" sz="1200" dirty="0" err="1">
                <a:latin typeface="Consolas" panose="020B0609020204030204" pitchFamily="49" charset="0"/>
              </a:rPr>
              <a:t>nServers</a:t>
            </a:r>
            <a:r>
              <a:rPr lang="it-IT" sz="1200" dirty="0">
                <a:latin typeface="Consolas" panose="020B0609020204030204" pitchFamily="49" charset="0"/>
              </a:rPr>
              <a:t>; i++)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(files[i].</a:t>
            </a:r>
            <a:r>
              <a:rPr lang="it-IT" sz="1200" dirty="0" err="1">
                <a:latin typeface="Consolas" panose="020B0609020204030204" pitchFamily="49" charset="0"/>
              </a:rPr>
              <a:t>equals</a:t>
            </a:r>
            <a:r>
              <a:rPr lang="it-IT" sz="1200" dirty="0">
                <a:latin typeface="Consolas" panose="020B0609020204030204" pitchFamily="49" charset="0"/>
              </a:rPr>
              <a:t>(richiesta))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trovato = </a:t>
            </a:r>
            <a:r>
              <a:rPr lang="it-IT" sz="1200" dirty="0" err="1">
                <a:latin typeface="Consolas" panose="020B0609020204030204" pitchFamily="49" charset="0"/>
              </a:rPr>
              <a:t>true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risposta = ports[i];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Callout: linea 11">
            <a:extLst>
              <a:ext uri="{FF2B5EF4-FFF2-40B4-BE49-F238E27FC236}">
                <a16:creationId xmlns:a16="http://schemas.microsoft.com/office/drawing/2014/main" id="{7A71D5D8-9162-4608-8269-B21BE12996AC}"/>
              </a:ext>
            </a:extLst>
          </p:cNvPr>
          <p:cNvSpPr/>
          <p:nvPr/>
        </p:nvSpPr>
        <p:spPr>
          <a:xfrm>
            <a:off x="6948378" y="2583711"/>
            <a:ext cx="3854301" cy="1302835"/>
          </a:xfrm>
          <a:prstGeom prst="borderCallout1">
            <a:avLst>
              <a:gd name="adj1" fmla="val 50578"/>
              <a:gd name="adj2" fmla="val -7919"/>
              <a:gd name="adj3" fmla="val -4530"/>
              <a:gd name="adj4" fmla="val -7521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validità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porta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l’esistenza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del file;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non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duplicata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inseriscono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porta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nelle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relative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strutture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3" name="Callout: linea 12">
            <a:extLst>
              <a:ext uri="{FF2B5EF4-FFF2-40B4-BE49-F238E27FC236}">
                <a16:creationId xmlns:a16="http://schemas.microsoft.com/office/drawing/2014/main" id="{D0823F39-D575-4A44-A808-191B27529E10}"/>
              </a:ext>
            </a:extLst>
          </p:cNvPr>
          <p:cNvSpPr/>
          <p:nvPr/>
        </p:nvSpPr>
        <p:spPr>
          <a:xfrm>
            <a:off x="7150395" y="5029200"/>
            <a:ext cx="3003698" cy="1015409"/>
          </a:xfrm>
          <a:prstGeom prst="borderCallout1">
            <a:avLst>
              <a:gd name="adj1" fmla="val 53829"/>
              <a:gd name="adj2" fmla="val -6740"/>
              <a:gd name="adj3" fmla="val 67997"/>
              <a:gd name="adj4" fmla="val -7284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Elaborazione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richiesta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dell’utente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risposta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esito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positivo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negativo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(se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file non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esiste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9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it-IT" u="sng" dirty="0"/>
              <a:t>RowSwapServer.java &amp; LineUtility.java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399399-6393-4A4B-8522-F717A489643B}"/>
              </a:ext>
            </a:extLst>
          </p:cNvPr>
          <p:cNvSpPr txBox="1"/>
          <p:nvPr/>
        </p:nvSpPr>
        <p:spPr>
          <a:xfrm>
            <a:off x="598997" y="948544"/>
            <a:ext cx="61686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</a:rPr>
              <a:t>try</a:t>
            </a:r>
            <a:r>
              <a:rPr lang="it-IT" sz="1200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line1 = </a:t>
            </a:r>
            <a:r>
              <a:rPr lang="it-IT" sz="1200" dirty="0" err="1">
                <a:latin typeface="Consolas" panose="020B0609020204030204" pitchFamily="49" charset="0"/>
              </a:rPr>
              <a:t>LineUtility.getLine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fileName</a:t>
            </a:r>
            <a:r>
              <a:rPr lang="it-IT" sz="1200" dirty="0">
                <a:latin typeface="Consolas" panose="020B0609020204030204" pitchFamily="49" charset="0"/>
              </a:rPr>
              <a:t>, numLine1);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line2 = </a:t>
            </a:r>
            <a:r>
              <a:rPr lang="it-IT" sz="1200" dirty="0" err="1">
                <a:latin typeface="Consolas" panose="020B0609020204030204" pitchFamily="49" charset="0"/>
              </a:rPr>
              <a:t>LineUtility.getLine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fileName</a:t>
            </a:r>
            <a:r>
              <a:rPr lang="it-IT" sz="1200" dirty="0">
                <a:latin typeface="Consolas" panose="020B0609020204030204" pitchFamily="49" charset="0"/>
              </a:rPr>
              <a:t>, numLine2);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BufferedReader</a:t>
            </a:r>
            <a:r>
              <a:rPr lang="it-IT" sz="1200" dirty="0">
                <a:latin typeface="Consolas" panose="020B0609020204030204" pitchFamily="49" charset="0"/>
              </a:rPr>
              <a:t> </a:t>
            </a:r>
            <a:r>
              <a:rPr lang="it-IT" sz="1200" dirty="0" err="1">
                <a:latin typeface="Consolas" panose="020B0609020204030204" pitchFamily="49" charset="0"/>
              </a:rPr>
              <a:t>br</a:t>
            </a:r>
            <a:r>
              <a:rPr lang="it-IT" sz="1200" dirty="0">
                <a:latin typeface="Consolas" panose="020B0609020204030204" pitchFamily="49" charset="0"/>
              </a:rPr>
              <a:t> = new </a:t>
            </a:r>
            <a:r>
              <a:rPr lang="it-IT" sz="1200" dirty="0" err="1">
                <a:latin typeface="Consolas" panose="020B0609020204030204" pitchFamily="49" charset="0"/>
              </a:rPr>
              <a:t>BufferedReader</a:t>
            </a:r>
            <a:r>
              <a:rPr lang="it-IT" sz="1200" dirty="0">
                <a:latin typeface="Consolas" panose="020B0609020204030204" pitchFamily="49" charset="0"/>
              </a:rPr>
              <a:t>(new </a:t>
            </a:r>
            <a:r>
              <a:rPr lang="it-IT" sz="1200" dirty="0" err="1">
                <a:latin typeface="Consolas" panose="020B0609020204030204" pitchFamily="49" charset="0"/>
              </a:rPr>
              <a:t>FileReader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fileName</a:t>
            </a:r>
            <a:r>
              <a:rPr lang="it-IT" sz="1200" dirty="0"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</a:rPr>
              <a:t> line = </a:t>
            </a:r>
            <a:r>
              <a:rPr lang="it-IT" sz="1200" dirty="0" err="1">
                <a:latin typeface="Consolas" panose="020B0609020204030204" pitchFamily="49" charset="0"/>
              </a:rPr>
              <a:t>null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 </a:t>
            </a:r>
            <a:r>
              <a:rPr lang="it-IT" sz="1200" dirty="0" err="1">
                <a:latin typeface="Consolas" panose="020B0609020204030204" pitchFamily="49" charset="0"/>
              </a:rPr>
              <a:t>numLine</a:t>
            </a:r>
            <a:r>
              <a:rPr lang="it-IT" sz="1200" dirty="0">
                <a:latin typeface="Consolas" panose="020B0609020204030204" pitchFamily="49" charset="0"/>
              </a:rPr>
              <a:t> = 1;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PrintWriter</a:t>
            </a:r>
            <a:r>
              <a:rPr lang="it-IT" sz="1200" dirty="0">
                <a:latin typeface="Consolas" panose="020B0609020204030204" pitchFamily="49" charset="0"/>
              </a:rPr>
              <a:t> </a:t>
            </a:r>
            <a:r>
              <a:rPr lang="it-IT" sz="1200" dirty="0" err="1">
                <a:latin typeface="Consolas" panose="020B0609020204030204" pitchFamily="49" charset="0"/>
              </a:rPr>
              <a:t>pw</a:t>
            </a:r>
            <a:r>
              <a:rPr lang="it-IT" sz="1200" dirty="0">
                <a:latin typeface="Consolas" panose="020B0609020204030204" pitchFamily="49" charset="0"/>
              </a:rPr>
              <a:t> = new </a:t>
            </a:r>
            <a:r>
              <a:rPr lang="it-IT" sz="1200" dirty="0" err="1">
                <a:latin typeface="Consolas" panose="020B0609020204030204" pitchFamily="49" charset="0"/>
              </a:rPr>
              <a:t>PrintWriter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fileName</a:t>
            </a:r>
            <a:r>
              <a:rPr lang="it-IT" sz="1200" dirty="0">
                <a:latin typeface="Consolas" panose="020B0609020204030204" pitchFamily="49" charset="0"/>
              </a:rPr>
              <a:t> + ".</a:t>
            </a:r>
            <a:r>
              <a:rPr lang="it-IT" sz="1200" dirty="0" err="1">
                <a:latin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</a:rPr>
              <a:t>", "UTF-8");</a:t>
            </a:r>
          </a:p>
          <a:p>
            <a:pPr lvl="1"/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 err="1">
                <a:latin typeface="Consolas" panose="020B0609020204030204" pitchFamily="49" charset="0"/>
              </a:rPr>
              <a:t>while</a:t>
            </a:r>
            <a:r>
              <a:rPr lang="it-IT" sz="1200" dirty="0">
                <a:latin typeface="Consolas" panose="020B0609020204030204" pitchFamily="49" charset="0"/>
              </a:rPr>
              <a:t> ((line = </a:t>
            </a:r>
            <a:r>
              <a:rPr lang="it-IT" sz="1200" dirty="0" err="1">
                <a:latin typeface="Consolas" panose="020B0609020204030204" pitchFamily="49" charset="0"/>
              </a:rPr>
              <a:t>br.readLine</a:t>
            </a:r>
            <a:r>
              <a:rPr lang="it-IT" sz="1200" dirty="0">
                <a:latin typeface="Consolas" panose="020B0609020204030204" pitchFamily="49" charset="0"/>
              </a:rPr>
              <a:t>()) != </a:t>
            </a:r>
            <a:r>
              <a:rPr lang="it-IT" sz="1200" dirty="0" err="1">
                <a:latin typeface="Consolas" panose="020B0609020204030204" pitchFamily="49" charset="0"/>
              </a:rPr>
              <a:t>null</a:t>
            </a:r>
            <a:r>
              <a:rPr lang="it-IT" sz="1200" dirty="0">
                <a:latin typeface="Consolas" panose="020B0609020204030204" pitchFamily="49" charset="0"/>
              </a:rPr>
              <a:t> ) 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</a:t>
            </a:r>
            <a:r>
              <a:rPr lang="it-IT" sz="1200" dirty="0" err="1">
                <a:latin typeface="Consolas" panose="020B0609020204030204" pitchFamily="49" charset="0"/>
              </a:rPr>
              <a:t>numLine</a:t>
            </a:r>
            <a:r>
              <a:rPr lang="it-IT" sz="1200" dirty="0">
                <a:latin typeface="Consolas" panose="020B0609020204030204" pitchFamily="49" charset="0"/>
              </a:rPr>
              <a:t> == numLine1) 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pw.println</a:t>
            </a:r>
            <a:r>
              <a:rPr lang="it-IT" sz="1200" dirty="0">
                <a:latin typeface="Consolas" panose="020B0609020204030204" pitchFamily="49" charset="0"/>
              </a:rPr>
              <a:t>(line2);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} else 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</a:t>
            </a:r>
            <a:r>
              <a:rPr lang="it-IT" sz="1200" dirty="0" err="1">
                <a:latin typeface="Consolas" panose="020B0609020204030204" pitchFamily="49" charset="0"/>
              </a:rPr>
              <a:t>numLine</a:t>
            </a:r>
            <a:r>
              <a:rPr lang="it-IT" sz="1200" dirty="0">
                <a:latin typeface="Consolas" panose="020B0609020204030204" pitchFamily="49" charset="0"/>
              </a:rPr>
              <a:t> == numLine2) 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pw.println</a:t>
            </a:r>
            <a:r>
              <a:rPr lang="it-IT" sz="1200" dirty="0">
                <a:latin typeface="Consolas" panose="020B0609020204030204" pitchFamily="49" charset="0"/>
              </a:rPr>
              <a:t>(line1);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} else 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pw.println</a:t>
            </a:r>
            <a:r>
              <a:rPr lang="it-IT" sz="1200" dirty="0">
                <a:latin typeface="Consolas" panose="020B0609020204030204" pitchFamily="49" charset="0"/>
              </a:rPr>
              <a:t>(line);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numLine</a:t>
            </a:r>
            <a:r>
              <a:rPr lang="it-IT" sz="1200" dirty="0"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                    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br.close</a:t>
            </a:r>
            <a:r>
              <a:rPr lang="it-IT" sz="12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pw.close</a:t>
            </a:r>
            <a:r>
              <a:rPr lang="it-IT" sz="12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Callout: linea 18">
            <a:extLst>
              <a:ext uri="{FF2B5EF4-FFF2-40B4-BE49-F238E27FC236}">
                <a16:creationId xmlns:a16="http://schemas.microsoft.com/office/drawing/2014/main" id="{885F93C0-2E92-4D63-AF6C-4A28C3F1722B}"/>
              </a:ext>
            </a:extLst>
          </p:cNvPr>
          <p:cNvSpPr/>
          <p:nvPr/>
        </p:nvSpPr>
        <p:spPr>
          <a:xfrm>
            <a:off x="6978105" y="1212850"/>
            <a:ext cx="4290634" cy="1421367"/>
          </a:xfrm>
          <a:prstGeom prst="borderCallout1">
            <a:avLst>
              <a:gd name="adj1" fmla="val 11644"/>
              <a:gd name="adj2" fmla="val -3487"/>
              <a:gd name="adj3" fmla="val 10952"/>
              <a:gd name="adj4" fmla="val -3929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LineUtility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legge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scelta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maniera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Tramite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legge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file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in base ad un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indice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tramite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le apposite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clausole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IF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invertono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righe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scrivendo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su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 file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estensione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it-IT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allout: linea 19">
            <a:extLst>
              <a:ext uri="{FF2B5EF4-FFF2-40B4-BE49-F238E27FC236}">
                <a16:creationId xmlns:a16="http://schemas.microsoft.com/office/drawing/2014/main" id="{02F0FACC-EDAC-4293-AE76-4740A80F91A9}"/>
              </a:ext>
            </a:extLst>
          </p:cNvPr>
          <p:cNvSpPr/>
          <p:nvPr/>
        </p:nvSpPr>
        <p:spPr>
          <a:xfrm>
            <a:off x="7242203" y="4392844"/>
            <a:ext cx="3863504" cy="1492277"/>
          </a:xfrm>
          <a:prstGeom prst="borderCallout1">
            <a:avLst>
              <a:gd name="adj1" fmla="val 50916"/>
              <a:gd name="adj2" fmla="val -4212"/>
              <a:gd name="adj3" fmla="val 84269"/>
              <a:gd name="adj4" fmla="val -4675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LineUtility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è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modificata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rimuovendo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metodo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getNextLine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in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quanto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utilizzato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e al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restituire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stringa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“Linea non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trovata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”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lancia un’eccezione che notifica l’errore al 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RowSwapServer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 bloccando lo scambio righe, nel caso in cui la riga non esiste.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D9E606D-73EC-4A54-9FCE-4DEBEE992671}"/>
              </a:ext>
            </a:extLst>
          </p:cNvPr>
          <p:cNvSpPr/>
          <p:nvPr/>
        </p:nvSpPr>
        <p:spPr>
          <a:xfrm>
            <a:off x="598997" y="5117545"/>
            <a:ext cx="4726173" cy="1421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for (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 i = 1; i &lt;=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numLinea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; i++) {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linea =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in.readLine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 (linea ==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in.close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throw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 new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IOException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("Linea non trovata");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56E87AC5-210F-4964-99A4-E962087C9246}"/>
              </a:ext>
            </a:extLst>
          </p:cNvPr>
          <p:cNvCxnSpPr>
            <a:cxnSpLocks/>
          </p:cNvCxnSpPr>
          <p:nvPr/>
        </p:nvCxnSpPr>
        <p:spPr>
          <a:xfrm rot="5400000">
            <a:off x="-1684728" y="3196028"/>
            <a:ext cx="4556906" cy="869950"/>
          </a:xfrm>
          <a:prstGeom prst="bentConnector3">
            <a:avLst>
              <a:gd name="adj1" fmla="val -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B653A1DE-C1F3-449F-BBEA-444E1B38C2C9}"/>
              </a:ext>
            </a:extLst>
          </p:cNvPr>
          <p:cNvCxnSpPr>
            <a:cxnSpLocks/>
          </p:cNvCxnSpPr>
          <p:nvPr/>
        </p:nvCxnSpPr>
        <p:spPr>
          <a:xfrm>
            <a:off x="158750" y="5909456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342</Words>
  <Application>Microsoft Office PowerPoint</Application>
  <PresentationFormat>Widescreen</PresentationFormat>
  <Paragraphs>141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di Office</vt:lpstr>
      <vt:lpstr>ESERCITAZIONE 1</vt:lpstr>
      <vt:lpstr>RSClient.java &gt; DiscoveryServer.java</vt:lpstr>
      <vt:lpstr>RSClient.java &gt; RowSwapServer.java (1)</vt:lpstr>
      <vt:lpstr>RSClient.java &gt; RowSwapServer.java (2)</vt:lpstr>
      <vt:lpstr>DiscoveryServer.java</vt:lpstr>
      <vt:lpstr>DiscoveryServer.java</vt:lpstr>
      <vt:lpstr>RowSwapServer.java &amp; LineUtility.java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42</cp:revision>
  <dcterms:created xsi:type="dcterms:W3CDTF">2019-10-08T21:42:47Z</dcterms:created>
  <dcterms:modified xsi:type="dcterms:W3CDTF">2019-10-17T00:39:40Z</dcterms:modified>
</cp:coreProperties>
</file>