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1"/>
  </p:notesMasterIdLst>
  <p:sldIdLst>
    <p:sldId id="256" r:id="rId2"/>
    <p:sldId id="264" r:id="rId3"/>
    <p:sldId id="265" r:id="rId4"/>
    <p:sldId id="268" r:id="rId5"/>
    <p:sldId id="269" r:id="rId6"/>
    <p:sldId id="266" r:id="rId7"/>
    <p:sldId id="271" r:id="rId8"/>
    <p:sldId id="273"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i Daniel Ivan" initials="ADI" lastIdx="4" clrIdx="0">
    <p:extLst>
      <p:ext uri="{19B8F6BF-5375-455C-9EA6-DF929625EA0E}">
        <p15:presenceInfo xmlns:p15="http://schemas.microsoft.com/office/powerpoint/2012/main" userId="d3c4cde5a19fb9a3" providerId="Windows Live"/>
      </p:ext>
    </p:extLst>
  </p:cmAuthor>
  <p:cmAuthor id="2" name="Endri Gjura - endri.gjura@studio.unibo.it" initials="EG-e" lastIdx="1" clrIdx="1">
    <p:extLst>
      <p:ext uri="{19B8F6BF-5375-455C-9EA6-DF929625EA0E}">
        <p15:presenceInfo xmlns:p15="http://schemas.microsoft.com/office/powerpoint/2012/main" userId="Endri Gjura - endri.gjura@studio.unibo.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2A2A"/>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E8966-DA7A-4F42-BBC2-EB4277AFD265}" v="19" dt="2019-10-30T22:36:44.57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2" autoAdjust="0"/>
    <p:restoredTop sz="94660"/>
  </p:normalViewPr>
  <p:slideViewPr>
    <p:cSldViewPr snapToGrid="0">
      <p:cViewPr varScale="1">
        <p:scale>
          <a:sx n="85" d="100"/>
          <a:sy n="85"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EB8F9-9849-4F1B-8247-B2B87148EF6E}" type="datetimeFigureOut">
              <a:rPr lang="it-IT" smtClean="0"/>
              <a:t>31/10/2019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D6702-F63B-4FAB-81E3-236831EF9959}" type="slidenum">
              <a:rPr lang="it-IT" smtClean="0"/>
              <a:t>‹N›</a:t>
            </a:fld>
            <a:endParaRPr lang="it-IT"/>
          </a:p>
        </p:txBody>
      </p:sp>
    </p:spTree>
    <p:extLst>
      <p:ext uri="{BB962C8B-B14F-4D97-AF65-F5344CB8AC3E}">
        <p14:creationId xmlns:p14="http://schemas.microsoft.com/office/powerpoint/2010/main" val="620288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C5307-3A56-4F91-8FB2-60E4C7C3FF23}" type="datetime1">
              <a:rPr lang="it-IT" smtClean="0"/>
              <a:t>31/10/2019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A6DC286-705F-4A37-A21F-B485E3A29C72}" type="slidenum">
              <a:rPr lang="it-IT" smtClean="0"/>
              <a:t>‹N›</a:t>
            </a:fld>
            <a:endParaRPr lang="it-IT"/>
          </a:p>
        </p:txBody>
      </p:sp>
    </p:spTree>
    <p:extLst>
      <p:ext uri="{BB962C8B-B14F-4D97-AF65-F5344CB8AC3E}">
        <p14:creationId xmlns:p14="http://schemas.microsoft.com/office/powerpoint/2010/main" val="135707171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C5307-3A56-4F91-8FB2-60E4C7C3FF23}" type="datetime1">
              <a:rPr lang="it-IT" smtClean="0"/>
              <a:t>31/10/2019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A6DC286-705F-4A37-A21F-B485E3A29C72}" type="slidenum">
              <a:rPr lang="it-IT" smtClean="0"/>
              <a:t>‹N›</a:t>
            </a:fld>
            <a:endParaRPr lang="it-IT"/>
          </a:p>
        </p:txBody>
      </p:sp>
    </p:spTree>
    <p:extLst>
      <p:ext uri="{BB962C8B-B14F-4D97-AF65-F5344CB8AC3E}">
        <p14:creationId xmlns:p14="http://schemas.microsoft.com/office/powerpoint/2010/main" val="123008131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C5307-3A56-4F91-8FB2-60E4C7C3FF23}" type="datetime1">
              <a:rPr lang="it-IT" smtClean="0"/>
              <a:t>31/10/2019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A6DC286-705F-4A37-A21F-B485E3A29C72}" type="slidenum">
              <a:rPr lang="it-IT" smtClean="0"/>
              <a:t>‹N›</a:t>
            </a:fld>
            <a:endParaRPr lang="it-IT"/>
          </a:p>
        </p:txBody>
      </p:sp>
    </p:spTree>
    <p:extLst>
      <p:ext uri="{BB962C8B-B14F-4D97-AF65-F5344CB8AC3E}">
        <p14:creationId xmlns:p14="http://schemas.microsoft.com/office/powerpoint/2010/main" val="81690900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C5307-3A56-4F91-8FB2-60E4C7C3FF23}" type="datetime1">
              <a:rPr lang="it-IT" smtClean="0"/>
              <a:t>31/10/2019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A6DC286-705F-4A37-A21F-B485E3A29C72}" type="slidenum">
              <a:rPr lang="it-IT" smtClean="0"/>
              <a:t>‹N›</a:t>
            </a:fld>
            <a:endParaRPr lang="it-IT"/>
          </a:p>
        </p:txBody>
      </p:sp>
    </p:spTree>
    <p:extLst>
      <p:ext uri="{BB962C8B-B14F-4D97-AF65-F5344CB8AC3E}">
        <p14:creationId xmlns:p14="http://schemas.microsoft.com/office/powerpoint/2010/main" val="388218381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C5307-3A56-4F91-8FB2-60E4C7C3FF23}" type="datetime1">
              <a:rPr lang="it-IT" smtClean="0"/>
              <a:t>31/10/2019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A6DC286-705F-4A37-A21F-B485E3A29C72}" type="slidenum">
              <a:rPr lang="it-IT" smtClean="0"/>
              <a:t>‹N›</a:t>
            </a:fld>
            <a:endParaRPr lang="it-IT"/>
          </a:p>
        </p:txBody>
      </p:sp>
    </p:spTree>
    <p:extLst>
      <p:ext uri="{BB962C8B-B14F-4D97-AF65-F5344CB8AC3E}">
        <p14:creationId xmlns:p14="http://schemas.microsoft.com/office/powerpoint/2010/main" val="179059783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C5307-3A56-4F91-8FB2-60E4C7C3FF23}" type="datetime1">
              <a:rPr lang="it-IT" smtClean="0"/>
              <a:t>31/10/2019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A6DC286-705F-4A37-A21F-B485E3A29C72}" type="slidenum">
              <a:rPr lang="it-IT" smtClean="0"/>
              <a:t>‹N›</a:t>
            </a:fld>
            <a:endParaRPr lang="it-IT"/>
          </a:p>
        </p:txBody>
      </p:sp>
    </p:spTree>
    <p:extLst>
      <p:ext uri="{BB962C8B-B14F-4D97-AF65-F5344CB8AC3E}">
        <p14:creationId xmlns:p14="http://schemas.microsoft.com/office/powerpoint/2010/main" val="22693563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C5307-3A56-4F91-8FB2-60E4C7C3FF23}" type="datetime1">
              <a:rPr lang="it-IT" smtClean="0"/>
              <a:t>31/10/2019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A6DC286-705F-4A37-A21F-B485E3A29C72}" type="slidenum">
              <a:rPr lang="it-IT" smtClean="0"/>
              <a:t>‹N›</a:t>
            </a:fld>
            <a:endParaRPr lang="it-IT"/>
          </a:p>
        </p:txBody>
      </p:sp>
    </p:spTree>
    <p:extLst>
      <p:ext uri="{BB962C8B-B14F-4D97-AF65-F5344CB8AC3E}">
        <p14:creationId xmlns:p14="http://schemas.microsoft.com/office/powerpoint/2010/main" val="229324751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C5307-3A56-4F91-8FB2-60E4C7C3FF23}" type="datetime1">
              <a:rPr lang="it-IT" smtClean="0"/>
              <a:t>31/10/2019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A6DC286-705F-4A37-A21F-B485E3A29C72}" type="slidenum">
              <a:rPr lang="it-IT" smtClean="0"/>
              <a:t>‹N›</a:t>
            </a:fld>
            <a:endParaRPr lang="it-IT"/>
          </a:p>
        </p:txBody>
      </p:sp>
    </p:spTree>
    <p:extLst>
      <p:ext uri="{BB962C8B-B14F-4D97-AF65-F5344CB8AC3E}">
        <p14:creationId xmlns:p14="http://schemas.microsoft.com/office/powerpoint/2010/main" val="138383640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C5307-3A56-4F91-8FB2-60E4C7C3FF23}" type="datetime1">
              <a:rPr lang="it-IT" smtClean="0"/>
              <a:t>31/10/2019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A6DC286-705F-4A37-A21F-B485E3A29C72}" type="slidenum">
              <a:rPr lang="it-IT" smtClean="0"/>
              <a:t>‹N›</a:t>
            </a:fld>
            <a:endParaRPr lang="it-IT"/>
          </a:p>
        </p:txBody>
      </p:sp>
    </p:spTree>
    <p:extLst>
      <p:ext uri="{BB962C8B-B14F-4D97-AF65-F5344CB8AC3E}">
        <p14:creationId xmlns:p14="http://schemas.microsoft.com/office/powerpoint/2010/main" val="276341336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C5307-3A56-4F91-8FB2-60E4C7C3FF23}" type="datetime1">
              <a:rPr lang="it-IT" smtClean="0"/>
              <a:t>31/10/2019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A6DC286-705F-4A37-A21F-B485E3A29C72}" type="slidenum">
              <a:rPr lang="it-IT" smtClean="0"/>
              <a:t>‹N›</a:t>
            </a:fld>
            <a:endParaRPr lang="it-IT"/>
          </a:p>
        </p:txBody>
      </p:sp>
    </p:spTree>
    <p:extLst>
      <p:ext uri="{BB962C8B-B14F-4D97-AF65-F5344CB8AC3E}">
        <p14:creationId xmlns:p14="http://schemas.microsoft.com/office/powerpoint/2010/main" val="20991570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C5307-3A56-4F91-8FB2-60E4C7C3FF23}" type="datetime1">
              <a:rPr lang="it-IT" smtClean="0"/>
              <a:t>31/10/2019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A6DC286-705F-4A37-A21F-B485E3A29C72}" type="slidenum">
              <a:rPr lang="it-IT" smtClean="0"/>
              <a:t>‹N›</a:t>
            </a:fld>
            <a:endParaRPr lang="it-IT"/>
          </a:p>
        </p:txBody>
      </p:sp>
    </p:spTree>
    <p:extLst>
      <p:ext uri="{BB962C8B-B14F-4D97-AF65-F5344CB8AC3E}">
        <p14:creationId xmlns:p14="http://schemas.microsoft.com/office/powerpoint/2010/main" val="37618963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9C5307-3A56-4F91-8FB2-60E4C7C3FF23}" type="datetime1">
              <a:rPr lang="it-IT" smtClean="0"/>
              <a:t>31/10/2019</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DC286-705F-4A37-A21F-B485E3A29C72}" type="slidenum">
              <a:rPr lang="it-IT" smtClean="0"/>
              <a:t>‹N›</a:t>
            </a:fld>
            <a:endParaRPr lang="it-IT"/>
          </a:p>
        </p:txBody>
      </p:sp>
    </p:spTree>
    <p:extLst>
      <p:ext uri="{BB962C8B-B14F-4D97-AF65-F5344CB8AC3E}">
        <p14:creationId xmlns:p14="http://schemas.microsoft.com/office/powerpoint/2010/main" val="370267581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DCB52082-DF24-4E63-8D8C-E5CE1EB03AC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4" name="Segnaposto numero diapositiva 3">
            <a:extLst>
              <a:ext uri="{FF2B5EF4-FFF2-40B4-BE49-F238E27FC236}">
                <a16:creationId xmlns:a16="http://schemas.microsoft.com/office/drawing/2014/main" id="{7AE7BC65-C2A4-421C-A1CC-693A1277DF2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4A6DC286-705F-4A37-A21F-B485E3A29C72}" type="slidenum">
              <a:rPr lang="en-US" sz="1200" kern="1200">
                <a:solidFill>
                  <a:srgbClr val="FFFFFF"/>
                </a:solidFill>
                <a:latin typeface="+mn-lt"/>
                <a:ea typeface="+mn-ea"/>
                <a:cs typeface="+mn-cs"/>
              </a:rPr>
              <a:pPr defTabSz="914400">
                <a:spcAft>
                  <a:spcPts val="600"/>
                </a:spcAft>
              </a:pPr>
              <a:t>1</a:t>
            </a:fld>
            <a:endParaRPr lang="en-US" sz="1200" kern="1200">
              <a:solidFill>
                <a:srgbClr val="FFFFFF"/>
              </a:solidFill>
              <a:latin typeface="+mn-lt"/>
              <a:ea typeface="+mn-ea"/>
              <a:cs typeface="+mn-cs"/>
            </a:endParaRPr>
          </a:p>
        </p:txBody>
      </p:sp>
      <p:sp>
        <p:nvSpPr>
          <p:cNvPr id="7" name="CasellaDiTesto 6">
            <a:extLst>
              <a:ext uri="{FF2B5EF4-FFF2-40B4-BE49-F238E27FC236}">
                <a16:creationId xmlns:a16="http://schemas.microsoft.com/office/drawing/2014/main" id="{226F8118-E137-4F80-8E49-D6F670C09A00}"/>
              </a:ext>
            </a:extLst>
          </p:cNvPr>
          <p:cNvSpPr txBox="1"/>
          <p:nvPr/>
        </p:nvSpPr>
        <p:spPr>
          <a:xfrm>
            <a:off x="1658679" y="2728808"/>
            <a:ext cx="5938284" cy="1338828"/>
          </a:xfrm>
          <a:prstGeom prst="rect">
            <a:avLst/>
          </a:prstGeom>
          <a:noFill/>
        </p:spPr>
        <p:txBody>
          <a:bodyPr wrap="square" rtlCol="0">
            <a:spAutoFit/>
          </a:bodyPr>
          <a:lstStyle/>
          <a:p>
            <a:pPr algn="ctr"/>
            <a:r>
              <a:rPr lang="it-IT" sz="5400" dirty="0">
                <a:solidFill>
                  <a:schemeClr val="bg1"/>
                </a:solidFill>
                <a:latin typeface="Avenir Next LT Pro Light" panose="020B0304020202020204" pitchFamily="34" charset="0"/>
              </a:rPr>
              <a:t>ESERCITAZIONE 3</a:t>
            </a:r>
          </a:p>
          <a:p>
            <a:pPr algn="ctr"/>
            <a:r>
              <a:rPr lang="it-IT" sz="2700" dirty="0" err="1">
                <a:solidFill>
                  <a:schemeClr val="bg1"/>
                </a:solidFill>
                <a:latin typeface="Avenir Next LT Pro Light" panose="020B0304020202020204" pitchFamily="34" charset="0"/>
              </a:rPr>
              <a:t>Socket</a:t>
            </a:r>
            <a:r>
              <a:rPr lang="it-IT" sz="2700" dirty="0">
                <a:solidFill>
                  <a:schemeClr val="bg1"/>
                </a:solidFill>
                <a:latin typeface="Avenir Next LT Pro Light" panose="020B0304020202020204" pitchFamily="34" charset="0"/>
              </a:rPr>
              <a:t> in C senza e con connessione</a:t>
            </a:r>
          </a:p>
        </p:txBody>
      </p:sp>
      <p:sp>
        <p:nvSpPr>
          <p:cNvPr id="9" name="CasellaDiTesto 8">
            <a:extLst>
              <a:ext uri="{FF2B5EF4-FFF2-40B4-BE49-F238E27FC236}">
                <a16:creationId xmlns:a16="http://schemas.microsoft.com/office/drawing/2014/main" id="{EC8F2BF1-6BFB-4A6E-8EF3-1DFDD8C0355B}"/>
              </a:ext>
            </a:extLst>
          </p:cNvPr>
          <p:cNvSpPr txBox="1"/>
          <p:nvPr/>
        </p:nvSpPr>
        <p:spPr>
          <a:xfrm>
            <a:off x="8397203" y="2318416"/>
            <a:ext cx="1623650" cy="338554"/>
          </a:xfrm>
          <a:prstGeom prst="rect">
            <a:avLst/>
          </a:prstGeom>
          <a:noFill/>
        </p:spPr>
        <p:txBody>
          <a:bodyPr wrap="none" rtlCol="0">
            <a:spAutoFit/>
          </a:bodyPr>
          <a:lstStyle/>
          <a:p>
            <a:r>
              <a:rPr lang="it-IT" sz="1600" dirty="0">
                <a:latin typeface="Avenir Next LT Pro Light" panose="020B0304020202020204" pitchFamily="34" charset="0"/>
              </a:rPr>
              <a:t>Bernardi Daniel</a:t>
            </a:r>
          </a:p>
        </p:txBody>
      </p:sp>
      <p:sp>
        <p:nvSpPr>
          <p:cNvPr id="10" name="CasellaDiTesto 9">
            <a:extLst>
              <a:ext uri="{FF2B5EF4-FFF2-40B4-BE49-F238E27FC236}">
                <a16:creationId xmlns:a16="http://schemas.microsoft.com/office/drawing/2014/main" id="{701C24A6-256C-4917-B043-CC2716AD0CAD}"/>
              </a:ext>
            </a:extLst>
          </p:cNvPr>
          <p:cNvSpPr txBox="1"/>
          <p:nvPr/>
        </p:nvSpPr>
        <p:spPr>
          <a:xfrm>
            <a:off x="8389573" y="2797276"/>
            <a:ext cx="1631280" cy="338554"/>
          </a:xfrm>
          <a:prstGeom prst="rect">
            <a:avLst/>
          </a:prstGeom>
          <a:noFill/>
        </p:spPr>
        <p:txBody>
          <a:bodyPr wrap="none" rtlCol="0">
            <a:spAutoFit/>
          </a:bodyPr>
          <a:lstStyle/>
          <a:p>
            <a:r>
              <a:rPr lang="it-IT" sz="1600" dirty="0" err="1">
                <a:latin typeface="Avenir Next LT Pro Light" panose="020B0304020202020204" pitchFamily="34" charset="0"/>
              </a:rPr>
              <a:t>Chichifoi</a:t>
            </a:r>
            <a:r>
              <a:rPr lang="it-IT" sz="1600" dirty="0">
                <a:latin typeface="Avenir Next LT Pro Light" panose="020B0304020202020204" pitchFamily="34" charset="0"/>
              </a:rPr>
              <a:t> Karina</a:t>
            </a:r>
          </a:p>
        </p:txBody>
      </p:sp>
      <p:sp>
        <p:nvSpPr>
          <p:cNvPr id="13" name="CasellaDiTesto 12">
            <a:extLst>
              <a:ext uri="{FF2B5EF4-FFF2-40B4-BE49-F238E27FC236}">
                <a16:creationId xmlns:a16="http://schemas.microsoft.com/office/drawing/2014/main" id="{508436F6-7454-4158-BECC-87C5AC8F9E74}"/>
              </a:ext>
            </a:extLst>
          </p:cNvPr>
          <p:cNvSpPr txBox="1"/>
          <p:nvPr/>
        </p:nvSpPr>
        <p:spPr>
          <a:xfrm>
            <a:off x="8389573" y="3274245"/>
            <a:ext cx="1230530" cy="338554"/>
          </a:xfrm>
          <a:prstGeom prst="rect">
            <a:avLst/>
          </a:prstGeom>
          <a:noFill/>
        </p:spPr>
        <p:txBody>
          <a:bodyPr wrap="none" rtlCol="0">
            <a:spAutoFit/>
          </a:bodyPr>
          <a:lstStyle/>
          <a:p>
            <a:r>
              <a:rPr lang="it-IT" sz="1600" dirty="0" err="1">
                <a:latin typeface="Avenir Next LT Pro Light" panose="020B0304020202020204" pitchFamily="34" charset="0"/>
              </a:rPr>
              <a:t>Gjura</a:t>
            </a:r>
            <a:r>
              <a:rPr lang="it-IT" sz="1600" dirty="0">
                <a:latin typeface="Avenir Next LT Pro Light" panose="020B0304020202020204" pitchFamily="34" charset="0"/>
              </a:rPr>
              <a:t> </a:t>
            </a:r>
            <a:r>
              <a:rPr lang="it-IT" sz="1600" dirty="0" err="1">
                <a:latin typeface="Avenir Next LT Pro Light" panose="020B0304020202020204" pitchFamily="34" charset="0"/>
              </a:rPr>
              <a:t>Endri</a:t>
            </a:r>
            <a:endParaRPr lang="it-IT" sz="1600" dirty="0">
              <a:latin typeface="Avenir Next LT Pro Light" panose="020B0304020202020204" pitchFamily="34" charset="0"/>
            </a:endParaRPr>
          </a:p>
        </p:txBody>
      </p:sp>
      <p:sp>
        <p:nvSpPr>
          <p:cNvPr id="15" name="CasellaDiTesto 14">
            <a:extLst>
              <a:ext uri="{FF2B5EF4-FFF2-40B4-BE49-F238E27FC236}">
                <a16:creationId xmlns:a16="http://schemas.microsoft.com/office/drawing/2014/main" id="{A6BD8CF3-DA4B-41FD-94F3-BE566F8463CC}"/>
              </a:ext>
            </a:extLst>
          </p:cNvPr>
          <p:cNvSpPr txBox="1"/>
          <p:nvPr/>
        </p:nvSpPr>
        <p:spPr>
          <a:xfrm>
            <a:off x="8391966" y="3753105"/>
            <a:ext cx="1878015" cy="338554"/>
          </a:xfrm>
          <a:prstGeom prst="rect">
            <a:avLst/>
          </a:prstGeom>
          <a:noFill/>
        </p:spPr>
        <p:txBody>
          <a:bodyPr wrap="none" rtlCol="0">
            <a:spAutoFit/>
          </a:bodyPr>
          <a:lstStyle/>
          <a:p>
            <a:r>
              <a:rPr lang="it-IT" sz="1600" dirty="0">
                <a:latin typeface="Avenir Next LT Pro Light" panose="020B0304020202020204" pitchFamily="34" charset="0"/>
              </a:rPr>
              <a:t>Ivan Andrei Daniel</a:t>
            </a:r>
          </a:p>
        </p:txBody>
      </p:sp>
      <p:sp>
        <p:nvSpPr>
          <p:cNvPr id="17" name="CasellaDiTesto 16">
            <a:extLst>
              <a:ext uri="{FF2B5EF4-FFF2-40B4-BE49-F238E27FC236}">
                <a16:creationId xmlns:a16="http://schemas.microsoft.com/office/drawing/2014/main" id="{EAEBCA93-AE92-4A80-9CFB-F8926833BAFB}"/>
              </a:ext>
            </a:extLst>
          </p:cNvPr>
          <p:cNvSpPr txBox="1"/>
          <p:nvPr/>
        </p:nvSpPr>
        <p:spPr>
          <a:xfrm>
            <a:off x="8389573" y="4228183"/>
            <a:ext cx="2083584" cy="338554"/>
          </a:xfrm>
          <a:prstGeom prst="rect">
            <a:avLst/>
          </a:prstGeom>
          <a:noFill/>
        </p:spPr>
        <p:txBody>
          <a:bodyPr wrap="none" rtlCol="0">
            <a:spAutoFit/>
          </a:bodyPr>
          <a:lstStyle/>
          <a:p>
            <a:r>
              <a:rPr lang="it-IT" sz="1600" dirty="0">
                <a:latin typeface="Avenir Next LT Pro Light" panose="020B0304020202020204" pitchFamily="34" charset="0"/>
              </a:rPr>
              <a:t>Pizzini Cavagna </a:t>
            </a:r>
            <a:r>
              <a:rPr lang="it-IT" sz="1600" dirty="0" err="1">
                <a:latin typeface="Avenir Next LT Pro Light" panose="020B0304020202020204" pitchFamily="34" charset="0"/>
              </a:rPr>
              <a:t>Hiari</a:t>
            </a:r>
            <a:endParaRPr lang="it-IT" sz="1600" dirty="0">
              <a:latin typeface="Avenir Next LT Pro Light" panose="020B0304020202020204" pitchFamily="34" charset="0"/>
            </a:endParaRPr>
          </a:p>
        </p:txBody>
      </p:sp>
    </p:spTree>
    <p:extLst>
      <p:ext uri="{BB962C8B-B14F-4D97-AF65-F5344CB8AC3E}">
        <p14:creationId xmlns:p14="http://schemas.microsoft.com/office/powerpoint/2010/main" val="36430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A2A2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DDE7A4-1A5F-4F0D-B842-7798EDC6EDA8}"/>
              </a:ext>
            </a:extLst>
          </p:cNvPr>
          <p:cNvSpPr>
            <a:spLocks noGrp="1"/>
          </p:cNvSpPr>
          <p:nvPr>
            <p:ph type="title"/>
          </p:nvPr>
        </p:nvSpPr>
        <p:spPr>
          <a:xfrm>
            <a:off x="166048" y="92077"/>
            <a:ext cx="11859904" cy="911224"/>
          </a:xfrm>
        </p:spPr>
        <p:txBody>
          <a:bodyPr>
            <a:normAutofit/>
          </a:bodyPr>
          <a:lstStyle/>
          <a:p>
            <a:pPr algn="ctr"/>
            <a:r>
              <a:rPr lang="it-IT" dirty="0">
                <a:solidFill>
                  <a:schemeClr val="bg1"/>
                </a:solidFill>
                <a:latin typeface="Avenir Next LT Pro Light" panose="020B0304020202020204" pitchFamily="34" charset="0"/>
              </a:rPr>
              <a:t>Introduzione</a:t>
            </a:r>
          </a:p>
        </p:txBody>
      </p:sp>
      <p:sp>
        <p:nvSpPr>
          <p:cNvPr id="3" name="Segnaposto numero diapositiva 2">
            <a:extLst>
              <a:ext uri="{FF2B5EF4-FFF2-40B4-BE49-F238E27FC236}">
                <a16:creationId xmlns:a16="http://schemas.microsoft.com/office/drawing/2014/main" id="{A47D4834-59E8-435C-A95B-F4D997DED51E}"/>
              </a:ext>
            </a:extLst>
          </p:cNvPr>
          <p:cNvSpPr>
            <a:spLocks noGrp="1"/>
          </p:cNvSpPr>
          <p:nvPr>
            <p:ph type="sldNum" sz="quarter" idx="12"/>
          </p:nvPr>
        </p:nvSpPr>
        <p:spPr/>
        <p:txBody>
          <a:bodyPr/>
          <a:lstStyle/>
          <a:p>
            <a:fld id="{4A6DC286-705F-4A37-A21F-B485E3A29C72}" type="slidenum">
              <a:rPr lang="it-IT" smtClean="0"/>
              <a:t>2</a:t>
            </a:fld>
            <a:endParaRPr lang="it-IT"/>
          </a:p>
        </p:txBody>
      </p:sp>
      <p:sp>
        <p:nvSpPr>
          <p:cNvPr id="4" name="CasellaDiTesto 3">
            <a:extLst>
              <a:ext uri="{FF2B5EF4-FFF2-40B4-BE49-F238E27FC236}">
                <a16:creationId xmlns:a16="http://schemas.microsoft.com/office/drawing/2014/main" id="{53201F81-8510-4C74-BAB4-1DBFEB2D3B79}"/>
              </a:ext>
            </a:extLst>
          </p:cNvPr>
          <p:cNvSpPr txBox="1"/>
          <p:nvPr/>
        </p:nvSpPr>
        <p:spPr>
          <a:xfrm>
            <a:off x="838200" y="917500"/>
            <a:ext cx="10427575" cy="5447069"/>
          </a:xfrm>
          <a:prstGeom prst="rect">
            <a:avLst/>
          </a:prstGeom>
          <a:noFill/>
        </p:spPr>
        <p:txBody>
          <a:bodyPr wrap="square" rtlCol="0">
            <a:spAutoFit/>
          </a:bodyPr>
          <a:lstStyle/>
          <a:p>
            <a:pPr algn="just">
              <a:lnSpc>
                <a:spcPct val="150000"/>
              </a:lnSpc>
              <a:spcAft>
                <a:spcPts val="0"/>
              </a:spcAft>
            </a:pPr>
            <a:r>
              <a:rPr lang="it-IT" dirty="0">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rPr>
              <a:t>Il </a:t>
            </a:r>
            <a:r>
              <a:rPr lang="it-IT" dirty="0">
                <a:solidFill>
                  <a:srgbClr val="00B0F0"/>
                </a:solidFill>
                <a:latin typeface="Avenir Next LT Pro Light" panose="020B0304020202020204" pitchFamily="34" charset="0"/>
                <a:ea typeface="Calibri" panose="020F0502020204030204" pitchFamily="34" charset="0"/>
                <a:cs typeface="Times New Roman" panose="02020603050405020304" pitchFamily="18" charset="0"/>
              </a:rPr>
              <a:t>Server UDP </a:t>
            </a:r>
            <a:r>
              <a:rPr lang="it-IT" dirty="0">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rPr>
              <a:t>è stato sviluppato inizialmente in versione sequenziale, poi è stata creata anche la versione parallela puntando a delle performance migliori.</a:t>
            </a:r>
          </a:p>
          <a:p>
            <a:pPr algn="just">
              <a:lnSpc>
                <a:spcPct val="150000"/>
              </a:lnSpc>
              <a:spcAft>
                <a:spcPts val="0"/>
              </a:spcAft>
            </a:pPr>
            <a:r>
              <a:rPr lang="it-IT" dirty="0">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rPr>
              <a:t>Utilizzando un cronometro nel codice si è cercato di misurare il tempo di risposta del Server per confrontare entrambe le versioni; tuttavia sono incorsi problemi nell’ottenere dei risultati attendibili che mettessero in evidenza l’efficienza dell’uno rispetto all’altro.</a:t>
            </a:r>
          </a:p>
          <a:p>
            <a:pPr algn="just">
              <a:lnSpc>
                <a:spcPct val="150000"/>
              </a:lnSpc>
              <a:spcAft>
                <a:spcPts val="0"/>
              </a:spcAft>
            </a:pPr>
            <a:endParaRPr lang="it-IT" u="sng" dirty="0">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it-IT" dirty="0">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rPr>
              <a:t>Per quanto riguarda il riconoscimento delle parole il Server considera come separatore qualsiasi carattere diverso dalle lettere dell’alfabeto. Sarebbe stato possibile implementare l’aggiunta di un ulteriore argomento per definire una lista di separatori personalizzata.</a:t>
            </a:r>
          </a:p>
          <a:p>
            <a:pPr algn="just">
              <a:lnSpc>
                <a:spcPct val="150000"/>
              </a:lnSpc>
              <a:spcAft>
                <a:spcPts val="0"/>
              </a:spcAft>
            </a:pPr>
            <a:endParaRPr lang="it-IT" dirty="0">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it-IT" dirty="0">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rPr>
              <a:t>Il </a:t>
            </a:r>
            <a:r>
              <a:rPr lang="it-IT" dirty="0">
                <a:solidFill>
                  <a:srgbClr val="00B0F0"/>
                </a:solidFill>
                <a:latin typeface="Avenir Next LT Pro Light" panose="020B0304020202020204" pitchFamily="34" charset="0"/>
                <a:ea typeface="Calibri" panose="020F0502020204030204" pitchFamily="34" charset="0"/>
                <a:cs typeface="Times New Roman" panose="02020603050405020304" pitchFamily="18" charset="0"/>
              </a:rPr>
              <a:t>Server TCP </a:t>
            </a:r>
            <a:r>
              <a:rPr lang="it-IT" dirty="0">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rPr>
              <a:t>è stato prodotto con due algoritmi di lettura differenti per testare qual è il più performante: uno legge carattere per carattere dalla </a:t>
            </a:r>
            <a:r>
              <a:rPr lang="it-IT" dirty="0" err="1">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rPr>
              <a:t>socket</a:t>
            </a:r>
            <a:r>
              <a:rPr lang="it-IT" dirty="0">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rPr>
              <a:t>, l’altro legge con un buffer di 256 caratteri.</a:t>
            </a:r>
          </a:p>
        </p:txBody>
      </p:sp>
    </p:spTree>
    <p:extLst>
      <p:ext uri="{BB962C8B-B14F-4D97-AF65-F5344CB8AC3E}">
        <p14:creationId xmlns:p14="http://schemas.microsoft.com/office/powerpoint/2010/main" val="14809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A2A2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DDE7A4-1A5F-4F0D-B842-7798EDC6EDA8}"/>
              </a:ext>
            </a:extLst>
          </p:cNvPr>
          <p:cNvSpPr>
            <a:spLocks noGrp="1"/>
          </p:cNvSpPr>
          <p:nvPr>
            <p:ph type="title"/>
          </p:nvPr>
        </p:nvSpPr>
        <p:spPr>
          <a:xfrm>
            <a:off x="166048" y="92077"/>
            <a:ext cx="11859904" cy="911224"/>
          </a:xfrm>
        </p:spPr>
        <p:txBody>
          <a:bodyPr>
            <a:normAutofit/>
          </a:bodyPr>
          <a:lstStyle/>
          <a:p>
            <a:pPr algn="ctr"/>
            <a:r>
              <a:rPr lang="it-IT" dirty="0">
                <a:solidFill>
                  <a:schemeClr val="bg1"/>
                </a:solidFill>
                <a:latin typeface="Avenir Next LT Pro Light" panose="020B0304020202020204" pitchFamily="34" charset="0"/>
              </a:rPr>
              <a:t>Schema C/S senza connessione (UDP)</a:t>
            </a:r>
          </a:p>
        </p:txBody>
      </p:sp>
      <p:sp>
        <p:nvSpPr>
          <p:cNvPr id="3" name="Segnaposto numero diapositiva 2">
            <a:extLst>
              <a:ext uri="{FF2B5EF4-FFF2-40B4-BE49-F238E27FC236}">
                <a16:creationId xmlns:a16="http://schemas.microsoft.com/office/drawing/2014/main" id="{A47D4834-59E8-435C-A95B-F4D997DED51E}"/>
              </a:ext>
            </a:extLst>
          </p:cNvPr>
          <p:cNvSpPr>
            <a:spLocks noGrp="1"/>
          </p:cNvSpPr>
          <p:nvPr>
            <p:ph type="sldNum" sz="quarter" idx="12"/>
          </p:nvPr>
        </p:nvSpPr>
        <p:spPr/>
        <p:txBody>
          <a:bodyPr/>
          <a:lstStyle/>
          <a:p>
            <a:fld id="{4A6DC286-705F-4A37-A21F-B485E3A29C72}" type="slidenum">
              <a:rPr lang="it-IT" smtClean="0"/>
              <a:t>3</a:t>
            </a:fld>
            <a:endParaRPr lang="it-IT"/>
          </a:p>
        </p:txBody>
      </p:sp>
      <p:pic>
        <p:nvPicPr>
          <p:cNvPr id="6" name="Immagine 5" descr="Immagine che contiene testo, segnale, orologio, luce&#10;&#10;Descrizione generata automaticamente">
            <a:extLst>
              <a:ext uri="{FF2B5EF4-FFF2-40B4-BE49-F238E27FC236}">
                <a16:creationId xmlns:a16="http://schemas.microsoft.com/office/drawing/2014/main" id="{6FB9490A-9C60-4085-B9E2-3F0996926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200"/>
            <a:ext cx="12192000" cy="6858000"/>
          </a:xfrm>
          <a:prstGeom prst="rect">
            <a:avLst/>
          </a:prstGeom>
        </p:spPr>
      </p:pic>
      <p:sp>
        <p:nvSpPr>
          <p:cNvPr id="7" name="CasellaDiTesto 6">
            <a:extLst>
              <a:ext uri="{FF2B5EF4-FFF2-40B4-BE49-F238E27FC236}">
                <a16:creationId xmlns:a16="http://schemas.microsoft.com/office/drawing/2014/main" id="{14760DC1-7367-45B0-9C6C-8495711F1DA8}"/>
              </a:ext>
            </a:extLst>
          </p:cNvPr>
          <p:cNvSpPr txBox="1"/>
          <p:nvPr/>
        </p:nvSpPr>
        <p:spPr>
          <a:xfrm>
            <a:off x="2513377" y="1618537"/>
            <a:ext cx="1059906" cy="369332"/>
          </a:xfrm>
          <a:prstGeom prst="rect">
            <a:avLst/>
          </a:prstGeom>
          <a:noFill/>
        </p:spPr>
        <p:txBody>
          <a:bodyPr wrap="none" rtlCol="0">
            <a:spAutoFit/>
          </a:bodyPr>
          <a:lstStyle/>
          <a:p>
            <a:r>
              <a:rPr lang="it-IT" dirty="0">
                <a:latin typeface="Avenir Next LT Pro Light" panose="020B0304020202020204" pitchFamily="34" charset="0"/>
              </a:rPr>
              <a:t>UTENTE</a:t>
            </a:r>
          </a:p>
        </p:txBody>
      </p:sp>
      <p:sp>
        <p:nvSpPr>
          <p:cNvPr id="8" name="CasellaDiTesto 7">
            <a:extLst>
              <a:ext uri="{FF2B5EF4-FFF2-40B4-BE49-F238E27FC236}">
                <a16:creationId xmlns:a16="http://schemas.microsoft.com/office/drawing/2014/main" id="{C0BF8179-F42E-40FA-8D9D-BA6422941EE4}"/>
              </a:ext>
            </a:extLst>
          </p:cNvPr>
          <p:cNvSpPr txBox="1"/>
          <p:nvPr/>
        </p:nvSpPr>
        <p:spPr>
          <a:xfrm>
            <a:off x="8670499" y="3447534"/>
            <a:ext cx="970137" cy="369332"/>
          </a:xfrm>
          <a:prstGeom prst="rect">
            <a:avLst/>
          </a:prstGeom>
          <a:noFill/>
        </p:spPr>
        <p:txBody>
          <a:bodyPr wrap="none" rtlCol="0">
            <a:spAutoFit/>
          </a:bodyPr>
          <a:lstStyle/>
          <a:p>
            <a:r>
              <a:rPr lang="it-IT" dirty="0">
                <a:latin typeface="Avenir Next LT Pro Light" panose="020B0304020202020204" pitchFamily="34" charset="0"/>
              </a:rPr>
              <a:t>CLIENT</a:t>
            </a:r>
          </a:p>
        </p:txBody>
      </p:sp>
      <p:sp>
        <p:nvSpPr>
          <p:cNvPr id="9" name="CasellaDiTesto 8">
            <a:extLst>
              <a:ext uri="{FF2B5EF4-FFF2-40B4-BE49-F238E27FC236}">
                <a16:creationId xmlns:a16="http://schemas.microsoft.com/office/drawing/2014/main" id="{887B13F2-1561-460B-86FD-AAA70F059971}"/>
              </a:ext>
            </a:extLst>
          </p:cNvPr>
          <p:cNvSpPr txBox="1"/>
          <p:nvPr/>
        </p:nvSpPr>
        <p:spPr>
          <a:xfrm>
            <a:off x="2542039" y="5239463"/>
            <a:ext cx="1002582" cy="369332"/>
          </a:xfrm>
          <a:prstGeom prst="rect">
            <a:avLst/>
          </a:prstGeom>
          <a:noFill/>
        </p:spPr>
        <p:txBody>
          <a:bodyPr wrap="none" rtlCol="0">
            <a:spAutoFit/>
          </a:bodyPr>
          <a:lstStyle/>
          <a:p>
            <a:r>
              <a:rPr lang="it-IT" dirty="0">
                <a:latin typeface="Avenir Next LT Pro Light" panose="020B0304020202020204" pitchFamily="34" charset="0"/>
              </a:rPr>
              <a:t>SERVER</a:t>
            </a:r>
          </a:p>
        </p:txBody>
      </p:sp>
      <p:sp>
        <p:nvSpPr>
          <p:cNvPr id="10" name="CasellaDiTesto 9">
            <a:extLst>
              <a:ext uri="{FF2B5EF4-FFF2-40B4-BE49-F238E27FC236}">
                <a16:creationId xmlns:a16="http://schemas.microsoft.com/office/drawing/2014/main" id="{EB09F017-7D26-464E-ACF4-732B15EEF651}"/>
              </a:ext>
            </a:extLst>
          </p:cNvPr>
          <p:cNvSpPr txBox="1"/>
          <p:nvPr/>
        </p:nvSpPr>
        <p:spPr>
          <a:xfrm>
            <a:off x="5765121" y="1670312"/>
            <a:ext cx="1667444" cy="307777"/>
          </a:xfrm>
          <a:prstGeom prst="rect">
            <a:avLst/>
          </a:prstGeom>
          <a:noFill/>
        </p:spPr>
        <p:txBody>
          <a:bodyPr wrap="none" rtlCol="0">
            <a:spAutoFit/>
          </a:bodyPr>
          <a:lstStyle/>
          <a:p>
            <a:r>
              <a:rPr lang="it-IT" sz="1400" dirty="0">
                <a:latin typeface="Avenir Next LT Pro Light" panose="020B0304020202020204" pitchFamily="34" charset="0"/>
              </a:rPr>
              <a:t>NOME DI UN FILE</a:t>
            </a:r>
          </a:p>
        </p:txBody>
      </p:sp>
      <p:sp>
        <p:nvSpPr>
          <p:cNvPr id="11" name="CasellaDiTesto 10">
            <a:extLst>
              <a:ext uri="{FF2B5EF4-FFF2-40B4-BE49-F238E27FC236}">
                <a16:creationId xmlns:a16="http://schemas.microsoft.com/office/drawing/2014/main" id="{F8709EB3-BE0A-4540-B923-C6349E9E0860}"/>
              </a:ext>
            </a:extLst>
          </p:cNvPr>
          <p:cNvSpPr txBox="1"/>
          <p:nvPr/>
        </p:nvSpPr>
        <p:spPr>
          <a:xfrm>
            <a:off x="4078127" y="3478311"/>
            <a:ext cx="3061223" cy="307777"/>
          </a:xfrm>
          <a:prstGeom prst="rect">
            <a:avLst/>
          </a:prstGeom>
          <a:noFill/>
        </p:spPr>
        <p:txBody>
          <a:bodyPr wrap="none" rtlCol="0">
            <a:spAutoFit/>
          </a:bodyPr>
          <a:lstStyle/>
          <a:p>
            <a:r>
              <a:rPr lang="it-IT" sz="1400" dirty="0">
                <a:latin typeface="Avenir Next LT Pro Light" panose="020B0304020202020204" pitchFamily="34" charset="0"/>
              </a:rPr>
              <a:t>RICHIESTA CON IL NOME DEL FILE</a:t>
            </a:r>
          </a:p>
        </p:txBody>
      </p:sp>
      <p:sp>
        <p:nvSpPr>
          <p:cNvPr id="12" name="CasellaDiTesto 11">
            <a:extLst>
              <a:ext uri="{FF2B5EF4-FFF2-40B4-BE49-F238E27FC236}">
                <a16:creationId xmlns:a16="http://schemas.microsoft.com/office/drawing/2014/main" id="{6AFD7658-DE24-42CF-8463-709124F1AB3E}"/>
              </a:ext>
            </a:extLst>
          </p:cNvPr>
          <p:cNvSpPr txBox="1"/>
          <p:nvPr/>
        </p:nvSpPr>
        <p:spPr>
          <a:xfrm>
            <a:off x="3700107" y="4682072"/>
            <a:ext cx="756040" cy="577081"/>
          </a:xfrm>
          <a:prstGeom prst="rect">
            <a:avLst/>
          </a:prstGeom>
          <a:noFill/>
        </p:spPr>
        <p:txBody>
          <a:bodyPr wrap="square" rtlCol="0">
            <a:spAutoFit/>
          </a:bodyPr>
          <a:lstStyle/>
          <a:p>
            <a:pPr algn="ctr"/>
            <a:r>
              <a:rPr lang="it-IT" sz="1050" dirty="0">
                <a:latin typeface="Avenir Next LT Pro Light" panose="020B0304020202020204" pitchFamily="34" charset="0"/>
              </a:rPr>
              <a:t>IL FILE NON ESISTE</a:t>
            </a:r>
          </a:p>
        </p:txBody>
      </p:sp>
      <p:sp>
        <p:nvSpPr>
          <p:cNvPr id="13" name="CasellaDiTesto 12">
            <a:extLst>
              <a:ext uri="{FF2B5EF4-FFF2-40B4-BE49-F238E27FC236}">
                <a16:creationId xmlns:a16="http://schemas.microsoft.com/office/drawing/2014/main" id="{04BCECFC-7BBD-4CA2-AD41-DC483C71984C}"/>
              </a:ext>
            </a:extLst>
          </p:cNvPr>
          <p:cNvSpPr txBox="1"/>
          <p:nvPr/>
        </p:nvSpPr>
        <p:spPr>
          <a:xfrm>
            <a:off x="3720490" y="5492509"/>
            <a:ext cx="715274" cy="461665"/>
          </a:xfrm>
          <a:prstGeom prst="rect">
            <a:avLst/>
          </a:prstGeom>
          <a:noFill/>
        </p:spPr>
        <p:txBody>
          <a:bodyPr wrap="square" rtlCol="0">
            <a:spAutoFit/>
          </a:bodyPr>
          <a:lstStyle/>
          <a:p>
            <a:pPr algn="ctr"/>
            <a:r>
              <a:rPr lang="it-IT" sz="1200" dirty="0">
                <a:latin typeface="Avenir Next LT Pro Light" panose="020B0304020202020204" pitchFamily="34" charset="0"/>
              </a:rPr>
              <a:t>IL FILE ESISTE</a:t>
            </a:r>
          </a:p>
        </p:txBody>
      </p:sp>
      <p:sp>
        <p:nvSpPr>
          <p:cNvPr id="14" name="CasellaDiTesto 13">
            <a:extLst>
              <a:ext uri="{FF2B5EF4-FFF2-40B4-BE49-F238E27FC236}">
                <a16:creationId xmlns:a16="http://schemas.microsoft.com/office/drawing/2014/main" id="{A8E1ACA1-2751-47DF-9EB6-1E2F6A7BA8D9}"/>
              </a:ext>
            </a:extLst>
          </p:cNvPr>
          <p:cNvSpPr txBox="1"/>
          <p:nvPr/>
        </p:nvSpPr>
        <p:spPr>
          <a:xfrm>
            <a:off x="6521939" y="4816723"/>
            <a:ext cx="343364" cy="307777"/>
          </a:xfrm>
          <a:prstGeom prst="rect">
            <a:avLst/>
          </a:prstGeom>
          <a:noFill/>
        </p:spPr>
        <p:txBody>
          <a:bodyPr wrap="none" rtlCol="0">
            <a:spAutoFit/>
          </a:bodyPr>
          <a:lstStyle/>
          <a:p>
            <a:r>
              <a:rPr lang="it-IT" sz="1400" dirty="0">
                <a:latin typeface="Avenir Next LT Pro Light" panose="020B0304020202020204" pitchFamily="34" charset="0"/>
              </a:rPr>
              <a:t>-1</a:t>
            </a:r>
          </a:p>
        </p:txBody>
      </p:sp>
      <p:sp>
        <p:nvSpPr>
          <p:cNvPr id="15" name="CasellaDiTesto 14">
            <a:extLst>
              <a:ext uri="{FF2B5EF4-FFF2-40B4-BE49-F238E27FC236}">
                <a16:creationId xmlns:a16="http://schemas.microsoft.com/office/drawing/2014/main" id="{6F11B218-3F67-4A93-B748-7D1BFD0F64D4}"/>
              </a:ext>
            </a:extLst>
          </p:cNvPr>
          <p:cNvSpPr txBox="1"/>
          <p:nvPr/>
        </p:nvSpPr>
        <p:spPr>
          <a:xfrm>
            <a:off x="4819974" y="5631184"/>
            <a:ext cx="4306628" cy="307777"/>
          </a:xfrm>
          <a:prstGeom prst="rect">
            <a:avLst/>
          </a:prstGeom>
          <a:noFill/>
        </p:spPr>
        <p:txBody>
          <a:bodyPr wrap="none" rtlCol="0">
            <a:spAutoFit/>
          </a:bodyPr>
          <a:lstStyle/>
          <a:p>
            <a:r>
              <a:rPr lang="it-IT" sz="1400" dirty="0">
                <a:latin typeface="Avenir Next LT Pro Light" panose="020B0304020202020204" pitchFamily="34" charset="0"/>
              </a:rPr>
              <a:t>LUNGHEZZA DELLA PAROLA PIÙ LUNGA NEL FILE</a:t>
            </a:r>
          </a:p>
        </p:txBody>
      </p:sp>
    </p:spTree>
    <p:extLst>
      <p:ext uri="{BB962C8B-B14F-4D97-AF65-F5344CB8AC3E}">
        <p14:creationId xmlns:p14="http://schemas.microsoft.com/office/powerpoint/2010/main" val="126313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A2A2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DDE7A4-1A5F-4F0D-B842-7798EDC6EDA8}"/>
              </a:ext>
            </a:extLst>
          </p:cNvPr>
          <p:cNvSpPr>
            <a:spLocks noGrp="1"/>
          </p:cNvSpPr>
          <p:nvPr>
            <p:ph type="title"/>
          </p:nvPr>
        </p:nvSpPr>
        <p:spPr>
          <a:xfrm>
            <a:off x="166048" y="92077"/>
            <a:ext cx="11859904" cy="911224"/>
          </a:xfrm>
        </p:spPr>
        <p:txBody>
          <a:bodyPr>
            <a:normAutofit/>
          </a:bodyPr>
          <a:lstStyle/>
          <a:p>
            <a:pPr algn="ctr"/>
            <a:r>
              <a:rPr lang="it-IT" dirty="0">
                <a:solidFill>
                  <a:schemeClr val="bg1"/>
                </a:solidFill>
                <a:latin typeface="Avenir Next LT Pro Light" panose="020B0304020202020204" pitchFamily="34" charset="0"/>
              </a:rPr>
              <a:t>Codice Client UDP (1)</a:t>
            </a:r>
          </a:p>
        </p:txBody>
      </p:sp>
      <p:sp>
        <p:nvSpPr>
          <p:cNvPr id="3" name="Segnaposto numero diapositiva 2">
            <a:extLst>
              <a:ext uri="{FF2B5EF4-FFF2-40B4-BE49-F238E27FC236}">
                <a16:creationId xmlns:a16="http://schemas.microsoft.com/office/drawing/2014/main" id="{A47D4834-59E8-435C-A95B-F4D997DED51E}"/>
              </a:ext>
            </a:extLst>
          </p:cNvPr>
          <p:cNvSpPr>
            <a:spLocks noGrp="1"/>
          </p:cNvSpPr>
          <p:nvPr>
            <p:ph type="sldNum" sz="quarter" idx="12"/>
          </p:nvPr>
        </p:nvSpPr>
        <p:spPr/>
        <p:txBody>
          <a:bodyPr/>
          <a:lstStyle/>
          <a:p>
            <a:fld id="{4A6DC286-705F-4A37-A21F-B485E3A29C72}" type="slidenum">
              <a:rPr lang="it-IT" smtClean="0"/>
              <a:t>4</a:t>
            </a:fld>
            <a:endParaRPr lang="it-IT"/>
          </a:p>
        </p:txBody>
      </p:sp>
      <p:sp>
        <p:nvSpPr>
          <p:cNvPr id="5" name="CasellaDiTesto 4">
            <a:extLst>
              <a:ext uri="{FF2B5EF4-FFF2-40B4-BE49-F238E27FC236}">
                <a16:creationId xmlns:a16="http://schemas.microsoft.com/office/drawing/2014/main" id="{16613504-0E07-4823-8604-71855244FD7C}"/>
              </a:ext>
            </a:extLst>
          </p:cNvPr>
          <p:cNvSpPr txBox="1"/>
          <p:nvPr/>
        </p:nvSpPr>
        <p:spPr>
          <a:xfrm>
            <a:off x="503280" y="1171324"/>
            <a:ext cx="11155320" cy="5048626"/>
          </a:xfrm>
          <a:prstGeom prst="rect">
            <a:avLst/>
          </a:prstGeom>
          <a:noFill/>
        </p:spPr>
        <p:txBody>
          <a:bodyPr wrap="square" rtlCol="0">
            <a:spAutoFit/>
          </a:bodyPr>
          <a:lstStyle/>
          <a:p>
            <a:pPr>
              <a:lnSpc>
                <a:spcPct val="150000"/>
              </a:lnSpc>
              <a:spcAft>
                <a:spcPts val="0"/>
              </a:spcAft>
            </a:pP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printf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"Inserire il nome di un file o EOF (CTRL + D) per terminare: "</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50000"/>
              </a:lnSpc>
              <a:spcAft>
                <a:spcPts val="0"/>
              </a:spcAft>
            </a:pPr>
            <a:endParaRPr lang="it-IT" sz="12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50000"/>
              </a:lnSpc>
              <a:spcAft>
                <a:spcPts val="0"/>
              </a:spcAft>
            </a:pPr>
            <a:r>
              <a:rPr lang="it-IT" sz="12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while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gets</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fileName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nameLength</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strlen</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fileName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it-IT" sz="12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nameLength</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&gt; </a:t>
            </a:r>
            <a:r>
              <a:rPr lang="it-IT" sz="12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4</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&amp;&amp; </a:t>
            </a:r>
            <a:r>
              <a:rPr lang="it-IT" sz="12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fileName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[nameLength-</a:t>
            </a:r>
            <a:r>
              <a:rPr lang="it-IT" sz="12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4</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&amp;&amp; </a:t>
            </a:r>
            <a:r>
              <a:rPr lang="it-IT" sz="12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fileName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[nameLength-</a:t>
            </a:r>
            <a:r>
              <a:rPr lang="it-IT" sz="12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3</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&amp;&amp; </a:t>
            </a:r>
            <a:r>
              <a:rPr lang="it-IT" sz="12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fileName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[nameLength-</a:t>
            </a:r>
            <a:r>
              <a:rPr lang="it-IT" sz="12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2</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'x'</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&amp;&amp; </a:t>
            </a:r>
            <a:r>
              <a:rPr lang="it-IT" sz="12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fileName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[nameLength-</a:t>
            </a:r>
            <a:r>
              <a:rPr lang="it-IT" sz="12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1</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a:solidFill>
                  <a:srgbClr val="6A9955"/>
                </a:solidFill>
                <a:latin typeface="Consolas" panose="020B0609020204030204" pitchFamily="49" charset="0"/>
                <a:ea typeface="Times New Roman" panose="02020603050405020304" pitchFamily="18" charset="0"/>
                <a:cs typeface="Times New Roman" panose="02020603050405020304" pitchFamily="18" charset="0"/>
              </a:rPr>
              <a:t>// Copio l'array</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memcpy</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(&amp;(</a:t>
            </a:r>
            <a:r>
              <a:rPr lang="it-IT" sz="12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request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file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fileName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sizeof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request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file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length</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2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sizeof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servaddr</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sendto</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socketDescriptor</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request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sizeof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Request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0</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struct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sockaddr</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*)&amp;</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servaddr</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length</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&lt; </a:t>
            </a:r>
            <a:r>
              <a:rPr lang="it-IT" sz="12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0</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perror</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"Errore nella </a:t>
            </a:r>
            <a:r>
              <a:rPr lang="it-IT" sz="1200"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sendto</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continue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Callout: linea 5">
            <a:extLst>
              <a:ext uri="{FF2B5EF4-FFF2-40B4-BE49-F238E27FC236}">
                <a16:creationId xmlns:a16="http://schemas.microsoft.com/office/drawing/2014/main" id="{D05C6D4C-6676-4E9C-880E-E4180C031C74}"/>
              </a:ext>
            </a:extLst>
          </p:cNvPr>
          <p:cNvSpPr/>
          <p:nvPr/>
        </p:nvSpPr>
        <p:spPr>
          <a:xfrm>
            <a:off x="6943725" y="2066925"/>
            <a:ext cx="3333750" cy="1181100"/>
          </a:xfrm>
          <a:prstGeom prst="borderCallout1">
            <a:avLst>
              <a:gd name="adj1" fmla="val 58266"/>
              <a:gd name="adj2" fmla="val -5190"/>
              <a:gd name="adj3" fmla="val 84274"/>
              <a:gd name="adj4" fmla="val -68904"/>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1400" dirty="0">
                <a:solidFill>
                  <a:schemeClr val="tx1"/>
                </a:solidFill>
                <a:latin typeface="Avenir Next LT Pro Light" panose="020B0304020202020204" pitchFamily="34" charset="0"/>
              </a:rPr>
              <a:t>Si prende dall’input il nome del file che l’utente passa e si controlla che sia un file di testo (formato .</a:t>
            </a:r>
            <a:r>
              <a:rPr lang="it-IT" sz="1400" dirty="0" err="1">
                <a:solidFill>
                  <a:schemeClr val="tx1"/>
                </a:solidFill>
                <a:latin typeface="Avenir Next LT Pro Light" panose="020B0304020202020204" pitchFamily="34" charset="0"/>
              </a:rPr>
              <a:t>txt</a:t>
            </a:r>
            <a:r>
              <a:rPr lang="it-IT" sz="1400" dirty="0">
                <a:solidFill>
                  <a:schemeClr val="tx1"/>
                </a:solidFill>
                <a:latin typeface="Avenir Next LT Pro Light" panose="020B0304020202020204" pitchFamily="34" charset="0"/>
              </a:rPr>
              <a:t>); se non lo è, non si fa nulla e si stampa una riga apposita (si veda slide successiva)</a:t>
            </a:r>
          </a:p>
        </p:txBody>
      </p:sp>
    </p:spTree>
    <p:extLst>
      <p:ext uri="{BB962C8B-B14F-4D97-AF65-F5344CB8AC3E}">
        <p14:creationId xmlns:p14="http://schemas.microsoft.com/office/powerpoint/2010/main" val="383440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A2A2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DDE7A4-1A5F-4F0D-B842-7798EDC6EDA8}"/>
              </a:ext>
            </a:extLst>
          </p:cNvPr>
          <p:cNvSpPr>
            <a:spLocks noGrp="1"/>
          </p:cNvSpPr>
          <p:nvPr>
            <p:ph type="title"/>
          </p:nvPr>
        </p:nvSpPr>
        <p:spPr>
          <a:xfrm>
            <a:off x="166048" y="92077"/>
            <a:ext cx="11859904" cy="911224"/>
          </a:xfrm>
        </p:spPr>
        <p:txBody>
          <a:bodyPr>
            <a:normAutofit/>
          </a:bodyPr>
          <a:lstStyle/>
          <a:p>
            <a:pPr algn="ctr"/>
            <a:r>
              <a:rPr lang="it-IT" dirty="0">
                <a:solidFill>
                  <a:schemeClr val="bg1"/>
                </a:solidFill>
                <a:latin typeface="Avenir Next LT Pro Light" panose="020B0304020202020204" pitchFamily="34" charset="0"/>
              </a:rPr>
              <a:t>Codice Client UDP (2)</a:t>
            </a:r>
          </a:p>
        </p:txBody>
      </p:sp>
      <p:sp>
        <p:nvSpPr>
          <p:cNvPr id="3" name="Segnaposto numero diapositiva 2">
            <a:extLst>
              <a:ext uri="{FF2B5EF4-FFF2-40B4-BE49-F238E27FC236}">
                <a16:creationId xmlns:a16="http://schemas.microsoft.com/office/drawing/2014/main" id="{A47D4834-59E8-435C-A95B-F4D997DED51E}"/>
              </a:ext>
            </a:extLst>
          </p:cNvPr>
          <p:cNvSpPr>
            <a:spLocks noGrp="1"/>
          </p:cNvSpPr>
          <p:nvPr>
            <p:ph type="sldNum" sz="quarter" idx="12"/>
          </p:nvPr>
        </p:nvSpPr>
        <p:spPr/>
        <p:txBody>
          <a:bodyPr/>
          <a:lstStyle/>
          <a:p>
            <a:fld id="{4A6DC286-705F-4A37-A21F-B485E3A29C72}" type="slidenum">
              <a:rPr lang="it-IT" smtClean="0"/>
              <a:t>5</a:t>
            </a:fld>
            <a:endParaRPr lang="it-IT"/>
          </a:p>
        </p:txBody>
      </p:sp>
      <p:sp>
        <p:nvSpPr>
          <p:cNvPr id="5" name="CasellaDiTesto 4">
            <a:extLst>
              <a:ext uri="{FF2B5EF4-FFF2-40B4-BE49-F238E27FC236}">
                <a16:creationId xmlns:a16="http://schemas.microsoft.com/office/drawing/2014/main" id="{16613504-0E07-4823-8604-71855244FD7C}"/>
              </a:ext>
            </a:extLst>
          </p:cNvPr>
          <p:cNvSpPr txBox="1"/>
          <p:nvPr/>
        </p:nvSpPr>
        <p:spPr>
          <a:xfrm>
            <a:off x="503280" y="1171324"/>
            <a:ext cx="11155320" cy="5048626"/>
          </a:xfrm>
          <a:prstGeom prst="rect">
            <a:avLst/>
          </a:prstGeom>
          <a:noFill/>
        </p:spPr>
        <p:txBody>
          <a:bodyPr wrap="square" rtlCol="0">
            <a:spAutoFit/>
          </a:bodyPr>
          <a:lstStyle/>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recvfrom</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socketDescriptor</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result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sizeof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result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0</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struct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sockaddr</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*)&amp;</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servaddr</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length</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&lt; </a:t>
            </a:r>
            <a:r>
              <a:rPr lang="it-IT" sz="12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0</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perror</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"Errore nella </a:t>
            </a:r>
            <a:r>
              <a:rPr lang="it-IT" sz="1200"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recvfrom</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continue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int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ntohl</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result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&gt; </a:t>
            </a:r>
            <a:r>
              <a:rPr lang="it-IT" sz="12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0</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printf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"La parola </a:t>
            </a:r>
            <a:r>
              <a:rPr lang="it-IT" sz="1200"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piu'</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 lunga nel file richiesto ha %i caratteri.</a:t>
            </a:r>
            <a:r>
              <a:rPr lang="it-IT" sz="1200"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\n</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int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ntohl</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result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2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else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int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ntohl</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result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2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0</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printf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"Nel file richiesto non ci sono parole.</a:t>
            </a:r>
            <a:r>
              <a:rPr lang="it-IT" sz="1200"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\n</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2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else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printf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"Il file %s non esiste sul server.</a:t>
            </a:r>
            <a:r>
              <a:rPr lang="it-IT" sz="1200"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\n</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fileName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2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else</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printf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"Il file inserito non è un file di testo (*.</a:t>
            </a:r>
            <a:r>
              <a:rPr lang="it-IT" sz="1200" dirty="0" err="1">
                <a:solidFill>
                  <a:srgbClr val="CE9178"/>
                </a:solidFill>
                <a:latin typeface="Consolas" panose="020B0609020204030204" pitchFamily="49" charset="0"/>
                <a:ea typeface="Times New Roman" panose="02020603050405020304" pitchFamily="18" charset="0"/>
                <a:cs typeface="Times New Roman" panose="02020603050405020304" pitchFamily="18" charset="0"/>
              </a:rPr>
              <a:t>txt</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\n</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2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printf</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2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"Inserire il nome di un file o EOF (CTRL + D) per terminare: "</a:t>
            </a: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2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2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2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4" name="Callout: linea 3">
            <a:extLst>
              <a:ext uri="{FF2B5EF4-FFF2-40B4-BE49-F238E27FC236}">
                <a16:creationId xmlns:a16="http://schemas.microsoft.com/office/drawing/2014/main" id="{3142C27D-66B6-4EC5-B175-799DACA0D343}"/>
              </a:ext>
            </a:extLst>
          </p:cNvPr>
          <p:cNvSpPr/>
          <p:nvPr/>
        </p:nvSpPr>
        <p:spPr>
          <a:xfrm>
            <a:off x="7650120" y="3581400"/>
            <a:ext cx="3703680" cy="1743326"/>
          </a:xfrm>
          <a:prstGeom prst="borderCallout1">
            <a:avLst>
              <a:gd name="adj1" fmla="val 26946"/>
              <a:gd name="adj2" fmla="val -4218"/>
              <a:gd name="adj3" fmla="val -1691"/>
              <a:gd name="adj4" fmla="val -29332"/>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1300" dirty="0">
                <a:solidFill>
                  <a:schemeClr val="tx1"/>
                </a:solidFill>
                <a:latin typeface="Avenir Next LT Pro Light" panose="020B0304020202020204" pitchFamily="34" charset="0"/>
              </a:rPr>
              <a:t>Si gestiscono i tre casi di ciò che si può ricevere dal server:</a:t>
            </a:r>
          </a:p>
          <a:p>
            <a:pPr marL="285750" indent="-285750" algn="just">
              <a:buFont typeface="Arial" panose="020B0604020202020204" pitchFamily="34" charset="0"/>
              <a:buChar char="•"/>
            </a:pPr>
            <a:r>
              <a:rPr lang="it-IT" sz="1300" dirty="0">
                <a:solidFill>
                  <a:schemeClr val="tx1"/>
                </a:solidFill>
                <a:latin typeface="Avenir Next LT Pro Light" panose="020B0304020202020204" pitchFamily="34" charset="0"/>
              </a:rPr>
              <a:t>viene trovata la parola più lunga e si stampa il numero di caratteri;</a:t>
            </a:r>
          </a:p>
          <a:p>
            <a:pPr marL="285750" indent="-285750" algn="just">
              <a:buFont typeface="Arial" panose="020B0604020202020204" pitchFamily="34" charset="0"/>
              <a:buChar char="•"/>
            </a:pPr>
            <a:r>
              <a:rPr lang="it-IT" sz="1300" dirty="0">
                <a:solidFill>
                  <a:schemeClr val="tx1"/>
                </a:solidFill>
                <a:latin typeface="Avenir Next LT Pro Light" panose="020B0304020202020204" pitchFamily="34" charset="0"/>
              </a:rPr>
              <a:t>se si riceve 0, si stampa che nel file richiesto (che esiste) non ci sono parole;</a:t>
            </a:r>
          </a:p>
          <a:p>
            <a:pPr marL="285750" indent="-285750" algn="just">
              <a:buFont typeface="Arial" panose="020B0604020202020204" pitchFamily="34" charset="0"/>
              <a:buChar char="•"/>
            </a:pPr>
            <a:r>
              <a:rPr lang="it-IT" sz="1300" dirty="0">
                <a:solidFill>
                  <a:schemeClr val="tx1"/>
                </a:solidFill>
                <a:latin typeface="Avenir Next LT Pro Light" panose="020B0304020202020204" pitchFamily="34" charset="0"/>
              </a:rPr>
              <a:t>se invece si riceve -1 significa che il file richiesto non esiste sul server.</a:t>
            </a:r>
          </a:p>
        </p:txBody>
      </p:sp>
    </p:spTree>
    <p:extLst>
      <p:ext uri="{BB962C8B-B14F-4D97-AF65-F5344CB8AC3E}">
        <p14:creationId xmlns:p14="http://schemas.microsoft.com/office/powerpoint/2010/main" val="162965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A2A2A"/>
        </a:solidFill>
        <a:effectLst/>
      </p:bgPr>
    </p:bg>
    <p:spTree>
      <p:nvGrpSpPr>
        <p:cNvPr id="1" name=""/>
        <p:cNvGrpSpPr/>
        <p:nvPr/>
      </p:nvGrpSpPr>
      <p:grpSpPr>
        <a:xfrm>
          <a:off x="0" y="0"/>
          <a:ext cx="0" cy="0"/>
          <a:chOff x="0" y="0"/>
          <a:chExt cx="0" cy="0"/>
        </a:xfrm>
      </p:grpSpPr>
      <p:pic>
        <p:nvPicPr>
          <p:cNvPr id="5" name="Immagine 4" descr="Immagine che contiene orologio, luce, segnale&#10;&#10;Descrizione generata automaticamente">
            <a:extLst>
              <a:ext uri="{FF2B5EF4-FFF2-40B4-BE49-F238E27FC236}">
                <a16:creationId xmlns:a16="http://schemas.microsoft.com/office/drawing/2014/main" id="{9D59A15F-91D1-45D9-84C7-572B7462A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200"/>
            <a:ext cx="12192000" cy="6858000"/>
          </a:xfrm>
          <a:prstGeom prst="rect">
            <a:avLst/>
          </a:prstGeom>
        </p:spPr>
      </p:pic>
      <p:sp>
        <p:nvSpPr>
          <p:cNvPr id="2" name="Titolo 1">
            <a:extLst>
              <a:ext uri="{FF2B5EF4-FFF2-40B4-BE49-F238E27FC236}">
                <a16:creationId xmlns:a16="http://schemas.microsoft.com/office/drawing/2014/main" id="{F1DDE7A4-1A5F-4F0D-B842-7798EDC6EDA8}"/>
              </a:ext>
            </a:extLst>
          </p:cNvPr>
          <p:cNvSpPr>
            <a:spLocks noGrp="1"/>
          </p:cNvSpPr>
          <p:nvPr>
            <p:ph type="title"/>
          </p:nvPr>
        </p:nvSpPr>
        <p:spPr>
          <a:xfrm>
            <a:off x="166048" y="92077"/>
            <a:ext cx="11859904" cy="911224"/>
          </a:xfrm>
        </p:spPr>
        <p:txBody>
          <a:bodyPr>
            <a:normAutofit/>
          </a:bodyPr>
          <a:lstStyle/>
          <a:p>
            <a:pPr algn="ctr"/>
            <a:r>
              <a:rPr lang="it-IT" dirty="0">
                <a:solidFill>
                  <a:schemeClr val="bg1"/>
                </a:solidFill>
                <a:latin typeface="Avenir Next LT Pro Light" panose="020B0304020202020204" pitchFamily="34" charset="0"/>
              </a:rPr>
              <a:t>Schema C/S con </a:t>
            </a:r>
            <a:r>
              <a:rPr lang="it-IT">
                <a:solidFill>
                  <a:schemeClr val="bg1"/>
                </a:solidFill>
                <a:latin typeface="Avenir Next LT Pro Light" panose="020B0304020202020204" pitchFamily="34" charset="0"/>
              </a:rPr>
              <a:t>connessione (TCP</a:t>
            </a:r>
            <a:r>
              <a:rPr lang="it-IT" dirty="0">
                <a:solidFill>
                  <a:schemeClr val="bg1"/>
                </a:solidFill>
                <a:latin typeface="Avenir Next LT Pro Light" panose="020B0304020202020204" pitchFamily="34" charset="0"/>
              </a:rPr>
              <a:t>)</a:t>
            </a:r>
          </a:p>
        </p:txBody>
      </p:sp>
      <p:sp>
        <p:nvSpPr>
          <p:cNvPr id="3" name="Segnaposto numero diapositiva 2">
            <a:extLst>
              <a:ext uri="{FF2B5EF4-FFF2-40B4-BE49-F238E27FC236}">
                <a16:creationId xmlns:a16="http://schemas.microsoft.com/office/drawing/2014/main" id="{A47D4834-59E8-435C-A95B-F4D997DED51E}"/>
              </a:ext>
            </a:extLst>
          </p:cNvPr>
          <p:cNvSpPr>
            <a:spLocks noGrp="1"/>
          </p:cNvSpPr>
          <p:nvPr>
            <p:ph type="sldNum" sz="quarter" idx="12"/>
          </p:nvPr>
        </p:nvSpPr>
        <p:spPr/>
        <p:txBody>
          <a:bodyPr/>
          <a:lstStyle/>
          <a:p>
            <a:fld id="{4A6DC286-705F-4A37-A21F-B485E3A29C72}" type="slidenum">
              <a:rPr lang="it-IT" smtClean="0"/>
              <a:t>6</a:t>
            </a:fld>
            <a:endParaRPr lang="it-IT"/>
          </a:p>
        </p:txBody>
      </p:sp>
      <p:sp>
        <p:nvSpPr>
          <p:cNvPr id="6" name="CasellaDiTesto 5">
            <a:extLst>
              <a:ext uri="{FF2B5EF4-FFF2-40B4-BE49-F238E27FC236}">
                <a16:creationId xmlns:a16="http://schemas.microsoft.com/office/drawing/2014/main" id="{9B8EB54B-0D77-4E7A-B2E9-9DB1B89A05A7}"/>
              </a:ext>
            </a:extLst>
          </p:cNvPr>
          <p:cNvSpPr txBox="1"/>
          <p:nvPr/>
        </p:nvSpPr>
        <p:spPr>
          <a:xfrm>
            <a:off x="2513377" y="1618537"/>
            <a:ext cx="1059906" cy="369332"/>
          </a:xfrm>
          <a:prstGeom prst="rect">
            <a:avLst/>
          </a:prstGeom>
          <a:noFill/>
        </p:spPr>
        <p:txBody>
          <a:bodyPr wrap="none" rtlCol="0">
            <a:spAutoFit/>
          </a:bodyPr>
          <a:lstStyle/>
          <a:p>
            <a:r>
              <a:rPr lang="it-IT" dirty="0">
                <a:latin typeface="Avenir Next LT Pro Light" panose="020B0304020202020204" pitchFamily="34" charset="0"/>
              </a:rPr>
              <a:t>UTENTE</a:t>
            </a:r>
          </a:p>
        </p:txBody>
      </p:sp>
      <p:sp>
        <p:nvSpPr>
          <p:cNvPr id="7" name="CasellaDiTesto 6">
            <a:extLst>
              <a:ext uri="{FF2B5EF4-FFF2-40B4-BE49-F238E27FC236}">
                <a16:creationId xmlns:a16="http://schemas.microsoft.com/office/drawing/2014/main" id="{1C544053-6751-4420-A592-2979D732C879}"/>
              </a:ext>
            </a:extLst>
          </p:cNvPr>
          <p:cNvSpPr txBox="1"/>
          <p:nvPr/>
        </p:nvSpPr>
        <p:spPr>
          <a:xfrm>
            <a:off x="8670499" y="3447534"/>
            <a:ext cx="970137" cy="369332"/>
          </a:xfrm>
          <a:prstGeom prst="rect">
            <a:avLst/>
          </a:prstGeom>
          <a:noFill/>
        </p:spPr>
        <p:txBody>
          <a:bodyPr wrap="none" rtlCol="0">
            <a:spAutoFit/>
          </a:bodyPr>
          <a:lstStyle/>
          <a:p>
            <a:r>
              <a:rPr lang="it-IT" dirty="0">
                <a:latin typeface="Avenir Next LT Pro Light" panose="020B0304020202020204" pitchFamily="34" charset="0"/>
              </a:rPr>
              <a:t>CLIENT</a:t>
            </a:r>
          </a:p>
        </p:txBody>
      </p:sp>
      <p:sp>
        <p:nvSpPr>
          <p:cNvPr id="8" name="CasellaDiTesto 7">
            <a:extLst>
              <a:ext uri="{FF2B5EF4-FFF2-40B4-BE49-F238E27FC236}">
                <a16:creationId xmlns:a16="http://schemas.microsoft.com/office/drawing/2014/main" id="{F05EBE76-4F37-4234-B277-19F49BA4766F}"/>
              </a:ext>
            </a:extLst>
          </p:cNvPr>
          <p:cNvSpPr txBox="1"/>
          <p:nvPr/>
        </p:nvSpPr>
        <p:spPr>
          <a:xfrm>
            <a:off x="2542039" y="5239463"/>
            <a:ext cx="1002582" cy="369332"/>
          </a:xfrm>
          <a:prstGeom prst="rect">
            <a:avLst/>
          </a:prstGeom>
          <a:noFill/>
        </p:spPr>
        <p:txBody>
          <a:bodyPr wrap="none" rtlCol="0">
            <a:spAutoFit/>
          </a:bodyPr>
          <a:lstStyle/>
          <a:p>
            <a:r>
              <a:rPr lang="it-IT" dirty="0">
                <a:latin typeface="Avenir Next LT Pro Light" panose="020B0304020202020204" pitchFamily="34" charset="0"/>
              </a:rPr>
              <a:t>SERVER</a:t>
            </a:r>
          </a:p>
        </p:txBody>
      </p:sp>
      <p:sp>
        <p:nvSpPr>
          <p:cNvPr id="9" name="CasellaDiTesto 8">
            <a:extLst>
              <a:ext uri="{FF2B5EF4-FFF2-40B4-BE49-F238E27FC236}">
                <a16:creationId xmlns:a16="http://schemas.microsoft.com/office/drawing/2014/main" id="{24711185-B444-44C2-A328-45964709B321}"/>
              </a:ext>
            </a:extLst>
          </p:cNvPr>
          <p:cNvSpPr txBox="1"/>
          <p:nvPr/>
        </p:nvSpPr>
        <p:spPr>
          <a:xfrm>
            <a:off x="4713952" y="1680092"/>
            <a:ext cx="3775329" cy="307777"/>
          </a:xfrm>
          <a:prstGeom prst="rect">
            <a:avLst/>
          </a:prstGeom>
          <a:noFill/>
        </p:spPr>
        <p:txBody>
          <a:bodyPr wrap="none" rtlCol="0">
            <a:spAutoFit/>
          </a:bodyPr>
          <a:lstStyle/>
          <a:p>
            <a:r>
              <a:rPr lang="it-IT" sz="1400" dirty="0">
                <a:latin typeface="Avenir Next LT Pro Light" panose="020B0304020202020204" pitchFamily="34" charset="0"/>
              </a:rPr>
              <a:t>NOME DI UN FILE E NUMERO DI UNA RIGA</a:t>
            </a:r>
          </a:p>
        </p:txBody>
      </p:sp>
      <p:sp>
        <p:nvSpPr>
          <p:cNvPr id="10" name="CasellaDiTesto 9">
            <a:extLst>
              <a:ext uri="{FF2B5EF4-FFF2-40B4-BE49-F238E27FC236}">
                <a16:creationId xmlns:a16="http://schemas.microsoft.com/office/drawing/2014/main" id="{61234104-F01F-47B7-B03C-74022B0B1521}"/>
              </a:ext>
            </a:extLst>
          </p:cNvPr>
          <p:cNvSpPr txBox="1"/>
          <p:nvPr/>
        </p:nvSpPr>
        <p:spPr>
          <a:xfrm>
            <a:off x="3480250" y="3479924"/>
            <a:ext cx="4129015" cy="307777"/>
          </a:xfrm>
          <a:prstGeom prst="rect">
            <a:avLst/>
          </a:prstGeom>
          <a:noFill/>
        </p:spPr>
        <p:txBody>
          <a:bodyPr wrap="none" rtlCol="0">
            <a:spAutoFit/>
          </a:bodyPr>
          <a:lstStyle/>
          <a:p>
            <a:r>
              <a:rPr lang="it-IT" sz="1400" dirty="0">
                <a:latin typeface="Avenir Next LT Pro Light" panose="020B0304020202020204" pitchFamily="34" charset="0"/>
              </a:rPr>
              <a:t>CONTENUTO DEL FILE E NUMERO DELLA RIGA</a:t>
            </a:r>
          </a:p>
        </p:txBody>
      </p:sp>
      <p:sp>
        <p:nvSpPr>
          <p:cNvPr id="11" name="CasellaDiTesto 10">
            <a:extLst>
              <a:ext uri="{FF2B5EF4-FFF2-40B4-BE49-F238E27FC236}">
                <a16:creationId xmlns:a16="http://schemas.microsoft.com/office/drawing/2014/main" id="{C864299B-89B2-4A65-A926-E699D4636434}"/>
              </a:ext>
            </a:extLst>
          </p:cNvPr>
          <p:cNvSpPr txBox="1"/>
          <p:nvPr/>
        </p:nvSpPr>
        <p:spPr>
          <a:xfrm>
            <a:off x="3837354" y="4718054"/>
            <a:ext cx="317716" cy="369332"/>
          </a:xfrm>
          <a:prstGeom prst="rect">
            <a:avLst/>
          </a:prstGeom>
          <a:noFill/>
        </p:spPr>
        <p:txBody>
          <a:bodyPr wrap="none" rtlCol="0">
            <a:spAutoFit/>
          </a:bodyPr>
          <a:lstStyle/>
          <a:p>
            <a:r>
              <a:rPr lang="it-IT" dirty="0">
                <a:latin typeface="Avenir Next LT Pro Light" panose="020B0304020202020204" pitchFamily="34" charset="0"/>
              </a:rPr>
              <a:t>P</a:t>
            </a:r>
          </a:p>
        </p:txBody>
      </p:sp>
      <p:sp>
        <p:nvSpPr>
          <p:cNvPr id="13" name="CasellaDiTesto 12">
            <a:extLst>
              <a:ext uri="{FF2B5EF4-FFF2-40B4-BE49-F238E27FC236}">
                <a16:creationId xmlns:a16="http://schemas.microsoft.com/office/drawing/2014/main" id="{4C5A1219-ABB8-47D2-BDAB-A9F0F8C70AC9}"/>
              </a:ext>
            </a:extLst>
          </p:cNvPr>
          <p:cNvSpPr txBox="1"/>
          <p:nvPr/>
        </p:nvSpPr>
        <p:spPr>
          <a:xfrm>
            <a:off x="3953509" y="4857037"/>
            <a:ext cx="266420" cy="261610"/>
          </a:xfrm>
          <a:prstGeom prst="rect">
            <a:avLst/>
          </a:prstGeom>
          <a:noFill/>
        </p:spPr>
        <p:txBody>
          <a:bodyPr wrap="none" rtlCol="0">
            <a:spAutoFit/>
          </a:bodyPr>
          <a:lstStyle/>
          <a:p>
            <a:r>
              <a:rPr lang="it-IT" sz="1100" dirty="0">
                <a:latin typeface="Avenir Next LT Pro Light" panose="020B0304020202020204" pitchFamily="34" charset="0"/>
              </a:rPr>
              <a:t>1</a:t>
            </a:r>
          </a:p>
        </p:txBody>
      </p:sp>
      <p:sp>
        <p:nvSpPr>
          <p:cNvPr id="14" name="CasellaDiTesto 13">
            <a:extLst>
              <a:ext uri="{FF2B5EF4-FFF2-40B4-BE49-F238E27FC236}">
                <a16:creationId xmlns:a16="http://schemas.microsoft.com/office/drawing/2014/main" id="{57B21165-AA57-479A-9B4F-E49A9465AADB}"/>
              </a:ext>
            </a:extLst>
          </p:cNvPr>
          <p:cNvSpPr txBox="1"/>
          <p:nvPr/>
        </p:nvSpPr>
        <p:spPr>
          <a:xfrm>
            <a:off x="3837354" y="5223832"/>
            <a:ext cx="317716" cy="369332"/>
          </a:xfrm>
          <a:prstGeom prst="rect">
            <a:avLst/>
          </a:prstGeom>
          <a:noFill/>
        </p:spPr>
        <p:txBody>
          <a:bodyPr wrap="none" rtlCol="0">
            <a:spAutoFit/>
          </a:bodyPr>
          <a:lstStyle/>
          <a:p>
            <a:r>
              <a:rPr lang="it-IT" dirty="0">
                <a:latin typeface="Avenir Next LT Pro Light" panose="020B0304020202020204" pitchFamily="34" charset="0"/>
              </a:rPr>
              <a:t>P</a:t>
            </a:r>
          </a:p>
        </p:txBody>
      </p:sp>
      <p:sp>
        <p:nvSpPr>
          <p:cNvPr id="15" name="CasellaDiTesto 14">
            <a:extLst>
              <a:ext uri="{FF2B5EF4-FFF2-40B4-BE49-F238E27FC236}">
                <a16:creationId xmlns:a16="http://schemas.microsoft.com/office/drawing/2014/main" id="{CB22CA14-4121-402A-B73E-FE97D8B3E6A0}"/>
              </a:ext>
            </a:extLst>
          </p:cNvPr>
          <p:cNvSpPr txBox="1"/>
          <p:nvPr/>
        </p:nvSpPr>
        <p:spPr>
          <a:xfrm>
            <a:off x="3953509" y="5362815"/>
            <a:ext cx="266420" cy="261610"/>
          </a:xfrm>
          <a:prstGeom prst="rect">
            <a:avLst/>
          </a:prstGeom>
          <a:noFill/>
        </p:spPr>
        <p:txBody>
          <a:bodyPr wrap="none" rtlCol="0">
            <a:spAutoFit/>
          </a:bodyPr>
          <a:lstStyle/>
          <a:p>
            <a:r>
              <a:rPr lang="it-IT" sz="1100" dirty="0">
                <a:latin typeface="Avenir Next LT Pro Light" panose="020B0304020202020204" pitchFamily="34" charset="0"/>
              </a:rPr>
              <a:t>2</a:t>
            </a:r>
          </a:p>
        </p:txBody>
      </p:sp>
      <p:sp>
        <p:nvSpPr>
          <p:cNvPr id="16" name="CasellaDiTesto 15">
            <a:extLst>
              <a:ext uri="{FF2B5EF4-FFF2-40B4-BE49-F238E27FC236}">
                <a16:creationId xmlns:a16="http://schemas.microsoft.com/office/drawing/2014/main" id="{834E14CA-8869-44A2-9445-EB50B4512A60}"/>
              </a:ext>
            </a:extLst>
          </p:cNvPr>
          <p:cNvSpPr txBox="1"/>
          <p:nvPr/>
        </p:nvSpPr>
        <p:spPr>
          <a:xfrm>
            <a:off x="3837354" y="5729610"/>
            <a:ext cx="317716" cy="369332"/>
          </a:xfrm>
          <a:prstGeom prst="rect">
            <a:avLst/>
          </a:prstGeom>
          <a:noFill/>
        </p:spPr>
        <p:txBody>
          <a:bodyPr wrap="none" rtlCol="0">
            <a:spAutoFit/>
          </a:bodyPr>
          <a:lstStyle/>
          <a:p>
            <a:r>
              <a:rPr lang="it-IT" dirty="0">
                <a:latin typeface="Avenir Next LT Pro Light" panose="020B0304020202020204" pitchFamily="34" charset="0"/>
              </a:rPr>
              <a:t>P</a:t>
            </a:r>
          </a:p>
        </p:txBody>
      </p:sp>
      <p:sp>
        <p:nvSpPr>
          <p:cNvPr id="17" name="CasellaDiTesto 16">
            <a:extLst>
              <a:ext uri="{FF2B5EF4-FFF2-40B4-BE49-F238E27FC236}">
                <a16:creationId xmlns:a16="http://schemas.microsoft.com/office/drawing/2014/main" id="{6DB36EAA-5957-4E6A-9D0B-19335C9E3288}"/>
              </a:ext>
            </a:extLst>
          </p:cNvPr>
          <p:cNvSpPr txBox="1"/>
          <p:nvPr/>
        </p:nvSpPr>
        <p:spPr>
          <a:xfrm>
            <a:off x="3953509" y="5868593"/>
            <a:ext cx="293670" cy="261610"/>
          </a:xfrm>
          <a:prstGeom prst="rect">
            <a:avLst/>
          </a:prstGeom>
          <a:noFill/>
        </p:spPr>
        <p:txBody>
          <a:bodyPr wrap="none" rtlCol="0">
            <a:spAutoFit/>
          </a:bodyPr>
          <a:lstStyle/>
          <a:p>
            <a:r>
              <a:rPr lang="it-IT" sz="1100" dirty="0">
                <a:latin typeface="Avenir Next LT Pro Light" panose="020B0304020202020204" pitchFamily="34" charset="0"/>
              </a:rPr>
              <a:t>N</a:t>
            </a:r>
          </a:p>
        </p:txBody>
      </p:sp>
      <p:sp>
        <p:nvSpPr>
          <p:cNvPr id="18" name="CasellaDiTesto 17">
            <a:extLst>
              <a:ext uri="{FF2B5EF4-FFF2-40B4-BE49-F238E27FC236}">
                <a16:creationId xmlns:a16="http://schemas.microsoft.com/office/drawing/2014/main" id="{96E91492-0F03-40AE-A92C-AF810161F87B}"/>
              </a:ext>
            </a:extLst>
          </p:cNvPr>
          <p:cNvSpPr txBox="1"/>
          <p:nvPr/>
        </p:nvSpPr>
        <p:spPr>
          <a:xfrm>
            <a:off x="4503188" y="4779609"/>
            <a:ext cx="4196855" cy="307777"/>
          </a:xfrm>
          <a:prstGeom prst="rect">
            <a:avLst/>
          </a:prstGeom>
          <a:noFill/>
        </p:spPr>
        <p:txBody>
          <a:bodyPr wrap="none" rtlCol="0">
            <a:spAutoFit/>
          </a:bodyPr>
          <a:lstStyle/>
          <a:p>
            <a:r>
              <a:rPr lang="it-IT" sz="1400" dirty="0">
                <a:latin typeface="Avenir Next LT Pro Light" panose="020B0304020202020204" pitchFamily="34" charset="0"/>
              </a:rPr>
              <a:t>ELIMINAZIONE RIGA E INVIO FILE 1 SENZA RIGA</a:t>
            </a:r>
          </a:p>
        </p:txBody>
      </p:sp>
      <p:sp>
        <p:nvSpPr>
          <p:cNvPr id="19" name="CasellaDiTesto 18">
            <a:extLst>
              <a:ext uri="{FF2B5EF4-FFF2-40B4-BE49-F238E27FC236}">
                <a16:creationId xmlns:a16="http://schemas.microsoft.com/office/drawing/2014/main" id="{52615D8C-B002-46BC-95C9-601B71A6BD12}"/>
              </a:ext>
            </a:extLst>
          </p:cNvPr>
          <p:cNvSpPr txBox="1"/>
          <p:nvPr/>
        </p:nvSpPr>
        <p:spPr>
          <a:xfrm>
            <a:off x="4787884" y="5270240"/>
            <a:ext cx="4196855" cy="307777"/>
          </a:xfrm>
          <a:prstGeom prst="rect">
            <a:avLst/>
          </a:prstGeom>
          <a:noFill/>
        </p:spPr>
        <p:txBody>
          <a:bodyPr wrap="none" rtlCol="0">
            <a:spAutoFit/>
          </a:bodyPr>
          <a:lstStyle/>
          <a:p>
            <a:r>
              <a:rPr lang="it-IT" sz="1400" dirty="0">
                <a:latin typeface="Avenir Next LT Pro Light" panose="020B0304020202020204" pitchFamily="34" charset="0"/>
              </a:rPr>
              <a:t>ELIMINAZIONE RIGA E INVIO FILE 2 SENZA RIGA</a:t>
            </a:r>
          </a:p>
        </p:txBody>
      </p:sp>
      <p:sp>
        <p:nvSpPr>
          <p:cNvPr id="20" name="CasellaDiTesto 19">
            <a:extLst>
              <a:ext uri="{FF2B5EF4-FFF2-40B4-BE49-F238E27FC236}">
                <a16:creationId xmlns:a16="http://schemas.microsoft.com/office/drawing/2014/main" id="{4589F7B9-92BE-4E30-9687-5A24749B8F60}"/>
              </a:ext>
            </a:extLst>
          </p:cNvPr>
          <p:cNvSpPr txBox="1"/>
          <p:nvPr/>
        </p:nvSpPr>
        <p:spPr>
          <a:xfrm>
            <a:off x="5081860" y="5791165"/>
            <a:ext cx="4198457" cy="307777"/>
          </a:xfrm>
          <a:prstGeom prst="rect">
            <a:avLst/>
          </a:prstGeom>
          <a:noFill/>
        </p:spPr>
        <p:txBody>
          <a:bodyPr wrap="none" rtlCol="0">
            <a:spAutoFit/>
          </a:bodyPr>
          <a:lstStyle/>
          <a:p>
            <a:r>
              <a:rPr lang="it-IT" sz="1400" dirty="0">
                <a:latin typeface="Avenir Next LT Pro Light" panose="020B0304020202020204" pitchFamily="34" charset="0"/>
              </a:rPr>
              <a:t>ELIMINAZIONE RIGA E INVIO FILE N SENZA RIGA</a:t>
            </a:r>
          </a:p>
        </p:txBody>
      </p:sp>
    </p:spTree>
    <p:extLst>
      <p:ext uri="{BB962C8B-B14F-4D97-AF65-F5344CB8AC3E}">
        <p14:creationId xmlns:p14="http://schemas.microsoft.com/office/powerpoint/2010/main" val="357724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A2A2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DDE7A4-1A5F-4F0D-B842-7798EDC6EDA8}"/>
              </a:ext>
            </a:extLst>
          </p:cNvPr>
          <p:cNvSpPr>
            <a:spLocks noGrp="1"/>
          </p:cNvSpPr>
          <p:nvPr>
            <p:ph type="title"/>
          </p:nvPr>
        </p:nvSpPr>
        <p:spPr>
          <a:xfrm>
            <a:off x="166048" y="92077"/>
            <a:ext cx="11859904" cy="911224"/>
          </a:xfrm>
        </p:spPr>
        <p:txBody>
          <a:bodyPr>
            <a:normAutofit/>
          </a:bodyPr>
          <a:lstStyle/>
          <a:p>
            <a:pPr algn="ctr"/>
            <a:r>
              <a:rPr lang="it-IT" dirty="0">
                <a:solidFill>
                  <a:schemeClr val="bg1"/>
                </a:solidFill>
                <a:latin typeface="Avenir Next LT Pro Light" panose="020B0304020202020204" pitchFamily="34" charset="0"/>
              </a:rPr>
              <a:t>Codice Server TCP (1)</a:t>
            </a:r>
          </a:p>
        </p:txBody>
      </p:sp>
      <p:sp>
        <p:nvSpPr>
          <p:cNvPr id="3" name="Segnaposto numero diapositiva 2">
            <a:extLst>
              <a:ext uri="{FF2B5EF4-FFF2-40B4-BE49-F238E27FC236}">
                <a16:creationId xmlns:a16="http://schemas.microsoft.com/office/drawing/2014/main" id="{A47D4834-59E8-435C-A95B-F4D997DED51E}"/>
              </a:ext>
            </a:extLst>
          </p:cNvPr>
          <p:cNvSpPr>
            <a:spLocks noGrp="1"/>
          </p:cNvSpPr>
          <p:nvPr>
            <p:ph type="sldNum" sz="quarter" idx="12"/>
          </p:nvPr>
        </p:nvSpPr>
        <p:spPr/>
        <p:txBody>
          <a:bodyPr/>
          <a:lstStyle/>
          <a:p>
            <a:fld id="{4A6DC286-705F-4A37-A21F-B485E3A29C72}" type="slidenum">
              <a:rPr lang="it-IT" smtClean="0"/>
              <a:t>7</a:t>
            </a:fld>
            <a:endParaRPr lang="it-IT"/>
          </a:p>
        </p:txBody>
      </p:sp>
      <p:sp>
        <p:nvSpPr>
          <p:cNvPr id="6" name="CasellaDiTesto 5">
            <a:extLst>
              <a:ext uri="{FF2B5EF4-FFF2-40B4-BE49-F238E27FC236}">
                <a16:creationId xmlns:a16="http://schemas.microsoft.com/office/drawing/2014/main" id="{10CEFE9C-E284-478C-A613-1FD6E69D8BC7}"/>
              </a:ext>
            </a:extLst>
          </p:cNvPr>
          <p:cNvSpPr txBox="1"/>
          <p:nvPr/>
        </p:nvSpPr>
        <p:spPr>
          <a:xfrm>
            <a:off x="1040050" y="1660378"/>
            <a:ext cx="7141699" cy="3007426"/>
          </a:xfrm>
          <a:prstGeom prst="rect">
            <a:avLst/>
          </a:prstGeom>
          <a:noFill/>
        </p:spPr>
        <p:txBody>
          <a:bodyPr wrap="none" rtlCol="0">
            <a:spAutoFit/>
          </a:bodyPr>
          <a:lstStyle/>
          <a:p>
            <a:pPr>
              <a:lnSpc>
                <a:spcPct val="150000"/>
              </a:lnSpc>
              <a:spcAft>
                <a:spcPts val="0"/>
              </a:spcAft>
            </a:pPr>
            <a:r>
              <a:rPr lang="it-IT" sz="16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while</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6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readSocket</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read</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6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newSocket</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&amp;c, </a:t>
            </a:r>
            <a:r>
              <a:rPr lang="it-IT"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sizeof</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char</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&gt; </a:t>
            </a:r>
            <a:r>
              <a:rPr lang="it-IT" sz="16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0</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6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6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	</a:t>
            </a:r>
            <a:r>
              <a:rPr lang="it-IT" sz="16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6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numLinea</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6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contaLinea</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6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600" dirty="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		</a:t>
            </a:r>
            <a:r>
              <a:rPr lang="it-IT" sz="16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write</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6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newSocket</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&amp;c, </a:t>
            </a:r>
            <a:r>
              <a:rPr lang="it-IT"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sizeof</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6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char</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6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6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6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	</a:t>
            </a:r>
            <a:r>
              <a:rPr lang="it-IT" sz="16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(c == </a:t>
            </a:r>
            <a:r>
              <a:rPr lang="it-IT"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600"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\n</a:t>
            </a:r>
            <a:r>
              <a:rPr lang="it-IT" sz="16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6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6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contaLinea</a:t>
            </a: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6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600" dirty="0">
              <a:latin typeface="Consolas" panose="020B0609020204030204" pitchFamily="49" charset="0"/>
              <a:ea typeface="Calibri" panose="020F0502020204030204" pitchFamily="34" charset="0"/>
              <a:cs typeface="Times New Roman" panose="02020603050405020304" pitchFamily="18" charset="0"/>
            </a:endParaRPr>
          </a:p>
          <a:p>
            <a:pPr>
              <a:lnSpc>
                <a:spcPct val="150000"/>
              </a:lnSpc>
              <a:spcAft>
                <a:spcPts val="0"/>
              </a:spcAft>
            </a:pPr>
            <a:r>
              <a:rPr lang="it-IT" sz="16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8" name="Rettangolo con angoli arrotondati 7">
            <a:extLst>
              <a:ext uri="{FF2B5EF4-FFF2-40B4-BE49-F238E27FC236}">
                <a16:creationId xmlns:a16="http://schemas.microsoft.com/office/drawing/2014/main" id="{B6517F2D-9583-46BE-9C26-9F12B08DEC6F}"/>
              </a:ext>
            </a:extLst>
          </p:cNvPr>
          <p:cNvSpPr/>
          <p:nvPr/>
        </p:nvSpPr>
        <p:spPr>
          <a:xfrm>
            <a:off x="7696198" y="3372551"/>
            <a:ext cx="2509286" cy="98159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1400" dirty="0">
                <a:solidFill>
                  <a:schemeClr val="tx1"/>
                </a:solidFill>
                <a:latin typeface="Avenir Next LT Pro Light" panose="020B0304020202020204" pitchFamily="34" charset="0"/>
              </a:rPr>
              <a:t>Variante dell’algoritmo per leggere e scrivere sulla </a:t>
            </a:r>
            <a:r>
              <a:rPr lang="it-IT" sz="1400" dirty="0" err="1">
                <a:solidFill>
                  <a:schemeClr val="tx1"/>
                </a:solidFill>
                <a:latin typeface="Avenir Next LT Pro Light" panose="020B0304020202020204" pitchFamily="34" charset="0"/>
              </a:rPr>
              <a:t>socket</a:t>
            </a:r>
            <a:r>
              <a:rPr lang="it-IT" sz="1400" dirty="0">
                <a:solidFill>
                  <a:schemeClr val="tx1"/>
                </a:solidFill>
                <a:latin typeface="Avenir Next LT Pro Light" panose="020B0304020202020204" pitchFamily="34" charset="0"/>
              </a:rPr>
              <a:t> usando un carattere alla volta.</a:t>
            </a:r>
          </a:p>
        </p:txBody>
      </p:sp>
    </p:spTree>
    <p:extLst>
      <p:ext uri="{BB962C8B-B14F-4D97-AF65-F5344CB8AC3E}">
        <p14:creationId xmlns:p14="http://schemas.microsoft.com/office/powerpoint/2010/main" val="502692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A2A2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DDE7A4-1A5F-4F0D-B842-7798EDC6EDA8}"/>
              </a:ext>
            </a:extLst>
          </p:cNvPr>
          <p:cNvSpPr>
            <a:spLocks noGrp="1"/>
          </p:cNvSpPr>
          <p:nvPr>
            <p:ph type="title"/>
          </p:nvPr>
        </p:nvSpPr>
        <p:spPr>
          <a:xfrm>
            <a:off x="166048" y="92077"/>
            <a:ext cx="11859904" cy="911224"/>
          </a:xfrm>
        </p:spPr>
        <p:txBody>
          <a:bodyPr>
            <a:normAutofit/>
          </a:bodyPr>
          <a:lstStyle/>
          <a:p>
            <a:pPr algn="ctr"/>
            <a:r>
              <a:rPr lang="it-IT" dirty="0">
                <a:solidFill>
                  <a:schemeClr val="bg1"/>
                </a:solidFill>
                <a:latin typeface="Avenir Next LT Pro Light" panose="020B0304020202020204" pitchFamily="34" charset="0"/>
              </a:rPr>
              <a:t>Codice Server TCP (2)</a:t>
            </a:r>
          </a:p>
        </p:txBody>
      </p:sp>
      <p:sp>
        <p:nvSpPr>
          <p:cNvPr id="3" name="Segnaposto numero diapositiva 2">
            <a:extLst>
              <a:ext uri="{FF2B5EF4-FFF2-40B4-BE49-F238E27FC236}">
                <a16:creationId xmlns:a16="http://schemas.microsoft.com/office/drawing/2014/main" id="{A47D4834-59E8-435C-A95B-F4D997DED51E}"/>
              </a:ext>
            </a:extLst>
          </p:cNvPr>
          <p:cNvSpPr>
            <a:spLocks noGrp="1"/>
          </p:cNvSpPr>
          <p:nvPr>
            <p:ph type="sldNum" sz="quarter" idx="12"/>
          </p:nvPr>
        </p:nvSpPr>
        <p:spPr/>
        <p:txBody>
          <a:bodyPr/>
          <a:lstStyle/>
          <a:p>
            <a:fld id="{4A6DC286-705F-4A37-A21F-B485E3A29C72}" type="slidenum">
              <a:rPr lang="it-IT" smtClean="0"/>
              <a:t>8</a:t>
            </a:fld>
            <a:endParaRPr lang="it-IT"/>
          </a:p>
        </p:txBody>
      </p:sp>
      <p:sp>
        <p:nvSpPr>
          <p:cNvPr id="4" name="CasellaDiTesto 3">
            <a:extLst>
              <a:ext uri="{FF2B5EF4-FFF2-40B4-BE49-F238E27FC236}">
                <a16:creationId xmlns:a16="http://schemas.microsoft.com/office/drawing/2014/main" id="{23737725-202B-4361-92C2-B54B0910720A}"/>
              </a:ext>
            </a:extLst>
          </p:cNvPr>
          <p:cNvSpPr txBox="1"/>
          <p:nvPr/>
        </p:nvSpPr>
        <p:spPr>
          <a:xfrm>
            <a:off x="945419" y="1186835"/>
            <a:ext cx="6247223" cy="4985980"/>
          </a:xfrm>
          <a:prstGeom prst="rect">
            <a:avLst/>
          </a:prstGeom>
          <a:noFill/>
        </p:spPr>
        <p:txBody>
          <a:bodyPr wrap="none" rtlCol="0">
            <a:spAutoFit/>
          </a:bodyPr>
          <a:lstStyle/>
          <a:p>
            <a:pPr>
              <a:lnSpc>
                <a:spcPct val="120000"/>
              </a:lnSpc>
              <a:spcAft>
                <a:spcPts val="0"/>
              </a:spcAft>
            </a:pPr>
            <a:r>
              <a:rPr lang="it-IT" sz="14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while</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readSocket</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4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read</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newSocket</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a:t>
            </a:r>
            <a:r>
              <a:rPr lang="it-IT"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buff</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DIM_BUFF)) &gt; </a:t>
            </a:r>
            <a:r>
              <a:rPr lang="it-IT" sz="14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0</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i = </a:t>
            </a:r>
            <a:r>
              <a:rPr lang="it-IT" sz="1400" dirty="0">
                <a:solidFill>
                  <a:srgbClr val="B5CEA8"/>
                </a:solidFill>
                <a:latin typeface="Consolas" panose="020B0609020204030204" pitchFamily="49" charset="0"/>
                <a:ea typeface="Times New Roman" panose="02020603050405020304" pitchFamily="18" charset="0"/>
                <a:cs typeface="Times New Roman" panose="02020603050405020304" pitchFamily="18" charset="0"/>
              </a:rPr>
              <a:t>0</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	</a:t>
            </a:r>
            <a:r>
              <a:rPr lang="it-IT" sz="14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while</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(i &lt; </a:t>
            </a:r>
            <a:r>
              <a:rPr lang="it-IT"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readSocket</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		</a:t>
            </a:r>
            <a:r>
              <a:rPr lang="it-IT" sz="14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numLinea</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 </a:t>
            </a:r>
            <a:r>
              <a:rPr lang="it-IT"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contaLinea</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CDCAA"/>
                </a:solidFill>
                <a:latin typeface="Consolas" panose="020B0609020204030204" pitchFamily="49" charset="0"/>
                <a:ea typeface="Times New Roman" panose="02020603050405020304" pitchFamily="18" charset="0"/>
                <a:cs typeface="Times New Roman" panose="02020603050405020304" pitchFamily="18" charset="0"/>
              </a:rPr>
              <a:t>			</a:t>
            </a:r>
            <a:r>
              <a:rPr lang="it-IT" sz="1400" dirty="0" err="1">
                <a:solidFill>
                  <a:srgbClr val="DCDCAA"/>
                </a:solidFill>
                <a:latin typeface="Consolas" panose="020B0609020204030204" pitchFamily="49" charset="0"/>
                <a:ea typeface="Times New Roman" panose="02020603050405020304" pitchFamily="18" charset="0"/>
                <a:cs typeface="Times New Roman" panose="02020603050405020304" pitchFamily="18" charset="0"/>
              </a:rPr>
              <a:t>write</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newSocket</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a:t>
            </a:r>
            <a:r>
              <a:rPr lang="it-IT" sz="14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buff</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[i]), </a:t>
            </a:r>
            <a:r>
              <a:rPr lang="it-IT" sz="14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sizeof</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400" dirty="0" err="1">
                <a:solidFill>
                  <a:srgbClr val="569CD6"/>
                </a:solidFill>
                <a:latin typeface="Consolas" panose="020B0609020204030204" pitchFamily="49" charset="0"/>
                <a:ea typeface="Times New Roman" panose="02020603050405020304" pitchFamily="18" charset="0"/>
                <a:cs typeface="Times New Roman" panose="02020603050405020304" pitchFamily="18" charset="0"/>
              </a:rPr>
              <a:t>char</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		else</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			</a:t>
            </a:r>
            <a:r>
              <a:rPr lang="it-IT" sz="14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while</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r>
              <a:rPr lang="it-IT" sz="14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buff</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[i] != </a:t>
            </a:r>
            <a:r>
              <a:rPr lang="it-IT" sz="14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400"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\n</a:t>
            </a:r>
            <a:r>
              <a:rPr lang="it-IT" sz="14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&amp;&amp; i &lt; </a:t>
            </a:r>
            <a:r>
              <a:rPr lang="it-IT"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readSocket</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i++;</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C586C0"/>
                </a:solidFill>
                <a:latin typeface="Consolas" panose="020B0609020204030204" pitchFamily="49" charset="0"/>
                <a:ea typeface="Times New Roman" panose="02020603050405020304" pitchFamily="18" charset="0"/>
                <a:cs typeface="Times New Roman" panose="02020603050405020304" pitchFamily="18" charset="0"/>
              </a:rPr>
              <a:t>		</a:t>
            </a:r>
            <a:r>
              <a:rPr lang="it-IT" sz="1400" dirty="0" err="1">
                <a:solidFill>
                  <a:srgbClr val="C586C0"/>
                </a:solidFill>
                <a:latin typeface="Consolas" panose="020B0609020204030204" pitchFamily="49" charset="0"/>
                <a:ea typeface="Times New Roman" panose="02020603050405020304" pitchFamily="18" charset="0"/>
                <a:cs typeface="Times New Roman" panose="02020603050405020304" pitchFamily="18" charset="0"/>
              </a:rPr>
              <a:t>if</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400" dirty="0" err="1">
                <a:solidFill>
                  <a:srgbClr val="9CDCFE"/>
                </a:solidFill>
                <a:latin typeface="Consolas" panose="020B0609020204030204" pitchFamily="49" charset="0"/>
                <a:ea typeface="Times New Roman" panose="02020603050405020304" pitchFamily="18" charset="0"/>
                <a:cs typeface="Times New Roman" panose="02020603050405020304" pitchFamily="18" charset="0"/>
              </a:rPr>
              <a:t>buff</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[i] == </a:t>
            </a:r>
            <a:r>
              <a:rPr lang="it-IT" sz="14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400" dirty="0">
                <a:solidFill>
                  <a:srgbClr val="D7BA7D"/>
                </a:solidFill>
                <a:latin typeface="Consolas" panose="020B0609020204030204" pitchFamily="49" charset="0"/>
                <a:ea typeface="Times New Roman" panose="02020603050405020304" pitchFamily="18" charset="0"/>
                <a:cs typeface="Times New Roman" panose="02020603050405020304" pitchFamily="18" charset="0"/>
              </a:rPr>
              <a:t>\n</a:t>
            </a:r>
            <a:r>
              <a:rPr lang="it-IT" sz="1400" dirty="0">
                <a:solidFill>
                  <a:srgbClr val="CE9178"/>
                </a:solidFill>
                <a:latin typeface="Consolas" panose="020B0609020204030204" pitchFamily="49" charset="0"/>
                <a:ea typeface="Times New Roman" panose="02020603050405020304" pitchFamily="18" charset="0"/>
                <a:cs typeface="Times New Roman" panose="02020603050405020304" pitchFamily="18" charset="0"/>
              </a:rPr>
              <a:t>'</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r>
              <a:rPr lang="it-IT" sz="1400" dirty="0" err="1">
                <a:solidFill>
                  <a:srgbClr val="D4D4D4"/>
                </a:solidFill>
                <a:latin typeface="Consolas" panose="020B0609020204030204" pitchFamily="49" charset="0"/>
                <a:ea typeface="Times New Roman" panose="02020603050405020304" pitchFamily="18" charset="0"/>
                <a:cs typeface="Times New Roman" panose="02020603050405020304" pitchFamily="18" charset="0"/>
              </a:rPr>
              <a:t>contaLinea</a:t>
            </a: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i++;</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	}</a:t>
            </a:r>
            <a:endParaRPr lang="it-IT" sz="1400" dirty="0">
              <a:latin typeface="Consolas" panose="020B0609020204030204" pitchFamily="49" charset="0"/>
              <a:ea typeface="Calibri" panose="020F0502020204030204" pitchFamily="34" charset="0"/>
              <a:cs typeface="Times New Roman" panose="02020603050405020304" pitchFamily="18" charset="0"/>
            </a:endParaRPr>
          </a:p>
          <a:p>
            <a:pPr>
              <a:lnSpc>
                <a:spcPct val="120000"/>
              </a:lnSpc>
              <a:spcAft>
                <a:spcPts val="0"/>
              </a:spcAft>
            </a:pPr>
            <a:r>
              <a:rPr lang="it-IT" sz="1400" dirty="0">
                <a:solidFill>
                  <a:srgbClr val="D4D4D4"/>
                </a:solidFill>
                <a:latin typeface="Consolas" panose="020B0609020204030204" pitchFamily="49" charset="0"/>
                <a:ea typeface="Times New Roman" panose="02020603050405020304" pitchFamily="18" charset="0"/>
                <a:cs typeface="Times New Roman" panose="02020603050405020304" pitchFamily="18" charset="0"/>
              </a:rPr>
              <a:t>}</a:t>
            </a:r>
            <a:endParaRPr lang="it-IT"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Rettangolo con angoli arrotondati 4">
            <a:extLst>
              <a:ext uri="{FF2B5EF4-FFF2-40B4-BE49-F238E27FC236}">
                <a16:creationId xmlns:a16="http://schemas.microsoft.com/office/drawing/2014/main" id="{D7CA7163-CE4B-4F88-9969-3F9B9A1F17CC}"/>
              </a:ext>
            </a:extLst>
          </p:cNvPr>
          <p:cNvSpPr/>
          <p:nvPr/>
        </p:nvSpPr>
        <p:spPr>
          <a:xfrm>
            <a:off x="7526077" y="3904179"/>
            <a:ext cx="2509286" cy="98159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1400" dirty="0">
                <a:solidFill>
                  <a:schemeClr val="tx1"/>
                </a:solidFill>
                <a:latin typeface="Avenir Next LT Pro Light" panose="020B0304020202020204" pitchFamily="34" charset="0"/>
              </a:rPr>
              <a:t>Variante dell’algoritmo per leggere e scrivere sulla </a:t>
            </a:r>
            <a:r>
              <a:rPr lang="it-IT" sz="1400" dirty="0" err="1">
                <a:solidFill>
                  <a:schemeClr val="tx1"/>
                </a:solidFill>
                <a:latin typeface="Avenir Next LT Pro Light" panose="020B0304020202020204" pitchFamily="34" charset="0"/>
              </a:rPr>
              <a:t>socket</a:t>
            </a:r>
            <a:r>
              <a:rPr lang="it-IT" sz="1400" dirty="0">
                <a:solidFill>
                  <a:schemeClr val="tx1"/>
                </a:solidFill>
                <a:latin typeface="Avenir Next LT Pro Light" panose="020B0304020202020204" pitchFamily="34" charset="0"/>
              </a:rPr>
              <a:t> usando un buffer da 256 caratteri.</a:t>
            </a:r>
          </a:p>
        </p:txBody>
      </p:sp>
    </p:spTree>
    <p:extLst>
      <p:ext uri="{BB962C8B-B14F-4D97-AF65-F5344CB8AC3E}">
        <p14:creationId xmlns:p14="http://schemas.microsoft.com/office/powerpoint/2010/main" val="14315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A2A2A"/>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DDE7A4-1A5F-4F0D-B842-7798EDC6EDA8}"/>
              </a:ext>
            </a:extLst>
          </p:cNvPr>
          <p:cNvSpPr>
            <a:spLocks noGrp="1"/>
          </p:cNvSpPr>
          <p:nvPr>
            <p:ph type="title"/>
          </p:nvPr>
        </p:nvSpPr>
        <p:spPr>
          <a:xfrm>
            <a:off x="166048" y="92077"/>
            <a:ext cx="11859904" cy="911224"/>
          </a:xfrm>
        </p:spPr>
        <p:txBody>
          <a:bodyPr>
            <a:normAutofit/>
          </a:bodyPr>
          <a:lstStyle/>
          <a:p>
            <a:pPr algn="ctr"/>
            <a:r>
              <a:rPr lang="it-IT" dirty="0">
                <a:solidFill>
                  <a:schemeClr val="bg1"/>
                </a:solidFill>
                <a:latin typeface="Avenir Next LT Pro Light" panose="020B0304020202020204" pitchFamily="34" charset="0"/>
              </a:rPr>
              <a:t>Conclusione</a:t>
            </a:r>
          </a:p>
        </p:txBody>
      </p:sp>
      <p:sp>
        <p:nvSpPr>
          <p:cNvPr id="3" name="Segnaposto numero diapositiva 2">
            <a:extLst>
              <a:ext uri="{FF2B5EF4-FFF2-40B4-BE49-F238E27FC236}">
                <a16:creationId xmlns:a16="http://schemas.microsoft.com/office/drawing/2014/main" id="{A47D4834-59E8-435C-A95B-F4D997DED51E}"/>
              </a:ext>
            </a:extLst>
          </p:cNvPr>
          <p:cNvSpPr>
            <a:spLocks noGrp="1"/>
          </p:cNvSpPr>
          <p:nvPr>
            <p:ph type="sldNum" sz="quarter" idx="12"/>
          </p:nvPr>
        </p:nvSpPr>
        <p:spPr/>
        <p:txBody>
          <a:bodyPr/>
          <a:lstStyle/>
          <a:p>
            <a:fld id="{4A6DC286-705F-4A37-A21F-B485E3A29C72}" type="slidenum">
              <a:rPr lang="it-IT" smtClean="0"/>
              <a:t>9</a:t>
            </a:fld>
            <a:endParaRPr lang="it-IT"/>
          </a:p>
        </p:txBody>
      </p:sp>
      <p:sp>
        <p:nvSpPr>
          <p:cNvPr id="4" name="CasellaDiTesto 3">
            <a:extLst>
              <a:ext uri="{FF2B5EF4-FFF2-40B4-BE49-F238E27FC236}">
                <a16:creationId xmlns:a16="http://schemas.microsoft.com/office/drawing/2014/main" id="{53201F81-8510-4C74-BAB4-1DBFEB2D3B79}"/>
              </a:ext>
            </a:extLst>
          </p:cNvPr>
          <p:cNvSpPr txBox="1"/>
          <p:nvPr/>
        </p:nvSpPr>
        <p:spPr>
          <a:xfrm>
            <a:off x="979080" y="1003301"/>
            <a:ext cx="10233837" cy="1292085"/>
          </a:xfrm>
          <a:prstGeom prst="rect">
            <a:avLst/>
          </a:prstGeom>
          <a:noFill/>
        </p:spPr>
        <p:txBody>
          <a:bodyPr wrap="square" rtlCol="0">
            <a:spAutoFit/>
          </a:bodyPr>
          <a:lstStyle/>
          <a:p>
            <a:pPr algn="just">
              <a:lnSpc>
                <a:spcPct val="150000"/>
              </a:lnSpc>
              <a:spcAft>
                <a:spcPts val="0"/>
              </a:spcAft>
            </a:pPr>
            <a:r>
              <a:rPr lang="it-IT" dirty="0">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rPr>
              <a:t>I test di performance dei due algoritmi usati nel Server TCP hanno evidenziato una diminuzione del tempo di risposta del Server, per il singolo Client, nel caso di lettura dalla </a:t>
            </a:r>
            <a:r>
              <a:rPr lang="it-IT" dirty="0" err="1">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rPr>
              <a:t>socket</a:t>
            </a:r>
            <a:r>
              <a:rPr lang="it-IT" dirty="0">
                <a:solidFill>
                  <a:schemeClr val="bg1"/>
                </a:solidFill>
                <a:latin typeface="Avenir Next LT Pro Light" panose="020B0304020202020204" pitchFamily="34" charset="0"/>
                <a:ea typeface="Calibri" panose="020F0502020204030204" pitchFamily="34" charset="0"/>
                <a:cs typeface="Times New Roman" panose="02020603050405020304" pitchFamily="18" charset="0"/>
              </a:rPr>
              <a:t> con buffer da 256 caratteri.</a:t>
            </a:r>
          </a:p>
        </p:txBody>
      </p:sp>
      <p:graphicFrame>
        <p:nvGraphicFramePr>
          <p:cNvPr id="5" name="Tabella 5">
            <a:extLst>
              <a:ext uri="{FF2B5EF4-FFF2-40B4-BE49-F238E27FC236}">
                <a16:creationId xmlns:a16="http://schemas.microsoft.com/office/drawing/2014/main" id="{CA79D04B-AC1F-476F-B7A0-1C488465314C}"/>
              </a:ext>
            </a:extLst>
          </p:cNvPr>
          <p:cNvGraphicFramePr>
            <a:graphicFrameLocks noGrp="1"/>
          </p:cNvGraphicFramePr>
          <p:nvPr>
            <p:extLst>
              <p:ext uri="{D42A27DB-BD31-4B8C-83A1-F6EECF244321}">
                <p14:modId xmlns:p14="http://schemas.microsoft.com/office/powerpoint/2010/main" val="2362385772"/>
              </p:ext>
            </p:extLst>
          </p:nvPr>
        </p:nvGraphicFramePr>
        <p:xfrm>
          <a:off x="979079" y="2835770"/>
          <a:ext cx="10233837" cy="741680"/>
        </p:xfrm>
        <a:graphic>
          <a:graphicData uri="http://schemas.openxmlformats.org/drawingml/2006/table">
            <a:tbl>
              <a:tblPr firstRow="1" bandRow="1">
                <a:tableStyleId>{6E25E649-3F16-4E02-A733-19D2CDBF48F0}</a:tableStyleId>
              </a:tblPr>
              <a:tblGrid>
                <a:gridCol w="3411279">
                  <a:extLst>
                    <a:ext uri="{9D8B030D-6E8A-4147-A177-3AD203B41FA5}">
                      <a16:colId xmlns:a16="http://schemas.microsoft.com/office/drawing/2014/main" val="3461508120"/>
                    </a:ext>
                  </a:extLst>
                </a:gridCol>
                <a:gridCol w="3411279">
                  <a:extLst>
                    <a:ext uri="{9D8B030D-6E8A-4147-A177-3AD203B41FA5}">
                      <a16:colId xmlns:a16="http://schemas.microsoft.com/office/drawing/2014/main" val="1449633221"/>
                    </a:ext>
                  </a:extLst>
                </a:gridCol>
                <a:gridCol w="3411279">
                  <a:extLst>
                    <a:ext uri="{9D8B030D-6E8A-4147-A177-3AD203B41FA5}">
                      <a16:colId xmlns:a16="http://schemas.microsoft.com/office/drawing/2014/main" val="2318056460"/>
                    </a:ext>
                  </a:extLst>
                </a:gridCol>
              </a:tblGrid>
              <a:tr h="370840">
                <a:tc>
                  <a:txBody>
                    <a:bodyPr/>
                    <a:lstStyle/>
                    <a:p>
                      <a:endParaRPr lang="it-IT" dirty="0"/>
                    </a:p>
                  </a:txBody>
                  <a:tcPr/>
                </a:tc>
                <a:tc>
                  <a:txBody>
                    <a:bodyPr/>
                    <a:lstStyle/>
                    <a:p>
                      <a:pPr algn="ctr"/>
                      <a:r>
                        <a:rPr lang="it-IT" sz="1600" dirty="0">
                          <a:solidFill>
                            <a:schemeClr val="tx1"/>
                          </a:solidFill>
                          <a:latin typeface="Avenir Next LT Pro Light" panose="020B0304020202020204" pitchFamily="34" charset="0"/>
                        </a:rPr>
                        <a:t>Buffer da 1 carattere</a:t>
                      </a:r>
                    </a:p>
                  </a:txBody>
                  <a:tcPr/>
                </a:tc>
                <a:tc>
                  <a:txBody>
                    <a:bodyPr/>
                    <a:lstStyle/>
                    <a:p>
                      <a:pPr algn="ctr"/>
                      <a:r>
                        <a:rPr lang="it-IT" sz="1600" dirty="0">
                          <a:solidFill>
                            <a:schemeClr val="tx1"/>
                          </a:solidFill>
                          <a:latin typeface="Avenir Next LT Pro Light" panose="020B0304020202020204" pitchFamily="34" charset="0"/>
                        </a:rPr>
                        <a:t>Buffer da 256 caratteri</a:t>
                      </a:r>
                    </a:p>
                  </a:txBody>
                  <a:tcPr/>
                </a:tc>
                <a:extLst>
                  <a:ext uri="{0D108BD9-81ED-4DB2-BD59-A6C34878D82A}">
                    <a16:rowId xmlns:a16="http://schemas.microsoft.com/office/drawing/2014/main" val="2262861192"/>
                  </a:ext>
                </a:extLst>
              </a:tr>
              <a:tr h="370840">
                <a:tc>
                  <a:txBody>
                    <a:bodyPr/>
                    <a:lstStyle/>
                    <a:p>
                      <a:r>
                        <a:rPr lang="it-IT" sz="1600" dirty="0"/>
                        <a:t>Lettura e scrittura su </a:t>
                      </a:r>
                      <a:r>
                        <a:rPr lang="it-IT" sz="1600" dirty="0" err="1"/>
                        <a:t>Socket</a:t>
                      </a:r>
                      <a:r>
                        <a:rPr lang="it-IT" sz="1600" dirty="0"/>
                        <a:t> in TCP</a:t>
                      </a:r>
                    </a:p>
                  </a:txBody>
                  <a:tcPr/>
                </a:tc>
                <a:tc>
                  <a:txBody>
                    <a:bodyPr/>
                    <a:lstStyle/>
                    <a:p>
                      <a:pPr algn="ctr"/>
                      <a:r>
                        <a:rPr lang="it-IT" sz="1600" dirty="0">
                          <a:latin typeface="Avenir Next LT Pro Light" panose="020B0304020202020204" pitchFamily="34" charset="0"/>
                        </a:rPr>
                        <a:t>~105 </a:t>
                      </a:r>
                      <a:r>
                        <a:rPr lang="it-IT" sz="1600" dirty="0" err="1">
                          <a:latin typeface="Avenir Next LT Pro Light" panose="020B0304020202020204" pitchFamily="34" charset="0"/>
                        </a:rPr>
                        <a:t>ms</a:t>
                      </a:r>
                      <a:endParaRPr lang="it-IT" sz="1600" dirty="0">
                        <a:latin typeface="Avenir Next LT Pro Light" panose="020B0304020202020204" pitchFamily="34" charset="0"/>
                      </a:endParaRPr>
                    </a:p>
                  </a:txBody>
                  <a:tcPr/>
                </a:tc>
                <a:tc>
                  <a:txBody>
                    <a:bodyPr/>
                    <a:lstStyle/>
                    <a:p>
                      <a:pPr algn="ctr"/>
                      <a:r>
                        <a:rPr lang="it-IT" sz="1600" dirty="0">
                          <a:latin typeface="Avenir Next LT Pro Light" panose="020B0304020202020204" pitchFamily="34" charset="0"/>
                        </a:rPr>
                        <a:t>~60 </a:t>
                      </a:r>
                      <a:r>
                        <a:rPr lang="it-IT" sz="1600" dirty="0" err="1">
                          <a:latin typeface="Avenir Next LT Pro Light" panose="020B0304020202020204" pitchFamily="34" charset="0"/>
                        </a:rPr>
                        <a:t>ms</a:t>
                      </a:r>
                      <a:endParaRPr lang="it-IT" sz="1600" dirty="0">
                        <a:latin typeface="Avenir Next LT Pro Light" panose="020B0304020202020204" pitchFamily="34" charset="0"/>
                      </a:endParaRPr>
                    </a:p>
                  </a:txBody>
                  <a:tcPr/>
                </a:tc>
                <a:extLst>
                  <a:ext uri="{0D108BD9-81ED-4DB2-BD59-A6C34878D82A}">
                    <a16:rowId xmlns:a16="http://schemas.microsoft.com/office/drawing/2014/main" val="2367173363"/>
                  </a:ext>
                </a:extLst>
              </a:tr>
            </a:tbl>
          </a:graphicData>
        </a:graphic>
      </p:graphicFrame>
    </p:spTree>
    <p:extLst>
      <p:ext uri="{BB962C8B-B14F-4D97-AF65-F5344CB8AC3E}">
        <p14:creationId xmlns:p14="http://schemas.microsoft.com/office/powerpoint/2010/main" val="1080024111"/>
      </p:ext>
    </p:extLst>
  </p:cSld>
  <p:clrMapOvr>
    <a:masterClrMapping/>
  </p:clrMapOvr>
</p:sld>
</file>

<file path=ppt/theme/theme1.xml><?xml version="1.0" encoding="utf-8"?>
<a:theme xmlns:a="http://schemas.openxmlformats.org/drawingml/2006/main" name="Tema di 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509</Words>
  <Application>Microsoft Office PowerPoint</Application>
  <PresentationFormat>Widescreen</PresentationFormat>
  <Paragraphs>129</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Arial</vt:lpstr>
      <vt:lpstr>Avenir Next LT Pro Light</vt:lpstr>
      <vt:lpstr>Calibri</vt:lpstr>
      <vt:lpstr>Calibri Light</vt:lpstr>
      <vt:lpstr>Consolas</vt:lpstr>
      <vt:lpstr>Tema di Office</vt:lpstr>
      <vt:lpstr>Presentazione standard di PowerPoint</vt:lpstr>
      <vt:lpstr>Introduzione</vt:lpstr>
      <vt:lpstr>Schema C/S senza connessione (UDP)</vt:lpstr>
      <vt:lpstr>Codice Client UDP (1)</vt:lpstr>
      <vt:lpstr>Codice Client UDP (2)</vt:lpstr>
      <vt:lpstr>Schema C/S con connessione (TCP)</vt:lpstr>
      <vt:lpstr>Codice Server TCP (1)</vt:lpstr>
      <vt:lpstr>Codice Server TCP (2)</vt:lpstr>
      <vt:lpstr>Conclusione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Andrei Daniel Ivan</dc:creator>
  <cp:lastModifiedBy>Daniel Bernardi - daniel.bernardi@studio.unibo.it</cp:lastModifiedBy>
  <cp:revision>77</cp:revision>
  <dcterms:created xsi:type="dcterms:W3CDTF">2019-10-08T21:42:47Z</dcterms:created>
  <dcterms:modified xsi:type="dcterms:W3CDTF">2019-10-31T14:03:20Z</dcterms:modified>
</cp:coreProperties>
</file>