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6C23-15A1-4231-99D8-E646518C011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95426-EB63-4F45-8F97-FC890393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Raccontare i dati:</a:t>
            </a:r>
          </a:p>
          <a:p>
            <a:r>
              <a:rPr lang="it-IT" b="0" dirty="0"/>
              <a:t>-Nascita</a:t>
            </a:r>
          </a:p>
          <a:p>
            <a:r>
              <a:rPr lang="it-IT" b="0" dirty="0"/>
              <a:t>-Fatturato</a:t>
            </a:r>
          </a:p>
          <a:p>
            <a:r>
              <a:rPr lang="it-IT" b="0" dirty="0"/>
              <a:t>-Num. di clienti</a:t>
            </a:r>
          </a:p>
          <a:p>
            <a:r>
              <a:rPr lang="it-IT" b="0" dirty="0"/>
              <a:t>-Cuori pulsanti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F2BE6-A5B9-48AB-A003-3CE6493FF0C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37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72F-E65D-41C1-9546-C82F3794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A7A9-5F4C-4894-AAD1-E5266275E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5B8E-76DA-4870-980A-FAA1C5F5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6ECE-9D3E-48A0-9D7A-E581F6DF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873E-6B47-42F6-8426-B8E98BDC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AD34-2ABB-4973-8239-105D4606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D1C2-E722-45A2-BCD1-3B625B71A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07EF-C4DA-47DA-8FD6-B279AFB0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A664-28C2-4C98-99FB-7B99195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02D7-7196-47F2-953D-CB4AE67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9BED3-C5A9-4EB2-BAD4-9C93546F9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688D-3582-4116-9923-AE11D371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5480-BE8E-460F-9304-72BAADC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C0CB-F408-4AE9-8F18-763A13B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5225-D0F1-4927-B7C8-5A801F48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07993-9850-4846-82C1-CA0FF2281D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967" y="5271222"/>
            <a:ext cx="1802703" cy="1586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366184"/>
            <a:ext cx="10515599" cy="13250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1075" y="6299114"/>
            <a:ext cx="670560" cy="366182"/>
          </a:xfrm>
          <a:prstGeom prst="rect">
            <a:avLst/>
          </a:prstGeom>
        </p:spPr>
        <p:txBody>
          <a:bodyPr/>
          <a:lstStyle/>
          <a:p>
            <a:fld id="{D032C7DF-AA7D-254A-9233-1E83C1A6AA55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056414A-D7B2-4863-868F-C10B73EE65B4}"/>
              </a:ext>
            </a:extLst>
          </p:cNvPr>
          <p:cNvSpPr/>
          <p:nvPr userDrawn="1"/>
        </p:nvSpPr>
        <p:spPr>
          <a:xfrm>
            <a:off x="0" y="0"/>
            <a:ext cx="838199" cy="80942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6" dirty="0"/>
          </a:p>
        </p:txBody>
      </p:sp>
    </p:spTree>
    <p:extLst>
      <p:ext uri="{BB962C8B-B14F-4D97-AF65-F5344CB8AC3E}">
        <p14:creationId xmlns:p14="http://schemas.microsoft.com/office/powerpoint/2010/main" val="129902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6DFE-BD9B-421A-9C82-E83257EC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B9C8-9A07-4632-81EB-2D3D9145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A8C1-DFB1-4BD1-90B4-7239563A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4ACA-29A0-4E83-8575-10BDBAE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A51C-EFBF-4BA3-B91C-BE0241FF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734-E9EF-4BF2-BB52-8B69B2B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8A12-7AD2-4F00-A3CC-C013631C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AEE-BE54-4CD3-BA55-4928F0B1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5F6A-8351-43DF-9864-AA150F5D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0FB5-4CD5-474C-AFB9-4B59528F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3ED4-B110-4443-BE94-E64B3F97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E2F0-C1E0-4DB1-93D5-598238CB7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DD09-CE10-4A5F-A1C0-1011DE062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28BF-258A-4B82-AA2C-5693578A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E85B-CE41-4DE9-BD93-ABADCEBF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E0FAA-DDF1-42B1-9FE8-5D26E731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ED19-9648-4183-8969-0D1E0759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D64C-8B60-4003-B37B-1C847FED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D46E0-8F47-492C-86B6-23DBC647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F122-3CC8-4B20-80A3-5CBF114D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84080-BD2E-4C8A-B146-309C85541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D1701-A0D5-4B91-8480-FEE82BE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B55FC-D38A-4C55-8180-2D436C88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3CBF-D490-43D9-8154-BE731BB0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63D1-D4B2-42BD-921F-66E32AD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A7BCB-8FBC-42B4-974F-7409128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B397A-8D13-414F-AC3C-7A4998BC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01AA-A706-4692-920B-858038FF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6D36D-9B49-4EE5-A62C-13AC7DC9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7A447-3F5B-4112-A27E-1EDA4371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5966-F5D7-4C74-831B-07155E4F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56D1-2764-4823-8CD9-C81C122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F430-D983-4AE9-8DEE-FE0F5796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F59E1-276D-484D-9708-F981DA0A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D150-772D-411D-9053-00614EC3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5F3B-FE82-49E5-A3D2-879FE6FF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8800-9D3F-436E-8C8F-A46FF245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681-D700-47C5-9E78-88252CE1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964A5-8B9E-4E36-B15F-D78601166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EE03-322E-4709-98B4-747269CF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5E6B-D7FC-4541-BDD0-271C62E8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904-4D12-466B-B00B-846E6BFB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B41A-BE12-4E4C-BF6E-991DD768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2882A-AF5E-4451-AE7E-7C7B210D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76DF-CAB0-4864-841F-D6EEB1DB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AB00-91B0-41F3-974A-35FC54A29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61E0-7108-4E7F-979C-D12329D39F5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BD56-0992-4CA0-9210-BC19AFEA1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E2CE-F8C1-402D-A78C-49076D77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C5CE-8C1C-4999-B7A5-7A461AA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bviewer.jupyter.org/github/gjreda/pydata2014nyc/blob/master/demo.ipynb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nbviewer.jupyter.org/github/fonnesbeck/Bios8366/blob/master/notebooks/Section2_1-Introduction-to-Pandas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DA2537E-15B4-45C6-8937-22D528AA05BB}"/>
              </a:ext>
            </a:extLst>
          </p:cNvPr>
          <p:cNvSpPr/>
          <p:nvPr/>
        </p:nvSpPr>
        <p:spPr>
          <a:xfrm>
            <a:off x="2763688" y="304830"/>
            <a:ext cx="6664646" cy="771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411" b="1" dirty="0">
                <a:solidFill>
                  <a:srgbClr val="E62731"/>
                </a:solidFill>
                <a:latin typeface="+mj-lt"/>
                <a:ea typeface="MS PGothic" panose="020B0600070205080204" pitchFamily="34" charset="-128"/>
              </a:rPr>
              <a:t>Mappa Concettuale – </a:t>
            </a:r>
            <a:r>
              <a:rPr lang="it-IT" sz="4411" b="1" dirty="0" err="1">
                <a:solidFill>
                  <a:srgbClr val="E62731"/>
                </a:solidFill>
                <a:latin typeface="+mj-lt"/>
                <a:ea typeface="MS PGothic" panose="020B0600070205080204" pitchFamily="34" charset="-128"/>
              </a:rPr>
              <a:t>Python</a:t>
            </a:r>
            <a:endParaRPr lang="it-IT" sz="4411" b="1" dirty="0">
              <a:solidFill>
                <a:srgbClr val="E62731"/>
              </a:solidFill>
              <a:latin typeface="+mj-lt"/>
              <a:ea typeface="MS PGothic" panose="020B0600070205080204" pitchFamily="34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2D530-24BE-4F4E-9178-700F5B6BE72C}"/>
              </a:ext>
            </a:extLst>
          </p:cNvPr>
          <p:cNvGrpSpPr/>
          <p:nvPr/>
        </p:nvGrpSpPr>
        <p:grpSpPr>
          <a:xfrm>
            <a:off x="526737" y="2041844"/>
            <a:ext cx="1634969" cy="2263806"/>
            <a:chOff x="870011" y="2148395"/>
            <a:chExt cx="1634969" cy="226380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67167A6-4900-40E0-91CD-1FC7682F27F0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510F5-D4A3-4304-A9BD-BEB81A5BC4B6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Collecting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3CA033-6F3E-474B-8FE5-21CD98A37E20}"/>
              </a:ext>
            </a:extLst>
          </p:cNvPr>
          <p:cNvGrpSpPr/>
          <p:nvPr/>
        </p:nvGrpSpPr>
        <p:grpSpPr>
          <a:xfrm>
            <a:off x="3634659" y="1351646"/>
            <a:ext cx="1634969" cy="2263806"/>
            <a:chOff x="870011" y="2148395"/>
            <a:chExt cx="1634969" cy="226380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8BA7E2-2106-4D98-B652-126A331538A8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6D6B54-0220-4664-8EB9-25B841A230BC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Wrangling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FDEC4D-8B0A-400F-9629-8618C21A1BDD}"/>
              </a:ext>
            </a:extLst>
          </p:cNvPr>
          <p:cNvGrpSpPr/>
          <p:nvPr/>
        </p:nvGrpSpPr>
        <p:grpSpPr>
          <a:xfrm>
            <a:off x="6641974" y="1351646"/>
            <a:ext cx="1634969" cy="2263806"/>
            <a:chOff x="870011" y="2148395"/>
            <a:chExt cx="1634969" cy="226380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90F984-B9FB-4006-B4B8-95F1977E38E3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AE89C9-11BE-4800-B66D-E291990E28C4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Exploring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B138BC-0B04-46F2-8A26-D9E8A83E8B38}"/>
              </a:ext>
            </a:extLst>
          </p:cNvPr>
          <p:cNvGrpSpPr/>
          <p:nvPr/>
        </p:nvGrpSpPr>
        <p:grpSpPr>
          <a:xfrm>
            <a:off x="3605814" y="4374451"/>
            <a:ext cx="1634969" cy="2263806"/>
            <a:chOff x="870011" y="2148395"/>
            <a:chExt cx="1634969" cy="226380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71A38D-14C1-4C0A-BA9C-FFBD773216FF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1C9150-ED44-4001-A066-EB39C639DF87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Evaluating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DB728-E75A-4D6F-8EF3-8DB93C0A988D}"/>
              </a:ext>
            </a:extLst>
          </p:cNvPr>
          <p:cNvGrpSpPr/>
          <p:nvPr/>
        </p:nvGrpSpPr>
        <p:grpSpPr>
          <a:xfrm>
            <a:off x="6613129" y="4374451"/>
            <a:ext cx="1634969" cy="2263806"/>
            <a:chOff x="870011" y="2148395"/>
            <a:chExt cx="1634969" cy="226380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7092C87-8FE8-4529-B4C0-A6CEEFEE1FDA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461D42C-BAE4-44E1-A093-E9701EC69B32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Modeling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0E32D6-EBE5-48DC-87DC-D3D4517D4E6D}"/>
              </a:ext>
            </a:extLst>
          </p:cNvPr>
          <p:cNvGrpSpPr/>
          <p:nvPr/>
        </p:nvGrpSpPr>
        <p:grpSpPr>
          <a:xfrm>
            <a:off x="9722529" y="2055922"/>
            <a:ext cx="1634969" cy="2263806"/>
            <a:chOff x="870011" y="2148395"/>
            <a:chExt cx="1634969" cy="226380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088250-2801-4E11-A429-79209B9EFA18}"/>
                </a:ext>
              </a:extLst>
            </p:cNvPr>
            <p:cNvSpPr/>
            <p:nvPr/>
          </p:nvSpPr>
          <p:spPr>
            <a:xfrm>
              <a:off x="870011" y="2148395"/>
              <a:ext cx="1633491" cy="22638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AD02C6-1314-4BF9-9FBE-42A31F0A546D}"/>
                </a:ext>
              </a:extLst>
            </p:cNvPr>
            <p:cNvSpPr/>
            <p:nvPr/>
          </p:nvSpPr>
          <p:spPr>
            <a:xfrm>
              <a:off x="871489" y="2247531"/>
              <a:ext cx="1633491" cy="3092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Transforming</a:t>
              </a:r>
              <a:endParaRPr lang="en-US" dirty="0"/>
            </a:p>
          </p:txBody>
        </p:sp>
      </p:grpSp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AC0367F8-7591-4C20-B6BC-6483B789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5769" y="5801517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974C14-4F57-437F-AEAC-FF9B05251D6C}"/>
              </a:ext>
            </a:extLst>
          </p:cNvPr>
          <p:cNvSpPr/>
          <p:nvPr/>
        </p:nvSpPr>
        <p:spPr>
          <a:xfrm>
            <a:off x="592510" y="6045652"/>
            <a:ext cx="1376039" cy="309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Intelligence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427D82-F9AE-4CFD-B2E2-A99CCFC31984}"/>
              </a:ext>
            </a:extLst>
          </p:cNvPr>
          <p:cNvGrpSpPr/>
          <p:nvPr/>
        </p:nvGrpSpPr>
        <p:grpSpPr>
          <a:xfrm>
            <a:off x="111509" y="4860855"/>
            <a:ext cx="1715264" cy="914400"/>
            <a:chOff x="182533" y="4878611"/>
            <a:chExt cx="1715264" cy="914400"/>
          </a:xfrm>
        </p:grpSpPr>
        <p:pic>
          <p:nvPicPr>
            <p:cNvPr id="24" name="Graphic 23" descr="Direction">
              <a:extLst>
                <a:ext uri="{FF2B5EF4-FFF2-40B4-BE49-F238E27FC236}">
                  <a16:creationId xmlns:a16="http://schemas.microsoft.com/office/drawing/2014/main" id="{9C57E26A-DA4B-4074-8B37-8FBFAEC5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899752">
              <a:off x="983397" y="4878611"/>
              <a:ext cx="914400" cy="914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8E1CEE-5AD1-4EEA-AA97-42899C1A7551}"/>
                </a:ext>
              </a:extLst>
            </p:cNvPr>
            <p:cNvSpPr/>
            <p:nvPr/>
          </p:nvSpPr>
          <p:spPr>
            <a:xfrm>
              <a:off x="182533" y="5029528"/>
              <a:ext cx="1376039" cy="3092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C00000"/>
                  </a:solidFill>
                </a:rPr>
                <a:t>Start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3E5CA2-DCDF-40C5-AA3B-887695384A3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161706" y="1605403"/>
            <a:ext cx="1474431" cy="690198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7C0178-89CF-4EEC-BE1E-5091B85E9D5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269628" y="1605403"/>
            <a:ext cx="137382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54750F-10C7-4596-8FA8-D1D03F46401C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8276943" y="1605403"/>
            <a:ext cx="1447064" cy="70427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DE43B-8D00-4013-A5B2-DAE0FC233D82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8248098" y="2309679"/>
            <a:ext cx="1475909" cy="2318529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1B411-9E06-4C27-BA56-8CF651A33A50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240783" y="4628208"/>
            <a:ext cx="137382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ADFC42-AB4D-4B2E-B61D-C75AF30269AE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161706" y="2295601"/>
            <a:ext cx="1445586" cy="2332607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86D7C5-DC63-4F81-8763-4D53BD9F989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672178" y="4628208"/>
            <a:ext cx="935114" cy="1260626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4CAE91-0E84-480B-B665-F014B7251898}"/>
              </a:ext>
            </a:extLst>
          </p:cNvPr>
          <p:cNvSpPr txBox="1"/>
          <p:nvPr/>
        </p:nvSpPr>
        <p:spPr>
          <a:xfrm>
            <a:off x="3683715" y="1772682"/>
            <a:ext cx="1600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Dropna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Drop_duplicates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Reset_index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Fillna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Unique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To_datatime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Get_dummies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Call.astype</a:t>
            </a:r>
            <a:endParaRPr lang="it-IT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0F8E9D-DF60-4FE3-9154-ADEE971B0E03}"/>
              </a:ext>
            </a:extLst>
          </p:cNvPr>
          <p:cNvSpPr txBox="1"/>
          <p:nvPr/>
        </p:nvSpPr>
        <p:spPr>
          <a:xfrm>
            <a:off x="6705172" y="1760024"/>
            <a:ext cx="1600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Plot.hist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Plot.scatter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3D </a:t>
            </a:r>
            <a:r>
              <a:rPr lang="it-IT" sz="1400" dirty="0" err="1"/>
              <a:t>Scatter</a:t>
            </a:r>
            <a:r>
              <a:rPr lang="it-IT" sz="1400" dirty="0"/>
              <a:t>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Higher</a:t>
            </a:r>
            <a:r>
              <a:rPr lang="it-IT" sz="1400" dirty="0"/>
              <a:t>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visualizations</a:t>
            </a:r>
            <a:r>
              <a:rPr lang="it-IT" sz="14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 err="1"/>
              <a:t>Imshow</a:t>
            </a:r>
            <a:endParaRPr lang="it-IT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 err="1"/>
              <a:t>Parallel</a:t>
            </a:r>
            <a:endParaRPr lang="it-IT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6CD71F-2645-4141-8BD4-84E372143ABC}"/>
              </a:ext>
            </a:extLst>
          </p:cNvPr>
          <p:cNvSpPr txBox="1"/>
          <p:nvPr/>
        </p:nvSpPr>
        <p:spPr>
          <a:xfrm>
            <a:off x="9763905" y="2483549"/>
            <a:ext cx="1600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PCA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Isomap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K-</a:t>
            </a:r>
            <a:r>
              <a:rPr lang="it-IT" sz="1400" dirty="0" err="1"/>
              <a:t>Means</a:t>
            </a:r>
            <a:endParaRPr lang="it-IT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8740D-240B-4DA3-BAC8-63AFF745341C}"/>
              </a:ext>
            </a:extLst>
          </p:cNvPr>
          <p:cNvSpPr txBox="1"/>
          <p:nvPr/>
        </p:nvSpPr>
        <p:spPr>
          <a:xfrm>
            <a:off x="6666293" y="4827219"/>
            <a:ext cx="16002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/>
              <a:t>K-</a:t>
            </a:r>
            <a:r>
              <a:rPr lang="it-IT" sz="1300" dirty="0" err="1"/>
              <a:t>Means</a:t>
            </a:r>
            <a:endParaRPr lang="it-IT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/>
              <a:t>K-</a:t>
            </a:r>
            <a:r>
              <a:rPr lang="it-IT" sz="1300" dirty="0" err="1"/>
              <a:t>Neighbors</a:t>
            </a:r>
            <a:r>
              <a:rPr lang="it-IT" sz="1300" dirty="0"/>
              <a:t> </a:t>
            </a:r>
            <a:r>
              <a:rPr lang="it-IT" sz="1300" dirty="0" err="1"/>
              <a:t>Classification</a:t>
            </a:r>
            <a:endParaRPr lang="it-IT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/>
              <a:t>Linear </a:t>
            </a:r>
            <a:r>
              <a:rPr lang="it-IT" sz="1300" dirty="0" err="1"/>
              <a:t>Regression</a:t>
            </a:r>
            <a:endParaRPr lang="it-IT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/>
              <a:t>SVC / SVM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 err="1"/>
              <a:t>Decision</a:t>
            </a:r>
            <a:r>
              <a:rPr lang="it-IT" sz="1300" dirty="0"/>
              <a:t> </a:t>
            </a:r>
            <a:r>
              <a:rPr lang="it-IT" sz="1300" dirty="0" err="1"/>
              <a:t>Tree</a:t>
            </a:r>
            <a:endParaRPr lang="it-IT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 err="1"/>
              <a:t>Decision</a:t>
            </a:r>
            <a:r>
              <a:rPr lang="it-IT" sz="1300" dirty="0"/>
              <a:t> Random </a:t>
            </a:r>
            <a:r>
              <a:rPr lang="it-IT" sz="1300" dirty="0" err="1"/>
              <a:t>Forest</a:t>
            </a:r>
            <a:endParaRPr lang="it-IT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F9CEAD-3B9E-49ED-B45C-A4431D320F38}"/>
              </a:ext>
            </a:extLst>
          </p:cNvPr>
          <p:cNvSpPr txBox="1"/>
          <p:nvPr/>
        </p:nvSpPr>
        <p:spPr>
          <a:xfrm>
            <a:off x="3683715" y="4793196"/>
            <a:ext cx="16002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Confusion</a:t>
            </a:r>
            <a:r>
              <a:rPr lang="it-IT" sz="1400" dirty="0"/>
              <a:t>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/>
              <a:t>Precision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/>
              <a:t>Recall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 err="1"/>
              <a:t>Accuracy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Cross </a:t>
            </a:r>
            <a:r>
              <a:rPr lang="it-IT" sz="1400" dirty="0" err="1"/>
              <a:t>Validation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Tune</a:t>
            </a:r>
            <a:r>
              <a:rPr lang="it-IT" sz="1400" dirty="0"/>
              <a:t> </a:t>
            </a:r>
            <a:r>
              <a:rPr lang="it-IT" sz="1400" dirty="0" err="1"/>
              <a:t>parameters</a:t>
            </a:r>
            <a:endParaRPr lang="it-IT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EBA5E7-6FC7-45CC-9BDF-7BEF599D98FA}"/>
              </a:ext>
            </a:extLst>
          </p:cNvPr>
          <p:cNvSpPr txBox="1"/>
          <p:nvPr/>
        </p:nvSpPr>
        <p:spPr>
          <a:xfrm>
            <a:off x="603682" y="2459108"/>
            <a:ext cx="1454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err="1">
                <a:hlinkClick r:id="rId7"/>
              </a:rPr>
              <a:t>Pandas</a:t>
            </a:r>
            <a:endParaRPr lang="it-IT" sz="1400" dirty="0">
              <a:hlinkClick r:id="rId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>
                <a:hlinkClick r:id="rId8"/>
              </a:rPr>
              <a:t>Reading Data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Dtypes</a:t>
            </a: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err="1"/>
              <a:t>Describe</a:t>
            </a:r>
            <a:r>
              <a:rPr lang="it-IT" sz="14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R</a:t>
            </a:r>
            <a:r>
              <a:rPr lang="en-US" sz="1400" dirty="0" err="1"/>
              <a:t>eshape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W</a:t>
            </a:r>
            <a:r>
              <a:rPr lang="en-US" sz="1400" dirty="0" err="1"/>
              <a:t>avfile.read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I</a:t>
            </a:r>
            <a:r>
              <a:rPr lang="en-US" sz="1400" dirty="0" err="1"/>
              <a:t>mread</a:t>
            </a:r>
            <a:endParaRPr lang="it-IT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D6207B4-EF37-461D-A6F4-E88FEBC2765D}"/>
              </a:ext>
            </a:extLst>
          </p:cNvPr>
          <p:cNvSpPr/>
          <p:nvPr/>
        </p:nvSpPr>
        <p:spPr>
          <a:xfrm>
            <a:off x="145474" y="4496551"/>
            <a:ext cx="2391594" cy="30924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Python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AF1538-2858-4F98-9E22-FF76030988AD}"/>
              </a:ext>
            </a:extLst>
          </p:cNvPr>
          <p:cNvCxnSpPr>
            <a:cxnSpLocks/>
            <a:stCxn id="60" idx="0"/>
            <a:endCxn id="2" idx="2"/>
          </p:cNvCxnSpPr>
          <p:nvPr/>
        </p:nvCxnSpPr>
        <p:spPr>
          <a:xfrm flipV="1">
            <a:off x="1341271" y="4305650"/>
            <a:ext cx="2212" cy="190901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3FC5AA6-97D4-4E6D-99F4-C577B3EB6DCD}"/>
              </a:ext>
            </a:extLst>
          </p:cNvPr>
          <p:cNvSpPr txBox="1"/>
          <p:nvPr/>
        </p:nvSpPr>
        <p:spPr>
          <a:xfrm>
            <a:off x="8148965" y="6577417"/>
            <a:ext cx="230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Link utili: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</a:rPr>
              <a:t>https://chrisalbon.com/</a:t>
            </a:r>
          </a:p>
        </p:txBody>
      </p:sp>
    </p:spTree>
    <p:extLst>
      <p:ext uri="{BB962C8B-B14F-4D97-AF65-F5344CB8AC3E}">
        <p14:creationId xmlns:p14="http://schemas.microsoft.com/office/powerpoint/2010/main" val="165153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113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Albore Salvatore</dc:creator>
  <cp:lastModifiedBy>Albore Salvatore</cp:lastModifiedBy>
  <cp:revision>13</cp:revision>
  <dcterms:created xsi:type="dcterms:W3CDTF">2018-11-01T10:13:30Z</dcterms:created>
  <dcterms:modified xsi:type="dcterms:W3CDTF">2018-11-01T16:51:39Z</dcterms:modified>
</cp:coreProperties>
</file>