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5">
  <p:sldMasterIdLst>
    <p:sldMasterId id="2147483651" r:id="rId4"/>
  </p:sldMasterIdLst>
  <p:notesMasterIdLst>
    <p:notesMasterId r:id="rId29"/>
  </p:notesMasterIdLst>
  <p:handoutMasterIdLst>
    <p:handoutMasterId r:id="rId30"/>
  </p:handoutMasterIdLst>
  <p:sldIdLst>
    <p:sldId id="293" r:id="rId5"/>
    <p:sldId id="534" r:id="rId6"/>
    <p:sldId id="536" r:id="rId7"/>
    <p:sldId id="561" r:id="rId8"/>
    <p:sldId id="562" r:id="rId9"/>
    <p:sldId id="563" r:id="rId10"/>
    <p:sldId id="540" r:id="rId11"/>
    <p:sldId id="564" r:id="rId12"/>
    <p:sldId id="565" r:id="rId13"/>
    <p:sldId id="566" r:id="rId14"/>
    <p:sldId id="544" r:id="rId15"/>
    <p:sldId id="545" r:id="rId16"/>
    <p:sldId id="546" r:id="rId17"/>
    <p:sldId id="547" r:id="rId18"/>
    <p:sldId id="548" r:id="rId19"/>
    <p:sldId id="550" r:id="rId20"/>
    <p:sldId id="551" r:id="rId21"/>
    <p:sldId id="552" r:id="rId22"/>
    <p:sldId id="554" r:id="rId23"/>
    <p:sldId id="555" r:id="rId24"/>
    <p:sldId id="556" r:id="rId25"/>
    <p:sldId id="567" r:id="rId26"/>
    <p:sldId id="569" r:id="rId27"/>
    <p:sldId id="568" r:id="rId28"/>
  </p:sldIdLst>
  <p:sldSz cx="11880850" cy="6840538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906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981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9720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962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95346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94415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93484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92553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" initials="A" lastIdx="0" clrIdx="0">
    <p:extLst>
      <p:ext uri="{19B8F6BF-5375-455C-9EA6-DF929625EA0E}">
        <p15:presenceInfo xmlns:p15="http://schemas.microsoft.com/office/powerpoint/2012/main" userId="Axel" providerId="None"/>
      </p:ext>
    </p:extLst>
  </p:cmAuthor>
  <p:cmAuthor id="2" name="Biancini Andrea" initials="BA" lastIdx="1" clrIdx="1">
    <p:extLst>
      <p:ext uri="{19B8F6BF-5375-455C-9EA6-DF929625EA0E}">
        <p15:presenceInfo xmlns:p15="http://schemas.microsoft.com/office/powerpoint/2012/main" userId="S-1-5-21-1390067357-1957994488-1060284298-11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33"/>
    <a:srgbClr val="FF6600"/>
    <a:srgbClr val="FFF5CD"/>
    <a:srgbClr val="F65050"/>
    <a:srgbClr val="FFCCFF"/>
    <a:srgbClr val="FFFF99"/>
    <a:srgbClr val="CCFF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5" autoAdjust="0"/>
    <p:restoredTop sz="86957" autoAdjust="0"/>
  </p:normalViewPr>
  <p:slideViewPr>
    <p:cSldViewPr>
      <p:cViewPr varScale="1">
        <p:scale>
          <a:sx n="72" d="100"/>
          <a:sy n="72" d="100"/>
        </p:scale>
        <p:origin x="1262" y="48"/>
      </p:cViewPr>
      <p:guideLst>
        <p:guide orient="horz" pos="215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CCCF9-49CE-42F6-A23A-8E4AC2EFFAFE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8363-A254-489A-959A-1B915FA5DD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6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00" y="1"/>
            <a:ext cx="294495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8275" y="746125"/>
            <a:ext cx="64611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26" y="4716463"/>
            <a:ext cx="543522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164"/>
            <a:ext cx="2946576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00" y="9428164"/>
            <a:ext cx="294495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3C6CECF5-BE93-43AE-99D2-8C68532E2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9906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9813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79720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39627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F636FA-4597-4868-B40D-EF17B8628743}" type="slidenum">
              <a:t>3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60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DCDCA-A98C-48B4-8F2A-E38853BC7891}" type="slidenum">
              <a:t>18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97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6DAA53-DB1E-4496-973A-39CC2D029104}" type="slidenum">
              <a:t>19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04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DFCA8A-E210-4262-8F89-EF3DDC5D4819}" type="slidenum">
              <a:t>20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10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BD529C-AC2F-4861-85CD-7E92CDD286E9}" type="slidenum">
              <a:t>21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63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70F4F7-FB60-4384-97C6-EAF5D245EE9B}" type="slidenum">
              <a:t>7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96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88FB48-C1DC-46C3-B7B8-585DE19A7296}" type="slidenum">
              <a:t>11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32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48561C-74C0-41BA-800C-475435631786}" type="slidenum">
              <a:t>12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04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57E20A-BFAC-4107-9E50-F5D05FCC2EB3}" type="slidenum">
              <a:t>13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06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5C384F-528C-47C4-A0B6-F41BE3CBBA5A}" type="slidenum">
              <a:t>14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19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D26597-D77C-4CCD-8C35-BB2DFF1D55F3}" type="slidenum">
              <a:t>15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5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96380F-C613-4B48-A86E-CB5E8DD8CC6B}" type="slidenum">
              <a:t>16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11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49A732-F813-4A51-B73E-C46EE3101FFF}" type="slidenum">
              <a:t>17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664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26278" y="2268141"/>
            <a:ext cx="10537380" cy="1466282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016318" y="3926158"/>
            <a:ext cx="8316595" cy="718247"/>
          </a:xfrm>
          <a:prstGeom prst="rect">
            <a:avLst/>
          </a:prstGeom>
        </p:spPr>
        <p:txBody>
          <a:bodyPr lIns="119814" tIns="59907" rIns="119814" bIns="59907"/>
          <a:lstStyle>
            <a:lvl1pPr marL="0" indent="0" algn="ctr">
              <a:buNone/>
              <a:defRPr sz="3400">
                <a:latin typeface="+mn-lt"/>
                <a:ea typeface="Verdana" pitchFamily="34" charset="0"/>
                <a:cs typeface="Verdana" pitchFamily="34" charset="0"/>
              </a:defRPr>
            </a:lvl1pPr>
            <a:lvl2pPr marL="599069" indent="0" algn="ctr">
              <a:buNone/>
              <a:defRPr/>
            </a:lvl2pPr>
            <a:lvl3pPr marL="1198138" indent="0" algn="ctr">
              <a:buNone/>
              <a:defRPr/>
            </a:lvl3pPr>
            <a:lvl4pPr marL="1797207" indent="0" algn="ctr">
              <a:buNone/>
              <a:defRPr/>
            </a:lvl4pPr>
            <a:lvl5pPr marL="2396277" indent="0" algn="ctr">
              <a:buNone/>
              <a:defRPr/>
            </a:lvl5pPr>
            <a:lvl6pPr marL="2995346" indent="0" algn="ctr">
              <a:buNone/>
              <a:defRPr/>
            </a:lvl6pPr>
            <a:lvl7pPr marL="3594415" indent="0" algn="ctr">
              <a:buNone/>
              <a:defRPr/>
            </a:lvl7pPr>
            <a:lvl8pPr marL="4193484" indent="0" algn="ctr">
              <a:buNone/>
              <a:defRPr/>
            </a:lvl8pPr>
            <a:lvl9pPr marL="479255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36115"/>
            <a:ext cx="11880850" cy="1584176"/>
          </a:xfrm>
          <a:prstGeom prst="rect">
            <a:avLst/>
          </a:prstGeom>
          <a:gradFill flip="none" rotWithShape="1">
            <a:gsLst>
              <a:gs pos="42000">
                <a:srgbClr val="E40F27"/>
              </a:gs>
              <a:gs pos="89000">
                <a:srgbClr val="E2001A"/>
              </a:gs>
              <a:gs pos="0">
                <a:srgbClr val="9D0D1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" y="6084565"/>
            <a:ext cx="2835305" cy="371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01" y="5423251"/>
            <a:ext cx="4428257" cy="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282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43" y="1116013"/>
            <a:ext cx="10692765" cy="4514439"/>
          </a:xfrm>
          <a:prstGeom prst="rect">
            <a:avLst/>
          </a:prstGeom>
        </p:spPr>
        <p:txBody>
          <a:bodyPr lIns="119814" tIns="59907" rIns="119814" bIns="59907"/>
          <a:lstStyle>
            <a:lvl1pPr>
              <a:buClr>
                <a:srgbClr val="C00000"/>
              </a:buClr>
              <a:buFont typeface="Wingdings" pitchFamily="2" charset="2"/>
              <a:buChar char="q"/>
              <a:defRPr sz="1600">
                <a:latin typeface="+mn-lt"/>
                <a:ea typeface="Verdana" pitchFamily="34" charset="0"/>
                <a:cs typeface="Verdana" pitchFamily="34" charset="0"/>
              </a:defRPr>
            </a:lvl1pPr>
            <a:lvl2pPr marL="971408" indent="-370258">
              <a:buClr>
                <a:srgbClr val="C00000"/>
              </a:buClr>
              <a:buFont typeface="Wingdings" panose="05000000000000000000" pitchFamily="2" charset="2"/>
              <a:buChar char="§"/>
              <a:defRPr sz="1200">
                <a:latin typeface="+mn-lt"/>
                <a:ea typeface="Verdana" pitchFamily="34" charset="0"/>
                <a:cs typeface="Verdana" pitchFamily="34" charset="0"/>
              </a:defRPr>
            </a:lvl2pPr>
            <a:lvl3pPr marL="1495593" indent="-299535">
              <a:buClr>
                <a:srgbClr val="C00000"/>
              </a:buClr>
              <a:buFont typeface="Arial" panose="020B0604020202020204" pitchFamily="34" charset="0"/>
              <a:buChar char="•"/>
              <a:defRPr sz="1000">
                <a:latin typeface="+mn-lt"/>
                <a:ea typeface="Verdana" pitchFamily="34" charset="0"/>
                <a:cs typeface="Verdana" pitchFamily="34" charset="0"/>
              </a:defRPr>
            </a:lvl3pPr>
            <a:lvl4pPr marL="2096742" indent="-299535">
              <a:buFont typeface="Dotum" panose="020B0600000101010101" pitchFamily="34" charset="-127"/>
              <a:buChar char="-"/>
              <a:defRPr sz="8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B4BDCE43-8D42-4382-A0DD-849D3C6434DB}" type="datetime1">
              <a:rPr lang="it-IT" smtClean="0"/>
              <a:pPr/>
              <a:t>10/12/2016</a:t>
            </a:fld>
            <a:endParaRPr lang="it-IT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07777" y="6514771"/>
            <a:ext cx="4536504" cy="289874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Corso di preparazione alla certificazione PMP</a:t>
            </a:r>
            <a:r>
              <a:rPr lang="it-IT" baseline="30000" dirty="0"/>
              <a:t> ®</a:t>
            </a:r>
            <a:endParaRPr lang="it-IT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FB20157B-BF21-4976-810E-1ABA2FD4E36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0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it-IT"/>
              <a:t>Laboratorio di Informatica – Lezione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447D34-3F65-4E66-A028-255FF7E96D61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326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484787"/>
            <a:ext cx="10851686" cy="355751"/>
          </a:xfrm>
          <a:prstGeom prst="rect">
            <a:avLst/>
          </a:prstGeom>
          <a:gradFill flip="none" rotWithShape="1">
            <a:gsLst>
              <a:gs pos="42000">
                <a:srgbClr val="E40F27"/>
              </a:gs>
              <a:gs pos="89000">
                <a:srgbClr val="E2001A"/>
              </a:gs>
              <a:gs pos="0">
                <a:srgbClr val="9D0D1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algn="ctr"/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5574211" y="6590846"/>
            <a:ext cx="1590350" cy="143633"/>
          </a:xfrm>
          <a:prstGeom prst="rect">
            <a:avLst/>
          </a:prstGeom>
        </p:spPr>
        <p:txBody>
          <a:bodyPr vert="horz" lIns="47171" tIns="47171" rIns="47171" bIns="47171" rtlCol="0" anchor="ctr"/>
          <a:lstStyle>
            <a:lvl1pPr>
              <a:defRPr lang="it-IT" sz="130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fld id="{C8C33378-5A52-4351-907E-04F015C42420}" type="datetime1">
              <a:rPr lang="it-IT" smtClean="0"/>
              <a:t>10/12/2016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07777" y="6590846"/>
            <a:ext cx="3762269" cy="143633"/>
          </a:xfrm>
          <a:prstGeom prst="rect">
            <a:avLst/>
          </a:prstGeom>
        </p:spPr>
        <p:txBody>
          <a:bodyPr vert="horz" lIns="47171" tIns="47171" rIns="47171" bIns="47171" rtlCol="0" anchor="ctr"/>
          <a:lstStyle>
            <a:lvl1pPr>
              <a:defRPr lang="it-IT" sz="13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it-IT" dirty="0"/>
              <a:t>Titolo 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027918" y="6590846"/>
            <a:ext cx="855983" cy="143633"/>
          </a:xfrm>
          <a:prstGeom prst="rect">
            <a:avLst/>
          </a:prstGeom>
        </p:spPr>
        <p:txBody>
          <a:bodyPr vert="horz" lIns="119814" tIns="59907" rIns="119814" bIns="59907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FB20157B-BF21-4976-810E-1ABA2FD4E36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4" name="Rectangle 3"/>
          <p:cNvSpPr/>
          <p:nvPr userDrawn="1"/>
        </p:nvSpPr>
        <p:spPr>
          <a:xfrm>
            <a:off x="0" y="834582"/>
            <a:ext cx="11880850" cy="45602"/>
          </a:xfrm>
          <a:prstGeom prst="rect">
            <a:avLst/>
          </a:prstGeom>
          <a:gradFill flip="none" rotWithShape="1">
            <a:gsLst>
              <a:gs pos="28332">
                <a:srgbClr val="E40F27"/>
              </a:gs>
              <a:gs pos="48000">
                <a:srgbClr val="E2001A"/>
              </a:gs>
              <a:gs pos="0">
                <a:srgbClr val="9D0D1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algn="ctr"/>
            <a:endParaRPr lang="it-IT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err="1"/>
              <a:t>Titolo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93" y="183353"/>
            <a:ext cx="2484040" cy="4751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</p:sldLayoutIdLst>
  <p:hf hdr="0"/>
  <p:txStyles>
    <p:titleStyle>
      <a:lvl1pPr marL="0" marR="0" indent="0" algn="l" defTabSz="119605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it-IT" sz="3200" b="1" baseline="0" smtClean="0">
          <a:solidFill>
            <a:srgbClr val="C00000"/>
          </a:solidFill>
          <a:effectLst/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599069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6pPr>
      <a:lvl7pPr marL="1198138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7pPr>
      <a:lvl8pPr marL="1797207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8pPr>
      <a:lvl9pPr marL="2396277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9pPr>
    </p:titleStyle>
    <p:bodyStyle>
      <a:lvl1pPr marL="449302" indent="-449302" algn="l" defTabSz="1196059" rtl="0" eaLnBrk="1" fontAlgn="base" hangingPunct="1">
        <a:spcBef>
          <a:spcPct val="20000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71408" indent="-370258" algn="l" defTabSz="1196059" rtl="0" eaLnBrk="1" fontAlgn="base" hangingPunct="1">
        <a:spcBef>
          <a:spcPct val="20000"/>
        </a:spcBef>
        <a:spcAft>
          <a:spcPct val="0"/>
        </a:spcAft>
        <a:buChar char="–"/>
        <a:defRPr sz="3500">
          <a:solidFill>
            <a:schemeClr val="tx1"/>
          </a:solidFill>
          <a:latin typeface="+mn-lt"/>
        </a:defRPr>
      </a:lvl2pPr>
      <a:lvl3pPr marL="1495593" indent="-299535" algn="l" defTabSz="1196059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</a:defRPr>
      </a:lvl3pPr>
      <a:lvl4pPr marL="2096742" indent="-299535" algn="l" defTabSz="119605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695811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3294880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93950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493019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092088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/>
          <p:cNvSpPr txBox="1">
            <a:spLocks/>
          </p:cNvSpPr>
          <p:nvPr/>
        </p:nvSpPr>
        <p:spPr>
          <a:xfrm>
            <a:off x="9660729" y="5004445"/>
            <a:ext cx="2220121" cy="504044"/>
          </a:xfrm>
          <a:prstGeom prst="rect">
            <a:avLst/>
          </a:prstGeom>
        </p:spPr>
        <p:txBody>
          <a:bodyPr lIns="119814" tIns="59907" rIns="119814" bIns="59907"/>
          <a:lstStyle>
            <a:lvl1pPr marL="0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4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599069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500">
                <a:solidFill>
                  <a:schemeClr val="tx1"/>
                </a:solidFill>
                <a:latin typeface="+mn-lt"/>
              </a:defRPr>
            </a:lvl2pPr>
            <a:lvl3pPr marL="1198138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100">
                <a:solidFill>
                  <a:schemeClr val="tx1"/>
                </a:solidFill>
                <a:latin typeface="+mn-lt"/>
              </a:defRPr>
            </a:lvl3pPr>
            <a:lvl4pPr marL="1797207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4pPr>
            <a:lvl5pPr marL="2396277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5pPr>
            <a:lvl6pPr marL="2995346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6pPr>
            <a:lvl7pPr marL="3594415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7pPr>
            <a:lvl8pPr marL="4193484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8pPr>
            <a:lvl9pPr marL="4792553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it-IT" sz="1400" kern="0" dirty="0">
                <a:solidFill>
                  <a:srgbClr val="C00000"/>
                </a:solidFill>
              </a:rPr>
              <a:t>Autore: Andrea Biancini</a:t>
            </a:r>
          </a:p>
        </p:txBody>
      </p:sp>
      <p:sp>
        <p:nvSpPr>
          <p:cNvPr id="9" name="Title 2"/>
          <p:cNvSpPr>
            <a:spLocks noGrp="1"/>
          </p:cNvSpPr>
          <p:nvPr>
            <p:ph type="ctrTitle"/>
          </p:nvPr>
        </p:nvSpPr>
        <p:spPr>
          <a:xfrm>
            <a:off x="1187897" y="1980109"/>
            <a:ext cx="9276905" cy="2372638"/>
          </a:xfrm>
        </p:spPr>
        <p:txBody>
          <a:bodyPr/>
          <a:lstStyle/>
          <a:p>
            <a:br>
              <a:rPr lang="it-IT" sz="4800" dirty="0"/>
            </a:br>
            <a:r>
              <a:rPr lang="it-IT" sz="4800" dirty="0"/>
              <a:t>Programmare ad Oggetti</a:t>
            </a:r>
            <a:endParaRPr lang="it-IT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312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La struttura astratta della classe è generalmente definita in un </a:t>
            </a:r>
            <a:r>
              <a:rPr lang="it-IT" sz="1800" b="1" dirty="0">
                <a:solidFill>
                  <a:srgbClr val="C00000"/>
                </a:solidFill>
              </a:rPr>
              <a:t>header file</a:t>
            </a:r>
            <a:r>
              <a:rPr lang="it-IT" sz="1800" dirty="0"/>
              <a:t> (il file “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it-IT" sz="1800" dirty="0"/>
              <a:t>”)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 metodi della classe vengono implementati in un file “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it-IT" sz="1800" dirty="0"/>
              <a:t>”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Il main del nostro programma, dove ad esempio possiamo istanziare (cioè utilizzare) gli oggetti della nostra classe, è definito all'interno di un file “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r>
              <a:rPr lang="it-IT" sz="1800" dirty="0"/>
              <a:t>”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Per compilare un programma che usa una classe, si usa ad esempio il comando: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c++ -o exeFile classFile.cc programFile.cpp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Scrivere e usare una classe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8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E2CCE1B-09E9-4BFC-AC6A-AA7A9C71B165}" type="slidenum">
              <a:rPr lang="it-IT" smtClean="0">
                <a:solidFill>
                  <a:schemeClr val="bg1"/>
                </a:solidFill>
              </a:rPr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3113" y="1241122"/>
            <a:ext cx="5930024" cy="48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930370" y="1241123"/>
            <a:ext cx="4114923" cy="4964488"/>
          </a:xfrm>
        </p:spPr>
        <p:txBody>
          <a:bodyPr/>
          <a:lstStyle/>
          <a:p>
            <a:pPr marL="808038" lvl="0" indent="-808038">
              <a:buNone/>
            </a:pPr>
            <a:r>
              <a:rPr lang="it-IT" sz="1800" dirty="0"/>
              <a:t>Definizione: file </a:t>
            </a:r>
            <a:r>
              <a:rPr lang="it-IT" sz="1800" dirty="0">
                <a:latin typeface="Courier New" pitchFamily="49"/>
              </a:rPr>
              <a:t>istogramma.h</a:t>
            </a:r>
          </a:p>
          <a:p>
            <a:pPr marL="808038" lvl="0" indent="-808038">
              <a:buNone/>
            </a:pPr>
            <a:r>
              <a:rPr lang="it-IT" sz="1800" b="1" dirty="0">
                <a:solidFill>
                  <a:srgbClr val="C00000"/>
                </a:solidFill>
              </a:rPr>
              <a:t>class</a:t>
            </a:r>
            <a:r>
              <a:rPr lang="it-IT" sz="1800" i="1" dirty="0">
                <a:solidFill>
                  <a:srgbClr val="000000"/>
                </a:solidFill>
              </a:rPr>
              <a:t> nomeClasse</a:t>
            </a:r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r>
              <a:rPr lang="it-IT" sz="1800" b="1" dirty="0">
                <a:solidFill>
                  <a:srgbClr val="C00000"/>
                </a:solidFill>
              </a:rPr>
              <a:t>public:</a:t>
            </a:r>
            <a:r>
              <a:rPr lang="it-IT" sz="1800" i="1" dirty="0"/>
              <a:t> da quel punto inizia la zona “pubblica”</a:t>
            </a:r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r>
              <a:rPr lang="it-IT" sz="1800" b="1" dirty="0">
                <a:solidFill>
                  <a:srgbClr val="C00000"/>
                </a:solidFill>
              </a:rPr>
              <a:t>private:</a:t>
            </a:r>
            <a:r>
              <a:rPr lang="it-IT" sz="1800" i="1" dirty="0"/>
              <a:t> da quel punto inizia la zona “private”</a:t>
            </a:r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r>
              <a:rPr lang="it-IT" sz="1800" i="1" dirty="0">
                <a:solidFill>
                  <a:srgbClr val="C00000"/>
                </a:solidFill>
              </a:rPr>
              <a:t>;</a:t>
            </a:r>
            <a:r>
              <a:rPr lang="it-IT" sz="1800" i="1" dirty="0"/>
              <a:t>   il punto e virgola alla fine!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298214" y="1476053"/>
            <a:ext cx="3570202" cy="28790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1331913" y="1763958"/>
            <a:ext cx="4536503" cy="1728317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1547937" y="4356372"/>
            <a:ext cx="4320479" cy="288031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899865" y="5652518"/>
            <a:ext cx="5030504" cy="43204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Definizione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00065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9A837BE-FC01-4D35-A00B-A1E71EBC157C}" type="slidenum">
              <a:rPr lang="it-IT" smtClean="0">
                <a:solidFill>
                  <a:schemeClr val="bg1"/>
                </a:solidFill>
              </a:r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9967" y="1044005"/>
            <a:ext cx="5930024" cy="48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930370" y="1143397"/>
            <a:ext cx="4114923" cy="5083064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Costruttori</a:t>
            </a:r>
            <a:r>
              <a:rPr lang="it-IT" sz="1800" dirty="0"/>
              <a:t>: stesso nome della classe. È possibile costruire in modi diversi:</a:t>
            </a:r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endParaRPr lang="it-IT" sz="1800" b="1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endParaRPr lang="it-IT" sz="1800" b="1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Distruttore</a:t>
            </a:r>
            <a:r>
              <a:rPr lang="it-IT" sz="1800" dirty="0"/>
              <a:t>: ~stesso nome della classe.</a:t>
            </a:r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Metodi</a:t>
            </a:r>
            <a:r>
              <a:rPr lang="it-IT" sz="1800" dirty="0"/>
              <a:t>: definizione delle “funzioni” interne</a:t>
            </a:r>
          </a:p>
          <a:p>
            <a:pPr marL="0" lvl="0" indent="0">
              <a:buNone/>
            </a:pPr>
            <a:endParaRPr lang="it-IT" sz="1800" b="1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Attributi</a:t>
            </a:r>
            <a:r>
              <a:rPr lang="it-IT" sz="1800" dirty="0"/>
              <a:t>: definizione degli “ingredienti” della classe</a:t>
            </a:r>
          </a:p>
        </p:txBody>
      </p:sp>
      <p:sp>
        <p:nvSpPr>
          <p:cNvPr id="5" name="Straight Connector 4"/>
          <p:cNvSpPr/>
          <p:nvPr/>
        </p:nvSpPr>
        <p:spPr>
          <a:xfrm flipH="1">
            <a:off x="2124001" y="1447977"/>
            <a:ext cx="3599516" cy="79400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2124001" y="2831633"/>
            <a:ext cx="3806368" cy="44462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3492153" y="3636293"/>
            <a:ext cx="2438216" cy="86409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2505068" y="5063881"/>
            <a:ext cx="3425300" cy="37261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Definizione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173190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E56130D-9F54-4EB8-ACD2-F821B5D309A9}" type="slidenum">
              <a:rPr lang="it-IT" smtClean="0">
                <a:solidFill>
                  <a:schemeClr val="bg1"/>
                </a:solidFill>
              </a:rPr>
              <a:t>13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3756" y="1701130"/>
            <a:ext cx="7520680" cy="294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450" y="5068557"/>
            <a:ext cx="2908982" cy="1025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940425" y="1281450"/>
            <a:ext cx="4735484" cy="4964488"/>
          </a:xfrm>
        </p:spPr>
        <p:txBody>
          <a:bodyPr/>
          <a:lstStyle/>
          <a:p>
            <a:pPr lvl="0">
              <a:buNone/>
            </a:pPr>
            <a:r>
              <a:rPr lang="it-IT" sz="1800" dirty="0"/>
              <a:t>Implementazione file </a:t>
            </a:r>
            <a:r>
              <a:rPr lang="it-IT" sz="1800" dirty="0">
                <a:latin typeface="Courier New" pitchFamily="49"/>
              </a:rPr>
              <a:t>istogramma.cc</a:t>
            </a:r>
          </a:p>
          <a:p>
            <a:pPr lvl="0">
              <a:buNone/>
            </a:pPr>
            <a:endParaRPr lang="it-IT" sz="1800" dirty="0"/>
          </a:p>
          <a:p>
            <a:pPr lvl="0">
              <a:buNone/>
            </a:pPr>
            <a:endParaRPr lang="it-IT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</a:rPr>
              <a:t>il </a:t>
            </a:r>
            <a:r>
              <a:rPr lang="it-IT" sz="1800" b="1" dirty="0">
                <a:solidFill>
                  <a:srgbClr val="C00000"/>
                </a:solidFill>
              </a:rPr>
              <a:t>costruttore</a:t>
            </a:r>
            <a:r>
              <a:rPr lang="it-IT" sz="1800" dirty="0">
                <a:solidFill>
                  <a:srgbClr val="000000"/>
                </a:solidFill>
              </a:rPr>
              <a:t>: dove si fa tutto quello che va necessariamente fatto per creare un oggetto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</a:rPr>
              <a:t>il </a:t>
            </a:r>
            <a:r>
              <a:rPr lang="it-IT" sz="1800" b="1" dirty="0">
                <a:solidFill>
                  <a:srgbClr val="C00000"/>
                </a:solidFill>
              </a:rPr>
              <a:t>distruttore</a:t>
            </a:r>
            <a:r>
              <a:rPr lang="it-IT" sz="1800" dirty="0">
                <a:solidFill>
                  <a:srgbClr val="000000"/>
                </a:solidFill>
              </a:rPr>
              <a:t>: dove si pulisce la memoria prima di eliminare l’oggetto per sempre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Implementazione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63665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0E35F9-8374-40AF-A668-8D6DECE968C6}" type="slidenum">
              <a:rPr lang="it-IT" smtClean="0">
                <a:solidFill>
                  <a:schemeClr val="bg1"/>
                </a:solidFill>
              </a:rPr>
              <a:t>14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2922" y="949629"/>
            <a:ext cx="7520680" cy="29477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524784" y="991221"/>
            <a:ext cx="6176281" cy="5462240"/>
          </a:xfrm>
        </p:spPr>
        <p:txBody>
          <a:bodyPr/>
          <a:lstStyle/>
          <a:p>
            <a:pPr marL="0" lvl="0" indent="0">
              <a:buNone/>
            </a:pPr>
            <a:endParaRPr lang="it-IT" sz="1800" b="1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it-IT" sz="1800" b="1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nomeclasse::</a:t>
            </a:r>
            <a:r>
              <a:rPr lang="it-IT" sz="1800" dirty="0">
                <a:solidFill>
                  <a:srgbClr val="008000"/>
                </a:solidFill>
                <a:latin typeface="Courier New" pitchFamily="49"/>
              </a:rPr>
              <a:t> </a:t>
            </a:r>
            <a:br>
              <a:rPr lang="it-IT" sz="1800" dirty="0">
                <a:latin typeface="Courier New" pitchFamily="49"/>
              </a:rPr>
            </a:br>
            <a:r>
              <a:rPr lang="it-IT" sz="1800" dirty="0"/>
              <a:t>Per definire costruttori, distruttore e metodi</a:t>
            </a:r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r>
              <a:rPr lang="it-IT" sz="1800" dirty="0"/>
              <a:t>Si possono </a:t>
            </a:r>
            <a:r>
              <a:rPr lang="it-IT" sz="1800" b="1" dirty="0">
                <a:solidFill>
                  <a:srgbClr val="C00000"/>
                </a:solidFill>
              </a:rPr>
              <a:t>inizializzare</a:t>
            </a:r>
            <a:r>
              <a:rPr lang="it-IT" sz="1800" dirty="0"/>
              <a:t> i membri in modo diverso:</a:t>
            </a:r>
          </a:p>
          <a:p>
            <a:pPr marL="0" lvl="0" indent="0">
              <a:buNone/>
            </a:pPr>
            <a:r>
              <a:rPr lang="it-IT" sz="1800" dirty="0">
                <a:latin typeface="Courier New" pitchFamily="49"/>
              </a:rPr>
              <a:t>costruttore(val1_init, val2_init) :</a:t>
            </a:r>
            <a:br>
              <a:rPr lang="it-IT" sz="1800" dirty="0">
                <a:latin typeface="Courier New" pitchFamily="49"/>
              </a:rPr>
            </a:br>
            <a:r>
              <a:rPr lang="it-IT" sz="1800" dirty="0">
                <a:latin typeface="Courier New" pitchFamily="49"/>
              </a:rPr>
              <a:t>    var1_p(val1_init),</a:t>
            </a:r>
            <a:br>
              <a:rPr lang="it-IT" sz="1800" dirty="0">
                <a:latin typeface="Courier New" pitchFamily="49"/>
              </a:rPr>
            </a:br>
            <a:r>
              <a:rPr lang="it-IT" sz="1800" dirty="0">
                <a:latin typeface="Courier New" pitchFamily="49"/>
              </a:rPr>
              <a:t>    var2_p(val2_init),</a:t>
            </a:r>
          </a:p>
          <a:p>
            <a:pPr marL="0" lvl="0" indent="0">
              <a:buNone/>
            </a:pPr>
            <a:r>
              <a:rPr lang="it-IT" sz="1800" dirty="0">
                <a:solidFill>
                  <a:srgbClr val="000000"/>
                </a:solidFill>
              </a:rPr>
              <a:t>Oppure all'interno del costruttore:</a:t>
            </a:r>
          </a:p>
          <a:p>
            <a:pPr marL="0" lv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    var1_p = valore1_init;</a:t>
            </a:r>
            <a:br>
              <a:rPr lang="it-IT" sz="1800" dirty="0">
                <a:solidFill>
                  <a:srgbClr val="000000"/>
                </a:solidFill>
                <a:latin typeface="Courier New" pitchFamily="49"/>
              </a:rPr>
            </a:b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    var2_p = valore2_init;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620710" y="1447977"/>
            <a:ext cx="2895953" cy="413707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3448126" y="2689099"/>
            <a:ext cx="2068537" cy="1034269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Implementazione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139400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40C14A8-47B3-4074-B93E-77A7D88027A0}" type="slidenum">
              <a:rPr lang="it-IT" smtClean="0">
                <a:solidFill>
                  <a:schemeClr val="bg1"/>
                </a:solidFill>
              </a:rPr>
              <a:t>15</a:t>
            </a:fld>
            <a:endParaRPr lang="it-IT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8716" y="1359208"/>
            <a:ext cx="5977584" cy="47003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2247" y="973842"/>
            <a:ext cx="3832169" cy="430972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urier New" pitchFamily="49"/>
                <a:ea typeface="DejaVu Sans" pitchFamily="2"/>
                <a:cs typeface="DejaVu Sans" pitchFamily="2"/>
              </a:rPr>
              <a:t>#include “istogramma.h”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316210" y="1112924"/>
            <a:ext cx="4757635" cy="5574626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solidFill>
                  <a:srgbClr val="000000"/>
                </a:solidFill>
              </a:rPr>
              <a:t>Utilizzo file </a:t>
            </a: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istogramma.cpp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includo il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.h</a:t>
            </a:r>
            <a:r>
              <a:rPr lang="it-IT" sz="1800" dirty="0">
                <a:solidFill>
                  <a:srgbClr val="000000"/>
                </a:solidFill>
              </a:rPr>
              <a:t> dell'istogramma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marL="0" lvl="0" indent="0" algn="l">
              <a:lnSpc>
                <a:spcPct val="95000"/>
              </a:lnSpc>
              <a:buClr>
                <a:srgbClr val="C00000"/>
              </a:buClr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creo l’istogamma</a:t>
            </a:r>
            <a:r>
              <a:rPr lang="it-IT" sz="1800" dirty="0">
                <a:solidFill>
                  <a:srgbClr val="008000"/>
                </a:solidFill>
              </a:rPr>
              <a:t> </a:t>
            </a:r>
            <a:r>
              <a:rPr lang="it-IT" sz="1800" dirty="0">
                <a:solidFill>
                  <a:srgbClr val="000000"/>
                </a:solidFill>
              </a:rPr>
              <a:t>come un tipo generico. Qui viene chiamato il costruttore.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riempio l’istogramma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008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008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stampo l’istogramma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</a:rPr>
              <a:t>(il </a:t>
            </a:r>
            <a:r>
              <a:rPr lang="it-IT" sz="1800" b="1" dirty="0">
                <a:solidFill>
                  <a:srgbClr val="C00000"/>
                </a:solidFill>
              </a:rPr>
              <a:t>distruttore</a:t>
            </a:r>
            <a:r>
              <a:rPr lang="it-IT" sz="1800" dirty="0">
                <a:solidFill>
                  <a:srgbClr val="000000"/>
                </a:solidFill>
              </a:rPr>
              <a:t> è chiamato automaticamente)</a:t>
            </a: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2484041" y="1143397"/>
            <a:ext cx="3832164" cy="43779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2916088" y="2772198"/>
            <a:ext cx="3476680" cy="127165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1793295" y="4043848"/>
            <a:ext cx="4522913" cy="600557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1619945" y="5029771"/>
            <a:ext cx="4696262" cy="55073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>
            <a:off x="467816" y="5916055"/>
            <a:ext cx="5848389" cy="14345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Utilizzo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88735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6F4C01-22D0-4AEA-B897-8495921DCFCF}" type="slidenum">
              <a:rPr lang="it-IT" smtClean="0">
                <a:solidFill>
                  <a:schemeClr val="bg1"/>
                </a:solidFill>
              </a:rPr>
              <a:t>16</a:t>
            </a:fld>
            <a:endParaRPr lang="it-IT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3881" y="1044005"/>
            <a:ext cx="7687792" cy="20252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43881" y="3200859"/>
            <a:ext cx="9937104" cy="2521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Default ctor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Viene creato un oggetto i cui attributi sono inizializzati con parametri di default.</a:t>
            </a: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FreeSans" pitchFamily="34"/>
              <a:ea typeface="DejaVu Sans" pitchFamily="2"/>
              <a:cs typeface="DejaVu Sans" pitchFamily="2"/>
            </a:endParaRP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Costruttore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L'oggetto viene istanziato a partire da uno o più valori di inizializzazione, che vengono passati come argomenti del costruttore.</a:t>
            </a: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FreeSans" pitchFamily="34"/>
              <a:ea typeface="DejaVu Sans" pitchFamily="2"/>
              <a:cs typeface="DejaVu Sans" pitchFamily="2"/>
            </a:endParaRP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Copy ctor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L'oggetto viene istanziato da un altro oggetto della stessa classe. L’argomento è una 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reference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 ad un oggetto 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const</a:t>
            </a: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FreeSans" pitchFamily="34"/>
              <a:ea typeface="DejaVu Sans" pitchFamily="2"/>
              <a:cs typeface="DejaVu Sans" pitchFamily="2"/>
            </a:endParaRP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Operator=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L'oggetto viene ridefinito, uguagliandolo ad un altro oggetto della stessa classe; l’argomento è una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 reference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 ad un oggetto 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const.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Diversi costruttori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91861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93B8510-060B-4F7B-B3E7-FBF43B93BDC7}" type="slidenum">
              <a:rPr lang="it-IT" smtClean="0">
                <a:solidFill>
                  <a:schemeClr val="bg1"/>
                </a:solidFill>
              </a:rPr>
              <a:t>17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4322" y="1599698"/>
            <a:ext cx="6141112" cy="35487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057134" y="2113029"/>
            <a:ext cx="4570386" cy="1913478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dell’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oggetto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original</a:t>
            </a:r>
            <a:r>
              <a:rPr lang="it-IT" sz="1800" dirty="0">
                <a:solidFill>
                  <a:srgbClr val="C00000"/>
                </a:solidFill>
                <a:latin typeface="Arial" pitchFamily="34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è accessibile anche il </a:t>
            </a:r>
            <a:r>
              <a:rPr lang="it-IT" sz="1800" i="1" dirty="0">
                <a:solidFill>
                  <a:srgbClr val="000000"/>
                </a:solidFill>
                <a:latin typeface="Arial" pitchFamily="34"/>
              </a:rPr>
              <a:t>private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i="1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i="1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lista di 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inizializzazioni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istruzioni interne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: per il vettore bisogna duplicare ogni singolo elemento!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3420145" y="2252509"/>
            <a:ext cx="3636989" cy="5849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5148336" y="4314538"/>
            <a:ext cx="1908797" cy="9347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Il copy constructor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42813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5EAE68-8A6B-49C4-8008-CA078E6409C0}" type="slidenum">
              <a:rPr lang="it-IT" smtClean="0">
                <a:solidFill>
                  <a:schemeClr val="bg1"/>
                </a:solidFill>
              </a:rPr>
              <a:t>18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825" y="1188021"/>
            <a:ext cx="6225157" cy="46892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764982" y="1567523"/>
            <a:ext cx="4094726" cy="3930221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dell’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oggetto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original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è accessibile anche il </a:t>
            </a:r>
            <a:r>
              <a:rPr lang="it-IT" sz="1800" i="1" dirty="0">
                <a:solidFill>
                  <a:srgbClr val="000000"/>
                </a:solidFill>
                <a:latin typeface="Arial" pitchFamily="34"/>
              </a:rPr>
              <a:t>private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lista di 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inizializzazioni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istruzioni interne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: per ogni vettore bisogna duplicare ogni singolo elemento!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la variabile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this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è un puntatore all’oggetto che la contiene</a:t>
            </a:r>
            <a:br>
              <a:rPr lang="it-IT" sz="1800" dirty="0">
                <a:solidFill>
                  <a:srgbClr val="000000"/>
                </a:solidFill>
                <a:latin typeface="Arial" pitchFamily="34"/>
              </a:rPr>
            </a:b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l’</a:t>
            </a: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operator=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restituisce l’oggetto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per poter fare:</a:t>
            </a:r>
            <a:br>
              <a:rPr lang="it-IT" sz="1800" dirty="0">
                <a:solidFill>
                  <a:srgbClr val="000000"/>
                </a:solidFill>
                <a:latin typeface="Arial" pitchFamily="34"/>
              </a:rPr>
            </a:b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oggetto a = b = c = d ;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L’</a:t>
            </a:r>
            <a:r>
              <a:rPr lang="it-IT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operator=()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3060105" y="1764085"/>
            <a:ext cx="3704876" cy="86409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3996209" y="3276253"/>
            <a:ext cx="2768772" cy="136815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2124001" y="4356373"/>
            <a:ext cx="4640980" cy="100811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231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BCF8B50-47B9-4304-A5CC-28F08E0D3CC3}" type="slidenum">
              <a:rPr lang="it-IT" smtClean="0">
                <a:solidFill>
                  <a:schemeClr val="bg1"/>
                </a:solidFill>
              </a:rPr>
              <a:t>19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6368" y="1044005"/>
            <a:ext cx="4492471" cy="50801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344077" y="1862010"/>
            <a:ext cx="4094726" cy="3930221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latin typeface="Arial" pitchFamily="34"/>
              </a:rPr>
              <a:t>Metodo per il riempimento dell'istogramma</a:t>
            </a:r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Condizioni per l'inserimento del valore</a:t>
            </a:r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Il valore del bin corrispondente viene aumentato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412032" y="1540541"/>
            <a:ext cx="3932043" cy="135541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2556049" y="2700189"/>
            <a:ext cx="3788027" cy="195764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4860304" y="3924325"/>
            <a:ext cx="1483769" cy="64807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Il metodo Fill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In molti linguaggi strutturati (tra cui Java, C++, c#, Python, ...) e possibile definire dei tipi personalizzati usando le </a:t>
            </a:r>
            <a:r>
              <a:rPr lang="it-IT" sz="1800" b="1" dirty="0">
                <a:solidFill>
                  <a:srgbClr val="C00000"/>
                </a:solidFill>
              </a:rPr>
              <a:t>classi</a:t>
            </a:r>
            <a:r>
              <a:rPr lang="it-IT" sz="1800" dirty="0"/>
              <a:t>:</a:t>
            </a:r>
          </a:p>
          <a:p>
            <a:pPr lvl="1"/>
            <a:r>
              <a:rPr lang="it-IT" sz="1600" b="1" dirty="0">
                <a:solidFill>
                  <a:srgbClr val="C00000"/>
                </a:solidFill>
              </a:rPr>
              <a:t>interfacce astratte</a:t>
            </a:r>
            <a:r>
              <a:rPr lang="it-IT" sz="1600" b="1" dirty="0"/>
              <a:t> </a:t>
            </a:r>
            <a:r>
              <a:rPr lang="it-IT" sz="1600" dirty="0"/>
              <a:t>definite per memorizzare, gestire e manipolare specifici </a:t>
            </a:r>
            <a:r>
              <a:rPr lang="it-IT" sz="1600" b="1" i="1" dirty="0">
                <a:solidFill>
                  <a:srgbClr val="C00000"/>
                </a:solidFill>
              </a:rPr>
              <a:t>tipi</a:t>
            </a:r>
            <a:r>
              <a:rPr lang="it-IT" sz="1600" b="1" i="1" dirty="0"/>
              <a:t> </a:t>
            </a:r>
            <a:r>
              <a:rPr lang="it-IT" sz="1600" dirty="0"/>
              <a:t>di dati.</a:t>
            </a:r>
          </a:p>
          <a:p>
            <a:r>
              <a:rPr lang="it-IT" sz="1800" dirty="0"/>
              <a:t>La </a:t>
            </a:r>
            <a:r>
              <a:rPr lang="it-IT" sz="1800" b="1" dirty="0">
                <a:solidFill>
                  <a:srgbClr val="C00000"/>
                </a:solidFill>
              </a:rPr>
              <a:t>classe</a:t>
            </a:r>
            <a:r>
              <a:rPr lang="it-IT" sz="1800" b="1" dirty="0"/>
              <a:t> </a:t>
            </a:r>
            <a:r>
              <a:rPr lang="it-IT" sz="1800" dirty="0"/>
              <a:t>e la struttura astratta in cui si vuole memorizzare ed organizzare un insieme di dati atti a descrivere un determinato tipo di </a:t>
            </a:r>
            <a:r>
              <a:rPr lang="it-IT" sz="1800" b="1" dirty="0">
                <a:solidFill>
                  <a:srgbClr val="C00000"/>
                </a:solidFill>
              </a:rPr>
              <a:t>oggetto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Esempio:</a:t>
            </a:r>
          </a:p>
          <a:p>
            <a:pPr lvl="1"/>
            <a:r>
              <a:rPr lang="it-IT" sz="1600" dirty="0"/>
              <a:t>la classe “automobile” sara strutturata in modo da poter contenere tutti i parametri che definiscono un'automobile: marca, modello, numero di targa, cilindrata, cavalli, combustibile, optional...</a:t>
            </a:r>
          </a:p>
          <a:p>
            <a:pPr lvl="1"/>
            <a:r>
              <a:rPr lang="it-IT" sz="1600" dirty="0"/>
              <a:t>una volta definita la struttura astratta della classe automobile, sara poi possibile </a:t>
            </a:r>
            <a:r>
              <a:rPr lang="it-IT" sz="1600" b="1" dirty="0">
                <a:solidFill>
                  <a:srgbClr val="C00000"/>
                </a:solidFill>
              </a:rPr>
              <a:t>istanziare</a:t>
            </a:r>
            <a:r>
              <a:rPr lang="it-IT" sz="1600" b="1" dirty="0"/>
              <a:t> </a:t>
            </a:r>
            <a:r>
              <a:rPr lang="it-IT" sz="1600" dirty="0"/>
              <a:t>diversi </a:t>
            </a:r>
            <a:r>
              <a:rPr lang="it-IT" sz="1600" b="1" dirty="0">
                <a:solidFill>
                  <a:srgbClr val="C00000"/>
                </a:solidFill>
              </a:rPr>
              <a:t>oggetti</a:t>
            </a:r>
            <a:r>
              <a:rPr lang="it-IT" sz="1600" b="1" dirty="0"/>
              <a:t> </a:t>
            </a:r>
            <a:r>
              <a:rPr lang="it-IT" sz="1600" dirty="0"/>
              <a:t>appartenenti a questa classe, ciascuno dei quali rappresenta una specifica automobile.</a:t>
            </a:r>
          </a:p>
          <a:p>
            <a:r>
              <a:rPr lang="it-IT" sz="1800" dirty="0"/>
              <a:t>Le classi non sono solo strutture contenenti dati numerici, ma comprendono anche i </a:t>
            </a:r>
            <a:r>
              <a:rPr lang="it-IT" sz="1800" b="1" dirty="0">
                <a:solidFill>
                  <a:srgbClr val="C00000"/>
                </a:solidFill>
              </a:rPr>
              <a:t>metodi</a:t>
            </a:r>
            <a:r>
              <a:rPr lang="it-IT" sz="1800" b="1" dirty="0"/>
              <a:t> </a:t>
            </a:r>
            <a:r>
              <a:rPr lang="it-IT" sz="1800" dirty="0"/>
              <a:t>con le istruzioni per gestire i dati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ogetti e le classi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87" y="4982752"/>
            <a:ext cx="5934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B72AC39-6A9C-442B-B44A-053C438237A0}" type="slidenum">
              <a:rPr lang="it-IT" smtClean="0">
                <a:solidFill>
                  <a:schemeClr val="bg1"/>
                </a:solidFill>
              </a:rPr>
              <a:t>20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825" y="1121981"/>
            <a:ext cx="7737958" cy="50752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362042" y="1620069"/>
            <a:ext cx="4094726" cy="4351095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Metodo per la stampa a console dell'istogramma.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Ricerca del massimo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Funzioni per la corretta visualizzazione (libreria </a:t>
            </a:r>
            <a:r>
              <a:rPr lang="it-IT" sz="1800" dirty="0">
                <a:latin typeface="Courier New" pitchFamily="49"/>
              </a:rPr>
              <a:t>&lt;iomanip&gt;</a:t>
            </a:r>
            <a:r>
              <a:rPr lang="it-IT" sz="1800" dirty="0"/>
              <a:t>)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4689246" y="2482245"/>
            <a:ext cx="2672795" cy="14593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4284241" y="4572397"/>
            <a:ext cx="3077800" cy="64807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5940425" y="4644405"/>
            <a:ext cx="1421616" cy="576064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Il metodo Print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F5B584C-D1FC-43A7-9CB2-508A12EF001E}" type="slidenum">
              <a:rPr lang="it-IT" smtClean="0">
                <a:solidFill>
                  <a:schemeClr val="bg1"/>
                </a:solidFill>
              </a:rPr>
              <a:t>21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44081" y="1164371"/>
            <a:ext cx="5556757" cy="49460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Esempio di stampa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>
                <a:solidFill>
                  <a:srgbClr val="C00000"/>
                </a:solidFill>
              </a:rPr>
              <a:t>Esercizio 1</a:t>
            </a:r>
            <a:r>
              <a:rPr lang="it-IT" sz="1800" dirty="0"/>
              <a:t>: A partire dal codice di esempio della classe istogramma, ampliarla aggiungendo i seguenti metodi (e quindi anche gli attributi necessari):</a:t>
            </a:r>
          </a:p>
          <a:p>
            <a:pPr lvl="1"/>
            <a:r>
              <a:rPr lang="it-IT" sz="1600" b="1" dirty="0"/>
              <a:t>double GetMean()</a:t>
            </a:r>
            <a:r>
              <a:rPr lang="it-IT" sz="1600" dirty="0"/>
              <a:t> (che calcola il valor medio)</a:t>
            </a:r>
          </a:p>
          <a:p>
            <a:pPr lvl="1"/>
            <a:r>
              <a:rPr lang="it-IT" sz="1600" b="1" dirty="0"/>
              <a:t>double GetRMS()</a:t>
            </a:r>
            <a:r>
              <a:rPr lang="it-IT" sz="1600" dirty="0"/>
              <a:t> (che calcola la deviazione standard)</a:t>
            </a:r>
          </a:p>
          <a:p>
            <a:r>
              <a:rPr lang="it-IT" sz="1800" b="1" dirty="0">
                <a:solidFill>
                  <a:srgbClr val="C00000"/>
                </a:solidFill>
              </a:rPr>
              <a:t>Esercizio 2</a:t>
            </a:r>
            <a:r>
              <a:rPr lang="it-IT" sz="1800" dirty="0"/>
              <a:t>: Scrivere la classe dei numeri complessi.</a:t>
            </a:r>
            <a:br>
              <a:rPr lang="it-IT" sz="1800" dirty="0"/>
            </a:br>
            <a:r>
              <a:rPr lang="it-IT" sz="1800" dirty="0"/>
              <a:t>Implementare i metodi:</a:t>
            </a:r>
            <a:endParaRPr lang="it-IT" sz="2000" dirty="0"/>
          </a:p>
          <a:p>
            <a:pPr lvl="1"/>
            <a:r>
              <a:rPr lang="it-IT" sz="1600" b="1" dirty="0"/>
              <a:t>Re()</a:t>
            </a:r>
            <a:r>
              <a:rPr lang="it-IT" sz="1600" dirty="0"/>
              <a:t> (che restituisce la parte reale del numero)</a:t>
            </a:r>
          </a:p>
          <a:p>
            <a:pPr lvl="1"/>
            <a:r>
              <a:rPr lang="it-IT" sz="1600" b="1" dirty="0"/>
              <a:t>Im()</a:t>
            </a:r>
            <a:r>
              <a:rPr lang="it-IT" sz="1600" dirty="0"/>
              <a:t> (che resitutisce la parte immaginaria del numero)</a:t>
            </a:r>
          </a:p>
          <a:p>
            <a:pPr lvl="1"/>
            <a:r>
              <a:rPr lang="it-IT" sz="1600" b="1" dirty="0"/>
              <a:t>Mod()</a:t>
            </a:r>
            <a:r>
              <a:rPr lang="it-IT" sz="1600" dirty="0"/>
              <a:t> (che calcola il modulo)</a:t>
            </a:r>
          </a:p>
          <a:p>
            <a:pPr lvl="1"/>
            <a:r>
              <a:rPr lang="it-IT" sz="1600" b="1" dirty="0"/>
              <a:t>Rho()</a:t>
            </a:r>
            <a:r>
              <a:rPr lang="it-IT" sz="1600" dirty="0"/>
              <a:t> e </a:t>
            </a:r>
            <a:r>
              <a:rPr lang="it-IT" sz="1600" b="1" dirty="0"/>
              <a:t>Theta()</a:t>
            </a:r>
            <a:r>
              <a:rPr lang="it-IT" sz="1600" dirty="0"/>
              <a:t> (che restituisce la descrizione polare)</a:t>
            </a:r>
          </a:p>
          <a:p>
            <a:pPr lvl="1"/>
            <a:r>
              <a:rPr lang="it-IT" sz="1600" b="1" dirty="0"/>
              <a:t>Print()</a:t>
            </a:r>
            <a:r>
              <a:rPr lang="it-IT" sz="1600" dirty="0"/>
              <a:t> (stampa a console il valore Re + i Im)</a:t>
            </a:r>
          </a:p>
          <a:p>
            <a:pPr marL="446088" indent="0">
              <a:buNone/>
            </a:pPr>
            <a:r>
              <a:rPr lang="it-IT" sz="1800" dirty="0"/>
              <a:t>Implementare gli operatori</a:t>
            </a:r>
          </a:p>
          <a:p>
            <a:pPr lvl="1"/>
            <a:r>
              <a:rPr lang="it-IT" sz="1600" b="1" dirty="0"/>
              <a:t>=(), +(), -(), *(), /()</a:t>
            </a:r>
          </a:p>
          <a:p>
            <a:pPr lvl="1"/>
            <a:r>
              <a:rPr lang="it-IT" sz="1600" b="1" dirty="0"/>
              <a:t>=(const double&amp; original)</a:t>
            </a:r>
            <a:r>
              <a:rPr lang="it-IT" sz="1600" dirty="0"/>
              <a:t> (che esegue le operazioni con double)</a:t>
            </a:r>
          </a:p>
          <a:p>
            <a:pPr lvl="1"/>
            <a:r>
              <a:rPr lang="it-IT" sz="1600" b="1" dirty="0"/>
              <a:t>^(const int&amp; potenza) </a:t>
            </a:r>
            <a:r>
              <a:rPr lang="it-IT" sz="1600" dirty="0"/>
              <a:t>(che calcola l’elevazione a potenza intera)</a:t>
            </a:r>
          </a:p>
          <a:p>
            <a:pPr marL="79044" indent="0">
              <a:buNone/>
            </a:pPr>
            <a:endParaRPr lang="it-IT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39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Con l'espressione numero complesso si intende un numero formato da una </a:t>
            </a:r>
            <a:r>
              <a:rPr lang="it-IT" sz="1800" b="1" dirty="0">
                <a:solidFill>
                  <a:srgbClr val="C00000"/>
                </a:solidFill>
              </a:rPr>
              <a:t>parte immaginaria </a:t>
            </a:r>
            <a:r>
              <a:rPr lang="it-IT" sz="1800" dirty="0"/>
              <a:t>e da una </a:t>
            </a:r>
            <a:r>
              <a:rPr lang="it-IT" sz="1800" b="1" dirty="0">
                <a:solidFill>
                  <a:srgbClr val="C00000"/>
                </a:solidFill>
              </a:rPr>
              <a:t>parte reale</a:t>
            </a:r>
            <a:r>
              <a:rPr lang="it-IT" sz="1800" dirty="0"/>
              <a:t>. Può essere perciò rappresentato dalla somma di un numero reale e di un numero immaginario (cioè un multiplo dell'unità immaginaria, indicata con la lettera i).</a:t>
            </a:r>
          </a:p>
          <a:p>
            <a:endParaRPr lang="it-IT" sz="1800" dirty="0"/>
          </a:p>
          <a:p>
            <a:r>
              <a:rPr lang="it-IT" sz="1800" dirty="0"/>
              <a:t>Un numero reale è un numero complesso con parte immaginaria = 0.</a:t>
            </a:r>
          </a:p>
          <a:p>
            <a:r>
              <a:rPr lang="it-IT" sz="1800" dirty="0"/>
              <a:t>Le operazioni algebriche si fanno in questo modo:</a:t>
            </a:r>
          </a:p>
          <a:p>
            <a:pPr lvl="1"/>
            <a:r>
              <a:rPr lang="it-IT" sz="1400" b="1" dirty="0"/>
              <a:t>somma</a:t>
            </a:r>
            <a:r>
              <a:rPr lang="it-IT" sz="1400" dirty="0"/>
              <a:t>: si sommano parte reale con parte reale e parte immaginaria con parte immaginaria</a:t>
            </a:r>
          </a:p>
          <a:p>
            <a:pPr lvl="1"/>
            <a:r>
              <a:rPr lang="it-IT" sz="1400" b="1" dirty="0"/>
              <a:t>sottrazione</a:t>
            </a:r>
            <a:r>
              <a:rPr lang="it-IT" sz="1400" dirty="0"/>
              <a:t>: si sottraggono parte reale con parte reale e parte immaginaria con parte immaginaria</a:t>
            </a:r>
          </a:p>
          <a:p>
            <a:pPr lvl="1"/>
            <a:r>
              <a:rPr lang="it-IT" sz="1400" b="1" dirty="0"/>
              <a:t>prodotto</a:t>
            </a:r>
            <a:r>
              <a:rPr lang="it-IT" sz="1400" dirty="0"/>
              <a:t>:</a:t>
            </a:r>
            <a:br>
              <a:rPr lang="it-IT" sz="1400" dirty="0"/>
            </a:br>
            <a:endParaRPr lang="it-IT" sz="1400" dirty="0"/>
          </a:p>
          <a:p>
            <a:pPr lvl="1"/>
            <a:r>
              <a:rPr lang="it-IT" sz="1400" b="1" dirty="0"/>
              <a:t>rapporto</a:t>
            </a:r>
            <a:r>
              <a:rPr lang="it-IT" sz="1400" dirty="0"/>
              <a:t>: </a:t>
            </a:r>
          </a:p>
          <a:p>
            <a:endParaRPr lang="it-IT" sz="1800" dirty="0"/>
          </a:p>
          <a:p>
            <a:r>
              <a:rPr lang="it-IT" sz="1800" dirty="0"/>
              <a:t>Per passare alla rappresentazione come punto di un piano si usano le formule:</a:t>
            </a:r>
            <a:endParaRPr lang="it-IT" sz="1800" dirty="0"/>
          </a:p>
          <a:p>
            <a:pPr marL="79044" indent="0">
              <a:buNone/>
            </a:pPr>
            <a:endParaRPr lang="it-IT" sz="1800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numeri complessi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23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33" y="5003281"/>
            <a:ext cx="2486025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062"/>
          <a:stretch/>
        </p:blipFill>
        <p:spPr>
          <a:xfrm>
            <a:off x="2203756" y="3943381"/>
            <a:ext cx="5734050" cy="599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142" y="3565597"/>
            <a:ext cx="36576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Soluzioni?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4043" y="1116013"/>
            <a:ext cx="10692765" cy="4514439"/>
          </a:xfrm>
        </p:spPr>
        <p:txBody>
          <a:bodyPr/>
          <a:lstStyle/>
          <a:p>
            <a:r>
              <a:rPr lang="it-IT" dirty="0"/>
              <a:t>Questa presentazione e degli esempi di programmi che risolvono gli esercizi dati n questa lezione sono disponibili su GitHub a questo indirizzo: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it-IT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</a:rPr>
              <a:t>	https://github.com/RetiSpA/Esercizi-ITS</a:t>
            </a:r>
          </a:p>
        </p:txBody>
      </p:sp>
      <p:pic>
        <p:nvPicPr>
          <p:cNvPr id="1026" name="Picture 2" descr="http://ruby-journal.com/images/octocat/dr-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09" y="1980109"/>
            <a:ext cx="4427587" cy="44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9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3AB0776-AAFC-4559-87DB-1075959092D4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13473" y="1715745"/>
            <a:ext cx="4281058" cy="10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3841" y="1186722"/>
            <a:ext cx="10644957" cy="618607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dirty="0"/>
              <a:t>Voglio accorpare le variabili e le funzionalità di un generico istogramma in una singola entità (</a:t>
            </a:r>
            <a:r>
              <a:rPr lang="it-IT" sz="1800" dirty="0">
                <a:latin typeface="Courier New" pitchFamily="49"/>
              </a:rPr>
              <a:t>histo_t</a:t>
            </a:r>
            <a:r>
              <a:rPr lang="it-IT" sz="1800" dirty="0"/>
              <a:t>) analoga ad un tipo predefinito (ad es. </a:t>
            </a:r>
            <a:r>
              <a:rPr lang="it-IT" sz="1800" dirty="0">
                <a:latin typeface="Courier New" pitchFamily="49"/>
              </a:rPr>
              <a:t>int</a:t>
            </a:r>
            <a:r>
              <a:rPr lang="it-IT" sz="1800" dirty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42804" y="4569350"/>
            <a:ext cx="6028727" cy="6648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1551912" y="3059481"/>
            <a:ext cx="1373053" cy="1010163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1400" dirty="0">
                <a:latin typeface="Verdana" pitchFamily="34"/>
              </a:rPr>
              <a:t>tipo generico (con le sue funzioni: +, *, /, -...)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3100872" y="2989769"/>
            <a:ext cx="1644080" cy="1010163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1400" dirty="0">
                <a:latin typeface="Verdana" pitchFamily="34"/>
              </a:rPr>
              <a:t>nome della variabile istanziata nel codice</a:t>
            </a:r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5007183" y="3096943"/>
            <a:ext cx="1885463" cy="757703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1400" dirty="0">
                <a:latin typeface="Verdana" pitchFamily="34"/>
              </a:rPr>
              <a:t>valore di inizializzazione della variabile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3349422" y="2394292"/>
            <a:ext cx="259952" cy="547267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>
            <a:off x="3503829" y="4104174"/>
            <a:ext cx="310769" cy="597758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2022626" y="2449018"/>
            <a:ext cx="95446" cy="451169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 flipH="1">
            <a:off x="2063345" y="4332527"/>
            <a:ext cx="85023" cy="359958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5688986" y="3911979"/>
            <a:ext cx="131279" cy="780506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 flipH="1" flipV="1">
            <a:off x="4667097" y="2451299"/>
            <a:ext cx="967163" cy="558341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683841" y="5301971"/>
            <a:ext cx="10585175" cy="1047299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dirty="0"/>
              <a:t>A differenza di un tipo predefinito, bisogna sviluppare la definizione del nuovo tipo, la </a:t>
            </a:r>
            <a:r>
              <a:rPr lang="it-IT" sz="1800" b="1" dirty="0">
                <a:solidFill>
                  <a:srgbClr val="C00000"/>
                </a:solidFill>
              </a:rPr>
              <a:t>classe</a:t>
            </a:r>
            <a:r>
              <a:rPr lang="it-IT" sz="1800" dirty="0"/>
              <a:t>.</a:t>
            </a:r>
          </a:p>
          <a:p>
            <a:pPr marL="0" lvl="0" indent="0">
              <a:buNone/>
            </a:pPr>
            <a:r>
              <a:rPr lang="it-IT" sz="1800" dirty="0"/>
              <a:t>Durante il programma, si istanziano gli </a:t>
            </a:r>
            <a:r>
              <a:rPr lang="it-IT" sz="1800" b="1" dirty="0">
                <a:solidFill>
                  <a:srgbClr val="C00000"/>
                </a:solidFill>
              </a:rPr>
              <a:t>oggetti</a:t>
            </a:r>
            <a:r>
              <a:rPr lang="it-IT" sz="1800" dirty="0"/>
              <a:t> di una </a:t>
            </a:r>
            <a:r>
              <a:rPr lang="it-IT" sz="1800" b="1" dirty="0">
                <a:solidFill>
                  <a:srgbClr val="C00000"/>
                </a:solidFill>
              </a:rPr>
              <a:t>classe</a:t>
            </a:r>
            <a:r>
              <a:rPr lang="it-IT" sz="1800" b="1" dirty="0"/>
              <a:t>.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7221984" y="3105737"/>
            <a:ext cx="3192714" cy="1396833"/>
          </a:xfrm>
          <a:custGeom>
            <a:avLst>
              <a:gd name="f0" fmla="val -7249"/>
              <a:gd name="f1" fmla="val 2251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Definisco un oggetto di tipo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Courier New" pitchFamily="49"/>
                <a:ea typeface="DejaVu Sans" pitchFamily="2"/>
                <a:cs typeface="DejaVu Sans" pitchFamily="2"/>
              </a:rPr>
              <a:t>istogramma</a:t>
            </a: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 contente una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particolare una distribuzione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di dati descritta dai parametri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7204068" y="1934327"/>
            <a:ext cx="3192714" cy="606554"/>
          </a:xfrm>
          <a:custGeom>
            <a:avLst>
              <a:gd name="f0" fmla="val -10709"/>
              <a:gd name="f1" fmla="val 1101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Definisco un oggetto di tipo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Courier New" pitchFamily="49"/>
                <a:ea typeface="DejaVu Sans" pitchFamily="2"/>
                <a:cs typeface="DejaVu Sans" pitchFamily="2"/>
              </a:rPr>
              <a:t>int</a:t>
            </a: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 contente il valore 10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Gli ogetti e le classi</a:t>
            </a:r>
            <a:endParaRPr lang="it-IT" sz="2800" kern="0" dirty="0"/>
          </a:p>
        </p:txBody>
      </p:sp>
    </p:spTree>
    <p:extLst>
      <p:ext uri="{BB962C8B-B14F-4D97-AF65-F5344CB8AC3E}">
        <p14:creationId xmlns:p14="http://schemas.microsoft.com/office/powerpoint/2010/main" val="408773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un “tipo” </a:t>
            </a:r>
            <a:r>
              <a:rPr lang="it-IT" sz="1800" b="1" dirty="0">
                <a:solidFill>
                  <a:srgbClr val="C00000"/>
                </a:solidFill>
              </a:rPr>
              <a:t>complesso</a:t>
            </a:r>
          </a:p>
          <a:p>
            <a:pPr lvl="1"/>
            <a:r>
              <a:rPr lang="it-IT" sz="1600" dirty="0"/>
              <a:t>può raggruppare assieme tante variabili diverse</a:t>
            </a:r>
          </a:p>
          <a:p>
            <a:endParaRPr lang="it-IT" sz="1800" dirty="0"/>
          </a:p>
          <a:p>
            <a:r>
              <a:rPr lang="it-IT" sz="1800" dirty="0"/>
              <a:t>un “tipo” </a:t>
            </a:r>
            <a:r>
              <a:rPr lang="it-IT" sz="1800" b="1" dirty="0">
                <a:solidFill>
                  <a:srgbClr val="C00000"/>
                </a:solidFill>
              </a:rPr>
              <a:t>autosufficiente</a:t>
            </a:r>
          </a:p>
          <a:p>
            <a:pPr lvl="1"/>
            <a:r>
              <a:rPr lang="it-IT" sz="1600" dirty="0"/>
              <a:t>contiene tutte le funzioni che servono per elaborare l’informazione da lui gestita</a:t>
            </a:r>
          </a:p>
          <a:p>
            <a:endParaRPr lang="it-IT" sz="1800" dirty="0"/>
          </a:p>
          <a:p>
            <a:r>
              <a:rPr lang="it-IT" sz="1800" dirty="0"/>
              <a:t> un “tipo” </a:t>
            </a:r>
            <a:r>
              <a:rPr lang="it-IT" sz="1800" b="1" dirty="0">
                <a:solidFill>
                  <a:srgbClr val="C00000"/>
                </a:solidFill>
              </a:rPr>
              <a:t>riservato</a:t>
            </a:r>
          </a:p>
          <a:p>
            <a:pPr lvl="1"/>
            <a:r>
              <a:rPr lang="it-IT" sz="1600" dirty="0"/>
              <a:t>i dati delle variabili non possono essere manipolati direttamente dall'esterno</a:t>
            </a:r>
          </a:p>
          <a:p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(in pratica) un oggetto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54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Uno dei principali vantaggi legati alla programmazione a oggetti consiste nella possibilità di “incapsulare” i dati in aree </a:t>
            </a:r>
            <a:r>
              <a:rPr lang="it-IT" sz="1800" b="1" dirty="0">
                <a:solidFill>
                  <a:srgbClr val="C00000"/>
                </a:solidFill>
              </a:rPr>
              <a:t>private</a:t>
            </a:r>
            <a:r>
              <a:rPr lang="it-IT" sz="1800" dirty="0"/>
              <a:t> della classe, alle quali è possibile accedere solo attraverso i metodi della classe stessa.</a:t>
            </a:r>
          </a:p>
          <a:p>
            <a:r>
              <a:rPr lang="it-IT" sz="1800" dirty="0"/>
              <a:t>L'</a:t>
            </a:r>
            <a:r>
              <a:rPr lang="it-IT" sz="1800" b="1" dirty="0">
                <a:solidFill>
                  <a:srgbClr val="C00000"/>
                </a:solidFill>
              </a:rPr>
              <a:t>incapsulamento</a:t>
            </a:r>
            <a:r>
              <a:rPr lang="it-IT" sz="1800" dirty="0"/>
              <a:t> consente di proteggere i dati che non vogliamo siano modificati accidentalmente dal programma esterno in cui istanziamo e usiamo gli oggetti di una classe</a:t>
            </a:r>
          </a:p>
          <a:p>
            <a:pPr lvl="1"/>
            <a:r>
              <a:rPr lang="it-IT" sz="1600" dirty="0"/>
              <a:t>Tipicamente la classe è sviluppata da programmatori più esperti di noi, che, sfruttando l'incapsulamento, ci mettono al riparo dal compiere questo tipo di errori.</a:t>
            </a:r>
          </a:p>
          <a:p>
            <a:r>
              <a:rPr lang="it-IT" sz="1800" dirty="0"/>
              <a:t>Ulteriori vantaggi legati alla programmazione a oggetti:</a:t>
            </a:r>
          </a:p>
          <a:p>
            <a:pPr lvl="1"/>
            <a:r>
              <a:rPr lang="it-IT" sz="1600" b="1" dirty="0">
                <a:solidFill>
                  <a:srgbClr val="C00000"/>
                </a:solidFill>
              </a:rPr>
              <a:t>Polimorfismo</a:t>
            </a:r>
            <a:r>
              <a:rPr lang="it-IT" sz="1600" dirty="0"/>
              <a:t>: permette, tramite l'overriding dei metodi o delle proprietà, che gli oggetti appartenenti alle sottoclassi di una stessa classe rispondano diversamente agli stessi utilizzi.</a:t>
            </a:r>
          </a:p>
          <a:p>
            <a:pPr lvl="1"/>
            <a:r>
              <a:rPr lang="it-IT" sz="1600" b="1" dirty="0">
                <a:solidFill>
                  <a:srgbClr val="C00000"/>
                </a:solidFill>
              </a:rPr>
              <a:t>Ereditarietà</a:t>
            </a:r>
            <a:r>
              <a:rPr lang="it-IT" sz="1600" dirty="0"/>
              <a:t>: è una relazione di generalizzazione/specificazione: la superclasse definisce un concetto generale e la sottoclasse rappresenta una variante specifica di tale concetto generale.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L'incapsulamento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31" y="4788055"/>
            <a:ext cx="4524277" cy="12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3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/>
              <a:t>Possiamo quindi domandarci:</a:t>
            </a:r>
          </a:p>
          <a:p>
            <a:endParaRPr lang="it-IT" sz="1800" dirty="0"/>
          </a:p>
          <a:p>
            <a:r>
              <a:rPr lang="it-IT" sz="1800" dirty="0"/>
              <a:t>Come si inventa una classe</a:t>
            </a:r>
          </a:p>
          <a:p>
            <a:pPr lvl="1"/>
            <a:r>
              <a:rPr lang="it-IT" sz="1600" dirty="0"/>
              <a:t>la sua struttura generale</a:t>
            </a:r>
          </a:p>
          <a:p>
            <a:pPr lvl="1"/>
            <a:r>
              <a:rPr lang="it-IT" sz="1600" dirty="0"/>
              <a:t>che cosa contiene</a:t>
            </a:r>
          </a:p>
          <a:p>
            <a:pPr lvl="1"/>
            <a:r>
              <a:rPr lang="it-IT" sz="1600" dirty="0"/>
              <a:t>come si sviluppano le sue varie operazioni</a:t>
            </a:r>
          </a:p>
          <a:p>
            <a:pPr lvl="1"/>
            <a:r>
              <a:rPr lang="it-IT" sz="1600" dirty="0"/>
              <a:t>le sue funzioni speciali</a:t>
            </a:r>
          </a:p>
          <a:p>
            <a:endParaRPr lang="it-IT" sz="1800" dirty="0"/>
          </a:p>
          <a:p>
            <a:r>
              <a:rPr lang="it-IT" sz="1800" dirty="0"/>
              <a:t>Come si utilizzano gli oggetti</a:t>
            </a:r>
          </a:p>
          <a:p>
            <a:pPr lvl="1"/>
            <a:r>
              <a:rPr lang="it-IT" sz="1400" dirty="0"/>
              <a:t>come cambia la programmazione, quando le funzioni e le variabili vengono definite all'interno delle classi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ad oggetti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34CE71-33CB-4B17-905B-DFF6ADBDD123}" type="slidenum">
              <a:rPr lang="it-IT" smtClean="0">
                <a:solidFill>
                  <a:schemeClr val="bg1"/>
                </a:solidFill>
              </a:rPr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825" y="1265029"/>
            <a:ext cx="10585176" cy="499056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dirty="0"/>
              <a:t>Possiamo immaginare di creare un oggetto che rappresenti un istogramma.</a:t>
            </a:r>
            <a:br>
              <a:rPr lang="it-IT" sz="1800" dirty="0"/>
            </a:br>
            <a:r>
              <a:rPr lang="it-IT" sz="1800" dirty="0"/>
              <a:t>Questo oggetto potrebbe avere dei metodi che si occupano di: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94946" y="5087172"/>
            <a:ext cx="1555475" cy="1285425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2743" y="5348752"/>
            <a:ext cx="2640235" cy="870740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53772" y="3302693"/>
            <a:ext cx="3279690" cy="1299432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663875" y="3773733"/>
            <a:ext cx="2921035" cy="1003322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07271" y="2493520"/>
            <a:ext cx="4397677" cy="651508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sp>
        <p:nvSpPr>
          <p:cNvPr id="9" name="Text Placeholder 8"/>
          <p:cNvSpPr txBox="1">
            <a:spLocks noGrp="1"/>
          </p:cNvSpPr>
          <p:nvPr>
            <p:ph type="body" idx="4294967295"/>
          </p:nvPr>
        </p:nvSpPr>
        <p:spPr>
          <a:xfrm>
            <a:off x="1299357" y="5033423"/>
            <a:ext cx="2288094" cy="224443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latin typeface="Verdana" pitchFamily="34"/>
              </a:rPr>
              <a:t> </a:t>
            </a: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630088" y="3415145"/>
            <a:ext cx="1842137" cy="281777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latin typeface="Verdana" pitchFamily="34"/>
              </a:rPr>
              <a:t>riempimento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2918556" y="2124746"/>
            <a:ext cx="3155252" cy="281777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latin typeface="Verdana" pitchFamily="34"/>
              </a:rPr>
              <a:t>calcolo di statistiche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7388020" y="2952766"/>
            <a:ext cx="2531435" cy="296762"/>
          </a:xfrm>
        </p:spPr>
        <p:txBody>
          <a:bodyPr/>
          <a:lstStyle/>
          <a:p>
            <a:pPr lvl="0" algn="r">
              <a:buNone/>
            </a:pPr>
            <a:r>
              <a:rPr lang="it-IT" sz="1800" dirty="0">
                <a:latin typeface="Verdana" pitchFamily="34"/>
              </a:rPr>
              <a:t>calcolo del massimo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7873696" y="4733103"/>
            <a:ext cx="2403412" cy="281777"/>
          </a:xfrm>
        </p:spPr>
        <p:txBody>
          <a:bodyPr/>
          <a:lstStyle/>
          <a:p>
            <a:pPr lvl="0" algn="r">
              <a:buNone/>
            </a:pPr>
            <a:r>
              <a:rPr lang="it-IT" sz="1800" dirty="0">
                <a:latin typeface="Verdana" pitchFamily="34"/>
              </a:rPr>
              <a:t>visualizzazione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4352137" y="5366016"/>
            <a:ext cx="3120071" cy="737507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2800" b="1" dirty="0"/>
              <a:t>si può mettere tutto insieme?</a:t>
            </a:r>
          </a:p>
        </p:txBody>
      </p:sp>
      <p:sp>
        <p:nvSpPr>
          <p:cNvPr id="15" name="Freeform: Shape 14"/>
          <p:cNvSpPr/>
          <p:nvPr/>
        </p:nvSpPr>
        <p:spPr>
          <a:xfrm rot="2700000">
            <a:off x="4112801" y="4637918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 rot="8100000">
            <a:off x="6799424" y="4666859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 rot="10800000">
            <a:off x="7388021" y="5768975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3587451" y="5798944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 rot="5400000">
            <a:off x="5219804" y="3748975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Text Placeholder 9"/>
          <p:cNvSpPr txBox="1">
            <a:spLocks/>
          </p:cNvSpPr>
          <p:nvPr/>
        </p:nvSpPr>
        <p:spPr>
          <a:xfrm>
            <a:off x="1235668" y="4950966"/>
            <a:ext cx="2236557" cy="299074"/>
          </a:xfrm>
        </p:spPr>
        <p:txBody>
          <a:bodyPr/>
          <a:lstStyle>
            <a:lvl1pPr marL="449302" indent="-449302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408" indent="-370258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</a:defRPr>
            </a:lvl2pPr>
            <a:lvl3pPr marL="1495593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</a:defRPr>
            </a:lvl3pPr>
            <a:lvl4pPr marL="2096742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4pPr>
            <a:lvl5pPr marL="2695811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5pPr>
            <a:lvl6pPr marL="3294880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3893950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4493019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5092088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it-IT" sz="1800" kern="0" dirty="0">
                <a:latin typeface="Verdana" pitchFamily="34"/>
              </a:rPr>
              <a:t>inizializzazione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/>
              <a:t>L’istogramma «artigianale»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8334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88497" y="1116013"/>
            <a:ext cx="4698311" cy="4514439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/>
              <a:t>In una classe ci sono: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b="1" dirty="0">
                <a:solidFill>
                  <a:srgbClr val="C00000"/>
                </a:solidFill>
              </a:rPr>
              <a:t>Attributi</a:t>
            </a:r>
            <a:br>
              <a:rPr lang="it-IT" sz="1800" dirty="0"/>
            </a:br>
            <a:r>
              <a:rPr lang="it-IT" sz="1800" dirty="0"/>
              <a:t>e.g. Il numero di bin dell'istogramma, il range della variabile x, il vettore dei conteggi di ciascun bin...</a:t>
            </a:r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b="1" dirty="0">
                <a:solidFill>
                  <a:srgbClr val="C00000"/>
                </a:solidFill>
              </a:rPr>
              <a:t>Metodi</a:t>
            </a:r>
            <a:br>
              <a:rPr lang="it-IT" sz="1800" dirty="0"/>
            </a:br>
            <a:r>
              <a:rPr lang="it-IT" sz="1800" dirty="0"/>
              <a:t>sono “funzioni” interne della classe;</a:t>
            </a:r>
            <a:br>
              <a:rPr lang="it-IT" sz="1800" dirty="0"/>
            </a:br>
            <a:r>
              <a:rPr lang="it-IT" sz="1800" dirty="0"/>
              <a:t>e.g. dimmi il bin con il numero di ingressi maggiore, riempi un bin con un entry, ...</a:t>
            </a:r>
          </a:p>
          <a:p>
            <a:endParaRPr lang="it-IT" sz="1800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istogramma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Freeform: Shape 6"/>
          <p:cNvSpPr/>
          <p:nvPr/>
        </p:nvSpPr>
        <p:spPr>
          <a:xfrm>
            <a:off x="779662" y="1220579"/>
            <a:ext cx="4249459" cy="46902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46" h="14399">
                <a:moveTo>
                  <a:pt x="593" y="0"/>
                </a:moveTo>
                <a:cubicBezTo>
                  <a:pt x="296" y="0"/>
                  <a:pt x="0" y="296"/>
                  <a:pt x="0" y="593"/>
                </a:cubicBezTo>
                <a:lnTo>
                  <a:pt x="0" y="13805"/>
                </a:lnTo>
                <a:cubicBezTo>
                  <a:pt x="0" y="14102"/>
                  <a:pt x="296" y="14399"/>
                  <a:pt x="593" y="14399"/>
                </a:cubicBezTo>
                <a:lnTo>
                  <a:pt x="12452" y="14399"/>
                </a:lnTo>
                <a:cubicBezTo>
                  <a:pt x="12749" y="14399"/>
                  <a:pt x="13046" y="14102"/>
                  <a:pt x="13046" y="13805"/>
                </a:cubicBezTo>
                <a:lnTo>
                  <a:pt x="13046" y="593"/>
                </a:lnTo>
                <a:cubicBezTo>
                  <a:pt x="13046" y="296"/>
                  <a:pt x="12749" y="0"/>
                  <a:pt x="12452" y="0"/>
                </a:cubicBezTo>
                <a:close/>
                <a:moveTo>
                  <a:pt x="0" y="0"/>
                </a:moveTo>
                <a:close/>
                <a:moveTo>
                  <a:pt x="13046" y="14399"/>
                </a:moveTo>
                <a:close/>
              </a:path>
            </a:pathLst>
          </a:custGeom>
          <a:solidFill>
            <a:srgbClr val="00FF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865" y="1116013"/>
            <a:ext cx="4136749" cy="4601274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 b="1">
                <a:latin typeface="Courier New" pitchFamily="49"/>
                <a:ea typeface="DejaVu Sans" pitchFamily="2"/>
                <a:cs typeface="DejaVu Sans" pitchFamily="2"/>
              </a:rPr>
              <a:t>Classe Istogramma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886" y="2009882"/>
            <a:ext cx="2604728" cy="1528111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int* hist;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0333" y="4062457"/>
            <a:ext cx="3836404" cy="1153495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18439" y="4000238"/>
            <a:ext cx="3898297" cy="12779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988796" y="1927466"/>
            <a:ext cx="2686817" cy="16929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int* hist;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3924201" y="2196133"/>
            <a:ext cx="2656802" cy="50405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H="1">
            <a:off x="4978630" y="4284365"/>
            <a:ext cx="1602372" cy="36004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79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88497" y="1116013"/>
            <a:ext cx="4698311" cy="4514439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/>
              <a:t>Di solito: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Gli </a:t>
            </a:r>
            <a:r>
              <a:rPr lang="it-IT" sz="1800" b="1" dirty="0">
                <a:solidFill>
                  <a:srgbClr val="C00000"/>
                </a:solidFill>
              </a:rPr>
              <a:t>attributi </a:t>
            </a:r>
            <a:r>
              <a:rPr lang="it-IT" sz="1800" dirty="0"/>
              <a:t>sono nella parte “</a:t>
            </a:r>
            <a:r>
              <a:rPr lang="it-IT" sz="1800" b="1" dirty="0">
                <a:solidFill>
                  <a:srgbClr val="C00000"/>
                </a:solidFill>
              </a:rPr>
              <a:t>privata</a:t>
            </a:r>
            <a:r>
              <a:rPr lang="it-IT" sz="1800" dirty="0"/>
              <a:t>”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 </a:t>
            </a:r>
            <a:r>
              <a:rPr lang="it-IT" sz="1800" b="1" dirty="0">
                <a:solidFill>
                  <a:srgbClr val="C00000"/>
                </a:solidFill>
              </a:rPr>
              <a:t>metodi </a:t>
            </a:r>
            <a:r>
              <a:rPr lang="it-IT" sz="1800" dirty="0"/>
              <a:t>nella parte “</a:t>
            </a:r>
            <a:r>
              <a:rPr lang="it-IT" sz="1800" b="1" dirty="0">
                <a:solidFill>
                  <a:srgbClr val="C00000"/>
                </a:solidFill>
              </a:rPr>
              <a:t>pubblica</a:t>
            </a:r>
            <a:r>
              <a:rPr lang="it-IT" sz="1800" dirty="0"/>
              <a:t>”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Per avere maggior controllo, l’interazione con le variabili avviene tramite opportuni metodi (get o set).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istogramma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6" name="Freeform: Shape 15"/>
          <p:cNvSpPr/>
          <p:nvPr/>
        </p:nvSpPr>
        <p:spPr>
          <a:xfrm>
            <a:off x="1586442" y="1241122"/>
            <a:ext cx="4249459" cy="46902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46" h="14399">
                <a:moveTo>
                  <a:pt x="593" y="0"/>
                </a:moveTo>
                <a:cubicBezTo>
                  <a:pt x="296" y="0"/>
                  <a:pt x="0" y="296"/>
                  <a:pt x="0" y="593"/>
                </a:cubicBezTo>
                <a:lnTo>
                  <a:pt x="0" y="13805"/>
                </a:lnTo>
                <a:cubicBezTo>
                  <a:pt x="0" y="14102"/>
                  <a:pt x="296" y="14399"/>
                  <a:pt x="593" y="14399"/>
                </a:cubicBezTo>
                <a:lnTo>
                  <a:pt x="12452" y="14399"/>
                </a:lnTo>
                <a:cubicBezTo>
                  <a:pt x="12749" y="14399"/>
                  <a:pt x="13046" y="14102"/>
                  <a:pt x="13046" y="13805"/>
                </a:cubicBezTo>
                <a:lnTo>
                  <a:pt x="13046" y="593"/>
                </a:lnTo>
                <a:cubicBezTo>
                  <a:pt x="13046" y="296"/>
                  <a:pt x="12749" y="0"/>
                  <a:pt x="12452" y="0"/>
                </a:cubicBezTo>
                <a:close/>
                <a:moveTo>
                  <a:pt x="0" y="0"/>
                </a:moveTo>
                <a:close/>
                <a:moveTo>
                  <a:pt x="13046" y="14399"/>
                </a:moveTo>
                <a:close/>
              </a:path>
            </a:pathLst>
          </a:custGeom>
          <a:solidFill>
            <a:srgbClr val="00FF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645" y="1136556"/>
            <a:ext cx="4136749" cy="4601274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 b="1">
                <a:latin typeface="Courier New" pitchFamily="49"/>
                <a:ea typeface="DejaVu Sans" pitchFamily="2"/>
                <a:cs typeface="DejaVu Sans" pitchFamily="2"/>
              </a:rPr>
              <a:t>Classe Istogramma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7666" y="2030425"/>
            <a:ext cx="2604728" cy="1528111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int* hist;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7113" y="4083000"/>
            <a:ext cx="3836404" cy="1153495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1825219" y="4216559"/>
            <a:ext cx="3898297" cy="12779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1795576" y="2143787"/>
            <a:ext cx="2686817" cy="16929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int* hist;</a:t>
            </a:r>
          </a:p>
        </p:txBody>
      </p:sp>
      <p:cxnSp>
        <p:nvCxnSpPr>
          <p:cNvPr id="22" name="Connector: Curved 21"/>
          <p:cNvCxnSpPr/>
          <p:nvPr/>
        </p:nvCxnSpPr>
        <p:spPr>
          <a:xfrm>
            <a:off x="1791341" y="2873150"/>
            <a:ext cx="43977" cy="2080264"/>
          </a:xfrm>
          <a:prstGeom prst="curvedConnector3">
            <a:avLst>
              <a:gd name="adj1" fmla="val -2005089"/>
            </a:avLst>
          </a:prstGeom>
          <a:noFill/>
          <a:ln w="28575">
            <a:solidFill>
              <a:srgbClr val="FF0000"/>
            </a:solidFill>
            <a:prstDash val="solid"/>
            <a:tailEnd type="arrow"/>
          </a:ln>
        </p:spPr>
      </p:cxnSp>
      <p:sp>
        <p:nvSpPr>
          <p:cNvPr id="23" name="Freeform: Shape 22"/>
          <p:cNvSpPr/>
          <p:nvPr/>
        </p:nvSpPr>
        <p:spPr>
          <a:xfrm>
            <a:off x="1882227" y="4060849"/>
            <a:ext cx="1359045" cy="387647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5400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27 0 f29"/>
              <a:gd name="f34" fmla="+- f19 f30 0"/>
              <a:gd name="f35" fmla="+- f24 f30 0"/>
              <a:gd name="f36" fmla="+- f28 0 f24"/>
              <a:gd name="f37" fmla="+- f28 0 f19"/>
              <a:gd name="f38" fmla="*/ f7 f26 1"/>
              <a:gd name="f39" fmla="*/ f14 f26 1"/>
              <a:gd name="f40" fmla="*/ f19 f26 1"/>
              <a:gd name="f41" fmla="*/ f24 f26 1"/>
              <a:gd name="f42" fmla="*/ f28 f26 1"/>
              <a:gd name="f43" fmla="*/ f29 f26 1"/>
              <a:gd name="f44" fmla="*/ f27 f26 1"/>
              <a:gd name="f45" fmla="*/ f25 f26 1"/>
              <a:gd name="f46" fmla="+- f28 0 f35"/>
              <a:gd name="f47" fmla="*/ f32 f26 1"/>
              <a:gd name="f48" fmla="*/ f37 f26 1"/>
              <a:gd name="f49" fmla="*/ f36 f26 1"/>
              <a:gd name="f50" fmla="+- f38 0 f41"/>
              <a:gd name="f51" fmla="+- f41 0 f38"/>
              <a:gd name="f52" fmla="+- f43 0 f40"/>
              <a:gd name="f53" fmla="*/ f31 f26 1"/>
              <a:gd name="f54" fmla="+- f40 0 f41"/>
              <a:gd name="f55" fmla="*/ f33 f26 1"/>
              <a:gd name="f56" fmla="+- f43 0 f45"/>
              <a:gd name="f57" fmla="*/ f34 f26 1"/>
              <a:gd name="f58" fmla="*/ f35 f26 1"/>
              <a:gd name="f59" fmla="+- f41 0 f40"/>
              <a:gd name="f60" fmla="+- f45 0 f43"/>
              <a:gd name="f61" fmla="+- f49 0 f42"/>
              <a:gd name="f62" fmla="abs f50"/>
              <a:gd name="f63" fmla="?: f50 f15 f2"/>
              <a:gd name="f64" fmla="?: f50 f2 f15"/>
              <a:gd name="f65" fmla="?: f50 f3 f2"/>
              <a:gd name="f66" fmla="?: f50 f2 f3"/>
              <a:gd name="f67" fmla="+- f48 0 f49"/>
              <a:gd name="f68" fmla="abs f51"/>
              <a:gd name="f69" fmla="?: f51 f15 f2"/>
              <a:gd name="f70" fmla="?: f51 f2 f15"/>
              <a:gd name="f71" fmla="abs f52"/>
              <a:gd name="f72" fmla="?: f52 f15 f2"/>
              <a:gd name="f73" fmla="?: f52 f2 f15"/>
              <a:gd name="f74" fmla="?: f50 0 f1"/>
              <a:gd name="f75" fmla="?: f50 f1 0"/>
              <a:gd name="f76" fmla="+- f44 0 f53"/>
              <a:gd name="f77" fmla="+- f53 0 f44"/>
              <a:gd name="f78" fmla="abs f54"/>
              <a:gd name="f79" fmla="?: f54 0 f1"/>
              <a:gd name="f80" fmla="?: f54 f1 0"/>
              <a:gd name="f81" fmla="+- f55 0 f47"/>
              <a:gd name="f82" fmla="+- f42 0 f49"/>
              <a:gd name="f83" fmla="abs f56"/>
              <a:gd name="f84" fmla="?: f56 f15 f2"/>
              <a:gd name="f85" fmla="?: f56 f2 f15"/>
              <a:gd name="f86" fmla="+- f57 0 f43"/>
              <a:gd name="f87" fmla="+- f58 0 f40"/>
              <a:gd name="f88" fmla="+- f43 0 f57"/>
              <a:gd name="f89" fmla="+- f41 0 f58"/>
              <a:gd name="f90" fmla="abs f59"/>
              <a:gd name="f91" fmla="?: f59 f15 f2"/>
              <a:gd name="f92" fmla="?: f59 f2 f15"/>
              <a:gd name="f93" fmla="*/ f46 f26 1"/>
              <a:gd name="f94" fmla="+- f58 0 f41"/>
              <a:gd name="f95" fmla="abs f60"/>
              <a:gd name="f96" fmla="?: f60 f15 f2"/>
              <a:gd name="f97" fmla="?: f60 f2 f15"/>
              <a:gd name="f98" fmla="?: f60 f3 f2"/>
              <a:gd name="f99" fmla="?: f60 f2 f3"/>
              <a:gd name="f100" fmla="abs f61"/>
              <a:gd name="f101" fmla="?: f50 f66 f65"/>
              <a:gd name="f102" fmla="?: f50 f65 f66"/>
              <a:gd name="f103" fmla="?: f61 f64 f63"/>
              <a:gd name="f104" fmla="abs f67"/>
              <a:gd name="f105" fmla="?: f67 0 f1"/>
              <a:gd name="f106" fmla="?: f67 f1 0"/>
              <a:gd name="f107" fmla="?: f67 f69 f70"/>
              <a:gd name="f108" fmla="?: f52 f75 f74"/>
              <a:gd name="f109" fmla="?: f52 f74 f75"/>
              <a:gd name="f110" fmla="?: f50 f72 f73"/>
              <a:gd name="f111" fmla="abs f76"/>
              <a:gd name="f112" fmla="?: f76 f15 f2"/>
              <a:gd name="f113" fmla="?: f76 f2 f15"/>
              <a:gd name="f114" fmla="?: f76 f3 f2"/>
              <a:gd name="f115" fmla="?: f76 f2 f3"/>
              <a:gd name="f116" fmla="abs f77"/>
              <a:gd name="f117" fmla="?: f77 f15 f2"/>
              <a:gd name="f118" fmla="?: f77 f2 f15"/>
              <a:gd name="f119" fmla="?: f77 f80 f79"/>
              <a:gd name="f120" fmla="?: f77 f79 f80"/>
              <a:gd name="f121" fmla="abs f81"/>
              <a:gd name="f122" fmla="abs f82"/>
              <a:gd name="f123" fmla="?: f81 f15 f2"/>
              <a:gd name="f124" fmla="?: f81 f2 f15"/>
              <a:gd name="f125" fmla="?: f82 0 f1"/>
              <a:gd name="f126" fmla="?: f82 f1 0"/>
              <a:gd name="f127" fmla="?: f56 f80 f79"/>
              <a:gd name="f128" fmla="?: f56 f79 f80"/>
              <a:gd name="f129" fmla="?: f54 f84 f85"/>
              <a:gd name="f130" fmla="abs f86"/>
              <a:gd name="f131" fmla="abs f87"/>
              <a:gd name="f132" fmla="?: f86 f15 f2"/>
              <a:gd name="f133" fmla="?: f86 f2 f15"/>
              <a:gd name="f134" fmla="?: f86 f3 f2"/>
              <a:gd name="f135" fmla="?: f86 f2 f3"/>
              <a:gd name="f136" fmla="abs f88"/>
              <a:gd name="f137" fmla="abs f89"/>
              <a:gd name="f138" fmla="?: f88 f15 f2"/>
              <a:gd name="f139" fmla="?: f88 f2 f15"/>
              <a:gd name="f140" fmla="?: f89 0 f1"/>
              <a:gd name="f141" fmla="?: f89 f1 0"/>
              <a:gd name="f142" fmla="?: f82 f91 f92"/>
              <a:gd name="f143" fmla="+- f93 0 f48"/>
              <a:gd name="f144" fmla="abs f94"/>
              <a:gd name="f145" fmla="?: f94 f15 f2"/>
              <a:gd name="f146" fmla="?: f94 f2 f15"/>
              <a:gd name="f147" fmla="?: f94 f3 f2"/>
              <a:gd name="f148" fmla="?: f94 f2 f3"/>
              <a:gd name="f149" fmla="+- f49 0 f93"/>
              <a:gd name="f150" fmla="?: f89 f15 f2"/>
              <a:gd name="f151" fmla="?: f89 f2 f15"/>
              <a:gd name="f152" fmla="?: f60 f99 f98"/>
              <a:gd name="f153" fmla="?: f60 f98 f99"/>
              <a:gd name="f154" fmla="?: f51 f97 f96"/>
              <a:gd name="f155" fmla="?: f61 f102 f101"/>
              <a:gd name="f156" fmla="?: f51 f106 f105"/>
              <a:gd name="f157" fmla="?: f51 f105 f106"/>
              <a:gd name="f158" fmla="?: f50 f108 f109"/>
              <a:gd name="f159" fmla="?: f76 f115 f114"/>
              <a:gd name="f160" fmla="?: f76 f114 f115"/>
              <a:gd name="f161" fmla="?: f51 f113 f112"/>
              <a:gd name="f162" fmla="?: f54 f119 f120"/>
              <a:gd name="f163" fmla="?: f54 f117 f118"/>
              <a:gd name="f164" fmla="?: f81 f126 f125"/>
              <a:gd name="f165" fmla="?: f81 f125 f126"/>
              <a:gd name="f166" fmla="?: f82 f123 f124"/>
              <a:gd name="f167" fmla="?: f54 f127 f128"/>
              <a:gd name="f168" fmla="?: f86 f135 f134"/>
              <a:gd name="f169" fmla="?: f86 f134 f135"/>
              <a:gd name="f170" fmla="?: f87 f133 f132"/>
              <a:gd name="f171" fmla="?: f88 f141 f140"/>
              <a:gd name="f172" fmla="?: f88 f140 f141"/>
              <a:gd name="f173" fmla="?: f89 f138 f139"/>
              <a:gd name="f174" fmla="?: f59 f126 f125"/>
              <a:gd name="f175" fmla="?: f59 f125 f126"/>
              <a:gd name="f176" fmla="abs f143"/>
              <a:gd name="f177" fmla="?: f94 f148 f147"/>
              <a:gd name="f178" fmla="?: f94 f147 f148"/>
              <a:gd name="f179" fmla="?: f143 f146 f145"/>
              <a:gd name="f180" fmla="abs f149"/>
              <a:gd name="f181" fmla="?: f149 0 f1"/>
              <a:gd name="f182" fmla="?: f149 f1 0"/>
              <a:gd name="f183" fmla="?: f149 f150 f151"/>
              <a:gd name="f184" fmla="?: f51 f153 f152"/>
              <a:gd name="f185" fmla="?: f67 f156 f157"/>
              <a:gd name="f186" fmla="?: f51 f160 f159"/>
              <a:gd name="f187" fmla="?: f82 f164 f165"/>
              <a:gd name="f188" fmla="?: f87 f169 f168"/>
              <a:gd name="f189" fmla="?: f89 f171 f172"/>
              <a:gd name="f190" fmla="?: f82 f174 f175"/>
              <a:gd name="f191" fmla="?: f143 f178 f177"/>
              <a:gd name="f192" fmla="?: f89 f182 f181"/>
              <a:gd name="f193" fmla="?: f89 f181 f182"/>
              <a:gd name="f194" fmla="?: f149 f192 f193"/>
            </a:gdLst>
            <a:ahLst>
              <a:ahXY gdRefY="f0" minY="f7" maxY="f10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7" b="f48"/>
            <a:pathLst>
              <a:path>
                <a:moveTo>
                  <a:pt x="f41" y="f42"/>
                </a:moveTo>
                <a:arcTo wR="f62" hR="f100" stAng="f155" swAng="f103"/>
                <a:arcTo wR="f68" hR="f104" stAng="f185" swAng="f107"/>
                <a:lnTo>
                  <a:pt x="f40" y="f48"/>
                </a:lnTo>
                <a:lnTo>
                  <a:pt x="f40" y="f41"/>
                </a:lnTo>
                <a:arcTo wR="f71" hR="f62" stAng="f158" swAng="f110"/>
                <a:lnTo>
                  <a:pt x="f53" y="f38"/>
                </a:lnTo>
                <a:arcTo wR="f111" hR="f68" stAng="f186" swAng="f161"/>
                <a:arcTo wR="f116" hR="f78" stAng="f162" swAng="f163"/>
                <a:lnTo>
                  <a:pt x="f47" y="f40"/>
                </a:lnTo>
                <a:lnTo>
                  <a:pt x="f47" y="f49"/>
                </a:lnTo>
                <a:arcTo wR="f121" hR="f122" stAng="f187" swAng="f166"/>
                <a:close/>
              </a:path>
              <a:path>
                <a:moveTo>
                  <a:pt x="f45" y="f41"/>
                </a:moveTo>
                <a:arcTo wR="f83" hR="f78" stAng="f167" swAng="f129"/>
                <a:arcTo wR="f130" hR="f131" stAng="f188" swAng="f170"/>
                <a:arcTo wR="f136" hR="f137" stAng="f189" swAng="f173"/>
                <a:close/>
              </a:path>
              <a:path>
                <a:moveTo>
                  <a:pt x="f40" y="f49"/>
                </a:moveTo>
                <a:arcTo wR="f90" hR="f122" stAng="f190" swAng="f142"/>
                <a:arcTo wR="f62" hR="f100" stAng="f155" swAng="f103"/>
                <a:arcTo wR="f68" hR="f104" stAng="f185" swAng="f107"/>
                <a:arcTo wR="f144" hR="f176" stAng="f191" swAng="f179"/>
                <a:arcTo wR="f137" hR="f180" stAng="f194" swAng="f183"/>
                <a:close/>
              </a:path>
              <a:path>
                <a:moveTo>
                  <a:pt x="f43" y="f38"/>
                </a:moveTo>
                <a:arcTo wR="f95" hR="f68" stAng="f184" swAng="f154"/>
              </a:path>
              <a:path>
                <a:moveTo>
                  <a:pt x="f40" y="f48"/>
                </a:moveTo>
                <a:lnTo>
                  <a:pt x="f40" y="f49"/>
                </a:lnTo>
              </a:path>
              <a:path>
                <a:moveTo>
                  <a:pt x="f43" y="f40"/>
                </a:moveTo>
                <a:lnTo>
                  <a:pt x="f53" y="f40"/>
                </a:lnTo>
              </a:path>
            </a:pathLst>
          </a:custGeom>
          <a:solidFill>
            <a:srgbClr val="6699C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65151" tIns="24432" rIns="65151" bIns="244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Public</a:t>
            </a:r>
          </a:p>
        </p:txBody>
      </p:sp>
      <p:sp>
        <p:nvSpPr>
          <p:cNvPr id="24" name="Freeform: Shape 23"/>
          <p:cNvSpPr/>
          <p:nvPr/>
        </p:nvSpPr>
        <p:spPr>
          <a:xfrm>
            <a:off x="1919689" y="1861684"/>
            <a:ext cx="1486088" cy="402632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5400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27 0 f29"/>
              <a:gd name="f34" fmla="+- f19 f30 0"/>
              <a:gd name="f35" fmla="+- f24 f30 0"/>
              <a:gd name="f36" fmla="+- f28 0 f24"/>
              <a:gd name="f37" fmla="+- f28 0 f19"/>
              <a:gd name="f38" fmla="*/ f7 f26 1"/>
              <a:gd name="f39" fmla="*/ f14 f26 1"/>
              <a:gd name="f40" fmla="*/ f19 f26 1"/>
              <a:gd name="f41" fmla="*/ f24 f26 1"/>
              <a:gd name="f42" fmla="*/ f28 f26 1"/>
              <a:gd name="f43" fmla="*/ f29 f26 1"/>
              <a:gd name="f44" fmla="*/ f27 f26 1"/>
              <a:gd name="f45" fmla="*/ f25 f26 1"/>
              <a:gd name="f46" fmla="+- f28 0 f35"/>
              <a:gd name="f47" fmla="*/ f32 f26 1"/>
              <a:gd name="f48" fmla="*/ f37 f26 1"/>
              <a:gd name="f49" fmla="*/ f36 f26 1"/>
              <a:gd name="f50" fmla="+- f38 0 f41"/>
              <a:gd name="f51" fmla="+- f41 0 f38"/>
              <a:gd name="f52" fmla="+- f43 0 f40"/>
              <a:gd name="f53" fmla="*/ f31 f26 1"/>
              <a:gd name="f54" fmla="+- f40 0 f41"/>
              <a:gd name="f55" fmla="*/ f33 f26 1"/>
              <a:gd name="f56" fmla="+- f43 0 f45"/>
              <a:gd name="f57" fmla="*/ f34 f26 1"/>
              <a:gd name="f58" fmla="*/ f35 f26 1"/>
              <a:gd name="f59" fmla="+- f41 0 f40"/>
              <a:gd name="f60" fmla="+- f45 0 f43"/>
              <a:gd name="f61" fmla="+- f49 0 f42"/>
              <a:gd name="f62" fmla="abs f50"/>
              <a:gd name="f63" fmla="?: f50 f15 f2"/>
              <a:gd name="f64" fmla="?: f50 f2 f15"/>
              <a:gd name="f65" fmla="?: f50 f3 f2"/>
              <a:gd name="f66" fmla="?: f50 f2 f3"/>
              <a:gd name="f67" fmla="+- f48 0 f49"/>
              <a:gd name="f68" fmla="abs f51"/>
              <a:gd name="f69" fmla="?: f51 f15 f2"/>
              <a:gd name="f70" fmla="?: f51 f2 f15"/>
              <a:gd name="f71" fmla="abs f52"/>
              <a:gd name="f72" fmla="?: f52 f15 f2"/>
              <a:gd name="f73" fmla="?: f52 f2 f15"/>
              <a:gd name="f74" fmla="?: f50 0 f1"/>
              <a:gd name="f75" fmla="?: f50 f1 0"/>
              <a:gd name="f76" fmla="+- f44 0 f53"/>
              <a:gd name="f77" fmla="+- f53 0 f44"/>
              <a:gd name="f78" fmla="abs f54"/>
              <a:gd name="f79" fmla="?: f54 0 f1"/>
              <a:gd name="f80" fmla="?: f54 f1 0"/>
              <a:gd name="f81" fmla="+- f55 0 f47"/>
              <a:gd name="f82" fmla="+- f42 0 f49"/>
              <a:gd name="f83" fmla="abs f56"/>
              <a:gd name="f84" fmla="?: f56 f15 f2"/>
              <a:gd name="f85" fmla="?: f56 f2 f15"/>
              <a:gd name="f86" fmla="+- f57 0 f43"/>
              <a:gd name="f87" fmla="+- f58 0 f40"/>
              <a:gd name="f88" fmla="+- f43 0 f57"/>
              <a:gd name="f89" fmla="+- f41 0 f58"/>
              <a:gd name="f90" fmla="abs f59"/>
              <a:gd name="f91" fmla="?: f59 f15 f2"/>
              <a:gd name="f92" fmla="?: f59 f2 f15"/>
              <a:gd name="f93" fmla="*/ f46 f26 1"/>
              <a:gd name="f94" fmla="+- f58 0 f41"/>
              <a:gd name="f95" fmla="abs f60"/>
              <a:gd name="f96" fmla="?: f60 f15 f2"/>
              <a:gd name="f97" fmla="?: f60 f2 f15"/>
              <a:gd name="f98" fmla="?: f60 f3 f2"/>
              <a:gd name="f99" fmla="?: f60 f2 f3"/>
              <a:gd name="f100" fmla="abs f61"/>
              <a:gd name="f101" fmla="?: f50 f66 f65"/>
              <a:gd name="f102" fmla="?: f50 f65 f66"/>
              <a:gd name="f103" fmla="?: f61 f64 f63"/>
              <a:gd name="f104" fmla="abs f67"/>
              <a:gd name="f105" fmla="?: f67 0 f1"/>
              <a:gd name="f106" fmla="?: f67 f1 0"/>
              <a:gd name="f107" fmla="?: f67 f69 f70"/>
              <a:gd name="f108" fmla="?: f52 f75 f74"/>
              <a:gd name="f109" fmla="?: f52 f74 f75"/>
              <a:gd name="f110" fmla="?: f50 f72 f73"/>
              <a:gd name="f111" fmla="abs f76"/>
              <a:gd name="f112" fmla="?: f76 f15 f2"/>
              <a:gd name="f113" fmla="?: f76 f2 f15"/>
              <a:gd name="f114" fmla="?: f76 f3 f2"/>
              <a:gd name="f115" fmla="?: f76 f2 f3"/>
              <a:gd name="f116" fmla="abs f77"/>
              <a:gd name="f117" fmla="?: f77 f15 f2"/>
              <a:gd name="f118" fmla="?: f77 f2 f15"/>
              <a:gd name="f119" fmla="?: f77 f80 f79"/>
              <a:gd name="f120" fmla="?: f77 f79 f80"/>
              <a:gd name="f121" fmla="abs f81"/>
              <a:gd name="f122" fmla="abs f82"/>
              <a:gd name="f123" fmla="?: f81 f15 f2"/>
              <a:gd name="f124" fmla="?: f81 f2 f15"/>
              <a:gd name="f125" fmla="?: f82 0 f1"/>
              <a:gd name="f126" fmla="?: f82 f1 0"/>
              <a:gd name="f127" fmla="?: f56 f80 f79"/>
              <a:gd name="f128" fmla="?: f56 f79 f80"/>
              <a:gd name="f129" fmla="?: f54 f84 f85"/>
              <a:gd name="f130" fmla="abs f86"/>
              <a:gd name="f131" fmla="abs f87"/>
              <a:gd name="f132" fmla="?: f86 f15 f2"/>
              <a:gd name="f133" fmla="?: f86 f2 f15"/>
              <a:gd name="f134" fmla="?: f86 f3 f2"/>
              <a:gd name="f135" fmla="?: f86 f2 f3"/>
              <a:gd name="f136" fmla="abs f88"/>
              <a:gd name="f137" fmla="abs f89"/>
              <a:gd name="f138" fmla="?: f88 f15 f2"/>
              <a:gd name="f139" fmla="?: f88 f2 f15"/>
              <a:gd name="f140" fmla="?: f89 0 f1"/>
              <a:gd name="f141" fmla="?: f89 f1 0"/>
              <a:gd name="f142" fmla="?: f82 f91 f92"/>
              <a:gd name="f143" fmla="+- f93 0 f48"/>
              <a:gd name="f144" fmla="abs f94"/>
              <a:gd name="f145" fmla="?: f94 f15 f2"/>
              <a:gd name="f146" fmla="?: f94 f2 f15"/>
              <a:gd name="f147" fmla="?: f94 f3 f2"/>
              <a:gd name="f148" fmla="?: f94 f2 f3"/>
              <a:gd name="f149" fmla="+- f49 0 f93"/>
              <a:gd name="f150" fmla="?: f89 f15 f2"/>
              <a:gd name="f151" fmla="?: f89 f2 f15"/>
              <a:gd name="f152" fmla="?: f60 f99 f98"/>
              <a:gd name="f153" fmla="?: f60 f98 f99"/>
              <a:gd name="f154" fmla="?: f51 f97 f96"/>
              <a:gd name="f155" fmla="?: f61 f102 f101"/>
              <a:gd name="f156" fmla="?: f51 f106 f105"/>
              <a:gd name="f157" fmla="?: f51 f105 f106"/>
              <a:gd name="f158" fmla="?: f50 f108 f109"/>
              <a:gd name="f159" fmla="?: f76 f115 f114"/>
              <a:gd name="f160" fmla="?: f76 f114 f115"/>
              <a:gd name="f161" fmla="?: f51 f113 f112"/>
              <a:gd name="f162" fmla="?: f54 f119 f120"/>
              <a:gd name="f163" fmla="?: f54 f117 f118"/>
              <a:gd name="f164" fmla="?: f81 f126 f125"/>
              <a:gd name="f165" fmla="?: f81 f125 f126"/>
              <a:gd name="f166" fmla="?: f82 f123 f124"/>
              <a:gd name="f167" fmla="?: f54 f127 f128"/>
              <a:gd name="f168" fmla="?: f86 f135 f134"/>
              <a:gd name="f169" fmla="?: f86 f134 f135"/>
              <a:gd name="f170" fmla="?: f87 f133 f132"/>
              <a:gd name="f171" fmla="?: f88 f141 f140"/>
              <a:gd name="f172" fmla="?: f88 f140 f141"/>
              <a:gd name="f173" fmla="?: f89 f138 f139"/>
              <a:gd name="f174" fmla="?: f59 f126 f125"/>
              <a:gd name="f175" fmla="?: f59 f125 f126"/>
              <a:gd name="f176" fmla="abs f143"/>
              <a:gd name="f177" fmla="?: f94 f148 f147"/>
              <a:gd name="f178" fmla="?: f94 f147 f148"/>
              <a:gd name="f179" fmla="?: f143 f146 f145"/>
              <a:gd name="f180" fmla="abs f149"/>
              <a:gd name="f181" fmla="?: f149 0 f1"/>
              <a:gd name="f182" fmla="?: f149 f1 0"/>
              <a:gd name="f183" fmla="?: f149 f150 f151"/>
              <a:gd name="f184" fmla="?: f51 f153 f152"/>
              <a:gd name="f185" fmla="?: f67 f156 f157"/>
              <a:gd name="f186" fmla="?: f51 f160 f159"/>
              <a:gd name="f187" fmla="?: f82 f164 f165"/>
              <a:gd name="f188" fmla="?: f87 f169 f168"/>
              <a:gd name="f189" fmla="?: f89 f171 f172"/>
              <a:gd name="f190" fmla="?: f82 f174 f175"/>
              <a:gd name="f191" fmla="?: f143 f178 f177"/>
              <a:gd name="f192" fmla="?: f89 f182 f181"/>
              <a:gd name="f193" fmla="?: f89 f181 f182"/>
              <a:gd name="f194" fmla="?: f149 f192 f193"/>
            </a:gdLst>
            <a:ahLst>
              <a:ahXY gdRefY="f0" minY="f7" maxY="f10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7" b="f48"/>
            <a:pathLst>
              <a:path>
                <a:moveTo>
                  <a:pt x="f41" y="f42"/>
                </a:moveTo>
                <a:arcTo wR="f62" hR="f100" stAng="f155" swAng="f103"/>
                <a:arcTo wR="f68" hR="f104" stAng="f185" swAng="f107"/>
                <a:lnTo>
                  <a:pt x="f40" y="f48"/>
                </a:lnTo>
                <a:lnTo>
                  <a:pt x="f40" y="f41"/>
                </a:lnTo>
                <a:arcTo wR="f71" hR="f62" stAng="f158" swAng="f110"/>
                <a:lnTo>
                  <a:pt x="f53" y="f38"/>
                </a:lnTo>
                <a:arcTo wR="f111" hR="f68" stAng="f186" swAng="f161"/>
                <a:arcTo wR="f116" hR="f78" stAng="f162" swAng="f163"/>
                <a:lnTo>
                  <a:pt x="f47" y="f40"/>
                </a:lnTo>
                <a:lnTo>
                  <a:pt x="f47" y="f49"/>
                </a:lnTo>
                <a:arcTo wR="f121" hR="f122" stAng="f187" swAng="f166"/>
                <a:close/>
              </a:path>
              <a:path>
                <a:moveTo>
                  <a:pt x="f45" y="f41"/>
                </a:moveTo>
                <a:arcTo wR="f83" hR="f78" stAng="f167" swAng="f129"/>
                <a:arcTo wR="f130" hR="f131" stAng="f188" swAng="f170"/>
                <a:arcTo wR="f136" hR="f137" stAng="f189" swAng="f173"/>
                <a:close/>
              </a:path>
              <a:path>
                <a:moveTo>
                  <a:pt x="f40" y="f49"/>
                </a:moveTo>
                <a:arcTo wR="f90" hR="f122" stAng="f190" swAng="f142"/>
                <a:arcTo wR="f62" hR="f100" stAng="f155" swAng="f103"/>
                <a:arcTo wR="f68" hR="f104" stAng="f185" swAng="f107"/>
                <a:arcTo wR="f144" hR="f176" stAng="f191" swAng="f179"/>
                <a:arcTo wR="f137" hR="f180" stAng="f194" swAng="f183"/>
                <a:close/>
              </a:path>
              <a:path>
                <a:moveTo>
                  <a:pt x="f43" y="f38"/>
                </a:moveTo>
                <a:arcTo wR="f95" hR="f68" stAng="f184" swAng="f154"/>
              </a:path>
              <a:path>
                <a:moveTo>
                  <a:pt x="f40" y="f48"/>
                </a:moveTo>
                <a:lnTo>
                  <a:pt x="f40" y="f49"/>
                </a:lnTo>
              </a:path>
              <a:path>
                <a:moveTo>
                  <a:pt x="f43" y="f40"/>
                </a:moveTo>
                <a:lnTo>
                  <a:pt x="f53" y="f40"/>
                </a:lnTo>
              </a:path>
            </a:pathLst>
          </a:custGeom>
          <a:solidFill>
            <a:srgbClr val="FF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65151" tIns="24432" rIns="65151" bIns="244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446196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zione reti">
      <a:majorFont>
        <a:latin typeface="Dotum"/>
        <a:ea typeface=""/>
        <a:cs typeface=""/>
      </a:majorFont>
      <a:minorFont>
        <a:latin typeface="Dot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750C38A-8A4B-4FEC-A4D6-BF2DC055E85D}" vid="{612F0E8F-5167-4E02-9A37-0B0D094C3A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842D2DECB264FA3B88BEF4917C2E0" ma:contentTypeVersion="0" ma:contentTypeDescription="Create a new document." ma:contentTypeScope="" ma:versionID="5caae4c1d66e398fa96cbdbff08805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84E3BA-FE6E-4F67-9072-1F25BCD921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AC1E32-0142-4827-B761-C86BDAF25AF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F279C50-D5EA-46DF-ADB8-A5D06C18E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Reti Academy Template</Template>
  <TotalTime>26480</TotalTime>
  <Words>1127</Words>
  <Application>Microsoft Office PowerPoint</Application>
  <PresentationFormat>Custom</PresentationFormat>
  <Paragraphs>305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Courier New</vt:lpstr>
      <vt:lpstr>DejaVu Sans</vt:lpstr>
      <vt:lpstr>Dotum</vt:lpstr>
      <vt:lpstr>FreeSans</vt:lpstr>
      <vt:lpstr>Nimbus Sans L</vt:lpstr>
      <vt:lpstr>Segoe UI</vt:lpstr>
      <vt:lpstr>Times</vt:lpstr>
      <vt:lpstr>UnBatang</vt:lpstr>
      <vt:lpstr>Verdana</vt:lpstr>
      <vt:lpstr>Wingdings</vt:lpstr>
      <vt:lpstr>TemplateNew</vt:lpstr>
      <vt:lpstr> Programmare ad Oggetti</vt:lpstr>
      <vt:lpstr>Gli ogetti e le classi</vt:lpstr>
      <vt:lpstr>PowerPoint Presentation</vt:lpstr>
      <vt:lpstr>Che cos’è (in pratica) un oggetto</vt:lpstr>
      <vt:lpstr>L'incapsulamento</vt:lpstr>
      <vt:lpstr>Programmazione ad oggetti</vt:lpstr>
      <vt:lpstr>PowerPoint Presentation</vt:lpstr>
      <vt:lpstr>La classe istogramma</vt:lpstr>
      <vt:lpstr>La classe istogramma</vt:lpstr>
      <vt:lpstr>Scrivere e usare una classe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Esercizi</vt:lpstr>
      <vt:lpstr>I numeri complessi</vt:lpstr>
      <vt:lpstr>Soluzioni?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Accademy - Project Management (Corso Preparazione Certificazione PMP) rev. 2014 v0.2</dc:title>
  <dc:creator>Axel</dc:creator>
  <cp:lastModifiedBy>Biancini Andrea</cp:lastModifiedBy>
  <cp:revision>2949</cp:revision>
  <cp:lastPrinted>2016-09-08T08:45:26Z</cp:lastPrinted>
  <dcterms:created xsi:type="dcterms:W3CDTF">2014-03-26T10:13:25Z</dcterms:created>
  <dcterms:modified xsi:type="dcterms:W3CDTF">2016-12-10T10:48:21Z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0x010100D3F842D2DECB264FA3B88BEF4917C2E0</vt:lpwstr>
  </property>
</Properties>
</file>