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Screen Shot 2016-08-11 at 09.27.27.png"/>
          <p:cNvPicPr>
            <a:picLocks noChangeAspect="1"/>
          </p:cNvPicPr>
          <p:nvPr/>
        </p:nvPicPr>
        <p:blipFill>
          <a:blip r:embed="rId2">
            <a:extLst/>
          </a:blip>
          <a:stretch>
            <a:fillRect/>
          </a:stretch>
        </p:blipFill>
        <p:spPr>
          <a:xfrm>
            <a:off x="2683416" y="714309"/>
            <a:ext cx="7637968" cy="832498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App: Drop-down Menu</a:t>
            </a:r>
          </a:p>
        </p:txBody>
      </p:sp>
      <p:sp>
        <p:nvSpPr>
          <p:cNvPr id="148" name="Shape 148"/>
          <p:cNvSpPr/>
          <p:nvPr>
            <p:ph type="body" sz="half" idx="1"/>
          </p:nvPr>
        </p:nvSpPr>
        <p:spPr>
          <a:prstGeom prst="rect">
            <a:avLst/>
          </a:prstGeom>
        </p:spPr>
        <p:txBody>
          <a:bodyPr/>
          <a:lstStyle/>
          <a:p>
            <a:pPr/>
            <a:r>
              <a:t>Easy navigation to anywhere at any place</a:t>
            </a:r>
          </a:p>
        </p:txBody>
      </p:sp>
      <p:pic>
        <p:nvPicPr>
          <p:cNvPr id="149" name="App_dropdown_menu.jpg"/>
          <p:cNvPicPr>
            <a:picLocks noChangeAspect="1"/>
          </p:cNvPicPr>
          <p:nvPr/>
        </p:nvPicPr>
        <p:blipFill>
          <a:blip r:embed="rId2">
            <a:extLst/>
          </a:blip>
          <a:stretch>
            <a:fillRect/>
          </a:stretch>
        </p:blipFill>
        <p:spPr>
          <a:xfrm>
            <a:off x="7341284" y="2409591"/>
            <a:ext cx="4663134" cy="666161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App: Sub-categories</a:t>
            </a:r>
          </a:p>
        </p:txBody>
      </p:sp>
      <p:sp>
        <p:nvSpPr>
          <p:cNvPr id="152" name="Shape 152"/>
          <p:cNvSpPr/>
          <p:nvPr>
            <p:ph type="body" sz="half" idx="1"/>
          </p:nvPr>
        </p:nvSpPr>
        <p:spPr>
          <a:prstGeom prst="rect">
            <a:avLst/>
          </a:prstGeom>
        </p:spPr>
        <p:txBody>
          <a:bodyPr/>
          <a:lstStyle/>
          <a:p>
            <a:pPr/>
            <a:r>
              <a:t>Each sub category will have their own clickable badge instead of just a hyperlink.</a:t>
            </a:r>
          </a:p>
        </p:txBody>
      </p:sp>
      <p:pic>
        <p:nvPicPr>
          <p:cNvPr id="153" name="App_Home.jpg"/>
          <p:cNvPicPr>
            <a:picLocks noChangeAspect="1"/>
          </p:cNvPicPr>
          <p:nvPr/>
        </p:nvPicPr>
        <p:blipFill>
          <a:blip r:embed="rId2">
            <a:extLst/>
          </a:blip>
          <a:stretch>
            <a:fillRect/>
          </a:stretch>
        </p:blipFill>
        <p:spPr>
          <a:xfrm>
            <a:off x="7219265" y="2294413"/>
            <a:ext cx="4833272" cy="6904674"/>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E.g. Events Page</a:t>
            </a:r>
          </a:p>
        </p:txBody>
      </p:sp>
      <p:sp>
        <p:nvSpPr>
          <p:cNvPr id="156" name="Shape 156"/>
          <p:cNvSpPr/>
          <p:nvPr>
            <p:ph type="body" sz="half" idx="1"/>
          </p:nvPr>
        </p:nvSpPr>
        <p:spPr>
          <a:prstGeom prst="rect">
            <a:avLst/>
          </a:prstGeom>
        </p:spPr>
        <p:txBody>
          <a:bodyPr/>
          <a:lstStyle/>
          <a:p>
            <a:pPr/>
            <a:r>
              <a:t>Event carousel with automatic and manual navigation.</a:t>
            </a:r>
          </a:p>
          <a:p>
            <a:pPr/>
            <a:r>
              <a:t>Date, time, description.</a:t>
            </a:r>
          </a:p>
          <a:p>
            <a:pPr/>
            <a:r>
              <a:t>Link to more info modal and Facebook event.</a:t>
            </a:r>
          </a:p>
          <a:p>
            <a:pPr/>
            <a:r>
              <a:t>Like and Share feature.</a:t>
            </a:r>
          </a:p>
          <a:p>
            <a:pPr/>
            <a:r>
              <a:t>Admin can also add more events.</a:t>
            </a:r>
          </a:p>
        </p:txBody>
      </p:sp>
      <p:pic>
        <p:nvPicPr>
          <p:cNvPr id="157" name="App_Events.jpg"/>
          <p:cNvPicPr>
            <a:picLocks noChangeAspect="1"/>
          </p:cNvPicPr>
          <p:nvPr/>
        </p:nvPicPr>
        <p:blipFill>
          <a:blip r:embed="rId2">
            <a:extLst/>
          </a:blip>
          <a:stretch>
            <a:fillRect/>
          </a:stretch>
        </p:blipFill>
        <p:spPr>
          <a:xfrm>
            <a:off x="7268944" y="2316148"/>
            <a:ext cx="4802843" cy="6861204"/>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Technologies</a:t>
            </a:r>
          </a:p>
        </p:txBody>
      </p:sp>
      <p:sp>
        <p:nvSpPr>
          <p:cNvPr id="160" name="Shape 160"/>
          <p:cNvSpPr/>
          <p:nvPr>
            <p:ph type="body" idx="1"/>
          </p:nvPr>
        </p:nvSpPr>
        <p:spPr>
          <a:prstGeom prst="rect">
            <a:avLst/>
          </a:prstGeom>
        </p:spPr>
        <p:txBody>
          <a:bodyPr/>
          <a:lstStyle/>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HTML5: will be used to code the entirety of our website.</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JQuery: will be used for client side validation during registration of new members and logging in of existing members.</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PHP: will be used for server side validation during logging in of existing members.</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MySQL: will be used to store our member database, as well as any other content.</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Motion UI: will be used for smoother and more elegant transitions among pages, as well as small animations to make the website more lively and fun.</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Bootstrap: will be used for layout purposes on different devices, as well the styling of certain elements such as forms etc.</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CSS: will be used for the styling of our webpage.</a:t>
            </a:r>
          </a:p>
          <a:p>
            <a:pPr marL="221742" indent="-221742" defTabSz="443484">
              <a:lnSpc>
                <a:spcPct val="120000"/>
              </a:lnSpc>
              <a:spcBef>
                <a:spcPts val="800"/>
              </a:spcBef>
              <a:buSzPct val="100000"/>
              <a:defRPr sz="2425">
                <a:latin typeface="Helvetica Neue Light"/>
                <a:ea typeface="Helvetica Neue Light"/>
                <a:cs typeface="Helvetica Neue Light"/>
                <a:sym typeface="Helvetica Neue Light"/>
              </a:defRPr>
            </a:pPr>
            <a:r>
              <a:t>PhoneGap: this software will be used to create our application.</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Design: Colour Scheme</a:t>
            </a:r>
          </a:p>
        </p:txBody>
      </p:sp>
      <p:sp>
        <p:nvSpPr>
          <p:cNvPr id="163" name="Shape 163"/>
          <p:cNvSpPr/>
          <p:nvPr>
            <p:ph type="body" idx="1"/>
          </p:nvPr>
        </p:nvSpPr>
        <p:spPr>
          <a:prstGeom prst="rect">
            <a:avLst/>
          </a:prstGeom>
        </p:spPr>
        <p:txBody>
          <a:bodyPr/>
          <a:lstStyle/>
          <a:p>
            <a:pPr/>
            <a:r>
              <a:t>Red</a:t>
            </a:r>
          </a:p>
          <a:p>
            <a:pPr/>
            <a:r>
              <a:t>Blue</a:t>
            </a:r>
          </a:p>
          <a:p>
            <a:pPr/>
            <a:r>
              <a:t>Green</a:t>
            </a:r>
          </a:p>
          <a:p>
            <a:pPr/>
            <a:r>
              <a:t>Gold/Yellow</a:t>
            </a:r>
          </a:p>
          <a:p>
            <a:pPr/>
            <a:r>
              <a:t>Black</a:t>
            </a:r>
          </a:p>
          <a:p>
            <a:pPr/>
            <a:r>
              <a:t>White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Design: Fonts</a:t>
            </a:r>
          </a:p>
        </p:txBody>
      </p:sp>
      <p:sp>
        <p:nvSpPr>
          <p:cNvPr id="166" name="Shape 166"/>
          <p:cNvSpPr/>
          <p:nvPr>
            <p:ph type="body" idx="1"/>
          </p:nvPr>
        </p:nvSpPr>
        <p:spPr>
          <a:prstGeom prst="rect">
            <a:avLst/>
          </a:prstGeom>
        </p:spPr>
        <p:txBody>
          <a:bodyPr/>
          <a:lstStyle/>
          <a:p>
            <a:pPr/>
            <a:r>
              <a:t>Lovelo Light: Headers and Titles.</a:t>
            </a:r>
          </a:p>
          <a:p>
            <a:pPr/>
            <a:r>
              <a:t>Lane Light: General text.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Design: Other</a:t>
            </a:r>
          </a:p>
        </p:txBody>
      </p:sp>
      <p:sp>
        <p:nvSpPr>
          <p:cNvPr id="169" name="Shape 169"/>
          <p:cNvSpPr/>
          <p:nvPr>
            <p:ph type="body" idx="1"/>
          </p:nvPr>
        </p:nvSpPr>
        <p:spPr>
          <a:prstGeom prst="rect">
            <a:avLst/>
          </a:prstGeom>
        </p:spPr>
        <p:txBody>
          <a:bodyPr/>
          <a:lstStyle/>
          <a:p>
            <a:pPr/>
            <a:r>
              <a:t>Pages have continuous flow - categories separated by different coloured backgrounds.</a:t>
            </a:r>
          </a:p>
          <a:p>
            <a:pPr/>
            <a:r>
              <a:t>Headers and titles enhanced with drop shadows etc.</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lvl1pPr defTabSz="578358">
              <a:defRPr sz="7919"/>
            </a:lvl1pPr>
          </a:lstStyle>
          <a:p>
            <a:pPr/>
            <a:r>
              <a:t>“So Paws…collaborate and listen.”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a:lstStyle/>
          <a:p>
            <a:pPr/>
            <a:r>
              <a:t>We are Pedigree</a:t>
            </a:r>
          </a:p>
        </p:txBody>
      </p:sp>
      <p:sp>
        <p:nvSpPr>
          <p:cNvPr id="122" name="Shape 122"/>
          <p:cNvSpPr/>
          <p:nvPr>
            <p:ph type="body" sz="half" idx="1"/>
          </p:nvPr>
        </p:nvSpPr>
        <p:spPr>
          <a:xfrm>
            <a:off x="952500" y="2603500"/>
            <a:ext cx="5360839" cy="6286500"/>
          </a:xfrm>
          <a:prstGeom prst="rect">
            <a:avLst/>
          </a:prstGeom>
        </p:spPr>
        <p:txBody>
          <a:bodyPr/>
          <a:lstStyle/>
          <a:p>
            <a:pPr/>
            <a:r>
              <a:t>Megan Els </a:t>
            </a:r>
          </a:p>
          <a:p>
            <a:pPr/>
            <a:r>
              <a:t>Weich Malan</a:t>
            </a:r>
          </a:p>
          <a:p>
            <a:pPr/>
            <a:r>
              <a:t>Retief Strydom</a:t>
            </a:r>
          </a:p>
          <a:p>
            <a:pPr/>
            <a:r>
              <a:t>Danette Coetzee</a:t>
            </a:r>
          </a:p>
          <a:p>
            <a:pPr/>
            <a:r>
              <a:t>Danielle Speek</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Our Mission</a:t>
            </a:r>
          </a:p>
        </p:txBody>
      </p:sp>
      <p:sp>
        <p:nvSpPr>
          <p:cNvPr id="125" name="Shape 125"/>
          <p:cNvSpPr/>
          <p:nvPr/>
        </p:nvSpPr>
        <p:spPr>
          <a:xfrm>
            <a:off x="402350" y="2962496"/>
            <a:ext cx="12200100" cy="5581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900"/>
              </a:spcBef>
              <a:defRPr sz="2300">
                <a:latin typeface="Helvetica Neue Light"/>
                <a:ea typeface="Helvetica Neue Light"/>
                <a:cs typeface="Helvetica Neue Light"/>
                <a:sym typeface="Helvetica Neue Light"/>
              </a:defRPr>
            </a:pPr>
            <a:r>
              <a:t>Paws is aimed at improving the quality of life of homeless and mistreated cats and dogs in rural areas.</a:t>
            </a:r>
          </a:p>
          <a:p>
            <a:pPr algn="l" defTabSz="457200">
              <a:lnSpc>
                <a:spcPct val="120000"/>
              </a:lnSpc>
              <a:spcBef>
                <a:spcPts val="900"/>
              </a:spcBef>
              <a:defRPr sz="2300">
                <a:latin typeface="Helvetica Neue Light"/>
                <a:ea typeface="Helvetica Neue Light"/>
                <a:cs typeface="Helvetica Neue Light"/>
                <a:sym typeface="Helvetica Neue Light"/>
              </a:defRPr>
            </a:pPr>
            <a:r>
              <a:t>Our goal is to remove these animals from these harmful environments, rehabilitate them, and provide them with new loving and caring homes.</a:t>
            </a:r>
          </a:p>
          <a:p>
            <a:pPr algn="l" defTabSz="457200">
              <a:lnSpc>
                <a:spcPct val="120000"/>
              </a:lnSpc>
              <a:spcBef>
                <a:spcPts val="900"/>
              </a:spcBef>
              <a:defRPr sz="2300">
                <a:latin typeface="Helvetica Neue Light"/>
                <a:ea typeface="Helvetica Neue Light"/>
                <a:cs typeface="Helvetica Neue Light"/>
                <a:sym typeface="Helvetica Neue Light"/>
              </a:defRPr>
            </a:pPr>
            <a:r>
              <a:t>In order to achieve this, we rely on donations from the public and local businesses. We raise these funds by hosting events such as walks in the park with the animals, fun runs, and general donation drives. These funds enable us to have the means to locate and retrieve these animals.</a:t>
            </a:r>
          </a:p>
          <a:p>
            <a:pPr algn="l" defTabSz="457200">
              <a:lnSpc>
                <a:spcPct val="120000"/>
              </a:lnSpc>
              <a:spcBef>
                <a:spcPts val="900"/>
              </a:spcBef>
              <a:defRPr sz="2300">
                <a:latin typeface="Helvetica Neue Light"/>
                <a:ea typeface="Helvetica Neue Light"/>
                <a:cs typeface="Helvetica Neue Light"/>
                <a:sym typeface="Helvetica Neue Light"/>
              </a:defRPr>
            </a:pPr>
            <a:r>
              <a:t>We do this because we believe that our community work improves not only the life go the animal, but also gives humans the chance to experience the unconditional love a pet, by participating in our adoption program.</a:t>
            </a:r>
          </a:p>
          <a:p>
            <a:pPr algn="l" defTabSz="457200">
              <a:lnSpc>
                <a:spcPct val="120000"/>
              </a:lnSpc>
              <a:spcBef>
                <a:spcPts val="900"/>
              </a:spcBef>
              <a:defRPr sz="2300">
                <a:latin typeface="Helvetica Neue Light"/>
                <a:ea typeface="Helvetica Neue Light"/>
                <a:cs typeface="Helvetica Neue Light"/>
                <a:sym typeface="Helvetica Neue Light"/>
              </a:defRPr>
            </a:pPr>
            <a:r>
              <a:t>We thereby create a happier, healthier and more caring space for every person and animal involved.</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Target Groups</a:t>
            </a:r>
          </a:p>
        </p:txBody>
      </p:sp>
      <p:sp>
        <p:nvSpPr>
          <p:cNvPr id="128" name="Shape 128"/>
          <p:cNvSpPr/>
          <p:nvPr>
            <p:ph type="body" idx="1"/>
          </p:nvPr>
        </p:nvSpPr>
        <p:spPr>
          <a:prstGeom prst="rect">
            <a:avLst/>
          </a:prstGeom>
        </p:spPr>
        <p:txBody>
          <a:bodyPr/>
          <a:lstStyle/>
          <a:p>
            <a:pPr/>
            <a:r>
              <a:t>Potential Pet Adopters</a:t>
            </a:r>
          </a:p>
          <a:p>
            <a:pPr/>
            <a:r>
              <a:t>Potential Investors &amp; Contributors</a:t>
            </a:r>
          </a:p>
          <a:p>
            <a:pPr/>
            <a:r>
              <a:t>Our Personnel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Website: Splash Page</a:t>
            </a:r>
          </a:p>
        </p:txBody>
      </p:sp>
      <p:sp>
        <p:nvSpPr>
          <p:cNvPr id="131" name="Shape 131"/>
          <p:cNvSpPr/>
          <p:nvPr>
            <p:ph type="body" sz="quarter" idx="1"/>
          </p:nvPr>
        </p:nvSpPr>
        <p:spPr>
          <a:xfrm>
            <a:off x="952500" y="4191000"/>
            <a:ext cx="2317552" cy="2712641"/>
          </a:xfrm>
          <a:prstGeom prst="rect">
            <a:avLst/>
          </a:prstGeom>
        </p:spPr>
        <p:txBody>
          <a:bodyPr/>
          <a:lstStyle/>
          <a:p>
            <a:pPr/>
            <a:r>
              <a:t>Login</a:t>
            </a:r>
          </a:p>
          <a:p>
            <a:pPr/>
            <a:r>
              <a:t>Register</a:t>
            </a:r>
          </a:p>
          <a:p>
            <a:pPr/>
            <a:r>
              <a:t>Guest</a:t>
            </a:r>
          </a:p>
        </p:txBody>
      </p:sp>
      <p:pic>
        <p:nvPicPr>
          <p:cNvPr id="132" name="splash_page.jpg"/>
          <p:cNvPicPr>
            <a:picLocks noChangeAspect="1"/>
          </p:cNvPicPr>
          <p:nvPr/>
        </p:nvPicPr>
        <p:blipFill>
          <a:blip r:embed="rId2">
            <a:extLst/>
          </a:blip>
          <a:stretch>
            <a:fillRect/>
          </a:stretch>
        </p:blipFill>
        <p:spPr>
          <a:xfrm>
            <a:off x="4355107" y="2881672"/>
            <a:ext cx="8123768" cy="4964525"/>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Website: Home Page</a:t>
            </a:r>
          </a:p>
        </p:txBody>
      </p:sp>
      <p:sp>
        <p:nvSpPr>
          <p:cNvPr id="135" name="Shape 135"/>
          <p:cNvSpPr/>
          <p:nvPr>
            <p:ph type="body" idx="1"/>
          </p:nvPr>
        </p:nvSpPr>
        <p:spPr>
          <a:xfrm>
            <a:off x="1562100" y="2597150"/>
            <a:ext cx="10273904" cy="6286500"/>
          </a:xfrm>
          <a:prstGeom prst="rect">
            <a:avLst/>
          </a:prstGeom>
        </p:spPr>
        <p:txBody>
          <a:bodyPr/>
          <a:lstStyle/>
          <a:p>
            <a:pPr/>
            <a:r>
              <a:t>5 badges with icons: Home, My Profile, Goodies, Donations, and About Us.</a:t>
            </a:r>
          </a:p>
          <a:p>
            <a:pPr/>
            <a:r>
              <a:t>Subcategories for each e.g. Home: News, Events, and Calendar.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Home_page.jpg"/>
          <p:cNvPicPr>
            <a:picLocks noChangeAspect="1"/>
          </p:cNvPicPr>
          <p:nvPr/>
        </p:nvPicPr>
        <p:blipFill>
          <a:blip r:embed="rId2">
            <a:extLst/>
          </a:blip>
          <a:stretch>
            <a:fillRect/>
          </a:stretch>
        </p:blipFill>
        <p:spPr>
          <a:xfrm>
            <a:off x="0" y="903111"/>
            <a:ext cx="13004800" cy="7947378"/>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App: Splash Page</a:t>
            </a:r>
          </a:p>
        </p:txBody>
      </p:sp>
      <p:sp>
        <p:nvSpPr>
          <p:cNvPr id="140" name="Shape 140"/>
          <p:cNvSpPr/>
          <p:nvPr>
            <p:ph type="body" sz="quarter" idx="1"/>
          </p:nvPr>
        </p:nvSpPr>
        <p:spPr>
          <a:xfrm>
            <a:off x="952500" y="2603500"/>
            <a:ext cx="2676674" cy="2692351"/>
          </a:xfrm>
          <a:prstGeom prst="rect">
            <a:avLst/>
          </a:prstGeom>
        </p:spPr>
        <p:txBody>
          <a:bodyPr/>
          <a:lstStyle/>
          <a:p>
            <a:pPr/>
            <a:r>
              <a:t>Login</a:t>
            </a:r>
          </a:p>
          <a:p>
            <a:pPr/>
            <a:r>
              <a:t>Register</a:t>
            </a:r>
          </a:p>
        </p:txBody>
      </p:sp>
      <p:pic>
        <p:nvPicPr>
          <p:cNvPr id="141" name="App_splash_page.jpg"/>
          <p:cNvPicPr>
            <a:picLocks noChangeAspect="1"/>
          </p:cNvPicPr>
          <p:nvPr/>
        </p:nvPicPr>
        <p:blipFill>
          <a:blip r:embed="rId2">
            <a:extLst/>
          </a:blip>
          <a:stretch>
            <a:fillRect/>
          </a:stretch>
        </p:blipFill>
        <p:spPr>
          <a:xfrm>
            <a:off x="6341526" y="2221280"/>
            <a:ext cx="4944548" cy="706364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App: Home Page</a:t>
            </a:r>
          </a:p>
        </p:txBody>
      </p:sp>
      <p:sp>
        <p:nvSpPr>
          <p:cNvPr id="144" name="Shape 144"/>
          <p:cNvSpPr/>
          <p:nvPr>
            <p:ph type="body" sz="half" idx="1"/>
          </p:nvPr>
        </p:nvSpPr>
        <p:spPr>
          <a:prstGeom prst="rect">
            <a:avLst/>
          </a:prstGeom>
        </p:spPr>
        <p:txBody>
          <a:bodyPr/>
          <a:lstStyle/>
          <a:p>
            <a:pPr/>
            <a:r>
              <a:t>Badges remain the same just like on website.</a:t>
            </a:r>
          </a:p>
          <a:p>
            <a:pPr/>
            <a:r>
              <a:t>Donate Now button on each page.</a:t>
            </a:r>
          </a:p>
          <a:p>
            <a:pPr/>
            <a:r>
              <a:t>Once clicked: navigates to show subcategories also as badges.</a:t>
            </a:r>
          </a:p>
          <a:p>
            <a:pPr/>
            <a:r>
              <a:t>Drop-down menu in top right corner.</a:t>
            </a:r>
          </a:p>
        </p:txBody>
      </p:sp>
      <p:pic>
        <p:nvPicPr>
          <p:cNvPr id="145" name="App_main.jpg"/>
          <p:cNvPicPr>
            <a:picLocks noChangeAspect="1"/>
          </p:cNvPicPr>
          <p:nvPr/>
        </p:nvPicPr>
        <p:blipFill>
          <a:blip r:embed="rId2">
            <a:extLst/>
          </a:blip>
          <a:stretch>
            <a:fillRect/>
          </a:stretch>
        </p:blipFill>
        <p:spPr>
          <a:xfrm>
            <a:off x="8023240" y="2958579"/>
            <a:ext cx="3903440" cy="5576342"/>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