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8288000" cy="10287000"/>
  <p:notesSz cx="18288000" cy="10287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816" y="48"/>
      </p:cViewPr>
      <p:guideLst>
        <p:guide orient="horz" pos="2880"/>
        <p:guide pos="216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91246" y="933513"/>
            <a:ext cx="9705507" cy="1084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50" b="1" i="0">
                <a:solidFill>
                  <a:srgbClr val="57B1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695708" y="5623831"/>
            <a:ext cx="10896582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BFE4D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FE4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50" b="1" i="0">
                <a:solidFill>
                  <a:srgbClr val="57B1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D484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D48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50" b="1" i="0">
                <a:solidFill>
                  <a:srgbClr val="57B1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FE4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50" b="1" i="0">
                <a:solidFill>
                  <a:srgbClr val="57B1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7B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90471" y="933519"/>
            <a:ext cx="5907056" cy="1084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50" b="1" i="0">
                <a:solidFill>
                  <a:srgbClr val="57B1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12162" y="2706286"/>
            <a:ext cx="9863675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D484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933700"/>
            <a:ext cx="2990849" cy="29908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00600" y="2835098"/>
            <a:ext cx="10972800" cy="31880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0950" b="1" spc="140" dirty="0">
                <a:solidFill>
                  <a:srgbClr val="EBEBEB"/>
                </a:solidFill>
                <a:latin typeface="Trebuchet MS"/>
                <a:cs typeface="Trebuchet MS"/>
              </a:rPr>
              <a:t>CONTRÔLE</a:t>
            </a:r>
            <a:r>
              <a:rPr sz="10950" b="1" spc="-64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0950" b="1" spc="-45" dirty="0">
                <a:solidFill>
                  <a:srgbClr val="EBEBEB"/>
                </a:solidFill>
                <a:latin typeface="Trebuchet MS"/>
                <a:cs typeface="Trebuchet MS"/>
              </a:rPr>
              <a:t>DE</a:t>
            </a:r>
            <a:endParaRPr lang="fr-FR" sz="10950" b="1" spc="-45" dirty="0">
              <a:solidFill>
                <a:srgbClr val="EBEBEB"/>
              </a:solidFill>
              <a:latin typeface="Trebuchet MS"/>
              <a:cs typeface="Trebuchet MS"/>
            </a:endParaRPr>
          </a:p>
          <a:p>
            <a:pPr marL="12700" algn="ctr">
              <a:spcBef>
                <a:spcPts val="100"/>
              </a:spcBef>
            </a:pPr>
            <a:r>
              <a:rPr lang="fr-FR" sz="9600" spc="55" dirty="0">
                <a:solidFill>
                  <a:srgbClr val="EBEBEB"/>
                </a:solidFill>
                <a:latin typeface="Georgia"/>
                <a:cs typeface="Georgia"/>
              </a:rPr>
              <a:t>Saisie</a:t>
            </a:r>
            <a:r>
              <a:rPr lang="fr-FR" sz="9600" spc="65" dirty="0">
                <a:solidFill>
                  <a:srgbClr val="EBEBEB"/>
                </a:solidFill>
                <a:latin typeface="Georgia"/>
                <a:cs typeface="Georgia"/>
              </a:rPr>
              <a:t> </a:t>
            </a:r>
            <a:r>
              <a:rPr lang="fr-FR" sz="9600" spc="210" dirty="0">
                <a:solidFill>
                  <a:srgbClr val="EBEBEB"/>
                </a:solidFill>
                <a:latin typeface="Georgia"/>
                <a:cs typeface="Georgia"/>
              </a:rPr>
              <a:t>Coté</a:t>
            </a:r>
            <a:r>
              <a:rPr lang="fr-FR" sz="9600" spc="70" dirty="0">
                <a:solidFill>
                  <a:srgbClr val="EBEBEB"/>
                </a:solidFill>
                <a:latin typeface="Georgia"/>
                <a:cs typeface="Georgia"/>
              </a:rPr>
              <a:t> </a:t>
            </a:r>
            <a:r>
              <a:rPr lang="fr-FR" sz="9600" spc="100" dirty="0">
                <a:solidFill>
                  <a:srgbClr val="EBEBEB"/>
                </a:solidFill>
                <a:latin typeface="Georgia"/>
                <a:cs typeface="Georgia"/>
              </a:rPr>
              <a:t>Client</a:t>
            </a:r>
            <a:endParaRPr lang="fr-FR" sz="9600" dirty="0">
              <a:latin typeface="Georgia"/>
              <a:cs typeface="Georgi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543FB64-6827-496F-AF7C-5BC5A9304032}"/>
              </a:ext>
            </a:extLst>
          </p:cNvPr>
          <p:cNvSpPr txBox="1"/>
          <p:nvPr/>
        </p:nvSpPr>
        <p:spPr>
          <a:xfrm>
            <a:off x="1524000" y="7429500"/>
            <a:ext cx="4387215" cy="224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600" spc="55" dirty="0">
                <a:solidFill>
                  <a:srgbClr val="EBEBEB"/>
                </a:solidFill>
                <a:latin typeface="Georgia"/>
                <a:cs typeface="Georgia"/>
              </a:rPr>
              <a:t>NAVARRO ABDELLI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600" spc="55" dirty="0">
                <a:solidFill>
                  <a:srgbClr val="EBEBEB"/>
                </a:solidFill>
                <a:latin typeface="Georgia"/>
                <a:cs typeface="Georgia"/>
              </a:rPr>
              <a:t>BEN MOULOUD DUONG</a:t>
            </a:r>
            <a:endParaRPr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3705" y="1133830"/>
            <a:ext cx="13351748" cy="109324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2578735" algn="l">
              <a:lnSpc>
                <a:spcPct val="100000"/>
              </a:lnSpc>
              <a:spcBef>
                <a:spcPts val="125"/>
              </a:spcBef>
            </a:pPr>
            <a:r>
              <a:rPr sz="7000" spc="190" dirty="0" err="1">
                <a:solidFill>
                  <a:srgbClr val="EBEBEB"/>
                </a:solidFill>
                <a:latin typeface="Palatino Linotype"/>
                <a:cs typeface="Palatino Linotype"/>
              </a:rPr>
              <a:t>Sommai</a:t>
            </a:r>
            <a:r>
              <a:rPr lang="fr-FR" sz="7000" spc="190" dirty="0">
                <a:solidFill>
                  <a:srgbClr val="EBEBEB"/>
                </a:solidFill>
                <a:latin typeface="Palatino Linotype"/>
                <a:cs typeface="Palatino Linotype"/>
              </a:rPr>
              <a:t>re</a:t>
            </a:r>
            <a:r>
              <a:rPr lang="fr-FR" sz="7000" dirty="0">
                <a:latin typeface="Palatino Linotype"/>
                <a:cs typeface="Palatino Linotype"/>
              </a:rPr>
              <a:t> </a:t>
            </a:r>
            <a:r>
              <a:rPr lang="fr-FR" sz="7000" spc="90" dirty="0">
                <a:solidFill>
                  <a:srgbClr val="EBEBEB"/>
                </a:solidFill>
                <a:latin typeface="Palatino Linotype"/>
                <a:cs typeface="Palatino Linotype"/>
              </a:rPr>
              <a:t>de </a:t>
            </a:r>
            <a:r>
              <a:rPr lang="fr-FR" sz="7000" spc="75" dirty="0">
                <a:solidFill>
                  <a:srgbClr val="EBEBEB"/>
                </a:solidFill>
                <a:latin typeface="Palatino Linotype"/>
                <a:cs typeface="Palatino Linotype"/>
              </a:rPr>
              <a:t>l'exposé.</a:t>
            </a:r>
            <a:endParaRPr lang="fr-FR" sz="70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56494" y="3543300"/>
            <a:ext cx="5381372" cy="1762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000" b="1" spc="85" dirty="0">
                <a:solidFill>
                  <a:srgbClr val="57B152"/>
                </a:solidFill>
                <a:latin typeface="Trebuchet MS"/>
                <a:cs typeface="Trebuchet MS"/>
              </a:rPr>
              <a:t>Avantages et inconvénients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fr-FR" sz="3000" dirty="0">
              <a:latin typeface="Trebuchet MS"/>
              <a:cs typeface="Trebuchet MS"/>
            </a:endParaRPr>
          </a:p>
          <a:p>
            <a:pPr marL="191770" indent="-179705">
              <a:lnSpc>
                <a:spcPct val="100000"/>
              </a:lnSpc>
              <a:spcBef>
                <a:spcPts val="540"/>
              </a:spcBef>
              <a:buChar char="-"/>
              <a:tabLst>
                <a:tab pos="192405" algn="l"/>
              </a:tabLst>
            </a:pPr>
            <a:r>
              <a:rPr lang="fr-FR" sz="2100" spc="30" dirty="0">
                <a:solidFill>
                  <a:srgbClr val="EBEBEB"/>
                </a:solidFill>
                <a:latin typeface="Tahoma"/>
                <a:cs typeface="Tahoma"/>
              </a:rPr>
              <a:t>Les</a:t>
            </a:r>
            <a:r>
              <a:rPr lang="fr-FR" sz="2100" spc="-9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lang="fr-FR" sz="2100" spc="30" dirty="0">
                <a:solidFill>
                  <a:srgbClr val="EBEBEB"/>
                </a:solidFill>
                <a:latin typeface="Tahoma"/>
                <a:cs typeface="Tahoma"/>
              </a:rPr>
              <a:t>limites</a:t>
            </a:r>
            <a:r>
              <a:rPr lang="fr-FR" sz="2100" spc="210" dirty="0">
                <a:solidFill>
                  <a:srgbClr val="EBEBEB"/>
                </a:solidFill>
                <a:latin typeface="Tahoma"/>
                <a:cs typeface="Tahoma"/>
              </a:rPr>
              <a:t>/</a:t>
            </a:r>
            <a:r>
              <a:rPr lang="fr-FR" sz="2100" spc="25" dirty="0">
                <a:solidFill>
                  <a:srgbClr val="EBEBEB"/>
                </a:solidFill>
                <a:latin typeface="Tahoma"/>
                <a:cs typeface="Tahoma"/>
              </a:rPr>
              <a:t>inconvénients</a:t>
            </a:r>
            <a:r>
              <a:rPr lang="fr-FR" sz="2100" spc="-9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lang="fr-FR" sz="2100" spc="20" dirty="0">
                <a:solidFill>
                  <a:srgbClr val="EBEBEB"/>
                </a:solidFill>
                <a:latin typeface="Tahoma"/>
                <a:cs typeface="Tahoma"/>
              </a:rPr>
              <a:t>de</a:t>
            </a:r>
            <a:r>
              <a:rPr lang="fr-FR" sz="2100" spc="-9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lang="fr-FR" sz="2100" spc="40" dirty="0">
                <a:solidFill>
                  <a:srgbClr val="EBEBEB"/>
                </a:solidFill>
                <a:latin typeface="Tahoma"/>
                <a:cs typeface="Tahoma"/>
              </a:rPr>
              <a:t>la</a:t>
            </a:r>
            <a:r>
              <a:rPr lang="fr-FR" sz="2100" spc="-9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lang="fr-FR" sz="2100" spc="40" dirty="0">
                <a:solidFill>
                  <a:srgbClr val="EBEBEB"/>
                </a:solidFill>
                <a:latin typeface="Tahoma"/>
                <a:cs typeface="Tahoma"/>
              </a:rPr>
              <a:t>solution</a:t>
            </a:r>
            <a:endParaRPr lang="fr-FR" sz="2100" dirty="0">
              <a:latin typeface="Tahoma"/>
              <a:cs typeface="Tahoma"/>
            </a:endParaRPr>
          </a:p>
          <a:p>
            <a:pPr marL="191770" indent="-179705">
              <a:lnSpc>
                <a:spcPct val="100000"/>
              </a:lnSpc>
              <a:spcBef>
                <a:spcPts val="780"/>
              </a:spcBef>
              <a:buChar char="-"/>
              <a:tabLst>
                <a:tab pos="192405" algn="l"/>
              </a:tabLst>
            </a:pPr>
            <a:r>
              <a:rPr sz="2100" spc="30" dirty="0">
                <a:solidFill>
                  <a:srgbClr val="EBEBEB"/>
                </a:solidFill>
                <a:latin typeface="Tahoma"/>
                <a:cs typeface="Tahoma"/>
              </a:rPr>
              <a:t>Les</a:t>
            </a:r>
            <a:r>
              <a:rPr sz="2100" spc="-12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2100" spc="20" dirty="0">
                <a:solidFill>
                  <a:srgbClr val="EBEBEB"/>
                </a:solidFill>
                <a:latin typeface="Tahoma"/>
                <a:cs typeface="Tahoma"/>
              </a:rPr>
              <a:t>avantages</a:t>
            </a:r>
            <a:endParaRPr sz="2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3476" y="6113369"/>
            <a:ext cx="6054724" cy="16191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000" b="1" spc="85" dirty="0">
                <a:solidFill>
                  <a:srgbClr val="57B152"/>
                </a:solidFill>
                <a:latin typeface="Trebuchet MS"/>
                <a:cs typeface="Trebuchet MS"/>
              </a:rPr>
              <a:t>POC</a:t>
            </a:r>
            <a:r>
              <a:rPr lang="fr-FR" sz="3000" b="1" spc="-175" dirty="0">
                <a:solidFill>
                  <a:srgbClr val="57B152"/>
                </a:solidFill>
                <a:latin typeface="Trebuchet MS"/>
                <a:cs typeface="Trebuchet MS"/>
              </a:rPr>
              <a:t> </a:t>
            </a:r>
            <a:r>
              <a:rPr lang="fr-FR" sz="3000" b="1" spc="-20" dirty="0">
                <a:solidFill>
                  <a:srgbClr val="57B152"/>
                </a:solidFill>
                <a:latin typeface="Trebuchet MS"/>
                <a:cs typeface="Trebuchet MS"/>
              </a:rPr>
              <a:t>(Proof</a:t>
            </a:r>
            <a:r>
              <a:rPr lang="fr-FR" sz="3000" b="1" spc="-175" dirty="0">
                <a:solidFill>
                  <a:srgbClr val="57B152"/>
                </a:solidFill>
                <a:latin typeface="Trebuchet MS"/>
                <a:cs typeface="Trebuchet MS"/>
              </a:rPr>
              <a:t> </a:t>
            </a:r>
            <a:r>
              <a:rPr lang="fr-FR" sz="3000" b="1" spc="-20" dirty="0">
                <a:solidFill>
                  <a:srgbClr val="57B152"/>
                </a:solidFill>
                <a:latin typeface="Trebuchet MS"/>
                <a:cs typeface="Trebuchet MS"/>
              </a:rPr>
              <a:t>of</a:t>
            </a:r>
            <a:r>
              <a:rPr lang="fr-FR" sz="3000" b="1" spc="-170" dirty="0">
                <a:solidFill>
                  <a:srgbClr val="57B152"/>
                </a:solidFill>
                <a:latin typeface="Trebuchet MS"/>
                <a:cs typeface="Trebuchet MS"/>
              </a:rPr>
              <a:t> </a:t>
            </a:r>
            <a:r>
              <a:rPr lang="fr-FR" sz="3000" b="1" spc="-45" dirty="0">
                <a:solidFill>
                  <a:srgbClr val="57B152"/>
                </a:solidFill>
                <a:latin typeface="Trebuchet MS"/>
                <a:cs typeface="Trebuchet MS"/>
              </a:rPr>
              <a:t>Concept)</a:t>
            </a:r>
            <a:endParaRPr lang="fr-FR" sz="3000" dirty="0">
              <a:latin typeface="Trebuchet MS"/>
              <a:cs typeface="Trebuchet MS"/>
            </a:endParaRPr>
          </a:p>
          <a:p>
            <a:pPr marL="191770" indent="-179705">
              <a:lnSpc>
                <a:spcPct val="100000"/>
              </a:lnSpc>
              <a:spcBef>
                <a:spcPts val="3290"/>
              </a:spcBef>
              <a:buChar char="-"/>
              <a:tabLst>
                <a:tab pos="192405" algn="l"/>
              </a:tabLst>
            </a:pPr>
            <a:r>
              <a:rPr lang="fr-FR" sz="2100" spc="30" dirty="0">
                <a:solidFill>
                  <a:srgbClr val="EBEBEB"/>
                </a:solidFill>
                <a:latin typeface="Tahoma"/>
                <a:cs typeface="Tahoma"/>
              </a:rPr>
              <a:t>Présentation</a:t>
            </a:r>
            <a:r>
              <a:rPr lang="fr-FR" sz="2100" spc="-95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lang="fr-FR" sz="2100" spc="25" dirty="0">
                <a:solidFill>
                  <a:srgbClr val="EBEBEB"/>
                </a:solidFill>
                <a:latin typeface="Tahoma"/>
                <a:cs typeface="Tahoma"/>
              </a:rPr>
              <a:t>du</a:t>
            </a:r>
            <a:r>
              <a:rPr lang="fr-FR" sz="2100" spc="-95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lang="fr-FR" sz="2100" spc="40" dirty="0">
                <a:solidFill>
                  <a:srgbClr val="EBEBEB"/>
                </a:solidFill>
                <a:latin typeface="Tahoma"/>
                <a:cs typeface="Tahoma"/>
              </a:rPr>
              <a:t>code</a:t>
            </a:r>
            <a:r>
              <a:rPr lang="fr-FR" sz="2100" spc="-9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lang="fr-FR" sz="2100" spc="25" dirty="0">
                <a:solidFill>
                  <a:srgbClr val="EBEBEB"/>
                </a:solidFill>
                <a:latin typeface="Tahoma"/>
                <a:cs typeface="Tahoma"/>
              </a:rPr>
              <a:t>vulnérable</a:t>
            </a:r>
            <a:endParaRPr lang="fr-FR" sz="2100" dirty="0">
              <a:latin typeface="Tahoma"/>
              <a:cs typeface="Tahoma"/>
            </a:endParaRPr>
          </a:p>
          <a:p>
            <a:pPr marL="12700" marR="574040">
              <a:lnSpc>
                <a:spcPts val="3300"/>
              </a:lnSpc>
              <a:spcBef>
                <a:spcPts val="240"/>
              </a:spcBef>
            </a:pPr>
            <a:r>
              <a:rPr lang="fr-FR" sz="2100" spc="25" dirty="0">
                <a:solidFill>
                  <a:srgbClr val="EBEBEB"/>
                </a:solidFill>
                <a:latin typeface="Tahoma"/>
                <a:cs typeface="Tahoma"/>
              </a:rPr>
              <a:t>- Démonstration</a:t>
            </a:r>
            <a:r>
              <a:rPr lang="fr-FR" sz="2100" spc="-105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lang="fr-FR" sz="2100" spc="20" dirty="0">
                <a:solidFill>
                  <a:srgbClr val="EBEBEB"/>
                </a:solidFill>
                <a:latin typeface="Tahoma"/>
                <a:cs typeface="Tahoma"/>
              </a:rPr>
              <a:t>de</a:t>
            </a:r>
            <a:r>
              <a:rPr lang="fr-FR" sz="2100" spc="-10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lang="fr-FR" sz="2100" spc="40" dirty="0">
                <a:solidFill>
                  <a:srgbClr val="EBEBEB"/>
                </a:solidFill>
                <a:latin typeface="Tahoma"/>
                <a:cs typeface="Tahoma"/>
              </a:rPr>
              <a:t>la</a:t>
            </a:r>
            <a:r>
              <a:rPr lang="fr-FR" sz="2100" spc="-10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lang="fr-FR" sz="2100" spc="40" dirty="0">
                <a:solidFill>
                  <a:srgbClr val="EBEBEB"/>
                </a:solidFill>
                <a:latin typeface="Tahoma"/>
                <a:cs typeface="Tahoma"/>
              </a:rPr>
              <a:t>solution</a:t>
            </a:r>
            <a:r>
              <a:rPr lang="fr-FR" sz="2100" spc="-100" dirty="0">
                <a:solidFill>
                  <a:srgbClr val="EBEBEB"/>
                </a:solidFill>
                <a:latin typeface="Tahoma"/>
                <a:cs typeface="Tahoma"/>
              </a:rPr>
              <a:t> qui </a:t>
            </a:r>
            <a:r>
              <a:rPr lang="fr-FR" sz="2100" spc="25" dirty="0">
                <a:solidFill>
                  <a:srgbClr val="EBEBEB"/>
                </a:solidFill>
                <a:latin typeface="Tahoma"/>
                <a:cs typeface="Tahoma"/>
              </a:rPr>
              <a:t>fonctionne</a:t>
            </a:r>
            <a:endParaRPr lang="fr-FR" sz="21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98431" y="3594006"/>
            <a:ext cx="861694" cy="861694"/>
          </a:xfrm>
          <a:custGeom>
            <a:avLst/>
            <a:gdLst/>
            <a:ahLst/>
            <a:cxnLst/>
            <a:rect l="l" t="t" r="r" b="b"/>
            <a:pathLst>
              <a:path w="861695" h="861695">
                <a:moveTo>
                  <a:pt x="430685" y="861371"/>
                </a:moveTo>
                <a:lnTo>
                  <a:pt x="383758" y="858844"/>
                </a:lnTo>
                <a:lnTo>
                  <a:pt x="338293" y="851438"/>
                </a:lnTo>
                <a:lnTo>
                  <a:pt x="294555" y="839415"/>
                </a:lnTo>
                <a:lnTo>
                  <a:pt x="252807" y="823038"/>
                </a:lnTo>
                <a:lnTo>
                  <a:pt x="213310" y="802570"/>
                </a:lnTo>
                <a:lnTo>
                  <a:pt x="176328" y="778274"/>
                </a:lnTo>
                <a:lnTo>
                  <a:pt x="142123" y="750412"/>
                </a:lnTo>
                <a:lnTo>
                  <a:pt x="110959" y="719248"/>
                </a:lnTo>
                <a:lnTo>
                  <a:pt x="83097" y="685043"/>
                </a:lnTo>
                <a:lnTo>
                  <a:pt x="58801" y="648061"/>
                </a:lnTo>
                <a:lnTo>
                  <a:pt x="38333" y="608564"/>
                </a:lnTo>
                <a:lnTo>
                  <a:pt x="21956" y="566816"/>
                </a:lnTo>
                <a:lnTo>
                  <a:pt x="9933" y="523078"/>
                </a:lnTo>
                <a:lnTo>
                  <a:pt x="2527" y="477613"/>
                </a:lnTo>
                <a:lnTo>
                  <a:pt x="0" y="430685"/>
                </a:lnTo>
                <a:lnTo>
                  <a:pt x="2527" y="383758"/>
                </a:lnTo>
                <a:lnTo>
                  <a:pt x="9933" y="338293"/>
                </a:lnTo>
                <a:lnTo>
                  <a:pt x="21956" y="294555"/>
                </a:lnTo>
                <a:lnTo>
                  <a:pt x="38333" y="252807"/>
                </a:lnTo>
                <a:lnTo>
                  <a:pt x="58801" y="213310"/>
                </a:lnTo>
                <a:lnTo>
                  <a:pt x="83097" y="176328"/>
                </a:lnTo>
                <a:lnTo>
                  <a:pt x="110959" y="142123"/>
                </a:lnTo>
                <a:lnTo>
                  <a:pt x="142123" y="110959"/>
                </a:lnTo>
                <a:lnTo>
                  <a:pt x="176328" y="83097"/>
                </a:lnTo>
                <a:lnTo>
                  <a:pt x="213310" y="58801"/>
                </a:lnTo>
                <a:lnTo>
                  <a:pt x="252807" y="38333"/>
                </a:lnTo>
                <a:lnTo>
                  <a:pt x="294555" y="21956"/>
                </a:lnTo>
                <a:lnTo>
                  <a:pt x="338293" y="9933"/>
                </a:lnTo>
                <a:lnTo>
                  <a:pt x="383758" y="2527"/>
                </a:lnTo>
                <a:lnTo>
                  <a:pt x="430685" y="0"/>
                </a:lnTo>
                <a:lnTo>
                  <a:pt x="477613" y="2527"/>
                </a:lnTo>
                <a:lnTo>
                  <a:pt x="523078" y="9933"/>
                </a:lnTo>
                <a:lnTo>
                  <a:pt x="566816" y="21956"/>
                </a:lnTo>
                <a:lnTo>
                  <a:pt x="608564" y="38333"/>
                </a:lnTo>
                <a:lnTo>
                  <a:pt x="648061" y="58801"/>
                </a:lnTo>
                <a:lnTo>
                  <a:pt x="685043" y="83097"/>
                </a:lnTo>
                <a:lnTo>
                  <a:pt x="719248" y="110959"/>
                </a:lnTo>
                <a:lnTo>
                  <a:pt x="750412" y="142123"/>
                </a:lnTo>
                <a:lnTo>
                  <a:pt x="778274" y="176328"/>
                </a:lnTo>
                <a:lnTo>
                  <a:pt x="802570" y="213310"/>
                </a:lnTo>
                <a:lnTo>
                  <a:pt x="823038" y="252807"/>
                </a:lnTo>
                <a:lnTo>
                  <a:pt x="839415" y="294555"/>
                </a:lnTo>
                <a:lnTo>
                  <a:pt x="851438" y="338293"/>
                </a:lnTo>
                <a:lnTo>
                  <a:pt x="858844" y="383758"/>
                </a:lnTo>
                <a:lnTo>
                  <a:pt x="861371" y="430685"/>
                </a:lnTo>
                <a:lnTo>
                  <a:pt x="858844" y="477613"/>
                </a:lnTo>
                <a:lnTo>
                  <a:pt x="851438" y="523078"/>
                </a:lnTo>
                <a:lnTo>
                  <a:pt x="839415" y="566816"/>
                </a:lnTo>
                <a:lnTo>
                  <a:pt x="823038" y="608564"/>
                </a:lnTo>
                <a:lnTo>
                  <a:pt x="802570" y="648061"/>
                </a:lnTo>
                <a:lnTo>
                  <a:pt x="778274" y="685043"/>
                </a:lnTo>
                <a:lnTo>
                  <a:pt x="750412" y="719248"/>
                </a:lnTo>
                <a:lnTo>
                  <a:pt x="719248" y="750412"/>
                </a:lnTo>
                <a:lnTo>
                  <a:pt x="685043" y="778274"/>
                </a:lnTo>
                <a:lnTo>
                  <a:pt x="648061" y="802570"/>
                </a:lnTo>
                <a:lnTo>
                  <a:pt x="608564" y="823038"/>
                </a:lnTo>
                <a:lnTo>
                  <a:pt x="566816" y="839415"/>
                </a:lnTo>
                <a:lnTo>
                  <a:pt x="523078" y="851438"/>
                </a:lnTo>
                <a:lnTo>
                  <a:pt x="477613" y="858844"/>
                </a:lnTo>
                <a:lnTo>
                  <a:pt x="430685" y="861371"/>
                </a:lnTo>
                <a:close/>
              </a:path>
            </a:pathLst>
          </a:custGeom>
          <a:solidFill>
            <a:srgbClr val="57B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97418" y="3730043"/>
            <a:ext cx="263525" cy="516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b="1" spc="-5" dirty="0">
                <a:solidFill>
                  <a:srgbClr val="3D484E"/>
                </a:solidFill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26864" y="6293075"/>
            <a:ext cx="861694" cy="861694"/>
          </a:xfrm>
          <a:custGeom>
            <a:avLst/>
            <a:gdLst/>
            <a:ahLst/>
            <a:cxnLst/>
            <a:rect l="l" t="t" r="r" b="b"/>
            <a:pathLst>
              <a:path w="861694" h="861695">
                <a:moveTo>
                  <a:pt x="430685" y="861371"/>
                </a:moveTo>
                <a:lnTo>
                  <a:pt x="383758" y="858844"/>
                </a:lnTo>
                <a:lnTo>
                  <a:pt x="338293" y="851438"/>
                </a:lnTo>
                <a:lnTo>
                  <a:pt x="294555" y="839415"/>
                </a:lnTo>
                <a:lnTo>
                  <a:pt x="252807" y="823038"/>
                </a:lnTo>
                <a:lnTo>
                  <a:pt x="213310" y="802570"/>
                </a:lnTo>
                <a:lnTo>
                  <a:pt x="176328" y="778274"/>
                </a:lnTo>
                <a:lnTo>
                  <a:pt x="142123" y="750412"/>
                </a:lnTo>
                <a:lnTo>
                  <a:pt x="110959" y="719248"/>
                </a:lnTo>
                <a:lnTo>
                  <a:pt x="83097" y="685043"/>
                </a:lnTo>
                <a:lnTo>
                  <a:pt x="58801" y="648061"/>
                </a:lnTo>
                <a:lnTo>
                  <a:pt x="38333" y="608564"/>
                </a:lnTo>
                <a:lnTo>
                  <a:pt x="21956" y="566816"/>
                </a:lnTo>
                <a:lnTo>
                  <a:pt x="9933" y="523078"/>
                </a:lnTo>
                <a:lnTo>
                  <a:pt x="2527" y="477613"/>
                </a:lnTo>
                <a:lnTo>
                  <a:pt x="0" y="430685"/>
                </a:lnTo>
                <a:lnTo>
                  <a:pt x="2527" y="383758"/>
                </a:lnTo>
                <a:lnTo>
                  <a:pt x="9933" y="338293"/>
                </a:lnTo>
                <a:lnTo>
                  <a:pt x="21956" y="294555"/>
                </a:lnTo>
                <a:lnTo>
                  <a:pt x="38333" y="252807"/>
                </a:lnTo>
                <a:lnTo>
                  <a:pt x="58801" y="213310"/>
                </a:lnTo>
                <a:lnTo>
                  <a:pt x="83097" y="176328"/>
                </a:lnTo>
                <a:lnTo>
                  <a:pt x="110959" y="142123"/>
                </a:lnTo>
                <a:lnTo>
                  <a:pt x="142123" y="110959"/>
                </a:lnTo>
                <a:lnTo>
                  <a:pt x="176328" y="83097"/>
                </a:lnTo>
                <a:lnTo>
                  <a:pt x="213310" y="58801"/>
                </a:lnTo>
                <a:lnTo>
                  <a:pt x="252807" y="38333"/>
                </a:lnTo>
                <a:lnTo>
                  <a:pt x="294555" y="21956"/>
                </a:lnTo>
                <a:lnTo>
                  <a:pt x="338293" y="9933"/>
                </a:lnTo>
                <a:lnTo>
                  <a:pt x="383758" y="2527"/>
                </a:lnTo>
                <a:lnTo>
                  <a:pt x="430685" y="0"/>
                </a:lnTo>
                <a:lnTo>
                  <a:pt x="477613" y="2527"/>
                </a:lnTo>
                <a:lnTo>
                  <a:pt x="523078" y="9933"/>
                </a:lnTo>
                <a:lnTo>
                  <a:pt x="566816" y="21956"/>
                </a:lnTo>
                <a:lnTo>
                  <a:pt x="608564" y="38333"/>
                </a:lnTo>
                <a:lnTo>
                  <a:pt x="648061" y="58801"/>
                </a:lnTo>
                <a:lnTo>
                  <a:pt x="685043" y="83097"/>
                </a:lnTo>
                <a:lnTo>
                  <a:pt x="719248" y="110959"/>
                </a:lnTo>
                <a:lnTo>
                  <a:pt x="750412" y="142123"/>
                </a:lnTo>
                <a:lnTo>
                  <a:pt x="778274" y="176328"/>
                </a:lnTo>
                <a:lnTo>
                  <a:pt x="802570" y="213310"/>
                </a:lnTo>
                <a:lnTo>
                  <a:pt x="823038" y="252807"/>
                </a:lnTo>
                <a:lnTo>
                  <a:pt x="839415" y="294555"/>
                </a:lnTo>
                <a:lnTo>
                  <a:pt x="851438" y="338293"/>
                </a:lnTo>
                <a:lnTo>
                  <a:pt x="858844" y="383758"/>
                </a:lnTo>
                <a:lnTo>
                  <a:pt x="861371" y="430685"/>
                </a:lnTo>
                <a:lnTo>
                  <a:pt x="858844" y="477613"/>
                </a:lnTo>
                <a:lnTo>
                  <a:pt x="851438" y="523078"/>
                </a:lnTo>
                <a:lnTo>
                  <a:pt x="839415" y="566816"/>
                </a:lnTo>
                <a:lnTo>
                  <a:pt x="823038" y="608564"/>
                </a:lnTo>
                <a:lnTo>
                  <a:pt x="802570" y="648061"/>
                </a:lnTo>
                <a:lnTo>
                  <a:pt x="778274" y="685043"/>
                </a:lnTo>
                <a:lnTo>
                  <a:pt x="750412" y="719248"/>
                </a:lnTo>
                <a:lnTo>
                  <a:pt x="719248" y="750412"/>
                </a:lnTo>
                <a:lnTo>
                  <a:pt x="685043" y="778274"/>
                </a:lnTo>
                <a:lnTo>
                  <a:pt x="648061" y="802570"/>
                </a:lnTo>
                <a:lnTo>
                  <a:pt x="608564" y="823038"/>
                </a:lnTo>
                <a:lnTo>
                  <a:pt x="566816" y="839415"/>
                </a:lnTo>
                <a:lnTo>
                  <a:pt x="523078" y="851438"/>
                </a:lnTo>
                <a:lnTo>
                  <a:pt x="477613" y="858844"/>
                </a:lnTo>
                <a:lnTo>
                  <a:pt x="430685" y="861371"/>
                </a:lnTo>
                <a:close/>
              </a:path>
            </a:pathLst>
          </a:custGeom>
          <a:solidFill>
            <a:srgbClr val="57B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5850" y="6429112"/>
            <a:ext cx="263525" cy="516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b="1" spc="-5" dirty="0">
                <a:solidFill>
                  <a:srgbClr val="3D484E"/>
                </a:solidFill>
                <a:latin typeface="Trebuchet MS"/>
                <a:cs typeface="Trebuchet MS"/>
              </a:rPr>
              <a:t>2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4600" y="3543300"/>
            <a:ext cx="5757545" cy="19184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75" dirty="0">
                <a:solidFill>
                  <a:srgbClr val="57B152"/>
                </a:solidFill>
                <a:latin typeface="Trebuchet MS"/>
                <a:cs typeface="Trebuchet MS"/>
              </a:rPr>
              <a:t>P</a:t>
            </a:r>
            <a:r>
              <a:rPr sz="3000" b="1" spc="-185" dirty="0">
                <a:solidFill>
                  <a:srgbClr val="57B152"/>
                </a:solidFill>
                <a:latin typeface="Trebuchet MS"/>
                <a:cs typeface="Trebuchet MS"/>
              </a:rPr>
              <a:t>r</a:t>
            </a:r>
            <a:r>
              <a:rPr sz="3000" b="1" spc="-105" dirty="0">
                <a:solidFill>
                  <a:srgbClr val="57B152"/>
                </a:solidFill>
                <a:latin typeface="Trebuchet MS"/>
                <a:cs typeface="Trebuchet MS"/>
              </a:rPr>
              <a:t>é</a:t>
            </a:r>
            <a:r>
              <a:rPr sz="3000" b="1" spc="245" dirty="0">
                <a:solidFill>
                  <a:srgbClr val="57B152"/>
                </a:solidFill>
                <a:latin typeface="Trebuchet MS"/>
                <a:cs typeface="Trebuchet MS"/>
              </a:rPr>
              <a:t>s</a:t>
            </a:r>
            <a:r>
              <a:rPr sz="3000" b="1" spc="-105" dirty="0">
                <a:solidFill>
                  <a:srgbClr val="57B152"/>
                </a:solidFill>
                <a:latin typeface="Trebuchet MS"/>
                <a:cs typeface="Trebuchet MS"/>
              </a:rPr>
              <a:t>e</a:t>
            </a:r>
            <a:r>
              <a:rPr sz="3000" b="1" spc="-95" dirty="0">
                <a:solidFill>
                  <a:srgbClr val="57B152"/>
                </a:solidFill>
                <a:latin typeface="Trebuchet MS"/>
                <a:cs typeface="Trebuchet MS"/>
              </a:rPr>
              <a:t>n</a:t>
            </a:r>
            <a:r>
              <a:rPr sz="3000" b="1" spc="-180" dirty="0">
                <a:solidFill>
                  <a:srgbClr val="57B152"/>
                </a:solidFill>
                <a:latin typeface="Trebuchet MS"/>
                <a:cs typeface="Trebuchet MS"/>
              </a:rPr>
              <a:t>t</a:t>
            </a:r>
            <a:r>
              <a:rPr sz="3000" b="1" dirty="0">
                <a:solidFill>
                  <a:srgbClr val="57B152"/>
                </a:solidFill>
                <a:latin typeface="Trebuchet MS"/>
                <a:cs typeface="Trebuchet MS"/>
              </a:rPr>
              <a:t>a</a:t>
            </a:r>
            <a:r>
              <a:rPr sz="3000" b="1" spc="-180" dirty="0">
                <a:solidFill>
                  <a:srgbClr val="57B152"/>
                </a:solidFill>
                <a:latin typeface="Trebuchet MS"/>
                <a:cs typeface="Trebuchet MS"/>
              </a:rPr>
              <a:t>t</a:t>
            </a:r>
            <a:r>
              <a:rPr sz="3000" b="1" spc="-100" dirty="0">
                <a:solidFill>
                  <a:srgbClr val="57B152"/>
                </a:solidFill>
                <a:latin typeface="Trebuchet MS"/>
                <a:cs typeface="Trebuchet MS"/>
              </a:rPr>
              <a:t>i</a:t>
            </a:r>
            <a:r>
              <a:rPr sz="3000" b="1" spc="-10" dirty="0">
                <a:solidFill>
                  <a:srgbClr val="57B152"/>
                </a:solidFill>
                <a:latin typeface="Trebuchet MS"/>
                <a:cs typeface="Trebuchet MS"/>
              </a:rPr>
              <a:t>o</a:t>
            </a:r>
            <a:r>
              <a:rPr sz="3000" b="1" spc="-90" dirty="0">
                <a:solidFill>
                  <a:srgbClr val="57B152"/>
                </a:solidFill>
                <a:latin typeface="Trebuchet MS"/>
                <a:cs typeface="Trebuchet MS"/>
              </a:rPr>
              <a:t>n</a:t>
            </a:r>
            <a:r>
              <a:rPr sz="3000" b="1" spc="-160" dirty="0">
                <a:solidFill>
                  <a:srgbClr val="57B152"/>
                </a:solidFill>
                <a:latin typeface="Trebuchet MS"/>
                <a:cs typeface="Trebuchet MS"/>
              </a:rPr>
              <a:t> </a:t>
            </a:r>
            <a:r>
              <a:rPr sz="3000" b="1" spc="-60" dirty="0">
                <a:solidFill>
                  <a:srgbClr val="57B152"/>
                </a:solidFill>
                <a:latin typeface="Trebuchet MS"/>
                <a:cs typeface="Trebuchet MS"/>
              </a:rPr>
              <a:t>d</a:t>
            </a:r>
            <a:r>
              <a:rPr sz="3000" b="1" spc="-90" dirty="0">
                <a:solidFill>
                  <a:srgbClr val="57B152"/>
                </a:solidFill>
                <a:latin typeface="Trebuchet MS"/>
                <a:cs typeface="Trebuchet MS"/>
              </a:rPr>
              <a:t>u</a:t>
            </a:r>
            <a:r>
              <a:rPr sz="3000" b="1" spc="-160" dirty="0">
                <a:solidFill>
                  <a:srgbClr val="57B152"/>
                </a:solidFill>
                <a:latin typeface="Trebuchet MS"/>
                <a:cs typeface="Trebuchet MS"/>
              </a:rPr>
              <a:t> </a:t>
            </a:r>
            <a:r>
              <a:rPr sz="3000" b="1" spc="-65" dirty="0" err="1">
                <a:solidFill>
                  <a:srgbClr val="57B152"/>
                </a:solidFill>
                <a:latin typeface="Trebuchet MS"/>
                <a:cs typeface="Trebuchet MS"/>
              </a:rPr>
              <a:t>p</a:t>
            </a:r>
            <a:r>
              <a:rPr sz="3000" b="1" spc="-185" dirty="0" err="1">
                <a:solidFill>
                  <a:srgbClr val="57B152"/>
                </a:solidFill>
                <a:latin typeface="Trebuchet MS"/>
                <a:cs typeface="Trebuchet MS"/>
              </a:rPr>
              <a:t>r</a:t>
            </a:r>
            <a:r>
              <a:rPr sz="3000" b="1" spc="-100" dirty="0" err="1">
                <a:solidFill>
                  <a:srgbClr val="57B152"/>
                </a:solidFill>
                <a:latin typeface="Trebuchet MS"/>
                <a:cs typeface="Trebuchet MS"/>
              </a:rPr>
              <a:t>i</a:t>
            </a:r>
            <a:r>
              <a:rPr sz="3000" b="1" spc="-95" dirty="0" err="1">
                <a:solidFill>
                  <a:srgbClr val="57B152"/>
                </a:solidFill>
                <a:latin typeface="Trebuchet MS"/>
                <a:cs typeface="Trebuchet MS"/>
              </a:rPr>
              <a:t>n</a:t>
            </a:r>
            <a:r>
              <a:rPr sz="3000" b="1" spc="20" dirty="0" err="1">
                <a:solidFill>
                  <a:srgbClr val="57B152"/>
                </a:solidFill>
                <a:latin typeface="Trebuchet MS"/>
                <a:cs typeface="Trebuchet MS"/>
              </a:rPr>
              <a:t>c</a:t>
            </a:r>
            <a:r>
              <a:rPr sz="3000" b="1" spc="-100" dirty="0" err="1">
                <a:solidFill>
                  <a:srgbClr val="57B152"/>
                </a:solidFill>
                <a:latin typeface="Trebuchet MS"/>
                <a:cs typeface="Trebuchet MS"/>
              </a:rPr>
              <a:t>i</a:t>
            </a:r>
            <a:r>
              <a:rPr sz="3000" b="1" spc="-65" dirty="0" err="1">
                <a:solidFill>
                  <a:srgbClr val="57B152"/>
                </a:solidFill>
                <a:latin typeface="Trebuchet MS"/>
                <a:cs typeface="Trebuchet MS"/>
              </a:rPr>
              <a:t>p</a:t>
            </a:r>
            <a:r>
              <a:rPr sz="3000" b="1" spc="-100" dirty="0" err="1">
                <a:solidFill>
                  <a:srgbClr val="57B152"/>
                </a:solidFill>
                <a:latin typeface="Trebuchet MS"/>
                <a:cs typeface="Trebuchet MS"/>
              </a:rPr>
              <a:t>e</a:t>
            </a:r>
            <a:endParaRPr lang="fr-FR" sz="3000" b="1" spc="-100" dirty="0">
              <a:solidFill>
                <a:srgbClr val="57B152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Tx/>
              <a:buChar char="-"/>
            </a:pPr>
            <a:r>
              <a:rPr sz="2100" spc="25" dirty="0" err="1">
                <a:solidFill>
                  <a:srgbClr val="EBEBEB"/>
                </a:solidFill>
                <a:latin typeface="Tahoma"/>
                <a:cs typeface="Tahoma"/>
              </a:rPr>
              <a:t>Qu'est</a:t>
            </a:r>
            <a:r>
              <a:rPr lang="fr-FR" sz="2100" spc="-90" dirty="0">
                <a:solidFill>
                  <a:srgbClr val="EBEBEB"/>
                </a:solidFill>
                <a:latin typeface="Tahoma"/>
                <a:cs typeface="Tahoma"/>
              </a:rPr>
              <a:t>-</a:t>
            </a:r>
            <a:r>
              <a:rPr sz="2100" spc="40" dirty="0" err="1">
                <a:solidFill>
                  <a:srgbClr val="EBEBEB"/>
                </a:solidFill>
                <a:latin typeface="Tahoma"/>
                <a:cs typeface="Tahoma"/>
              </a:rPr>
              <a:t>ce</a:t>
            </a:r>
            <a:r>
              <a:rPr sz="2100" spc="-9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lang="fr-FR" sz="2100" spc="15" dirty="0">
                <a:solidFill>
                  <a:srgbClr val="EBEBEB"/>
                </a:solidFill>
                <a:latin typeface="Tahoma"/>
                <a:cs typeface="Tahoma"/>
              </a:rPr>
              <a:t>qu’est</a:t>
            </a:r>
            <a:r>
              <a:rPr sz="2100" spc="-85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2100" spc="25" dirty="0">
                <a:solidFill>
                  <a:srgbClr val="EBEBEB"/>
                </a:solidFill>
                <a:latin typeface="Tahoma"/>
                <a:cs typeface="Tahoma"/>
              </a:rPr>
              <a:t>le</a:t>
            </a:r>
            <a:r>
              <a:rPr sz="2100" spc="-9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2100" spc="40" dirty="0">
                <a:solidFill>
                  <a:srgbClr val="EBEBEB"/>
                </a:solidFill>
                <a:latin typeface="Tahoma"/>
                <a:cs typeface="Tahoma"/>
              </a:rPr>
              <a:t>contrôle</a:t>
            </a:r>
            <a:r>
              <a:rPr sz="2100" spc="-85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2100" spc="20" dirty="0">
                <a:solidFill>
                  <a:srgbClr val="EBEBEB"/>
                </a:solidFill>
                <a:latin typeface="Tahoma"/>
                <a:cs typeface="Tahoma"/>
              </a:rPr>
              <a:t>de</a:t>
            </a:r>
            <a:r>
              <a:rPr sz="2100" spc="-9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2100" spc="40" dirty="0">
                <a:solidFill>
                  <a:srgbClr val="EBEBEB"/>
                </a:solidFill>
                <a:latin typeface="Tahoma"/>
                <a:cs typeface="Tahoma"/>
              </a:rPr>
              <a:t>saisie</a:t>
            </a:r>
            <a:r>
              <a:rPr sz="2100" spc="-85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2100" spc="40" dirty="0">
                <a:solidFill>
                  <a:srgbClr val="EBEBEB"/>
                </a:solidFill>
                <a:latin typeface="Tahoma"/>
                <a:cs typeface="Tahoma"/>
              </a:rPr>
              <a:t>coté</a:t>
            </a:r>
            <a:r>
              <a:rPr sz="2100" spc="-9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2100" spc="35" dirty="0">
                <a:solidFill>
                  <a:srgbClr val="EBEBEB"/>
                </a:solidFill>
                <a:latin typeface="Tahoma"/>
                <a:cs typeface="Tahoma"/>
              </a:rPr>
              <a:t>client</a:t>
            </a:r>
            <a:r>
              <a:rPr sz="2100" spc="-85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2100" spc="80" dirty="0">
                <a:solidFill>
                  <a:srgbClr val="EBEBEB"/>
                </a:solidFill>
                <a:latin typeface="Tahoma"/>
                <a:cs typeface="Tahoma"/>
              </a:rPr>
              <a:t>?</a:t>
            </a:r>
            <a:endParaRPr lang="fr-FR" sz="2100" spc="80" dirty="0">
              <a:solidFill>
                <a:srgbClr val="EBEBEB"/>
              </a:solidFill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FontTx/>
              <a:buChar char="-"/>
            </a:pPr>
            <a:r>
              <a:rPr lang="fr-FR" sz="2100" spc="80" dirty="0">
                <a:solidFill>
                  <a:srgbClr val="EBEBEB"/>
                </a:solidFill>
                <a:latin typeface="Tahoma"/>
                <a:cs typeface="Tahoma"/>
              </a:rPr>
              <a:t>Pourquoi le mettre en place ?</a:t>
            </a:r>
          </a:p>
        </p:txBody>
      </p:sp>
      <p:sp>
        <p:nvSpPr>
          <p:cNvPr id="10" name="object 10"/>
          <p:cNvSpPr/>
          <p:nvPr/>
        </p:nvSpPr>
        <p:spPr>
          <a:xfrm>
            <a:off x="1226864" y="3596067"/>
            <a:ext cx="861694" cy="861694"/>
          </a:xfrm>
          <a:custGeom>
            <a:avLst/>
            <a:gdLst/>
            <a:ahLst/>
            <a:cxnLst/>
            <a:rect l="l" t="t" r="r" b="b"/>
            <a:pathLst>
              <a:path w="861694" h="861695">
                <a:moveTo>
                  <a:pt x="430685" y="861371"/>
                </a:moveTo>
                <a:lnTo>
                  <a:pt x="383758" y="858844"/>
                </a:lnTo>
                <a:lnTo>
                  <a:pt x="338293" y="851438"/>
                </a:lnTo>
                <a:lnTo>
                  <a:pt x="294555" y="839415"/>
                </a:lnTo>
                <a:lnTo>
                  <a:pt x="252807" y="823038"/>
                </a:lnTo>
                <a:lnTo>
                  <a:pt x="213310" y="802570"/>
                </a:lnTo>
                <a:lnTo>
                  <a:pt x="176328" y="778274"/>
                </a:lnTo>
                <a:lnTo>
                  <a:pt x="142123" y="750412"/>
                </a:lnTo>
                <a:lnTo>
                  <a:pt x="110959" y="719248"/>
                </a:lnTo>
                <a:lnTo>
                  <a:pt x="83097" y="685043"/>
                </a:lnTo>
                <a:lnTo>
                  <a:pt x="58801" y="648061"/>
                </a:lnTo>
                <a:lnTo>
                  <a:pt x="38333" y="608564"/>
                </a:lnTo>
                <a:lnTo>
                  <a:pt x="21956" y="566816"/>
                </a:lnTo>
                <a:lnTo>
                  <a:pt x="9933" y="523078"/>
                </a:lnTo>
                <a:lnTo>
                  <a:pt x="2527" y="477613"/>
                </a:lnTo>
                <a:lnTo>
                  <a:pt x="0" y="430685"/>
                </a:lnTo>
                <a:lnTo>
                  <a:pt x="2527" y="383758"/>
                </a:lnTo>
                <a:lnTo>
                  <a:pt x="9933" y="338293"/>
                </a:lnTo>
                <a:lnTo>
                  <a:pt x="21956" y="294555"/>
                </a:lnTo>
                <a:lnTo>
                  <a:pt x="38333" y="252807"/>
                </a:lnTo>
                <a:lnTo>
                  <a:pt x="58801" y="213310"/>
                </a:lnTo>
                <a:lnTo>
                  <a:pt x="83097" y="176328"/>
                </a:lnTo>
                <a:lnTo>
                  <a:pt x="110959" y="142123"/>
                </a:lnTo>
                <a:lnTo>
                  <a:pt x="142123" y="110959"/>
                </a:lnTo>
                <a:lnTo>
                  <a:pt x="176328" y="83097"/>
                </a:lnTo>
                <a:lnTo>
                  <a:pt x="213310" y="58801"/>
                </a:lnTo>
                <a:lnTo>
                  <a:pt x="252807" y="38333"/>
                </a:lnTo>
                <a:lnTo>
                  <a:pt x="294555" y="21956"/>
                </a:lnTo>
                <a:lnTo>
                  <a:pt x="338293" y="9933"/>
                </a:lnTo>
                <a:lnTo>
                  <a:pt x="383758" y="2527"/>
                </a:lnTo>
                <a:lnTo>
                  <a:pt x="430685" y="0"/>
                </a:lnTo>
                <a:lnTo>
                  <a:pt x="477613" y="2527"/>
                </a:lnTo>
                <a:lnTo>
                  <a:pt x="523078" y="9933"/>
                </a:lnTo>
                <a:lnTo>
                  <a:pt x="566816" y="21956"/>
                </a:lnTo>
                <a:lnTo>
                  <a:pt x="608564" y="38333"/>
                </a:lnTo>
                <a:lnTo>
                  <a:pt x="648061" y="58801"/>
                </a:lnTo>
                <a:lnTo>
                  <a:pt x="685043" y="83097"/>
                </a:lnTo>
                <a:lnTo>
                  <a:pt x="719248" y="110959"/>
                </a:lnTo>
                <a:lnTo>
                  <a:pt x="750412" y="142123"/>
                </a:lnTo>
                <a:lnTo>
                  <a:pt x="778274" y="176328"/>
                </a:lnTo>
                <a:lnTo>
                  <a:pt x="802570" y="213310"/>
                </a:lnTo>
                <a:lnTo>
                  <a:pt x="823038" y="252807"/>
                </a:lnTo>
                <a:lnTo>
                  <a:pt x="839415" y="294555"/>
                </a:lnTo>
                <a:lnTo>
                  <a:pt x="851438" y="338293"/>
                </a:lnTo>
                <a:lnTo>
                  <a:pt x="858844" y="383758"/>
                </a:lnTo>
                <a:lnTo>
                  <a:pt x="861371" y="430685"/>
                </a:lnTo>
                <a:lnTo>
                  <a:pt x="858844" y="477613"/>
                </a:lnTo>
                <a:lnTo>
                  <a:pt x="851438" y="523078"/>
                </a:lnTo>
                <a:lnTo>
                  <a:pt x="839415" y="566816"/>
                </a:lnTo>
                <a:lnTo>
                  <a:pt x="823038" y="608564"/>
                </a:lnTo>
                <a:lnTo>
                  <a:pt x="802570" y="648061"/>
                </a:lnTo>
                <a:lnTo>
                  <a:pt x="778274" y="685043"/>
                </a:lnTo>
                <a:lnTo>
                  <a:pt x="750412" y="719248"/>
                </a:lnTo>
                <a:lnTo>
                  <a:pt x="719248" y="750412"/>
                </a:lnTo>
                <a:lnTo>
                  <a:pt x="685043" y="778274"/>
                </a:lnTo>
                <a:lnTo>
                  <a:pt x="648061" y="802570"/>
                </a:lnTo>
                <a:lnTo>
                  <a:pt x="608564" y="823038"/>
                </a:lnTo>
                <a:lnTo>
                  <a:pt x="566816" y="839415"/>
                </a:lnTo>
                <a:lnTo>
                  <a:pt x="523078" y="851438"/>
                </a:lnTo>
                <a:lnTo>
                  <a:pt x="477613" y="858844"/>
                </a:lnTo>
                <a:lnTo>
                  <a:pt x="430685" y="861371"/>
                </a:lnTo>
                <a:close/>
              </a:path>
            </a:pathLst>
          </a:custGeom>
          <a:solidFill>
            <a:srgbClr val="57B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25849" y="3750761"/>
            <a:ext cx="263525" cy="516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b="1" spc="-5" dirty="0">
                <a:solidFill>
                  <a:srgbClr val="3D484E"/>
                </a:solidFill>
                <a:latin typeface="Trebuchet MS"/>
                <a:cs typeface="Trebuchet MS"/>
              </a:rPr>
              <a:t>1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396086" y="6164074"/>
            <a:ext cx="861694" cy="861694"/>
          </a:xfrm>
          <a:custGeom>
            <a:avLst/>
            <a:gdLst/>
            <a:ahLst/>
            <a:cxnLst/>
            <a:rect l="l" t="t" r="r" b="b"/>
            <a:pathLst>
              <a:path w="861695" h="861695">
                <a:moveTo>
                  <a:pt x="430685" y="861371"/>
                </a:moveTo>
                <a:lnTo>
                  <a:pt x="383758" y="858844"/>
                </a:lnTo>
                <a:lnTo>
                  <a:pt x="338293" y="851438"/>
                </a:lnTo>
                <a:lnTo>
                  <a:pt x="294555" y="839415"/>
                </a:lnTo>
                <a:lnTo>
                  <a:pt x="252807" y="823038"/>
                </a:lnTo>
                <a:lnTo>
                  <a:pt x="213310" y="802570"/>
                </a:lnTo>
                <a:lnTo>
                  <a:pt x="176328" y="778274"/>
                </a:lnTo>
                <a:lnTo>
                  <a:pt x="142123" y="750412"/>
                </a:lnTo>
                <a:lnTo>
                  <a:pt x="110959" y="719248"/>
                </a:lnTo>
                <a:lnTo>
                  <a:pt x="83097" y="685043"/>
                </a:lnTo>
                <a:lnTo>
                  <a:pt x="58801" y="648061"/>
                </a:lnTo>
                <a:lnTo>
                  <a:pt x="38333" y="608564"/>
                </a:lnTo>
                <a:lnTo>
                  <a:pt x="21956" y="566816"/>
                </a:lnTo>
                <a:lnTo>
                  <a:pt x="9933" y="523078"/>
                </a:lnTo>
                <a:lnTo>
                  <a:pt x="2527" y="477613"/>
                </a:lnTo>
                <a:lnTo>
                  <a:pt x="0" y="430685"/>
                </a:lnTo>
                <a:lnTo>
                  <a:pt x="2527" y="383758"/>
                </a:lnTo>
                <a:lnTo>
                  <a:pt x="9933" y="338293"/>
                </a:lnTo>
                <a:lnTo>
                  <a:pt x="21956" y="294555"/>
                </a:lnTo>
                <a:lnTo>
                  <a:pt x="38333" y="252807"/>
                </a:lnTo>
                <a:lnTo>
                  <a:pt x="58801" y="213310"/>
                </a:lnTo>
                <a:lnTo>
                  <a:pt x="83097" y="176328"/>
                </a:lnTo>
                <a:lnTo>
                  <a:pt x="110959" y="142123"/>
                </a:lnTo>
                <a:lnTo>
                  <a:pt x="142123" y="110959"/>
                </a:lnTo>
                <a:lnTo>
                  <a:pt x="176328" y="83097"/>
                </a:lnTo>
                <a:lnTo>
                  <a:pt x="213310" y="58801"/>
                </a:lnTo>
                <a:lnTo>
                  <a:pt x="252807" y="38333"/>
                </a:lnTo>
                <a:lnTo>
                  <a:pt x="294555" y="21956"/>
                </a:lnTo>
                <a:lnTo>
                  <a:pt x="338293" y="9933"/>
                </a:lnTo>
                <a:lnTo>
                  <a:pt x="383758" y="2527"/>
                </a:lnTo>
                <a:lnTo>
                  <a:pt x="430685" y="0"/>
                </a:lnTo>
                <a:lnTo>
                  <a:pt x="477613" y="2527"/>
                </a:lnTo>
                <a:lnTo>
                  <a:pt x="523078" y="9933"/>
                </a:lnTo>
                <a:lnTo>
                  <a:pt x="566816" y="21956"/>
                </a:lnTo>
                <a:lnTo>
                  <a:pt x="608564" y="38333"/>
                </a:lnTo>
                <a:lnTo>
                  <a:pt x="648061" y="58801"/>
                </a:lnTo>
                <a:lnTo>
                  <a:pt x="685043" y="83097"/>
                </a:lnTo>
                <a:lnTo>
                  <a:pt x="719248" y="110959"/>
                </a:lnTo>
                <a:lnTo>
                  <a:pt x="750412" y="142123"/>
                </a:lnTo>
                <a:lnTo>
                  <a:pt x="778274" y="176328"/>
                </a:lnTo>
                <a:lnTo>
                  <a:pt x="802570" y="213310"/>
                </a:lnTo>
                <a:lnTo>
                  <a:pt x="823038" y="252807"/>
                </a:lnTo>
                <a:lnTo>
                  <a:pt x="839415" y="294555"/>
                </a:lnTo>
                <a:lnTo>
                  <a:pt x="851438" y="338293"/>
                </a:lnTo>
                <a:lnTo>
                  <a:pt x="858844" y="383758"/>
                </a:lnTo>
                <a:lnTo>
                  <a:pt x="861371" y="430685"/>
                </a:lnTo>
                <a:lnTo>
                  <a:pt x="858844" y="477613"/>
                </a:lnTo>
                <a:lnTo>
                  <a:pt x="851438" y="523078"/>
                </a:lnTo>
                <a:lnTo>
                  <a:pt x="839415" y="566816"/>
                </a:lnTo>
                <a:lnTo>
                  <a:pt x="823038" y="608564"/>
                </a:lnTo>
                <a:lnTo>
                  <a:pt x="802570" y="648061"/>
                </a:lnTo>
                <a:lnTo>
                  <a:pt x="778274" y="685043"/>
                </a:lnTo>
                <a:lnTo>
                  <a:pt x="750412" y="719248"/>
                </a:lnTo>
                <a:lnTo>
                  <a:pt x="719248" y="750412"/>
                </a:lnTo>
                <a:lnTo>
                  <a:pt x="685043" y="778274"/>
                </a:lnTo>
                <a:lnTo>
                  <a:pt x="648061" y="802570"/>
                </a:lnTo>
                <a:lnTo>
                  <a:pt x="608564" y="823038"/>
                </a:lnTo>
                <a:lnTo>
                  <a:pt x="566816" y="839415"/>
                </a:lnTo>
                <a:lnTo>
                  <a:pt x="523078" y="851438"/>
                </a:lnTo>
                <a:lnTo>
                  <a:pt x="477613" y="858844"/>
                </a:lnTo>
                <a:lnTo>
                  <a:pt x="430685" y="861371"/>
                </a:lnTo>
                <a:close/>
              </a:path>
            </a:pathLst>
          </a:custGeom>
          <a:solidFill>
            <a:srgbClr val="57B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95073" y="6300111"/>
            <a:ext cx="263525" cy="516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b="1" spc="-5" dirty="0">
                <a:solidFill>
                  <a:srgbClr val="3D484E"/>
                </a:solidFill>
                <a:latin typeface="Trebuchet MS"/>
                <a:cs typeface="Trebuchet MS"/>
              </a:rPr>
              <a:t>4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54149" y="6113369"/>
            <a:ext cx="2847975" cy="1221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57B152"/>
                </a:solidFill>
                <a:latin typeface="Trebuchet MS"/>
                <a:cs typeface="Trebuchet MS"/>
              </a:rPr>
              <a:t>Conclusion</a:t>
            </a:r>
            <a:endParaRPr sz="3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90"/>
              </a:spcBef>
            </a:pPr>
            <a:r>
              <a:rPr sz="2100" spc="45" dirty="0">
                <a:solidFill>
                  <a:srgbClr val="EBEBEB"/>
                </a:solidFill>
                <a:latin typeface="Tahoma"/>
                <a:cs typeface="Tahoma"/>
              </a:rPr>
              <a:t>Conclusion</a:t>
            </a:r>
            <a:r>
              <a:rPr sz="2100" spc="-11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2100" spc="20" dirty="0">
                <a:solidFill>
                  <a:srgbClr val="EBEBEB"/>
                </a:solidFill>
                <a:latin typeface="Tahoma"/>
                <a:cs typeface="Tahoma"/>
              </a:rPr>
              <a:t>de</a:t>
            </a:r>
            <a:r>
              <a:rPr sz="2100" spc="-105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2100" spc="25" dirty="0">
                <a:solidFill>
                  <a:srgbClr val="EBEBEB"/>
                </a:solidFill>
                <a:latin typeface="Tahoma"/>
                <a:cs typeface="Tahoma"/>
              </a:rPr>
              <a:t>l'exposé.</a:t>
            </a:r>
            <a:endParaRPr sz="21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6461" y="2620218"/>
            <a:ext cx="735266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0" b="1" spc="-95" dirty="0">
                <a:solidFill>
                  <a:srgbClr val="EBEBEB"/>
                </a:solidFill>
                <a:latin typeface="Trebuchet MS"/>
                <a:cs typeface="Trebuchet MS"/>
              </a:rPr>
              <a:t>Présentation</a:t>
            </a:r>
            <a:r>
              <a:rPr sz="8000" b="1" spc="-47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8000" b="1" spc="-175" dirty="0">
                <a:solidFill>
                  <a:srgbClr val="EBEBEB"/>
                </a:solidFill>
                <a:latin typeface="Trebuchet MS"/>
                <a:cs typeface="Trebuchet MS"/>
              </a:rPr>
              <a:t>du </a:t>
            </a:r>
            <a:r>
              <a:rPr sz="8000" b="1" spc="-239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8000" b="1" spc="-204" dirty="0">
                <a:solidFill>
                  <a:srgbClr val="EBEBEB"/>
                </a:solidFill>
                <a:latin typeface="Trebuchet MS"/>
                <a:cs typeface="Trebuchet MS"/>
              </a:rPr>
              <a:t>principe.</a:t>
            </a:r>
            <a:endParaRPr sz="8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6461" y="5415000"/>
            <a:ext cx="72510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114" dirty="0">
                <a:solidFill>
                  <a:srgbClr val="BFE4D0"/>
                </a:solidFill>
                <a:latin typeface="Georgia"/>
                <a:cs typeface="Georgia"/>
              </a:rPr>
              <a:t>Qu'est</a:t>
            </a:r>
            <a:r>
              <a:rPr sz="3600" spc="65" dirty="0">
                <a:solidFill>
                  <a:srgbClr val="BFE4D0"/>
                </a:solidFill>
                <a:latin typeface="Georgia"/>
                <a:cs typeface="Georgia"/>
              </a:rPr>
              <a:t> </a:t>
            </a:r>
            <a:r>
              <a:rPr sz="3600" spc="245" dirty="0">
                <a:solidFill>
                  <a:srgbClr val="BFE4D0"/>
                </a:solidFill>
                <a:latin typeface="Georgia"/>
                <a:cs typeface="Georgia"/>
              </a:rPr>
              <a:t>ce</a:t>
            </a:r>
            <a:r>
              <a:rPr sz="3600" spc="70" dirty="0">
                <a:solidFill>
                  <a:srgbClr val="BFE4D0"/>
                </a:solidFill>
                <a:latin typeface="Georgia"/>
                <a:cs typeface="Georgia"/>
              </a:rPr>
              <a:t> </a:t>
            </a:r>
            <a:r>
              <a:rPr sz="3600" spc="114" dirty="0">
                <a:solidFill>
                  <a:srgbClr val="BFE4D0"/>
                </a:solidFill>
                <a:latin typeface="Georgia"/>
                <a:cs typeface="Georgia"/>
              </a:rPr>
              <a:t>que</a:t>
            </a:r>
            <a:r>
              <a:rPr sz="3600" spc="65" dirty="0">
                <a:solidFill>
                  <a:srgbClr val="BFE4D0"/>
                </a:solidFill>
                <a:latin typeface="Georgia"/>
                <a:cs typeface="Georgia"/>
              </a:rPr>
              <a:t> </a:t>
            </a:r>
            <a:r>
              <a:rPr sz="3600" spc="80" dirty="0">
                <a:solidFill>
                  <a:srgbClr val="BFE4D0"/>
                </a:solidFill>
                <a:latin typeface="Georgia"/>
                <a:cs typeface="Georgia"/>
              </a:rPr>
              <a:t>le</a:t>
            </a:r>
            <a:r>
              <a:rPr sz="3600" spc="70" dirty="0">
                <a:solidFill>
                  <a:srgbClr val="BFE4D0"/>
                </a:solidFill>
                <a:latin typeface="Georgia"/>
                <a:cs typeface="Georgia"/>
              </a:rPr>
              <a:t> </a:t>
            </a:r>
            <a:r>
              <a:rPr sz="3600" spc="130" dirty="0">
                <a:solidFill>
                  <a:srgbClr val="BFE4D0"/>
                </a:solidFill>
                <a:latin typeface="Georgia"/>
                <a:cs typeface="Georgia"/>
              </a:rPr>
              <a:t>contrôle</a:t>
            </a:r>
            <a:r>
              <a:rPr sz="3600" spc="65" dirty="0">
                <a:solidFill>
                  <a:srgbClr val="BFE4D0"/>
                </a:solidFill>
                <a:latin typeface="Georgia"/>
                <a:cs typeface="Georgia"/>
              </a:rPr>
              <a:t> </a:t>
            </a:r>
            <a:r>
              <a:rPr sz="3600" spc="145" dirty="0">
                <a:solidFill>
                  <a:srgbClr val="BFE4D0"/>
                </a:solidFill>
                <a:latin typeface="Georgia"/>
                <a:cs typeface="Georgia"/>
              </a:rPr>
              <a:t>de</a:t>
            </a:r>
            <a:r>
              <a:rPr sz="3600" spc="70" dirty="0">
                <a:solidFill>
                  <a:srgbClr val="BFE4D0"/>
                </a:solidFill>
                <a:latin typeface="Georgia"/>
                <a:cs typeface="Georgia"/>
              </a:rPr>
              <a:t> </a:t>
            </a:r>
            <a:r>
              <a:rPr sz="3600" spc="65" dirty="0">
                <a:solidFill>
                  <a:srgbClr val="BFE4D0"/>
                </a:solidFill>
                <a:latin typeface="Georgia"/>
                <a:cs typeface="Georgia"/>
              </a:rPr>
              <a:t>saisie </a:t>
            </a:r>
            <a:r>
              <a:rPr sz="3600" spc="-855" dirty="0">
                <a:solidFill>
                  <a:srgbClr val="BFE4D0"/>
                </a:solidFill>
                <a:latin typeface="Georgia"/>
                <a:cs typeface="Georgia"/>
              </a:rPr>
              <a:t> </a:t>
            </a:r>
            <a:r>
              <a:rPr sz="3600" spc="200" dirty="0">
                <a:solidFill>
                  <a:srgbClr val="BFE4D0"/>
                </a:solidFill>
                <a:latin typeface="Georgia"/>
                <a:cs typeface="Georgia"/>
              </a:rPr>
              <a:t>coté</a:t>
            </a:r>
            <a:r>
              <a:rPr sz="3600" spc="70" dirty="0">
                <a:solidFill>
                  <a:srgbClr val="BFE4D0"/>
                </a:solidFill>
                <a:latin typeface="Georgia"/>
                <a:cs typeface="Georgia"/>
              </a:rPr>
              <a:t> </a:t>
            </a:r>
            <a:r>
              <a:rPr sz="3600" spc="100" dirty="0">
                <a:solidFill>
                  <a:srgbClr val="BFE4D0"/>
                </a:solidFill>
                <a:latin typeface="Georgia"/>
                <a:cs typeface="Georgia"/>
              </a:rPr>
              <a:t>client</a:t>
            </a:r>
            <a:r>
              <a:rPr sz="3600" spc="75" dirty="0">
                <a:solidFill>
                  <a:srgbClr val="BFE4D0"/>
                </a:solidFill>
                <a:latin typeface="Georgia"/>
                <a:cs typeface="Georgia"/>
              </a:rPr>
              <a:t> </a:t>
            </a:r>
            <a:r>
              <a:rPr sz="3600" spc="-20" dirty="0">
                <a:solidFill>
                  <a:srgbClr val="BFE4D0"/>
                </a:solidFill>
                <a:latin typeface="Georgia"/>
                <a:cs typeface="Georgia"/>
              </a:rPr>
              <a:t>?</a:t>
            </a:r>
            <a:endParaRPr sz="3600" dirty="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830292"/>
            <a:ext cx="6629399" cy="66293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2524" y="5649828"/>
            <a:ext cx="9705974" cy="44100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6705" y="247713"/>
            <a:ext cx="13615035" cy="21418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371340" marR="5080" indent="-4359275">
              <a:lnSpc>
                <a:spcPts val="8330"/>
              </a:lnSpc>
              <a:spcBef>
                <a:spcPts val="204"/>
              </a:spcBef>
            </a:pPr>
            <a:r>
              <a:rPr spc="-135" dirty="0"/>
              <a:t>Q</a:t>
            </a:r>
            <a:r>
              <a:rPr spc="-175" dirty="0"/>
              <a:t>u</a:t>
            </a:r>
            <a:r>
              <a:rPr spc="-550" dirty="0"/>
              <a:t>'</a:t>
            </a:r>
            <a:r>
              <a:rPr spc="-204" dirty="0"/>
              <a:t>e</a:t>
            </a:r>
            <a:r>
              <a:rPr spc="555" dirty="0"/>
              <a:t>s</a:t>
            </a:r>
            <a:r>
              <a:rPr spc="-355" dirty="0"/>
              <a:t>t</a:t>
            </a:r>
            <a:r>
              <a:rPr spc="-365" dirty="0"/>
              <a:t> </a:t>
            </a:r>
            <a:r>
              <a:rPr spc="45" dirty="0"/>
              <a:t>c</a:t>
            </a:r>
            <a:r>
              <a:rPr spc="-200" dirty="0"/>
              <a:t>e</a:t>
            </a:r>
            <a:r>
              <a:rPr spc="-365" dirty="0"/>
              <a:t> </a:t>
            </a:r>
            <a:r>
              <a:rPr spc="-170" dirty="0"/>
              <a:t>q</a:t>
            </a:r>
            <a:r>
              <a:rPr spc="-175" dirty="0"/>
              <a:t>u</a:t>
            </a:r>
            <a:r>
              <a:rPr spc="-200" dirty="0"/>
              <a:t>e</a:t>
            </a:r>
            <a:r>
              <a:rPr spc="-365" dirty="0"/>
              <a:t> </a:t>
            </a:r>
            <a:r>
              <a:rPr spc="-114" dirty="0"/>
              <a:t>l</a:t>
            </a:r>
            <a:r>
              <a:rPr spc="-200" dirty="0"/>
              <a:t>e</a:t>
            </a:r>
            <a:r>
              <a:rPr spc="-365" dirty="0"/>
              <a:t> </a:t>
            </a:r>
            <a:r>
              <a:rPr spc="45" dirty="0"/>
              <a:t>c</a:t>
            </a:r>
            <a:r>
              <a:rPr spc="-50" dirty="0"/>
              <a:t>o</a:t>
            </a:r>
            <a:r>
              <a:rPr spc="-175" dirty="0"/>
              <a:t>n</a:t>
            </a:r>
            <a:r>
              <a:rPr spc="-360" dirty="0"/>
              <a:t>t</a:t>
            </a:r>
            <a:r>
              <a:rPr spc="-300" dirty="0"/>
              <a:t>r</a:t>
            </a:r>
            <a:r>
              <a:rPr spc="-50" dirty="0"/>
              <a:t>ô</a:t>
            </a:r>
            <a:r>
              <a:rPr spc="-114" dirty="0"/>
              <a:t>l</a:t>
            </a:r>
            <a:r>
              <a:rPr spc="-200" dirty="0"/>
              <a:t>e</a:t>
            </a:r>
            <a:r>
              <a:rPr spc="-365" dirty="0"/>
              <a:t> </a:t>
            </a:r>
            <a:r>
              <a:rPr spc="-135" dirty="0"/>
              <a:t>d</a:t>
            </a:r>
            <a:r>
              <a:rPr spc="-200" dirty="0"/>
              <a:t>e</a:t>
            </a:r>
            <a:r>
              <a:rPr spc="-365" dirty="0"/>
              <a:t> </a:t>
            </a:r>
            <a:r>
              <a:rPr spc="555" dirty="0"/>
              <a:t>s</a:t>
            </a:r>
            <a:r>
              <a:rPr spc="-35" dirty="0"/>
              <a:t>a</a:t>
            </a:r>
            <a:r>
              <a:rPr spc="-140" dirty="0"/>
              <a:t>i</a:t>
            </a:r>
            <a:r>
              <a:rPr spc="555" dirty="0"/>
              <a:t>s</a:t>
            </a:r>
            <a:r>
              <a:rPr spc="-140" dirty="0"/>
              <a:t>i</a:t>
            </a:r>
            <a:r>
              <a:rPr spc="-135" dirty="0"/>
              <a:t>e  </a:t>
            </a:r>
            <a:r>
              <a:rPr spc="45" dirty="0"/>
              <a:t>c</a:t>
            </a:r>
            <a:r>
              <a:rPr spc="-50" dirty="0"/>
              <a:t>o</a:t>
            </a:r>
            <a:r>
              <a:rPr spc="-360" dirty="0"/>
              <a:t>t</a:t>
            </a:r>
            <a:r>
              <a:rPr spc="-200" dirty="0"/>
              <a:t>é</a:t>
            </a:r>
            <a:r>
              <a:rPr spc="-365" dirty="0"/>
              <a:t> </a:t>
            </a:r>
            <a:r>
              <a:rPr spc="45" dirty="0"/>
              <a:t>c</a:t>
            </a:r>
            <a:r>
              <a:rPr spc="-114" dirty="0"/>
              <a:t>l</a:t>
            </a:r>
            <a:r>
              <a:rPr spc="-140" dirty="0"/>
              <a:t>i</a:t>
            </a:r>
            <a:r>
              <a:rPr spc="-204" dirty="0"/>
              <a:t>e</a:t>
            </a:r>
            <a:r>
              <a:rPr spc="-175" dirty="0"/>
              <a:t>n</a:t>
            </a:r>
            <a:r>
              <a:rPr spc="-355" dirty="0"/>
              <a:t>t</a:t>
            </a:r>
            <a:r>
              <a:rPr spc="-365" dirty="0"/>
              <a:t> </a:t>
            </a:r>
            <a:r>
              <a:rPr spc="530" dirty="0"/>
              <a:t>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25000"/>
              </a:lnSpc>
              <a:spcBef>
                <a:spcPts val="100"/>
              </a:spcBef>
            </a:pPr>
            <a:r>
              <a:rPr spc="409" dirty="0"/>
              <a:t>-</a:t>
            </a:r>
            <a:r>
              <a:rPr spc="70" dirty="0"/>
              <a:t> Vérification </a:t>
            </a:r>
            <a:r>
              <a:rPr spc="145" dirty="0"/>
              <a:t>de</a:t>
            </a:r>
            <a:r>
              <a:rPr spc="75" dirty="0"/>
              <a:t> </a:t>
            </a:r>
            <a:r>
              <a:rPr spc="-5" dirty="0"/>
              <a:t>la</a:t>
            </a:r>
            <a:r>
              <a:rPr spc="70" dirty="0"/>
              <a:t> </a:t>
            </a:r>
            <a:r>
              <a:rPr spc="35" dirty="0" err="1"/>
              <a:t>saisi</a:t>
            </a:r>
            <a:r>
              <a:rPr lang="fr-FR" spc="35" dirty="0"/>
              <a:t>e</a:t>
            </a:r>
            <a:r>
              <a:rPr spc="70" dirty="0"/>
              <a:t> </a:t>
            </a:r>
            <a:r>
              <a:rPr spc="80" dirty="0"/>
              <a:t>du</a:t>
            </a:r>
            <a:r>
              <a:rPr spc="75" dirty="0"/>
              <a:t> </a:t>
            </a:r>
            <a:r>
              <a:rPr spc="100" dirty="0"/>
              <a:t>client</a:t>
            </a:r>
            <a:r>
              <a:rPr spc="70" dirty="0"/>
              <a:t> dans</a:t>
            </a:r>
            <a:r>
              <a:rPr spc="75" dirty="0"/>
              <a:t> </a:t>
            </a:r>
            <a:r>
              <a:rPr spc="-5" dirty="0"/>
              <a:t>la</a:t>
            </a:r>
            <a:r>
              <a:rPr spc="70" dirty="0"/>
              <a:t> </a:t>
            </a:r>
            <a:r>
              <a:rPr spc="100" dirty="0"/>
              <a:t>barre </a:t>
            </a:r>
            <a:r>
              <a:rPr spc="-855" dirty="0"/>
              <a:t> </a:t>
            </a:r>
            <a:r>
              <a:rPr spc="70" dirty="0"/>
              <a:t>d'authentification.</a:t>
            </a:r>
          </a:p>
          <a:p>
            <a:pPr marR="112395" algn="ctr">
              <a:lnSpc>
                <a:spcPct val="100000"/>
              </a:lnSpc>
              <a:spcBef>
                <a:spcPts val="1080"/>
              </a:spcBef>
            </a:pPr>
            <a:r>
              <a:rPr spc="409" dirty="0"/>
              <a:t>-</a:t>
            </a:r>
            <a:r>
              <a:rPr spc="70" dirty="0"/>
              <a:t> </a:t>
            </a:r>
            <a:r>
              <a:rPr spc="125" dirty="0"/>
              <a:t>Détection</a:t>
            </a:r>
            <a:r>
              <a:rPr spc="75" dirty="0"/>
              <a:t> </a:t>
            </a:r>
            <a:r>
              <a:rPr spc="145" dirty="0"/>
              <a:t>de</a:t>
            </a:r>
            <a:r>
              <a:rPr spc="70" dirty="0"/>
              <a:t> </a:t>
            </a:r>
            <a:r>
              <a:rPr spc="135" dirty="0"/>
              <a:t>menaces</a:t>
            </a:r>
            <a:r>
              <a:rPr spc="75" dirty="0"/>
              <a:t> </a:t>
            </a:r>
            <a:r>
              <a:rPr spc="100" dirty="0"/>
              <a:t>potentielles</a:t>
            </a: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pc="409" dirty="0"/>
              <a:t>-</a:t>
            </a:r>
            <a:r>
              <a:rPr spc="65" dirty="0"/>
              <a:t> </a:t>
            </a:r>
            <a:r>
              <a:rPr spc="65" dirty="0" err="1"/>
              <a:t>Exemple</a:t>
            </a:r>
            <a:r>
              <a:rPr spc="65" dirty="0"/>
              <a:t> </a:t>
            </a:r>
            <a:r>
              <a:rPr lang="fr-FR" spc="65" dirty="0"/>
              <a:t>d’</a:t>
            </a:r>
            <a:r>
              <a:rPr lang="fr-FR" spc="45" dirty="0"/>
              <a:t>i</a:t>
            </a:r>
            <a:r>
              <a:rPr spc="45" dirty="0" err="1"/>
              <a:t>njection</a:t>
            </a:r>
            <a:r>
              <a:rPr spc="65" dirty="0"/>
              <a:t> </a:t>
            </a:r>
            <a:r>
              <a:rPr spc="35" dirty="0"/>
              <a:t>SQL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600" y="2019300"/>
            <a:ext cx="86360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8000" b="1" spc="85" dirty="0">
                <a:solidFill>
                  <a:schemeClr val="bg1"/>
                </a:solidFill>
                <a:latin typeface="Trebuchet MS"/>
                <a:cs typeface="Trebuchet MS"/>
              </a:rPr>
              <a:t>POC</a:t>
            </a:r>
            <a:r>
              <a:rPr lang="fr-FR" sz="8000" b="1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fr-FR" sz="8000" b="1" spc="-20" dirty="0">
                <a:solidFill>
                  <a:schemeClr val="bg1"/>
                </a:solidFill>
                <a:latin typeface="Trebuchet MS"/>
                <a:cs typeface="Trebuchet MS"/>
              </a:rPr>
              <a:t>(Proof</a:t>
            </a:r>
            <a:r>
              <a:rPr lang="fr-FR" sz="8000" b="1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fr-FR" sz="8000" b="1" spc="-2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lang="fr-FR" sz="8000" b="1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fr-FR" sz="8000" b="1" spc="-45" dirty="0">
                <a:solidFill>
                  <a:schemeClr val="bg1"/>
                </a:solidFill>
                <a:latin typeface="Trebuchet MS"/>
                <a:cs typeface="Trebuchet MS"/>
              </a:rPr>
              <a:t>Concept)</a:t>
            </a:r>
            <a:endParaRPr lang="fr-FR" sz="80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0" y="4991100"/>
            <a:ext cx="5480685" cy="58887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600" spc="204" dirty="0">
                <a:solidFill>
                  <a:srgbClr val="BFE4D0"/>
                </a:solidFill>
                <a:latin typeface="Georgia"/>
                <a:cs typeface="Georgia"/>
              </a:rPr>
              <a:t>Mise en œuvre de la solution: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fr-FR" sz="3600" spc="204" dirty="0">
              <a:solidFill>
                <a:srgbClr val="BFE4D0"/>
              </a:solidFill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fr-FR" sz="3200" spc="204" dirty="0">
                <a:solidFill>
                  <a:srgbClr val="BFE4D0"/>
                </a:solidFill>
                <a:latin typeface="Georgia"/>
                <a:cs typeface="Georgia"/>
              </a:rPr>
              <a:t>Présentation du code vulnérable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fr-FR" sz="3200" spc="204" dirty="0">
                <a:solidFill>
                  <a:srgbClr val="BFE4D0"/>
                </a:solidFill>
                <a:latin typeface="Georgia"/>
                <a:cs typeface="Georgia"/>
              </a:rPr>
              <a:t>Présentation du code qui fonctionne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endParaRPr lang="fr-FR" sz="3200" spc="204" dirty="0">
              <a:solidFill>
                <a:srgbClr val="BFE4D0"/>
              </a:solidFill>
              <a:latin typeface="Georgia"/>
              <a:cs typeface="Georgia"/>
            </a:endParaRPr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endParaRPr lang="fr-FR" sz="3600" spc="204" dirty="0">
              <a:solidFill>
                <a:srgbClr val="BFE4D0"/>
              </a:solidFill>
              <a:latin typeface="Georgia"/>
              <a:cs typeface="Georgia"/>
            </a:endParaRPr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endParaRPr lang="fr-FR" sz="3600" spc="204" dirty="0">
              <a:solidFill>
                <a:srgbClr val="BFE4D0"/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fr-FR" sz="3600" dirty="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828800"/>
            <a:ext cx="6629399" cy="66293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9722" y="5990896"/>
            <a:ext cx="2476499" cy="25336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545" y="5602783"/>
            <a:ext cx="3524249" cy="37718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3065" y="7104417"/>
            <a:ext cx="7372349" cy="14382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99643" y="6235017"/>
            <a:ext cx="685799" cy="10953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51889" y="620057"/>
            <a:ext cx="11466826" cy="10823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pc="310" dirty="0"/>
              <a:t>POC (Proof Of Concept)</a:t>
            </a:r>
            <a:endParaRPr spc="530" dirty="0"/>
          </a:p>
        </p:txBody>
      </p:sp>
      <p:sp>
        <p:nvSpPr>
          <p:cNvPr id="8" name="object 8"/>
          <p:cNvSpPr txBox="1"/>
          <p:nvPr/>
        </p:nvSpPr>
        <p:spPr>
          <a:xfrm>
            <a:off x="5446842" y="2126894"/>
            <a:ext cx="739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solidFill>
                  <a:srgbClr val="3D484E"/>
                </a:solidFill>
                <a:latin typeface="Georgia"/>
                <a:cs typeface="Georgia"/>
              </a:rPr>
              <a:t>Contrôle</a:t>
            </a:r>
            <a:r>
              <a:rPr sz="3600" spc="80" dirty="0">
                <a:solidFill>
                  <a:srgbClr val="3D484E"/>
                </a:solidFill>
                <a:latin typeface="Georgia"/>
                <a:cs typeface="Georgia"/>
              </a:rPr>
              <a:t> </a:t>
            </a:r>
            <a:r>
              <a:rPr sz="3600" spc="145" dirty="0">
                <a:solidFill>
                  <a:srgbClr val="3D484E"/>
                </a:solidFill>
                <a:latin typeface="Georgia"/>
                <a:cs typeface="Georgia"/>
              </a:rPr>
              <a:t>de</a:t>
            </a:r>
            <a:r>
              <a:rPr sz="3600" spc="80" dirty="0">
                <a:solidFill>
                  <a:srgbClr val="3D484E"/>
                </a:solidFill>
                <a:latin typeface="Georgia"/>
                <a:cs typeface="Georgia"/>
              </a:rPr>
              <a:t> </a:t>
            </a:r>
            <a:r>
              <a:rPr sz="3600" spc="145" dirty="0">
                <a:solidFill>
                  <a:srgbClr val="3D484E"/>
                </a:solidFill>
                <a:latin typeface="Georgia"/>
                <a:cs typeface="Georgia"/>
              </a:rPr>
              <a:t>caractères</a:t>
            </a:r>
            <a:r>
              <a:rPr sz="3600" spc="80" dirty="0">
                <a:solidFill>
                  <a:srgbClr val="3D484E"/>
                </a:solidFill>
                <a:latin typeface="Georgia"/>
                <a:cs typeface="Georgia"/>
              </a:rPr>
              <a:t> </a:t>
            </a:r>
            <a:r>
              <a:rPr sz="3600" spc="200" dirty="0">
                <a:solidFill>
                  <a:srgbClr val="3D484E"/>
                </a:solidFill>
                <a:latin typeface="Georgia"/>
                <a:cs typeface="Georgia"/>
              </a:rPr>
              <a:t>coté</a:t>
            </a:r>
            <a:r>
              <a:rPr sz="3600" spc="80" dirty="0">
                <a:solidFill>
                  <a:srgbClr val="3D484E"/>
                </a:solidFill>
                <a:latin typeface="Georgia"/>
                <a:cs typeface="Georgia"/>
              </a:rPr>
              <a:t> </a:t>
            </a:r>
            <a:r>
              <a:rPr sz="3600" spc="70" dirty="0">
                <a:solidFill>
                  <a:srgbClr val="3D484E"/>
                </a:solidFill>
                <a:latin typeface="Georgia"/>
                <a:cs typeface="Georgia"/>
              </a:rPr>
              <a:t>client.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5362" y="8723658"/>
            <a:ext cx="11252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60" dirty="0">
                <a:latin typeface="Tahoma"/>
                <a:cs typeface="Tahoma"/>
              </a:rPr>
              <a:t>C</a:t>
            </a:r>
            <a:r>
              <a:rPr sz="3400" spc="-10" dirty="0">
                <a:latin typeface="Tahoma"/>
                <a:cs typeface="Tahoma"/>
              </a:rPr>
              <a:t>li</a:t>
            </a:r>
            <a:r>
              <a:rPr sz="3400" spc="70" dirty="0">
                <a:latin typeface="Tahoma"/>
                <a:cs typeface="Tahoma"/>
              </a:rPr>
              <a:t>e</a:t>
            </a:r>
            <a:r>
              <a:rPr sz="3400" spc="100" dirty="0">
                <a:latin typeface="Tahoma"/>
                <a:cs typeface="Tahoma"/>
              </a:rPr>
              <a:t>n</a:t>
            </a:r>
            <a:r>
              <a:rPr sz="3400" dirty="0">
                <a:latin typeface="Tahoma"/>
                <a:cs typeface="Tahoma"/>
              </a:rPr>
              <a:t>t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66855" y="8723658"/>
            <a:ext cx="5636895" cy="1072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0" dirty="0">
                <a:latin typeface="Tahoma"/>
                <a:cs typeface="Tahoma"/>
              </a:rPr>
              <a:t>Saisie</a:t>
            </a:r>
            <a:r>
              <a:rPr sz="3400" spc="-190" dirty="0">
                <a:latin typeface="Tahoma"/>
                <a:cs typeface="Tahoma"/>
              </a:rPr>
              <a:t> </a:t>
            </a:r>
            <a:r>
              <a:rPr sz="3400" spc="105" dirty="0">
                <a:latin typeface="Tahoma"/>
                <a:cs typeface="Tahoma"/>
              </a:rPr>
              <a:t>de</a:t>
            </a:r>
            <a:r>
              <a:rPr sz="3400" spc="-190" dirty="0">
                <a:latin typeface="Tahoma"/>
                <a:cs typeface="Tahoma"/>
              </a:rPr>
              <a:t> </a:t>
            </a:r>
            <a:r>
              <a:rPr sz="3400" spc="50" dirty="0">
                <a:latin typeface="Tahoma"/>
                <a:cs typeface="Tahoma"/>
              </a:rPr>
              <a:t>caractères</a:t>
            </a:r>
            <a:r>
              <a:rPr sz="3400" spc="-185" dirty="0">
                <a:latin typeface="Tahoma"/>
                <a:cs typeface="Tahoma"/>
              </a:rPr>
              <a:t> </a:t>
            </a:r>
            <a:r>
              <a:rPr sz="3400" spc="120" dirty="0">
                <a:latin typeface="Tahoma"/>
                <a:cs typeface="Tahoma"/>
              </a:rPr>
              <a:t>du</a:t>
            </a:r>
            <a:r>
              <a:rPr sz="3400" spc="-190" dirty="0">
                <a:latin typeface="Tahoma"/>
                <a:cs typeface="Tahoma"/>
              </a:rPr>
              <a:t> </a:t>
            </a:r>
            <a:r>
              <a:rPr sz="3400" spc="30" dirty="0">
                <a:latin typeface="Tahoma"/>
                <a:cs typeface="Tahoma"/>
              </a:rPr>
              <a:t>client</a:t>
            </a:r>
            <a:endParaRPr lang="fr-FR" sz="3400" spc="30" dirty="0">
              <a:latin typeface="Tahoma"/>
              <a:cs typeface="Tahoma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3400" spc="30" dirty="0">
                <a:latin typeface="Tahoma"/>
                <a:cs typeface="Tahoma"/>
              </a:rPr>
              <a:t>en temps réel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9811" y="5325008"/>
            <a:ext cx="3397250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250"/>
              </a:lnSpc>
            </a:pPr>
            <a:r>
              <a:rPr sz="2950" spc="60" dirty="0" err="1">
                <a:latin typeface="Tahoma"/>
                <a:cs typeface="Tahoma"/>
              </a:rPr>
              <a:t>Contrôle</a:t>
            </a:r>
            <a:r>
              <a:rPr sz="2950" spc="-175" dirty="0">
                <a:latin typeface="Tahoma"/>
                <a:cs typeface="Tahoma"/>
              </a:rPr>
              <a:t> </a:t>
            </a:r>
            <a:r>
              <a:rPr sz="2950" spc="85" dirty="0">
                <a:latin typeface="Tahoma"/>
                <a:cs typeface="Tahoma"/>
              </a:rPr>
              <a:t>de</a:t>
            </a:r>
            <a:r>
              <a:rPr sz="2950" spc="-170" dirty="0">
                <a:latin typeface="Tahoma"/>
                <a:cs typeface="Tahoma"/>
              </a:rPr>
              <a:t> </a:t>
            </a:r>
            <a:r>
              <a:rPr sz="2950" dirty="0">
                <a:latin typeface="Tahoma"/>
                <a:cs typeface="Tahoma"/>
              </a:rPr>
              <a:t>la</a:t>
            </a:r>
            <a:r>
              <a:rPr sz="2950" spc="-175" dirty="0">
                <a:latin typeface="Tahoma"/>
                <a:cs typeface="Tahoma"/>
              </a:rPr>
              <a:t> </a:t>
            </a:r>
            <a:r>
              <a:rPr sz="2950" spc="20" dirty="0" err="1">
                <a:latin typeface="Tahoma"/>
                <a:cs typeface="Tahoma"/>
              </a:rPr>
              <a:t>saisie</a:t>
            </a:r>
            <a:r>
              <a:rPr lang="fr-FR" sz="2950" spc="20" dirty="0">
                <a:latin typeface="Tahoma"/>
                <a:cs typeface="Tahoma"/>
              </a:rPr>
              <a:t> sur la page</a:t>
            </a:r>
            <a:endParaRPr sz="2950" dirty="0">
              <a:latin typeface="Tahoma"/>
              <a:cs typeface="Tahoma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93CC2FE-D682-46A8-A7C1-2F1BC869BD63}"/>
              </a:ext>
            </a:extLst>
          </p:cNvPr>
          <p:cNvSpPr txBox="1"/>
          <p:nvPr/>
        </p:nvSpPr>
        <p:spPr>
          <a:xfrm>
            <a:off x="10972800" y="3757079"/>
            <a:ext cx="2922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JavaScript</a:t>
            </a: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863C7DB1-E226-4747-BE23-05E5291848D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66491"/>
          <a:stretch>
            <a:fillRect/>
          </a:stretch>
        </p:blipFill>
        <p:spPr>
          <a:xfrm>
            <a:off x="7453640" y="2959753"/>
            <a:ext cx="3519160" cy="21231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FE4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4291244" y="895224"/>
            <a:ext cx="9705507" cy="108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POC</a:t>
            </a:r>
            <a:r>
              <a:rPr spc="-375" dirty="0"/>
              <a:t> </a:t>
            </a:r>
            <a:r>
              <a:rPr spc="-15" dirty="0"/>
              <a:t>(Proof</a:t>
            </a:r>
            <a:r>
              <a:rPr spc="-370" dirty="0"/>
              <a:t> </a:t>
            </a:r>
            <a:r>
              <a:rPr spc="-45" dirty="0"/>
              <a:t>of</a:t>
            </a:r>
            <a:r>
              <a:rPr spc="-370" dirty="0"/>
              <a:t> </a:t>
            </a:r>
            <a:r>
              <a:rPr spc="-125" dirty="0"/>
              <a:t>Concept).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95167" y="2221293"/>
            <a:ext cx="669765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65" dirty="0">
                <a:solidFill>
                  <a:srgbClr val="3D484E"/>
                </a:solidFill>
                <a:latin typeface="Georgia"/>
                <a:cs typeface="Georgia"/>
              </a:rPr>
              <a:t>Code</a:t>
            </a:r>
            <a:r>
              <a:rPr sz="3600" spc="35" dirty="0">
                <a:solidFill>
                  <a:srgbClr val="3D484E"/>
                </a:solidFill>
                <a:latin typeface="Georgia"/>
                <a:cs typeface="Georgia"/>
              </a:rPr>
              <a:t> </a:t>
            </a:r>
            <a:r>
              <a:rPr sz="3600" spc="90" dirty="0">
                <a:solidFill>
                  <a:srgbClr val="3D484E"/>
                </a:solidFill>
                <a:latin typeface="Georgia"/>
                <a:cs typeface="Georgia"/>
              </a:rPr>
              <a:t>sur</a:t>
            </a:r>
            <a:r>
              <a:rPr sz="3600" spc="35" dirty="0">
                <a:solidFill>
                  <a:srgbClr val="3D484E"/>
                </a:solidFill>
                <a:latin typeface="Georgia"/>
                <a:cs typeface="Georgia"/>
              </a:rPr>
              <a:t> </a:t>
            </a:r>
            <a:r>
              <a:rPr sz="3600" spc="-40" dirty="0">
                <a:solidFill>
                  <a:srgbClr val="3D484E"/>
                </a:solidFill>
                <a:latin typeface="Georgia"/>
                <a:cs typeface="Georgia"/>
              </a:rPr>
              <a:t>V</a:t>
            </a:r>
            <a:r>
              <a:rPr lang="fr-FR" sz="3600" spc="-40" dirty="0" err="1">
                <a:solidFill>
                  <a:srgbClr val="3D484E"/>
                </a:solidFill>
                <a:latin typeface="Georgia"/>
                <a:cs typeface="Georgia"/>
              </a:rPr>
              <a:t>irtual</a:t>
            </a:r>
            <a:r>
              <a:rPr lang="fr-FR" sz="3600" spc="-40" dirty="0">
                <a:solidFill>
                  <a:srgbClr val="3D484E"/>
                </a:solidFill>
                <a:latin typeface="Georgia"/>
                <a:cs typeface="Georgia"/>
              </a:rPr>
              <a:t> </a:t>
            </a:r>
            <a:r>
              <a:rPr sz="3600" spc="-40" dirty="0">
                <a:solidFill>
                  <a:srgbClr val="3D484E"/>
                </a:solidFill>
                <a:latin typeface="Georgia"/>
                <a:cs typeface="Georgia"/>
              </a:rPr>
              <a:t>S</a:t>
            </a:r>
            <a:r>
              <a:rPr lang="fr-FR" sz="3600" spc="-40" dirty="0" err="1">
                <a:solidFill>
                  <a:srgbClr val="3D484E"/>
                </a:solidFill>
                <a:latin typeface="Georgia"/>
                <a:cs typeface="Georgia"/>
              </a:rPr>
              <a:t>tudio</a:t>
            </a:r>
            <a:r>
              <a:rPr sz="3600" spc="-40" dirty="0">
                <a:solidFill>
                  <a:srgbClr val="3D484E"/>
                </a:solidFill>
                <a:latin typeface="Georgia"/>
                <a:cs typeface="Georgia"/>
              </a:rPr>
              <a:t>.</a:t>
            </a:r>
            <a:endParaRPr sz="3600" dirty="0">
              <a:latin typeface="Georgia"/>
              <a:cs typeface="Georgia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343B4A2-062A-40AD-822A-4641A528DC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48961" y="3695992"/>
            <a:ext cx="10016605" cy="5941023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4AAA60A9-5FF2-4F84-B311-F5F3159F6B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382424" y="2504704"/>
            <a:ext cx="4030810" cy="72573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1600" y="3086100"/>
            <a:ext cx="128016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8000" b="1" spc="260" dirty="0">
                <a:solidFill>
                  <a:srgbClr val="EBEBEB"/>
                </a:solidFill>
                <a:latin typeface="Trebuchet MS"/>
                <a:cs typeface="Trebuchet MS"/>
              </a:rPr>
              <a:t>Avantages/Inconvénients</a:t>
            </a:r>
            <a:endParaRPr sz="8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3352800" y="4823924"/>
            <a:ext cx="13220691" cy="639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0460" marR="5080">
              <a:lnSpc>
                <a:spcPct val="125000"/>
              </a:lnSpc>
              <a:spcBef>
                <a:spcPts val="100"/>
              </a:spcBef>
            </a:pPr>
            <a:r>
              <a:rPr spc="95" dirty="0"/>
              <a:t>Présentation</a:t>
            </a:r>
            <a:r>
              <a:rPr spc="75" dirty="0"/>
              <a:t> </a:t>
            </a:r>
            <a:r>
              <a:rPr spc="180" dirty="0"/>
              <a:t>et</a:t>
            </a:r>
            <a:r>
              <a:rPr spc="75" dirty="0"/>
              <a:t> </a:t>
            </a:r>
            <a:r>
              <a:rPr spc="95" dirty="0"/>
              <a:t>démonstration</a:t>
            </a:r>
            <a:r>
              <a:rPr spc="75" dirty="0"/>
              <a:t> </a:t>
            </a:r>
            <a:r>
              <a:rPr spc="80" dirty="0"/>
              <a:t>du </a:t>
            </a:r>
            <a:r>
              <a:rPr spc="-850" dirty="0"/>
              <a:t> </a:t>
            </a:r>
            <a:r>
              <a:rPr spc="130" dirty="0"/>
              <a:t>code.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85800" y="1828798"/>
            <a:ext cx="6629399" cy="66293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4086" y="4124459"/>
            <a:ext cx="51714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5" dirty="0">
                <a:solidFill>
                  <a:srgbClr val="EBEBEB"/>
                </a:solidFill>
                <a:latin typeface="Trebuchet MS"/>
                <a:cs typeface="Trebuchet MS"/>
              </a:rPr>
              <a:t>Conclusion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64086" y="5837197"/>
            <a:ext cx="4285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BFE4D0"/>
                </a:solidFill>
                <a:latin typeface="Georgia"/>
                <a:cs typeface="Georgia"/>
              </a:rPr>
              <a:t>Résumé</a:t>
            </a:r>
            <a:r>
              <a:rPr sz="3600" spc="50" dirty="0">
                <a:solidFill>
                  <a:srgbClr val="BFE4D0"/>
                </a:solidFill>
                <a:latin typeface="Georgia"/>
                <a:cs typeface="Georgia"/>
              </a:rPr>
              <a:t> </a:t>
            </a:r>
            <a:r>
              <a:rPr sz="3600" spc="145" dirty="0">
                <a:solidFill>
                  <a:srgbClr val="BFE4D0"/>
                </a:solidFill>
                <a:latin typeface="Georgia"/>
                <a:cs typeface="Georgia"/>
              </a:rPr>
              <a:t>de</a:t>
            </a:r>
            <a:r>
              <a:rPr sz="3600" spc="55" dirty="0">
                <a:solidFill>
                  <a:srgbClr val="BFE4D0"/>
                </a:solidFill>
                <a:latin typeface="Georgia"/>
                <a:cs typeface="Georgia"/>
              </a:rPr>
              <a:t> </a:t>
            </a:r>
            <a:r>
              <a:rPr sz="3600" spc="75" dirty="0">
                <a:solidFill>
                  <a:srgbClr val="BFE4D0"/>
                </a:solidFill>
                <a:latin typeface="Georgia"/>
                <a:cs typeface="Georgia"/>
              </a:rPr>
              <a:t>l'exposé.</a:t>
            </a:r>
            <a:endParaRPr sz="3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830294"/>
            <a:ext cx="6629399" cy="66293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198</Words>
  <Application>Microsoft Office PowerPoint</Application>
  <PresentationFormat>Personnalisé</PresentationFormat>
  <Paragraphs>48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Calibri</vt:lpstr>
      <vt:lpstr>Georgia</vt:lpstr>
      <vt:lpstr>Palatino Linotype</vt:lpstr>
      <vt:lpstr>Tahoma</vt:lpstr>
      <vt:lpstr>Trebuchet MS</vt:lpstr>
      <vt:lpstr>Office Theme</vt:lpstr>
      <vt:lpstr>Présentation PowerPoint</vt:lpstr>
      <vt:lpstr>Sommaire de l'exposé.</vt:lpstr>
      <vt:lpstr>Présentation PowerPoint</vt:lpstr>
      <vt:lpstr>Qu'est ce que le contrôle de saisie  coté client ?</vt:lpstr>
      <vt:lpstr>Présentation PowerPoint</vt:lpstr>
      <vt:lpstr>POC (Proof Of Concept)</vt:lpstr>
      <vt:lpstr>POC (Proof of Concept).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CONTRÔLE DE</dc:title>
  <dc:creator>Hervé Duong</dc:creator>
  <cp:keywords>DAE1UmU9Auk,BAE1Up2Jqso</cp:keywords>
  <cp:lastModifiedBy>Saafuu Todoroki</cp:lastModifiedBy>
  <cp:revision>22</cp:revision>
  <dcterms:created xsi:type="dcterms:W3CDTF">2022-03-22T19:55:51Z</dcterms:created>
  <dcterms:modified xsi:type="dcterms:W3CDTF">2022-03-23T21:06:46Z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2022-03-10T00:00:00Z</vt:filetime>
  </property>
  <property fmtid="{D5CDD505-2E9C-101B-9397-08002B2CF9AE}" pid="3" name="Creator">
    <vt:lpwstr>Canva</vt:lpwstr>
  </property>
  <property fmtid="{D5CDD505-2E9C-101B-9397-08002B2CF9AE}" pid="4" name="LastSaved">
    <vt:filetime>2022-03-22T00:00:00Z</vt:filetime>
  </property>
</Properties>
</file>