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7" r:id="rId1"/>
  </p:sldMasterIdLst>
  <p:notesMasterIdLst>
    <p:notesMasterId r:id="rId9"/>
  </p:notesMasterIdLst>
  <p:sldIdLst>
    <p:sldId id="256" r:id="rId2"/>
    <p:sldId id="258" r:id="rId3"/>
    <p:sldId id="284" r:id="rId4"/>
    <p:sldId id="287" r:id="rId5"/>
    <p:sldId id="285" r:id="rId6"/>
    <p:sldId id="286" r:id="rId7"/>
    <p:sldId id="27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BEAD"/>
    <a:srgbClr val="0D9D5F"/>
    <a:srgbClr val="B3D3C7"/>
    <a:srgbClr val="23F690"/>
    <a:srgbClr val="009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989CD-6652-410B-8FF9-2874039B4FF0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3C69C-4D69-447A-B67E-7984548DD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081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98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00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36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04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75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39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01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77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50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2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31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71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 descr="для документов шапка">
            <a:extLst>
              <a:ext uri="{FF2B5EF4-FFF2-40B4-BE49-F238E27FC236}">
                <a16:creationId xmlns:a16="http://schemas.microsoft.com/office/drawing/2014/main" id="{50719B7A-57A0-4B6D-9AF7-DA16183BEA78}"/>
              </a:ext>
            </a:extLst>
          </p:cNvPr>
          <p:cNvPicPr/>
          <p:nvPr/>
        </p:nvPicPr>
        <p:blipFill>
          <a:blip r:embed="rId2"/>
          <a:srcRect l="13289" r="4050"/>
          <a:stretch>
            <a:fillRect/>
          </a:stretch>
        </p:blipFill>
        <p:spPr>
          <a:xfrm>
            <a:off x="2840185" y="100527"/>
            <a:ext cx="6710216" cy="1515578"/>
          </a:xfrm>
          <a:prstGeom prst="rect">
            <a:avLst/>
          </a:prstGeom>
          <a:ln/>
        </p:spPr>
      </p:pic>
      <p:sp>
        <p:nvSpPr>
          <p:cNvPr id="7" name="Google Shape;248;p35"/>
          <p:cNvSpPr txBox="1">
            <a:spLocks/>
          </p:cNvSpPr>
          <p:nvPr/>
        </p:nvSpPr>
        <p:spPr>
          <a:xfrm>
            <a:off x="1016740" y="1410224"/>
            <a:ext cx="9595101" cy="238723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Bahnschrift Light" panose="020B0502040204020203" pitchFamily="34" charset="0"/>
                <a:ea typeface="Microsoft YaHei UI Light" panose="020B0502040204020203" pitchFamily="34" charset="-122"/>
                <a:cs typeface="Amatic SC" panose="00000500000000000000" pitchFamily="2" charset="-79"/>
              </a:rPr>
              <a:t>КУРСОВОЙ ПРОЕКТ</a:t>
            </a:r>
          </a:p>
          <a:p>
            <a:pPr algn="ctr">
              <a:spcBef>
                <a:spcPts val="0"/>
              </a:spcBef>
            </a:pP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Bahnschrift Light" panose="020B0502040204020203" pitchFamily="34" charset="0"/>
                <a:ea typeface="Microsoft YaHei UI Light" panose="020B0502040204020203" pitchFamily="34" charset="-122"/>
                <a:cs typeface="Amatic SC" panose="00000500000000000000" pitchFamily="2" charset="-79"/>
              </a:rPr>
              <a:t>по дисциплине МДК.02.02. Технология разработки и защиты баз данных</a:t>
            </a:r>
          </a:p>
          <a:p>
            <a:pPr algn="ctr">
              <a:spcBef>
                <a:spcPts val="0"/>
              </a:spcBef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Bahnschrift Light" panose="020B0502040204020203" pitchFamily="34" charset="0"/>
                <a:ea typeface="Microsoft YaHei UI Light" panose="020B0502040204020203" pitchFamily="34" charset="-122"/>
                <a:cs typeface="Amatic SC" panose="00000500000000000000" pitchFamily="2" charset="-79"/>
              </a:rPr>
              <a:t>РАЗРАБОТКА 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Bahnschrift Light" panose="020B0502040204020203" pitchFamily="34" charset="0"/>
                <a:ea typeface="Microsoft YaHei UI Light" panose="020B0502040204020203" pitchFamily="34" charset="-122"/>
                <a:cs typeface="Amatic SC" panose="00000500000000000000" pitchFamily="2" charset="-79"/>
              </a:rPr>
              <a:t>СИСТЕМЫ КОНТРОЛЯ И УПРАВЛЕНИЯ КРУПНЫМ СЕЛЬСКОХОЗЯЙСТВЕННЫМ ПРЕДПРИЯТИЕМ</a:t>
            </a:r>
            <a:endParaRPr lang="ru-RU" sz="2800" dirty="0">
              <a:solidFill>
                <a:schemeClr val="tx2">
                  <a:lumMod val="75000"/>
                </a:schemeClr>
              </a:solidFill>
              <a:latin typeface="Bahnschrift Light" panose="020B0502040204020203" pitchFamily="34" charset="0"/>
              <a:ea typeface="Microsoft YaHei UI Light" panose="020B0502040204020203" pitchFamily="34" charset="-122"/>
              <a:cs typeface="Amatic SC" panose="00000500000000000000" pitchFamily="2" charset="-79"/>
            </a:endParaRPr>
          </a:p>
        </p:txBody>
      </p:sp>
      <p:sp>
        <p:nvSpPr>
          <p:cNvPr id="8" name="Google Shape;249;p35"/>
          <p:cNvSpPr txBox="1">
            <a:spLocks noGrp="1"/>
          </p:cNvSpPr>
          <p:nvPr>
            <p:ph type="subTitle" idx="1"/>
          </p:nvPr>
        </p:nvSpPr>
        <p:spPr>
          <a:xfrm>
            <a:off x="576816" y="4706539"/>
            <a:ext cx="7314117" cy="1677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</a:pPr>
            <a:r>
              <a:rPr lang="ru-RU" sz="2400" b="1" dirty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Обучающийся </a:t>
            </a:r>
            <a:r>
              <a:rPr lang="ru-RU" sz="2400" b="1" dirty="0" smtClean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группы П1-19</a:t>
            </a:r>
            <a:r>
              <a:rPr lang="ru-RU" sz="2400" b="1" dirty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: </a:t>
            </a:r>
            <a:r>
              <a:rPr lang="ru-RU" sz="2400" b="1" dirty="0" smtClean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Погуляев </a:t>
            </a:r>
            <a:r>
              <a:rPr lang="ru-RU" sz="2400" b="1" dirty="0" smtClean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Ф</a:t>
            </a:r>
            <a:r>
              <a:rPr lang="ru-RU" sz="2400" b="1" dirty="0" smtClean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.В.</a:t>
            </a:r>
            <a:endParaRPr lang="ru-RU" sz="2400" b="1" dirty="0">
              <a:solidFill>
                <a:schemeClr val="bg1">
                  <a:lumMod val="10000"/>
                </a:schemeClr>
              </a:solidFill>
              <a:latin typeface="Corbel Light" panose="020B03030202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Руководитель курсового проекта: </a:t>
            </a:r>
            <a:r>
              <a:rPr lang="ru-RU" sz="2400" b="1" dirty="0" smtClean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Стрельников С.Д.</a:t>
            </a:r>
            <a:endParaRPr lang="ru-RU" sz="2400" b="1" dirty="0">
              <a:solidFill>
                <a:schemeClr val="bg1">
                  <a:lumMod val="10000"/>
                </a:schemeClr>
              </a:solidFill>
              <a:latin typeface="Corbel Light" panose="020B03030202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г. Королёв</a:t>
            </a:r>
            <a:r>
              <a:rPr lang="ru-RU" sz="2400" b="1" dirty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, </a:t>
            </a:r>
            <a:r>
              <a:rPr lang="ru-RU" sz="2400" b="1" dirty="0" smtClean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2023 г.</a:t>
            </a:r>
            <a:endParaRPr lang="ru-RU" sz="2400" b="1" dirty="0">
              <a:solidFill>
                <a:schemeClr val="bg1">
                  <a:lumMod val="10000"/>
                </a:schemeClr>
              </a:solidFill>
              <a:latin typeface="Corbel Light" panose="020B03030202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2163A3-7833-4811-BDF2-6685A565B1D1}"/>
              </a:ext>
            </a:extLst>
          </p:cNvPr>
          <p:cNvSpPr txBox="1"/>
          <p:nvPr/>
        </p:nvSpPr>
        <p:spPr>
          <a:xfrm>
            <a:off x="11233755" y="5360650"/>
            <a:ext cx="7719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 smtClean="0">
                <a:solidFill>
                  <a:schemeClr val="bg1"/>
                </a:solidFill>
              </a:rPr>
              <a:t>1</a:t>
            </a:r>
            <a:endParaRPr lang="ru-RU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0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55;p36"/>
          <p:cNvSpPr txBox="1">
            <a:spLocks noGrp="1"/>
          </p:cNvSpPr>
          <p:nvPr>
            <p:ph type="title"/>
          </p:nvPr>
        </p:nvSpPr>
        <p:spPr>
          <a:xfrm>
            <a:off x="0" y="327315"/>
            <a:ext cx="12192000" cy="9371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ru-RU" sz="5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Актуальность и цель</a:t>
            </a:r>
            <a:endParaRPr lang="en-US" sz="48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" name="Google Shape;254;p36"/>
          <p:cNvSpPr txBox="1">
            <a:spLocks noGrp="1"/>
          </p:cNvSpPr>
          <p:nvPr>
            <p:ph type="body" idx="1"/>
          </p:nvPr>
        </p:nvSpPr>
        <p:spPr>
          <a:xfrm>
            <a:off x="441393" y="1154349"/>
            <a:ext cx="11428874" cy="52210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Актуальность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 данного курсового проекта заключается в повышении качества контроля и удобства доступа к данным о животных, что повышает общую скорость реагирования различных систем предприятия.</a:t>
            </a:r>
          </a:p>
          <a:p>
            <a:pPr algn="just">
              <a:lnSpc>
                <a:spcPct val="150000"/>
              </a:lnSpc>
            </a:pP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</a:rPr>
              <a:t>Целью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данного курсового проекта является разработка клиентской части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</a:rPr>
              <a:t>десктопного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 приложения, которое будет взаимодействовать с базой данных.</a:t>
            </a:r>
          </a:p>
          <a:p>
            <a:pPr algn="just">
              <a:lnSpc>
                <a:spcPct val="150000"/>
              </a:lnSpc>
            </a:pP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2163A3-7833-4811-BDF2-6685A565B1D1}"/>
              </a:ext>
            </a:extLst>
          </p:cNvPr>
          <p:cNvSpPr txBox="1"/>
          <p:nvPr/>
        </p:nvSpPr>
        <p:spPr>
          <a:xfrm>
            <a:off x="11259155" y="5360650"/>
            <a:ext cx="771978" cy="1497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ru-RU" sz="8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24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5;p36"/>
          <p:cNvSpPr txBox="1">
            <a:spLocks/>
          </p:cNvSpPr>
          <p:nvPr/>
        </p:nvSpPr>
        <p:spPr>
          <a:xfrm>
            <a:off x="-84666" y="225715"/>
            <a:ext cx="12192000" cy="9371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ОПИСАНИЕ ПРЕДМЕТНОЙ ОБЛАСТИ</a:t>
            </a:r>
            <a:endParaRPr lang="ru-RU" sz="48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3" name="Google Shape;254;p36"/>
          <p:cNvSpPr txBox="1">
            <a:spLocks/>
          </p:cNvSpPr>
          <p:nvPr/>
        </p:nvSpPr>
        <p:spPr>
          <a:xfrm>
            <a:off x="349532" y="795866"/>
            <a:ext cx="11323604" cy="567266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50000"/>
              </a:lnSpc>
              <a:buNone/>
            </a:pPr>
            <a:r>
              <a:rPr lang="ru-RU" sz="3400" b="1" dirty="0" smtClean="0">
                <a:solidFill>
                  <a:schemeClr val="accent1">
                    <a:lumMod val="75000"/>
                  </a:schemeClr>
                </a:solidFill>
              </a:rPr>
              <a:t>Функционал </a:t>
            </a:r>
            <a:r>
              <a:rPr lang="ru-RU" sz="3400" b="1" dirty="0" err="1" smtClean="0">
                <a:solidFill>
                  <a:schemeClr val="accent1">
                    <a:lumMod val="75000"/>
                  </a:schemeClr>
                </a:solidFill>
              </a:rPr>
              <a:t>десктопного</a:t>
            </a:r>
            <a:r>
              <a:rPr lang="ru-RU" sz="3400" b="1" dirty="0" smtClean="0">
                <a:solidFill>
                  <a:schemeClr val="accent1">
                    <a:lumMod val="75000"/>
                  </a:schemeClr>
                </a:solidFill>
              </a:rPr>
              <a:t> приложения: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z="3400" dirty="0" smtClean="0">
                <a:solidFill>
                  <a:schemeClr val="accent1">
                    <a:lumMod val="75000"/>
                  </a:schemeClr>
                </a:solidFill>
              </a:rPr>
              <a:t>•	Возможность редактирования данных каждого животного;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z="3400" dirty="0" smtClean="0">
                <a:solidFill>
                  <a:schemeClr val="accent1">
                    <a:lumMod val="75000"/>
                  </a:schemeClr>
                </a:solidFill>
              </a:rPr>
              <a:t>•	Управление базой данных через визуальный интерфейс;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z="3400" dirty="0" smtClean="0">
                <a:solidFill>
                  <a:schemeClr val="accent1">
                    <a:lumMod val="75000"/>
                  </a:schemeClr>
                </a:solidFill>
              </a:rPr>
              <a:t>•	Фильтр, определяющий статус вакцинации животного;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z="3400" dirty="0" smtClean="0">
                <a:solidFill>
                  <a:schemeClr val="accent1">
                    <a:lumMod val="75000"/>
                  </a:schemeClr>
                </a:solidFill>
              </a:rPr>
              <a:t>•	Составление отчета в .</a:t>
            </a:r>
            <a:r>
              <a:rPr lang="ru-RU" sz="3400" dirty="0" err="1" smtClean="0">
                <a:solidFill>
                  <a:schemeClr val="accent1">
                    <a:lumMod val="75000"/>
                  </a:schemeClr>
                </a:solidFill>
              </a:rPr>
              <a:t>xls</a:t>
            </a:r>
            <a:r>
              <a:rPr lang="ru-RU" sz="3400" dirty="0" smtClean="0">
                <a:solidFill>
                  <a:schemeClr val="accent1">
                    <a:lumMod val="75000"/>
                  </a:schemeClr>
                </a:solidFill>
              </a:rPr>
              <a:t> таблице.</a:t>
            </a:r>
          </a:p>
          <a:p>
            <a:pPr>
              <a:lnSpc>
                <a:spcPct val="150000"/>
              </a:lnSpc>
            </a:pPr>
            <a:endParaRPr lang="ru-RU" sz="3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ru-RU" sz="3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2163A3-7833-4811-BDF2-6685A565B1D1}"/>
              </a:ext>
            </a:extLst>
          </p:cNvPr>
          <p:cNvSpPr txBox="1"/>
          <p:nvPr/>
        </p:nvSpPr>
        <p:spPr>
          <a:xfrm>
            <a:off x="11287147" y="5140518"/>
            <a:ext cx="771978" cy="1497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ru-RU" sz="8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91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5;p36"/>
          <p:cNvSpPr txBox="1">
            <a:spLocks/>
          </p:cNvSpPr>
          <p:nvPr/>
        </p:nvSpPr>
        <p:spPr>
          <a:xfrm>
            <a:off x="0" y="273632"/>
            <a:ext cx="12192000" cy="79316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РАЗРАБОТКА ДИАГРАММ</a:t>
            </a:r>
            <a:endParaRPr lang="en-US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3" name="Google Shape;254;p36">
            <a:extLst>
              <a:ext uri="{FF2B5EF4-FFF2-40B4-BE49-F238E27FC236}">
                <a16:creationId xmlns:a16="http://schemas.microsoft.com/office/drawing/2014/main" id="{D7DCA34A-5A2E-461A-906D-4EED436F8288}"/>
              </a:ext>
            </a:extLst>
          </p:cNvPr>
          <p:cNvSpPr txBox="1">
            <a:spLocks/>
          </p:cNvSpPr>
          <p:nvPr/>
        </p:nvSpPr>
        <p:spPr>
          <a:xfrm>
            <a:off x="534525" y="1066800"/>
            <a:ext cx="4249141" cy="751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</a:rPr>
              <a:t>Диаграмма классов</a:t>
            </a:r>
            <a:endParaRPr lang="ru-RU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46013" y="1964266"/>
            <a:ext cx="3626166" cy="432646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554134" y="2229484"/>
            <a:ext cx="5384270" cy="3796030"/>
          </a:xfrm>
          <a:prstGeom prst="rect">
            <a:avLst/>
          </a:prstGeom>
        </p:spPr>
      </p:pic>
      <p:sp>
        <p:nvSpPr>
          <p:cNvPr id="6" name="Google Shape;254;p36">
            <a:extLst>
              <a:ext uri="{FF2B5EF4-FFF2-40B4-BE49-F238E27FC236}">
                <a16:creationId xmlns:a16="http://schemas.microsoft.com/office/drawing/2014/main" id="{D7DCA34A-5A2E-461A-906D-4EED436F8288}"/>
              </a:ext>
            </a:extLst>
          </p:cNvPr>
          <p:cNvSpPr txBox="1">
            <a:spLocks/>
          </p:cNvSpPr>
          <p:nvPr/>
        </p:nvSpPr>
        <p:spPr>
          <a:xfrm>
            <a:off x="6469660" y="1066800"/>
            <a:ext cx="4249141" cy="751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ER-</a:t>
            </a:r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</a:rPr>
              <a:t>диаграмма</a:t>
            </a:r>
            <a:endParaRPr lang="ru-RU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163A3-7833-4811-BDF2-6685A565B1D1}"/>
              </a:ext>
            </a:extLst>
          </p:cNvPr>
          <p:cNvSpPr txBox="1"/>
          <p:nvPr/>
        </p:nvSpPr>
        <p:spPr>
          <a:xfrm>
            <a:off x="11233755" y="5182850"/>
            <a:ext cx="771978" cy="1497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ru-RU" sz="8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17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304800"/>
            <a:ext cx="12192000" cy="71472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Текст 2"/>
          <p:cNvSpPr txBox="1">
            <a:spLocks/>
          </p:cNvSpPr>
          <p:nvPr/>
        </p:nvSpPr>
        <p:spPr>
          <a:xfrm>
            <a:off x="342899" y="884060"/>
            <a:ext cx="11662834" cy="563527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50000"/>
              </a:lnSpc>
              <a:buNone/>
            </a:pPr>
            <a:r>
              <a:rPr lang="ru-RU" sz="2600" dirty="0" smtClean="0">
                <a:solidFill>
                  <a:schemeClr val="accent1">
                    <a:lumMod val="75000"/>
                  </a:schemeClr>
                </a:solidFill>
              </a:rPr>
              <a:t>	В </a:t>
            </a:r>
            <a:r>
              <a:rPr lang="ru-RU" sz="2600" dirty="0">
                <a:solidFill>
                  <a:schemeClr val="accent1">
                    <a:lumMod val="75000"/>
                  </a:schemeClr>
                </a:solidFill>
              </a:rPr>
              <a:t>результате выполнения курсового проекта была написана программа «</a:t>
            </a:r>
            <a:r>
              <a:rPr lang="ru-RU" sz="2600" dirty="0" err="1">
                <a:solidFill>
                  <a:schemeClr val="accent1">
                    <a:lumMod val="75000"/>
                  </a:schemeClr>
                </a:solidFill>
              </a:rPr>
              <a:t>Farm</a:t>
            </a:r>
            <a:r>
              <a:rPr lang="ru-RU" sz="2600" dirty="0">
                <a:solidFill>
                  <a:schemeClr val="accent1">
                    <a:lumMod val="75000"/>
                  </a:schemeClr>
                </a:solidFill>
              </a:rPr>
              <a:t>» для упрощения и удобства контроля и редактирования данных сельскохозяйственного предприятия.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ru-RU" sz="2600" dirty="0" smtClean="0">
                <a:solidFill>
                  <a:schemeClr val="accent1">
                    <a:lumMod val="75000"/>
                  </a:schemeClr>
                </a:solidFill>
              </a:rPr>
              <a:t>	В </a:t>
            </a:r>
            <a:r>
              <a:rPr lang="ru-RU" sz="2600" dirty="0">
                <a:solidFill>
                  <a:schemeClr val="accent1">
                    <a:lumMod val="75000"/>
                  </a:schemeClr>
                </a:solidFill>
              </a:rPr>
              <a:t>ходе работы были проанализированы: предметная область, существующие разработки, получены навыки по созданию </a:t>
            </a:r>
            <a:r>
              <a:rPr lang="ru-RU" sz="2600" dirty="0" err="1">
                <a:solidFill>
                  <a:schemeClr val="accent1">
                    <a:lumMod val="75000"/>
                  </a:schemeClr>
                </a:solidFill>
              </a:rPr>
              <a:t>десктопных</a:t>
            </a:r>
            <a:r>
              <a:rPr lang="ru-RU" sz="2600" dirty="0">
                <a:solidFill>
                  <a:schemeClr val="accent1">
                    <a:lumMod val="75000"/>
                  </a:schemeClr>
                </a:solidFill>
              </a:rPr>
              <a:t> приложений и работе с БД.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ru-RU" sz="2600" dirty="0" smtClean="0">
                <a:solidFill>
                  <a:schemeClr val="accent1">
                    <a:lumMod val="75000"/>
                  </a:schemeClr>
                </a:solidFill>
              </a:rPr>
              <a:t>	Также </a:t>
            </a:r>
            <a:r>
              <a:rPr lang="ru-RU" sz="2600" dirty="0">
                <a:solidFill>
                  <a:schemeClr val="accent1">
                    <a:lumMod val="75000"/>
                  </a:schemeClr>
                </a:solidFill>
              </a:rPr>
              <a:t>планируется продолжение работы над данным проектом с целью расширения возможностей и удобства приложения для пользователей. </a:t>
            </a:r>
          </a:p>
          <a:p>
            <a:pPr>
              <a:lnSpc>
                <a:spcPct val="150000"/>
              </a:lnSpc>
            </a:pPr>
            <a:endParaRPr lang="ru-RU" sz="2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163A3-7833-4811-BDF2-6685A565B1D1}"/>
              </a:ext>
            </a:extLst>
          </p:cNvPr>
          <p:cNvSpPr txBox="1"/>
          <p:nvPr/>
        </p:nvSpPr>
        <p:spPr>
          <a:xfrm>
            <a:off x="11233755" y="5208250"/>
            <a:ext cx="771978" cy="1497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ru-RU" sz="8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304800"/>
            <a:ext cx="12192000" cy="71472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СПИСОК ИСПОЛЬЗУЕМОЙ ЛИТЕРАТУРЫ</a:t>
            </a:r>
            <a:endParaRPr lang="ru-RU" dirty="0"/>
          </a:p>
        </p:txBody>
      </p:sp>
      <p:sp>
        <p:nvSpPr>
          <p:cNvPr id="4" name="Текст 2"/>
          <p:cNvSpPr txBox="1">
            <a:spLocks/>
          </p:cNvSpPr>
          <p:nvPr/>
        </p:nvSpPr>
        <p:spPr>
          <a:xfrm>
            <a:off x="791634" y="875593"/>
            <a:ext cx="11036300" cy="563527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1.	“Beginning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PyQt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 A Hands-on Approach to GUI Programming with PyQt6”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Автор: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Joshua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Willman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Издательство: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Apress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Дата публикации: 2-е издание (17 марта 2022 года) 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2.	“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Python and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Qt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 The Best Parts”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Автор: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Michael Herrmann.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Обновлено: Март 2022 года 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3.	“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Create GUI Applications with Python &amp; Qt6”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Автор: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Martin Fitzpatrick.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Дата публикации: Март 2021 года 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4.	“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Beginning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PyQt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 A Hands-on Approach to GUI Programming”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Автор: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Joshua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Willman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Издательство: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Apress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Дата публикации: 1-е издание (29 мая 2020 года) 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5.	“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Modern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PyQt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 Create GUI Applications for Project Management, Computer Vision, and Data Analysis”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Автор: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Joshua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Willman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Издательство: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Apress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Дата публикации: 1-е издание (9 декабря 2020 года) </a:t>
            </a:r>
          </a:p>
          <a:p>
            <a:pPr>
              <a:lnSpc>
                <a:spcPct val="150000"/>
              </a:lnSpc>
            </a:pPr>
            <a:endParaRPr lang="ru-RU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2163A3-7833-4811-BDF2-6685A565B1D1}"/>
              </a:ext>
            </a:extLst>
          </p:cNvPr>
          <p:cNvSpPr txBox="1"/>
          <p:nvPr/>
        </p:nvSpPr>
        <p:spPr>
          <a:xfrm>
            <a:off x="11259155" y="5360650"/>
            <a:ext cx="771978" cy="1497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accent1">
                    <a:lumMod val="50000"/>
                  </a:schemeClr>
                </a:solidFill>
              </a:rPr>
              <a:t>6</a:t>
            </a:r>
            <a:endParaRPr lang="ru-RU" sz="8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6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 descr="для документов шапка">
            <a:extLst>
              <a:ext uri="{FF2B5EF4-FFF2-40B4-BE49-F238E27FC236}">
                <a16:creationId xmlns:a16="http://schemas.microsoft.com/office/drawing/2014/main" id="{50719B7A-57A0-4B6D-9AF7-DA16183BEA78}"/>
              </a:ext>
            </a:extLst>
          </p:cNvPr>
          <p:cNvPicPr/>
          <p:nvPr/>
        </p:nvPicPr>
        <p:blipFill>
          <a:blip r:embed="rId2"/>
          <a:srcRect l="13289" r="4050"/>
          <a:stretch>
            <a:fillRect/>
          </a:stretch>
        </p:blipFill>
        <p:spPr>
          <a:xfrm>
            <a:off x="2078183" y="580853"/>
            <a:ext cx="7683883" cy="1908937"/>
          </a:xfrm>
          <a:prstGeom prst="rect">
            <a:avLst/>
          </a:prstGeom>
          <a:ln/>
        </p:spPr>
      </p:pic>
      <p:sp>
        <p:nvSpPr>
          <p:cNvPr id="6" name="Google Shape;255;p36"/>
          <p:cNvSpPr txBox="1">
            <a:spLocks/>
          </p:cNvSpPr>
          <p:nvPr/>
        </p:nvSpPr>
        <p:spPr>
          <a:xfrm>
            <a:off x="1770184" y="2373311"/>
            <a:ext cx="8088216" cy="45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ru-RU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Спасибо за внимание!</a:t>
            </a:r>
            <a:endParaRPr lang="en-US" sz="44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7" name="Google Shape;254;p36">
            <a:extLst>
              <a:ext uri="{FF2B5EF4-FFF2-40B4-BE49-F238E27FC236}">
                <a16:creationId xmlns:a16="http://schemas.microsoft.com/office/drawing/2014/main" id="{4A6C3566-5F10-41CC-AE62-EA59577E0086}"/>
              </a:ext>
            </a:extLst>
          </p:cNvPr>
          <p:cNvSpPr txBox="1">
            <a:spLocks/>
          </p:cNvSpPr>
          <p:nvPr/>
        </p:nvSpPr>
        <p:spPr>
          <a:xfrm>
            <a:off x="2611197" y="2489790"/>
            <a:ext cx="6749471" cy="2258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lnSpc>
                <a:spcPct val="150000"/>
              </a:lnSpc>
              <a:buFont typeface="Anaheim"/>
              <a:buNone/>
            </a:pPr>
            <a:r>
              <a:rPr lang="ru-RU" sz="2400" dirty="0"/>
              <a:t>Курсовую работу выполнил студент</a:t>
            </a:r>
          </a:p>
          <a:p>
            <a:pPr marL="0" indent="0" algn="ctr">
              <a:lnSpc>
                <a:spcPct val="150000"/>
              </a:lnSpc>
              <a:buFont typeface="Anaheim"/>
              <a:buNone/>
            </a:pPr>
            <a:r>
              <a:rPr lang="ru-RU" sz="2400" dirty="0" smtClean="0"/>
              <a:t>Погуляев Федор Владимирович</a:t>
            </a:r>
            <a:endParaRPr lang="ru-RU" sz="2400" dirty="0"/>
          </a:p>
          <a:p>
            <a:pPr marL="0" indent="0" algn="ctr">
              <a:lnSpc>
                <a:spcPct val="150000"/>
              </a:lnSpc>
              <a:buFont typeface="Anaheim"/>
              <a:buNone/>
            </a:pPr>
            <a:r>
              <a:rPr lang="ru-RU" sz="2400" dirty="0"/>
              <a:t>Группа П1-19</a:t>
            </a:r>
          </a:p>
          <a:p>
            <a:pPr marL="0" indent="0" algn="ctr">
              <a:lnSpc>
                <a:spcPct val="150000"/>
              </a:lnSpc>
              <a:buFont typeface="Anaheim"/>
              <a:buNone/>
            </a:pPr>
            <a:r>
              <a:rPr lang="ru-RU" sz="2400" dirty="0"/>
              <a:t>г</a:t>
            </a:r>
            <a:r>
              <a:rPr lang="ru-RU" sz="2400" dirty="0" smtClean="0"/>
              <a:t>. Королёв</a:t>
            </a:r>
            <a:r>
              <a:rPr lang="ru-RU" sz="2400" dirty="0"/>
              <a:t>, </a:t>
            </a:r>
            <a:r>
              <a:rPr lang="ru-RU" sz="2400" dirty="0" smtClean="0"/>
              <a:t>2023 г.</a:t>
            </a:r>
            <a:endParaRPr lang="ru-RU" sz="2400" dirty="0"/>
          </a:p>
          <a:p>
            <a:pPr marL="0" indent="0">
              <a:lnSpc>
                <a:spcPct val="150000"/>
              </a:lnSpc>
              <a:buFont typeface="Anaheim"/>
              <a:buNone/>
            </a:pPr>
            <a:endParaRPr lang="ru-RU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849D3-C75F-462D-BF89-48847064CDEF}"/>
              </a:ext>
            </a:extLst>
          </p:cNvPr>
          <p:cNvSpPr txBox="1"/>
          <p:nvPr/>
        </p:nvSpPr>
        <p:spPr>
          <a:xfrm>
            <a:off x="392423" y="5870837"/>
            <a:ext cx="4179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2"/>
                </a:solidFill>
              </a:rPr>
              <a:t>Телефон: </a:t>
            </a:r>
            <a:r>
              <a:rPr lang="ru-RU" sz="2000" dirty="0" smtClean="0">
                <a:solidFill>
                  <a:schemeClr val="bg2"/>
                </a:solidFill>
              </a:rPr>
              <a:t>8(9</a:t>
            </a:r>
            <a:r>
              <a:rPr lang="en-US" sz="2000" dirty="0" smtClean="0">
                <a:solidFill>
                  <a:schemeClr val="bg2"/>
                </a:solidFill>
              </a:rPr>
              <a:t>95</a:t>
            </a:r>
            <a:r>
              <a:rPr lang="ru-RU" sz="2000" dirty="0" smtClean="0">
                <a:solidFill>
                  <a:schemeClr val="bg2"/>
                </a:solidFill>
              </a:rPr>
              <a:t>)</a:t>
            </a:r>
            <a:r>
              <a:rPr lang="en-US" sz="2000" dirty="0" smtClean="0">
                <a:solidFill>
                  <a:schemeClr val="bg2"/>
                </a:solidFill>
              </a:rPr>
              <a:t> ***</a:t>
            </a:r>
            <a:r>
              <a:rPr lang="ru-RU" sz="2000" dirty="0" smtClean="0">
                <a:solidFill>
                  <a:schemeClr val="bg2"/>
                </a:solidFill>
              </a:rPr>
              <a:t>-</a:t>
            </a:r>
            <a:r>
              <a:rPr lang="en-US" sz="2000" dirty="0" smtClean="0">
                <a:solidFill>
                  <a:schemeClr val="bg2"/>
                </a:solidFill>
              </a:rPr>
              <a:t>**</a:t>
            </a:r>
            <a:r>
              <a:rPr lang="ru-RU" sz="2000" dirty="0" smtClean="0">
                <a:solidFill>
                  <a:schemeClr val="bg2"/>
                </a:solidFill>
              </a:rPr>
              <a:t>-</a:t>
            </a:r>
            <a:r>
              <a:rPr lang="en-US" sz="2000" dirty="0" smtClean="0">
                <a:solidFill>
                  <a:schemeClr val="bg2"/>
                </a:solidFill>
              </a:rPr>
              <a:t>32</a:t>
            </a:r>
            <a:endParaRPr lang="ru-RU" sz="2000" dirty="0" smtClean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chemeClr val="bg2"/>
                </a:solidFill>
              </a:rPr>
              <a:t>E-mail: res***n@yandex.ru</a:t>
            </a:r>
            <a:endParaRPr lang="ru-RU" sz="20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2163A3-7833-4811-BDF2-6685A565B1D1}"/>
              </a:ext>
            </a:extLst>
          </p:cNvPr>
          <p:cNvSpPr txBox="1"/>
          <p:nvPr/>
        </p:nvSpPr>
        <p:spPr>
          <a:xfrm>
            <a:off x="11191422" y="5122162"/>
            <a:ext cx="771978" cy="1497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7</a:t>
            </a:r>
            <a:endParaRPr lang="ru-RU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72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азис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912</TotalTime>
  <Words>405</Words>
  <Application>Microsoft Office PowerPoint</Application>
  <PresentationFormat>Широкоэкранный</PresentationFormat>
  <Paragraphs>42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Microsoft YaHei UI Light</vt:lpstr>
      <vt:lpstr>Amatic SC</vt:lpstr>
      <vt:lpstr>Anaheim</vt:lpstr>
      <vt:lpstr>Bahnschrift Light</vt:lpstr>
      <vt:lpstr>Calibri</vt:lpstr>
      <vt:lpstr>Corbel</vt:lpstr>
      <vt:lpstr>Corbel Light</vt:lpstr>
      <vt:lpstr>Montserrat</vt:lpstr>
      <vt:lpstr>Базис</vt:lpstr>
      <vt:lpstr>Презентация PowerPoint</vt:lpstr>
      <vt:lpstr>Актуальность и цель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по теме Электронный справочник по ОГЭ</dc:title>
  <dc:creator>Mixa</dc:creator>
  <cp:lastModifiedBy>Варвара Новоселова</cp:lastModifiedBy>
  <cp:revision>57</cp:revision>
  <dcterms:created xsi:type="dcterms:W3CDTF">2019-03-02T10:27:17Z</dcterms:created>
  <dcterms:modified xsi:type="dcterms:W3CDTF">2023-03-31T00:14:17Z</dcterms:modified>
</cp:coreProperties>
</file>