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notesMasterIdLst>
    <p:notesMasterId r:id="rId7"/>
  </p:notesMasterIdLst>
  <p:sldIdLst>
    <p:sldId id="256" r:id="rId2"/>
    <p:sldId id="292" r:id="rId3"/>
    <p:sldId id="287" r:id="rId4"/>
    <p:sldId id="293" r:id="rId5"/>
    <p:sldId id="28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EAD"/>
    <a:srgbClr val="0D9D5F"/>
    <a:srgbClr val="B3D3C7"/>
    <a:srgbClr val="23F690"/>
    <a:srgbClr val="009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989CD-6652-410B-8FF9-2874039B4FF0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3C69C-4D69-447A-B67E-7984548DD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8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98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0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36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04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75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39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1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77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50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2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31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EF78B32-1F59-40AB-B0C1-BD34415392E8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A61A1F5-40D8-45CA-9FC7-AB1FAC8A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71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 descr="для документов шапка">
            <a:extLst>
              <a:ext uri="{FF2B5EF4-FFF2-40B4-BE49-F238E27FC236}">
                <a16:creationId xmlns:a16="http://schemas.microsoft.com/office/drawing/2014/main" id="{50719B7A-57A0-4B6D-9AF7-DA16183BEA78}"/>
              </a:ext>
            </a:extLst>
          </p:cNvPr>
          <p:cNvPicPr/>
          <p:nvPr/>
        </p:nvPicPr>
        <p:blipFill>
          <a:blip r:embed="rId2"/>
          <a:srcRect l="13289" r="4050"/>
          <a:stretch>
            <a:fillRect/>
          </a:stretch>
        </p:blipFill>
        <p:spPr>
          <a:xfrm>
            <a:off x="2840185" y="100527"/>
            <a:ext cx="6710216" cy="1515578"/>
          </a:xfrm>
          <a:prstGeom prst="rect">
            <a:avLst/>
          </a:prstGeom>
          <a:ln/>
        </p:spPr>
      </p:pic>
      <p:sp>
        <p:nvSpPr>
          <p:cNvPr id="7" name="Google Shape;248;p35"/>
          <p:cNvSpPr txBox="1">
            <a:spLocks/>
          </p:cNvSpPr>
          <p:nvPr/>
        </p:nvSpPr>
        <p:spPr>
          <a:xfrm>
            <a:off x="1016740" y="1410224"/>
            <a:ext cx="9595101" cy="23872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Bahnschrift Light" panose="020B0502040204020203" pitchFamily="34" charset="0"/>
                <a:ea typeface="Microsoft YaHei UI Light" panose="020B0502040204020203" pitchFamily="34" charset="-122"/>
                <a:cs typeface="Amatic SC" panose="00000500000000000000" pitchFamily="2" charset="-79"/>
              </a:rPr>
              <a:t>КУРСОВОЙ ПРОЕКТ</a:t>
            </a:r>
          </a:p>
          <a:p>
            <a:pPr algn="ctr">
              <a:spcBef>
                <a:spcPts val="0"/>
              </a:spcBef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Bahnschrift Light" panose="020B0502040204020203" pitchFamily="34" charset="0"/>
                <a:ea typeface="Microsoft YaHei UI Light" panose="020B0502040204020203" pitchFamily="34" charset="-122"/>
                <a:cs typeface="Amatic SC" panose="00000500000000000000" pitchFamily="2" charset="-79"/>
              </a:rPr>
              <a:t>по дисциплине МДК.02.02. Технология разработки и защиты баз данных</a:t>
            </a:r>
          </a:p>
          <a:p>
            <a:pPr algn="ctr">
              <a:spcBef>
                <a:spcPts val="0"/>
              </a:spcBef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Bahnschrift Light" panose="020B0502040204020203" pitchFamily="34" charset="0"/>
                <a:ea typeface="Microsoft YaHei UI Light" panose="020B0502040204020203" pitchFamily="34" charset="-122"/>
                <a:cs typeface="Amatic SC" panose="00000500000000000000" pitchFamily="2" charset="-79"/>
              </a:rPr>
              <a:t>РАЗРАБОТКА 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Bahnschrift Light" panose="020B0502040204020203" pitchFamily="34" charset="0"/>
                <a:ea typeface="Microsoft YaHei UI Light" panose="020B0502040204020203" pitchFamily="34" charset="-122"/>
                <a:cs typeface="Amatic SC" panose="00000500000000000000" pitchFamily="2" charset="-79"/>
              </a:rPr>
              <a:t>СИСТЕМЫ КОНТРОЛЯ И УПРАВЛЕНИЯ КРУПНЫМ СЕЛЬСКОХОЗЯЙСТВЕННЫМ ПРЕДПРИЯТИЕМ</a:t>
            </a:r>
          </a:p>
        </p:txBody>
      </p:sp>
      <p:sp>
        <p:nvSpPr>
          <p:cNvPr id="8" name="Google Shape;249;p35"/>
          <p:cNvSpPr txBox="1">
            <a:spLocks noGrp="1"/>
          </p:cNvSpPr>
          <p:nvPr>
            <p:ph type="subTitle" idx="1"/>
          </p:nvPr>
        </p:nvSpPr>
        <p:spPr>
          <a:xfrm>
            <a:off x="576816" y="4706539"/>
            <a:ext cx="7314117" cy="1677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ru-RU" sz="2400" b="1" dirty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Обучающийся </a:t>
            </a:r>
            <a:r>
              <a:rPr lang="ru-RU" sz="2400" b="1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группы П1-19</a:t>
            </a:r>
            <a:r>
              <a:rPr lang="ru-RU" sz="2400" b="1" dirty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: </a:t>
            </a:r>
            <a:r>
              <a:rPr lang="ru-RU" sz="2400" b="1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Погуляев Ф.В.</a:t>
            </a:r>
            <a:endParaRPr lang="ru-RU" sz="2400" b="1" dirty="0">
              <a:solidFill>
                <a:schemeClr val="bg1">
                  <a:lumMod val="10000"/>
                </a:schemeClr>
              </a:solidFill>
              <a:latin typeface="Corbel Light" panose="020B03030202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Руководитель курсового проекта: </a:t>
            </a:r>
            <a:r>
              <a:rPr lang="ru-RU" sz="2400" b="1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Стрельников С.Д.</a:t>
            </a:r>
            <a:endParaRPr lang="ru-RU" sz="2400" b="1" dirty="0">
              <a:solidFill>
                <a:schemeClr val="bg1">
                  <a:lumMod val="10000"/>
                </a:schemeClr>
              </a:solidFill>
              <a:latin typeface="Corbel Light" panose="020B03030202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г. Королёв</a:t>
            </a:r>
            <a:r>
              <a:rPr lang="ru-RU" sz="2400" b="1" dirty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, </a:t>
            </a:r>
            <a:r>
              <a:rPr lang="ru-RU" sz="2400" b="1" dirty="0" smtClean="0">
                <a:solidFill>
                  <a:schemeClr val="bg1">
                    <a:lumMod val="10000"/>
                  </a:schemeClr>
                </a:solidFill>
                <a:latin typeface="Corbel Light" panose="020B0303020204020204" pitchFamily="34" charset="0"/>
              </a:rPr>
              <a:t>2023 г.</a:t>
            </a:r>
            <a:endParaRPr lang="ru-RU" sz="2400" b="1" dirty="0">
              <a:solidFill>
                <a:schemeClr val="bg1">
                  <a:lumMod val="10000"/>
                </a:schemeClr>
              </a:solidFill>
              <a:latin typeface="Corbel Light" panose="020B03030202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233755" y="5360650"/>
            <a:ext cx="771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chemeClr val="bg1"/>
                </a:solidFill>
              </a:rPr>
              <a:t>1</a:t>
            </a:r>
            <a:endParaRPr lang="ru-RU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242222" y="5360650"/>
            <a:ext cx="771978" cy="149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ru-RU" sz="8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Заголовок 3"/>
          <p:cNvSpPr txBox="1">
            <a:spLocks/>
          </p:cNvSpPr>
          <p:nvPr/>
        </p:nvSpPr>
        <p:spPr>
          <a:xfrm>
            <a:off x="193743" y="278071"/>
            <a:ext cx="12551833" cy="7280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СЦЕНАРИЙ ИСПОЛЬЗОВАНИЯ ПРИЛОЖЕНИЯ</a:t>
            </a:r>
            <a:endParaRPr lang="ru-RU" dirty="0"/>
          </a:p>
        </p:txBody>
      </p:sp>
      <p:pic>
        <p:nvPicPr>
          <p:cNvPr id="9" name="Рисунок 8" descr="C:\Users\Wendi\Downloads\2872d083-3bb5-42a2-8db5-68d834a63319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3" t="7877" r="14309" b="9193"/>
          <a:stretch/>
        </p:blipFill>
        <p:spPr bwMode="auto">
          <a:xfrm>
            <a:off x="604002" y="1711379"/>
            <a:ext cx="5865657" cy="3071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54;p36"/>
          <p:cNvSpPr txBox="1">
            <a:spLocks/>
          </p:cNvSpPr>
          <p:nvPr/>
        </p:nvSpPr>
        <p:spPr>
          <a:xfrm>
            <a:off x="6673213" y="1006145"/>
            <a:ext cx="5242562" cy="448198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None/>
            </a:pP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Возможности пользователя: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1. Управление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имеющимся рогатым скотом;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2. Формирование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отчета в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</a:rPr>
              <a:t>Excel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3. Добавление/удаление/редактирование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данных в таблицах;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4. Отслеживание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вакцинированного и не вакцинированного скота.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5720" indent="0">
              <a:lnSpc>
                <a:spcPct val="150000"/>
              </a:lnSpc>
              <a:buNone/>
            </a:pPr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2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5;p36"/>
          <p:cNvSpPr txBox="1">
            <a:spLocks/>
          </p:cNvSpPr>
          <p:nvPr/>
        </p:nvSpPr>
        <p:spPr>
          <a:xfrm>
            <a:off x="0" y="273632"/>
            <a:ext cx="12192000" cy="79316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РАЗРАБОТКА ДИАГРАММ</a:t>
            </a:r>
            <a:endParaRPr lang="en-US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Google Shape;254;p36">
            <a:extLst>
              <a:ext uri="{FF2B5EF4-FFF2-40B4-BE49-F238E27FC236}">
                <a16:creationId xmlns:a16="http://schemas.microsoft.com/office/drawing/2014/main" id="{D7DCA34A-5A2E-461A-906D-4EED436F8288}"/>
              </a:ext>
            </a:extLst>
          </p:cNvPr>
          <p:cNvSpPr txBox="1">
            <a:spLocks/>
          </p:cNvSpPr>
          <p:nvPr/>
        </p:nvSpPr>
        <p:spPr>
          <a:xfrm>
            <a:off x="589692" y="879027"/>
            <a:ext cx="4249141" cy="751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Диаграмма классов</a:t>
            </a:r>
            <a:endParaRPr lang="ru-RU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0546" y="1630117"/>
            <a:ext cx="3626166" cy="43264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233755" y="5182850"/>
            <a:ext cx="771978" cy="149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ru-RU" sz="8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38833" y="1254572"/>
            <a:ext cx="6096000" cy="50203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 defTabSz="91440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SystemCRM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: класс содержит набор функций, импортируемых модулей, реализующих логику приложения, взаимодействие с БД;</a:t>
            </a:r>
          </a:p>
          <a:p>
            <a:pPr marL="457200" lvl="0" indent="-457200" defTabSz="91440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UiInterface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: класс инициализирует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</a:rPr>
              <a:t>виджеты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 и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GUI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 приложения, производит их первоначальную настройку.</a:t>
            </a:r>
          </a:p>
          <a:p>
            <a:pPr marL="457200" lvl="0" indent="-457200" defTabSz="91440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: класс инициализирует базу данных, если она была не создана, наполняет ее шаблонными данными, содержит набор функцию для взаимодействия с БД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7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5;p37"/>
          <p:cNvSpPr txBox="1">
            <a:spLocks/>
          </p:cNvSpPr>
          <p:nvPr/>
        </p:nvSpPr>
        <p:spPr>
          <a:xfrm>
            <a:off x="392268" y="1292167"/>
            <a:ext cx="5136465" cy="15103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</a:pP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Google Shape;254;p36"/>
          <p:cNvSpPr txBox="1">
            <a:spLocks noGrp="1"/>
          </p:cNvSpPr>
          <p:nvPr>
            <p:ph type="body" idx="1"/>
          </p:nvPr>
        </p:nvSpPr>
        <p:spPr>
          <a:xfrm>
            <a:off x="5307117" y="1972733"/>
            <a:ext cx="6223702" cy="280309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444500" algn="just">
              <a:lnSpc>
                <a:spcPct val="150000"/>
              </a:lnSpc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На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данном слайде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представлена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ER-модель базы данных, которая отражает все таблицы и связи между ними.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30837" y="271397"/>
            <a:ext cx="9465732" cy="643467"/>
          </a:xfr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ER-</a:t>
            </a:r>
            <a:r>
              <a:rPr lang="ru-RU" sz="4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ДИАГРАММА БАЗЫ ДАННЫХ</a:t>
            </a:r>
            <a:endParaRPr lang="ru-RU" sz="4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170595" y="5139267"/>
            <a:ext cx="5172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ru-RU" sz="8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45566" y="1732434"/>
            <a:ext cx="4468301" cy="340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5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2163A3-7833-4811-BDF2-6685A565B1D1}"/>
              </a:ext>
            </a:extLst>
          </p:cNvPr>
          <p:cNvSpPr txBox="1"/>
          <p:nvPr/>
        </p:nvSpPr>
        <p:spPr>
          <a:xfrm>
            <a:off x="11233755" y="5208250"/>
            <a:ext cx="771978" cy="149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ru-RU" sz="8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8316" y="340430"/>
            <a:ext cx="12192000" cy="714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mtClean="0"/>
              <a:t>ИТОГОВЫЙ РЕЗУЛЬТАТ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1" y="2160057"/>
            <a:ext cx="4533900" cy="32222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75" y="2160057"/>
            <a:ext cx="4791075" cy="3216278"/>
          </a:xfrm>
          <a:prstGeom prst="rect">
            <a:avLst/>
          </a:prstGeom>
        </p:spPr>
      </p:pic>
      <p:sp>
        <p:nvSpPr>
          <p:cNvPr id="8" name="Google Shape;254;p36">
            <a:extLst>
              <a:ext uri="{FF2B5EF4-FFF2-40B4-BE49-F238E27FC236}">
                <a16:creationId xmlns:a16="http://schemas.microsoft.com/office/drawing/2014/main" id="{D7DCA34A-5A2E-461A-906D-4EED436F8288}"/>
              </a:ext>
            </a:extLst>
          </p:cNvPr>
          <p:cNvSpPr txBox="1">
            <a:spLocks/>
          </p:cNvSpPr>
          <p:nvPr/>
        </p:nvSpPr>
        <p:spPr>
          <a:xfrm>
            <a:off x="6581775" y="1385682"/>
            <a:ext cx="4797811" cy="86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Вакцинированные коровы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Google Shape;254;p36">
            <a:extLst>
              <a:ext uri="{FF2B5EF4-FFF2-40B4-BE49-F238E27FC236}">
                <a16:creationId xmlns:a16="http://schemas.microsoft.com/office/drawing/2014/main" id="{D7DCA34A-5A2E-461A-906D-4EED436F8288}"/>
              </a:ext>
            </a:extLst>
          </p:cNvPr>
          <p:cNvSpPr txBox="1">
            <a:spLocks/>
          </p:cNvSpPr>
          <p:nvPr/>
        </p:nvSpPr>
        <p:spPr>
          <a:xfrm>
            <a:off x="885330" y="1385682"/>
            <a:ext cx="4249141" cy="76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Весь скот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968</TotalTime>
  <Words>172</Words>
  <Application>Microsoft Office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5" baseType="lpstr">
      <vt:lpstr>Microsoft YaHei UI Light</vt:lpstr>
      <vt:lpstr>Amatic SC</vt:lpstr>
      <vt:lpstr>Anaheim</vt:lpstr>
      <vt:lpstr>Bahnschrift Light</vt:lpstr>
      <vt:lpstr>Calibri</vt:lpstr>
      <vt:lpstr>Corbel</vt:lpstr>
      <vt:lpstr>Corbel Light</vt:lpstr>
      <vt:lpstr>Montserrat</vt:lpstr>
      <vt:lpstr>Wingdings 3</vt:lpstr>
      <vt:lpstr>Базис</vt:lpstr>
      <vt:lpstr>Презентация PowerPoint</vt:lpstr>
      <vt:lpstr>Презентация PowerPoint</vt:lpstr>
      <vt:lpstr>Презентация PowerPoint</vt:lpstr>
      <vt:lpstr>ER-ДИАГРАММА БАЗЫ ДАННЫХ</vt:lpstr>
      <vt:lpstr>Презентация PowerPoint</vt:lpstr>
    </vt:vector>
  </TitlesOfParts>
  <Company>Krokoz™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по теме Электронный справочник по ОГЭ</dc:title>
  <dc:creator>Mixa</dc:creator>
  <cp:lastModifiedBy>Варвара Новоселова</cp:lastModifiedBy>
  <cp:revision>62</cp:revision>
  <dcterms:created xsi:type="dcterms:W3CDTF">2019-03-02T10:27:17Z</dcterms:created>
  <dcterms:modified xsi:type="dcterms:W3CDTF">2023-04-06T17:07:15Z</dcterms:modified>
</cp:coreProperties>
</file>