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4"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5"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1"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2"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rIns="0" tIns="0" bIns="0" anchor="ctr">
            <a:spAutoFit/>
          </a:bodyPr>
          <a:p>
            <a:pPr algn="ctr"/>
            <a:endParaRPr b="0" lang="nl-NL"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rIns="0" tIns="0" bIns="0" anchor="ctr">
            <a:spAutoFit/>
          </a:bodyPr>
          <a:p>
            <a:pPr algn="ctr"/>
            <a:endParaRPr b="0" lang="nl-NL"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rIns="0" tIns="0" bIns="0" anchor="ctr">
            <a:spAutoFit/>
          </a:bodyPr>
          <a:p>
            <a:pPr algn="ctr"/>
            <a:endParaRPr b="0" lang="nl-NL"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rIns="0" tIns="0" bIns="0" anchor="ctr">
            <a:spAutoFit/>
          </a:bodyPr>
          <a:p>
            <a:pPr algn="ctr"/>
            <a:endParaRPr b="0" lang="nl-NL"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8"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6"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0" y="-8640"/>
            <a:ext cx="12191760" cy="6866640"/>
            <a:chOff x="0" y="-8640"/>
            <a:chExt cx="12191760" cy="6866640"/>
          </a:xfrm>
        </p:grpSpPr>
        <p:sp>
          <p:nvSpPr>
            <p:cNvPr id="12" name="CustomShape 13"/>
            <p:cNvSpPr/>
            <p:nvPr/>
          </p:nvSpPr>
          <p:spPr>
            <a:xfrm>
              <a:off x="0" y="-7920"/>
              <a:ext cx="863280" cy="5697720"/>
            </a:xfrm>
            <a:custGeom>
              <a:avLst/>
              <a:gd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Line 14"/>
            <p:cNvSpPr/>
            <p:nvPr/>
          </p:nvSpPr>
          <p:spPr>
            <a:xfrm>
              <a:off x="9370800" y="0"/>
              <a:ext cx="1219320" cy="685800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14" name="Line 15"/>
            <p:cNvSpPr/>
            <p:nvPr/>
          </p:nvSpPr>
          <p:spPr>
            <a:xfrm flipH="1">
              <a:off x="7425000" y="3681360"/>
              <a:ext cx="4763520" cy="3176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15" name="CustomShape 16"/>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noAutofit/>
          </a:bodyPr>
          <a:p>
            <a:pPr algn="r">
              <a:lnSpc>
                <a:spcPct val="100000"/>
              </a:lnSpc>
            </a:pPr>
            <a:r>
              <a:rPr b="0" lang="en-US" sz="5400" spc="-1" strike="noStrike">
                <a:solidFill>
                  <a:srgbClr val="5fcbef"/>
                </a:solidFill>
                <a:latin typeface="Trebuchet MS"/>
              </a:rPr>
              <a:t>Haga clic para modificar el estilo de título del patrón</a:t>
            </a:r>
            <a:endParaRPr b="0" lang="en-US" sz="5400" spc="-1" strike="noStrike">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noAutofit/>
          </a:bodyPr>
          <a:p>
            <a:pPr algn="r">
              <a:lnSpc>
                <a:spcPct val="100000"/>
              </a:lnSpc>
            </a:pPr>
            <a:fld id="{9E3BC0F3-6083-4671-A861-4BB43A8B08B3}" type="datetime">
              <a:rPr b="0" lang="nl-NL" sz="900" spc="-1" strike="noStrike">
                <a:solidFill>
                  <a:srgbClr val="8b8b8b"/>
                </a:solidFill>
                <a:latin typeface="Trebuchet MS"/>
              </a:rPr>
              <a:t>2-03-23</a:t>
            </a:fld>
            <a:endParaRPr b="0" lang="nl-NL" sz="900" spc="-1" strike="noStrike">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noAutofit/>
          </a:bodyPr>
          <a:p>
            <a:endParaRPr b="0" lang="nl-NL" sz="2400" spc="-1" strike="noStrike">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9F9CF10D-6DBB-4D9A-A0F7-EE40DA293FC3}" type="slidenum">
              <a:rPr b="0" lang="nl-NL" sz="900" spc="-1" strike="noStrike">
                <a:solidFill>
                  <a:srgbClr val="5fcbef"/>
                </a:solidFill>
                <a:latin typeface="Trebuchet MS"/>
              </a:rPr>
              <a:t>&lt;getal&gt;</a:t>
            </a:fld>
            <a:endParaRPr b="0" lang="nl-NL" sz="900" spc="-1" strike="noStrike">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Klik om de opmaak van de overzichtstekst te bewerken</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Tweede overzichtsniveau</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Derde overzichtsniveau</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Vierde overzichtsniveau</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Vijfde overzichtsniveau</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Zesde overzichtsniveau</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Zevende overzichtsniveau</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noAutofit/>
          </a:bodyPr>
          <a:p>
            <a:pPr>
              <a:lnSpc>
                <a:spcPct val="100000"/>
              </a:lnSpc>
            </a:pPr>
            <a:r>
              <a:rPr b="0" lang="en-US" sz="3600" spc="-1" strike="noStrike">
                <a:solidFill>
                  <a:srgbClr val="5fcbef"/>
                </a:solidFill>
                <a:latin typeface="Trebuchet MS"/>
              </a:rPr>
              <a:t>Haga clic para modificar el estilo de título del patrón</a:t>
            </a:r>
            <a:endParaRPr b="0" lang="en-US" sz="3600" spc="-1" strike="noStrike">
              <a:solidFill>
                <a:srgbClr val="000000"/>
              </a:solidFill>
              <a:latin typeface="Trebuchet MS"/>
            </a:endParaRPr>
          </a:p>
        </p:txBody>
      </p:sp>
      <p:sp>
        <p:nvSpPr>
          <p:cNvPr id="75" name="PlaceHolder 13"/>
          <p:cNvSpPr>
            <a:spLocks noGrp="1"/>
          </p:cNvSpPr>
          <p:nvPr>
            <p:ph type="body"/>
          </p:nvPr>
        </p:nvSpPr>
        <p:spPr>
          <a:xfrm>
            <a:off x="677160" y="2160720"/>
            <a:ext cx="8596440" cy="3880440"/>
          </a:xfrm>
          <a:prstGeom prst="rect">
            <a:avLst/>
          </a:prstGeom>
        </p:spPr>
        <p:txBody>
          <a:bodyPr>
            <a:noAutofit/>
          </a:bodyPr>
          <a:p>
            <a:pPr marL="343080" indent="-342720">
              <a:lnSpc>
                <a:spcPct val="100000"/>
              </a:lnSpc>
              <a:spcBef>
                <a:spcPts val="1001"/>
              </a:spcBef>
              <a:buClr>
                <a:srgbClr val="5fcbef"/>
              </a:buClr>
              <a:buSzPct val="80000"/>
              <a:buFont typeface="Wingdings 3" charset="2"/>
              <a:buChar char=""/>
            </a:pPr>
            <a:r>
              <a:rPr b="0" lang="en-US" sz="1800" spc="-1" strike="noStrike">
                <a:solidFill>
                  <a:srgbClr val="404040"/>
                </a:solidFill>
                <a:latin typeface="Trebuchet MS"/>
              </a:rPr>
              <a:t>Haga clic para modificar los estilos de texto del patrón</a:t>
            </a:r>
            <a:endParaRPr b="0" lang="en-US" sz="1800" spc="-1" strike="noStrike">
              <a:solidFill>
                <a:srgbClr val="404040"/>
              </a:solidFill>
              <a:latin typeface="Trebuchet MS"/>
            </a:endParaRPr>
          </a:p>
          <a:p>
            <a:pPr lvl="1" marL="743040" indent="-285480">
              <a:lnSpc>
                <a:spcPct val="100000"/>
              </a:lnSpc>
              <a:spcBef>
                <a:spcPts val="1001"/>
              </a:spcBef>
              <a:buClr>
                <a:srgbClr val="5fcbef"/>
              </a:buClr>
              <a:buSzPct val="80000"/>
              <a:buFont typeface="Wingdings 3" charset="2"/>
              <a:buChar char=""/>
            </a:pPr>
            <a:r>
              <a:rPr b="0" lang="en-US" sz="1600" spc="-1" strike="noStrike">
                <a:solidFill>
                  <a:srgbClr val="404040"/>
                </a:solidFill>
                <a:latin typeface="Trebuchet MS"/>
              </a:rPr>
              <a:t>Segundo nivel</a:t>
            </a:r>
            <a:endParaRPr b="0" lang="en-US" sz="1600" spc="-1" strike="noStrike">
              <a:solidFill>
                <a:srgbClr val="404040"/>
              </a:solidFill>
              <a:latin typeface="Trebuchet MS"/>
            </a:endParaRPr>
          </a:p>
          <a:p>
            <a:pPr lvl="2" marL="1143000" indent="-228240">
              <a:lnSpc>
                <a:spcPct val="100000"/>
              </a:lnSpc>
              <a:spcBef>
                <a:spcPts val="1001"/>
              </a:spcBef>
              <a:buClr>
                <a:srgbClr val="5fcbef"/>
              </a:buClr>
              <a:buSzPct val="80000"/>
              <a:buFont typeface="Wingdings 3" charset="2"/>
              <a:buChar char=""/>
            </a:pPr>
            <a:r>
              <a:rPr b="0" lang="en-US" sz="1400" spc="-1" strike="noStrike">
                <a:solidFill>
                  <a:srgbClr val="404040"/>
                </a:solidFill>
                <a:latin typeface="Trebuchet MS"/>
              </a:rPr>
              <a:t>Tercer nivel</a:t>
            </a:r>
            <a:endParaRPr b="0" lang="en-US" sz="1400" spc="-1" strike="noStrike">
              <a:solidFill>
                <a:srgbClr val="404040"/>
              </a:solidFill>
              <a:latin typeface="Trebuchet MS"/>
            </a:endParaRPr>
          </a:p>
          <a:p>
            <a:pPr lvl="3" marL="1600200" indent="-228240">
              <a:lnSpc>
                <a:spcPct val="100000"/>
              </a:lnSpc>
              <a:spcBef>
                <a:spcPts val="1001"/>
              </a:spcBef>
              <a:buClr>
                <a:srgbClr val="5fcbef"/>
              </a:buClr>
              <a:buSzPct val="80000"/>
              <a:buFont typeface="Wingdings 3" charset="2"/>
              <a:buChar char=""/>
            </a:pPr>
            <a:r>
              <a:rPr b="0" lang="en-US" sz="1200" spc="-1" strike="noStrike">
                <a:solidFill>
                  <a:srgbClr val="404040"/>
                </a:solidFill>
                <a:latin typeface="Trebuchet MS"/>
              </a:rPr>
              <a:t>Cuarto nivel</a:t>
            </a:r>
            <a:endParaRPr b="0" lang="en-US" sz="1200" spc="-1" strike="noStrike">
              <a:solidFill>
                <a:srgbClr val="404040"/>
              </a:solidFill>
              <a:latin typeface="Trebuchet MS"/>
            </a:endParaRPr>
          </a:p>
          <a:p>
            <a:pPr lvl="4" marL="2057400" indent="-228240">
              <a:lnSpc>
                <a:spcPct val="100000"/>
              </a:lnSpc>
              <a:spcBef>
                <a:spcPts val="1001"/>
              </a:spcBef>
              <a:buClr>
                <a:srgbClr val="5fcbef"/>
              </a:buClr>
              <a:buSzPct val="80000"/>
              <a:buFont typeface="Wingdings 3" charset="2"/>
              <a:buChar char=""/>
            </a:pPr>
            <a:r>
              <a:rPr b="0" lang="en-US" sz="1200" spc="-1" strike="noStrike">
                <a:solidFill>
                  <a:srgbClr val="404040"/>
                </a:solidFill>
                <a:latin typeface="Trebuchet MS"/>
              </a:rPr>
              <a:t>Quinto nivel</a:t>
            </a:r>
            <a:endParaRPr b="0" lang="en-US" sz="1200" spc="-1" strike="noStrike">
              <a:solidFill>
                <a:srgbClr val="404040"/>
              </a:solidFill>
              <a:latin typeface="Trebuchet MS"/>
            </a:endParaRPr>
          </a:p>
        </p:txBody>
      </p:sp>
      <p:sp>
        <p:nvSpPr>
          <p:cNvPr id="76" name="PlaceHolder 14"/>
          <p:cNvSpPr>
            <a:spLocks noGrp="1"/>
          </p:cNvSpPr>
          <p:nvPr>
            <p:ph type="dt"/>
          </p:nvPr>
        </p:nvSpPr>
        <p:spPr>
          <a:xfrm>
            <a:off x="7205040" y="6041520"/>
            <a:ext cx="911520" cy="364680"/>
          </a:xfrm>
          <a:prstGeom prst="rect">
            <a:avLst/>
          </a:prstGeom>
        </p:spPr>
        <p:txBody>
          <a:bodyPr anchor="ctr">
            <a:noAutofit/>
          </a:bodyPr>
          <a:p>
            <a:pPr algn="r">
              <a:lnSpc>
                <a:spcPct val="100000"/>
              </a:lnSpc>
            </a:pPr>
            <a:fld id="{C7071F12-0CC3-413F-A535-6A0C7184EEA6}" type="datetime">
              <a:rPr b="0" lang="nl-NL" sz="900" spc="-1" strike="noStrike">
                <a:solidFill>
                  <a:srgbClr val="8b8b8b"/>
                </a:solidFill>
                <a:latin typeface="Trebuchet MS"/>
              </a:rPr>
              <a:t>2-03-23</a:t>
            </a:fld>
            <a:endParaRPr b="0" lang="nl-NL" sz="900" spc="-1" strike="noStrike">
              <a:latin typeface="Times New Roman"/>
            </a:endParaRPr>
          </a:p>
        </p:txBody>
      </p:sp>
      <p:sp>
        <p:nvSpPr>
          <p:cNvPr id="77" name="PlaceHolder 15"/>
          <p:cNvSpPr>
            <a:spLocks noGrp="1"/>
          </p:cNvSpPr>
          <p:nvPr>
            <p:ph type="ftr"/>
          </p:nvPr>
        </p:nvSpPr>
        <p:spPr>
          <a:xfrm>
            <a:off x="677160" y="6041520"/>
            <a:ext cx="6297120" cy="364680"/>
          </a:xfrm>
          <a:prstGeom prst="rect">
            <a:avLst/>
          </a:prstGeom>
        </p:spPr>
        <p:txBody>
          <a:bodyPr anchor="ctr">
            <a:noAutofit/>
          </a:bodyPr>
          <a:p>
            <a:endParaRPr b="0" lang="nl-NL" sz="2400" spc="-1" strike="noStrike">
              <a:latin typeface="Times New Roman"/>
            </a:endParaRPr>
          </a:p>
        </p:txBody>
      </p:sp>
      <p:sp>
        <p:nvSpPr>
          <p:cNvPr id="78" name="PlaceHolder 1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B62D0713-5747-4403-9630-0921EDB334A0}" type="slidenum">
              <a:rPr b="0" lang="nl-NL" sz="900" spc="-1" strike="noStrike">
                <a:solidFill>
                  <a:srgbClr val="5fcbef"/>
                </a:solidFill>
                <a:latin typeface="Trebuchet MS"/>
              </a:rPr>
              <a:t>&lt;getal&gt;</a:t>
            </a:fld>
            <a:endParaRPr b="0" lang="nl-NL"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506960" y="2605680"/>
            <a:ext cx="7103160" cy="1645920"/>
          </a:xfrm>
          <a:prstGeom prst="rect">
            <a:avLst/>
          </a:prstGeom>
          <a:noFill/>
          <a:ln>
            <a:noFill/>
          </a:ln>
        </p:spPr>
        <p:txBody>
          <a:bodyPr anchor="b">
            <a:noAutofit/>
          </a:bodyPr>
          <a:p>
            <a:pPr algn="r">
              <a:lnSpc>
                <a:spcPct val="100000"/>
              </a:lnSpc>
            </a:pPr>
            <a:r>
              <a:rPr b="0" lang="en-US" sz="5400" spc="-1" strike="noStrike">
                <a:solidFill>
                  <a:srgbClr val="5fcbef"/>
                </a:solidFill>
                <a:latin typeface="Trebuchet MS"/>
              </a:rPr>
              <a:t>Life Expectancy</a:t>
            </a:r>
            <a:br/>
            <a:r>
              <a:rPr b="0" lang="en-US" sz="5400" spc="-1" strike="noStrike">
                <a:solidFill>
                  <a:srgbClr val="5fcbef"/>
                </a:solidFill>
                <a:latin typeface="Trebuchet MS"/>
              </a:rPr>
              <a:t> (WHO)</a:t>
            </a:r>
            <a:endParaRPr b="0" lang="en-US" sz="5400" spc="-1" strike="noStrike">
              <a:solidFill>
                <a:srgbClr val="000000"/>
              </a:solidFill>
              <a:latin typeface="Trebuchet MS"/>
            </a:endParaRPr>
          </a:p>
        </p:txBody>
      </p:sp>
      <p:sp>
        <p:nvSpPr>
          <p:cNvPr id="116" name="TextShape 2"/>
          <p:cNvSpPr txBox="1"/>
          <p:nvPr/>
        </p:nvSpPr>
        <p:spPr>
          <a:xfrm>
            <a:off x="1506960" y="1395720"/>
            <a:ext cx="7103160" cy="1096560"/>
          </a:xfrm>
          <a:prstGeom prst="rect">
            <a:avLst/>
          </a:prstGeom>
          <a:noFill/>
          <a:ln>
            <a:noFill/>
          </a:ln>
        </p:spPr>
        <p:txBody>
          <a:bodyPr>
            <a:normAutofit/>
          </a:bodyPr>
          <a:p>
            <a:pPr algn="r">
              <a:lnSpc>
                <a:spcPct val="100000"/>
              </a:lnSpc>
              <a:spcBef>
                <a:spcPts val="1001"/>
              </a:spcBef>
            </a:pPr>
            <a:r>
              <a:rPr b="0" lang="nl-NL" sz="2000" spc="-1" strike="noStrike">
                <a:solidFill>
                  <a:srgbClr val="808080"/>
                </a:solidFill>
                <a:latin typeface="Arial"/>
              </a:rPr>
              <a:t>DATA</a:t>
            </a:r>
            <a:br/>
            <a:r>
              <a:rPr b="0" lang="nl-NL" sz="2000" spc="-1" strike="noStrike">
                <a:solidFill>
                  <a:srgbClr val="808080"/>
                </a:solidFill>
                <a:latin typeface="Arial"/>
              </a:rPr>
              <a:t>MANIPULATION</a:t>
            </a:r>
            <a:endParaRPr b="0" lang="nl-NL" sz="2000" spc="-1" strike="noStrike">
              <a:latin typeface="Arial"/>
            </a:endParaRPr>
          </a:p>
          <a:p>
            <a:pPr algn="r">
              <a:lnSpc>
                <a:spcPct val="100000"/>
              </a:lnSpc>
              <a:spcBef>
                <a:spcPts val="1001"/>
              </a:spcBef>
            </a:pPr>
            <a:r>
              <a:rPr b="0" lang="nl-NL" sz="2000" spc="-1" strike="noStrike">
                <a:solidFill>
                  <a:srgbClr val="808080"/>
                </a:solidFill>
                <a:latin typeface="Arial"/>
              </a:rPr>
              <a:t>PROJECT</a:t>
            </a:r>
            <a:endParaRPr b="0" lang="nl-NL" sz="2000" spc="-1" strike="noStrike">
              <a:latin typeface="Arial"/>
            </a:endParaRPr>
          </a:p>
        </p:txBody>
      </p:sp>
      <p:pic>
        <p:nvPicPr>
          <p:cNvPr id="117" name="Imagen 4" descr=""/>
          <p:cNvPicPr/>
          <p:nvPr/>
        </p:nvPicPr>
        <p:blipFill>
          <a:blip r:embed="rId1"/>
          <a:stretch/>
        </p:blipFill>
        <p:spPr>
          <a:xfrm flipH="1">
            <a:off x="402480" y="4324680"/>
            <a:ext cx="1865520" cy="1645920"/>
          </a:xfrm>
          <a:prstGeom prst="rect">
            <a:avLst/>
          </a:prstGeom>
          <a:ln>
            <a:noFill/>
          </a:ln>
        </p:spPr>
      </p:pic>
      <p:sp>
        <p:nvSpPr>
          <p:cNvPr id="118" name="CustomShape 3"/>
          <p:cNvSpPr/>
          <p:nvPr/>
        </p:nvSpPr>
        <p:spPr>
          <a:xfrm>
            <a:off x="4552920" y="4686120"/>
            <a:ext cx="4057200" cy="91332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nl-NL" sz="1800" spc="-1" strike="noStrike">
                <a:solidFill>
                  <a:srgbClr val="808080"/>
                </a:solidFill>
                <a:latin typeface="Arial"/>
              </a:rPr>
              <a:t>Sefa Sahan </a:t>
            </a:r>
            <a:endParaRPr b="0" lang="nl-NL" sz="1800" spc="-1" strike="noStrike">
              <a:latin typeface="Arial"/>
            </a:endParaRPr>
          </a:p>
          <a:p>
            <a:pPr algn="r">
              <a:lnSpc>
                <a:spcPct val="100000"/>
              </a:lnSpc>
            </a:pPr>
            <a:r>
              <a:rPr b="0" lang="nl-NL" sz="1800" spc="-1" strike="noStrike">
                <a:solidFill>
                  <a:srgbClr val="808080"/>
                </a:solidFill>
                <a:latin typeface="Arial"/>
              </a:rPr>
              <a:t>A. Ilter</a:t>
            </a:r>
            <a:br/>
            <a:r>
              <a:rPr b="0" lang="nl-NL" sz="1800" spc="-1" strike="noStrike">
                <a:solidFill>
                  <a:srgbClr val="808080"/>
                </a:solidFill>
                <a:latin typeface="Arial"/>
              </a:rPr>
              <a:t>Juan Obregon</a:t>
            </a:r>
            <a:endParaRPr b="0" lang="nl-NL"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77160" y="609480"/>
            <a:ext cx="8596440" cy="793440"/>
          </a:xfrm>
          <a:prstGeom prst="rect">
            <a:avLst/>
          </a:prstGeom>
          <a:noFill/>
          <a:ln>
            <a:noFill/>
          </a:ln>
        </p:spPr>
        <p:txBody>
          <a:bodyPr>
            <a:noAutofit/>
          </a:bodyPr>
          <a:p>
            <a:pPr>
              <a:lnSpc>
                <a:spcPct val="100000"/>
              </a:lnSpc>
            </a:pPr>
            <a:r>
              <a:rPr b="0" lang="en-US" sz="3600" spc="-1" strike="noStrike">
                <a:solidFill>
                  <a:srgbClr val="5fcbef"/>
                </a:solidFill>
                <a:latin typeface="Trebuchet MS"/>
              </a:rPr>
              <a:t>Description </a:t>
            </a:r>
            <a:endParaRPr b="0" lang="en-US" sz="3600" spc="-1" strike="noStrike">
              <a:solidFill>
                <a:srgbClr val="000000"/>
              </a:solidFill>
              <a:latin typeface="Trebuchet MS"/>
            </a:endParaRPr>
          </a:p>
        </p:txBody>
      </p:sp>
      <p:sp>
        <p:nvSpPr>
          <p:cNvPr id="120" name="TextShape 2"/>
          <p:cNvSpPr txBox="1"/>
          <p:nvPr/>
        </p:nvSpPr>
        <p:spPr>
          <a:xfrm>
            <a:off x="677160" y="1671480"/>
            <a:ext cx="8596440" cy="3880440"/>
          </a:xfrm>
          <a:prstGeom prst="rect">
            <a:avLst/>
          </a:prstGeom>
          <a:noFill/>
          <a:ln>
            <a:noFill/>
          </a:ln>
        </p:spPr>
        <p:txBody>
          <a:bodyPr>
            <a:normAutofit fontScale="76000"/>
          </a:bodyPr>
          <a:p>
            <a:pPr marL="343080" indent="-342720" algn="just">
              <a:lnSpc>
                <a:spcPct val="100000"/>
              </a:lnSpc>
              <a:spcBef>
                <a:spcPts val="1001"/>
              </a:spcBef>
              <a:buClr>
                <a:srgbClr val="5fcbef"/>
              </a:buClr>
              <a:buSzPct val="80000"/>
              <a:buFont typeface="Wingdings 3" charset="2"/>
              <a:buChar char=""/>
            </a:pPr>
            <a:r>
              <a:rPr b="0" lang="en-US" sz="1800" spc="-1" strike="noStrike">
                <a:solidFill>
                  <a:srgbClr val="404040"/>
                </a:solidFill>
                <a:latin typeface="Trebuchet MS"/>
              </a:rPr>
              <a:t>Although there have been lot of studies undertaken in the past on factors affecting life expectancy considering demographic variables, income composition and mortality rates. It was found that affect of immunization and human development index was not taken into account in the past. Also, some of the past research was done considering multiple linear regression based on data set of one year for all the countries. Hence, this gives motivation to resolve both the factors stated previously by formulating a regression model based on mixed effects model and multiple linear regression while considering data from a period of 2000 to 2015 for all the countries. Important immunization like Hepatitis B, Polio and Diphtheria will also be considered. In a nutshell, this study will focus on immunization factors, mortality factors, economic factors, social factors and other health related factors as well. Since the observations this dataset are based on different countries, it will be easier for a country to determine the predicting factor which is contributing to lower value of life expectancy. This will help in suggesting a country which area should be given importance in order to efficiently improve the life expectancy of its population.</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677160" y="609480"/>
            <a:ext cx="8596440" cy="804240"/>
          </a:xfrm>
          <a:prstGeom prst="rect">
            <a:avLst/>
          </a:prstGeom>
          <a:noFill/>
          <a:ln>
            <a:noFill/>
          </a:ln>
        </p:spPr>
        <p:txBody>
          <a:bodyPr>
            <a:noAutofit/>
          </a:bodyPr>
          <a:p>
            <a:pPr>
              <a:lnSpc>
                <a:spcPct val="100000"/>
              </a:lnSpc>
            </a:pPr>
            <a:r>
              <a:rPr b="1" lang="en-US" sz="3600" spc="-1" strike="noStrike">
                <a:solidFill>
                  <a:srgbClr val="5fcbef"/>
                </a:solidFill>
                <a:latin typeface="Trebuchet MS"/>
              </a:rPr>
              <a:t>RESEARCH QUESTIONS</a:t>
            </a:r>
            <a:endParaRPr b="0" lang="en-US" sz="3600" spc="-1" strike="noStrike">
              <a:solidFill>
                <a:srgbClr val="000000"/>
              </a:solidFill>
              <a:latin typeface="Trebuchet MS"/>
            </a:endParaRPr>
          </a:p>
        </p:txBody>
      </p:sp>
      <p:sp>
        <p:nvSpPr>
          <p:cNvPr id="122" name="TextShape 2"/>
          <p:cNvSpPr txBox="1"/>
          <p:nvPr/>
        </p:nvSpPr>
        <p:spPr>
          <a:xfrm>
            <a:off x="390240" y="2043720"/>
            <a:ext cx="9402120" cy="3867840"/>
          </a:xfrm>
          <a:prstGeom prst="rect">
            <a:avLst/>
          </a:prstGeom>
          <a:noFill/>
          <a:ln>
            <a:noFill/>
          </a:ln>
        </p:spPr>
        <p:txBody>
          <a:bodyPr>
            <a:normAutofit fontScale="83000"/>
          </a:bodyPr>
          <a:p>
            <a:pPr marL="343080" indent="-342720">
              <a:lnSpc>
                <a:spcPct val="100000"/>
              </a:lnSpc>
              <a:spcBef>
                <a:spcPts val="1001"/>
              </a:spcBef>
              <a:buClr>
                <a:srgbClr val="5fcbef"/>
              </a:buClr>
              <a:buSzPct val="80000"/>
              <a:buFont typeface="Wingdings 3" charset="2"/>
              <a:buChar char=""/>
            </a:pPr>
            <a:r>
              <a:rPr b="1" lang="en-US" sz="1800" spc="-1" strike="noStrike">
                <a:solidFill>
                  <a:srgbClr val="404040"/>
                </a:solidFill>
                <a:latin typeface="Trebuchet MS"/>
              </a:rPr>
              <a:t>RESEARCH QUESTIONS</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5fcbef"/>
              </a:buClr>
              <a:buSzPct val="80000"/>
              <a:buFont typeface="Trebuchet MS"/>
              <a:buAutoNum type="arabicPeriod"/>
            </a:pPr>
            <a:r>
              <a:rPr b="0" lang="en-US" sz="1900" spc="-1" strike="noStrike">
                <a:solidFill>
                  <a:srgbClr val="404040"/>
                </a:solidFill>
                <a:latin typeface="Trebuchet MS"/>
              </a:rPr>
              <a:t>Does various predicting factors which has been chosen initially really affect the Life expectancy? What are the predicting variables actually affecting the life expectancy?</a:t>
            </a:r>
            <a:endParaRPr b="0" lang="en-US" sz="1900" spc="-1" strike="noStrike">
              <a:solidFill>
                <a:srgbClr val="404040"/>
              </a:solidFill>
              <a:latin typeface="Trebuchet MS"/>
            </a:endParaRPr>
          </a:p>
          <a:p>
            <a:pPr marL="343080" indent="-342720">
              <a:lnSpc>
                <a:spcPct val="100000"/>
              </a:lnSpc>
              <a:spcBef>
                <a:spcPts val="1001"/>
              </a:spcBef>
              <a:buClr>
                <a:srgbClr val="5fcbef"/>
              </a:buClr>
              <a:buSzPct val="80000"/>
              <a:buFont typeface="Trebuchet MS"/>
              <a:buAutoNum type="arabicPeriod"/>
            </a:pPr>
            <a:r>
              <a:rPr b="0" lang="en-US" sz="1900" spc="-1" strike="noStrike">
                <a:solidFill>
                  <a:srgbClr val="404040"/>
                </a:solidFill>
                <a:latin typeface="Trebuchet MS"/>
              </a:rPr>
              <a:t>Should a country having a lower life expectancy value(&lt;65) increase its healthcare expenditure in order to improve its average lifespan?</a:t>
            </a:r>
            <a:endParaRPr b="0" lang="en-US" sz="1900" spc="-1" strike="noStrike">
              <a:solidFill>
                <a:srgbClr val="404040"/>
              </a:solidFill>
              <a:latin typeface="Trebuchet MS"/>
            </a:endParaRPr>
          </a:p>
          <a:p>
            <a:pPr marL="343080" indent="-342720">
              <a:lnSpc>
                <a:spcPct val="100000"/>
              </a:lnSpc>
              <a:spcBef>
                <a:spcPts val="1001"/>
              </a:spcBef>
              <a:buClr>
                <a:srgbClr val="5fcbef"/>
              </a:buClr>
              <a:buSzPct val="80000"/>
              <a:buFont typeface="Trebuchet MS"/>
              <a:buAutoNum type="arabicPeriod"/>
            </a:pPr>
            <a:r>
              <a:rPr b="0" lang="en-US" sz="1900" spc="-1" strike="noStrike">
                <a:solidFill>
                  <a:srgbClr val="404040"/>
                </a:solidFill>
                <a:latin typeface="Trebuchet MS"/>
              </a:rPr>
              <a:t>How does Infant and Adult mortality rates affect life expectancy?</a:t>
            </a:r>
            <a:endParaRPr b="0" lang="en-US" sz="1900" spc="-1" strike="noStrike">
              <a:solidFill>
                <a:srgbClr val="404040"/>
              </a:solidFill>
              <a:latin typeface="Trebuchet MS"/>
            </a:endParaRPr>
          </a:p>
          <a:p>
            <a:pPr marL="343080" indent="-342720">
              <a:lnSpc>
                <a:spcPct val="100000"/>
              </a:lnSpc>
              <a:spcBef>
                <a:spcPts val="1001"/>
              </a:spcBef>
              <a:buClr>
                <a:srgbClr val="5fcbef"/>
              </a:buClr>
              <a:buSzPct val="80000"/>
              <a:buFont typeface="Trebuchet MS"/>
              <a:buAutoNum type="arabicPeriod"/>
            </a:pPr>
            <a:r>
              <a:rPr b="0" lang="en-US" sz="1900" spc="-1" strike="noStrike">
                <a:solidFill>
                  <a:srgbClr val="404040"/>
                </a:solidFill>
                <a:latin typeface="Trebuchet MS"/>
              </a:rPr>
              <a:t>Does Life Expectancy has positive or negative correlation with eating habits, lifestyle, exercise, smoking, drinking alcohol etc.</a:t>
            </a:r>
            <a:endParaRPr b="0" lang="en-US" sz="1900" spc="-1" strike="noStrike">
              <a:solidFill>
                <a:srgbClr val="404040"/>
              </a:solidFill>
              <a:latin typeface="Trebuchet MS"/>
            </a:endParaRPr>
          </a:p>
          <a:p>
            <a:pPr marL="343080" indent="-342720">
              <a:lnSpc>
                <a:spcPct val="100000"/>
              </a:lnSpc>
              <a:spcBef>
                <a:spcPts val="1001"/>
              </a:spcBef>
              <a:buClr>
                <a:srgbClr val="5fcbef"/>
              </a:buClr>
              <a:buSzPct val="80000"/>
              <a:buFont typeface="Trebuchet MS"/>
              <a:buAutoNum type="arabicPeriod"/>
            </a:pPr>
            <a:r>
              <a:rPr b="0" lang="en-US" sz="1900" spc="-1" strike="noStrike">
                <a:solidFill>
                  <a:srgbClr val="404040"/>
                </a:solidFill>
                <a:latin typeface="Trebuchet MS"/>
              </a:rPr>
              <a:t>What is the impact of schooling on the lifespan of humans?</a:t>
            </a:r>
            <a:endParaRPr b="0" lang="en-US" sz="1900" spc="-1" strike="noStrike">
              <a:solidFill>
                <a:srgbClr val="404040"/>
              </a:solidFill>
              <a:latin typeface="Trebuchet MS"/>
            </a:endParaRPr>
          </a:p>
          <a:p>
            <a:pPr marL="343080" indent="-342720">
              <a:lnSpc>
                <a:spcPct val="100000"/>
              </a:lnSpc>
              <a:spcBef>
                <a:spcPts val="1001"/>
              </a:spcBef>
              <a:buClr>
                <a:srgbClr val="5fcbef"/>
              </a:buClr>
              <a:buSzPct val="80000"/>
              <a:buFont typeface="Trebuchet MS"/>
              <a:buAutoNum type="arabicPeriod"/>
            </a:pPr>
            <a:r>
              <a:rPr b="0" lang="en-US" sz="1900" spc="-1" strike="noStrike">
                <a:solidFill>
                  <a:srgbClr val="404040"/>
                </a:solidFill>
                <a:latin typeface="Trebuchet MS"/>
              </a:rPr>
              <a:t>Does Life Expectancy have positive or negative relationship with drinking alcohol?</a:t>
            </a:r>
            <a:endParaRPr b="0" lang="en-US" sz="19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5fcbef"/>
                </a:solidFill>
                <a:latin typeface="Trebuchet MS"/>
              </a:rPr>
              <a:t>CLEANING</a:t>
            </a:r>
            <a:endParaRPr b="0" lang="en-US" sz="3600" spc="-1" strike="noStrike">
              <a:solidFill>
                <a:srgbClr val="000000"/>
              </a:solidFill>
              <a:latin typeface="Trebuchet MS"/>
            </a:endParaRPr>
          </a:p>
        </p:txBody>
      </p:sp>
      <p:sp>
        <p:nvSpPr>
          <p:cNvPr id="124" name="TextShape 2"/>
          <p:cNvSpPr txBox="1"/>
          <p:nvPr/>
        </p:nvSpPr>
        <p:spPr>
          <a:xfrm>
            <a:off x="505440" y="1512360"/>
            <a:ext cx="3777480" cy="3880440"/>
          </a:xfrm>
          <a:prstGeom prst="rect">
            <a:avLst/>
          </a:prstGeom>
          <a:noFill/>
          <a:ln>
            <a:noFill/>
          </a:ln>
        </p:spPr>
        <p:txBody>
          <a:bodyPr>
            <a:normAutofit fontScale="84000"/>
          </a:bodyPr>
          <a:p>
            <a:pPr marL="343080" indent="-342720" algn="just">
              <a:lnSpc>
                <a:spcPct val="100000"/>
              </a:lnSpc>
              <a:spcBef>
                <a:spcPts val="1001"/>
              </a:spcBef>
              <a:buClr>
                <a:srgbClr val="5fcbef"/>
              </a:buClr>
              <a:buSzPct val="80000"/>
              <a:buFont typeface="Wingdings 3" charset="2"/>
              <a:buChar char=""/>
            </a:pPr>
            <a:r>
              <a:rPr b="0" lang="en-US" sz="1800" spc="-1" strike="noStrike">
                <a:solidFill>
                  <a:srgbClr val="404040"/>
                </a:solidFill>
                <a:latin typeface="Trebuchet MS"/>
              </a:rPr>
              <a:t>We check if values are missing or invalid (NaN, null, etc.) </a:t>
            </a:r>
            <a:endParaRPr b="0" lang="en-US" sz="1800" spc="-1" strike="noStrike">
              <a:solidFill>
                <a:srgbClr val="404040"/>
              </a:solidFill>
              <a:latin typeface="Trebuchet MS"/>
            </a:endParaRPr>
          </a:p>
          <a:p>
            <a:pPr algn="just">
              <a:lnSpc>
                <a:spcPct val="100000"/>
              </a:lnSpc>
              <a:spcBef>
                <a:spcPts val="1001"/>
              </a:spcBef>
            </a:pPr>
            <a:endParaRPr b="0" lang="en-US" sz="1800" spc="-1" strike="noStrike">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b="0" lang="en-US" sz="1800" spc="-1" strike="noStrike">
                <a:solidFill>
                  <a:srgbClr val="404040"/>
                </a:solidFill>
                <a:latin typeface="Trebuchet MS"/>
              </a:rPr>
              <a:t>Handle missing or invalid values by imputing, removing, or replacing them as appropriate.</a:t>
            </a:r>
            <a:endParaRPr b="0" lang="en-US" sz="1800" spc="-1" strike="noStrike">
              <a:solidFill>
                <a:srgbClr val="404040"/>
              </a:solidFill>
              <a:latin typeface="Trebuchet MS"/>
            </a:endParaRPr>
          </a:p>
          <a:p>
            <a:pPr algn="just">
              <a:lnSpc>
                <a:spcPct val="100000"/>
              </a:lnSpc>
              <a:spcBef>
                <a:spcPts val="1001"/>
              </a:spcBef>
            </a:pPr>
            <a:endParaRPr b="0" lang="en-US" sz="1800" spc="-1" strike="noStrike">
              <a:solidFill>
                <a:srgbClr val="404040"/>
              </a:solidFill>
              <a:latin typeface="Trebuchet MS"/>
            </a:endParaRPr>
          </a:p>
          <a:p>
            <a:pPr marL="343080" indent="-342720" algn="just">
              <a:lnSpc>
                <a:spcPct val="100000"/>
              </a:lnSpc>
              <a:spcBef>
                <a:spcPts val="1001"/>
              </a:spcBef>
              <a:buClr>
                <a:srgbClr val="5fcbef"/>
              </a:buClr>
              <a:buSzPct val="80000"/>
              <a:buFont typeface="Wingdings 3" charset="2"/>
              <a:buChar char=""/>
            </a:pPr>
            <a:r>
              <a:rPr b="0" lang="en-US" sz="1800" spc="-1" strike="noStrike">
                <a:solidFill>
                  <a:srgbClr val="404040"/>
                </a:solidFill>
                <a:latin typeface="Trebuchet MS"/>
              </a:rPr>
              <a:t>We make sure that the data is in the correct format (for example, dates are in the correct format, categorical variables are correctly encoded, etc.)</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pic>
        <p:nvPicPr>
          <p:cNvPr id="125" name="Imagen 4" descr=""/>
          <p:cNvPicPr/>
          <p:nvPr/>
        </p:nvPicPr>
        <p:blipFill>
          <a:blip r:embed="rId1"/>
          <a:srcRect l="21631" t="21862" r="45674" b="33494"/>
          <a:stretch/>
        </p:blipFill>
        <p:spPr>
          <a:xfrm>
            <a:off x="4592160" y="1512360"/>
            <a:ext cx="4990680" cy="38325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5fcbef"/>
                </a:solidFill>
                <a:latin typeface="Trebuchet MS"/>
              </a:rPr>
              <a:t>ANALYSIS</a:t>
            </a:r>
            <a:endParaRPr b="0" lang="en-US" sz="3600" spc="-1" strike="noStrike">
              <a:solidFill>
                <a:srgbClr val="000000"/>
              </a:solidFill>
              <a:latin typeface="Trebuchet MS"/>
            </a:endParaRPr>
          </a:p>
        </p:txBody>
      </p:sp>
      <p:sp>
        <p:nvSpPr>
          <p:cNvPr id="127" name="TextShape 2"/>
          <p:cNvSpPr txBox="1"/>
          <p:nvPr/>
        </p:nvSpPr>
        <p:spPr>
          <a:xfrm>
            <a:off x="560520" y="1270080"/>
            <a:ext cx="9391320" cy="3880440"/>
          </a:xfrm>
          <a:prstGeom prst="rect">
            <a:avLst/>
          </a:prstGeom>
          <a:noFill/>
          <a:ln>
            <a:noFill/>
          </a:ln>
        </p:spPr>
        <p:txBody>
          <a:bodyPr>
            <a:normAutofit/>
          </a:bodyPr>
          <a:p>
            <a:pPr marL="343080" indent="-342720">
              <a:lnSpc>
                <a:spcPct val="100000"/>
              </a:lnSpc>
              <a:spcBef>
                <a:spcPts val="1001"/>
              </a:spcBef>
              <a:buClr>
                <a:srgbClr val="5fcbef"/>
              </a:buClr>
              <a:buSzPct val="80000"/>
              <a:buFont typeface="Wingdings 3" charset="2"/>
              <a:buChar char=""/>
            </a:pPr>
            <a:r>
              <a:rPr b="0" lang="en-US" sz="1700" spc="-1" strike="noStrike">
                <a:solidFill>
                  <a:srgbClr val="404040"/>
                </a:solidFill>
                <a:latin typeface="Trebuchet MS"/>
              </a:rPr>
              <a:t>Get a general understanding of the data by calculating descriptive statistics such as mean, median, mode, etc.</a:t>
            </a:r>
            <a:endParaRPr b="0" lang="en-US" sz="1700" spc="-1" strike="noStrike">
              <a:solidFill>
                <a:srgbClr val="404040"/>
              </a:solidFill>
              <a:latin typeface="Trebuchet MS"/>
            </a:endParaRPr>
          </a:p>
          <a:p>
            <a:pPr marL="343080" indent="-342720">
              <a:lnSpc>
                <a:spcPct val="100000"/>
              </a:lnSpc>
              <a:spcBef>
                <a:spcPts val="1001"/>
              </a:spcBef>
              <a:buClr>
                <a:srgbClr val="5fcbef"/>
              </a:buClr>
              <a:buSzPct val="80000"/>
              <a:buFont typeface="Wingdings 3" charset="2"/>
              <a:buChar char=""/>
            </a:pPr>
            <a:r>
              <a:rPr b="0" lang="en-US" sz="1700" spc="-1" strike="noStrike">
                <a:solidFill>
                  <a:srgbClr val="404040"/>
                </a:solidFill>
                <a:latin typeface="Trebuchet MS"/>
              </a:rPr>
              <a:t>Conduct exploratory data analysis (EDA) to identify patterns, relationships, and</a:t>
            </a:r>
            <a:br/>
            <a:r>
              <a:rPr b="0" lang="en-US" sz="1700" spc="-1" strike="noStrike">
                <a:solidFill>
                  <a:srgbClr val="404040"/>
                </a:solidFill>
                <a:latin typeface="Trebuchet MS"/>
              </a:rPr>
              <a:t>trends in the data.</a:t>
            </a:r>
            <a:endParaRPr b="0" lang="en-US" sz="1700" spc="-1" strike="noStrike">
              <a:solidFill>
                <a:srgbClr val="404040"/>
              </a:solidFill>
              <a:latin typeface="Trebuchet MS"/>
            </a:endParaRPr>
          </a:p>
          <a:p>
            <a:pPr marL="343080" indent="-342720">
              <a:lnSpc>
                <a:spcPct val="100000"/>
              </a:lnSpc>
              <a:spcBef>
                <a:spcPts val="1001"/>
              </a:spcBef>
              <a:buClr>
                <a:srgbClr val="5fcbef"/>
              </a:buClr>
              <a:buSzPct val="80000"/>
              <a:buFont typeface="Wingdings 3" charset="2"/>
              <a:buChar char=""/>
            </a:pPr>
            <a:r>
              <a:rPr b="0" lang="en-US" sz="1700" spc="-1" strike="noStrike">
                <a:solidFill>
                  <a:srgbClr val="404040"/>
                </a:solidFill>
                <a:latin typeface="Trebuchet MS"/>
              </a:rPr>
              <a:t>Compare and contrast different variables in the data to gain further insights. For example, you can compare the distributions of different variables or the relationships between different variables.</a:t>
            </a:r>
            <a:endParaRPr b="0" lang="en-US" sz="1700" spc="-1" strike="noStrike">
              <a:solidFill>
                <a:srgbClr val="404040"/>
              </a:solidFill>
              <a:latin typeface="Trebuchet MS"/>
            </a:endParaRPr>
          </a:p>
        </p:txBody>
      </p:sp>
      <p:pic>
        <p:nvPicPr>
          <p:cNvPr id="128" name="Imagen 11" descr=""/>
          <p:cNvPicPr/>
          <p:nvPr/>
        </p:nvPicPr>
        <p:blipFill>
          <a:blip r:embed="rId1"/>
          <a:stretch/>
        </p:blipFill>
        <p:spPr>
          <a:xfrm>
            <a:off x="829440" y="3551400"/>
            <a:ext cx="8250480" cy="31096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5fcbef"/>
                </a:solidFill>
                <a:latin typeface="Trebuchet MS"/>
              </a:rPr>
              <a:t>ANALYSIS</a:t>
            </a:r>
            <a:endParaRPr b="0" lang="en-US" sz="3600" spc="-1" strike="noStrike">
              <a:solidFill>
                <a:srgbClr val="000000"/>
              </a:solidFill>
              <a:latin typeface="Trebuchet MS"/>
            </a:endParaRPr>
          </a:p>
        </p:txBody>
      </p:sp>
      <p:pic>
        <p:nvPicPr>
          <p:cNvPr id="130" name="Imagen 3" descr=""/>
          <p:cNvPicPr/>
          <p:nvPr/>
        </p:nvPicPr>
        <p:blipFill>
          <a:blip r:embed="rId1"/>
          <a:stretch/>
        </p:blipFill>
        <p:spPr>
          <a:xfrm>
            <a:off x="603000" y="1491840"/>
            <a:ext cx="8433000" cy="38743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5fcbef"/>
                </a:solidFill>
                <a:latin typeface="Arial"/>
              </a:rPr>
              <a:t>VISUALISATION</a:t>
            </a:r>
            <a:endParaRPr b="0" lang="en-US" sz="3600" spc="-1" strike="noStrike">
              <a:solidFill>
                <a:srgbClr val="000000"/>
              </a:solidFill>
              <a:latin typeface="Trebuchet MS"/>
            </a:endParaRPr>
          </a:p>
        </p:txBody>
      </p:sp>
      <p:pic>
        <p:nvPicPr>
          <p:cNvPr id="132" name="Imagen 8" descr=""/>
          <p:cNvPicPr/>
          <p:nvPr/>
        </p:nvPicPr>
        <p:blipFill>
          <a:blip r:embed="rId1"/>
          <a:stretch/>
        </p:blipFill>
        <p:spPr>
          <a:xfrm>
            <a:off x="4604040" y="1265400"/>
            <a:ext cx="4120920" cy="2828520"/>
          </a:xfrm>
          <a:prstGeom prst="rect">
            <a:avLst/>
          </a:prstGeom>
          <a:ln>
            <a:noFill/>
          </a:ln>
        </p:spPr>
      </p:pic>
      <p:pic>
        <p:nvPicPr>
          <p:cNvPr id="133" name="Imagen 11" descr=""/>
          <p:cNvPicPr/>
          <p:nvPr/>
        </p:nvPicPr>
        <p:blipFill>
          <a:blip r:embed="rId2"/>
          <a:stretch/>
        </p:blipFill>
        <p:spPr>
          <a:xfrm>
            <a:off x="1180440" y="4093920"/>
            <a:ext cx="3075840" cy="2539440"/>
          </a:xfrm>
          <a:prstGeom prst="rect">
            <a:avLst/>
          </a:prstGeom>
          <a:ln>
            <a:noFill/>
          </a:ln>
        </p:spPr>
      </p:pic>
      <p:pic>
        <p:nvPicPr>
          <p:cNvPr id="134" name="Imagen 15" descr=""/>
          <p:cNvPicPr/>
          <p:nvPr/>
        </p:nvPicPr>
        <p:blipFill>
          <a:blip r:embed="rId3"/>
          <a:stretch/>
        </p:blipFill>
        <p:spPr>
          <a:xfrm>
            <a:off x="4714200" y="4093920"/>
            <a:ext cx="3900600" cy="2327400"/>
          </a:xfrm>
          <a:prstGeom prst="rect">
            <a:avLst/>
          </a:prstGeom>
          <a:ln>
            <a:noFill/>
          </a:ln>
        </p:spPr>
      </p:pic>
      <p:pic>
        <p:nvPicPr>
          <p:cNvPr id="135" name="" descr=""/>
          <p:cNvPicPr/>
          <p:nvPr/>
        </p:nvPicPr>
        <p:blipFill>
          <a:blip r:embed="rId4"/>
          <a:stretch/>
        </p:blipFill>
        <p:spPr>
          <a:xfrm>
            <a:off x="1224000" y="1224000"/>
            <a:ext cx="2536920" cy="27885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5fcbef"/>
                </a:solidFill>
                <a:latin typeface="Trebuchet MS"/>
              </a:rPr>
              <a:t>PROBLEMS FOUND</a:t>
            </a:r>
            <a:endParaRPr b="0" lang="en-US" sz="3600" spc="-1" strike="noStrike">
              <a:solidFill>
                <a:srgbClr val="000000"/>
              </a:solidFill>
              <a:latin typeface="Trebuchet MS"/>
            </a:endParaRPr>
          </a:p>
        </p:txBody>
      </p:sp>
      <p:sp>
        <p:nvSpPr>
          <p:cNvPr id="137" name="TextShape 2"/>
          <p:cNvSpPr txBox="1"/>
          <p:nvPr/>
        </p:nvSpPr>
        <p:spPr>
          <a:xfrm>
            <a:off x="677160" y="1488600"/>
            <a:ext cx="8596440" cy="3248280"/>
          </a:xfrm>
          <a:prstGeom prst="rect">
            <a:avLst/>
          </a:prstGeom>
          <a:noFill/>
          <a:ln>
            <a:noFill/>
          </a:ln>
        </p:spPr>
        <p:txBody>
          <a:bodyPr>
            <a:normAutofit/>
          </a:bodyPr>
          <a:p>
            <a:pPr>
              <a:lnSpc>
                <a:spcPct val="100000"/>
              </a:lnSpc>
              <a:spcBef>
                <a:spcPts val="1001"/>
              </a:spcBef>
            </a:pPr>
            <a:r>
              <a:rPr b="0" lang="en-US" sz="2400" spc="-1" strike="noStrike">
                <a:solidFill>
                  <a:srgbClr val="404040"/>
                </a:solidFill>
                <a:latin typeface="Trebuchet MS"/>
              </a:rPr>
              <a:t>Within the cleaning stage we were able to identify several inconsistencies in the dataset such as:</a:t>
            </a:r>
            <a:endParaRPr b="0" lang="en-US" sz="2400" spc="-1" strike="noStrike">
              <a:solidFill>
                <a:srgbClr val="404040"/>
              </a:solidFill>
              <a:latin typeface="Trebuchet MS"/>
            </a:endParaRPr>
          </a:p>
          <a:p>
            <a:pPr marL="343080" indent="-342720">
              <a:lnSpc>
                <a:spcPct val="100000"/>
              </a:lnSpc>
              <a:spcBef>
                <a:spcPts val="1001"/>
              </a:spcBef>
              <a:buClr>
                <a:srgbClr val="5fcbef"/>
              </a:buClr>
              <a:buSzPct val="80000"/>
              <a:buFont typeface="Wingdings 3" charset="2"/>
              <a:buChar char=""/>
            </a:pPr>
            <a:r>
              <a:rPr b="0" lang="en-US" sz="2400" spc="-1" strike="noStrike">
                <a:solidFill>
                  <a:srgbClr val="404040"/>
                </a:solidFill>
                <a:latin typeface="Trebuchet MS"/>
              </a:rPr>
              <a:t>Incomplete columns with null data.</a:t>
            </a:r>
            <a:endParaRPr b="0" lang="en-US" sz="2400" spc="-1" strike="noStrike">
              <a:solidFill>
                <a:srgbClr val="404040"/>
              </a:solidFill>
              <a:latin typeface="Trebuchet MS"/>
            </a:endParaRPr>
          </a:p>
          <a:p>
            <a:pPr marL="343080" indent="-342720">
              <a:lnSpc>
                <a:spcPct val="100000"/>
              </a:lnSpc>
              <a:spcBef>
                <a:spcPts val="1001"/>
              </a:spcBef>
              <a:buClr>
                <a:srgbClr val="5fcbef"/>
              </a:buClr>
              <a:buSzPct val="80000"/>
              <a:buFont typeface="Wingdings 3" charset="2"/>
              <a:buChar char=""/>
            </a:pPr>
            <a:r>
              <a:rPr b="0" lang="en-US" sz="2400" spc="-1" strike="noStrike">
                <a:solidFill>
                  <a:srgbClr val="404040"/>
                </a:solidFill>
                <a:latin typeface="Trebuchet MS"/>
              </a:rPr>
              <a:t>Several columns had the value 0.</a:t>
            </a:r>
            <a:endParaRPr b="0" lang="en-US" sz="2400" spc="-1" strike="noStrike">
              <a:solidFill>
                <a:srgbClr val="404040"/>
              </a:solidFill>
              <a:latin typeface="Trebuchet MS"/>
            </a:endParaRPr>
          </a:p>
          <a:p>
            <a:pPr marL="343080" indent="-342720">
              <a:lnSpc>
                <a:spcPct val="100000"/>
              </a:lnSpc>
              <a:spcBef>
                <a:spcPts val="1001"/>
              </a:spcBef>
              <a:buClr>
                <a:srgbClr val="5fcbef"/>
              </a:buClr>
              <a:buSzPct val="80000"/>
              <a:buFont typeface="Wingdings 3" charset="2"/>
              <a:buChar char=""/>
            </a:pPr>
            <a:r>
              <a:rPr b="0" lang="en-US" sz="2400" spc="-1" strike="noStrike">
                <a:solidFill>
                  <a:srgbClr val="404040"/>
                </a:solidFill>
                <a:latin typeface="Trebuchet MS"/>
              </a:rPr>
              <a:t>Severe changes in data values between the different countries that made up the data set.</a:t>
            </a:r>
            <a:endParaRPr b="0" lang="en-US" sz="2400" spc="-1" strike="noStrike">
              <a:solidFill>
                <a:srgbClr val="404040"/>
              </a:solidFill>
              <a:latin typeface="Trebuchet MS"/>
            </a:endParaRPr>
          </a:p>
          <a:p>
            <a:pPr marL="343080" indent="-342720">
              <a:lnSpc>
                <a:spcPct val="100000"/>
              </a:lnSpc>
              <a:spcBef>
                <a:spcPts val="1001"/>
              </a:spcBef>
              <a:buClr>
                <a:srgbClr val="5fcbef"/>
              </a:buClr>
              <a:buSzPct val="80000"/>
              <a:buFont typeface="Wingdings 3" charset="2"/>
              <a:buChar char=""/>
            </a:pPr>
            <a:r>
              <a:rPr b="0" lang="en-US" sz="2400" spc="-1" strike="noStrike">
                <a:solidFill>
                  <a:srgbClr val="404040"/>
                </a:solidFill>
                <a:latin typeface="Trebuchet MS"/>
              </a:rPr>
              <a:t>Among others findings.</a:t>
            </a:r>
            <a:endParaRPr b="0" lang="en-US" sz="2400" spc="-1" strike="noStrike">
              <a:solidFill>
                <a:srgbClr val="404040"/>
              </a:solidFill>
              <a:latin typeface="Trebuchet MS"/>
            </a:endParaRPr>
          </a:p>
        </p:txBody>
      </p:sp>
      <p:pic>
        <p:nvPicPr>
          <p:cNvPr id="138" name="Imagen 5" descr=""/>
          <p:cNvPicPr/>
          <p:nvPr/>
        </p:nvPicPr>
        <p:blipFill>
          <a:blip r:embed="rId1"/>
          <a:stretch/>
        </p:blipFill>
        <p:spPr>
          <a:xfrm>
            <a:off x="1267920" y="4881960"/>
            <a:ext cx="2822040" cy="1725840"/>
          </a:xfrm>
          <a:prstGeom prst="rect">
            <a:avLst/>
          </a:prstGeom>
          <a:ln>
            <a:noFill/>
          </a:ln>
        </p:spPr>
      </p:pic>
      <p:pic>
        <p:nvPicPr>
          <p:cNvPr id="139" name="Imagen 8" descr=""/>
          <p:cNvPicPr/>
          <p:nvPr/>
        </p:nvPicPr>
        <p:blipFill>
          <a:blip r:embed="rId2"/>
          <a:stretch/>
        </p:blipFill>
        <p:spPr>
          <a:xfrm>
            <a:off x="4895640" y="4881960"/>
            <a:ext cx="2400480" cy="17258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5fcbef"/>
                </a:solidFill>
                <a:latin typeface="Trebuchet MS"/>
              </a:rPr>
              <a:t>SOLUTION</a:t>
            </a:r>
            <a:endParaRPr b="0" lang="en-US" sz="3600" spc="-1" strike="noStrike">
              <a:solidFill>
                <a:srgbClr val="000000"/>
              </a:solidFill>
              <a:latin typeface="Trebuchet MS"/>
            </a:endParaRPr>
          </a:p>
        </p:txBody>
      </p:sp>
      <p:sp>
        <p:nvSpPr>
          <p:cNvPr id="141" name="TextShape 2"/>
          <p:cNvSpPr txBox="1"/>
          <p:nvPr/>
        </p:nvSpPr>
        <p:spPr>
          <a:xfrm>
            <a:off x="677160" y="2160720"/>
            <a:ext cx="8596440" cy="688680"/>
          </a:xfrm>
          <a:prstGeom prst="rect">
            <a:avLst/>
          </a:prstGeom>
          <a:noFill/>
          <a:ln>
            <a:noFill/>
          </a:ln>
        </p:spPr>
        <p:txBody>
          <a:bodyPr>
            <a:noAutofit/>
          </a:bodyPr>
          <a:p>
            <a:pPr>
              <a:lnSpc>
                <a:spcPct val="100000"/>
              </a:lnSpc>
              <a:spcBef>
                <a:spcPts val="1001"/>
              </a:spcBef>
            </a:pPr>
            <a:r>
              <a:rPr b="0" lang="en-US" sz="1800" spc="-1" strike="noStrike">
                <a:solidFill>
                  <a:srgbClr val="404040"/>
                </a:solidFill>
                <a:latin typeface="Trebuchet MS"/>
              </a:rPr>
              <a:t>Bel</a:t>
            </a:r>
            <a:r>
              <a:rPr b="0" lang="en-US" sz="2000" spc="-1" strike="noStrike">
                <a:solidFill>
                  <a:srgbClr val="404040"/>
                </a:solidFill>
                <a:latin typeface="Trebuchet MS"/>
              </a:rPr>
              <a:t>ow we present the solutions, findings and conclusions of our project…</a:t>
            </a:r>
            <a:endParaRPr b="0" lang="en-US" sz="2000" spc="-1" strike="noStrike">
              <a:solidFill>
                <a:srgbClr val="404040"/>
              </a:solidFill>
              <a:latin typeface="Trebuchet MS"/>
            </a:endParaRPr>
          </a:p>
        </p:txBody>
      </p:sp>
      <p:sp>
        <p:nvSpPr>
          <p:cNvPr id="142" name="CustomShape 3"/>
          <p:cNvSpPr/>
          <p:nvPr/>
        </p:nvSpPr>
        <p:spPr>
          <a:xfrm>
            <a:off x="551880" y="3630960"/>
            <a:ext cx="9218880" cy="960120"/>
          </a:xfrm>
          <a:prstGeom prst="rect">
            <a:avLst/>
          </a:prstGeom>
          <a:noFill/>
          <a:ln>
            <a:noFill/>
          </a:ln>
        </p:spPr>
        <p:style>
          <a:lnRef idx="0"/>
          <a:fillRef idx="0"/>
          <a:effectRef idx="0"/>
          <a:fontRef idx="minor"/>
        </p:style>
        <p:txBody>
          <a:bodyPr>
            <a:normAutofit fontScale="73000"/>
          </a:bodyPr>
          <a:p>
            <a:pPr algn="ctr">
              <a:lnSpc>
                <a:spcPct val="100000"/>
              </a:lnSpc>
            </a:pPr>
            <a:r>
              <a:rPr b="1" lang="nl-NL" sz="3600" spc="-1" strike="noStrike">
                <a:solidFill>
                  <a:srgbClr val="008ece"/>
                </a:solidFill>
                <a:latin typeface="Trebuchet MS"/>
              </a:rPr>
              <a:t>Thank you very much</a:t>
            </a:r>
            <a:endParaRPr b="0" lang="nl-NL" sz="3600" spc="-1" strike="noStrike">
              <a:latin typeface="Arial"/>
            </a:endParaRPr>
          </a:p>
          <a:p>
            <a:pPr algn="ctr">
              <a:lnSpc>
                <a:spcPct val="100000"/>
              </a:lnSpc>
            </a:pPr>
            <a:r>
              <a:rPr b="1" lang="nl-NL" sz="3600" spc="-1" strike="noStrike">
                <a:solidFill>
                  <a:srgbClr val="008ece"/>
                </a:solidFill>
                <a:latin typeface="Trebuchet MS"/>
              </a:rPr>
              <a:t>for your attention and your time !</a:t>
            </a:r>
            <a:endParaRPr b="0" lang="nl-NL"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92</TotalTime>
  <Application>Trio_Office/6.2.8.2$Windows_x86 LibreOffice_project/</Application>
  <Words>557</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2023-03-02T14:50:26Z</dcterms:created>
  <dc:creator>Juan David Obregon Ruiz</dc:creator>
  <dc:description/>
  <dc:language>nl-NL</dc:language>
  <cp:lastModifiedBy/>
  <dcterms:modified xsi:type="dcterms:W3CDTF">2023-03-02T20:15:31Z</dcterms:modified>
  <cp:revision>9</cp:revision>
  <dc:subject/>
  <dc:title>Life Expectancy  (WHO)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