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62" r:id="rId6"/>
    <p:sldId id="263" r:id="rId7"/>
    <p:sldId id="264" r:id="rId8"/>
    <p:sldId id="265" r:id="rId9"/>
  </p:sldIdLst>
  <p:sldSz cx="9144000" cy="5143500"/>
  <p:notesSz cx="6858000" cy="9144000"/>
  <p:embeddedFontLst>
    <p:embeddedFont>
      <p:font typeface="Caveat"/>
      <p:regular r:id="rId13"/>
      <p:bold r:id="rId14"/>
    </p:embeddedFont>
    <p:embeddedFont>
      <p:font typeface="Roboto" panose="02000000000000000000"/>
      <p:regular r:id="rId15"/>
      <p:bold r:id="rId16"/>
      <p:italic r:id="rId17"/>
      <p:boldItalic r:id="rId18"/>
    </p:embeddedFont>
    <p:embeddedFont>
      <p:font typeface="Open Sans"/>
      <p:regular r:id="rId19"/>
      <p:bold r:id="rId20"/>
      <p:italic r:id="rId21"/>
    </p:embeddedFont>
    <p:embeddedFont>
      <p:font typeface="roboto" panose="02000000000000000000"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87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font" Target="fonts/font13.fntdata"/><Relationship Id="rId24" Type="http://schemas.openxmlformats.org/officeDocument/2006/relationships/font" Target="fonts/font12.fntdata"/><Relationship Id="rId23" Type="http://schemas.openxmlformats.org/officeDocument/2006/relationships/font" Target="fonts/font11.fntdata"/><Relationship Id="rId22" Type="http://schemas.openxmlformats.org/officeDocument/2006/relationships/font" Target="fonts/font10.fntdata"/><Relationship Id="rId21" Type="http://schemas.openxmlformats.org/officeDocument/2006/relationships/font" Target="fonts/font9.fntdata"/><Relationship Id="rId20" Type="http://schemas.openxmlformats.org/officeDocument/2006/relationships/font" Target="fonts/font8.fntdata"/><Relationship Id="rId2" Type="http://schemas.openxmlformats.org/officeDocument/2006/relationships/theme" Target="theme/theme1.xml"/><Relationship Id="rId19" Type="http://schemas.openxmlformats.org/officeDocument/2006/relationships/font" Target="fonts/font7.fntdata"/><Relationship Id="rId18" Type="http://schemas.openxmlformats.org/officeDocument/2006/relationships/font" Target="fonts/font6.fntdata"/><Relationship Id="rId17" Type="http://schemas.openxmlformats.org/officeDocument/2006/relationships/font" Target="fonts/font5.fntdata"/><Relationship Id="rId16" Type="http://schemas.openxmlformats.org/officeDocument/2006/relationships/font" Target="fonts/font4.fntdata"/><Relationship Id="rId15" Type="http://schemas.openxmlformats.org/officeDocument/2006/relationships/font" Target="fonts/font3.fntdata"/><Relationship Id="rId14" Type="http://schemas.openxmlformats.org/officeDocument/2006/relationships/font" Target="fonts/font2.fntdata"/><Relationship Id="rId13" Type="http://schemas.openxmlformats.org/officeDocument/2006/relationships/font" Target="fonts/font1.fntdata"/><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51"/>
        <p:cNvGrpSpPr/>
        <p:nvPr/>
      </p:nvGrpSpPr>
      <p:grpSpPr>
        <a:xfrm>
          <a:off x="0" y="0"/>
          <a:ext cx="0" cy="0"/>
          <a:chOff x="0" y="0"/>
          <a:chExt cx="0" cy="0"/>
        </a:xfrm>
      </p:grpSpPr>
      <p:sp>
        <p:nvSpPr>
          <p:cNvPr id="52" name="Google Shape;52;g2c2ada01c2e_0_7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3" name="Google Shape;53;g2c2ada01c2e_0_79: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66"/>
        <p:cNvGrpSpPr/>
        <p:nvPr/>
      </p:nvGrpSpPr>
      <p:grpSpPr>
        <a:xfrm>
          <a:off x="0" y="0"/>
          <a:ext cx="0" cy="0"/>
          <a:chOff x="0" y="0"/>
          <a:chExt cx="0" cy="0"/>
        </a:xfrm>
      </p:grpSpPr>
      <p:sp>
        <p:nvSpPr>
          <p:cNvPr id="67" name="Google Shape;67;g2c0e20366fd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c0e20366fd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66"/>
        <p:cNvGrpSpPr/>
        <p:nvPr/>
      </p:nvGrpSpPr>
      <p:grpSpPr>
        <a:xfrm>
          <a:off x="0" y="0"/>
          <a:ext cx="0" cy="0"/>
          <a:chOff x="0" y="0"/>
          <a:chExt cx="0" cy="0"/>
        </a:xfrm>
      </p:grpSpPr>
      <p:sp>
        <p:nvSpPr>
          <p:cNvPr id="67" name="Google Shape;67;g2c0e20366fd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c0e20366fd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66"/>
        <p:cNvGrpSpPr/>
        <p:nvPr/>
      </p:nvGrpSpPr>
      <p:grpSpPr>
        <a:xfrm>
          <a:off x="0" y="0"/>
          <a:ext cx="0" cy="0"/>
          <a:chOff x="0" y="0"/>
          <a:chExt cx="0" cy="0"/>
        </a:xfrm>
      </p:grpSpPr>
      <p:sp>
        <p:nvSpPr>
          <p:cNvPr id="67" name="Google Shape;67;g2c0e20366fd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c0e20366fd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66"/>
        <p:cNvGrpSpPr/>
        <p:nvPr/>
      </p:nvGrpSpPr>
      <p:grpSpPr>
        <a:xfrm>
          <a:off x="0" y="0"/>
          <a:ext cx="0" cy="0"/>
          <a:chOff x="0" y="0"/>
          <a:chExt cx="0" cy="0"/>
        </a:xfrm>
      </p:grpSpPr>
      <p:sp>
        <p:nvSpPr>
          <p:cNvPr id="67" name="Google Shape;67;g2c0e20366fd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c0e20366fd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66"/>
        <p:cNvGrpSpPr/>
        <p:nvPr/>
      </p:nvGrpSpPr>
      <p:grpSpPr>
        <a:xfrm>
          <a:off x="0" y="0"/>
          <a:ext cx="0" cy="0"/>
          <a:chOff x="0" y="0"/>
          <a:chExt cx="0" cy="0"/>
        </a:xfrm>
      </p:grpSpPr>
      <p:sp>
        <p:nvSpPr>
          <p:cNvPr id="67" name="Google Shape;67;g2c0e20366fd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c0e20366fd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50" name="Shape 5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1.xml"/><Relationship Id="rId4" Type="http://schemas.openxmlformats.org/officeDocument/2006/relationships/image" Target="../media/image4.png"/><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hyperlink" Target="https://drive.google.com/file/d/1vbQvK-5OtZ0VimNCzSeLaWsbmyjMmbgC/view?usp=sharing" TargetMode="Externa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6B0A6"/>
        </a:solidFill>
        <a:effectLst/>
      </p:bgPr>
    </p:bg>
    <p:spTree>
      <p:nvGrpSpPr>
        <p:cNvPr id="54" name="Shape 54"/>
        <p:cNvGrpSpPr/>
        <p:nvPr/>
      </p:nvGrpSpPr>
      <p:grpSpPr>
        <a:xfrm>
          <a:off x="0" y="0"/>
          <a:ext cx="0" cy="0"/>
          <a:chOff x="0" y="0"/>
          <a:chExt cx="0" cy="0"/>
        </a:xfrm>
      </p:grpSpPr>
      <p:sp>
        <p:nvSpPr>
          <p:cNvPr id="55" name="Google Shape;55;p14"/>
          <p:cNvSpPr/>
          <p:nvPr/>
        </p:nvSpPr>
        <p:spPr>
          <a:xfrm>
            <a:off x="2464027" y="1138664"/>
            <a:ext cx="4050536" cy="3979652"/>
          </a:xfrm>
          <a:custGeom>
            <a:avLst/>
            <a:gdLst/>
            <a:ahLst/>
            <a:cxnLst/>
            <a:rect l="l" t="t" r="r" b="b"/>
            <a:pathLst>
              <a:path w="8101072" h="7959303" extrusionOk="0">
                <a:moveTo>
                  <a:pt x="0" y="0"/>
                </a:moveTo>
                <a:lnTo>
                  <a:pt x="8101072" y="0"/>
                </a:lnTo>
                <a:lnTo>
                  <a:pt x="8101072" y="7959303"/>
                </a:lnTo>
                <a:lnTo>
                  <a:pt x="0" y="7959303"/>
                </a:lnTo>
                <a:lnTo>
                  <a:pt x="0" y="0"/>
                </a:lnTo>
                <a:close/>
              </a:path>
            </a:pathLst>
          </a:custGeom>
          <a:blipFill rotWithShape="1">
            <a:blip r:embed="rId1">
              <a:alphaModFix amt="81000"/>
            </a:blip>
            <a:stretch>
              <a:fillRect/>
            </a:stretch>
          </a:blipFill>
          <a:ln>
            <a:noFill/>
          </a:ln>
        </p:spPr>
      </p:sp>
      <p:sp>
        <p:nvSpPr>
          <p:cNvPr id="56" name="Google Shape;56;p14"/>
          <p:cNvSpPr/>
          <p:nvPr/>
        </p:nvSpPr>
        <p:spPr>
          <a:xfrm>
            <a:off x="-1486429" y="-2463857"/>
            <a:ext cx="6794500" cy="6794500"/>
          </a:xfrm>
          <a:custGeom>
            <a:avLst/>
            <a:gdLst/>
            <a:ahLst/>
            <a:cxnLst/>
            <a:rect l="l" t="t" r="r" b="b"/>
            <a:pathLst>
              <a:path w="6350000" h="6350000" extrusionOk="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alpha val="6669"/>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p>
        </p:txBody>
      </p:sp>
      <p:sp>
        <p:nvSpPr>
          <p:cNvPr id="57" name="Google Shape;57;p14"/>
          <p:cNvSpPr/>
          <p:nvPr/>
        </p:nvSpPr>
        <p:spPr>
          <a:xfrm>
            <a:off x="3851993" y="167243"/>
            <a:ext cx="922357" cy="404684"/>
          </a:xfrm>
          <a:custGeom>
            <a:avLst/>
            <a:gdLst/>
            <a:ahLst/>
            <a:cxnLst/>
            <a:rect l="l" t="t" r="r" b="b"/>
            <a:pathLst>
              <a:path w="1844714" h="809368" extrusionOk="0">
                <a:moveTo>
                  <a:pt x="0" y="0"/>
                </a:moveTo>
                <a:lnTo>
                  <a:pt x="1844714" y="0"/>
                </a:lnTo>
                <a:lnTo>
                  <a:pt x="1844714" y="809368"/>
                </a:lnTo>
                <a:lnTo>
                  <a:pt x="0" y="809368"/>
                </a:lnTo>
                <a:lnTo>
                  <a:pt x="0" y="0"/>
                </a:lnTo>
                <a:close/>
              </a:path>
            </a:pathLst>
          </a:custGeom>
          <a:blipFill rotWithShape="1">
            <a:blip r:embed="rId2"/>
            <a:stretch>
              <a:fillRect/>
            </a:stretch>
          </a:blipFill>
          <a:ln>
            <a:noFill/>
          </a:ln>
        </p:spPr>
      </p:sp>
      <p:cxnSp>
        <p:nvCxnSpPr>
          <p:cNvPr id="58" name="Google Shape;58;p14"/>
          <p:cNvCxnSpPr/>
          <p:nvPr/>
        </p:nvCxnSpPr>
        <p:spPr>
          <a:xfrm>
            <a:off x="4937899" y="230112"/>
            <a:ext cx="0" cy="279000"/>
          </a:xfrm>
          <a:prstGeom prst="straightConnector1">
            <a:avLst/>
          </a:prstGeom>
          <a:noFill/>
          <a:ln w="19050" cap="flat" cmpd="sng">
            <a:solidFill>
              <a:srgbClr val="FFFFFF"/>
            </a:solidFill>
            <a:prstDash val="solid"/>
            <a:round/>
            <a:headEnd type="none" w="sm" len="sm"/>
            <a:tailEnd type="none" w="sm" len="sm"/>
          </a:ln>
        </p:spPr>
      </p:cxnSp>
      <p:sp>
        <p:nvSpPr>
          <p:cNvPr id="59" name="Google Shape;59;p14"/>
          <p:cNvSpPr txBox="1"/>
          <p:nvPr/>
        </p:nvSpPr>
        <p:spPr>
          <a:xfrm>
            <a:off x="5099824" y="205086"/>
            <a:ext cx="2213100" cy="246300"/>
          </a:xfrm>
          <a:prstGeom prst="rect">
            <a:avLst/>
          </a:prstGeom>
          <a:noFill/>
          <a:ln>
            <a:noFill/>
          </a:ln>
        </p:spPr>
        <p:txBody>
          <a:bodyPr spcFirstLastPara="1" wrap="square" lIns="0" tIns="0" rIns="0" bIns="0" anchor="t" anchorCtr="0">
            <a:spAutoFit/>
          </a:bodyPr>
          <a:lstStyle/>
          <a:p>
            <a:pPr marL="0" marR="0" lvl="0" indent="0" algn="l" rtl="0">
              <a:lnSpc>
                <a:spcPct val="133000"/>
              </a:lnSpc>
              <a:spcBef>
                <a:spcPts val="0"/>
              </a:spcBef>
              <a:spcAft>
                <a:spcPts val="0"/>
              </a:spcAft>
              <a:buNone/>
            </a:pPr>
            <a:r>
              <a:rPr lang="en-US" sz="1600" b="0" i="0" u="none" strike="noStrike" cap="none">
                <a:solidFill>
                  <a:srgbClr val="FFFFFF"/>
                </a:solidFill>
                <a:latin typeface="Caveat"/>
                <a:ea typeface="Caveat"/>
                <a:cs typeface="Caveat"/>
                <a:sym typeface="Caveat"/>
              </a:rPr>
              <a:t>#RintisKarirImpian</a:t>
            </a:r>
            <a:endParaRPr sz="700"/>
          </a:p>
        </p:txBody>
      </p:sp>
      <p:pic>
        <p:nvPicPr>
          <p:cNvPr id="60" name="Google Shape;60;p14"/>
          <p:cNvPicPr preferRelativeResize="0"/>
          <p:nvPr/>
        </p:nvPicPr>
        <p:blipFill rotWithShape="1">
          <a:blip r:embed="rId3"/>
          <a:srcRect l="56642"/>
          <a:stretch>
            <a:fillRect/>
          </a:stretch>
        </p:blipFill>
        <p:spPr>
          <a:xfrm>
            <a:off x="0" y="-169046"/>
            <a:ext cx="3560601" cy="5481591"/>
          </a:xfrm>
          <a:prstGeom prst="rect">
            <a:avLst/>
          </a:prstGeom>
          <a:noFill/>
          <a:ln>
            <a:noFill/>
          </a:ln>
        </p:spPr>
      </p:pic>
      <p:sp>
        <p:nvSpPr>
          <p:cNvPr id="61" name="Google Shape;61;p14"/>
          <p:cNvSpPr/>
          <p:nvPr/>
        </p:nvSpPr>
        <p:spPr>
          <a:xfrm>
            <a:off x="3560603" y="1449959"/>
            <a:ext cx="7654829" cy="2243582"/>
          </a:xfrm>
          <a:custGeom>
            <a:avLst/>
            <a:gdLst/>
            <a:ahLst/>
            <a:cxnLst/>
            <a:rect l="l" t="t" r="r" b="b"/>
            <a:pathLst>
              <a:path w="15309658" h="4487164" extrusionOk="0">
                <a:moveTo>
                  <a:pt x="0" y="0"/>
                </a:moveTo>
                <a:lnTo>
                  <a:pt x="15309658" y="0"/>
                </a:lnTo>
                <a:lnTo>
                  <a:pt x="15309658" y="4487164"/>
                </a:lnTo>
                <a:lnTo>
                  <a:pt x="0" y="4487164"/>
                </a:lnTo>
                <a:lnTo>
                  <a:pt x="0" y="0"/>
                </a:lnTo>
                <a:close/>
              </a:path>
            </a:pathLst>
          </a:custGeom>
          <a:blipFill rotWithShape="1">
            <a:blip r:embed="rId4">
              <a:alphaModFix amt="70000"/>
            </a:blip>
            <a:stretch>
              <a:fillRect l="-22119"/>
            </a:stretch>
          </a:blipFill>
          <a:ln>
            <a:noFill/>
          </a:ln>
        </p:spPr>
      </p:sp>
      <p:sp>
        <p:nvSpPr>
          <p:cNvPr id="62" name="Google Shape;62;p14"/>
          <p:cNvSpPr txBox="1"/>
          <p:nvPr/>
        </p:nvSpPr>
        <p:spPr>
          <a:xfrm>
            <a:off x="3792125" y="1991150"/>
            <a:ext cx="5115900" cy="108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4800"/>
              <a:buFont typeface="Arial" panose="020B0604020202020204"/>
              <a:buNone/>
            </a:pPr>
            <a:r>
              <a:rPr lang="en-US" sz="4800" b="1">
                <a:solidFill>
                  <a:schemeClr val="lt1"/>
                </a:solidFill>
                <a:latin typeface="Roboto" panose="02000000000000000000"/>
                <a:ea typeface="Roboto" panose="02000000000000000000"/>
                <a:cs typeface="Roboto" panose="02000000000000000000"/>
                <a:sym typeface="Roboto" panose="02000000000000000000"/>
              </a:rPr>
              <a:t>SQL Basic 1</a:t>
            </a:r>
            <a:endParaRPr sz="5000" b="1">
              <a:solidFill>
                <a:schemeClr val="lt1"/>
              </a:solidFill>
              <a:latin typeface="Roboto" panose="02000000000000000000"/>
              <a:ea typeface="Roboto" panose="02000000000000000000"/>
              <a:cs typeface="Roboto" panose="02000000000000000000"/>
              <a:sym typeface="Roboto" panose="02000000000000000000"/>
            </a:endParaRPr>
          </a:p>
        </p:txBody>
      </p:sp>
      <p:sp>
        <p:nvSpPr>
          <p:cNvPr id="63" name="Google Shape;63;p14"/>
          <p:cNvSpPr txBox="1"/>
          <p:nvPr/>
        </p:nvSpPr>
        <p:spPr>
          <a:xfrm>
            <a:off x="3792125" y="799800"/>
            <a:ext cx="5115900" cy="45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rgbClr val="FFFFFF"/>
                </a:solidFill>
                <a:latin typeface="Open Sans"/>
                <a:ea typeface="Open Sans"/>
                <a:cs typeface="Open Sans"/>
                <a:sym typeface="Open Sans"/>
              </a:rPr>
              <a:t>Portofolio - Intensive Bootcamp</a:t>
            </a:r>
            <a:endParaRPr sz="2300" b="1" i="0" u="none" strike="noStrike" cap="none">
              <a:solidFill>
                <a:srgbClr val="000000"/>
              </a:solidFill>
              <a:latin typeface="Open Sans"/>
              <a:ea typeface="Open Sans"/>
              <a:cs typeface="Open Sans"/>
              <a:sym typeface="Open Sans"/>
            </a:endParaRPr>
          </a:p>
        </p:txBody>
      </p:sp>
      <p:sp>
        <p:nvSpPr>
          <p:cNvPr id="64" name="Google Shape;64;p14"/>
          <p:cNvSpPr txBox="1"/>
          <p:nvPr/>
        </p:nvSpPr>
        <p:spPr>
          <a:xfrm>
            <a:off x="3792125" y="3812800"/>
            <a:ext cx="5115900" cy="45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rgbClr val="FFFFFF"/>
                </a:solidFill>
                <a:latin typeface="Open Sans"/>
                <a:ea typeface="Open Sans"/>
                <a:cs typeface="Open Sans"/>
                <a:sym typeface="Open Sans"/>
              </a:rPr>
              <a:t>Owner: </a:t>
            </a:r>
            <a:r>
              <a:rPr lang="en-US" sz="2000">
                <a:solidFill>
                  <a:srgbClr val="FFFFFF"/>
                </a:solidFill>
                <a:latin typeface="Open Sans"/>
                <a:ea typeface="Open Sans"/>
                <a:cs typeface="Open Sans"/>
                <a:sym typeface="Open Sans"/>
              </a:rPr>
              <a:t>(isi nama kamu)</a:t>
            </a:r>
            <a:endParaRPr sz="2300" b="0" i="0" u="none" strike="noStrike" cap="none">
              <a:solidFill>
                <a:srgbClr val="000000"/>
              </a:solidFill>
              <a:latin typeface="Open Sans"/>
              <a:ea typeface="Open Sans"/>
              <a:cs typeface="Open Sans"/>
              <a:sym typeface="Open Sans"/>
            </a:endParaRPr>
          </a:p>
        </p:txBody>
      </p:sp>
      <p:sp>
        <p:nvSpPr>
          <p:cNvPr id="65" name="Google Shape;65;p14"/>
          <p:cNvSpPr txBox="1"/>
          <p:nvPr/>
        </p:nvSpPr>
        <p:spPr>
          <a:xfrm>
            <a:off x="3792125" y="4412750"/>
            <a:ext cx="5115900" cy="45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highlight>
                  <a:srgbClr val="FFF2CC"/>
                </a:highlight>
                <a:latin typeface="Arial" panose="020B0604020202020204"/>
                <a:ea typeface="Arial" panose="020B0604020202020204"/>
                <a:cs typeface="Arial" panose="020B0604020202020204"/>
                <a:sym typeface="Arial" panose="020B0604020202020204"/>
              </a:rPr>
              <a:t>Build your skill and portfolio via myskill.id/bootcamp</a:t>
            </a:r>
            <a:endParaRPr sz="1400" b="0" i="0" u="none" strike="noStrike" cap="none">
              <a:solidFill>
                <a:srgbClr val="000000"/>
              </a:solidFill>
              <a:highlight>
                <a:srgbClr val="FFF2CC"/>
              </a:highlight>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9" name="Shape 69"/>
        <p:cNvGrpSpPr/>
        <p:nvPr/>
      </p:nvGrpSpPr>
      <p:grpSpPr>
        <a:xfrm>
          <a:off x="0" y="0"/>
          <a:ext cx="0" cy="0"/>
          <a:chOff x="0" y="0"/>
          <a:chExt cx="0" cy="0"/>
        </a:xfrm>
      </p:grpSpPr>
      <p:grpSp>
        <p:nvGrpSpPr>
          <p:cNvPr id="70" name="Google Shape;70;p15"/>
          <p:cNvGrpSpPr/>
          <p:nvPr/>
        </p:nvGrpSpPr>
        <p:grpSpPr>
          <a:xfrm>
            <a:off x="3854590" y="4740700"/>
            <a:ext cx="1434817" cy="389011"/>
            <a:chOff x="3248325" y="4588800"/>
            <a:chExt cx="2045939" cy="554700"/>
          </a:xfrm>
        </p:grpSpPr>
        <p:sp>
          <p:nvSpPr>
            <p:cNvPr id="71" name="Google Shape;71;p15"/>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15"/>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15"/>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4" name="Google Shape;74;p15"/>
          <p:cNvGrpSpPr/>
          <p:nvPr/>
        </p:nvGrpSpPr>
        <p:grpSpPr>
          <a:xfrm>
            <a:off x="8325085" y="65157"/>
            <a:ext cx="763768" cy="752531"/>
            <a:chOff x="695950" y="3458000"/>
            <a:chExt cx="966550" cy="952450"/>
          </a:xfrm>
        </p:grpSpPr>
        <p:sp>
          <p:nvSpPr>
            <p:cNvPr id="75" name="Google Shape;75;p15"/>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15"/>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15"/>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15"/>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15"/>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15"/>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15"/>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15"/>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15"/>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4" name="Google Shape;84;p15"/>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b="1">
                <a:solidFill>
                  <a:srgbClr val="18919B"/>
                </a:solidFill>
                <a:latin typeface="Caveat"/>
                <a:ea typeface="Caveat"/>
                <a:cs typeface="Caveat"/>
                <a:sym typeface="Caveat"/>
              </a:rPr>
              <a:t>#RintisKarirImpian</a:t>
            </a:r>
            <a:endParaRPr sz="1100" b="1">
              <a:solidFill>
                <a:srgbClr val="18919B"/>
              </a:solidFill>
              <a:latin typeface="Caveat"/>
              <a:ea typeface="Caveat"/>
              <a:cs typeface="Caveat"/>
              <a:sym typeface="Caveat"/>
            </a:endParaRPr>
          </a:p>
        </p:txBody>
      </p:sp>
      <p:pic>
        <p:nvPicPr>
          <p:cNvPr id="85" name="Google Shape;85;p15"/>
          <p:cNvPicPr preferRelativeResize="0"/>
          <p:nvPr/>
        </p:nvPicPr>
        <p:blipFill>
          <a:blip r:embed="rId1"/>
          <a:stretch>
            <a:fillRect/>
          </a:stretch>
        </p:blipFill>
        <p:spPr>
          <a:xfrm>
            <a:off x="8410175" y="4803796"/>
            <a:ext cx="558450" cy="262804"/>
          </a:xfrm>
          <a:prstGeom prst="rect">
            <a:avLst/>
          </a:prstGeom>
          <a:noFill/>
          <a:ln>
            <a:noFill/>
          </a:ln>
        </p:spPr>
      </p:pic>
      <p:sp>
        <p:nvSpPr>
          <p:cNvPr id="86" name="Google Shape;86;p15"/>
          <p:cNvSpPr txBox="1"/>
          <p:nvPr>
            <p:ph type="ctrTitle"/>
          </p:nvPr>
        </p:nvSpPr>
        <p:spPr>
          <a:xfrm>
            <a:off x="311700" y="445025"/>
            <a:ext cx="8520600" cy="572700"/>
          </a:xfrm>
          <a:prstGeom prst="rect">
            <a:avLst/>
          </a:prstGeom>
        </p:spPr>
        <p:txBody>
          <a:bodyPr spcFirstLastPara="1" wrap="square" lIns="0" tIns="0" rIns="0" bIns="0" anchor="ctr" anchorCtr="0">
            <a:normAutofit/>
          </a:bodyPr>
          <a:lstStyle/>
          <a:p>
            <a:pPr marL="0" lvl="0" indent="0" algn="l" rtl="0">
              <a:spcBef>
                <a:spcPts val="0"/>
              </a:spcBef>
              <a:spcAft>
                <a:spcPts val="0"/>
              </a:spcAft>
              <a:buSzPts val="990"/>
              <a:buNone/>
            </a:pPr>
            <a:r>
              <a:rPr lang="en-US" sz="1820" b="1">
                <a:solidFill>
                  <a:srgbClr val="18919B"/>
                </a:solidFill>
                <a:latin typeface="Roboto" panose="02000000000000000000"/>
                <a:ea typeface="Roboto" panose="02000000000000000000"/>
                <a:cs typeface="Roboto" panose="02000000000000000000"/>
                <a:sym typeface="Roboto" panose="02000000000000000000"/>
              </a:rPr>
              <a:t>SQL Basic 1 </a:t>
            </a:r>
            <a:endParaRPr sz="1820" b="1">
              <a:solidFill>
                <a:srgbClr val="18919B"/>
              </a:solidFill>
              <a:latin typeface="Roboto" panose="02000000000000000000"/>
              <a:ea typeface="Roboto" panose="02000000000000000000"/>
              <a:cs typeface="Roboto" panose="02000000000000000000"/>
              <a:sym typeface="Roboto" panose="02000000000000000000"/>
            </a:endParaRPr>
          </a:p>
        </p:txBody>
      </p:sp>
      <p:sp>
        <p:nvSpPr>
          <p:cNvPr id="87" name="Google Shape;87;p15"/>
          <p:cNvSpPr txBox="1"/>
          <p:nvPr/>
        </p:nvSpPr>
        <p:spPr>
          <a:xfrm>
            <a:off x="311700" y="1425125"/>
            <a:ext cx="85206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Roboto" panose="02000000000000000000"/>
                <a:ea typeface="Roboto" panose="02000000000000000000"/>
                <a:cs typeface="Roboto" panose="02000000000000000000"/>
                <a:sym typeface="Roboto" panose="02000000000000000000"/>
              </a:rPr>
              <a:t>Kamu baru saja di</a:t>
            </a:r>
            <a:r>
              <a:rPr lang="en-US" i="1">
                <a:latin typeface="Roboto" panose="02000000000000000000"/>
                <a:ea typeface="Roboto" panose="02000000000000000000"/>
                <a:cs typeface="Roboto" panose="02000000000000000000"/>
                <a:sym typeface="Roboto" panose="02000000000000000000"/>
              </a:rPr>
              <a:t>hire</a:t>
            </a:r>
            <a:r>
              <a:rPr lang="en-US">
                <a:latin typeface="Roboto" panose="02000000000000000000"/>
                <a:ea typeface="Roboto" panose="02000000000000000000"/>
                <a:cs typeface="Roboto" panose="02000000000000000000"/>
                <a:sym typeface="Roboto" panose="02000000000000000000"/>
              </a:rPr>
              <a:t> oleh online store kecil-kecilan bernama Tokopaedi milik pak Edi sebagai data analyst. Namun sayangnya Tokopaedi belum memiliki sistem database sehingga kamu membangunnya dari awal. Maka dari itu tugas pertama kamu sebagai data analyst adalah:</a:t>
            </a:r>
            <a:endParaRPr>
              <a:latin typeface="Roboto" panose="02000000000000000000"/>
              <a:ea typeface="Roboto" panose="02000000000000000000"/>
              <a:cs typeface="Roboto" panose="02000000000000000000"/>
              <a:sym typeface="Roboto" panose="02000000000000000000"/>
            </a:endParaRPr>
          </a:p>
          <a:p>
            <a:pPr marL="457200" lvl="0" indent="-317500" algn="l" rtl="0">
              <a:spcBef>
                <a:spcPts val="0"/>
              </a:spcBef>
              <a:spcAft>
                <a:spcPts val="0"/>
              </a:spcAft>
              <a:buSzPts val="1400"/>
              <a:buFont typeface="Roboto" panose="02000000000000000000"/>
              <a:buAutoNum type="arabicPeriod"/>
            </a:pPr>
            <a:r>
              <a:rPr lang="en-US">
                <a:latin typeface="Roboto" panose="02000000000000000000"/>
                <a:ea typeface="Roboto" panose="02000000000000000000"/>
                <a:cs typeface="Roboto" panose="02000000000000000000"/>
                <a:sym typeface="Roboto" panose="02000000000000000000"/>
              </a:rPr>
              <a:t>Gunakan </a:t>
            </a:r>
            <a:r>
              <a:rPr lang="en-US" u="sng">
                <a:solidFill>
                  <a:schemeClr val="hlink"/>
                </a:solidFill>
                <a:latin typeface="Roboto" panose="02000000000000000000"/>
                <a:ea typeface="Roboto" panose="02000000000000000000"/>
                <a:cs typeface="Roboto" panose="02000000000000000000"/>
                <a:sym typeface="Roboto" panose="02000000000000000000"/>
                <a:hlinkClick r:id="rId2"/>
              </a:rPr>
              <a:t>file ini</a:t>
            </a:r>
            <a:endParaRPr>
              <a:latin typeface="Roboto" panose="02000000000000000000"/>
              <a:ea typeface="Roboto" panose="02000000000000000000"/>
              <a:cs typeface="Roboto" panose="02000000000000000000"/>
              <a:sym typeface="Roboto" panose="02000000000000000000"/>
            </a:endParaRPr>
          </a:p>
          <a:p>
            <a:pPr marL="457200" lvl="0" indent="-317500" algn="l" rtl="0">
              <a:spcBef>
                <a:spcPts val="0"/>
              </a:spcBef>
              <a:spcAft>
                <a:spcPts val="0"/>
              </a:spcAft>
              <a:buSzPts val="1400"/>
              <a:buFont typeface="Roboto" panose="02000000000000000000"/>
              <a:buAutoNum type="arabicPeriod"/>
            </a:pPr>
            <a:r>
              <a:rPr lang="en-US">
                <a:latin typeface="Roboto" panose="02000000000000000000"/>
                <a:ea typeface="Roboto" panose="02000000000000000000"/>
                <a:cs typeface="Roboto" panose="02000000000000000000"/>
                <a:sym typeface="Roboto" panose="02000000000000000000"/>
              </a:rPr>
              <a:t>Membuat database bernama tokopaedi pada PostgreSQL/BigQuery</a:t>
            </a:r>
            <a:endParaRPr>
              <a:latin typeface="Roboto" panose="02000000000000000000"/>
              <a:ea typeface="Roboto" panose="02000000000000000000"/>
              <a:cs typeface="Roboto" panose="02000000000000000000"/>
              <a:sym typeface="Roboto" panose="02000000000000000000"/>
            </a:endParaRPr>
          </a:p>
          <a:p>
            <a:pPr marL="457200" lvl="0" indent="-317500" algn="l" rtl="0">
              <a:spcBef>
                <a:spcPts val="0"/>
              </a:spcBef>
              <a:spcAft>
                <a:spcPts val="0"/>
              </a:spcAft>
              <a:buSzPts val="1400"/>
              <a:buFont typeface="Roboto" panose="02000000000000000000"/>
              <a:buAutoNum type="arabicPeriod"/>
            </a:pPr>
            <a:r>
              <a:rPr lang="en-US">
                <a:latin typeface="Roboto" panose="02000000000000000000"/>
                <a:ea typeface="Roboto" panose="02000000000000000000"/>
                <a:cs typeface="Roboto" panose="02000000000000000000"/>
                <a:sym typeface="Roboto" panose="02000000000000000000"/>
              </a:rPr>
              <a:t>Membuat tabel bernama orders dengan kolomnya sebagai berikut (tips: tentukan terlebih dahulu tipe data dari setiap kolom berdasarkan nilai inputnya)</a:t>
            </a:r>
            <a:endParaRPr>
              <a:latin typeface="Roboto" panose="02000000000000000000"/>
              <a:ea typeface="Roboto" panose="02000000000000000000"/>
              <a:cs typeface="Roboto" panose="02000000000000000000"/>
              <a:sym typeface="Roboto" panose="02000000000000000000"/>
            </a:endParaRPr>
          </a:p>
        </p:txBody>
      </p:sp>
      <p:pic>
        <p:nvPicPr>
          <p:cNvPr id="88" name="Google Shape;88;p15"/>
          <p:cNvPicPr preferRelativeResize="0"/>
          <p:nvPr/>
        </p:nvPicPr>
        <p:blipFill>
          <a:blip r:embed="rId3"/>
          <a:stretch>
            <a:fillRect/>
          </a:stretch>
        </p:blipFill>
        <p:spPr>
          <a:xfrm>
            <a:off x="0" y="3417830"/>
            <a:ext cx="9144003" cy="598289"/>
          </a:xfrm>
          <a:prstGeom prst="rect">
            <a:avLst/>
          </a:prstGeom>
          <a:noFill/>
          <a:ln>
            <a:noFill/>
          </a:ln>
        </p:spPr>
      </p:pic>
      <p:sp>
        <p:nvSpPr>
          <p:cNvPr id="89" name="Google Shape;89;p15"/>
          <p:cNvSpPr txBox="1"/>
          <p:nvPr/>
        </p:nvSpPr>
        <p:spPr>
          <a:xfrm>
            <a:off x="2974050" y="4016125"/>
            <a:ext cx="3195900" cy="276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600" i="1"/>
              <a:t>Nama kolom ditandai dengan warna hijau, contoh input ada di baris berikutnya</a:t>
            </a:r>
            <a:endParaRPr sz="600" i="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9" name="Shape 69"/>
        <p:cNvGrpSpPr/>
        <p:nvPr/>
      </p:nvGrpSpPr>
      <p:grpSpPr>
        <a:xfrm>
          <a:off x="0" y="0"/>
          <a:ext cx="0" cy="0"/>
          <a:chOff x="0" y="0"/>
          <a:chExt cx="0" cy="0"/>
        </a:xfrm>
      </p:grpSpPr>
      <p:grpSp>
        <p:nvGrpSpPr>
          <p:cNvPr id="70" name="Google Shape;70;p15"/>
          <p:cNvGrpSpPr/>
          <p:nvPr/>
        </p:nvGrpSpPr>
        <p:grpSpPr>
          <a:xfrm>
            <a:off x="3854590" y="4740700"/>
            <a:ext cx="1434817" cy="389011"/>
            <a:chOff x="3248325" y="4588800"/>
            <a:chExt cx="2045939" cy="554700"/>
          </a:xfrm>
        </p:grpSpPr>
        <p:sp>
          <p:nvSpPr>
            <p:cNvPr id="71" name="Google Shape;71;p15"/>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15"/>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15"/>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4" name="Google Shape;74;p15"/>
          <p:cNvGrpSpPr/>
          <p:nvPr/>
        </p:nvGrpSpPr>
        <p:grpSpPr>
          <a:xfrm>
            <a:off x="8325085" y="65157"/>
            <a:ext cx="763768" cy="752531"/>
            <a:chOff x="695950" y="3458000"/>
            <a:chExt cx="966550" cy="952450"/>
          </a:xfrm>
        </p:grpSpPr>
        <p:sp>
          <p:nvSpPr>
            <p:cNvPr id="75" name="Google Shape;75;p15"/>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15"/>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15"/>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15"/>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15"/>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15"/>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15"/>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15"/>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15"/>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4" name="Google Shape;84;p15"/>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b="1">
                <a:solidFill>
                  <a:srgbClr val="18919B"/>
                </a:solidFill>
                <a:latin typeface="Caveat"/>
                <a:ea typeface="Caveat"/>
                <a:cs typeface="Caveat"/>
                <a:sym typeface="Caveat"/>
              </a:rPr>
              <a:t>#RintisKarirImpian</a:t>
            </a:r>
            <a:endParaRPr sz="1100" b="1">
              <a:solidFill>
                <a:srgbClr val="18919B"/>
              </a:solidFill>
              <a:latin typeface="Caveat"/>
              <a:ea typeface="Caveat"/>
              <a:cs typeface="Caveat"/>
              <a:sym typeface="Caveat"/>
            </a:endParaRPr>
          </a:p>
        </p:txBody>
      </p:sp>
      <p:pic>
        <p:nvPicPr>
          <p:cNvPr id="85" name="Google Shape;85;p15"/>
          <p:cNvPicPr preferRelativeResize="0"/>
          <p:nvPr/>
        </p:nvPicPr>
        <p:blipFill>
          <a:blip r:embed="rId1"/>
          <a:stretch>
            <a:fillRect/>
          </a:stretch>
        </p:blipFill>
        <p:spPr>
          <a:xfrm>
            <a:off x="8410175" y="4803796"/>
            <a:ext cx="558450" cy="262804"/>
          </a:xfrm>
          <a:prstGeom prst="rect">
            <a:avLst/>
          </a:prstGeom>
          <a:noFill/>
          <a:ln>
            <a:noFill/>
          </a:ln>
        </p:spPr>
      </p:pic>
      <p:sp>
        <p:nvSpPr>
          <p:cNvPr id="86" name="Google Shape;86;p15"/>
          <p:cNvSpPr txBox="1"/>
          <p:nvPr>
            <p:ph type="ctrTitle"/>
          </p:nvPr>
        </p:nvSpPr>
        <p:spPr>
          <a:xfrm>
            <a:off x="311700" y="244365"/>
            <a:ext cx="8520600" cy="572700"/>
          </a:xfrm>
          <a:prstGeom prst="rect">
            <a:avLst/>
          </a:prstGeom>
        </p:spPr>
        <p:txBody>
          <a:bodyPr spcFirstLastPara="1" wrap="square" lIns="0" tIns="0" rIns="0" bIns="0" anchor="ctr" anchorCtr="0">
            <a:normAutofit/>
          </a:bodyPr>
          <a:lstStyle/>
          <a:p>
            <a:pPr marL="0" lvl="0" indent="0" algn="l" rtl="0">
              <a:spcBef>
                <a:spcPts val="0"/>
              </a:spcBef>
              <a:spcAft>
                <a:spcPts val="0"/>
              </a:spcAft>
              <a:buSzPts val="990"/>
              <a:buNone/>
            </a:pPr>
            <a:r>
              <a:rPr lang="en-US" sz="1820">
                <a:solidFill>
                  <a:schemeClr val="accent5"/>
                </a:solidFill>
                <a:latin typeface="roboto" panose="02000000000000000000" charset="0"/>
                <a:cs typeface="roboto" panose="02000000000000000000" charset="0"/>
                <a:sym typeface="+mn-ea"/>
              </a:rPr>
              <a:t>1. Membuat database “tokopaedi” pada PostgresSQL</a:t>
            </a:r>
            <a:endParaRPr lang="en-US" sz="1820" b="1">
              <a:solidFill>
                <a:schemeClr val="accent5"/>
              </a:solidFill>
              <a:latin typeface="roboto" panose="02000000000000000000" charset="0"/>
              <a:ea typeface="Roboto" panose="02000000000000000000"/>
              <a:cs typeface="roboto" panose="02000000000000000000" charset="0"/>
              <a:sym typeface="+mn-ea"/>
            </a:endParaRPr>
          </a:p>
        </p:txBody>
      </p:sp>
      <p:pic>
        <p:nvPicPr>
          <p:cNvPr id="3" name="Picture 2"/>
          <p:cNvPicPr>
            <a:picLocks noChangeAspect="1"/>
          </p:cNvPicPr>
          <p:nvPr/>
        </p:nvPicPr>
        <p:blipFill>
          <a:blip r:embed="rId2"/>
          <a:stretch>
            <a:fillRect/>
          </a:stretch>
        </p:blipFill>
        <p:spPr>
          <a:xfrm>
            <a:off x="419100" y="1898650"/>
            <a:ext cx="3648075" cy="838200"/>
          </a:xfrm>
          <a:prstGeom prst="rect">
            <a:avLst/>
          </a:prstGeom>
        </p:spPr>
      </p:pic>
      <p:pic>
        <p:nvPicPr>
          <p:cNvPr id="4" name="Picture 3"/>
          <p:cNvPicPr>
            <a:picLocks noChangeAspect="1"/>
          </p:cNvPicPr>
          <p:nvPr/>
        </p:nvPicPr>
        <p:blipFill>
          <a:blip r:embed="rId3"/>
          <a:stretch>
            <a:fillRect/>
          </a:stretch>
        </p:blipFill>
        <p:spPr>
          <a:xfrm>
            <a:off x="1987550" y="2790825"/>
            <a:ext cx="6410325" cy="2247900"/>
          </a:xfrm>
          <a:prstGeom prst="rect">
            <a:avLst/>
          </a:prstGeom>
        </p:spPr>
      </p:pic>
      <p:sp>
        <p:nvSpPr>
          <p:cNvPr id="5" name="Title 1"/>
          <p:cNvSpPr/>
          <p:nvPr/>
        </p:nvSpPr>
        <p:spPr>
          <a:xfrm>
            <a:off x="419100" y="711200"/>
            <a:ext cx="8520430" cy="1126490"/>
          </a:xfrm>
          <a:prstGeom prst="rect">
            <a:avLst/>
          </a:prstGeom>
          <a:noFill/>
          <a:ln>
            <a:noFill/>
          </a:ln>
        </p:spPr>
        <p:txBody>
          <a:bodyPr wrap="square" lIns="91425" tIns="91425" rIns="91425" bIns="91425" anchor="ctr" anchorCtr="0">
            <a:normAutofit fontScale="4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342900" indent="-342900" algn="l">
              <a:buFont typeface="Arial" panose="020B0604020202020204" pitchFamily="34" charset="0"/>
              <a:buChar char="•"/>
            </a:pPr>
            <a:r>
              <a:rPr lang="en-US"/>
              <a:t>Membuka SQL Shell (psql) </a:t>
            </a:r>
            <a:endParaRPr lang="en-US"/>
          </a:p>
          <a:p>
            <a:pPr marL="342900" indent="-342900" algn="l">
              <a:buFont typeface="Arial" panose="020B0604020202020204" pitchFamily="34" charset="0"/>
              <a:buChar char="•"/>
            </a:pPr>
            <a:r>
              <a:rPr lang="en-US"/>
              <a:t>Setelah masuk menuliskan CREATE DATABASE tokopaedi; </a:t>
            </a:r>
            <a:endParaRPr lang="en-US"/>
          </a:p>
          <a:p>
            <a:pPr marL="342900" indent="-342900" algn="l">
              <a:buFont typeface="Arial" panose="020B0604020202020204" pitchFamily="34" charset="0"/>
              <a:buChar char="•"/>
            </a:pPr>
            <a:r>
              <a:rPr lang="en-US"/>
              <a:t>Setelah tekan ENTER maka pembuatan database tokopaedi berhasil </a:t>
            </a:r>
            <a:endParaRPr lang="en-US"/>
          </a:p>
          <a:p>
            <a:pPr marL="342900" indent="-342900" algn="l">
              <a:buFont typeface="Arial" panose="020B0604020202020204" pitchFamily="34" charset="0"/>
              <a:buChar char="•"/>
            </a:pPr>
            <a:r>
              <a:rPr lang="en-US"/>
              <a:t>Kemudian masuk ke database tokopaedi seperti pada gambar </a:t>
            </a:r>
            <a:endParaRPr lang="en-US"/>
          </a:p>
        </p:txBody>
      </p:sp>
      <p:cxnSp>
        <p:nvCxnSpPr>
          <p:cNvPr id="6" name="Elbow Connector 5"/>
          <p:cNvCxnSpPr>
            <a:stCxn id="3" idx="3"/>
            <a:endCxn id="4" idx="0"/>
          </p:cNvCxnSpPr>
          <p:nvPr/>
        </p:nvCxnSpPr>
        <p:spPr>
          <a:xfrm>
            <a:off x="4067175" y="2317750"/>
            <a:ext cx="1125855" cy="473075"/>
          </a:xfrm>
          <a:prstGeom prst="bentConnector2">
            <a:avLst/>
          </a:prstGeom>
          <a:ln>
            <a:solidFill>
              <a:schemeClr val="accent5"/>
            </a:solidFill>
            <a:tailEnd type="arrow"/>
          </a:ln>
        </p:spPr>
        <p:style>
          <a:lnRef idx="2">
            <a:schemeClr val="accent1"/>
          </a:lnRef>
          <a:fillRef idx="0">
            <a:srgbClr val="FFFFFF"/>
          </a:fillRef>
          <a:effectRef idx="0">
            <a:srgbClr val="FFFFFF"/>
          </a:effectRef>
          <a:fontRef idx="minor">
            <a:schemeClr val="tx1"/>
          </a:fontRef>
        </p:style>
      </p:cxnSp>
      <p:sp>
        <p:nvSpPr>
          <p:cNvPr id="7" name="Text Box 6"/>
          <p:cNvSpPr txBox="1"/>
          <p:nvPr/>
        </p:nvSpPr>
        <p:spPr>
          <a:xfrm>
            <a:off x="5379720" y="2350770"/>
            <a:ext cx="3048000" cy="306705"/>
          </a:xfrm>
          <a:prstGeom prst="rect">
            <a:avLst/>
          </a:prstGeom>
          <a:noFill/>
        </p:spPr>
        <p:txBody>
          <a:bodyPr wrap="square" rtlCol="0">
            <a:spAutoFit/>
          </a:bodyPr>
          <a:p>
            <a:r>
              <a:rPr lang="en-US">
                <a:solidFill>
                  <a:schemeClr val="accent5"/>
                </a:solidFill>
              </a:rPr>
              <a:t>Masuk ke database tokopaedi</a:t>
            </a:r>
            <a:endParaRPr lang="en-US">
              <a:solidFill>
                <a:schemeClr val="accent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9" name="Shape 69"/>
        <p:cNvGrpSpPr/>
        <p:nvPr/>
      </p:nvGrpSpPr>
      <p:grpSpPr>
        <a:xfrm>
          <a:off x="0" y="0"/>
          <a:ext cx="0" cy="0"/>
          <a:chOff x="0" y="0"/>
          <a:chExt cx="0" cy="0"/>
        </a:xfrm>
      </p:grpSpPr>
      <p:grpSp>
        <p:nvGrpSpPr>
          <p:cNvPr id="70" name="Google Shape;70;p15"/>
          <p:cNvGrpSpPr/>
          <p:nvPr/>
        </p:nvGrpSpPr>
        <p:grpSpPr>
          <a:xfrm>
            <a:off x="3854590" y="4740700"/>
            <a:ext cx="1434817" cy="389011"/>
            <a:chOff x="3248325" y="4588800"/>
            <a:chExt cx="2045939" cy="554700"/>
          </a:xfrm>
        </p:grpSpPr>
        <p:sp>
          <p:nvSpPr>
            <p:cNvPr id="71" name="Google Shape;71;p15"/>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15"/>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15"/>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4" name="Google Shape;74;p15"/>
          <p:cNvGrpSpPr/>
          <p:nvPr/>
        </p:nvGrpSpPr>
        <p:grpSpPr>
          <a:xfrm>
            <a:off x="8325085" y="65157"/>
            <a:ext cx="763768" cy="752531"/>
            <a:chOff x="695950" y="3458000"/>
            <a:chExt cx="966550" cy="952450"/>
          </a:xfrm>
        </p:grpSpPr>
        <p:sp>
          <p:nvSpPr>
            <p:cNvPr id="75" name="Google Shape;75;p15"/>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15"/>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15"/>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15"/>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15"/>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15"/>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15"/>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15"/>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15"/>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4" name="Google Shape;84;p15"/>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b="1">
                <a:solidFill>
                  <a:srgbClr val="18919B"/>
                </a:solidFill>
                <a:latin typeface="Caveat"/>
                <a:ea typeface="Caveat"/>
                <a:cs typeface="Caveat"/>
                <a:sym typeface="Caveat"/>
              </a:rPr>
              <a:t>#RintisKarirImpian</a:t>
            </a:r>
            <a:endParaRPr sz="1100" b="1">
              <a:solidFill>
                <a:srgbClr val="18919B"/>
              </a:solidFill>
              <a:latin typeface="Caveat"/>
              <a:ea typeface="Caveat"/>
              <a:cs typeface="Caveat"/>
              <a:sym typeface="Caveat"/>
            </a:endParaRPr>
          </a:p>
        </p:txBody>
      </p:sp>
      <p:pic>
        <p:nvPicPr>
          <p:cNvPr id="85" name="Google Shape;85;p15"/>
          <p:cNvPicPr preferRelativeResize="0"/>
          <p:nvPr/>
        </p:nvPicPr>
        <p:blipFill>
          <a:blip r:embed="rId1"/>
          <a:stretch>
            <a:fillRect/>
          </a:stretch>
        </p:blipFill>
        <p:spPr>
          <a:xfrm>
            <a:off x="8410175" y="4803796"/>
            <a:ext cx="558450" cy="262804"/>
          </a:xfrm>
          <a:prstGeom prst="rect">
            <a:avLst/>
          </a:prstGeom>
          <a:noFill/>
          <a:ln>
            <a:noFill/>
          </a:ln>
        </p:spPr>
      </p:pic>
      <p:sp>
        <p:nvSpPr>
          <p:cNvPr id="86" name="Google Shape;86;p15"/>
          <p:cNvSpPr txBox="1"/>
          <p:nvPr>
            <p:ph type="ctrTitle"/>
          </p:nvPr>
        </p:nvSpPr>
        <p:spPr>
          <a:xfrm>
            <a:off x="311700" y="244365"/>
            <a:ext cx="8520600" cy="572700"/>
          </a:xfrm>
          <a:prstGeom prst="rect">
            <a:avLst/>
          </a:prstGeom>
        </p:spPr>
        <p:txBody>
          <a:bodyPr spcFirstLastPara="1" wrap="square" lIns="0" tIns="0" rIns="0" bIns="0" anchor="ctr" anchorCtr="0">
            <a:normAutofit/>
          </a:bodyPr>
          <a:lstStyle/>
          <a:p>
            <a:pPr marL="0" lvl="0" indent="0" algn="l" rtl="0">
              <a:spcBef>
                <a:spcPts val="0"/>
              </a:spcBef>
              <a:spcAft>
                <a:spcPts val="0"/>
              </a:spcAft>
              <a:buSzPts val="990"/>
              <a:buNone/>
            </a:pPr>
            <a:r>
              <a:rPr lang="en-US" sz="1820">
                <a:solidFill>
                  <a:schemeClr val="accent5"/>
                </a:solidFill>
                <a:latin typeface="roboto" panose="02000000000000000000" charset="0"/>
                <a:cs typeface="roboto" panose="02000000000000000000" charset="0"/>
                <a:sym typeface="+mn-ea"/>
              </a:rPr>
              <a:t>2. Membuat table “orders” pada database “tokopaedi”</a:t>
            </a:r>
            <a:endParaRPr lang="en-US" sz="1820" b="1">
              <a:solidFill>
                <a:schemeClr val="accent5"/>
              </a:solidFill>
              <a:latin typeface="roboto" panose="02000000000000000000" charset="0"/>
              <a:ea typeface="Roboto" panose="02000000000000000000"/>
              <a:cs typeface="roboto" panose="02000000000000000000" charset="0"/>
              <a:sym typeface="+mn-ea"/>
            </a:endParaRPr>
          </a:p>
        </p:txBody>
      </p:sp>
      <p:sp>
        <p:nvSpPr>
          <p:cNvPr id="5" name="Title 1"/>
          <p:cNvSpPr/>
          <p:nvPr/>
        </p:nvSpPr>
        <p:spPr>
          <a:xfrm>
            <a:off x="419100" y="711200"/>
            <a:ext cx="8520430" cy="359410"/>
          </a:xfrm>
          <a:prstGeom prst="rect">
            <a:avLst/>
          </a:prstGeom>
          <a:noFill/>
          <a:ln>
            <a:noFill/>
          </a:ln>
        </p:spPr>
        <p:txBody>
          <a:bodyPr wrap="square" lIns="91425" tIns="91425" rIns="91425" bIns="91425" anchor="ctr" anchorCtr="0">
            <a:normAutofit fontScale="3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indent="0" algn="l">
              <a:buFont typeface="Arial" panose="020B0604020202020204" pitchFamily="34" charset="0"/>
            </a:pPr>
            <a:endParaRPr lang="en-US"/>
          </a:p>
        </p:txBody>
      </p:sp>
      <p:pic>
        <p:nvPicPr>
          <p:cNvPr id="1" name="Picture 0"/>
          <p:cNvPicPr>
            <a:picLocks noChangeAspect="1"/>
          </p:cNvPicPr>
          <p:nvPr/>
        </p:nvPicPr>
        <p:blipFill>
          <a:blip r:embed="rId2"/>
          <a:stretch>
            <a:fillRect/>
          </a:stretch>
        </p:blipFill>
        <p:spPr>
          <a:xfrm>
            <a:off x="2395220" y="817245"/>
            <a:ext cx="3790950" cy="41052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9" name="Shape 69"/>
        <p:cNvGrpSpPr/>
        <p:nvPr/>
      </p:nvGrpSpPr>
      <p:grpSpPr>
        <a:xfrm>
          <a:off x="0" y="0"/>
          <a:ext cx="0" cy="0"/>
          <a:chOff x="0" y="0"/>
          <a:chExt cx="0" cy="0"/>
        </a:xfrm>
      </p:grpSpPr>
      <p:grpSp>
        <p:nvGrpSpPr>
          <p:cNvPr id="70" name="Google Shape;70;p15"/>
          <p:cNvGrpSpPr/>
          <p:nvPr/>
        </p:nvGrpSpPr>
        <p:grpSpPr>
          <a:xfrm>
            <a:off x="3854590" y="4740700"/>
            <a:ext cx="1434817" cy="389011"/>
            <a:chOff x="3248325" y="4588800"/>
            <a:chExt cx="2045939" cy="554700"/>
          </a:xfrm>
        </p:grpSpPr>
        <p:sp>
          <p:nvSpPr>
            <p:cNvPr id="71" name="Google Shape;71;p15"/>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15"/>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15"/>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4" name="Google Shape;74;p15"/>
          <p:cNvGrpSpPr/>
          <p:nvPr/>
        </p:nvGrpSpPr>
        <p:grpSpPr>
          <a:xfrm>
            <a:off x="8325085" y="65157"/>
            <a:ext cx="763768" cy="752531"/>
            <a:chOff x="695950" y="3458000"/>
            <a:chExt cx="966550" cy="952450"/>
          </a:xfrm>
        </p:grpSpPr>
        <p:sp>
          <p:nvSpPr>
            <p:cNvPr id="75" name="Google Shape;75;p15"/>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15"/>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15"/>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15"/>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15"/>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15"/>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15"/>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15"/>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15"/>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4" name="Google Shape;84;p15"/>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b="1">
                <a:solidFill>
                  <a:srgbClr val="18919B"/>
                </a:solidFill>
                <a:latin typeface="Caveat"/>
                <a:ea typeface="Caveat"/>
                <a:cs typeface="Caveat"/>
                <a:sym typeface="Caveat"/>
              </a:rPr>
              <a:t>#RintisKarirImpian</a:t>
            </a:r>
            <a:endParaRPr sz="1100" b="1">
              <a:solidFill>
                <a:srgbClr val="18919B"/>
              </a:solidFill>
              <a:latin typeface="Caveat"/>
              <a:ea typeface="Caveat"/>
              <a:cs typeface="Caveat"/>
              <a:sym typeface="Caveat"/>
            </a:endParaRPr>
          </a:p>
        </p:txBody>
      </p:sp>
      <p:pic>
        <p:nvPicPr>
          <p:cNvPr id="85" name="Google Shape;85;p15"/>
          <p:cNvPicPr preferRelativeResize="0"/>
          <p:nvPr/>
        </p:nvPicPr>
        <p:blipFill>
          <a:blip r:embed="rId1"/>
          <a:stretch>
            <a:fillRect/>
          </a:stretch>
        </p:blipFill>
        <p:spPr>
          <a:xfrm>
            <a:off x="8410175" y="4803796"/>
            <a:ext cx="558450" cy="262804"/>
          </a:xfrm>
          <a:prstGeom prst="rect">
            <a:avLst/>
          </a:prstGeom>
          <a:noFill/>
          <a:ln>
            <a:noFill/>
          </a:ln>
        </p:spPr>
      </p:pic>
      <p:sp>
        <p:nvSpPr>
          <p:cNvPr id="86" name="Google Shape;86;p15"/>
          <p:cNvSpPr txBox="1"/>
          <p:nvPr>
            <p:ph type="ctrTitle"/>
          </p:nvPr>
        </p:nvSpPr>
        <p:spPr>
          <a:xfrm>
            <a:off x="311700" y="244365"/>
            <a:ext cx="8520600" cy="572700"/>
          </a:xfrm>
          <a:prstGeom prst="rect">
            <a:avLst/>
          </a:prstGeom>
        </p:spPr>
        <p:txBody>
          <a:bodyPr spcFirstLastPara="1" wrap="square" lIns="0" tIns="0" rIns="0" bIns="0" anchor="ctr" anchorCtr="0">
            <a:normAutofit/>
          </a:bodyPr>
          <a:lstStyle/>
          <a:p>
            <a:pPr marL="0" lvl="0" indent="0" algn="l" rtl="0">
              <a:spcBef>
                <a:spcPts val="0"/>
              </a:spcBef>
              <a:spcAft>
                <a:spcPts val="0"/>
              </a:spcAft>
              <a:buSzPts val="990"/>
              <a:buNone/>
            </a:pPr>
            <a:r>
              <a:rPr lang="en-US" sz="1820">
                <a:solidFill>
                  <a:schemeClr val="accent5"/>
                </a:solidFill>
                <a:latin typeface="roboto" panose="02000000000000000000" charset="0"/>
                <a:cs typeface="roboto" panose="02000000000000000000" charset="0"/>
                <a:sym typeface="+mn-ea"/>
              </a:rPr>
              <a:t>3. Copy datase dari file orders.csv yang sudah di download</a:t>
            </a:r>
            <a:endParaRPr lang="en-US" sz="1820" b="1">
              <a:solidFill>
                <a:schemeClr val="accent5"/>
              </a:solidFill>
              <a:latin typeface="roboto" panose="02000000000000000000" charset="0"/>
              <a:ea typeface="Roboto" panose="02000000000000000000"/>
              <a:cs typeface="roboto" panose="02000000000000000000" charset="0"/>
              <a:sym typeface="+mn-ea"/>
            </a:endParaRPr>
          </a:p>
        </p:txBody>
      </p:sp>
      <p:sp>
        <p:nvSpPr>
          <p:cNvPr id="5" name="Title 1"/>
          <p:cNvSpPr/>
          <p:nvPr/>
        </p:nvSpPr>
        <p:spPr>
          <a:xfrm>
            <a:off x="419100" y="711200"/>
            <a:ext cx="8520430" cy="359410"/>
          </a:xfrm>
          <a:prstGeom prst="rect">
            <a:avLst/>
          </a:prstGeom>
          <a:noFill/>
          <a:ln>
            <a:noFill/>
          </a:ln>
        </p:spPr>
        <p:txBody>
          <a:bodyPr wrap="square" lIns="91425" tIns="91425" rIns="91425" bIns="91425" anchor="ctr" anchorCtr="0">
            <a:normAutofit fontScale="3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indent="0" algn="l">
              <a:buFont typeface="Arial" panose="020B0604020202020204" pitchFamily="34" charset="0"/>
            </a:pPr>
            <a:endParaRPr lang="en-US"/>
          </a:p>
        </p:txBody>
      </p:sp>
      <p:pic>
        <p:nvPicPr>
          <p:cNvPr id="4" name="Picture 3"/>
          <p:cNvPicPr>
            <a:picLocks noChangeAspect="1"/>
          </p:cNvPicPr>
          <p:nvPr/>
        </p:nvPicPr>
        <p:blipFill>
          <a:blip r:embed="rId2"/>
          <a:stretch>
            <a:fillRect/>
          </a:stretch>
        </p:blipFill>
        <p:spPr>
          <a:xfrm>
            <a:off x="588010" y="1622425"/>
            <a:ext cx="7553325" cy="1123950"/>
          </a:xfrm>
          <a:prstGeom prst="rect">
            <a:avLst/>
          </a:prstGeom>
        </p:spPr>
      </p:pic>
      <p:pic>
        <p:nvPicPr>
          <p:cNvPr id="2" name="Picture 1"/>
          <p:cNvPicPr>
            <a:picLocks noChangeAspect="1"/>
          </p:cNvPicPr>
          <p:nvPr/>
        </p:nvPicPr>
        <p:blipFill>
          <a:blip r:embed="rId3"/>
          <a:stretch>
            <a:fillRect/>
          </a:stretch>
        </p:blipFill>
        <p:spPr>
          <a:xfrm>
            <a:off x="588010" y="1250950"/>
            <a:ext cx="3762375" cy="3714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9" name="Shape 69"/>
        <p:cNvGrpSpPr/>
        <p:nvPr/>
      </p:nvGrpSpPr>
      <p:grpSpPr>
        <a:xfrm>
          <a:off x="0" y="0"/>
          <a:ext cx="0" cy="0"/>
          <a:chOff x="0" y="0"/>
          <a:chExt cx="0" cy="0"/>
        </a:xfrm>
      </p:grpSpPr>
      <p:grpSp>
        <p:nvGrpSpPr>
          <p:cNvPr id="70" name="Google Shape;70;p15"/>
          <p:cNvGrpSpPr/>
          <p:nvPr/>
        </p:nvGrpSpPr>
        <p:grpSpPr>
          <a:xfrm>
            <a:off x="3854590" y="4740700"/>
            <a:ext cx="1434817" cy="389011"/>
            <a:chOff x="3248325" y="4588800"/>
            <a:chExt cx="2045939" cy="554700"/>
          </a:xfrm>
        </p:grpSpPr>
        <p:sp>
          <p:nvSpPr>
            <p:cNvPr id="71" name="Google Shape;71;p15"/>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15"/>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15"/>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4" name="Google Shape;74;p15"/>
          <p:cNvGrpSpPr/>
          <p:nvPr/>
        </p:nvGrpSpPr>
        <p:grpSpPr>
          <a:xfrm>
            <a:off x="8325085" y="65157"/>
            <a:ext cx="763768" cy="752531"/>
            <a:chOff x="695950" y="3458000"/>
            <a:chExt cx="966550" cy="952450"/>
          </a:xfrm>
        </p:grpSpPr>
        <p:sp>
          <p:nvSpPr>
            <p:cNvPr id="75" name="Google Shape;75;p15"/>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15"/>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15"/>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15"/>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15"/>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15"/>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15"/>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15"/>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15"/>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4" name="Google Shape;84;p15"/>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b="1">
                <a:solidFill>
                  <a:srgbClr val="18919B"/>
                </a:solidFill>
                <a:latin typeface="Caveat"/>
                <a:ea typeface="Caveat"/>
                <a:cs typeface="Caveat"/>
                <a:sym typeface="Caveat"/>
              </a:rPr>
              <a:t>#RintisKarirImpian</a:t>
            </a:r>
            <a:endParaRPr sz="1100" b="1">
              <a:solidFill>
                <a:srgbClr val="18919B"/>
              </a:solidFill>
              <a:latin typeface="Caveat"/>
              <a:ea typeface="Caveat"/>
              <a:cs typeface="Caveat"/>
              <a:sym typeface="Caveat"/>
            </a:endParaRPr>
          </a:p>
        </p:txBody>
      </p:sp>
      <p:pic>
        <p:nvPicPr>
          <p:cNvPr id="85" name="Google Shape;85;p15"/>
          <p:cNvPicPr preferRelativeResize="0"/>
          <p:nvPr/>
        </p:nvPicPr>
        <p:blipFill>
          <a:blip r:embed="rId1"/>
          <a:stretch>
            <a:fillRect/>
          </a:stretch>
        </p:blipFill>
        <p:spPr>
          <a:xfrm>
            <a:off x="8410175" y="4803796"/>
            <a:ext cx="558450" cy="262804"/>
          </a:xfrm>
          <a:prstGeom prst="rect">
            <a:avLst/>
          </a:prstGeom>
          <a:noFill/>
          <a:ln>
            <a:noFill/>
          </a:ln>
        </p:spPr>
      </p:pic>
      <p:sp>
        <p:nvSpPr>
          <p:cNvPr id="86" name="Google Shape;86;p15"/>
          <p:cNvSpPr txBox="1"/>
          <p:nvPr>
            <p:ph type="ctrTitle"/>
          </p:nvPr>
        </p:nvSpPr>
        <p:spPr>
          <a:xfrm>
            <a:off x="311700" y="244365"/>
            <a:ext cx="8520600" cy="572700"/>
          </a:xfrm>
          <a:prstGeom prst="rect">
            <a:avLst/>
          </a:prstGeom>
        </p:spPr>
        <p:txBody>
          <a:bodyPr spcFirstLastPara="1" wrap="square" lIns="0" tIns="0" rIns="0" bIns="0" anchor="ctr" anchorCtr="0">
            <a:normAutofit/>
          </a:bodyPr>
          <a:lstStyle/>
          <a:p>
            <a:pPr marL="0" lvl="0" indent="0" algn="l" rtl="0">
              <a:spcBef>
                <a:spcPts val="0"/>
              </a:spcBef>
              <a:spcAft>
                <a:spcPts val="0"/>
              </a:spcAft>
              <a:buSzPts val="990"/>
              <a:buNone/>
            </a:pPr>
            <a:r>
              <a:rPr lang="en-US" sz="1820">
                <a:solidFill>
                  <a:schemeClr val="accent5"/>
                </a:solidFill>
                <a:latin typeface="roboto" panose="02000000000000000000" charset="0"/>
                <a:cs typeface="roboto" panose="02000000000000000000" charset="0"/>
                <a:sym typeface="+mn-ea"/>
              </a:rPr>
              <a:t>4. Menampilkan data dengan SELECT * FROM orders LIMIT 5; </a:t>
            </a:r>
            <a:endParaRPr lang="en-US" sz="1820" b="1">
              <a:solidFill>
                <a:schemeClr val="accent5"/>
              </a:solidFill>
              <a:latin typeface="roboto" panose="02000000000000000000" charset="0"/>
              <a:ea typeface="Roboto" panose="02000000000000000000"/>
              <a:cs typeface="roboto" panose="02000000000000000000" charset="0"/>
              <a:sym typeface="+mn-ea"/>
            </a:endParaRPr>
          </a:p>
        </p:txBody>
      </p:sp>
      <p:sp>
        <p:nvSpPr>
          <p:cNvPr id="5" name="Title 1"/>
          <p:cNvSpPr/>
          <p:nvPr/>
        </p:nvSpPr>
        <p:spPr>
          <a:xfrm>
            <a:off x="419100" y="711200"/>
            <a:ext cx="8520430" cy="359410"/>
          </a:xfrm>
          <a:prstGeom prst="rect">
            <a:avLst/>
          </a:prstGeom>
          <a:noFill/>
          <a:ln>
            <a:noFill/>
          </a:ln>
        </p:spPr>
        <p:txBody>
          <a:bodyPr wrap="square" lIns="91425" tIns="91425" rIns="91425" bIns="91425" anchor="ctr" anchorCtr="0">
            <a:normAutofit fontScale="3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indent="0" algn="l">
              <a:buFont typeface="Arial" panose="020B0604020202020204" pitchFamily="34" charset="0"/>
            </a:pPr>
            <a:endParaRPr lang="en-US"/>
          </a:p>
        </p:txBody>
      </p:sp>
      <p:pic>
        <p:nvPicPr>
          <p:cNvPr id="3" name="Picture 2"/>
          <p:cNvPicPr>
            <a:picLocks noChangeAspect="1"/>
          </p:cNvPicPr>
          <p:nvPr/>
        </p:nvPicPr>
        <p:blipFill>
          <a:blip r:embed="rId2"/>
          <a:stretch>
            <a:fillRect/>
          </a:stretch>
        </p:blipFill>
        <p:spPr>
          <a:xfrm>
            <a:off x="340995" y="1073785"/>
            <a:ext cx="8383270" cy="283845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1239</Words>
  <Application>WPS Presentation</Application>
  <PresentationFormat/>
  <Paragraphs>44</Paragraphs>
  <Slides>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vt:i4>
      </vt:variant>
    </vt:vector>
  </HeadingPairs>
  <TitlesOfParts>
    <vt:vector size="17" baseType="lpstr">
      <vt:lpstr>Arial</vt:lpstr>
      <vt:lpstr>SimSun</vt:lpstr>
      <vt:lpstr>Wingdings</vt:lpstr>
      <vt:lpstr>Arial</vt:lpstr>
      <vt:lpstr>Caveat</vt:lpstr>
      <vt:lpstr>Roboto</vt:lpstr>
      <vt:lpstr>Open Sans</vt:lpstr>
      <vt:lpstr>Microsoft YaHei</vt:lpstr>
      <vt:lpstr>Arial Unicode MS</vt:lpstr>
      <vt:lpstr>roboto</vt:lpstr>
      <vt:lpstr>Simple Light</vt:lpstr>
      <vt:lpstr>PowerPoint 演示文稿</vt:lpstr>
      <vt:lpstr>SQL Basic 1</vt:lpstr>
      <vt:lpstr>1. Membuat database “tokopaedi” pada PostgresSQL</vt:lpstr>
      <vt:lpstr>1. Membuat database “tokopaedi” pada PostgresSQL</vt:lpstr>
      <vt:lpstr>2. Membuat table “orders” pada database “tokopaedi”</vt:lpstr>
      <vt:lpstr>2. Membuat table “orders” pada database “tokopaedi”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R</cp:lastModifiedBy>
  <cp:revision>3</cp:revision>
  <dcterms:created xsi:type="dcterms:W3CDTF">2024-07-31T04:54:21Z</dcterms:created>
  <dcterms:modified xsi:type="dcterms:W3CDTF">2024-07-31T05:09:27Z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4A729BAF1F5D46B2BF147B445155311D_12</vt:lpwstr>
  </property>
  <property fmtid="{D5CDD505-2E9C-101B-9397-08002B2CF9AE}" pid="3" name="KSOProductBuildVer">
    <vt:lpwstr>1033-12.2.0.13472</vt:lpwstr>
  </property>
</Properties>
</file>