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62" b="0" i="0" u="none" strike="noStrike" kern="1200" spc="0" baseline="0">
                <a:solidFill>
                  <a:srgbClr val="FFFFFF"/>
                </a:solidFill>
                <a:latin typeface="Georgia Pro Light"/>
              </a:defRPr>
            </a:pPr>
            <a:r>
              <a:rPr lang="en-GB" sz="1862" b="0" i="0" u="none" strike="noStrike" kern="1200" cap="none" spc="0" baseline="0">
                <a:solidFill>
                  <a:srgbClr val="FFFFFF"/>
                </a:solidFill>
                <a:uFillTx/>
                <a:latin typeface="Georgia Pro Light"/>
              </a:rPr>
              <a:t>Tickets Per  Month </a:t>
            </a:r>
          </a:p>
        </c:rich>
      </c:tx>
      <c:layout>
        <c:manualLayout>
          <c:xMode val="edge"/>
          <c:yMode val="edge"/>
          <c:x val="0.40751410082979111"/>
          <c:y val="3.8671879757859226E-2"/>
        </c:manualLayout>
      </c:layout>
      <c:overlay val="0"/>
      <c:spPr>
        <a:noFill/>
        <a:ln>
          <a:noFill/>
        </a:ln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Tickets</c:v>
          </c:tx>
          <c:spPr>
            <a:solidFill>
              <a:srgbClr val="CD1BD1"/>
            </a:solidFill>
            <a:ln>
              <a:noFill/>
            </a:ln>
          </c:spPr>
          <c:invertIfNegative val="0"/>
          <c:cat>
            <c:strLit>
              <c:ptCount val="4"/>
              <c:pt idx="0">
                <c:v>January</c:v>
              </c:pt>
              <c:pt idx="1">
                <c:v>February</c:v>
              </c:pt>
              <c:pt idx="2">
                <c:v>March</c:v>
              </c:pt>
            </c:strLit>
          </c:cat>
          <c:val>
            <c:numLit>
              <c:formatCode>General</c:formatCode>
              <c:ptCount val="4"/>
              <c:pt idx="0">
                <c:v>50</c:v>
              </c:pt>
              <c:pt idx="1">
                <c:v>40</c:v>
              </c:pt>
              <c:pt idx="2">
                <c:v>60</c:v>
              </c:pt>
              <c:pt idx="3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4E79-43BE-BB3C-8BED0247C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0590072"/>
        <c:axId val="410594032"/>
      </c:barChart>
      <c:valAx>
        <c:axId val="410594032"/>
        <c:scaling>
          <c:orientation val="minMax"/>
        </c:scaling>
        <c:delete val="0"/>
        <c:axPos val="b"/>
        <c:majorGridlines>
          <c:spPr>
            <a:ln w="9528" cap="flat">
              <a:solidFill>
                <a:srgbClr val="FFFFFF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330" b="0" i="0" u="none" strike="noStrike" kern="1200" baseline="0">
                    <a:solidFill>
                      <a:srgbClr val="FFFFFF"/>
                    </a:solidFill>
                    <a:latin typeface="Georgia Pro Light"/>
                  </a:defRPr>
                </a:pPr>
                <a:r>
                  <a:rPr lang="en-GB" sz="1330" b="0" i="0" u="none" strike="noStrike" kern="1200" cap="none" spc="0" baseline="0">
                    <a:solidFill>
                      <a:srgbClr val="FFFFFF"/>
                    </a:solidFill>
                    <a:uFillTx/>
                    <a:latin typeface="Georgia Pro Light"/>
                  </a:rPr>
                  <a:t>Total Tickets 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FFFFFF"/>
                </a:solidFill>
                <a:latin typeface="Georgia Pro Light"/>
              </a:defRPr>
            </a:pPr>
            <a:endParaRPr lang="en-US"/>
          </a:p>
        </c:txPr>
        <c:crossAx val="410590072"/>
        <c:crosses val="autoZero"/>
        <c:crossBetween val="between"/>
      </c:valAx>
      <c:catAx>
        <c:axId val="410590072"/>
        <c:scaling>
          <c:orientation val="minMax"/>
        </c:scaling>
        <c:delete val="0"/>
        <c:axPos val="l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330" b="0" i="0" u="none" strike="noStrike" kern="1200" baseline="0">
                    <a:solidFill>
                      <a:srgbClr val="FFFFFF"/>
                    </a:solidFill>
                    <a:latin typeface="Georgia Pro Light"/>
                  </a:defRPr>
                </a:pPr>
                <a:r>
                  <a:rPr lang="en-GB" sz="1330" b="0" i="0" u="none" strike="noStrike" kern="1200" cap="none" spc="0" baseline="0">
                    <a:solidFill>
                      <a:srgbClr val="FFFFFF"/>
                    </a:solidFill>
                    <a:uFillTx/>
                    <a:latin typeface="Georgia Pro Light"/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FFFFFF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FFFFFF"/>
                </a:solidFill>
                <a:latin typeface="Georgia Pro Light"/>
              </a:defRPr>
            </a:pPr>
            <a:endParaRPr lang="en-US"/>
          </a:p>
        </c:txPr>
        <c:crossAx val="41059403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197" b="0" i="0" u="none" strike="noStrike" kern="1200" baseline="0">
              <a:solidFill>
                <a:srgbClr val="FFFFFF"/>
              </a:solidFill>
              <a:latin typeface="Georgia Pro Ligh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GB" sz="1330" b="0" i="0" u="none" strike="noStrike" kern="1200" baseline="0">
          <a:solidFill>
            <a:srgbClr val="FFFFFF"/>
          </a:solidFill>
          <a:latin typeface="Georgia Pro Ligh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62" b="0" i="0" u="none" strike="noStrike" kern="1200" spc="0" baseline="0">
                <a:solidFill>
                  <a:srgbClr val="FFFFFF"/>
                </a:solidFill>
                <a:latin typeface="Georgia Pro Light"/>
              </a:defRPr>
            </a:pPr>
            <a:r>
              <a:rPr lang="en-GB" sz="1862" b="0" i="0" u="none" strike="noStrike" kern="1200" cap="none" spc="0" baseline="0">
                <a:solidFill>
                  <a:srgbClr val="FFFFFF"/>
                </a:solidFill>
                <a:uFillTx/>
                <a:latin typeface="Georgia Pro Light"/>
              </a:rPr>
              <a:t>Average Response and Resolution Time 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Time  (hours)</c:v>
          </c:tx>
          <c:spPr>
            <a:solidFill>
              <a:srgbClr val="E32D9B"/>
            </a:solidFill>
            <a:ln>
              <a:noFill/>
            </a:ln>
          </c:spPr>
          <c:invertIfNegative val="0"/>
          <c:cat>
            <c:strLit>
              <c:ptCount val="2"/>
              <c:pt idx="0">
                <c:v>Average Response Time</c:v>
              </c:pt>
              <c:pt idx="1">
                <c:v>Average Resolution Time</c:v>
              </c:pt>
            </c:strLit>
          </c:cat>
          <c:val>
            <c:numLit>
              <c:formatCode>General</c:formatCode>
              <c:ptCount val="2"/>
              <c:pt idx="0">
                <c:v>4</c:v>
              </c:pt>
              <c:pt idx="1">
                <c:v>24</c:v>
              </c:pt>
            </c:numLit>
          </c:val>
          <c:extLst>
            <c:ext xmlns:c16="http://schemas.microsoft.com/office/drawing/2014/chart" uri="{C3380CC4-5D6E-409C-BE32-E72D297353CC}">
              <c16:uniqueId val="{00000000-9FAC-46CB-A02F-24F8ACC51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0596192"/>
        <c:axId val="410590792"/>
      </c:barChart>
      <c:valAx>
        <c:axId val="410590792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FFFFFF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FFFFFF"/>
                </a:solidFill>
                <a:latin typeface="Georgia Pro Light"/>
              </a:defRPr>
            </a:pPr>
            <a:endParaRPr lang="en-US"/>
          </a:p>
        </c:txPr>
        <c:crossAx val="410596192"/>
        <c:crosses val="autoZero"/>
        <c:crossBetween val="between"/>
      </c:valAx>
      <c:catAx>
        <c:axId val="410596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8" cap="flat">
            <a:solidFill>
              <a:srgbClr val="FFFFFF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197" b="0" i="0" u="none" strike="noStrike" kern="1200" baseline="0">
                <a:solidFill>
                  <a:srgbClr val="FFFFFF"/>
                </a:solidFill>
                <a:latin typeface="Georgia Pro Light"/>
              </a:defRPr>
            </a:pPr>
            <a:endParaRPr lang="en-US"/>
          </a:p>
        </c:txPr>
        <c:crossAx val="410590792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197" b="0" i="0" u="none" strike="noStrike" kern="1200" baseline="0">
              <a:solidFill>
                <a:srgbClr val="FFFFFF"/>
              </a:solidFill>
              <a:latin typeface="Georgia Pro Ligh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GB" sz="1330" b="0" i="0" u="none" strike="noStrike" kern="1200" baseline="0">
          <a:solidFill>
            <a:srgbClr val="FFFFFF"/>
          </a:solidFill>
          <a:latin typeface="Georgia Pro Ligh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62" b="0" i="0" u="none" strike="noStrike" kern="1200" spc="0" baseline="0">
                <a:solidFill>
                  <a:srgbClr val="FFFFFF"/>
                </a:solidFill>
                <a:latin typeface="Georgia Pro Light"/>
              </a:defRPr>
            </a:pPr>
            <a:r>
              <a:rPr lang="en-GB" sz="1862" b="0" i="0" u="none" strike="noStrike" kern="1200" cap="none" spc="0" baseline="0">
                <a:solidFill>
                  <a:srgbClr val="FFFFFF"/>
                </a:solidFill>
                <a:uFillTx/>
                <a:latin typeface="Georgia Pro Light"/>
              </a:rPr>
              <a:t>Ticket Status Distribution 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v>Percentage</c:v>
          </c:tx>
          <c:dPt>
            <c:idx val="0"/>
            <c:bubble3D val="0"/>
            <c:spPr>
              <a:solidFill>
                <a:srgbClr val="CD1BD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BBE-477E-937F-FF3953F2B7AE}"/>
              </c:ext>
            </c:extLst>
          </c:dPt>
          <c:dPt>
            <c:idx val="1"/>
            <c:bubble3D val="0"/>
            <c:spPr>
              <a:solidFill>
                <a:srgbClr val="4E36D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BBBE-477E-937F-FF3953F2B7AE}"/>
              </c:ext>
            </c:extLst>
          </c:dPt>
          <c:dPt>
            <c:idx val="2"/>
            <c:bubble3D val="0"/>
            <c:spPr>
              <a:solidFill>
                <a:srgbClr val="1B98D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BBBE-477E-937F-FF3953F2B7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197" b="0" i="0" u="none" strike="noStrike" kern="1200" baseline="0">
                    <a:solidFill>
                      <a:srgbClr val="FFFFFF"/>
                    </a:solidFill>
                    <a:latin typeface="Georgia Pro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3"/>
              <c:pt idx="0">
                <c:v>Closed </c:v>
              </c:pt>
              <c:pt idx="1">
                <c:v>Resolved </c:v>
              </c:pt>
              <c:pt idx="2">
                <c:v>Open</c:v>
              </c:pt>
            </c:strLit>
          </c:cat>
          <c:val>
            <c:numLit>
              <c:formatCode>General</c:formatCode>
              <c:ptCount val="3"/>
              <c:pt idx="0">
                <c:v>0.7</c:v>
              </c:pt>
              <c:pt idx="1">
                <c:v>0.2</c:v>
              </c:pt>
              <c:pt idx="2">
                <c:v>0.1</c:v>
              </c:pt>
            </c:numLit>
          </c:val>
          <c:extLst>
            <c:ext xmlns:c16="http://schemas.microsoft.com/office/drawing/2014/chart" uri="{C3380CC4-5D6E-409C-BE32-E72D297353CC}">
              <c16:uniqueId val="{00000000-BBBE-477E-937F-FF3953F2B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197" b="0" i="0" u="none" strike="noStrike" kern="1200" baseline="0">
              <a:solidFill>
                <a:srgbClr val="FFFFFF"/>
              </a:solidFill>
              <a:latin typeface="Georgia Pro Ligh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GB" sz="1330" b="0" i="0" u="none" strike="noStrike" kern="1200" baseline="0">
          <a:solidFill>
            <a:srgbClr val="FFFFFF"/>
          </a:solidFill>
          <a:latin typeface="Georgia Pro Ligh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c:style val="2"/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62" b="0" i="0" u="none" strike="noStrike" kern="1200" spc="0" baseline="0">
                <a:solidFill>
                  <a:srgbClr val="FFFFFF"/>
                </a:solidFill>
                <a:latin typeface="Georgia Pro Light"/>
              </a:defRPr>
            </a:pPr>
            <a:r>
              <a:rPr lang="en-GB" sz="1862" b="0" i="0" u="none" strike="noStrike" kern="1200" cap="none" spc="0" baseline="0">
                <a:solidFill>
                  <a:srgbClr val="FFFFFF"/>
                </a:solidFill>
                <a:uFillTx/>
                <a:latin typeface="Georgia Pro Light"/>
              </a:rPr>
              <a:t>Ticket Prioritization</a:t>
            </a:r>
          </a:p>
        </c:rich>
      </c:tx>
      <c:layout>
        <c:manualLayout>
          <c:xMode val="edge"/>
          <c:yMode val="edge"/>
          <c:x val="0.42205068897637793"/>
          <c:y val="3.8560426921614849E-2"/>
        </c:manualLayout>
      </c:layout>
      <c:overlay val="0"/>
      <c:spPr>
        <a:noFill/>
        <a:ln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v>Percentage</c:v>
          </c:tx>
          <c:dPt>
            <c:idx val="0"/>
            <c:bubble3D val="0"/>
            <c:spPr>
              <a:solidFill>
                <a:srgbClr val="E32D9B"/>
              </a:solidFill>
              <a:ln w="19046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BEF0-4797-8D65-315A014FC10A}"/>
              </c:ext>
            </c:extLst>
          </c:dPt>
          <c:dPt>
            <c:idx val="1"/>
            <c:bubble3D val="0"/>
            <c:spPr>
              <a:solidFill>
                <a:srgbClr val="CD1BD1"/>
              </a:solidFill>
              <a:ln w="19046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BEF0-4797-8D65-315A014FC10A}"/>
              </c:ext>
            </c:extLst>
          </c:dPt>
          <c:dPt>
            <c:idx val="2"/>
            <c:bubble3D val="0"/>
            <c:spPr>
              <a:solidFill>
                <a:srgbClr val="932DE3"/>
              </a:solidFill>
              <a:ln w="19046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BEF0-4797-8D65-315A014FC10A}"/>
              </c:ext>
            </c:extLst>
          </c:dPt>
          <c:dPt>
            <c:idx val="3"/>
            <c:bubble3D val="0"/>
            <c:spPr>
              <a:solidFill>
                <a:srgbClr val="4E36D6"/>
              </a:solidFill>
              <a:ln w="19046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BEF0-4797-8D65-315A014FC1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197" b="0" i="0" u="none" strike="noStrike" kern="1200" baseline="0">
                    <a:solidFill>
                      <a:srgbClr val="FFFFFF"/>
                    </a:solidFill>
                    <a:latin typeface="Georgia Pro Light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Lit>
              <c:ptCount val="4"/>
              <c:pt idx="0">
                <c:v>Emergency</c:v>
              </c:pt>
              <c:pt idx="1">
                <c:v>High</c:v>
              </c:pt>
              <c:pt idx="2">
                <c:v>Medium</c:v>
              </c:pt>
              <c:pt idx="3">
                <c:v>Low</c:v>
              </c:pt>
            </c:strLit>
          </c:cat>
          <c:val>
            <c:numLit>
              <c:formatCode>General</c:formatCode>
              <c:ptCount val="4"/>
              <c:pt idx="0">
                <c:v>0.3</c:v>
              </c:pt>
              <c:pt idx="1">
                <c:v>0.4</c:v>
              </c:pt>
              <c:pt idx="2">
                <c:v>0.2</c:v>
              </c:pt>
              <c:pt idx="3">
                <c:v>0.1</c:v>
              </c:pt>
            </c:numLit>
          </c:val>
          <c:extLst>
            <c:ext xmlns:c16="http://schemas.microsoft.com/office/drawing/2014/chart" uri="{C3380CC4-5D6E-409C-BE32-E72D297353CC}">
              <c16:uniqueId val="{00000000-BEF0-4797-8D65-315A014FC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60"/>
      </c:pieChart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1197" b="0" i="0" u="none" strike="noStrike" kern="1200" baseline="0">
              <a:solidFill>
                <a:srgbClr val="FFFFFF"/>
              </a:solidFill>
              <a:latin typeface="Georgia Pro Light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en-GB" sz="1197" b="0" i="0" u="none" strike="noStrike" kern="1200" baseline="0">
          <a:solidFill>
            <a:srgbClr val="FFFFFF"/>
          </a:solidFill>
          <a:latin typeface="Georgia Pro Light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932E-C038-FAC0-291C-5C7988C5F2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4899" y="1122361"/>
            <a:ext cx="7276731" cy="3381396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60319-D968-D72E-3EEC-CA77F21FAC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4890" y="4612937"/>
            <a:ext cx="7276731" cy="1181679"/>
          </a:xfrm>
        </p:spPr>
        <p:txBody>
          <a:bodyPr/>
          <a:lstStyle>
            <a:lvl1pPr marL="0" indent="0">
              <a:buNone/>
              <a:defRPr sz="1800" cap="all" spc="3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6C93-1E14-9950-B3CA-821BF92075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D93532-CF95-46FA-A9EF-858A28743BAC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0F05-91E4-78BE-1983-1AD9AAE966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592B-7833-1634-3CC0-29ED4F6D1C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9220C6-B0C5-4844-89E9-987163F4B0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06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F763-16E8-C71C-B46D-B7B031CB85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E6F3-C599-F0E8-7F4F-1DD18D3B76D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3B0F-16BC-F31F-5395-ECF37010A07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8DEF8B-1E26-462A-A8CF-556E973797F1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E786-79D2-6781-B83B-07FEF1C0CC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C6679-8830-CDD6-ED36-CD67D7DE39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400896-1938-4E92-AEC2-029FCE9770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1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2E7A7-7201-FC89-8C30-541C1E17AD0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876296"/>
            <a:ext cx="2628899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8E79D-DBFA-0E27-7C35-198ADCB639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876296"/>
            <a:ext cx="7734296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99E25-C346-4F10-F131-5ED3A02038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99D429C-9E9A-4F74-B03A-DC9847470C0A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7B6E-A117-A04B-40B3-19AADA1E74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C02B-8F77-29E8-9263-3047038FA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5108CB-ACA7-4ECC-9090-25E7BCBAC9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41BC-2286-09FB-2EC9-977AB947CC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F823-5E5E-300C-A409-A0EE30CA3AA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5AC3-96D0-3DFA-2944-C7CBC3016A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41BD1A-79DE-4520-A98C-9C1A7CB923C8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8BC9-3EDB-B547-FAE0-BA53D6B7673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836CD-5FED-5BD4-144F-DB138EF5B1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3758A1-76DB-4D3C-8746-724CDDCFA0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42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DA27-7DA9-CF3A-C859-A43F90C4A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876296"/>
            <a:ext cx="7876723" cy="371316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0394B-64B2-EFC5-A7CE-0E5D6E6B1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746165"/>
            <a:ext cx="6781300" cy="10484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1053-F57C-E52F-8F9C-D3A742521B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EB8F69-6BC1-4FE9-AF3E-FAED572F9741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2293-AAF1-7306-4AC5-52E1264E24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58DD-DDD9-0A0A-7C76-79578B1491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C7E47C-980C-4143-A38B-B6CBBD1382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8758-3599-7624-0E52-F44C558536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7082-8FFB-10DB-5D15-E53BF2DC1B9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8471" y="2080516"/>
            <a:ext cx="4970120" cy="39773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287CD-091C-6682-5E3C-155C3072102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10896" y="2080516"/>
            <a:ext cx="4970120" cy="39773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DFB5-5FE6-AA46-91A6-2DF1FFDE7A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0AF4EF-3EE7-4969-A7EE-6C474D00742B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CC4BD-4488-415F-0D61-D65549D879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20B81-3D6B-F2B3-A4F8-898512BD395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F0C030-4B23-45BA-AD83-01459A7096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C20C-2904-7CD7-897F-FB1E0ADA6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571957"/>
            <a:ext cx="10441231" cy="139835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28D0E-ACD3-A6FE-0200-9447CD839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4923" y="1983242"/>
            <a:ext cx="5007108" cy="814382"/>
          </a:xfrm>
        </p:spPr>
        <p:txBody>
          <a:bodyPr anchor="b"/>
          <a:lstStyle>
            <a:lvl1pPr marL="0" indent="0">
              <a:lnSpc>
                <a:spcPct val="110000"/>
              </a:lnSpc>
              <a:buNone/>
              <a:defRPr cap="all" spc="1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CE68-5111-83BF-54B1-1CA9BC886C9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50062" y="2813956"/>
            <a:ext cx="5007108" cy="32439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483C1-094D-8CEE-FC52-638EDBEA6F8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49256" y="1983242"/>
            <a:ext cx="5031769" cy="814382"/>
          </a:xfrm>
        </p:spPr>
        <p:txBody>
          <a:bodyPr anchor="b"/>
          <a:lstStyle>
            <a:lvl1pPr marL="0" indent="0">
              <a:lnSpc>
                <a:spcPct val="110000"/>
              </a:lnSpc>
              <a:buNone/>
              <a:defRPr cap="all" spc="14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1F6F6-3B1E-335D-8C70-F4857AF417F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49256" y="2813956"/>
            <a:ext cx="5031769" cy="324394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E813C-433D-71AB-1EEC-62DD5C558E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D7E8B7-2D3E-476F-B8A4-C24A385522AE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99C3A-5603-D0A0-B519-23904D2898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E9226-72F2-576F-3A35-A58B5ACCB7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4F4D95-DA28-4CFB-B551-444A7D921E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B4FF-1012-13C4-66A9-A25C88C98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761" y="895444"/>
            <a:ext cx="10138446" cy="1832347"/>
          </a:xfrm>
        </p:spPr>
        <p:txBody>
          <a:bodyPr anchor="t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037B2-AC00-C3FB-3023-E6A9E1AA07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04638A-3E47-4219-8A5E-0385AA4F74EC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3BFCB-134E-6B9B-8A8B-6563E66B97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41588-EF0E-9572-1CAB-E2FD5F8A45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B008F4-C2F6-4C66-B988-267CDD2FBB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029F0-E689-612A-5099-F35F15B7E7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4FE027-1A4B-4F8C-8BDD-7EA01C0EF695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F6691-9627-8A1C-DB81-81C4090D61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ACFE6-6870-0905-DE91-B061A32DDB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A4213F-130C-427B-BA33-BF91D5CD73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0533-0382-2219-C5F2-E5441250E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996952"/>
            <a:ext cx="3046405" cy="1479554"/>
          </a:xfrm>
        </p:spPr>
        <p:txBody>
          <a:bodyPr anchor="t"/>
          <a:lstStyle>
            <a:lvl1pPr>
              <a:lnSpc>
                <a:spcPct val="110000"/>
              </a:lnSpc>
              <a:defRPr sz="2400" cap="all" spc="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8F07-621B-1698-30D6-00BC33AF6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60799" y="876296"/>
            <a:ext cx="5758232" cy="5181603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3190C-E766-AF3B-090E-D41B9E80A6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666143"/>
            <a:ext cx="3046405" cy="319490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8FFF-4BFD-4692-8109-13A4A500088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2B1689-D22E-4AAC-AA2F-75479A33D0EE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1012E-86A5-35A5-2875-FE979A3543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6A7BC-3BEF-8BB0-768B-BE738C0769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D8152E-6704-4042-8FE0-46E19233769D}" type="slidenum">
              <a:t>‹#›</a:t>
            </a:fld>
            <a:endParaRPr lang="en-US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E9C6486-54C7-76E4-2AA1-BD0350527088}"/>
              </a:ext>
            </a:extLst>
          </p:cNvPr>
          <p:cNvCxnSpPr/>
          <p:nvPr/>
        </p:nvCxnSpPr>
        <p:spPr>
          <a:xfrm>
            <a:off x="4610103" y="898992"/>
            <a:ext cx="0" cy="5138791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0393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524C-DAAF-8BC6-6A8F-C38DCACF56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989316"/>
            <a:ext cx="3046405" cy="1487189"/>
          </a:xfrm>
        </p:spPr>
        <p:txBody>
          <a:bodyPr anchor="t"/>
          <a:lstStyle>
            <a:lvl1pPr>
              <a:lnSpc>
                <a:spcPct val="110000"/>
              </a:lnSpc>
              <a:defRPr sz="2400" cap="all" spc="3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400AE-9069-7A67-E457-813F84876CC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334006" y="876296"/>
            <a:ext cx="5943600" cy="518160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41FFC-92C7-9EF2-4AFF-581D9BF0419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666143"/>
            <a:ext cx="3046405" cy="319490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E0655-4D64-28E3-A1D6-9E8F0DB429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E54455-4B40-4F81-A305-21BBA3259433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0D764-2FE5-E8F9-ADD6-C2CEB05C78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E06BB-26CE-E8BA-9D34-92486A16AD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7D253F-69A1-4C4E-AB47-F87E0E3657A6}" type="slidenum">
              <a:t>‹#›</a:t>
            </a:fld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0B2A92EF-8742-DA81-63BA-3295EECD4674}"/>
              </a:ext>
            </a:extLst>
          </p:cNvPr>
          <p:cNvCxnSpPr/>
          <p:nvPr/>
        </p:nvCxnSpPr>
        <p:spPr>
          <a:xfrm>
            <a:off x="4610103" y="898992"/>
            <a:ext cx="0" cy="5138791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85288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0C40B-F212-B565-C6DA-2995BB82C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761" y="876306"/>
            <a:ext cx="10427835" cy="10860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04FF4-7C8A-56AD-88E0-07FAFC9BC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9761" y="2065986"/>
            <a:ext cx="10427845" cy="39032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C124-BBF2-6C6D-7BD1-27AC9751BA0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382838" y="6356351"/>
            <a:ext cx="3361361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0F3F1"/>
                </a:solidFill>
                <a:uFillTx/>
                <a:latin typeface="Georgia Pro Light"/>
              </a:defRPr>
            </a:lvl1pPr>
          </a:lstStyle>
          <a:p>
            <a:pPr lvl="0"/>
            <a:fld id="{492401D7-7673-406D-AACC-A730062E5045}" type="datetime1">
              <a:rPr lang="en-US"/>
              <a:pPr lvl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928C-9028-B2F7-69A3-F8078527A12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58749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F0F3F1"/>
                </a:solidFill>
                <a:uFillTx/>
                <a:latin typeface="Georgia Pro Ligh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5D1E5-4FEB-62B2-B13E-71E4BC36F2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20396" y="6356351"/>
            <a:ext cx="61766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1" u="none" strike="noStrike" kern="1200" cap="none" spc="0" baseline="0">
                <a:solidFill>
                  <a:srgbClr val="F0F3F1"/>
                </a:solidFill>
                <a:uFillTx/>
                <a:latin typeface="Georgia Pro Light"/>
              </a:defRPr>
            </a:lvl1pPr>
          </a:lstStyle>
          <a:p>
            <a:pPr lvl="0"/>
            <a:fld id="{4CBB614F-B96F-4386-9271-75F6059325B7}" type="slidenum">
              <a:t>‹#›</a:t>
            </a:fld>
            <a:endParaRPr lang="en-US"/>
          </a:p>
        </p:txBody>
      </p:sp>
      <p:cxnSp>
        <p:nvCxnSpPr>
          <p:cNvPr id="7" name="Straight Connector 33">
            <a:extLst>
              <a:ext uri="{FF2B5EF4-FFF2-40B4-BE49-F238E27FC236}">
                <a16:creationId xmlns:a16="http://schemas.microsoft.com/office/drawing/2014/main" id="{320D810F-E0C7-F1C8-0D9B-52C95DC03A54}"/>
              </a:ext>
            </a:extLst>
          </p:cNvPr>
          <p:cNvCxnSpPr/>
          <p:nvPr/>
        </p:nvCxnSpPr>
        <p:spPr>
          <a:xfrm>
            <a:off x="952493" y="6252722"/>
            <a:ext cx="10325103" cy="0"/>
          </a:xfrm>
          <a:prstGeom prst="straightConnector1">
            <a:avLst/>
          </a:prstGeom>
          <a:noFill/>
          <a:ln w="10799" cap="flat">
            <a:solidFill>
              <a:srgbClr val="F0F3F1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F0F3F1"/>
          </a:solidFill>
          <a:uFillTx/>
          <a:latin typeface="Georgia Pro Ligh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7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0F3F1"/>
          </a:solidFill>
          <a:uFillTx/>
          <a:latin typeface="Georgia Pro Light"/>
        </a:defRPr>
      </a:lvl1pPr>
      <a:lvl2pPr marL="274320" marR="0" lvl="1" indent="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None/>
        <a:tabLst/>
        <a:defRPr lang="en-US" sz="1800" b="0" i="1" u="none" strike="noStrike" kern="1200" cap="none" spc="0" baseline="0">
          <a:solidFill>
            <a:srgbClr val="F0F3F1"/>
          </a:solidFill>
          <a:uFillTx/>
          <a:latin typeface="Georgia Pro Light"/>
        </a:defRPr>
      </a:lvl2pPr>
      <a:lvl3pPr marL="50292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7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0F3F1"/>
          </a:solidFill>
          <a:uFillTx/>
          <a:latin typeface="Georgia Pro Light"/>
        </a:defRPr>
      </a:lvl3pPr>
      <a:lvl4pPr marL="548640" marR="0" lvl="3" indent="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None/>
        <a:tabLst/>
        <a:defRPr lang="en-US" sz="1600" b="0" i="1" u="none" strike="noStrike" kern="1200" cap="none" spc="0" baseline="0">
          <a:solidFill>
            <a:srgbClr val="F0F3F1"/>
          </a:solidFill>
          <a:uFillTx/>
          <a:latin typeface="Georgia Pro Light"/>
        </a:defRPr>
      </a:lvl4pPr>
      <a:lvl5pPr marL="82296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7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0F3F1"/>
          </a:solidFill>
          <a:uFillTx/>
          <a:latin typeface="Georgia Pro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1B28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A3A33735-1ADE-546F-49F1-6BAC2192E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eorgia Pro Light"/>
            </a:endParaRPr>
          </a:p>
        </p:txBody>
      </p:sp>
      <p:pic>
        <p:nvPicPr>
          <p:cNvPr id="3" name="Picture 3" descr="An abstract burst of blue and pink">
            <a:extLst>
              <a:ext uri="{FF2B5EF4-FFF2-40B4-BE49-F238E27FC236}">
                <a16:creationId xmlns:a16="http://schemas.microsoft.com/office/drawing/2014/main" id="{8C610E2F-B0B8-D108-F118-ACD542A247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9">
            <a:extLst>
              <a:ext uri="{FF2B5EF4-FFF2-40B4-BE49-F238E27FC236}">
                <a16:creationId xmlns:a16="http://schemas.microsoft.com/office/drawing/2014/main" id="{DAF30B75-5624-3D74-F9EA-3067C1E44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199987" flipV="1">
            <a:off x="-144928" y="144928"/>
            <a:ext cx="6858000" cy="65681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45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eorgia Pro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AB2C88-5D0D-1C48-26B0-2794D665476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8749" y="1161233"/>
            <a:ext cx="5291276" cy="2485476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GB" sz="4100">
                <a:solidFill>
                  <a:srgbClr val="FFFFFF"/>
                </a:solidFill>
              </a:rPr>
              <a:t>Helpdesk Performance Analysis and SLA Improvement Recommendations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9FA6206-A864-A732-A7C8-B0BABF2D50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5895" y="4993236"/>
            <a:ext cx="3694047" cy="1137111"/>
          </a:xfrm>
        </p:spPr>
        <p:txBody>
          <a:bodyPr anchor="b"/>
          <a:lstStyle/>
          <a:p>
            <a:pPr lvl="0"/>
            <a:r>
              <a:rPr lang="en-GB">
                <a:solidFill>
                  <a:srgbClr val="FFFFFF"/>
                </a:solidFill>
              </a:rPr>
              <a:t>Based on the provided data from TechDrive Solutions</a:t>
            </a:r>
          </a:p>
        </p:txBody>
      </p: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B7D2BFEF-F8D3-5281-E1FD-4BB49F7CC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958135" y="3782315"/>
            <a:ext cx="0" cy="2054455"/>
          </a:xfrm>
          <a:prstGeom prst="straightConnector1">
            <a:avLst/>
          </a:prstGeom>
          <a:noFill/>
          <a:ln w="10799" cap="flat">
            <a:solidFill>
              <a:srgbClr val="FFFFFF"/>
            </a:solidFill>
            <a:prstDash val="solid"/>
            <a:miter/>
          </a:ln>
        </p:spPr>
      </p:cxnSp>
      <p:pic>
        <p:nvPicPr>
          <p:cNvPr id="10" name="Video 9">
            <a:hlinkClick r:id="" action="ppaction://media"/>
            <a:extLst>
              <a:ext uri="{FF2B5EF4-FFF2-40B4-BE49-F238E27FC236}">
                <a16:creationId xmlns:a16="http://schemas.microsoft.com/office/drawing/2014/main" id="{C678CAF9-43DA-BCF4-7113-55440D7613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rcRect l="12500" r="1250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23">
        <p15:prstTrans prst="drape"/>
      </p:transition>
    </mc:Choice>
    <mc:Fallback xmlns="">
      <p:transition spd="slow" advTm="60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63EC-6F0D-D27B-D64A-88D886F7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Enhance Agent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177E-ECCC-E643-132A-C7A87CC51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Steps to Implement:</a:t>
            </a:r>
          </a:p>
          <a:p>
            <a:r>
              <a:rPr lang="en-GB" dirty="0"/>
              <a:t>Assess Current Training Gaps: Survey agents and review performance metrics to identify training needs.</a:t>
            </a:r>
          </a:p>
          <a:p>
            <a:r>
              <a:rPr lang="en-GB" dirty="0"/>
              <a:t>Develop Training Modules: Create training materials focusing on common issues, best practices, and efficient problem-solving techniques.</a:t>
            </a:r>
          </a:p>
          <a:p>
            <a:r>
              <a:rPr lang="en-GB" dirty="0"/>
              <a:t>Schedule Regular Training Sessions: Organize periodic training sessions for all agents.</a:t>
            </a:r>
          </a:p>
          <a:p>
            <a:r>
              <a:rPr lang="en-GB" dirty="0"/>
              <a:t>Evaluate Training Effectiveness: Collect feedback and measure performance improvements post-training.</a:t>
            </a:r>
          </a:p>
        </p:txBody>
      </p:sp>
    </p:spTree>
    <p:extLst>
      <p:ext uri="{BB962C8B-B14F-4D97-AF65-F5344CB8AC3E}">
        <p14:creationId xmlns:p14="http://schemas.microsoft.com/office/powerpoint/2010/main" val="35928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505-B36A-2273-9135-83E88CD0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Optimize Ticket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329B-2FF1-ACEA-E794-2F125376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Steps to Implement:</a:t>
            </a:r>
          </a:p>
          <a:p>
            <a:r>
              <a:rPr lang="en-GB" dirty="0"/>
              <a:t>Review Current Ticket Management Process: Identify inefficiencies in the current system.</a:t>
            </a:r>
          </a:p>
          <a:p>
            <a:r>
              <a:rPr lang="en-GB" dirty="0"/>
              <a:t>Implement Centralized Ticket Management System: Choose and deploy a system that offers real-time tracking and reporting capabilities.</a:t>
            </a:r>
          </a:p>
          <a:p>
            <a:r>
              <a:rPr lang="en-GB" dirty="0"/>
              <a:t>Train Agents on New System: Ensure all agents are proficient with the new system.</a:t>
            </a:r>
          </a:p>
          <a:p>
            <a:r>
              <a:rPr lang="en-GB" dirty="0"/>
              <a:t>Monitor and Refine: Continuously monitor the system’s performance and refine processes as needed.</a:t>
            </a:r>
          </a:p>
        </p:txBody>
      </p:sp>
    </p:spTree>
    <p:extLst>
      <p:ext uri="{BB962C8B-B14F-4D97-AF65-F5344CB8AC3E}">
        <p14:creationId xmlns:p14="http://schemas.microsoft.com/office/powerpoint/2010/main" val="5608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A8CB-D4C3-8A9F-E90F-95BBA9F3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Increase 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D076-5C53-8B6B-ABBC-C76E5F78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Steps to Implement:</a:t>
            </a:r>
            <a:endParaRPr lang="en-GB" dirty="0"/>
          </a:p>
          <a:p>
            <a:r>
              <a:rPr lang="en-GB" b="1" dirty="0" err="1"/>
              <a:t>Analyze</a:t>
            </a:r>
            <a:r>
              <a:rPr lang="en-GB" b="1" dirty="0"/>
              <a:t> Workload Distribution:</a:t>
            </a:r>
            <a:r>
              <a:rPr lang="en-GB" dirty="0"/>
              <a:t> Use data analytics to identify high-demand teams and peak times.</a:t>
            </a:r>
          </a:p>
          <a:p>
            <a:r>
              <a:rPr lang="en-GB" b="1" dirty="0"/>
              <a:t>Adjust Staffing Levels:</a:t>
            </a:r>
            <a:r>
              <a:rPr lang="en-GB" dirty="0"/>
              <a:t> Allocate additional resources to high-demand teams and adjust staffing for peak times.</a:t>
            </a:r>
          </a:p>
          <a:p>
            <a:r>
              <a:rPr lang="en-GB" b="1" dirty="0"/>
              <a:t>Implement Flexible Scheduling:</a:t>
            </a:r>
            <a:r>
              <a:rPr lang="en-GB" dirty="0"/>
              <a:t> Introduce flexible schedules to better match resource availability with demand.</a:t>
            </a:r>
          </a:p>
          <a:p>
            <a:r>
              <a:rPr lang="en-GB" b="1" dirty="0"/>
              <a:t>Review and Adjust:</a:t>
            </a:r>
            <a:r>
              <a:rPr lang="en-GB" dirty="0"/>
              <a:t> Regularly review workload and staffing levels to ensure optimal resource allocation.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6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7827-691C-7AF5-16F2-40BC3FA7BFD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GB" dirty="0"/>
              <a:t>Improve Communication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B3CFE-A8BB-D770-2A99-3544B72D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Steps to Implement:</a:t>
            </a:r>
            <a:endParaRPr lang="en-GB" dirty="0"/>
          </a:p>
          <a:p>
            <a:r>
              <a:rPr lang="en-GB" b="1" dirty="0"/>
              <a:t>Standardize Procedures Across Channels:</a:t>
            </a:r>
            <a:r>
              <a:rPr lang="en-GB" dirty="0"/>
              <a:t> Develop and implement standardized procedures for handling issues reported via email, phone, and web.</a:t>
            </a:r>
          </a:p>
          <a:p>
            <a:r>
              <a:rPr lang="en-GB" b="1" dirty="0"/>
              <a:t>Implement Unified Interface:</a:t>
            </a:r>
            <a:r>
              <a:rPr lang="en-GB" dirty="0"/>
              <a:t> Deploy an interface that allows agents to manage tickets from all communication channels seamlessly.</a:t>
            </a:r>
          </a:p>
          <a:p>
            <a:r>
              <a:rPr lang="en-GB" b="1" dirty="0"/>
              <a:t>Train Agents on Unified Interface:</a:t>
            </a:r>
            <a:r>
              <a:rPr lang="en-GB" dirty="0"/>
              <a:t> Ensure all agents are proficient in using the new interface.</a:t>
            </a:r>
          </a:p>
          <a:p>
            <a:r>
              <a:rPr lang="en-GB" b="1" dirty="0"/>
              <a:t>Monitor and Improve:</a:t>
            </a:r>
            <a:r>
              <a:rPr lang="en-GB" dirty="0"/>
              <a:t> Continuously monitor communication efficiency and make improvements as needed.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B57B-C8C8-AC0E-DDDC-570B78E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1C20-027C-0735-8D33-8D8ECCB1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Summary of Expected Outcomes: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Improved Response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Enhanced Agent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Optimized Ticket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Better Resource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Improved Communication Efficiency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34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DFF0-6E1D-33B1-AA22-C22D0131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Of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F146-003E-41B4-6444-32F112EF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Call to Action for Stakeholders: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Support Implementation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Monitor Progress</a:t>
            </a:r>
          </a:p>
          <a:p>
            <a:pPr>
              <a:buFont typeface="+mj-lt"/>
              <a:buAutoNum type="arabicPeriod"/>
            </a:pPr>
            <a:r>
              <a:rPr lang="en-GB" dirty="0"/>
              <a:t>Invest in Training and Tools</a:t>
            </a:r>
          </a:p>
          <a:p>
            <a:pPr>
              <a:buFont typeface="+mj-lt"/>
              <a:buAutoNum type="arabicPeriod"/>
            </a:pPr>
            <a:r>
              <a:rPr lang="en-GB" dirty="0"/>
              <a:t>Encourage Open Communication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Set Clear Expectations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42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CCB4-7AC0-1D56-72C0-A27E402113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B2A4-AE11-BA0C-84EB-512528A5C2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2075" y="2078403"/>
            <a:ext cx="10427845" cy="3149385"/>
          </a:xfrm>
        </p:spPr>
        <p:txBody>
          <a:bodyPr/>
          <a:lstStyle/>
          <a:p>
            <a:pPr lvl="0"/>
            <a:r>
              <a:rPr lang="en-GB"/>
              <a:t>This presentation aims to analyze the current helpdesk performance and provide recommendations to improve support in order to fulfill the Service Level Agreement (SLA).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3DD7-CD41-8A5A-1739-64D9478540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Total Ticket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2F77-A444-4B7A-A230-CAC3C4C30AB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9761" y="2065986"/>
            <a:ext cx="10427845" cy="3734455"/>
          </a:xfrm>
        </p:spPr>
        <p:txBody>
          <a:bodyPr/>
          <a:lstStyle/>
          <a:p>
            <a:pPr lvl="0"/>
            <a:r>
              <a:rPr lang="en-GB"/>
              <a:t>The total number of tickets created in the last quarter was 150</a:t>
            </a:r>
          </a:p>
          <a:p>
            <a:pPr lvl="0"/>
            <a:r>
              <a:rPr lang="en-GB"/>
              <a:t>Monthly breakdown: January - 50 tickets, February - 40 tickets, March - 60 tickets.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39E9BA-C24A-6102-71AF-FD3361E02B90}"/>
              </a:ext>
            </a:extLst>
          </p:cNvPr>
          <p:cNvGraphicFramePr/>
          <p:nvPr/>
        </p:nvGraphicFramePr>
        <p:xfrm>
          <a:off x="849313" y="3168075"/>
          <a:ext cx="10428283" cy="2955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4350-360B-DE91-FE38-31167D861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075" y="401174"/>
            <a:ext cx="10427835" cy="1086060"/>
          </a:xfrm>
        </p:spPr>
        <p:txBody>
          <a:bodyPr/>
          <a:lstStyle/>
          <a:p>
            <a:pPr lvl="0"/>
            <a:r>
              <a:rPr lang="en-GB"/>
              <a:t>Response and Resolution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0EEC-49CE-E248-1418-A5AA7E34F5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2075" y="1567217"/>
            <a:ext cx="10427845" cy="1086060"/>
          </a:xfrm>
        </p:spPr>
        <p:txBody>
          <a:bodyPr/>
          <a:lstStyle/>
          <a:p>
            <a:pPr lvl="0"/>
            <a:r>
              <a:rPr lang="en-GB"/>
              <a:t>Average response time: 4 hours.</a:t>
            </a:r>
          </a:p>
          <a:p>
            <a:pPr lvl="0"/>
            <a:r>
              <a:rPr lang="en-GB"/>
              <a:t>Average resolution time: 24 hours.</a:t>
            </a:r>
          </a:p>
        </p:txBody>
      </p:sp>
      <p:graphicFrame>
        <p:nvGraphicFramePr>
          <p:cNvPr id="4" name="Chart 8">
            <a:extLst>
              <a:ext uri="{FF2B5EF4-FFF2-40B4-BE49-F238E27FC236}">
                <a16:creationId xmlns:a16="http://schemas.microsoft.com/office/drawing/2014/main" id="{5E34177C-05FD-E128-06F2-A35D7DEC6456}"/>
              </a:ext>
            </a:extLst>
          </p:cNvPr>
          <p:cNvGraphicFramePr/>
          <p:nvPr/>
        </p:nvGraphicFramePr>
        <p:xfrm>
          <a:off x="1006763" y="2576943"/>
          <a:ext cx="10303157" cy="3703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7A36-08FF-04F8-EBBC-435F7E241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2075" y="867061"/>
            <a:ext cx="10427835" cy="1086060"/>
          </a:xfrm>
        </p:spPr>
        <p:txBody>
          <a:bodyPr/>
          <a:lstStyle/>
          <a:p>
            <a:pPr lvl="0"/>
            <a:r>
              <a:rPr lang="en-GB"/>
              <a:t>Ticket Status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68FA-BCD3-1C26-2E8C-579FC671244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9761" y="2065986"/>
            <a:ext cx="10427845" cy="917362"/>
          </a:xfrm>
        </p:spPr>
        <p:txBody>
          <a:bodyPr/>
          <a:lstStyle/>
          <a:p>
            <a:pPr lvl="0"/>
            <a:r>
              <a:rPr lang="en-GB"/>
              <a:t>Current status of tickets: 70% closed, 20% resolved, 10% open</a:t>
            </a:r>
          </a:p>
        </p:txBody>
      </p:sp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BBF7E8E5-DF1E-77E4-7A28-4AEB8E03C70F}"/>
              </a:ext>
            </a:extLst>
          </p:cNvPr>
          <p:cNvGraphicFramePr/>
          <p:nvPr/>
        </p:nvGraphicFramePr>
        <p:xfrm>
          <a:off x="2031997" y="2623130"/>
          <a:ext cx="8128001" cy="351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3A2D-90A4-E196-D958-2DCA5DE3FB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Ticket Prioritization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06DB-E4C1-01DC-1A17-E7F7C53AE1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49761" y="2065986"/>
            <a:ext cx="10427845" cy="917362"/>
          </a:xfrm>
        </p:spPr>
        <p:txBody>
          <a:bodyPr/>
          <a:lstStyle/>
          <a:p>
            <a:pPr lvl="0"/>
            <a:r>
              <a:rPr lang="en-GB"/>
              <a:t>Distribution of tickets by priority: Emergency - 30%, High - 40%, Medium - 20%, Low - 10%.</a:t>
            </a:r>
          </a:p>
        </p:txBody>
      </p:sp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F8C2289F-A6CE-EFBD-9EFA-D59195CACC52}"/>
              </a:ext>
            </a:extLst>
          </p:cNvPr>
          <p:cNvGraphicFramePr/>
          <p:nvPr/>
        </p:nvGraphicFramePr>
        <p:xfrm>
          <a:off x="2031997" y="2844798"/>
          <a:ext cx="8128001" cy="3293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DA9-DCAC-EA13-3687-CA7ADF7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589DB-088F-AF62-B68E-0E691F9A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Improve Response Times</a:t>
            </a:r>
          </a:p>
          <a:p>
            <a:pPr marL="0" indent="0">
              <a:buNone/>
            </a:pPr>
            <a:r>
              <a:rPr lang="en-GB" dirty="0"/>
              <a:t>2. Enhance Agent Training</a:t>
            </a:r>
          </a:p>
          <a:p>
            <a:pPr marL="0" indent="0">
              <a:buNone/>
            </a:pPr>
            <a:r>
              <a:rPr lang="en-GB" dirty="0"/>
              <a:t>3. Optimize Ticket Management</a:t>
            </a:r>
          </a:p>
          <a:p>
            <a:pPr marL="0" indent="0">
              <a:buNone/>
            </a:pPr>
            <a:r>
              <a:rPr lang="en-GB" dirty="0"/>
              <a:t>4. Increase Resource Allocation</a:t>
            </a:r>
          </a:p>
          <a:p>
            <a:pPr marL="0" indent="0">
              <a:buNone/>
            </a:pPr>
            <a:r>
              <a:rPr lang="en-GB" dirty="0"/>
              <a:t>5. Improve Communication Channels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8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03BA27-FC97-C2A8-B93D-A5B82BDD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378691"/>
            <a:ext cx="10428287" cy="3186545"/>
          </a:xfrm>
        </p:spPr>
        <p:txBody>
          <a:bodyPr>
            <a:normAutofit/>
          </a:bodyPr>
          <a:lstStyle/>
          <a:p>
            <a:r>
              <a:rPr lang="en-GB" dirty="0"/>
              <a:t>Let's delve into the implementation plan for each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76771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E13-EB8C-521C-6DB1-C34881B0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 Response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910A-42D6-B51C-F637-78FA2035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Steps to Implement:</a:t>
            </a:r>
          </a:p>
          <a:p>
            <a:r>
              <a:rPr lang="en-GB" dirty="0" err="1"/>
              <a:t>Analyze</a:t>
            </a:r>
            <a:r>
              <a:rPr lang="en-GB" dirty="0"/>
              <a:t> Current Response Times: Review existing response time data to identify bottlenecks.</a:t>
            </a:r>
          </a:p>
          <a:p>
            <a:r>
              <a:rPr lang="en-GB" dirty="0"/>
              <a:t>Automate Ticket Routing: Implement an automated system to route tickets based on priority and agent availability.</a:t>
            </a:r>
          </a:p>
          <a:p>
            <a:r>
              <a:rPr lang="en-GB" dirty="0"/>
              <a:t>Set Up Reminders and Escalation Protocols: Configure the ticketing system to send reminders for tickets nearing SLA deadlines and escalate unresolved tickets.</a:t>
            </a:r>
          </a:p>
          <a:p>
            <a:r>
              <a:rPr lang="en-GB" dirty="0"/>
              <a:t>Monitor and Adjust: Continuously monitor response times and make adjustments as needed.</a:t>
            </a:r>
          </a:p>
        </p:txBody>
      </p:sp>
    </p:spTree>
    <p:extLst>
      <p:ext uri="{BB962C8B-B14F-4D97-AF65-F5344CB8AC3E}">
        <p14:creationId xmlns:p14="http://schemas.microsoft.com/office/powerpoint/2010/main" val="3437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ul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596</Words>
  <Application>Microsoft Office PowerPoint</Application>
  <PresentationFormat>Widescreen</PresentationFormat>
  <Paragraphs>71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Georgia Pro Light</vt:lpstr>
      <vt:lpstr>VaultVTI</vt:lpstr>
      <vt:lpstr>Helpdesk Performance Analysis and SLA Improvement Recommendations</vt:lpstr>
      <vt:lpstr>Introduction</vt:lpstr>
      <vt:lpstr>Total Ticket Volume</vt:lpstr>
      <vt:lpstr>Response and Resolution Times</vt:lpstr>
      <vt:lpstr>Ticket Status Distribution</vt:lpstr>
      <vt:lpstr>Ticket Prioritization</vt:lpstr>
      <vt:lpstr>Recommendations</vt:lpstr>
      <vt:lpstr>Let's delve into the implementation plan for each recommendation</vt:lpstr>
      <vt:lpstr>Improve Response Times</vt:lpstr>
      <vt:lpstr>Enhance Agent Training</vt:lpstr>
      <vt:lpstr>Optimize Ticket Management</vt:lpstr>
      <vt:lpstr>Increase Resource Allocation</vt:lpstr>
      <vt:lpstr>Improve Communication Channels</vt:lpstr>
      <vt:lpstr>Conclusion</vt:lpstr>
      <vt:lpstr>Part Of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Armah</dc:creator>
  <cp:lastModifiedBy>David Armah</cp:lastModifiedBy>
  <cp:revision>8</cp:revision>
  <dcterms:created xsi:type="dcterms:W3CDTF">2024-07-03T07:39:20Z</dcterms:created>
  <dcterms:modified xsi:type="dcterms:W3CDTF">2024-07-03T16:02:53Z</dcterms:modified>
</cp:coreProperties>
</file>