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280" cy="439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280" cy="439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36360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Process and Threads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4000" y="36360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8. Thread Scheduling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2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latin typeface="Arial"/>
              </a:rPr>
              <a:t>Preemptive vs. Non-preemptive:</a:t>
            </a:r>
            <a:endParaRPr b="0" lang="en-IN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IN" sz="2800" spc="-1" strike="noStrike">
                <a:latin typeface="Arial"/>
              </a:rPr>
              <a:t>Preemptive: </a:t>
            </a:r>
            <a:r>
              <a:rPr b="0" lang="en-IN" sz="2800" spc="-1" strike="noStrike">
                <a:latin typeface="Arial"/>
              </a:rPr>
              <a:t>Threads can be interrupted at any time.</a:t>
            </a:r>
            <a:endParaRPr b="0" lang="en-IN" sz="28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Suitable for multiprocessors and real-time systems.</a:t>
            </a:r>
            <a:endParaRPr b="0" lang="en-IN" sz="2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IN" sz="2800" spc="-1" strike="noStrike">
                <a:latin typeface="Arial"/>
              </a:rPr>
              <a:t>Non-preemptive: </a:t>
            </a:r>
            <a:r>
              <a:rPr b="0" lang="en-IN" sz="2800" spc="-1" strike="noStrike">
                <a:latin typeface="Arial"/>
              </a:rPr>
              <a:t>Threads run until they yield control.</a:t>
            </a:r>
            <a:endParaRPr b="0" lang="en-IN" sz="28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Simpler but less efficient for multiprocessors.</a:t>
            </a:r>
            <a:endParaRPr b="0" lang="en-IN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latin typeface="Arial"/>
              </a:rPr>
              <a:t>Real-Time Requirements:</a:t>
            </a:r>
            <a:endParaRPr b="0" lang="en-IN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Threads must meet deadlines (e.g., multimedia or process control).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Java does not natively support real-time threading, but real-time implementations exist.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04000" y="36360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9. Thread Implementation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28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latin typeface="Arial"/>
              </a:rPr>
              <a:t>Kernel-Level Threads</a:t>
            </a:r>
            <a:endParaRPr b="0" lang="en-IN" sz="32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latin typeface="Arial"/>
              </a:rPr>
              <a:t>Supported by the OS kernel (e.g., Windows, Linux).</a:t>
            </a:r>
            <a:endParaRPr b="0" lang="en-IN" sz="2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Advantages: Can leverage multiprocessors and handle page faults.</a:t>
            </a:r>
            <a:endParaRPr b="0" lang="en-IN" sz="24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Disadvantages: Higher overhead for thread operations.</a:t>
            </a:r>
            <a:endParaRPr b="0" lang="en-IN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800" spc="-1" strike="noStrike">
                <a:latin typeface="Arial"/>
              </a:rPr>
              <a:t>User-Level Threads:</a:t>
            </a:r>
            <a:endParaRPr b="0" lang="en-IN" sz="2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Implemented in libraries (e.g., pthreads).</a:t>
            </a:r>
            <a:endParaRPr b="0" lang="en-IN" sz="24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Advantages: Lower overhead and customizable scheduling.</a:t>
            </a:r>
            <a:endParaRPr b="0" lang="en-IN" sz="24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Disadvantages: Cannot leverage multiprocessors; a blocking thread blocks the entire process.</a:t>
            </a:r>
            <a:endParaRPr b="0" lang="en-IN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latin typeface="Arial"/>
              </a:rPr>
              <a:t>Hybrid Approaches:</a:t>
            </a:r>
            <a:endParaRPr b="0" lang="en-IN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Combine user-level and kernel-level threads (e.g., Solaris lightweight processes).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User-level threads are mapped to kernel-level threads for better efficiency and flexibility.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04000" y="36360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10. Advanced Thread Scheduling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6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latin typeface="Arial"/>
              </a:rPr>
              <a:t>Scheduler Activations:</a:t>
            </a:r>
            <a:endParaRPr b="0" lang="en-IN" sz="32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latin typeface="Arial"/>
              </a:rPr>
              <a:t>Kernel notifies user-level scheduler of events (e.g., thread blocking/unblocking).</a:t>
            </a:r>
            <a:endParaRPr b="0" lang="en-IN" sz="2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User-level scheduler assigns threads to virtual processors.</a:t>
            </a:r>
            <a:endParaRPr b="0" lang="en-IN" sz="24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Example: FastThreads package for hierarchical scheduling.</a:t>
            </a:r>
            <a:endParaRPr b="0" lang="en-IN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800" spc="-1" strike="noStrike">
                <a:latin typeface="Arial"/>
              </a:rPr>
              <a:t>Benefits:</a:t>
            </a:r>
            <a:endParaRPr b="0" lang="en-IN" sz="2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Flexibility: User-level scheduler can implement custom policies.</a:t>
            </a:r>
            <a:endParaRPr b="0" lang="en-IN" sz="24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Efficiency: Threads are always assigned to available processors.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04000" y="36360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11. Summary of Key Takeaways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2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Threads enable concurrent execution, improving throughput and responsiveness.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Multi-threading is essential for servers and clients to handle multiple tasks efficiently.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Thread synchronization is critical to avoid race conditions and ensure data integrity.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Java provides robust threading support with synchronization mechanisms.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Kernel-level and user-level threads have trade-offs; hybrid approaches offer a balance.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Advanced scheduling techniques (e.g., scheduler activations) enhance flexibility and efficiency.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36360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1. Introduction to Threads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5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latin typeface="Arial"/>
              </a:rPr>
              <a:t>Definition</a:t>
            </a:r>
            <a:r>
              <a:rPr b="0" lang="en-IN" sz="3200" spc="-1" strike="noStrike">
                <a:latin typeface="Arial"/>
              </a:rPr>
              <a:t>: Threads are lightweight processes within a program that allow concurrent execution of tasks.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latin typeface="Arial"/>
              </a:rPr>
              <a:t>Purpose</a:t>
            </a:r>
            <a:r>
              <a:rPr b="0" lang="en-IN" sz="3200" spc="-1" strike="noStrike">
                <a:latin typeface="Arial"/>
              </a:rPr>
              <a:t>: Threads enable overlapping of computation and I/O operations, improving throughput and responsiveness.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latin typeface="Arial"/>
              </a:rPr>
              <a:t>Use Cases:</a:t>
            </a:r>
            <a:endParaRPr b="0" lang="en-IN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IN" sz="2800" spc="-1" strike="noStrike">
                <a:latin typeface="Arial"/>
              </a:rPr>
              <a:t>Servers</a:t>
            </a:r>
            <a:r>
              <a:rPr b="0" lang="en-IN" sz="2800" spc="-1" strike="noStrike">
                <a:latin typeface="Arial"/>
              </a:rPr>
              <a:t>: Handle multiple client requests simultaneously.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IN" sz="2800" spc="-1" strike="noStrike">
                <a:latin typeface="Arial"/>
              </a:rPr>
              <a:t>Clients</a:t>
            </a:r>
            <a:r>
              <a:rPr b="0" lang="en-IN" sz="2800" spc="-1" strike="noStrike">
                <a:latin typeface="Arial"/>
              </a:rPr>
              <a:t>: Perform background tasks(e.g., web browsers fetching multiple pages.)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36360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2. Advantages of Multi-threading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0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latin typeface="Arial"/>
              </a:rPr>
              <a:t>Improved Throughput</a:t>
            </a:r>
            <a:r>
              <a:rPr b="0" lang="en-IN" sz="3200" spc="-1" strike="noStrike">
                <a:latin typeface="Arial"/>
              </a:rPr>
              <a:t>:</a:t>
            </a:r>
            <a:endParaRPr b="0" lang="en-IN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Example:  A Server with multiple threads can process requests while others wait for I/O.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Without threads: A single-threaded server handles one request at a time, leading  to lower throughput.</a:t>
            </a:r>
            <a:endParaRPr b="0" lang="en-IN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latin typeface="Arial"/>
              </a:rPr>
              <a:t>Resource Sharing</a:t>
            </a:r>
            <a:r>
              <a:rPr b="0" lang="en-IN" sz="3200" spc="-1" strike="noStrike">
                <a:latin typeface="Arial"/>
              </a:rPr>
              <a:t>: Threads share memory and resources efficiently within a process.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latin typeface="Arial"/>
              </a:rPr>
              <a:t>Cost Efficiency:</a:t>
            </a:r>
            <a:endParaRPr b="0" lang="en-IN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Thread creation and switching are cheaper than processes.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Threads avoid the overhead of creating separate address spaces.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29160"/>
            <a:ext cx="9071280" cy="13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3. Threading Architecture for Servers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0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latin typeface="Arial"/>
              </a:rPr>
              <a:t>Worker Pool Architecture:</a:t>
            </a:r>
            <a:endParaRPr b="0" lang="en-IN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A fixed pool of threads processes requests from a shared queue.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IN" sz="2800" spc="-1" strike="noStrike">
                <a:latin typeface="Arial"/>
              </a:rPr>
              <a:t>Advantages</a:t>
            </a:r>
            <a:r>
              <a:rPr b="0" lang="en-IN" sz="2800" spc="-1" strike="noStrike">
                <a:latin typeface="Arial"/>
              </a:rPr>
              <a:t>: Simple to implement.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IN" sz="2800" spc="-1" strike="noStrike">
                <a:latin typeface="Arial"/>
              </a:rPr>
              <a:t>Disadvantages:</a:t>
            </a:r>
            <a:r>
              <a:rPr b="0" lang="en-IN" sz="2800" spc="-1" strike="noStrike">
                <a:latin typeface="Arial"/>
              </a:rPr>
              <a:t> Inflexible (fixed number of threads) and high context-switching overhead.</a:t>
            </a:r>
            <a:endParaRPr b="0" lang="en-IN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latin typeface="Arial"/>
              </a:rPr>
              <a:t>Thread-per-Request Architecture</a:t>
            </a:r>
            <a:r>
              <a:rPr b="0" lang="en-IN" sz="3200" spc="-1" strike="noStrike">
                <a:latin typeface="Arial"/>
              </a:rPr>
              <a:t>: </a:t>
            </a:r>
            <a:endParaRPr b="0" lang="en-IN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A new thread is created for each request and destroyed after completion.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IN" sz="2800" spc="-1" strike="noStrike">
                <a:latin typeface="Arial"/>
              </a:rPr>
              <a:t>Advantages:</a:t>
            </a:r>
            <a:r>
              <a:rPr b="0" lang="en-IN" sz="2800" spc="-1" strike="noStrike">
                <a:latin typeface="Arial"/>
              </a:rPr>
              <a:t> Maximizes throughput.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IN" sz="2800" spc="-1" strike="noStrike">
                <a:latin typeface="Arial"/>
              </a:rPr>
              <a:t>Disadvantages:</a:t>
            </a:r>
            <a:r>
              <a:rPr b="0" lang="en-IN" sz="2800" spc="-1" strike="noStrike">
                <a:latin typeface="Arial"/>
              </a:rPr>
              <a:t> High overhead due to thread creation/destruction.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29160"/>
            <a:ext cx="9071280" cy="13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3. Threading Architecture for Servers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0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latin typeface="Arial"/>
              </a:rPr>
              <a:t>Thread-per-Connection Architecture:</a:t>
            </a:r>
            <a:endParaRPr b="0" lang="en-IN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A thread is assigned to each client connection and handles multiple requests.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Advantages: Lower overhead compared to thread-per-request.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Disadvantages: Clients may experience delays if a thread is busy.</a:t>
            </a:r>
            <a:endParaRPr b="0" lang="en-IN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latin typeface="Arial"/>
              </a:rPr>
              <a:t>Thread-per-Object Architecture:</a:t>
            </a:r>
            <a:endParaRPr b="0" lang="en-IN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Each remote object has its own thread and queue.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IN" sz="2800" spc="-1" strike="noStrike">
                <a:latin typeface="Arial"/>
              </a:rPr>
              <a:t>Advantages:</a:t>
            </a:r>
            <a:r>
              <a:rPr b="0" lang="en-IN" sz="2800" spc="-1" strike="noStrike">
                <a:latin typeface="Arial"/>
              </a:rPr>
              <a:t> Efficient for object-oriented systems.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IN" sz="2800" spc="-1" strike="noStrike">
                <a:latin typeface="Arial"/>
              </a:rPr>
              <a:t>Disadvantages:</a:t>
            </a:r>
            <a:r>
              <a:rPr b="0" lang="en-IN" sz="2800" spc="-1" strike="noStrike">
                <a:latin typeface="Arial"/>
              </a:rPr>
              <a:t> Load balancing issues if some objects are busier than others.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36360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4. Threads in Clients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2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latin typeface="Arial"/>
              </a:rPr>
              <a:t>Use Case:</a:t>
            </a:r>
            <a:endParaRPr b="0" lang="en-IN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Example: A client generating data and sending it to a server.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One thread generates data, while another performs remote method invocations.</a:t>
            </a:r>
            <a:endParaRPr b="0" lang="en-IN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latin typeface="Arial"/>
              </a:rPr>
              <a:t>Benefits</a:t>
            </a:r>
            <a:r>
              <a:rPr b="0" lang="en-IN" sz="3200" spc="-1" strike="noStrike">
                <a:latin typeface="Arial"/>
              </a:rPr>
              <a:t>:</a:t>
            </a:r>
            <a:endParaRPr b="0" lang="en-IN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Non-blocking operations improve responsiveness.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Example: Web browsers use threads to fetch multiple pages concurrently.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36360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5. Threads vs. Multiple Processes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6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latin typeface="Arial"/>
              </a:rPr>
              <a:t>Threads:</a:t>
            </a:r>
            <a:endParaRPr b="0" lang="en-IN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Share memory and resources within a process.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Cheaper to create and switch between.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No protection between threads (risk of data corruption).</a:t>
            </a:r>
            <a:endParaRPr b="0" lang="en-IN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latin typeface="Arial"/>
              </a:rPr>
              <a:t>Processes:</a:t>
            </a:r>
            <a:endParaRPr b="0" lang="en-IN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Isolated address spaces provide protection.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More expensive to create and switch between.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Suitable for tasks requiring strong isolation.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36360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6. Thread Synchronization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6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latin typeface="Arial"/>
              </a:rPr>
              <a:t>Challenges:</a:t>
            </a:r>
            <a:endParaRPr b="0" lang="en-IN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Race conditions when multiple threads access shared data.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Example: Shared queues in servers require careful coordination.</a:t>
            </a:r>
            <a:endParaRPr b="0" lang="en-IN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latin typeface="Arial"/>
              </a:rPr>
              <a:t>Solutions:</a:t>
            </a:r>
            <a:endParaRPr b="0" lang="en-IN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IN" sz="2800" spc="-1" strike="noStrike">
                <a:latin typeface="Arial"/>
              </a:rPr>
              <a:t>Monitors: </a:t>
            </a:r>
            <a:r>
              <a:rPr b="0" lang="en-IN" sz="2800" spc="-1" strike="noStrike">
                <a:latin typeface="Arial"/>
              </a:rPr>
              <a:t>Ensure only one thread executes a critical section at a time.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IN" sz="2800" spc="-1" strike="noStrike">
                <a:latin typeface="Arial"/>
              </a:rPr>
              <a:t>Condition Variables: </a:t>
            </a:r>
            <a:r>
              <a:rPr b="0" lang="en-IN" sz="2800" spc="-1" strike="noStrike">
                <a:latin typeface="Arial"/>
              </a:rPr>
              <a:t>Allow threads to wait for specific conditions.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IN" sz="2800" spc="-1" strike="noStrike">
                <a:latin typeface="Arial"/>
              </a:rPr>
              <a:t>Semaphores: </a:t>
            </a:r>
            <a:r>
              <a:rPr b="0" lang="en-IN" sz="2800" spc="-1" strike="noStrike">
                <a:latin typeface="Arial"/>
              </a:rPr>
              <a:t>Control access to shared resources.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04000" y="36360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7. Java Threads (Case Study)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4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latin typeface="Arial"/>
              </a:rPr>
              <a:t>Thread Lifecycle:</a:t>
            </a:r>
            <a:endParaRPr b="0" lang="en-IN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Created in SUSPENDED state, made RUNNABLE with start(), and executes run().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Ends when run() completes or destroy() is called.</a:t>
            </a:r>
            <a:endParaRPr b="0" lang="en-IN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latin typeface="Arial"/>
              </a:rPr>
              <a:t>Synchronization:</a:t>
            </a:r>
            <a:endParaRPr b="0" lang="en-IN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synchronized keyword for mutual exclusion.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Wait(), notify(), and notifyAll() for thread coordination.</a:t>
            </a:r>
            <a:endParaRPr b="0" lang="en-IN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latin typeface="Arial"/>
              </a:rPr>
              <a:t>Thread Groups:</a:t>
            </a:r>
            <a:endParaRPr b="0" lang="en-IN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Manage threads collectively (e.g., for security or priority control).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Application>LibreOffice/6.1.5.2$Windows_X86_64 LibreOffice_project/90f8dcf33c87b3705e78202e3df5142b201bd805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2025-01-31T12:03:54Z</dcterms:created>
  <dc:creator/>
  <dc:description/>
  <dc:language>en-IN</dc:language>
  <cp:lastModifiedBy/>
  <dcterms:modified xsi:type="dcterms:W3CDTF">2025-02-01T13:05:52Z</dcterms:modified>
  <cp:revision>3</cp:revision>
  <dc:subject/>
  <dc:title/>
</cp:coreProperties>
</file>