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2452-8FBD-BF96-EFA0-323A22ACF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6344B-30C8-9434-00A2-CCF7BA94B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4041CD-4CD2-D407-3D7D-FCACD56B8B40}"/>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9E339B3D-6F2C-545F-A4C5-63ADD50A2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93DFC-08D4-D2B1-CF34-D8F1A8B979E5}"/>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33434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2731-4CCD-5729-4DC8-9EC05C38D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07530F-8C9E-4BE8-F8D1-4F3A6FA36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D4134-4826-AE4E-59E1-60A8274A803C}"/>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25045FF2-F437-D3EA-B1CE-133BE1ED8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82253-30A0-F6D2-34D4-E61BDF2713C9}"/>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47941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65A24-D18D-9E2A-D39B-E3DF2683B2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90F5C9-D7CA-4B61-7DA9-C74601353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D962F-A715-D28B-AFD9-5A37262FCC58}"/>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424B5C48-1AA5-4134-72DE-B7DC2A422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428C3-397C-ADFE-5CBD-4AF21F074FBA}"/>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162171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F1D4-3066-B161-1BE9-0FB9043AA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594F9-96BB-B86D-F14E-F8B34FFEE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00ED0-3F0E-0D4D-20CD-707C8968C337}"/>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69731159-67DB-35AF-4F7D-A345C1815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2C12C-5EBD-DCBF-D5A3-78171056CDA4}"/>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174431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E052-7630-3B86-B17C-0E788517F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0FA9BC-81D7-84EA-6962-41C728712F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3BE5D-0C87-020A-4BC9-E585D0C2B41B}"/>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713DA5E0-6967-F538-899E-830932FC2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42F2-0DD9-2BB6-683B-6A4129F5D776}"/>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423013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B896-0FEF-940C-6D22-4408D3053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0CBC5-506A-FFEF-34B0-087E4CF67D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0F3A0C-A483-7288-3693-6CF3CD877E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05C28-0BDE-43C7-8C59-7F3C2A81CB29}"/>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6" name="Footer Placeholder 5">
            <a:extLst>
              <a:ext uri="{FF2B5EF4-FFF2-40B4-BE49-F238E27FC236}">
                <a16:creationId xmlns:a16="http://schemas.microsoft.com/office/drawing/2014/main" id="{6FF722BE-2B3E-AAC9-9B80-348819C60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9578E-21A6-059E-F576-B64AB85582D9}"/>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19752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0691-1348-D385-8031-45BAED5C8E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E049B-384A-976B-9D9A-236878ABA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874AF-F56F-8956-1086-2116902D5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C2777F-6FF9-7995-15A8-8F79AAF2E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CB846-4AD7-6242-B2A4-14029DF63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EB901-EC87-00AE-0E9B-964D0346810B}"/>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8" name="Footer Placeholder 7">
            <a:extLst>
              <a:ext uri="{FF2B5EF4-FFF2-40B4-BE49-F238E27FC236}">
                <a16:creationId xmlns:a16="http://schemas.microsoft.com/office/drawing/2014/main" id="{EE7A86D3-FE7B-A485-E0A1-D6C4C3FAF3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6B44CC-02C5-D708-9E66-6E23BC5B4D56}"/>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282022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B9FE-F127-2872-128C-857796FCA0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D57CFD-DB82-1234-B2E4-1C45BEFCF832}"/>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4" name="Footer Placeholder 3">
            <a:extLst>
              <a:ext uri="{FF2B5EF4-FFF2-40B4-BE49-F238E27FC236}">
                <a16:creationId xmlns:a16="http://schemas.microsoft.com/office/drawing/2014/main" id="{7A3831A6-D5F4-D1B2-9328-622E81F812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634E2-F54D-40AE-632F-E7F7D3E03731}"/>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21636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6D0599-9540-14CC-2303-B49DCD91EF46}"/>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3" name="Footer Placeholder 2">
            <a:extLst>
              <a:ext uri="{FF2B5EF4-FFF2-40B4-BE49-F238E27FC236}">
                <a16:creationId xmlns:a16="http://schemas.microsoft.com/office/drawing/2014/main" id="{1234C14B-92B5-EF94-1EEC-C6E71050E4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1328E-E02B-B7E7-8D28-5B01220FEA9D}"/>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78242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5A97-96A8-604F-9E89-241D60DC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E5FC05-238C-9C62-34C9-F16C2C7D5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879D31-CC07-B842-D7C4-BE0EB481C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B8A6E-0010-6A96-7225-C841F629628D}"/>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6" name="Footer Placeholder 5">
            <a:extLst>
              <a:ext uri="{FF2B5EF4-FFF2-40B4-BE49-F238E27FC236}">
                <a16:creationId xmlns:a16="http://schemas.microsoft.com/office/drawing/2014/main" id="{5FC6EF07-4A3A-067A-E1C2-0AF6F8770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8D710-62DB-4889-1A38-AB447F30243E}"/>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334198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9815-FD53-9F19-BDCF-2B9E0FB76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2BB7C8-8233-888C-62CA-9DF851B1D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B86AF-EDCA-1DC5-A35C-B20577128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1E345-8DAA-632A-6945-F0CB6A056458}"/>
              </a:ext>
            </a:extLst>
          </p:cNvPr>
          <p:cNvSpPr>
            <a:spLocks noGrp="1"/>
          </p:cNvSpPr>
          <p:nvPr>
            <p:ph type="dt" sz="half" idx="10"/>
          </p:nvPr>
        </p:nvSpPr>
        <p:spPr/>
        <p:txBody>
          <a:bodyPr/>
          <a:lstStyle/>
          <a:p>
            <a:fld id="{7F00F638-6196-43C8-9DCA-185C9800A5F3}" type="datetimeFigureOut">
              <a:rPr lang="en-US" smtClean="0"/>
              <a:t>3/26/2025</a:t>
            </a:fld>
            <a:endParaRPr lang="en-US"/>
          </a:p>
        </p:txBody>
      </p:sp>
      <p:sp>
        <p:nvSpPr>
          <p:cNvPr id="6" name="Footer Placeholder 5">
            <a:extLst>
              <a:ext uri="{FF2B5EF4-FFF2-40B4-BE49-F238E27FC236}">
                <a16:creationId xmlns:a16="http://schemas.microsoft.com/office/drawing/2014/main" id="{5C70F533-E26C-3AA7-6AE0-D3E177E0D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9BC22-678F-ED52-9D79-8CB963B42F6E}"/>
              </a:ext>
            </a:extLst>
          </p:cNvPr>
          <p:cNvSpPr>
            <a:spLocks noGrp="1"/>
          </p:cNvSpPr>
          <p:nvPr>
            <p:ph type="sldNum" sz="quarter" idx="12"/>
          </p:nvPr>
        </p:nvSpPr>
        <p:spPr/>
        <p:txBody>
          <a:bodyPr/>
          <a:lstStyle/>
          <a:p>
            <a:fld id="{85579351-2B45-4287-A647-98BBE7A9DCC0}" type="slidenum">
              <a:rPr lang="en-US" smtClean="0"/>
              <a:t>‹#›</a:t>
            </a:fld>
            <a:endParaRPr lang="en-US"/>
          </a:p>
        </p:txBody>
      </p:sp>
    </p:spTree>
    <p:extLst>
      <p:ext uri="{BB962C8B-B14F-4D97-AF65-F5344CB8AC3E}">
        <p14:creationId xmlns:p14="http://schemas.microsoft.com/office/powerpoint/2010/main" val="257686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671CA-1EFD-24E8-DEB5-3F803E3B2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A92288-9732-A285-1E98-1A78D2113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4E303-F02D-D59B-EEF6-72C29870F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00F638-6196-43C8-9DCA-185C9800A5F3}" type="datetimeFigureOut">
              <a:rPr lang="en-US" smtClean="0"/>
              <a:t>3/26/2025</a:t>
            </a:fld>
            <a:endParaRPr lang="en-US"/>
          </a:p>
        </p:txBody>
      </p:sp>
      <p:sp>
        <p:nvSpPr>
          <p:cNvPr id="5" name="Footer Placeholder 4">
            <a:extLst>
              <a:ext uri="{FF2B5EF4-FFF2-40B4-BE49-F238E27FC236}">
                <a16:creationId xmlns:a16="http://schemas.microsoft.com/office/drawing/2014/main" id="{5ED98E70-DED8-1FE0-8C5B-E8E71453C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303BBB-B54A-52D2-BA76-30CD80A1B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579351-2B45-4287-A647-98BBE7A9DCC0}" type="slidenum">
              <a:rPr lang="en-US" smtClean="0"/>
              <a:t>‹#›</a:t>
            </a:fld>
            <a:endParaRPr lang="en-US"/>
          </a:p>
        </p:txBody>
      </p:sp>
    </p:spTree>
    <p:extLst>
      <p:ext uri="{BB962C8B-B14F-4D97-AF65-F5344CB8AC3E}">
        <p14:creationId xmlns:p14="http://schemas.microsoft.com/office/powerpoint/2010/main" val="80954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70F1-0023-B1F2-37B9-B73766B6873B}"/>
              </a:ext>
            </a:extLst>
          </p:cNvPr>
          <p:cNvSpPr>
            <a:spLocks noGrp="1"/>
          </p:cNvSpPr>
          <p:nvPr>
            <p:ph type="ctrTitle"/>
          </p:nvPr>
        </p:nvSpPr>
        <p:spPr/>
        <p:txBody>
          <a:bodyPr/>
          <a:lstStyle/>
          <a:p>
            <a:r>
              <a:rPr lang="en-US" dirty="0"/>
              <a:t>Distributed Transactions: An Introduction</a:t>
            </a:r>
          </a:p>
        </p:txBody>
      </p:sp>
      <p:sp>
        <p:nvSpPr>
          <p:cNvPr id="3" name="Subtitle 2">
            <a:extLst>
              <a:ext uri="{FF2B5EF4-FFF2-40B4-BE49-F238E27FC236}">
                <a16:creationId xmlns:a16="http://schemas.microsoft.com/office/drawing/2014/main" id="{D9C03B05-997C-B7F0-9A71-DB72C68DD4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35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B569-BCBC-C178-0B50-2D8F82EB2F8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BD1B8D-A7D6-5E32-8483-3C7CAEF4C5E5}"/>
              </a:ext>
            </a:extLst>
          </p:cNvPr>
          <p:cNvSpPr>
            <a:spLocks noGrp="1"/>
          </p:cNvSpPr>
          <p:nvPr>
            <p:ph idx="1"/>
          </p:nvPr>
        </p:nvSpPr>
        <p:spPr/>
        <p:txBody>
          <a:bodyPr/>
          <a:lstStyle/>
          <a:p>
            <a:r>
              <a:rPr lang="en-US" dirty="0"/>
              <a:t>Distributed transactions enable complex operations across heterogeneous systems while maintaining ACID guarantees. Protocols like 2PC, robust concurrency control, and recovery mechanisms ensure reliability despite server crashes, network partitions, or concurrent access. Nested transactions further enhance concurrency and fault tolerance, allowing partial commits and structured error handling.</a:t>
            </a:r>
          </a:p>
        </p:txBody>
      </p:sp>
    </p:spTree>
    <p:extLst>
      <p:ext uri="{BB962C8B-B14F-4D97-AF65-F5344CB8AC3E}">
        <p14:creationId xmlns:p14="http://schemas.microsoft.com/office/powerpoint/2010/main" val="56756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5947-89D3-F351-CCD4-486409A67D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B711D2-F118-E0C4-62CA-D23C0917D068}"/>
              </a:ext>
            </a:extLst>
          </p:cNvPr>
          <p:cNvSpPr>
            <a:spLocks noGrp="1"/>
          </p:cNvSpPr>
          <p:nvPr>
            <p:ph idx="1"/>
          </p:nvPr>
        </p:nvSpPr>
        <p:spPr/>
        <p:txBody>
          <a:bodyPr/>
          <a:lstStyle/>
          <a:p>
            <a:pPr algn="just"/>
            <a:r>
              <a:rPr lang="en-US" dirty="0"/>
              <a:t>In distributed systems, a distributed transaction is a sequence of operations that spans multiple servers, ensuring the ACID properties (Atomicity, Consistency, Isolation, Durability) across all participating nodes. These transactions are essential when a single logical operation involves data managed by different servers, such as transferring funds between bank accounts hosted at separate branches.</a:t>
            </a:r>
          </a:p>
        </p:txBody>
      </p:sp>
    </p:spTree>
    <p:extLst>
      <p:ext uri="{BB962C8B-B14F-4D97-AF65-F5344CB8AC3E}">
        <p14:creationId xmlns:p14="http://schemas.microsoft.com/office/powerpoint/2010/main" val="337921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0829-B38F-1A45-026C-39FA41A624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B67D48-B125-AD7C-FD78-A9C5F0ED68FC}"/>
              </a:ext>
            </a:extLst>
          </p:cNvPr>
          <p:cNvSpPr>
            <a:spLocks noGrp="1"/>
          </p:cNvSpPr>
          <p:nvPr>
            <p:ph idx="1"/>
          </p:nvPr>
        </p:nvSpPr>
        <p:spPr/>
        <p:txBody>
          <a:bodyPr>
            <a:normAutofit/>
          </a:bodyPr>
          <a:lstStyle/>
          <a:p>
            <a:r>
              <a:rPr lang="en-US" dirty="0"/>
              <a:t>Atomicity Across Servers:</a:t>
            </a:r>
          </a:p>
          <a:p>
            <a:pPr marL="457200" lvl="1" indent="0">
              <a:buNone/>
            </a:pPr>
            <a:r>
              <a:rPr lang="en-US" dirty="0"/>
              <a:t>A distributed transaction must either fully commit (applying all changes) or fully abort (rolling back all changes) across all servers. This is enforced through atomic commit protocols, like the two-phase commit (2PC) protocol:</a:t>
            </a:r>
          </a:p>
          <a:p>
            <a:pPr marL="457200" lvl="1" indent="0">
              <a:buNone/>
            </a:pPr>
            <a:endParaRPr lang="en-US" dirty="0"/>
          </a:p>
          <a:p>
            <a:pPr lvl="1"/>
            <a:r>
              <a:rPr lang="en-US" dirty="0"/>
              <a:t>Phase 1 (Prepare): The coordinator queries all participants if they can commit. Participants vote "Yes" or "No."</a:t>
            </a:r>
          </a:p>
          <a:p>
            <a:pPr lvl="1"/>
            <a:r>
              <a:rPr lang="en-US" dirty="0"/>
              <a:t>Phase 2 (Commit/Abort): If all vote "Yes," the coordinator instructs participants to commit. If any vote "No," all abort.</a:t>
            </a:r>
          </a:p>
        </p:txBody>
      </p:sp>
    </p:spTree>
    <p:extLst>
      <p:ext uri="{BB962C8B-B14F-4D97-AF65-F5344CB8AC3E}">
        <p14:creationId xmlns:p14="http://schemas.microsoft.com/office/powerpoint/2010/main" val="374882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4CCE-16D4-3C73-8FAD-87CC61401F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016364-5329-BEE5-26B5-35FDA4D1550A}"/>
              </a:ext>
            </a:extLst>
          </p:cNvPr>
          <p:cNvSpPr>
            <a:spLocks noGrp="1"/>
          </p:cNvSpPr>
          <p:nvPr>
            <p:ph idx="1"/>
          </p:nvPr>
        </p:nvSpPr>
        <p:spPr/>
        <p:txBody>
          <a:bodyPr>
            <a:normAutofit/>
          </a:bodyPr>
          <a:lstStyle/>
          <a:p>
            <a:pPr>
              <a:buFont typeface="Arial" panose="020B0604020202020204" pitchFamily="34" charset="0"/>
              <a:buChar char="•"/>
            </a:pPr>
            <a:r>
              <a:rPr lang="en-US" sz="3600" b="1" dirty="0">
                <a:effectLst/>
              </a:rPr>
              <a:t>Coordinators and Participants</a:t>
            </a:r>
            <a:r>
              <a:rPr lang="en-US" sz="3600" dirty="0"/>
              <a:t>: </a:t>
            </a:r>
          </a:p>
          <a:p>
            <a:pPr lvl="1"/>
            <a:r>
              <a:rPr lang="en-US" sz="3200" b="1" dirty="0">
                <a:effectLst/>
              </a:rPr>
              <a:t>Coordinator</a:t>
            </a:r>
            <a:r>
              <a:rPr lang="en-US" sz="3200" dirty="0">
                <a:effectLst/>
              </a:rPr>
              <a:t>: </a:t>
            </a:r>
            <a:r>
              <a:rPr lang="en-US" sz="3600" dirty="0">
                <a:effectLst/>
              </a:rPr>
              <a:t>A server responsible for initiating and managing the transaction. It assigns a unique transaction ID (TID) and tracks all participants.</a:t>
            </a:r>
          </a:p>
          <a:p>
            <a:pPr lvl="1"/>
            <a:r>
              <a:rPr lang="en-US" sz="3600" b="1" dirty="0">
                <a:effectLst/>
              </a:rPr>
              <a:t>Participants</a:t>
            </a:r>
            <a:r>
              <a:rPr lang="en-US" sz="3600" dirty="0">
                <a:effectLst/>
              </a:rPr>
              <a:t>: Servers involved in the transaction. They execute sub-operations (e.g., debiting/crediting accounts) and communicate with the coordinator.</a:t>
            </a:r>
          </a:p>
        </p:txBody>
      </p:sp>
    </p:spTree>
    <p:extLst>
      <p:ext uri="{BB962C8B-B14F-4D97-AF65-F5344CB8AC3E}">
        <p14:creationId xmlns:p14="http://schemas.microsoft.com/office/powerpoint/2010/main" val="57609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6B08-0996-4D3F-5B68-78C7ED65EF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F3083B-F2B1-4A56-758A-544E12C04CA8}"/>
              </a:ext>
            </a:extLst>
          </p:cNvPr>
          <p:cNvSpPr>
            <a:spLocks noGrp="1"/>
          </p:cNvSpPr>
          <p:nvPr>
            <p:ph idx="1"/>
          </p:nvPr>
        </p:nvSpPr>
        <p:spPr/>
        <p:txBody>
          <a:bodyPr>
            <a:normAutofit/>
          </a:bodyPr>
          <a:lstStyle/>
          <a:p>
            <a:r>
              <a:rPr lang="en-US" sz="3200" dirty="0"/>
              <a:t>Failure Handling and Recovery:</a:t>
            </a:r>
          </a:p>
          <a:p>
            <a:pPr lvl="1"/>
            <a:r>
              <a:rPr lang="en-US" sz="3200" dirty="0"/>
              <a:t>Recovery Files: Participants log transaction states (e.g., "prepared," "committed") to permanent storage. If a server crashes, it uses these logs to recover.</a:t>
            </a:r>
          </a:p>
          <a:p>
            <a:pPr lvl="1"/>
            <a:r>
              <a:rPr lang="en-US" sz="3200" dirty="0"/>
              <a:t>Uncertain States: Participants may enter an "uncertain" state if the coordinator crashes during 2PC. Recovery mechanisms resolve this by querying the coordinator or other participants.</a:t>
            </a:r>
          </a:p>
        </p:txBody>
      </p:sp>
    </p:spTree>
    <p:extLst>
      <p:ext uri="{BB962C8B-B14F-4D97-AF65-F5344CB8AC3E}">
        <p14:creationId xmlns:p14="http://schemas.microsoft.com/office/powerpoint/2010/main" val="251676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0B9E-39AD-0A49-129C-9F332E017D0F}"/>
              </a:ext>
            </a:extLst>
          </p:cNvPr>
          <p:cNvSpPr>
            <a:spLocks noGrp="1"/>
          </p:cNvSpPr>
          <p:nvPr>
            <p:ph type="title"/>
          </p:nvPr>
        </p:nvSpPr>
        <p:spPr/>
        <p:txBody>
          <a:bodyPr/>
          <a:lstStyle/>
          <a:p>
            <a:r>
              <a:rPr lang="en-US" dirty="0"/>
              <a:t>Challenges in Distributed Transactions:</a:t>
            </a:r>
          </a:p>
        </p:txBody>
      </p:sp>
      <p:sp>
        <p:nvSpPr>
          <p:cNvPr id="3" name="Content Placeholder 2">
            <a:extLst>
              <a:ext uri="{FF2B5EF4-FFF2-40B4-BE49-F238E27FC236}">
                <a16:creationId xmlns:a16="http://schemas.microsoft.com/office/drawing/2014/main" id="{8DE49411-7B55-FC4D-5E64-470C2CA95E4A}"/>
              </a:ext>
            </a:extLst>
          </p:cNvPr>
          <p:cNvSpPr>
            <a:spLocks noGrp="1"/>
          </p:cNvSpPr>
          <p:nvPr>
            <p:ph idx="1"/>
          </p:nvPr>
        </p:nvSpPr>
        <p:spPr/>
        <p:txBody>
          <a:bodyPr/>
          <a:lstStyle/>
          <a:p>
            <a:r>
              <a:rPr lang="en-US" b="1" dirty="0"/>
              <a:t>Concurrency Control:</a:t>
            </a:r>
          </a:p>
          <a:p>
            <a:pPr marL="0" indent="0">
              <a:buNone/>
            </a:pPr>
            <a:r>
              <a:rPr lang="en-US" dirty="0"/>
              <a:t>Each server uses local methods (e.g., locking, timestamp ordering) to manage concurrent access. Globally, transactions must be serializable, ensuring the final state matches some sequential execution order.</a:t>
            </a:r>
          </a:p>
          <a:p>
            <a:r>
              <a:rPr lang="en-US" b="1" dirty="0">
                <a:effectLst/>
              </a:rPr>
              <a:t>Distributed Deadlocks</a:t>
            </a:r>
            <a:r>
              <a:rPr lang="en-US" dirty="0"/>
              <a:t>:</a:t>
            </a:r>
            <a:br>
              <a:rPr lang="en-US" dirty="0"/>
            </a:br>
            <a:r>
              <a:rPr lang="en-US" dirty="0"/>
              <a:t>Locking across servers can create deadlocks involving multiple transactions. Detection algorithms (e.g., edge chasing) identify and resolve these by aborting one or more transactions.</a:t>
            </a:r>
          </a:p>
        </p:txBody>
      </p:sp>
    </p:spTree>
    <p:extLst>
      <p:ext uri="{BB962C8B-B14F-4D97-AF65-F5344CB8AC3E}">
        <p14:creationId xmlns:p14="http://schemas.microsoft.com/office/powerpoint/2010/main" val="269733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4E7A-1AAC-26CC-47A5-078B496EB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3977A-86E1-081B-17E7-208E58A4F7A6}"/>
              </a:ext>
            </a:extLst>
          </p:cNvPr>
          <p:cNvSpPr>
            <a:spLocks noGrp="1"/>
          </p:cNvSpPr>
          <p:nvPr>
            <p:ph type="title"/>
          </p:nvPr>
        </p:nvSpPr>
        <p:spPr/>
        <p:txBody>
          <a:bodyPr/>
          <a:lstStyle/>
          <a:p>
            <a:r>
              <a:rPr lang="en-US" dirty="0"/>
              <a:t>Challenges in Distributed Transactions:</a:t>
            </a:r>
          </a:p>
        </p:txBody>
      </p:sp>
      <p:sp>
        <p:nvSpPr>
          <p:cNvPr id="3" name="Content Placeholder 2">
            <a:extLst>
              <a:ext uri="{FF2B5EF4-FFF2-40B4-BE49-F238E27FC236}">
                <a16:creationId xmlns:a16="http://schemas.microsoft.com/office/drawing/2014/main" id="{533760F6-191B-47E2-5F33-9D5067C78439}"/>
              </a:ext>
            </a:extLst>
          </p:cNvPr>
          <p:cNvSpPr>
            <a:spLocks noGrp="1"/>
          </p:cNvSpPr>
          <p:nvPr>
            <p:ph idx="1"/>
          </p:nvPr>
        </p:nvSpPr>
        <p:spPr/>
        <p:txBody>
          <a:bodyPr/>
          <a:lstStyle/>
          <a:p>
            <a:r>
              <a:rPr lang="en-US" b="1" dirty="0">
                <a:effectLst/>
              </a:rPr>
              <a:t>Nested Transactions</a:t>
            </a:r>
            <a:r>
              <a:rPr lang="en-US" dirty="0"/>
              <a:t>:</a:t>
            </a:r>
            <a:br>
              <a:rPr lang="en-US" dirty="0"/>
            </a:br>
            <a:r>
              <a:rPr lang="en-US" dirty="0"/>
              <a:t>Complex workflows may use </a:t>
            </a:r>
            <a:r>
              <a:rPr lang="en-US" b="1" dirty="0" err="1">
                <a:effectLst/>
              </a:rPr>
              <a:t>subtransactions</a:t>
            </a:r>
            <a:r>
              <a:rPr lang="en-US" dirty="0"/>
              <a:t> that execute concurrently (e.g., transferring funds between multiple accounts). </a:t>
            </a:r>
            <a:r>
              <a:rPr lang="en-US" dirty="0" err="1"/>
              <a:t>Subtransactions</a:t>
            </a:r>
            <a:r>
              <a:rPr lang="en-US" dirty="0"/>
              <a:t> can provisionally commit but finalize only if the top-level transaction commits. If a parent aborts, all descendants abort.</a:t>
            </a:r>
          </a:p>
        </p:txBody>
      </p:sp>
    </p:spTree>
    <p:extLst>
      <p:ext uri="{BB962C8B-B14F-4D97-AF65-F5344CB8AC3E}">
        <p14:creationId xmlns:p14="http://schemas.microsoft.com/office/powerpoint/2010/main" val="232446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C403-C60D-920B-7176-4158DBFA46DB}"/>
              </a:ext>
            </a:extLst>
          </p:cNvPr>
          <p:cNvSpPr>
            <a:spLocks noGrp="1"/>
          </p:cNvSpPr>
          <p:nvPr>
            <p:ph type="title"/>
          </p:nvPr>
        </p:nvSpPr>
        <p:spPr/>
        <p:txBody>
          <a:bodyPr/>
          <a:lstStyle/>
          <a:p>
            <a:r>
              <a:rPr lang="en-US" dirty="0"/>
              <a:t>Example: Banking System</a:t>
            </a:r>
          </a:p>
        </p:txBody>
      </p:sp>
      <p:sp>
        <p:nvSpPr>
          <p:cNvPr id="3" name="Content Placeholder 2">
            <a:extLst>
              <a:ext uri="{FF2B5EF4-FFF2-40B4-BE49-F238E27FC236}">
                <a16:creationId xmlns:a16="http://schemas.microsoft.com/office/drawing/2014/main" id="{A65B2B3A-1122-E41D-56F9-215A68E877FD}"/>
              </a:ext>
            </a:extLst>
          </p:cNvPr>
          <p:cNvSpPr>
            <a:spLocks noGrp="1"/>
          </p:cNvSpPr>
          <p:nvPr>
            <p:ph idx="1"/>
          </p:nvPr>
        </p:nvSpPr>
        <p:spPr/>
        <p:txBody>
          <a:bodyPr/>
          <a:lstStyle/>
          <a:p>
            <a:pPr>
              <a:buNone/>
            </a:pPr>
            <a:r>
              <a:rPr lang="en-US" dirty="0">
                <a:effectLst/>
              </a:rPr>
              <a:t>Consider transferring $100 from Account A (Server X) to Account B (Server Y):</a:t>
            </a:r>
          </a:p>
          <a:p>
            <a:pPr>
              <a:buFont typeface="+mj-lt"/>
              <a:buAutoNum type="arabicPeriod"/>
            </a:pPr>
            <a:r>
              <a:rPr lang="en-US" b="1" dirty="0">
                <a:effectLst/>
              </a:rPr>
              <a:t>Flat Transaction</a:t>
            </a:r>
            <a:r>
              <a:rPr lang="en-US" dirty="0">
                <a:effectLst/>
              </a:rPr>
              <a:t>: The client sequentially debits A and credits B. If either operation fails, the transaction aborts.</a:t>
            </a:r>
          </a:p>
          <a:p>
            <a:pPr>
              <a:buFont typeface="+mj-lt"/>
              <a:buAutoNum type="arabicPeriod"/>
            </a:pPr>
            <a:r>
              <a:rPr lang="en-US" b="1" dirty="0">
                <a:effectLst/>
              </a:rPr>
              <a:t>Nested Transaction</a:t>
            </a:r>
            <a:r>
              <a:rPr lang="en-US" dirty="0">
                <a:effectLst/>
              </a:rPr>
              <a:t>: </a:t>
            </a:r>
            <a:r>
              <a:rPr lang="en-US" dirty="0" err="1">
                <a:effectLst/>
              </a:rPr>
              <a:t>Subtransactions</a:t>
            </a:r>
            <a:r>
              <a:rPr lang="en-US" dirty="0">
                <a:effectLst/>
              </a:rPr>
              <a:t> handle debiting and crediting. If the debit succeeds but the credit fails, the parent transaction can retry the credit or abort, ensuring atomicity.</a:t>
            </a:r>
          </a:p>
          <a:p>
            <a:endParaRPr lang="en-US" dirty="0"/>
          </a:p>
        </p:txBody>
      </p:sp>
    </p:spTree>
    <p:extLst>
      <p:ext uri="{BB962C8B-B14F-4D97-AF65-F5344CB8AC3E}">
        <p14:creationId xmlns:p14="http://schemas.microsoft.com/office/powerpoint/2010/main" val="403932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7424-786F-1116-E6DC-E6589CEF54E2}"/>
              </a:ext>
            </a:extLst>
          </p:cNvPr>
          <p:cNvSpPr>
            <a:spLocks noGrp="1"/>
          </p:cNvSpPr>
          <p:nvPr>
            <p:ph type="title"/>
          </p:nvPr>
        </p:nvSpPr>
        <p:spPr/>
        <p:txBody>
          <a:bodyPr/>
          <a:lstStyle/>
          <a:p>
            <a:r>
              <a:rPr lang="en-US" dirty="0"/>
              <a:t>Importance of Serializability</a:t>
            </a:r>
          </a:p>
        </p:txBody>
      </p:sp>
      <p:sp>
        <p:nvSpPr>
          <p:cNvPr id="3" name="Content Placeholder 2">
            <a:extLst>
              <a:ext uri="{FF2B5EF4-FFF2-40B4-BE49-F238E27FC236}">
                <a16:creationId xmlns:a16="http://schemas.microsoft.com/office/drawing/2014/main" id="{B1361349-C961-4F14-38BC-4587776EE909}"/>
              </a:ext>
            </a:extLst>
          </p:cNvPr>
          <p:cNvSpPr>
            <a:spLocks noGrp="1"/>
          </p:cNvSpPr>
          <p:nvPr>
            <p:ph idx="1"/>
          </p:nvPr>
        </p:nvSpPr>
        <p:spPr/>
        <p:txBody>
          <a:bodyPr/>
          <a:lstStyle/>
          <a:p>
            <a:r>
              <a:rPr lang="en-US" dirty="0"/>
              <a:t>Transactions must appear to execute in isolation. For example, if two transfers modify the same account, the system must serialize them to prevent inconsistent balances. Techniques like </a:t>
            </a:r>
            <a:r>
              <a:rPr lang="en-US" b="1" dirty="0">
                <a:effectLst/>
              </a:rPr>
              <a:t>strict two-phase locking</a:t>
            </a:r>
            <a:r>
              <a:rPr lang="en-US" dirty="0"/>
              <a:t> or </a:t>
            </a:r>
            <a:r>
              <a:rPr lang="en-US" b="1" dirty="0">
                <a:effectLst/>
              </a:rPr>
              <a:t>timestamp ordering</a:t>
            </a:r>
            <a:r>
              <a:rPr lang="en-US" dirty="0"/>
              <a:t> enforce this.</a:t>
            </a:r>
          </a:p>
        </p:txBody>
      </p:sp>
    </p:spTree>
    <p:extLst>
      <p:ext uri="{BB962C8B-B14F-4D97-AF65-F5344CB8AC3E}">
        <p14:creationId xmlns:p14="http://schemas.microsoft.com/office/powerpoint/2010/main" val="38299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596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Distributed Transactions: An Introduction</vt:lpstr>
      <vt:lpstr>Introduction</vt:lpstr>
      <vt:lpstr>PowerPoint Presentation</vt:lpstr>
      <vt:lpstr>PowerPoint Presentation</vt:lpstr>
      <vt:lpstr>PowerPoint Presentation</vt:lpstr>
      <vt:lpstr>Challenges in Distributed Transactions:</vt:lpstr>
      <vt:lpstr>Challenges in Distributed Transactions:</vt:lpstr>
      <vt:lpstr>Example: Banking System</vt:lpstr>
      <vt:lpstr>Importance of Serializability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Jhashuva U</dc:creator>
  <cp:lastModifiedBy>Jhashuva U</cp:lastModifiedBy>
  <cp:revision>1</cp:revision>
  <dcterms:created xsi:type="dcterms:W3CDTF">2025-03-26T05:43:45Z</dcterms:created>
  <dcterms:modified xsi:type="dcterms:W3CDTF">2025-03-26T08:00:19Z</dcterms:modified>
</cp:coreProperties>
</file>