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77" y="36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65760" y="274638"/>
            <a:ext cx="8412480" cy="5942965"/>
          </a:xfrm>
          <a:prstGeom prst="rect">
            <a:avLst/>
          </a:prstGeom>
          <a:solidFill>
            <a:schemeClr val="bg1"/>
          </a:solidFill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dirty="0"/>
              <a:t>Peer-to-Peer Middleware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3031" y="3246120"/>
            <a:ext cx="5599471" cy="2144098"/>
          </a:xfrm>
        </p:spPr>
        <p:txBody>
          <a:bodyPr/>
          <a:lstStyle/>
          <a:p>
            <a:endParaRPr dirty="0"/>
          </a:p>
          <a:p>
            <a:pPr>
              <a:defRPr sz="1800" b="0"/>
            </a:pPr>
            <a:r>
              <a:rPr dirty="0"/>
              <a:t>Based on 'Distributed Systems: Concepts and Design'</a:t>
            </a:r>
          </a:p>
          <a:p>
            <a:pPr>
              <a:defRPr sz="1800" b="0"/>
            </a:pPr>
            <a:r>
              <a:rPr dirty="0"/>
              <a:t>Presented by: </a:t>
            </a:r>
            <a:r>
              <a:rPr lang="en-US" dirty="0"/>
              <a:t>P. Kruthik Reddy</a:t>
            </a:r>
            <a:endParaRPr dirty="0"/>
          </a:p>
          <a:p>
            <a:pPr>
              <a:defRPr sz="1800" b="0"/>
            </a:pPr>
            <a:r>
              <a:rPr lang="en-US" dirty="0"/>
              <a:t>Roll no: 22B81A0587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Inter"/>
              </a:rPr>
              <a:t>Security &amp; Anonymity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65760" y="1508760"/>
            <a:ext cx="8412480" cy="470884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sz="2400" dirty="0"/>
              <a:t> </a:t>
            </a:r>
            <a:r>
              <a:rPr lang="en-IN" sz="2400" b="1" i="0" dirty="0">
                <a:effectLst/>
                <a:latin typeface="Inter"/>
              </a:rPr>
              <a:t>Heterogeneous Trust</a:t>
            </a:r>
            <a:r>
              <a:rPr lang="en-IN" sz="2400" b="0" i="0" dirty="0"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Inter"/>
              </a:rPr>
              <a:t>Authentication and encryption for data integrity/privacy.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Inter"/>
              </a:rPr>
              <a:t>Anonymity</a:t>
            </a:r>
            <a:r>
              <a:rPr lang="en-IN" sz="2400" b="0" i="0" dirty="0"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Inter"/>
              </a:rPr>
              <a:t>Protect data holders/recipients.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Inter"/>
              </a:rPr>
              <a:t>Plausible deniability for hosts.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  <a:latin typeface="Inter"/>
              </a:rPr>
              <a:t>Resistance to Censorship</a:t>
            </a:r>
            <a:r>
              <a:rPr lang="en-IN" sz="2400" b="0" i="0" dirty="0"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  <a:latin typeface="Inter"/>
              </a:rPr>
              <a:t>Achieved via decentralized architecture.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Inter"/>
              </a:rPr>
              <a:t>Data Distribution Challenges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65760" y="1508760"/>
            <a:ext cx="8412480" cy="470884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Inter"/>
              </a:rPr>
              <a:t>No Centralized Database</a:t>
            </a:r>
            <a:r>
              <a:rPr lang="en-US" sz="2400" b="0" i="0" dirty="0">
                <a:effectLst/>
                <a:latin typeface="Inter"/>
              </a:rPr>
              <a:t>: Infeasible for global scale.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Inter"/>
              </a:rPr>
              <a:t>Partitioned Knowledge</a:t>
            </a:r>
            <a:r>
              <a:rPr lang="en-US" sz="2400" b="0" i="0" dirty="0"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Each node maintains detailed info for a namespace portion.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General knowledge of overall topology.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Inter"/>
              </a:rPr>
              <a:t>Replication</a:t>
            </a:r>
            <a:r>
              <a:rPr lang="en-US" sz="2400" b="0" i="0" dirty="0">
                <a:effectLst/>
                <a:latin typeface="Inter"/>
              </a:rPr>
              <a:t>: Critical for dependability (e.g., replication factor = 16).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Introduction to Peer-to-Peer Middleware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" y="1508760"/>
            <a:ext cx="8412480" cy="470884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</a:rPr>
              <a:t>Definition</a:t>
            </a:r>
            <a:r>
              <a:rPr lang="en-IN" sz="2400" b="0" i="0" dirty="0">
                <a:effectLst/>
              </a:rPr>
              <a:t>: Middleware enabling decentralized resource access across distributed networks.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</a:rPr>
              <a:t>Key Problem</a:t>
            </a:r>
            <a:r>
              <a:rPr lang="en-IN" sz="2400" b="0" i="0" dirty="0">
                <a:effectLst/>
              </a:rPr>
              <a:t>: Efficiently locating and accessing distributed resources.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</a:rPr>
              <a:t>Early Solutions</a:t>
            </a:r>
            <a:r>
              <a:rPr lang="en-IN" sz="2400" b="0" i="0" dirty="0">
                <a:effectLst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</a:rPr>
              <a:t>Napster: Centralized index for file locations.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</a:rPr>
              <a:t>Gnutella/Freenet: Distributed, partitioned indexes.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IN" sz="2400" b="1" i="0" dirty="0">
                <a:effectLst/>
              </a:rPr>
              <a:t>Pre-P2P Examples</a:t>
            </a:r>
            <a:r>
              <a:rPr lang="en-IN" sz="2400" b="0" i="0" dirty="0">
                <a:effectLst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</a:rPr>
              <a:t>Sun NFS: Virtual file system with manual configuration.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400" b="0" i="0" dirty="0">
                <a:effectLst/>
              </a:rPr>
              <a:t>AFS: Similar limitations for scalability.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Location 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" y="1508760"/>
            <a:ext cx="8412480" cy="470884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800" b="0"/>
            </a:pPr>
            <a:r>
              <a:rPr sz="2400" dirty="0"/>
              <a:t> P2P applications require efficient mechanisms for locating resources.</a:t>
            </a:r>
          </a:p>
          <a:p>
            <a:pPr>
              <a:defRPr sz="1800" b="0"/>
            </a:pPr>
            <a:r>
              <a:rPr sz="2400" dirty="0"/>
              <a:t> Napster used a centralized directory (single point of failure).</a:t>
            </a:r>
          </a:p>
          <a:p>
            <a:pPr>
              <a:defRPr sz="1800" b="0"/>
            </a:pPr>
            <a:r>
              <a:rPr sz="2400" dirty="0"/>
              <a:t> Gnutella introduced decentralized query flooding (high network overhead).</a:t>
            </a:r>
          </a:p>
          <a:p>
            <a:pPr>
              <a:defRPr sz="1800" b="0"/>
            </a:pPr>
            <a:r>
              <a:rPr sz="2400" dirty="0"/>
              <a:t> Distributed Hash Tables (DHTs) improve scalability and efficiency.</a:t>
            </a:r>
          </a:p>
          <a:p>
            <a:pPr>
              <a:defRPr sz="1800" b="0"/>
            </a:pPr>
            <a:r>
              <a:rPr sz="2400" dirty="0"/>
              <a:t> Virtual file systems (Sun NFS, AFS) require significant pre-configuration.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Functional Requirements of P2P Middleware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" y="1508760"/>
            <a:ext cx="8412480" cy="470884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Simplify service construction across distributed hosts.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Enable clients to locate/communicate with any resource.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Support dynamic addition/removal of resources and hosts.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Provide a programming interface independent of resource types.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Ensure transparency in resource management.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Non-Functional Requirements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" y="1508760"/>
            <a:ext cx="8412480" cy="470884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sz="2400" b="1" i="0" dirty="0">
                <a:effectLst/>
              </a:rPr>
              <a:t>Global Scalability</a:t>
            </a:r>
            <a:r>
              <a:rPr lang="en-US" sz="2400" b="0" i="0" dirty="0">
                <a:effectLst/>
              </a:rPr>
              <a:t>: Support millions of objects across 100,000+ hosts.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2400" b="1" i="0" dirty="0">
                <a:effectLst/>
              </a:rPr>
              <a:t>Load Balancing</a:t>
            </a:r>
            <a:r>
              <a:rPr lang="en-US" sz="2400" b="0" i="0" dirty="0">
                <a:effectLst/>
              </a:rPr>
              <a:t>: Random resource placement + replication.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2400" b="1" i="0" dirty="0">
                <a:effectLst/>
              </a:rPr>
              <a:t>Local Interaction Optimization</a:t>
            </a:r>
            <a:r>
              <a:rPr lang="en-US" sz="2400" b="0" i="0" dirty="0">
                <a:effectLst/>
              </a:rPr>
              <a:t>: Reduce latency via proximity-based placement.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2400" b="1" i="0" dirty="0">
                <a:effectLst/>
              </a:rPr>
              <a:t>Dynamic Host Availability</a:t>
            </a:r>
            <a:r>
              <a:rPr lang="en-US" sz="2400" b="0" i="0" dirty="0">
                <a:effectLst/>
              </a:rPr>
              <a:t>: Handle frequent joins/leaves.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sz="2400" b="1" i="0" dirty="0">
                <a:effectLst/>
              </a:rPr>
              <a:t>Security &amp; Anonymity</a:t>
            </a:r>
            <a:r>
              <a:rPr lang="en-US" sz="2400" b="0" i="0" dirty="0">
                <a:effectLst/>
              </a:rPr>
              <a:t>: Ensure data integrity, privacy, and resistance to censorship.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51B9BC-0A90-26E6-4B56-C4B16D6B0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73" y="1001401"/>
            <a:ext cx="8714054" cy="4855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27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</a:rPr>
              <a:t> Global Scalability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65760" y="1508760"/>
            <a:ext cx="8412480" cy="470884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Inter"/>
              </a:rPr>
              <a:t>Goal</a:t>
            </a:r>
            <a:r>
              <a:rPr lang="en-US" sz="2400" b="0" i="0" dirty="0">
                <a:effectLst/>
                <a:latin typeface="Inter"/>
              </a:rPr>
              <a:t>: Exploit hardware across large-scale networks (e.g., Internet).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Inter"/>
              </a:rPr>
              <a:t>Challenges</a:t>
            </a:r>
            <a:r>
              <a:rPr lang="en-US" sz="2400" b="0" i="0" dirty="0"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Managing millions of objects.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Maintaining performance with 100,000+ hosts.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Inter"/>
              </a:rPr>
              <a:t>Example</a:t>
            </a:r>
            <a:r>
              <a:rPr lang="en-US" sz="2400" b="0" i="0" dirty="0">
                <a:effectLst/>
                <a:latin typeface="Inter"/>
              </a:rPr>
              <a:t>: </a:t>
            </a:r>
            <a:r>
              <a:rPr lang="en-US" sz="2400" b="0" i="0" dirty="0" err="1">
                <a:effectLst/>
                <a:latin typeface="Inter"/>
              </a:rPr>
              <a:t>Overnet</a:t>
            </a:r>
            <a:r>
              <a:rPr lang="en-US" sz="2400" b="0" i="0" dirty="0">
                <a:effectLst/>
                <a:latin typeface="Inter"/>
              </a:rPr>
              <a:t> (85,000 hosts) with high churn rate.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Inter"/>
              </a:rPr>
              <a:t>Solution</a:t>
            </a:r>
            <a:r>
              <a:rPr lang="en-US" sz="2400" b="0" i="0" dirty="0">
                <a:effectLst/>
                <a:latin typeface="Inter"/>
              </a:rPr>
              <a:t>: Distributed knowledge partitioning.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Inter"/>
              </a:rPr>
              <a:t>Load Balancing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65760" y="1508760"/>
            <a:ext cx="8412480" cy="470884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Random Placement</a:t>
            </a:r>
            <a:r>
              <a:rPr lang="en-US" sz="2400" b="0" i="0" dirty="0">
                <a:effectLst/>
              </a:rPr>
              <a:t>: Distribute resources evenly.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Replication</a:t>
            </a:r>
            <a:r>
              <a:rPr lang="en-US" sz="2400" b="0" i="0" dirty="0">
                <a:effectLst/>
              </a:rPr>
              <a:t>: Create copies of heavily used resources.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</a:rPr>
              <a:t>Benefits</a:t>
            </a:r>
            <a:r>
              <a:rPr lang="en-US" sz="2400" b="0" i="0" dirty="0">
                <a:effectLst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Prevents bottlenecks.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Enhances fault tolerance.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</a:rPr>
              <a:t>Improves response times.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Inter"/>
              </a:rPr>
              <a:t> Dynamic Host Availability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365760" y="1508760"/>
            <a:ext cx="8412480" cy="4708843"/>
          </a:xfrm>
          <a:prstGeom prst="rect">
            <a:avLst/>
          </a:prstGeom>
          <a:solidFill>
            <a:schemeClr val="bg1"/>
          </a:solidFill>
          <a:ln w="1905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sz="2400" dirty="0"/>
              <a:t> </a:t>
            </a:r>
            <a:r>
              <a:rPr lang="en-US" sz="2400" b="1" i="0" dirty="0">
                <a:effectLst/>
                <a:latin typeface="Inter"/>
              </a:rPr>
              <a:t>Session Length Variability</a:t>
            </a:r>
            <a:r>
              <a:rPr lang="en-US" sz="2400" b="0" i="0" dirty="0"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 err="1">
                <a:effectLst/>
                <a:latin typeface="Inter"/>
              </a:rPr>
              <a:t>Overnet</a:t>
            </a:r>
            <a:r>
              <a:rPr lang="en-US" sz="2400" b="0" i="0" dirty="0">
                <a:effectLst/>
                <a:latin typeface="Inter"/>
              </a:rPr>
              <a:t>: Avg. 135 mins (median 79 mins).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Microsoft Corporate: Avg. 37.7 hours.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effectLst/>
                <a:latin typeface="Inter"/>
              </a:rPr>
              <a:t>Challenges</a:t>
            </a:r>
            <a:r>
              <a:rPr lang="en-US" sz="2400" b="0" i="0" dirty="0">
                <a:effectLst/>
                <a:latin typeface="Inter"/>
              </a:rPr>
              <a:t>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Host turnover (260–650 hosts available at any time in </a:t>
            </a:r>
            <a:r>
              <a:rPr lang="en-US" sz="2400" b="0" i="0" dirty="0" err="1">
                <a:effectLst/>
                <a:latin typeface="Inter"/>
              </a:rPr>
              <a:t>Overnet</a:t>
            </a:r>
            <a:r>
              <a:rPr lang="en-US" sz="2400" b="0" i="0" dirty="0">
                <a:effectLst/>
                <a:latin typeface="Inter"/>
              </a:rPr>
              <a:t>).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effectLst/>
                <a:latin typeface="Inter"/>
              </a:rPr>
              <a:t>Redistribution of load/resources upon host departure.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471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Inter</vt:lpstr>
      <vt:lpstr>Office Theme</vt:lpstr>
      <vt:lpstr>Peer-to-Peer Middleware</vt:lpstr>
      <vt:lpstr>Introduction to Peer-to-Peer Middleware</vt:lpstr>
      <vt:lpstr>The Location Problem</vt:lpstr>
      <vt:lpstr>Functional Requirements of P2P Middleware</vt:lpstr>
      <vt:lpstr>Non-Functional Requirements</vt:lpstr>
      <vt:lpstr>PowerPoint Presentation</vt:lpstr>
      <vt:lpstr> Global Scalability</vt:lpstr>
      <vt:lpstr>Load Balancing</vt:lpstr>
      <vt:lpstr> Dynamic Host Availability</vt:lpstr>
      <vt:lpstr>Security &amp; Anonymity</vt:lpstr>
      <vt:lpstr>Data Distribution Challenges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Kruthik Reddy</cp:lastModifiedBy>
  <cp:revision>2</cp:revision>
  <dcterms:created xsi:type="dcterms:W3CDTF">2013-01-27T09:14:16Z</dcterms:created>
  <dcterms:modified xsi:type="dcterms:W3CDTF">2025-02-06T01:49:24Z</dcterms:modified>
  <cp:category/>
</cp:coreProperties>
</file>