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280" cy="43902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504000" y="2127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Networking and Internetworking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TextShape 2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9. Quality of Service (QoS)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5" name="TextShape 3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82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Requirements: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Guaranteed bandwidth and bounded latency for real-time multimedia data.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Dynamic QoS demands (minimum and optimal levels)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Applications: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Critical for streaming, video conferencing, and other real-time applications.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TextShape 2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10. Multicasting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8" name="TextShape 3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90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Purpose</a:t>
            </a:r>
            <a:r>
              <a:rPr b="0" lang="en-IN" sz="3200" spc="-1" strike="noStrike"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Efficient one-to-many communication.</a:t>
            </a:r>
            <a:endParaRPr b="0" lang="en-IN" sz="28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Reduces cost and improves fault tolerance compared to multiple unicast messages.</a:t>
            </a:r>
            <a:endParaRPr b="0" lang="en-IN" sz="28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Support</a:t>
            </a:r>
            <a:r>
              <a:rPr b="0" lang="en-IN" sz="3200" spc="-1" strike="noStrike">
                <a:latin typeface="Arial"/>
              </a:rPr>
              <a:t>: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Many network technologies enable simultaneous transmission to multiple recipients.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TextShape 2"/>
          <p:cNvSpPr txBox="1"/>
          <p:nvPr/>
        </p:nvSpPr>
        <p:spPr>
          <a:xfrm>
            <a:off x="504000" y="225720"/>
            <a:ext cx="907128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pPr algn="ctr"/>
            <a:r>
              <a:rPr b="0" lang="en-IN" sz="4400" spc="-1" strike="noStrike">
                <a:latin typeface="Arial"/>
              </a:rPr>
              <a:t>11. Key Takeaways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 fontScale="22000"/>
          </a:bodyPr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Communication Subsystem:</a:t>
            </a:r>
            <a:r>
              <a:rPr b="0" lang="en-IN" sz="3200" spc="-1" strike="noStrike">
                <a:latin typeface="Arial"/>
              </a:rPr>
              <a:t> Combines hardware and software to enable distributed system communication.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Internet:</a:t>
            </a:r>
            <a:r>
              <a:rPr b="0" lang="en-IN" sz="3200" spc="-1" strike="noStrike">
                <a:latin typeface="Arial"/>
              </a:rPr>
              <a:t> Integrates diverse subnets into a unified service.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Performance:</a:t>
            </a:r>
            <a:r>
              <a:rPr b="0" lang="en-IN" sz="3200" spc="-1" strike="noStrike">
                <a:latin typeface="Arial"/>
              </a:rPr>
              <a:t> Latency and data transfer rate are critical for distributed systems.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Scalability:</a:t>
            </a:r>
            <a:r>
              <a:rPr b="0" lang="en-IN" sz="3200" spc="-1" strike="noStrike">
                <a:latin typeface="Arial"/>
              </a:rPr>
              <a:t> The Internet must handle exponential growth.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Reliability:</a:t>
            </a:r>
            <a:r>
              <a:rPr b="0" lang="en-IN" sz="3200" spc="-1" strike="noStrike">
                <a:latin typeface="Arial"/>
              </a:rPr>
              <a:t> Error handling is often application-specific.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Security:</a:t>
            </a:r>
            <a:r>
              <a:rPr b="0" lang="en-IN" sz="3200" spc="-1" strike="noStrike">
                <a:latin typeface="Arial"/>
              </a:rPr>
              <a:t> Firewalls and cryptography protect networks and data.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Mobility:</a:t>
            </a:r>
            <a:r>
              <a:rPr b="0" lang="en-IN" sz="3200" spc="-1" strike="noStrike">
                <a:latin typeface="Arial"/>
              </a:rPr>
              <a:t> Requires adaptations to traditional networking mechanisms.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QoS:</a:t>
            </a:r>
            <a:r>
              <a:rPr b="0" lang="en-IN" sz="3200" spc="-1" strike="noStrike">
                <a:latin typeface="Arial"/>
              </a:rPr>
              <a:t> Essential for real-time and multimedia applications.</a:t>
            </a:r>
            <a:endParaRPr b="0" lang="en-IN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Multicasting:</a:t>
            </a:r>
            <a:r>
              <a:rPr b="0" lang="en-IN" sz="3200" spc="-1" strike="noStrike">
                <a:latin typeface="Arial"/>
              </a:rPr>
              <a:t> Enables efficient group communication.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1. Communication Subsystem in Distributed Systems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9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Components: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Hardware</a:t>
            </a:r>
            <a:r>
              <a:rPr b="0" lang="en-IN" sz="2800" spc="-1" strike="noStrike">
                <a:latin typeface="Arial"/>
              </a:rPr>
              <a:t>: Transmission media (wire, cable, fiber, wireless), routers, switches, bridges, hubs, repeaters, network interfaces.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800" spc="-1" strike="noStrike">
                <a:latin typeface="Arial"/>
              </a:rPr>
              <a:t>Software</a:t>
            </a:r>
            <a:r>
              <a:rPr b="0" lang="en-IN" sz="2800" spc="-1" strike="noStrike">
                <a:latin typeface="Arial"/>
              </a:rPr>
              <a:t>: Protocol stacks, communication handlers, drivers.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Functionality:</a:t>
            </a:r>
            <a:r>
              <a:rPr b="0" lang="en-IN" sz="3200" spc="-1" strike="noStrike">
                <a:latin typeface="Arial"/>
              </a:rPr>
              <a:t> Provides communication facilities for distributed systems.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Hosts:</a:t>
            </a:r>
            <a:r>
              <a:rPr b="0" lang="en-IN" sz="3200" spc="-1" strike="noStrike">
                <a:latin typeface="Arial"/>
              </a:rPr>
              <a:t> Computers and devices using the network.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Nodes:</a:t>
            </a:r>
            <a:r>
              <a:rPr b="0" lang="en-IN" sz="3200" spc="-1" strike="noStrike">
                <a:latin typeface="Arial"/>
              </a:rPr>
              <a:t> Any computer or switching device attached to the network.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2. The Internet as a Communication Subsystem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Structure: </a:t>
            </a:r>
            <a:r>
              <a:rPr b="0" lang="en-IN" sz="3200" spc="-1" strike="noStrike">
                <a:latin typeface="Arial"/>
              </a:rPr>
              <a:t>Built from interconnected subnets (units of routing).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Subnet:</a:t>
            </a:r>
            <a:r>
              <a:rPr b="0" lang="en-IN" sz="3200" spc="-1" strike="noStrike">
                <a:latin typeface="Arial"/>
              </a:rPr>
              <a:t> A collection of nodes reachable on the same physical network.</a:t>
            </a:r>
            <a:endParaRPr b="0" lang="en-IN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3200" spc="-1" strike="noStrike">
                <a:latin typeface="Arial"/>
              </a:rPr>
              <a:t>Integration:</a:t>
            </a:r>
            <a:r>
              <a:rPr b="0" lang="en-IN" sz="3200" spc="-1" strike="noStrike">
                <a:latin typeface="Arial"/>
              </a:rPr>
              <a:t> Combines diverse subnets into a single data communication service.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29160"/>
            <a:ext cx="9071280" cy="133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3. Networking Issues for Distributed Systems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4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Evolution: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Early networks supported simple applications (e.g., file transfer, email).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Distributed systems introduced higher performance demands for interactive applications.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Modern requirements include </a:t>
            </a:r>
            <a:r>
              <a:rPr b="1" lang="en-IN" sz="2800" spc="-1" strike="noStrike">
                <a:latin typeface="Arial"/>
              </a:rPr>
              <a:t>reliability</a:t>
            </a:r>
            <a:r>
              <a:rPr b="0" lang="en-IN" sz="2800" spc="-1" strike="noStrike">
                <a:latin typeface="Arial"/>
              </a:rPr>
              <a:t>, </a:t>
            </a:r>
            <a:r>
              <a:rPr b="1" lang="en-IN" sz="2800" spc="-1" strike="noStrike">
                <a:latin typeface="Arial"/>
              </a:rPr>
              <a:t>scalability</a:t>
            </a:r>
            <a:r>
              <a:rPr b="0" lang="en-IN" sz="2800" spc="-1" strike="noStrike">
                <a:latin typeface="Arial"/>
              </a:rPr>
              <a:t>, </a:t>
            </a:r>
            <a:r>
              <a:rPr b="1" lang="en-IN" sz="2800" spc="-1" strike="noStrike">
                <a:latin typeface="Arial"/>
              </a:rPr>
              <a:t>mobility</a:t>
            </a:r>
            <a:r>
              <a:rPr b="0" lang="en-IN" sz="2800" spc="-1" strike="noStrike">
                <a:latin typeface="Arial"/>
              </a:rPr>
              <a:t>, </a:t>
            </a:r>
            <a:r>
              <a:rPr b="1" lang="en-IN" sz="2800" spc="-1" strike="noStrike">
                <a:latin typeface="Arial"/>
              </a:rPr>
              <a:t>security</a:t>
            </a:r>
            <a:r>
              <a:rPr b="0" lang="en-IN" sz="2800" spc="-1" strike="noStrike">
                <a:latin typeface="Arial"/>
              </a:rPr>
              <a:t>, and </a:t>
            </a:r>
            <a:r>
              <a:rPr b="1" lang="en-IN" sz="2800" spc="-1" strike="noStrike">
                <a:latin typeface="Arial"/>
              </a:rPr>
              <a:t>quality of service (QoS)</a:t>
            </a:r>
            <a:r>
              <a:rPr b="0" lang="en-IN" sz="2800" spc="-1" strike="noStrike">
                <a:latin typeface="Arial"/>
              </a:rPr>
              <a:t>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4. Performance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7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Arial"/>
              </a:rPr>
              <a:t> </a:t>
            </a:r>
            <a:r>
              <a:rPr b="1" lang="en-IN" sz="2200" spc="-1" strike="noStrike">
                <a:latin typeface="Arial"/>
              </a:rPr>
              <a:t>Key Parameters: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latin typeface="Arial"/>
              </a:rPr>
              <a:t> </a:t>
            </a:r>
            <a:r>
              <a:rPr b="1" lang="en-IN" sz="2200" spc="-1" strike="noStrike">
                <a:latin typeface="Arial"/>
              </a:rPr>
              <a:t>Latency</a:t>
            </a:r>
            <a:r>
              <a:rPr b="0" lang="en-IN" sz="2200" spc="-1" strike="noStrike">
                <a:latin typeface="Arial"/>
              </a:rPr>
              <a:t>: Delay between sending and receiving data (time to transfer an empty message).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Arial"/>
              </a:rPr>
              <a:t>Data Transfer Rate</a:t>
            </a:r>
            <a:r>
              <a:rPr b="0" lang="en-IN" sz="2200" spc="-1" strike="noStrike">
                <a:latin typeface="Arial"/>
              </a:rPr>
              <a:t>: Speed of data transfer once transmission begins (bits per second).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Arial"/>
              </a:rPr>
              <a:t> </a:t>
            </a:r>
            <a:r>
              <a:rPr b="1" lang="en-IN" sz="2200" spc="-1" strike="noStrike">
                <a:latin typeface="Arial"/>
              </a:rPr>
              <a:t>Message Transmission Time: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latin typeface="Arial"/>
              </a:rPr>
              <a:t>Formula: Latency + (Message Length / Data Transfer Rate).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Arial"/>
              </a:rPr>
              <a:t> </a:t>
            </a:r>
            <a:r>
              <a:rPr b="1" lang="en-IN" sz="2200" spc="-1" strike="noStrike">
                <a:latin typeface="Arial"/>
              </a:rPr>
              <a:t>System Bandwidth: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Arial"/>
              </a:rPr>
              <a:t>Local Area Networks (LANs)</a:t>
            </a:r>
            <a:r>
              <a:rPr b="0" lang="en-IN" sz="2200" spc="-1" strike="noStrike">
                <a:latin typeface="Arial"/>
              </a:rPr>
              <a:t>: Bandwidth equals data transfer rate.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IN" sz="2200" spc="-1" strike="noStrike">
                <a:latin typeface="Arial"/>
              </a:rPr>
              <a:t>Wide Area Networks (WANs)</a:t>
            </a:r>
            <a:r>
              <a:rPr b="0" lang="en-IN" sz="2200" spc="-1" strike="noStrike">
                <a:latin typeface="Arial"/>
              </a:rPr>
              <a:t>: Bandwidth depends on multiple channels.</a:t>
            </a:r>
            <a:endParaRPr b="0" lang="en-IN" sz="2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IN" sz="2200" spc="-1" strike="noStrike">
                <a:latin typeface="Arial"/>
              </a:rPr>
              <a:t>Client-Server Communication: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latin typeface="Arial"/>
              </a:rPr>
              <a:t>Local network latency: ~0.5 ms</a:t>
            </a:r>
            <a:endParaRPr b="0" lang="en-IN" sz="2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200" spc="-1" strike="noStrike">
                <a:latin typeface="Arial"/>
              </a:rPr>
              <a:t>Internet latency: 5–500 ms (10–100 times slower than LANs).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5. Scalability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Growth: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The Internet must handle billions of nodes and millions of active hosts.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Future scalability depends on addressing, routing mechanisms, and economic factors.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Challenges: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Current technologies were not designed for today’s scale.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Ongoing improvements to support future growth.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6. Reliability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Error Handling: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Most applications can recover from communication errors.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Physical transmission media are highly reliable; errors often stem from software or buffer overflow.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 </a:t>
            </a:r>
            <a:r>
              <a:rPr b="0" lang="en-IN" sz="3200" spc="-1" strike="noStrike">
                <a:latin typeface="Arial"/>
              </a:rPr>
              <a:t>End-to-End Argument: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Error detection and correction are best handled at the application level.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7. Security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2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Firewalls: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Protect intranets from external access.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Filter incoming and outgoing messages based on security policies.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Cryptographic Techniques: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Enable secure communication for distributed applications.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Used for end-to-end authentication, privacy, and secure links (e.g., VPNs).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63600"/>
            <a:ext cx="9071280" cy="671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latin typeface="Arial"/>
              </a:rPr>
              <a:t>8. Mobility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6000"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Challenges: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Mobile devices (e.g., laptops, smartphones) require intermittent connections to different subnets.</a:t>
            </a:r>
            <a:endParaRPr b="0" lang="en-IN" sz="28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Internet addressing and routing were not originally designed for mobility.</a:t>
            </a:r>
            <a:endParaRPr b="0" lang="en-IN" sz="28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Adaptations:</a:t>
            </a:r>
            <a:endParaRPr b="0" lang="en-IN" sz="3200" spc="-1" strike="noStrike">
              <a:latin typeface="Arial"/>
            </a:endParaRPr>
          </a:p>
          <a:p>
            <a:pPr lvl="1" marL="864000" indent="-32364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IN" sz="2800" spc="-1" strike="noStrike">
                <a:latin typeface="Arial"/>
              </a:rPr>
              <a:t>Extensions to support mobile devices, but further development is needed.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LibreOffice/6.1.5.2$Windows_X86_64 LibreOffice_project/90f8dcf33c87b3705e78202e3df5142b201bd805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2025-01-30T15:49:03Z</dcterms:created>
  <dc:creator/>
  <dc:description/>
  <dc:language>en-IN</dc:language>
  <cp:lastModifiedBy/>
  <dcterms:modified xsi:type="dcterms:W3CDTF">2025-01-30T16:33:24Z</dcterms:modified>
  <cp:revision>2</cp:revision>
  <dc:subject/>
  <dc:title/>
</cp:coreProperties>
</file>