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Physical Models 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Hardware Components and Their Interconnections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Evolution from simple to complex systems</a:t>
            </a:r>
          </a:p>
          <a:p>
            <a:r>
              <a:t>• Increasing scale and heterogeneity</a:t>
            </a:r>
          </a:p>
          <a:p>
            <a:r>
              <a:t>• Integration of mobile and embedded devices</a:t>
            </a:r>
          </a:p>
          <a:p>
            <a:r>
              <a:t>• Growth of cloud computing</a:t>
            </a:r>
          </a:p>
          <a:p>
            <a:r>
              <a:t>• Challenges ahead:</a:t>
            </a:r>
          </a:p>
          <a:p>
            <a:r>
              <a:t>  - Managing complexity</a:t>
            </a:r>
          </a:p>
          <a:p>
            <a:r>
              <a:t>  - Ensuring security</a:t>
            </a:r>
          </a:p>
          <a:p>
            <a:r>
              <a:t>  - Supporting quality of service</a:t>
            </a:r>
          </a:p>
          <a:p>
            <a:r>
              <a:t>  - Handling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Physical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Hardware/software components at networked computers communicating via messages</a:t>
            </a:r>
          </a:p>
          <a:p/>
          <a:p>
            <a:r>
              <a:t>• Key Components:</a:t>
            </a:r>
          </a:p>
          <a:p>
            <a:r>
              <a:t>- Networked computer nodes</a:t>
            </a:r>
          </a:p>
          <a:p>
            <a:r>
              <a:t>- Communication network infrastructure</a:t>
            </a:r>
          </a:p>
          <a:p>
            <a:r>
              <a:t>- Message passing as sole means of communication</a:t>
            </a:r>
          </a:p>
          <a:p/>
          <a:p>
            <a:r>
              <a:t>• Represents minimal physical model of a distributed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Early Distributed Systems (1970s-80s)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Scale: 10-100 nodes</a:t>
            </a:r>
          </a:p>
          <a:p>
            <a:r>
              <a:t>• Limited Internet connectivity</a:t>
            </a:r>
          </a:p>
          <a:p>
            <a:r>
              <a:t>• Local area networks (primarily Ethernet)</a:t>
            </a:r>
          </a:p>
          <a:p>
            <a:r>
              <a:t>• Basic services:</a:t>
            </a:r>
          </a:p>
          <a:p>
            <a:r>
              <a:t>  - Shared printers</a:t>
            </a:r>
          </a:p>
          <a:p>
            <a:r>
              <a:t>  - File servers</a:t>
            </a:r>
          </a:p>
          <a:p>
            <a:r>
              <a:t>  - Email</a:t>
            </a:r>
          </a:p>
          <a:p>
            <a:r>
              <a:t>  - File transfer</a:t>
            </a:r>
          </a:p>
          <a:p>
            <a:r>
              <a:t>• Largely homogeneous systems</a:t>
            </a:r>
          </a:p>
          <a:p>
            <a:r>
              <a:t>• Limited focus on openness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Internet-Scale Distributed Systems (1990s)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Global scale deployment</a:t>
            </a:r>
          </a:p>
          <a:p>
            <a:r>
              <a:t>• Network of networks (Internet)</a:t>
            </a:r>
          </a:p>
          <a:p>
            <a:r>
              <a:t>• Significant heterogeneity:</a:t>
            </a:r>
          </a:p>
          <a:p>
            <a:r>
              <a:t>  - Networks</a:t>
            </a:r>
          </a:p>
          <a:p>
            <a:r>
              <a:t>  - Computer architectures</a:t>
            </a:r>
          </a:p>
          <a:p>
            <a:r>
              <a:t>  - Operating systems</a:t>
            </a:r>
          </a:p>
          <a:p>
            <a:r>
              <a:t>  - Programming languages</a:t>
            </a:r>
          </a:p>
          <a:p>
            <a:r>
              <a:t>• Emphasis on open standards</a:t>
            </a:r>
          </a:p>
          <a:p>
            <a:r>
              <a:t>• Introduction of middleware technologies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Contemporary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Ultra-large scale systems</a:t>
            </a:r>
          </a:p>
          <a:p>
            <a:r>
              <a:t>• Increased heterogeneity</a:t>
            </a:r>
          </a:p>
          <a:p>
            <a:r>
              <a:t>• Support for mobility</a:t>
            </a:r>
          </a:p>
          <a:p>
            <a:r>
              <a:t>• Embedded computing</a:t>
            </a:r>
          </a:p>
          <a:p>
            <a:r>
              <a:t>• Cloud computing integration</a:t>
            </a:r>
          </a:p>
          <a:p>
            <a:r>
              <a:t>• Complex resource management</a:t>
            </a:r>
          </a:p>
          <a:p>
            <a:r>
              <a:t>• Emphasis on service-oriented architecture</a:t>
            </a:r>
          </a:p>
          <a:p>
            <a:r>
              <a:t>• Support for quality of service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Computing in Physical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Mobile devices:</a:t>
            </a:r>
          </a:p>
          <a:p>
            <a:r>
              <a:t>  - Laptops</a:t>
            </a:r>
          </a:p>
          <a:p>
            <a:r>
              <a:t>  - Smartphones</a:t>
            </a:r>
          </a:p>
          <a:p>
            <a:r>
              <a:t>  - Tablets</a:t>
            </a:r>
          </a:p>
          <a:p>
            <a:r>
              <a:t>• Key requirements:</a:t>
            </a:r>
          </a:p>
          <a:p>
            <a:r>
              <a:t>  - Service discovery</a:t>
            </a:r>
          </a:p>
          <a:p>
            <a:r>
              <a:t>  - Spontaneous interoperation</a:t>
            </a:r>
          </a:p>
          <a:p>
            <a:r>
              <a:t>  - Location awareness</a:t>
            </a:r>
          </a:p>
          <a:p>
            <a:r>
              <a:t>  - Adaptation to changing environments</a:t>
            </a:r>
          </a:p>
          <a:p>
            <a:r>
              <a:t>• Support for wireless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Ubiquitous Computing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Embedded computers in everyday objects</a:t>
            </a:r>
          </a:p>
          <a:p>
            <a:r>
              <a:t>• Smart environments</a:t>
            </a:r>
          </a:p>
          <a:p>
            <a:r>
              <a:t>• Internet of Things integration</a:t>
            </a:r>
          </a:p>
          <a:p>
            <a:r>
              <a:t>• Challenges:</a:t>
            </a:r>
          </a:p>
          <a:p>
            <a:r>
              <a:t>  - Device discovery</a:t>
            </a:r>
          </a:p>
          <a:p>
            <a:r>
              <a:t>  - Interoperability</a:t>
            </a:r>
          </a:p>
          <a:p>
            <a:r>
              <a:t>  - Resource constraints</a:t>
            </a:r>
          </a:p>
          <a:p>
            <a:r>
              <a:t>  - Security and privacy</a:t>
            </a:r>
          </a:p>
          <a:p>
            <a:r>
              <a:t>• Seamless integration with environment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Computing and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Computing as a utility</a:t>
            </a:r>
          </a:p>
          <a:p>
            <a:r>
              <a:t>• Cluster-based implementation</a:t>
            </a:r>
          </a:p>
          <a:p>
            <a:r>
              <a:t>• Key features:</a:t>
            </a:r>
          </a:p>
          <a:p>
            <a:r>
              <a:t>  - Scalable resources</a:t>
            </a:r>
          </a:p>
          <a:p>
            <a:r>
              <a:t>  - Virtualization</a:t>
            </a:r>
          </a:p>
          <a:p>
            <a:r>
              <a:t>  - Pay-per-use model</a:t>
            </a:r>
          </a:p>
          <a:p>
            <a:r>
              <a:t>  - Service-oriented architecture</a:t>
            </a:r>
          </a:p>
          <a:p>
            <a:r>
              <a:t>• Examples: Amazon AWS, Google Cloud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Systems of Systems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Complex systems composed of subsystems</a:t>
            </a:r>
          </a:p>
          <a:p>
            <a:r>
              <a:t>• Each subsystem is independent</a:t>
            </a:r>
          </a:p>
          <a:p>
            <a:r>
              <a:t>• Characteristics:</a:t>
            </a:r>
          </a:p>
          <a:p>
            <a:r>
              <a:t>  - Operational independence</a:t>
            </a:r>
          </a:p>
          <a:p>
            <a:r>
              <a:t>  - Managerial independence</a:t>
            </a:r>
          </a:p>
          <a:p>
            <a:r>
              <a:t>  - Geographic distribution</a:t>
            </a:r>
          </a:p>
          <a:p>
            <a:r>
              <a:t>  - Evolutionary development</a:t>
            </a:r>
          </a:p>
          <a:p>
            <a:r>
              <a:t>• Example: Environmental management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Source Sans Pro Black</vt:lpstr>
      <vt:lpstr>Source Sans Pro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12</cp:revision>
  <dcterms:created xsi:type="dcterms:W3CDTF">2024-09-01T20:31:39Z</dcterms:created>
  <dcterms:modified xsi:type="dcterms:W3CDTF">2024-09-03T09:42:34Z</dcterms:modified>
</cp:coreProperties>
</file>