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879F-A65C-917D-C3BC-295455CB4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6690A-8905-46AE-605C-95CB21C05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C17B5-AF86-6957-C256-53FCF258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20F5-BFCD-4510-AACC-5DA055803B2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024A-4053-7045-C437-8DD9D49C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7978-76B9-14EE-E585-5E4BAD9B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CB3-3810-4D1E-B10F-D524B9C9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8106-E228-74A9-CA25-487300D5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46FB6-CC57-0C4E-0D8F-AAB0E423E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946DB-97B1-3984-E9E1-F6E41FAF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20F5-BFCD-4510-AACC-5DA055803B2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2DA3B-F55B-2004-8CAD-77911C31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0204-48B7-7822-C013-324E5802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CB3-3810-4D1E-B10F-D524B9C9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7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57087-58DA-3FC2-D657-638F0C6E6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CA547-3631-38B3-9A32-0BCAA7AE2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169FE-A101-3527-55A8-1A18EEBC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20F5-BFCD-4510-AACC-5DA055803B2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AC0E9-1F92-54ED-C9AB-C3D0EB1A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66167-7C89-2989-D82F-1C1AAE24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CB3-3810-4D1E-B10F-D524B9C9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1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F2D5A-2575-6358-61C4-19A45907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8F6F-334B-F6C2-F78F-E7D462A71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96BE0-D0AB-2E68-B916-E2FB631C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20F5-BFCD-4510-AACC-5DA055803B2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381A-21B7-DB0A-AB28-64603DD7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91F07-FD04-5D9F-2C1C-459DBDC2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CB3-3810-4D1E-B10F-D524B9C9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0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399A0-64E5-523B-237F-A35BE3A7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90FBB-A144-49B7-2E7B-99D4D58D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03A4-CAAB-2A8F-679D-9E722D1E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20F5-BFCD-4510-AACC-5DA055803B2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A7FF-22A8-7C1B-6D8A-9DA78635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1EC6-7E67-6232-C007-96BEEE82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CB3-3810-4D1E-B10F-D524B9C9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9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2B3B-27FB-D2D9-33F6-480C82C6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210A-C300-94AA-F142-7AEE587F4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D72B0-1289-B21B-EBAD-B84101B1E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152-0656-D39E-5CA2-FB14B664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20F5-BFCD-4510-AACC-5DA055803B2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22CC8-F4E2-D560-B883-D917D848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87E24-6F27-82B9-5BC7-310AE529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CB3-3810-4D1E-B10F-D524B9C9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7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9D11-AA3B-C8C7-84F0-913B1F0C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549FB-E49F-5C86-C34B-AF8273EF1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D1DE-7331-7705-95C4-522C5CA8F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F55AD-0AF5-FA00-5B04-AB445D61E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05B98-D4AB-056F-B04D-0AA26B1D9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F9B2F-A202-4591-2C93-2C21DAF6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20F5-BFCD-4510-AACC-5DA055803B2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1C764-C20F-DAE7-6412-16815B35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74294-393B-7873-82F0-B361E032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CB3-3810-4D1E-B10F-D524B9C9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0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2120-EDEE-1001-4AD9-101D728A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3397A-FF00-9F70-C404-76ABDB4F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20F5-BFCD-4510-AACC-5DA055803B2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167D4-CDFE-278C-B562-6C17BCA3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29160-9ABE-0F41-3799-C4A0B0B9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CB3-3810-4D1E-B10F-D524B9C9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CFC34-6AEE-CCFE-B95F-A0E46130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20F5-BFCD-4510-AACC-5DA055803B2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98630-9DCD-C090-5560-B6591845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D726D-EC51-DBD8-AF74-5BE39BE4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CB3-3810-4D1E-B10F-D524B9C9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5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298D-92B5-0950-90A8-289C4D08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0B767-8B22-521E-40B6-7C78F0528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3AA4D-1DFA-E8EA-6820-EFE39B87A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68CB1-7174-500E-D562-D567D29B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20F5-BFCD-4510-AACC-5DA055803B2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6AD99-00A5-3180-F445-28AC1930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12F60-E2AF-3050-8DA5-7675ADEE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CB3-3810-4D1E-B10F-D524B9C9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FF49-186D-98F7-65B6-FC3261CB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5A83F-68A4-5389-F8F1-DE6261CCA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262EB-B714-CF01-D455-3818E3AE4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829FD-F934-929D-7FB8-D93CB146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20F5-BFCD-4510-AACC-5DA055803B2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B6990-DF80-B415-6DC4-4F053AE5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DA461-3DCE-E7C1-404F-B60189FB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08CB3-3810-4D1E-B10F-D524B9C9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D8669-606F-5197-5845-F23B2658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37DDB-7F64-0093-C832-4620C7581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58EFC-7EA8-0F95-2396-D77A76615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020F5-BFCD-4510-AACC-5DA055803B2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52605-D6AD-393E-0339-9B0E1E31E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75394-675D-B186-DCF6-2EF6CFCAE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08CB3-3810-4D1E-B10F-D524B9C9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0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70E3-9092-65EE-09E3-DA91D71FE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Fault-Tolerant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F55DA-AD14-07EB-1F38-6308E8DBA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1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B0AE7-6375-09CC-8273-CBD75C5D7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60C6-0494-D1D9-064A-311E145F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Active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8CF3-3C17-D058-1AFD-60EDE4B3D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1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Architecture:</a:t>
            </a:r>
          </a:p>
          <a:p>
            <a:pPr marL="0" indent="0">
              <a:buNone/>
            </a:pPr>
            <a:r>
              <a:rPr lang="en-US" i="1" dirty="0"/>
              <a:t>Clients multicast requests; all RMs process operations in the same order.</a:t>
            </a:r>
          </a:p>
          <a:p>
            <a:pPr marL="0" indent="0">
              <a:buNone/>
            </a:pPr>
            <a:r>
              <a:rPr lang="en-US" b="1" dirty="0"/>
              <a:t>Steps for Handling a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Request</a:t>
            </a:r>
            <a:r>
              <a:rPr lang="en-US" dirty="0"/>
              <a:t>: Client multicasts the request to all </a:t>
            </a:r>
            <a:r>
              <a:rPr lang="en-US" dirty="0" err="1"/>
              <a:t>RMs.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Coordination</a:t>
            </a:r>
            <a:r>
              <a:rPr lang="en-US" dirty="0"/>
              <a:t>: RMs deliver the request in total order (via consensus protocols like Paxos/Raft).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Execution</a:t>
            </a:r>
            <a:r>
              <a:rPr lang="en-US" dirty="0"/>
              <a:t>: Each RM executes the request deterministically (as state machines).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Agreement</a:t>
            </a:r>
            <a:r>
              <a:rPr lang="en-US" dirty="0"/>
              <a:t>: No explicit phase needed (total order ensures consensus).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Response:</a:t>
            </a:r>
            <a:r>
              <a:rPr lang="en-US" dirty="0"/>
              <a:t> Each RM sends a response; the client uses the first reply (or majority).</a:t>
            </a:r>
          </a:p>
        </p:txBody>
      </p:sp>
    </p:spTree>
    <p:extLst>
      <p:ext uri="{BB962C8B-B14F-4D97-AF65-F5344CB8AC3E}">
        <p14:creationId xmlns:p14="http://schemas.microsoft.com/office/powerpoint/2010/main" val="356302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E6A17-43A3-4BCD-B966-5CD69617B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F03B-7F3B-AFDF-2A3C-A363A77A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Active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8D28-FC55-EEC9-7595-6D6BED97C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8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Failure Handling:</a:t>
            </a:r>
          </a:p>
          <a:p>
            <a:r>
              <a:rPr lang="en-US" dirty="0"/>
              <a:t>Surviving RMs continue processing requests</a:t>
            </a:r>
            <a:r>
              <a:rPr lang="en-US" b="1" dirty="0"/>
              <a:t>. </a:t>
            </a:r>
          </a:p>
          <a:p>
            <a:r>
              <a:rPr lang="en-US" dirty="0"/>
              <a:t>No single point of failure; tolerates up to f failures with 2f+1 replicas (Byzantine fault tolerance)</a:t>
            </a:r>
            <a:r>
              <a:rPr lang="en-US" b="1" dirty="0"/>
              <a:t>. </a:t>
            </a:r>
          </a:p>
          <a:p>
            <a:pPr marL="0" indent="0">
              <a:buNone/>
            </a:pPr>
            <a:r>
              <a:rPr lang="en-US" b="1" dirty="0"/>
              <a:t>Trade-offs:</a:t>
            </a:r>
          </a:p>
          <a:p>
            <a:r>
              <a:rPr lang="en-US" b="1" dirty="0"/>
              <a:t>Pros: </a:t>
            </a:r>
            <a:r>
              <a:rPr lang="en-US" dirty="0"/>
              <a:t>High availability, no failover delay</a:t>
            </a:r>
            <a:r>
              <a:rPr lang="en-US" b="1" dirty="0"/>
              <a:t>. </a:t>
            </a:r>
          </a:p>
          <a:p>
            <a:r>
              <a:rPr lang="en-US" b="1" dirty="0"/>
              <a:t>Cons: </a:t>
            </a:r>
            <a:r>
              <a:rPr lang="en-US" dirty="0"/>
              <a:t>Requires total ordering (complex coordination), higher overhead</a:t>
            </a:r>
            <a:r>
              <a:rPr lang="en-US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81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81C3-A91A-A425-D327-C82A38F0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Consistency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7885-A4CA-2A3F-1471-61E01C706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Linearizability</a:t>
            </a:r>
          </a:p>
          <a:p>
            <a:r>
              <a:rPr lang="en-US" dirty="0"/>
              <a:t>Operations appear to execute atomically in real-time order</a:t>
            </a:r>
            <a:r>
              <a:rPr lang="en-US" b="1" dirty="0"/>
              <a:t>.</a:t>
            </a:r>
          </a:p>
          <a:p>
            <a:r>
              <a:rPr lang="en-US" dirty="0"/>
              <a:t>Example: A bank balance update must be seen by all clients immediately</a:t>
            </a:r>
            <a:r>
              <a:rPr lang="en-US" b="1" dirty="0"/>
              <a:t>.</a:t>
            </a:r>
          </a:p>
          <a:p>
            <a:r>
              <a:rPr lang="en-US" dirty="0"/>
              <a:t>Achieved in passive replication (primary sequences all operations)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459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BA00B-34F0-7227-646C-9AC9C4759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D0A9-53CE-5653-6A46-868B27DF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Consistency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1B44A-1535-F490-CEFA-98742A614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Sequential Consistency</a:t>
            </a:r>
          </a:p>
          <a:p>
            <a:r>
              <a:rPr lang="en-US" dirty="0"/>
              <a:t>Operations follow program order per client but not real-time order</a:t>
            </a:r>
            <a:r>
              <a:rPr lang="en-US" b="1" dirty="0"/>
              <a:t>.</a:t>
            </a:r>
          </a:p>
          <a:p>
            <a:r>
              <a:rPr lang="en-US" sz="2800" dirty="0">
                <a:effectLst/>
                <a:latin typeface="Liberation Serif" panose="020206030504050203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Example: Chat messages appear in the order sent, even if delayed</a:t>
            </a:r>
            <a:r>
              <a:rPr lang="en-US" b="1" dirty="0"/>
              <a:t>.</a:t>
            </a:r>
          </a:p>
          <a:p>
            <a:r>
              <a:rPr lang="en-US" dirty="0"/>
              <a:t>Achieved in active replication (total order of operations).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7065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703E6-3AAB-8C4B-910B-D83395413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8B35-FAB5-35BA-7978-B0EEE32B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Role of Group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C18B-9DCA-7D77-A67A-B8047114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Group communication ensures RMs coordinate to maintain consistency during failures:</a:t>
            </a:r>
          </a:p>
          <a:p>
            <a:r>
              <a:rPr lang="en-US" dirty="0"/>
              <a:t>View-Synchronous Communication: </a:t>
            </a:r>
          </a:p>
          <a:p>
            <a:pPr lvl="1"/>
            <a:r>
              <a:rPr lang="en-US" dirty="0"/>
              <a:t>All RMs agree on membership change(e.g., primary failure)</a:t>
            </a:r>
          </a:p>
          <a:p>
            <a:pPr lvl="1"/>
            <a:r>
              <a:rPr lang="en-US" dirty="0"/>
              <a:t>Delivers message consistently across the group.</a:t>
            </a:r>
          </a:p>
          <a:p>
            <a:pPr lvl="1"/>
            <a:r>
              <a:rPr lang="en-US" dirty="0"/>
              <a:t>Key properties:</a:t>
            </a:r>
          </a:p>
          <a:p>
            <a:pPr lvl="2"/>
            <a:r>
              <a:rPr lang="en-US" i="1" dirty="0"/>
              <a:t>Order</a:t>
            </a:r>
            <a:r>
              <a:rPr lang="en-US" dirty="0"/>
              <a:t>: All processes deliver the same sequence of views.</a:t>
            </a:r>
          </a:p>
          <a:p>
            <a:pPr lvl="2"/>
            <a:r>
              <a:rPr lang="en-US" i="1" dirty="0"/>
              <a:t>Integrity: </a:t>
            </a:r>
            <a:r>
              <a:rPr lang="en-US" dirty="0"/>
              <a:t>A process in a view sees itself.</a:t>
            </a:r>
          </a:p>
          <a:p>
            <a:pPr lvl="2"/>
            <a:r>
              <a:rPr lang="en-US" i="1" dirty="0"/>
              <a:t>Non-Triviality: </a:t>
            </a:r>
            <a:r>
              <a:rPr lang="en-US" dirty="0"/>
              <a:t>Eventually includes all reachable members.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64802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750E0-9F0F-40F7-851D-5640E88AC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8476-11AA-4902-8FF9-63A81556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Role of Group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61F2-D203-160A-99A4-AC3B5ADA2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342900" marR="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450215" algn="l"/>
              </a:tabLst>
            </a:pPr>
            <a:endParaRPr lang="en-US" kern="100" dirty="0">
              <a:effectLst/>
              <a:latin typeface="Liberation Serif" panose="02020603050405020304" pitchFamily="18" charset="0"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marL="342900" marR="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450215" algn="l"/>
              </a:tabLst>
            </a:pPr>
            <a:endParaRPr lang="en-US" kern="100" dirty="0">
              <a:effectLst/>
              <a:latin typeface="Liberation Serif" panose="02020603050405020304" pitchFamily="18" charset="0"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marL="342900" marR="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  <a:tabLst>
                <a:tab pos="450215" algn="l"/>
              </a:tabLst>
            </a:pPr>
            <a:r>
              <a:rPr lang="en-US" kern="100" dirty="0">
                <a:effectLst/>
                <a:latin typeface="Liberation Serif" panose="02020603050405020304" pitchFamily="18" charset="0"/>
                <a:ea typeface="NSimSun" panose="02010609030101010101" pitchFamily="49" charset="-122"/>
                <a:cs typeface="Symbol" panose="05050102010706020507" pitchFamily="18" charset="2"/>
              </a:rPr>
              <a:t>If RM </a:t>
            </a:r>
            <a:r>
              <a:rPr lang="en-US" i="1" kern="100" dirty="0">
                <a:effectLst/>
                <a:latin typeface="Liberation Serif" panose="020206030504050203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p</a:t>
            </a:r>
            <a:r>
              <a:rPr lang="en-US" kern="100" dirty="0">
                <a:effectLst/>
                <a:latin typeface="Liberation Serif" panose="02020603050405020304" pitchFamily="18" charset="0"/>
                <a:ea typeface="NSimSun" panose="02010609030101010101" pitchFamily="49" charset="-122"/>
                <a:cs typeface="Symbol" panose="05050102010706020507" pitchFamily="18" charset="2"/>
              </a:rPr>
              <a:t> crashes, remaining RMs agree on a new view excluding </a:t>
            </a:r>
            <a:r>
              <a:rPr lang="en-US" i="1" kern="100" dirty="0">
                <a:effectLst/>
                <a:latin typeface="Liberation Serif" panose="020206030504050203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p</a:t>
            </a:r>
            <a:r>
              <a:rPr lang="en-US" kern="100" dirty="0">
                <a:effectLst/>
                <a:latin typeface="Liberation Serif" panose="02020603050405020304" pitchFamily="18" charset="0"/>
                <a:ea typeface="NSimSun" panose="02010609030101010101" pitchFamily="49" charset="-122"/>
                <a:cs typeface="Symbol" panose="05050102010706020507" pitchFamily="18" charset="2"/>
              </a:rPr>
              <a:t>. </a:t>
            </a:r>
          </a:p>
          <a:p>
            <a:r>
              <a:rPr lang="en-US" dirty="0">
                <a:effectLst/>
                <a:latin typeface="Liberation Serif" panose="020206030504050203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Messages are delivered either before or after the view change, ensuring consistency.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60401-5079-3419-E9AA-60A40AEC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746" y="1690688"/>
            <a:ext cx="6167683" cy="375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75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D95-5DA7-CBFD-C143-414ADFA8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Trade-offs Between Passive and Active Replication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FFFDED-E34D-8D0F-F57A-2691904DD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303284"/>
              </p:ext>
            </p:extLst>
          </p:nvPr>
        </p:nvGraphicFramePr>
        <p:xfrm>
          <a:off x="838200" y="1825625"/>
          <a:ext cx="10515597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8093323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154417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03738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 Replication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Replication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97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Linearizability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Sequential consistency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33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Fault Tolerance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Requires failover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single point of failure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Lower (single primary)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Higher (parallel processing)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6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Databases, financial systems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Real-time systems (e.g., air traffic control)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150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E468-40F0-A1CC-C657-86091FB0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380F6-FD14-CDE0-0278-C88C2F86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832"/>
            <a:ext cx="10515600" cy="5206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Fault-tolerant services use replication to mask failures:</a:t>
            </a:r>
          </a:p>
          <a:p>
            <a:r>
              <a:rPr lang="en-US" b="1" dirty="0"/>
              <a:t>Passive replication</a:t>
            </a:r>
            <a:r>
              <a:rPr lang="en-US" dirty="0"/>
              <a:t> simplifies consistency but has a single point of failure. </a:t>
            </a:r>
          </a:p>
          <a:p>
            <a:r>
              <a:rPr lang="en-US" b="1" dirty="0"/>
              <a:t>Active replication</a:t>
            </a:r>
            <a:r>
              <a:rPr lang="en-US" dirty="0"/>
              <a:t> provides high availability but requires coordination. </a:t>
            </a:r>
          </a:p>
          <a:p>
            <a:r>
              <a:rPr lang="en-US" b="1" dirty="0"/>
              <a:t>View-synchronous communication</a:t>
            </a:r>
            <a:r>
              <a:rPr lang="en-US" dirty="0"/>
              <a:t> ensures agreement during failures. </a:t>
            </a:r>
          </a:p>
          <a:p>
            <a:r>
              <a:rPr lang="en-US" dirty="0"/>
              <a:t>Correctness is enforced via </a:t>
            </a:r>
            <a:r>
              <a:rPr lang="en-US" b="1" dirty="0"/>
              <a:t>linearizability</a:t>
            </a:r>
            <a:r>
              <a:rPr lang="en-US" dirty="0"/>
              <a:t> (strict order) or </a:t>
            </a:r>
            <a:r>
              <a:rPr lang="en-US" b="1" dirty="0"/>
              <a:t>sequential consistency</a:t>
            </a:r>
            <a:r>
              <a:rPr lang="en-US" dirty="0"/>
              <a:t> (program order). </a:t>
            </a:r>
          </a:p>
          <a:p>
            <a:pPr marL="0" indent="0">
              <a:buNone/>
            </a:pPr>
            <a:r>
              <a:rPr lang="en-US" dirty="0"/>
              <a:t>By combining these strategies, systems balance availability, consistency, and performance to meet application needs.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9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AD41-BB8D-754C-B9C5-94811542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FA2B-C63F-4C83-F0F9-47747354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Fault tolerance ensures a system behaves correctly despite failures (e.g., server crashes, network partitions). Two main replication strategies achieve this: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Passive(Primary-Backup) Replication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Active Replication</a:t>
            </a:r>
          </a:p>
          <a:p>
            <a:pPr marL="0" indent="0">
              <a:buNone/>
            </a:pPr>
            <a:r>
              <a:rPr lang="en-US" dirty="0"/>
              <a:t>To ensure correctness, two consistency models are used:</a:t>
            </a:r>
          </a:p>
          <a:p>
            <a:r>
              <a:rPr lang="en-US" b="1" dirty="0"/>
              <a:t>Linearizability:</a:t>
            </a:r>
            <a:r>
              <a:rPr lang="en-US" dirty="0"/>
              <a:t> Operations appear instantaneous and ordered by real time. </a:t>
            </a:r>
          </a:p>
          <a:p>
            <a:r>
              <a:rPr lang="en-US" b="1" dirty="0"/>
              <a:t>Sequential Consistency: </a:t>
            </a:r>
            <a:r>
              <a:rPr lang="en-US" dirty="0"/>
              <a:t>Operations follow program order per client, not real-time order.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5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B627-0B93-8830-8CBA-CC5260A4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Passive (Primary-Backup)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A7DB-BCC0-9546-DC4D-B69ADB718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</a:t>
            </a:r>
            <a:r>
              <a:rPr lang="en-US" dirty="0"/>
              <a:t>: Ensure high availability and consistency by designating a primary replica manager that handles all client requests. Backups remain idle until the primary fails.</a:t>
            </a:r>
          </a:p>
        </p:txBody>
      </p:sp>
    </p:spTree>
    <p:extLst>
      <p:ext uri="{BB962C8B-B14F-4D97-AF65-F5344CB8AC3E}">
        <p14:creationId xmlns:p14="http://schemas.microsoft.com/office/powerpoint/2010/main" val="78820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D38FF-7C4B-F094-7B86-C53D1F8F8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661-A0D3-5A2B-8546-EFCF7BE2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Passive (Primary-Backup)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7D5BF-D41C-70CF-33AC-84D4367A5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CA9EA-D2FE-F841-7C7E-727C6C05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08" y="2134394"/>
            <a:ext cx="92773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7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2C830-B0D0-F629-3C28-ACAF65581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5DB8-9C39-1AA3-6BB4-E2E31331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Passive (Primary-Backup)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04906-65FF-9EAE-27EF-622F40EC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Architecture:</a:t>
            </a:r>
          </a:p>
          <a:p>
            <a:r>
              <a:rPr lang="en-US" b="1" dirty="0"/>
              <a:t>Primary: </a:t>
            </a:r>
            <a:r>
              <a:rPr lang="en-US" dirty="0"/>
              <a:t>Processes client requests, updates backups.</a:t>
            </a:r>
          </a:p>
          <a:p>
            <a:r>
              <a:rPr lang="en-US" b="1" dirty="0"/>
              <a:t>Backups:</a:t>
            </a:r>
            <a:r>
              <a:rPr lang="en-US" dirty="0"/>
              <a:t> Maintain copies of data; take over if the primary fails.</a:t>
            </a:r>
          </a:p>
          <a:p>
            <a:r>
              <a:rPr lang="en-US" sz="2800" b="1" dirty="0">
                <a:effectLst/>
                <a:latin typeface="Liberation Serif" panose="020206030504050203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Clients:</a:t>
            </a:r>
            <a:r>
              <a:rPr lang="en-US" sz="2800" dirty="0">
                <a:effectLst/>
                <a:latin typeface="Liberation Serif" panose="020206030504050203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 Communicate only with the primary.</a:t>
            </a:r>
          </a:p>
          <a:p>
            <a:pPr marL="0" indent="0">
              <a:buNone/>
            </a:pPr>
            <a:endParaRPr lang="en-US" dirty="0">
              <a:latin typeface="Liberation Serif" panose="02020603050405020304" pitchFamily="18" charset="0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US" i="1" dirty="0">
                <a:latin typeface="Liberation Serif" panose="02020603050405020304" pitchFamily="18" charset="0"/>
                <a:ea typeface="NSimSun" panose="02010609030101010101" pitchFamily="49" charset="-122"/>
              </a:rPr>
              <a:t>Clients send requests to the primary updates are propagated to backups.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8903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3DDC1-4E40-2F64-1134-AC0066B09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8751-EE02-BCCF-CA5E-244105AD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Passive (Primary-Backup)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DB8C6-C809-9D83-910D-77BCAC27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Steps for Handling a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Request: </a:t>
            </a:r>
            <a:r>
              <a:rPr lang="en-US" dirty="0"/>
              <a:t>Client sends a request to the primary.</a:t>
            </a:r>
            <a:r>
              <a:rPr lang="en-US" b="1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Coordination: </a:t>
            </a:r>
            <a:r>
              <a:rPr lang="en-US" dirty="0"/>
              <a:t>Primary checks for duplicate requests (using unique IDs).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Execution: </a:t>
            </a:r>
            <a:r>
              <a:rPr lang="en-US" dirty="0"/>
              <a:t>Primary applies the operation to its state.</a:t>
            </a:r>
            <a:r>
              <a:rPr lang="en-US" b="1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Agreement: </a:t>
            </a:r>
            <a:r>
              <a:rPr lang="en-US" dirty="0"/>
              <a:t>Primary sends the update to all backups (via view-synchronous communication).</a:t>
            </a:r>
            <a:r>
              <a:rPr lang="en-US" b="1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Response: </a:t>
            </a:r>
            <a:r>
              <a:rPr lang="en-US" dirty="0"/>
              <a:t>Primary replies to the client.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232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5E00A-F178-2A21-0D95-92F921061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2C6A-9EDA-A274-E0BD-D611D3AB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Passive (Primary-Backup)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4005-020D-960A-A837-8438852C9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Failure Handling:</a:t>
            </a:r>
          </a:p>
          <a:p>
            <a:r>
              <a:rPr lang="en-US" dirty="0"/>
              <a:t>If the primary crashes, the system elects a new primary using </a:t>
            </a:r>
            <a:r>
              <a:rPr lang="en-US" b="1" dirty="0"/>
              <a:t>view-synchronous communication</a:t>
            </a:r>
            <a:r>
              <a:rPr lang="en-US" dirty="0"/>
              <a:t>. </a:t>
            </a:r>
          </a:p>
          <a:p>
            <a:r>
              <a:rPr lang="en-US" dirty="0"/>
              <a:t>The new primary and backups agree on the latest state (no updates are lost or duplicated). </a:t>
            </a:r>
          </a:p>
          <a:p>
            <a:pPr marL="0" indent="0">
              <a:buNone/>
            </a:pPr>
            <a:r>
              <a:rPr lang="en-US" b="1" dirty="0"/>
              <a:t>Trade-offs:</a:t>
            </a:r>
          </a:p>
          <a:p>
            <a:r>
              <a:rPr lang="en-US" b="1" dirty="0"/>
              <a:t>Pros: </a:t>
            </a:r>
            <a:r>
              <a:rPr lang="en-US" dirty="0"/>
              <a:t>Simple consistency, ideal for high-consistency systems (e.g., databases)</a:t>
            </a:r>
            <a:r>
              <a:rPr lang="en-US" b="1" dirty="0"/>
              <a:t>. </a:t>
            </a:r>
          </a:p>
          <a:p>
            <a:r>
              <a:rPr lang="en-US" b="1" dirty="0"/>
              <a:t>Cons: </a:t>
            </a:r>
            <a:r>
              <a:rPr lang="en-US" dirty="0"/>
              <a:t>Single point of failure (until failover), latency during failover</a:t>
            </a:r>
            <a:r>
              <a:rPr lang="en-US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913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8EB7-489C-A3AF-E538-C317CBAC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Active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D18C-7298-EDDF-62BF-839FF4802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Eliminate single points of failure by having all replica managers process requests.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A59BB-66A5-B4DE-4A96-15355E7AF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0825"/>
            <a:ext cx="102393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4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9D284-7544-D552-E474-631C6C892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8306-95ED-E040-3428-EB96A14B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Active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DBF9-CCE1-A725-9583-F604190F1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Architecture:</a:t>
            </a:r>
          </a:p>
          <a:p>
            <a:r>
              <a:rPr lang="en-US" dirty="0"/>
              <a:t> All replica managers(RMs) actively process requests.</a:t>
            </a:r>
          </a:p>
          <a:p>
            <a:r>
              <a:rPr lang="en-US" dirty="0"/>
              <a:t> Clients multicast requests to all RMs using </a:t>
            </a:r>
            <a:r>
              <a:rPr lang="en-US" b="1" dirty="0"/>
              <a:t>totally ordered, reliable multicast</a:t>
            </a:r>
            <a:r>
              <a:rPr lang="en-US" dirty="0"/>
              <a:t>.</a:t>
            </a:r>
          </a:p>
          <a:p>
            <a:r>
              <a:rPr lang="en-US" dirty="0"/>
              <a:t>RMs execute operations in the same global order. </a:t>
            </a:r>
          </a:p>
          <a:p>
            <a:pPr marL="0" indent="0">
              <a:buNone/>
            </a:pPr>
            <a:r>
              <a:rPr lang="en-US" i="1" dirty="0"/>
              <a:t>Clients multicast requests; all RMs process operations in the same order.</a:t>
            </a:r>
          </a:p>
        </p:txBody>
      </p:sp>
    </p:spTree>
    <p:extLst>
      <p:ext uri="{BB962C8B-B14F-4D97-AF65-F5344CB8AC3E}">
        <p14:creationId xmlns:p14="http://schemas.microsoft.com/office/powerpoint/2010/main" val="235315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846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Liberation Serif</vt:lpstr>
      <vt:lpstr>Symbol</vt:lpstr>
      <vt:lpstr>Office Theme</vt:lpstr>
      <vt:lpstr>Fault-Tolerant Services</vt:lpstr>
      <vt:lpstr>1. Introduction</vt:lpstr>
      <vt:lpstr>2. Passive (Primary-Backup) Replication</vt:lpstr>
      <vt:lpstr>2. Passive (Primary-Backup) Replication</vt:lpstr>
      <vt:lpstr>2. Passive (Primary-Backup) Replication</vt:lpstr>
      <vt:lpstr>2. Passive (Primary-Backup) Replication</vt:lpstr>
      <vt:lpstr>2. Passive (Primary-Backup) Replication</vt:lpstr>
      <vt:lpstr>3. Active Replication</vt:lpstr>
      <vt:lpstr>3. Active Replication</vt:lpstr>
      <vt:lpstr>3. Active Replication</vt:lpstr>
      <vt:lpstr>3. Active Replication</vt:lpstr>
      <vt:lpstr>4. Consistency Models</vt:lpstr>
      <vt:lpstr>4. Consistency Models</vt:lpstr>
      <vt:lpstr>5. Role of Group Communication</vt:lpstr>
      <vt:lpstr>5. Role of Group Communication</vt:lpstr>
      <vt:lpstr>6. Trade-offs Between Passive and Active Replication</vt:lpstr>
      <vt:lpstr>7.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Jhashuva U</dc:creator>
  <cp:lastModifiedBy>Jhashuva U</cp:lastModifiedBy>
  <cp:revision>1</cp:revision>
  <dcterms:created xsi:type="dcterms:W3CDTF">2025-04-10T03:39:24Z</dcterms:created>
  <dcterms:modified xsi:type="dcterms:W3CDTF">2025-04-10T07:06:12Z</dcterms:modified>
</cp:coreProperties>
</file>