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151-C058-C42A-F424-B63F342C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CC55-E471-69D6-ADD5-DB65818B8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4CF6-64B8-6940-4214-0444D2E4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0ACF-FF70-4436-A36D-4A3A9FB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EFF2-BD02-BAD5-A30E-FAD8B02F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BA7-8420-86A4-20B1-FAE74A1D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B9451-AD02-F924-23B4-8F00692A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E876-374A-E5FC-DF71-F72E6B18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8FFD-A018-BB2D-01E6-D48F72AB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F3A3-1E24-9087-E553-ACE227A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7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70527-3B2F-3584-4828-C6B447CC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5BF88-BDE4-AFF4-3519-56D0898D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7BFA-DE9C-5ABD-9DF2-A6316785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53F8-E036-8C9F-AEAB-79E232C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285D-1FCE-A2AB-DE4C-B83EA36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B50-678C-A621-61EC-F2CE835E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8C3-81C6-54D0-DFE8-7BCC1A41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B87A-BF63-69BD-2615-044AF0EB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EBF9-DDA9-CED5-D915-C875390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B504-DF61-BBA5-743F-7D3BFB8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C60B-7753-0CA4-C762-A779823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1794-12A6-D42E-1DBC-2CD13AA2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3704-3B4B-5E67-7D35-AE896068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BC7A-A9AF-E079-857F-5399AE8D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F431-F407-E5A3-E99B-A54AED94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9A18-BF7F-464F-659C-66F64EDE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7471-09E5-E037-D484-49068AA3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A293-E093-253F-5BF0-4880996B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3FC44-2796-0645-436B-41ED7B9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322E-9331-2DB6-F888-799FDF54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04D06-3530-9E5F-EB7B-1899EEA9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D359-38D3-7CAA-4047-DCE51664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C2F5-7398-C571-2B34-E655B16E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5099-959E-640C-5E30-7B470344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4BA1A-C896-7ED0-2101-FF3A9498D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0DAAA-6327-B4D2-B1B6-B453D4F71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8A3A8-31AC-74C7-D773-3DFC8CF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B40F2-B6D4-6629-59C9-4FC3581B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283E7-AD8B-D04D-1ABA-60299540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5AEA-09A6-954A-EBF8-63824BC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B9705-E36F-CDA7-B70F-BB79DC0A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23E3-9CD8-1D50-F4B5-906732A8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4C715-770D-C2BD-B531-A288A39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E5EA9-A7DA-F07E-9869-04E932D5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28530-48A0-FD65-2D6A-A528CE45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634F7-4B50-765A-C093-5E88E353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27F3-AF1A-1A86-C910-B56C5538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113D-C322-34ED-2EB8-6D11D1BD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B32D-951E-64F3-7FE3-60586431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EB77B-9D6F-BBC9-D283-D0B9BAC3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01C1-A41A-19D9-4514-3AF4A849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F075-83BE-175F-6738-1D4591CF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496-5D2F-5B33-14DD-ACB9D4D1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CB047-4EA5-7038-1327-136E4E334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A4C1-E2BD-E7E6-79BA-F8888AD0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D828-CEB0-1FB2-237E-3059833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AAF5E-F24E-F407-C4EB-5DBDB222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DD44-C2FE-55EF-2228-ECD127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A5A4-2D9E-A9EE-F076-4E83DFE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7E42-F464-BA8C-6D4E-BCFDFDB1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D5D7-B5B3-1713-FDDC-24A30D854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1185D-FE81-41E6-9A0E-486616D13FA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50E4-34C9-C15C-16F1-4E18A064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894E-F174-E485-B7B8-2CDB3F9BC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24C1F-40FC-4983-9C5C-F57E974C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28F2-792B-966A-DE41-FEFFEBD4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07D3-03E7-D3E0-2E53-A9A225DF4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2D1D-E188-013C-B245-FA8DFD4B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EDDE-7F47-252E-1FF7-E0492F00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Synchronous system (timeouts detect failures).</a:t>
            </a:r>
          </a:p>
          <a:p>
            <a:pPr lvl="1"/>
            <a:r>
              <a:rPr lang="en-US" dirty="0"/>
              <a:t>Processes know IDs of all higher-ID processes.</a:t>
            </a:r>
          </a:p>
          <a:p>
            <a:pPr lvl="1"/>
            <a:r>
              <a:rPr lang="en-US" dirty="0"/>
              <a:t>Communication is reliable.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Steps:</a:t>
            </a:r>
          </a:p>
          <a:p>
            <a:pPr marL="914400" lvl="1" indent="-457200">
              <a:buAutoNum type="arabicPeriod"/>
            </a:pPr>
            <a:r>
              <a:rPr lang="en-US" dirty="0"/>
              <a:t>Initiation</a:t>
            </a:r>
          </a:p>
          <a:p>
            <a:pPr marL="914400" lvl="1" indent="-457200">
              <a:buAutoNum type="arabicPeriod"/>
            </a:pPr>
            <a:r>
              <a:rPr lang="en-US" dirty="0"/>
              <a:t>Response Handling</a:t>
            </a:r>
          </a:p>
          <a:p>
            <a:pPr marL="914400" lvl="1" indent="-457200">
              <a:buAutoNum type="arabicPeriod"/>
            </a:pPr>
            <a:r>
              <a:rPr lang="en-US" dirty="0"/>
              <a:t>Coordinator Announcement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0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5E3F-0748-110C-2677-65C58BCF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A2ED-A20C-C430-BC78-CB1C55A0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B23C-06CC-07FE-8E04-34E0B75B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Steps:</a:t>
            </a:r>
          </a:p>
          <a:p>
            <a:pPr marL="914400" lvl="1" indent="-457200">
              <a:buAutoNum type="arabicPeriod"/>
            </a:pPr>
            <a:r>
              <a:rPr lang="en-US" dirty="0"/>
              <a:t>Initiation :</a:t>
            </a:r>
          </a:p>
          <a:p>
            <a:pPr lvl="1"/>
            <a:r>
              <a:rPr lang="en-US" dirty="0"/>
              <a:t>A Process detects coordinator failure and starts an election by sending election messages to all higher-ID processes.</a:t>
            </a:r>
          </a:p>
          <a:p>
            <a:pPr marL="457200" lvl="1" indent="0">
              <a:buNone/>
            </a:pPr>
            <a:r>
              <a:rPr lang="en-US" dirty="0"/>
              <a:t>2. Response Handling :</a:t>
            </a:r>
          </a:p>
          <a:p>
            <a:pPr lvl="1"/>
            <a:r>
              <a:rPr lang="en-US" dirty="0"/>
              <a:t> Higher-ID processes respond with answer, take over the election, and send their own election messages.</a:t>
            </a:r>
          </a:p>
          <a:p>
            <a:pPr lvl="1"/>
            <a:r>
              <a:rPr lang="en-US" dirty="0"/>
              <a:t>If no response is received within a timeout, the process declares itself coordinator.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2B67-E659-712D-C7D7-F8FA650E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5141-5E9D-F44B-BB99-6E9907C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3B4E-63AE-7BA4-28AD-DB9BCC6E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Steps:</a:t>
            </a:r>
          </a:p>
          <a:p>
            <a:pPr marL="457200" lvl="1" indent="0">
              <a:buNone/>
            </a:pPr>
            <a:r>
              <a:rPr lang="en-US" dirty="0"/>
              <a:t>3. Coordinator Announcement :</a:t>
            </a:r>
          </a:p>
          <a:p>
            <a:pPr lvl="1"/>
            <a:r>
              <a:rPr lang="en-US" dirty="0"/>
              <a:t>The winner sends coordinator messages to all lower-ID processes.</a:t>
            </a:r>
          </a:p>
        </p:txBody>
      </p:sp>
    </p:spTree>
    <p:extLst>
      <p:ext uri="{BB962C8B-B14F-4D97-AF65-F5344CB8AC3E}">
        <p14:creationId xmlns:p14="http://schemas.microsoft.com/office/powerpoint/2010/main" val="275517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A528-E536-0481-B0CC-527ED910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ABF5-97F9-2458-DED2-5FF56741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ED94B-ED11-4C46-4F49-8B2A53E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82" y="1549400"/>
            <a:ext cx="6362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DBCF-3168-CAAD-3737-A48D2658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5C7E-383E-4B05-D05A-1A6C83D1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0E65-73BD-CD48-2FCF-3D988B8C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Processes </a:t>
            </a:r>
            <a:r>
              <a:rPr lang="en-US" i="1" dirty="0"/>
              <a:t>p</a:t>
            </a:r>
            <a:r>
              <a:rPr lang="en-US" dirty="0"/>
              <a:t>1, </a:t>
            </a:r>
            <a:r>
              <a:rPr lang="en-US" i="1" dirty="0"/>
              <a:t>p</a:t>
            </a:r>
            <a:r>
              <a:rPr lang="en-US" dirty="0"/>
              <a:t>2, </a:t>
            </a:r>
            <a:r>
              <a:rPr lang="en-US" i="1" dirty="0"/>
              <a:t>p</a:t>
            </a:r>
            <a:r>
              <a:rPr lang="en-US" dirty="0"/>
              <a:t>3, </a:t>
            </a:r>
            <a:r>
              <a:rPr lang="en-US" i="1" dirty="0"/>
              <a:t>p</a:t>
            </a:r>
            <a:r>
              <a:rPr lang="en-US" dirty="0"/>
              <a:t>4.</a:t>
            </a:r>
          </a:p>
          <a:p>
            <a:r>
              <a:rPr lang="en-US" i="1" dirty="0"/>
              <a:t>P</a:t>
            </a:r>
            <a:r>
              <a:rPr lang="en-US" dirty="0"/>
              <a:t>4 (original coordinator fails).</a:t>
            </a:r>
          </a:p>
          <a:p>
            <a:r>
              <a:rPr lang="en-US" i="1" dirty="0"/>
              <a:t>P</a:t>
            </a:r>
            <a:r>
              <a:rPr lang="en-US" dirty="0"/>
              <a:t>1 initiates an election: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2 and </a:t>
            </a:r>
            <a:r>
              <a:rPr lang="en-US" i="1" dirty="0"/>
              <a:t>p</a:t>
            </a:r>
            <a:r>
              <a:rPr lang="en-US" dirty="0"/>
              <a:t>3 respond, but </a:t>
            </a:r>
            <a:r>
              <a:rPr lang="en-US" i="1" dirty="0"/>
              <a:t>p</a:t>
            </a:r>
            <a:r>
              <a:rPr lang="en-US" dirty="0"/>
              <a:t>3 crashes before sending  coordinator.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2 becomes the new coordinator.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6E2A-D8EF-8EB7-77FD-1414FE11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7695-6115-CD17-53F7-A504135F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Bully Algorithm(Gracia-Molina)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6A7C-3596-4D6F-90F7-C7DB08C8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properties:</a:t>
            </a:r>
          </a:p>
          <a:p>
            <a:r>
              <a:rPr lang="en-US" dirty="0"/>
              <a:t> </a:t>
            </a:r>
            <a:r>
              <a:rPr lang="en-US" b="1" dirty="0"/>
              <a:t>Safety</a:t>
            </a:r>
            <a:r>
              <a:rPr lang="en-US" dirty="0"/>
              <a:t>: Ensures the highest-ID non-crashed process wins.</a:t>
            </a:r>
          </a:p>
          <a:p>
            <a:r>
              <a:rPr lang="en-US" b="1" dirty="0"/>
              <a:t>Liveness</a:t>
            </a:r>
            <a:r>
              <a:rPr lang="en-US" dirty="0"/>
              <a:t>: Recovers from crashes; new elections restart if a higher-ID process recovers.</a:t>
            </a:r>
          </a:p>
          <a:p>
            <a:r>
              <a:rPr lang="en-US" b="1" dirty="0"/>
              <a:t>Drawbacks:</a:t>
            </a:r>
            <a:endParaRPr lang="en-US" dirty="0"/>
          </a:p>
          <a:p>
            <a:pPr lvl="1"/>
            <a:r>
              <a:rPr lang="en-US" dirty="0"/>
              <a:t>High message overhead (up to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dirty="0"/>
              <a:t> messages).</a:t>
            </a:r>
          </a:p>
          <a:p>
            <a:pPr lvl="1"/>
            <a:r>
              <a:rPr lang="en-US" dirty="0"/>
              <a:t>Vulnerable to temporary network partitions.</a:t>
            </a:r>
          </a:p>
        </p:txBody>
      </p:sp>
    </p:spTree>
    <p:extLst>
      <p:ext uri="{BB962C8B-B14F-4D97-AF65-F5344CB8AC3E}">
        <p14:creationId xmlns:p14="http://schemas.microsoft.com/office/powerpoint/2010/main" val="85575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F4-2ECC-BAB4-2D0E-B7358A8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E6B8-1730-0DDC-E296-3AFF8087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Ring-Based vs. Bully: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691928-08DA-4FE8-9470-420A5532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20113"/>
              </p:ext>
            </p:extLst>
          </p:nvPr>
        </p:nvGraphicFramePr>
        <p:xfrm>
          <a:off x="838200" y="2812574"/>
          <a:ext cx="9278938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8538">
                  <a:extLst>
                    <a:ext uri="{9D8B030D-6E8A-4147-A177-3AD203B41FA5}">
                      <a16:colId xmlns:a16="http://schemas.microsoft.com/office/drawing/2014/main" val="9873857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74940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020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Criteria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Ring-Based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Bully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55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Topology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connected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3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O(N)O(N)O(N)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O(N2)O(N^2)O(N2)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03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Fault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Tolerates message loss, not process crashes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Tolerates process crashes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8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Small, stable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Networks with frequent coordinator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9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7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90A3-3E8C-9EDE-0408-4D90D388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3825-BA74-75D7-81F9-E69EDDBE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Elections ensure a unique leader is chosen, critical for tasks like mutual exclusion or clock synchronization.</a:t>
            </a:r>
          </a:p>
          <a:p>
            <a:r>
              <a:rPr lang="en-US" dirty="0"/>
              <a:t>Ring-based algorithms are efficient but require a ring topology.</a:t>
            </a:r>
          </a:p>
          <a:p>
            <a:r>
              <a:rPr lang="en-US" dirty="0"/>
              <a:t>Bully algorithms handle crashes dynamically but incur higher overhead.</a:t>
            </a:r>
          </a:p>
          <a:p>
            <a:r>
              <a:rPr lang="en-US" dirty="0"/>
              <a:t>Both ensure safety (no two leaders) and liveness (eventual election completion).</a:t>
            </a:r>
          </a:p>
        </p:txBody>
      </p:sp>
    </p:spTree>
    <p:extLst>
      <p:ext uri="{BB962C8B-B14F-4D97-AF65-F5344CB8AC3E}">
        <p14:creationId xmlns:p14="http://schemas.microsoft.com/office/powerpoint/2010/main" val="159933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C73D-EFF7-A6F4-2D80-0817636A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A17B-3087-D14B-B26F-F000FE62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Elections in distributed systems are algorithms designed to select a unique coordinator from a group of processes, ensuring consensus even if multiple elections occur concurrently. The section discusses two primary algorithms: the </a:t>
            </a:r>
            <a:r>
              <a:rPr lang="en-US" b="1" dirty="0"/>
              <a:t>ring-based election algorithm</a:t>
            </a:r>
            <a:r>
              <a:rPr lang="en-US" dirty="0"/>
              <a:t> and the </a:t>
            </a:r>
            <a:r>
              <a:rPr lang="en-US" b="1" dirty="0"/>
              <a:t>bully algorithm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2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AE61-99BB-E5CB-BBE1-738775A2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2A03-C5A9-0DFE-4CC3-3C730D34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</a:t>
            </a:r>
            <a:endParaRPr lang="en-US" dirty="0"/>
          </a:p>
          <a:p>
            <a:r>
              <a:rPr lang="en-US" b="1" dirty="0"/>
              <a:t>Setup:  </a:t>
            </a:r>
            <a:r>
              <a:rPr lang="en-US" dirty="0"/>
              <a:t>Processes are arranged logically in a ring. Each process knows its successor.</a:t>
            </a:r>
          </a:p>
          <a:p>
            <a:r>
              <a:rPr lang="en-US" b="1" dirty="0"/>
              <a:t>Goal: </a:t>
            </a:r>
            <a:r>
              <a:rPr lang="en-US" dirty="0"/>
              <a:t>Elect the process with the highest unique identifier (ID).</a:t>
            </a:r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Initiation</a:t>
            </a:r>
          </a:p>
          <a:p>
            <a:pPr marL="514350" indent="-514350">
              <a:buAutoNum type="arabicPeriod"/>
            </a:pPr>
            <a:r>
              <a:rPr lang="en-US" dirty="0"/>
              <a:t>Message Forwarding</a:t>
            </a:r>
          </a:p>
          <a:p>
            <a:pPr marL="514350" indent="-514350">
              <a:buAutoNum type="arabicPeriod"/>
            </a:pPr>
            <a:r>
              <a:rPr lang="en-US" dirty="0"/>
              <a:t>Termination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EC3F-CAE4-D44C-94EF-674B181D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2A60-29B0-171B-CB14-A5AADCE1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49A-AC25-F95B-2117-3A6FA2C8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Initiation :</a:t>
            </a:r>
          </a:p>
          <a:p>
            <a:pPr lvl="1"/>
            <a:r>
              <a:rPr lang="en-US" dirty="0"/>
              <a:t>A process detects the need for an election (e.g., coordinator failure).</a:t>
            </a:r>
          </a:p>
          <a:p>
            <a:pPr lvl="1"/>
            <a:r>
              <a:rPr lang="en-US" dirty="0"/>
              <a:t>Sends an election message containing its ID to the next process in the ring.</a:t>
            </a:r>
          </a:p>
          <a:p>
            <a:pPr marL="514350" indent="-514350">
              <a:buAutoNum type="arabicPeriod"/>
            </a:pPr>
            <a:r>
              <a:rPr lang="en-US" b="1" dirty="0"/>
              <a:t>Message Forwarding</a:t>
            </a:r>
          </a:p>
          <a:p>
            <a:pPr lvl="1"/>
            <a:r>
              <a:rPr lang="en-US" dirty="0"/>
              <a:t>When a process receives an election message:</a:t>
            </a:r>
          </a:p>
          <a:p>
            <a:pPr lvl="2"/>
            <a:r>
              <a:rPr lang="en-US" dirty="0"/>
              <a:t>If the received ID is lower than its own, it replaces the ID with its own and forwards the message.</a:t>
            </a:r>
          </a:p>
          <a:p>
            <a:pPr lvl="2"/>
            <a:r>
              <a:rPr lang="en-US" dirty="0"/>
              <a:t>If the received ID is higher, it forwards the message as-is.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Termination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6FE24-5A01-0E0A-79C4-0C1A6E0D7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F7A3-C2D5-69C7-5079-0F9173A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7610-D288-309B-B2D2-A09850B8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Message Forwarding</a:t>
            </a:r>
          </a:p>
          <a:p>
            <a:pPr lvl="1"/>
            <a:r>
              <a:rPr lang="en-US" dirty="0"/>
              <a:t>When a process receives an election message:</a:t>
            </a:r>
          </a:p>
          <a:p>
            <a:pPr lvl="2"/>
            <a:r>
              <a:rPr lang="en-US" dirty="0"/>
              <a:t>If the received ID is lower than its own, it replaces the ID with its own and forwards the message.</a:t>
            </a:r>
          </a:p>
          <a:p>
            <a:pPr lvl="2"/>
            <a:r>
              <a:rPr lang="en-US" dirty="0"/>
              <a:t>If the received ID is higher, it forwards the message as-is.</a:t>
            </a:r>
          </a:p>
          <a:p>
            <a:pPr lvl="1"/>
            <a:r>
              <a:rPr lang="en-US" dirty="0"/>
              <a:t>A Process becomes a “participant” once it forwards a message.</a:t>
            </a:r>
          </a:p>
          <a:p>
            <a:pPr marL="457200" lvl="1" indent="0">
              <a:buNone/>
            </a:pPr>
            <a:r>
              <a:rPr lang="en-US" sz="2800" b="1" dirty="0"/>
              <a:t>3</a:t>
            </a:r>
            <a:r>
              <a:rPr lang="en-US" sz="2800" dirty="0"/>
              <a:t>. </a:t>
            </a:r>
            <a:r>
              <a:rPr lang="en-US" sz="2800" b="1" dirty="0"/>
              <a:t>Termination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When a process receives its own ID back, it declares itself the coordinator.</a:t>
            </a:r>
          </a:p>
          <a:p>
            <a:pPr lvl="1"/>
            <a:r>
              <a:rPr lang="en-US" dirty="0"/>
              <a:t>Sends an elected message to inform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2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FAB-A3C6-9BC5-F099-8FA02992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DFF4-07C8-1802-EFA0-AEA136B8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8218-8F22-EAEA-DA66-70BBFEED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32" y="1690688"/>
            <a:ext cx="8560008" cy="46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3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B64B-7928-C7EB-2E21-B1B47A9A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3B1A-9FD6-B703-FD48-DD46804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5BA6-F412-CDBE-E69B-1C2DC2D8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with IDs 3, 17, 4, 24, 9, 1, 15, 24, 28 participate.</a:t>
            </a:r>
          </a:p>
          <a:p>
            <a:r>
              <a:rPr lang="en-US" dirty="0"/>
              <a:t>The message with ID 24 is circulated until process 28 replaces it.</a:t>
            </a:r>
          </a:p>
          <a:p>
            <a:r>
              <a:rPr lang="en-US" dirty="0"/>
              <a:t>Eventually, process 28 becomes the coordinator.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4A87-747D-786B-4614-89710D1B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61C7-20CF-9396-CC8C-D154048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E703-E1BD-D7A1-9FF0-B99E0F88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Properties:</a:t>
            </a:r>
          </a:p>
          <a:p>
            <a:pPr>
              <a:buFontTx/>
              <a:buChar char="-"/>
            </a:pPr>
            <a:r>
              <a:rPr lang="en-US" b="1" dirty="0"/>
              <a:t>Safety</a:t>
            </a:r>
            <a:r>
              <a:rPr lang="en-US" dirty="0"/>
              <a:t>: Ensures only one coordinator (the highest-ID process).</a:t>
            </a:r>
          </a:p>
          <a:p>
            <a:pPr>
              <a:buFontTx/>
              <a:buChar char="-"/>
            </a:pPr>
            <a:r>
              <a:rPr lang="en-US" b="1" dirty="0"/>
              <a:t>Deadlock Handling</a:t>
            </a:r>
            <a:r>
              <a:rPr lang="en-US" dirty="0"/>
              <a:t>: The original algorithm is deadlock-prone (e.g., three processes with cyclic dependencies). An adapted version by Sanders (1987) queues requests in happened-before order to resolve this.</a:t>
            </a:r>
          </a:p>
          <a:p>
            <a:pPr>
              <a:buFontTx/>
              <a:buChar char="-"/>
            </a:pPr>
            <a:r>
              <a:rPr lang="en-US" b="1" dirty="0"/>
              <a:t>Performance</a:t>
            </a:r>
            <a:r>
              <a:rPr lang="en-US" dirty="0"/>
              <a:t>: Requires up to </a:t>
            </a:r>
            <a:r>
              <a:rPr lang="en-US" dirty="0">
                <a:effectLst/>
              </a:rPr>
              <a:t>3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−1</a:t>
            </a:r>
            <a:r>
              <a:rPr lang="en-US" dirty="0"/>
              <a:t> messages for </a:t>
            </a:r>
            <a:r>
              <a:rPr lang="en-US" i="1" dirty="0">
                <a:effectLst/>
              </a:rPr>
              <a:t>N</a:t>
            </a:r>
            <a:r>
              <a:rPr lang="en-US" dirty="0"/>
              <a:t> processes. Synchronization delay is one round-trip time.</a:t>
            </a:r>
          </a:p>
        </p:txBody>
      </p:sp>
    </p:spTree>
    <p:extLst>
      <p:ext uri="{BB962C8B-B14F-4D97-AF65-F5344CB8AC3E}">
        <p14:creationId xmlns:p14="http://schemas.microsoft.com/office/powerpoint/2010/main" val="14675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4CDE-C130-32E7-2499-A5AEFC76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AC3-7B89-C739-52AC-CCCEE676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Ring-Based Election Algorithm(Chang &amp; Roberts)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7E93-D4D2-744F-8AD2-63AC6955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Properties:</a:t>
            </a:r>
          </a:p>
          <a:p>
            <a:pPr>
              <a:buFontTx/>
              <a:buChar char="-"/>
            </a:pPr>
            <a:r>
              <a:rPr lang="en-US" b="1" dirty="0"/>
              <a:t>Safety</a:t>
            </a:r>
            <a:r>
              <a:rPr lang="en-US" dirty="0"/>
              <a:t>: Ensures only one coordinator (the highest-ID process).</a:t>
            </a:r>
          </a:p>
          <a:p>
            <a:pPr>
              <a:buFontTx/>
              <a:buChar char="-"/>
            </a:pPr>
            <a:r>
              <a:rPr lang="en-US" b="1" dirty="0"/>
              <a:t>Deadlock Handling</a:t>
            </a:r>
            <a:r>
              <a:rPr lang="en-US" dirty="0"/>
              <a:t>: The original algorithm is deadlock-prone (e.g., three processes with cyclic dependencies). An adapted version by Sanders (1987) queues requests in happened-before order to resolve this.</a:t>
            </a:r>
          </a:p>
          <a:p>
            <a:pPr>
              <a:buFontTx/>
              <a:buChar char="-"/>
            </a:pPr>
            <a:r>
              <a:rPr lang="en-US" b="1" dirty="0"/>
              <a:t>Performance</a:t>
            </a:r>
            <a:r>
              <a:rPr lang="en-US" dirty="0"/>
              <a:t>: Requires up to </a:t>
            </a:r>
            <a:r>
              <a:rPr lang="en-US" dirty="0">
                <a:effectLst/>
              </a:rPr>
              <a:t>3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−1</a:t>
            </a:r>
            <a:r>
              <a:rPr lang="en-US" dirty="0"/>
              <a:t> messages for </a:t>
            </a:r>
            <a:r>
              <a:rPr lang="en-US" i="1" dirty="0">
                <a:effectLst/>
              </a:rPr>
              <a:t>N</a:t>
            </a:r>
            <a:r>
              <a:rPr lang="en-US" dirty="0"/>
              <a:t> processes. Synchronization delay is one round-trip time.</a:t>
            </a:r>
          </a:p>
        </p:txBody>
      </p:sp>
    </p:spTree>
    <p:extLst>
      <p:ext uri="{BB962C8B-B14F-4D97-AF65-F5344CB8AC3E}">
        <p14:creationId xmlns:p14="http://schemas.microsoft.com/office/powerpoint/2010/main" val="32681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Elections</vt:lpstr>
      <vt:lpstr>1. Introduction</vt:lpstr>
      <vt:lpstr>2. Ring-Based Election Algorithm(Chang &amp; Roberts)</vt:lpstr>
      <vt:lpstr>2. Ring-Based Election Algorithm(Chang &amp; Roberts)</vt:lpstr>
      <vt:lpstr>2. Ring-Based Election Algorithm(Chang &amp; Roberts)</vt:lpstr>
      <vt:lpstr>2. Ring-Based Election Algorithm(Chang &amp; Roberts)</vt:lpstr>
      <vt:lpstr>2. Ring-Based Election Algorithm(Chang &amp; Roberts)</vt:lpstr>
      <vt:lpstr>2. Ring-Based Election Algorithm(Chang &amp; Roberts)</vt:lpstr>
      <vt:lpstr>2. Ring-Based Election Algorithm(Chang &amp; Roberts)</vt:lpstr>
      <vt:lpstr>3. Bully Algorithm(Gracia-Molina)</vt:lpstr>
      <vt:lpstr>3. Bully Algorithm(Gracia-Molina)</vt:lpstr>
      <vt:lpstr>3. Bully Algorithm(Gracia-Molina)</vt:lpstr>
      <vt:lpstr>3. Bully Algorithm(Gracia-Molina)</vt:lpstr>
      <vt:lpstr>3. Bully Algorithm(Gracia-Molina)</vt:lpstr>
      <vt:lpstr>3. Bully Algorithm(Gracia-Molina)</vt:lpstr>
      <vt:lpstr>Comparison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Jhashuva U</dc:creator>
  <cp:lastModifiedBy>Jhashuva U</cp:lastModifiedBy>
  <cp:revision>1</cp:revision>
  <dcterms:created xsi:type="dcterms:W3CDTF">2025-04-20T02:33:58Z</dcterms:created>
  <dcterms:modified xsi:type="dcterms:W3CDTF">2025-04-20T03:45:59Z</dcterms:modified>
</cp:coreProperties>
</file>