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4C3C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 autoAdjust="0"/>
  </p:normalViewPr>
  <p:slideViewPr>
    <p:cSldViewPr snapToGrid="0">
      <p:cViewPr varScale="1">
        <p:scale>
          <a:sx n="87" d="100"/>
          <a:sy n="87" d="100"/>
        </p:scale>
        <p:origin x="1358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AC7312-5529-B16B-DC80-D40C126B7E0A}"/>
              </a:ext>
            </a:extLst>
          </p:cNvPr>
          <p:cNvSpPr/>
          <p:nvPr userDrawn="1"/>
        </p:nvSpPr>
        <p:spPr>
          <a:xfrm>
            <a:off x="0" y="2379216"/>
            <a:ext cx="8753383" cy="1242873"/>
          </a:xfrm>
          <a:prstGeom prst="rect">
            <a:avLst/>
          </a:prstGeom>
          <a:solidFill>
            <a:srgbClr val="E74C3C"/>
          </a:solidFill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4187" y="2503503"/>
            <a:ext cx="8549196" cy="1006460"/>
          </a:xfrm>
        </p:spPr>
        <p:txBody>
          <a:bodyPr anchor="b">
            <a:norm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741" y="3903878"/>
            <a:ext cx="8371642" cy="2369191"/>
          </a:xfrm>
        </p:spPr>
        <p:txBody>
          <a:bodyPr>
            <a:normAutofit/>
          </a:bodyPr>
          <a:lstStyle>
            <a:lvl1pPr marL="0" indent="0" algn="l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0839-7F69-4DC5-AFC7-B7D175ACA1FF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B483-E4CD-4E7D-8C8D-488FFAAFD9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262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0839-7F69-4DC5-AFC7-B7D175ACA1FF}" type="datetimeFigureOut">
              <a:rPr lang="en-IN" smtClean="0"/>
              <a:t>03-09-2024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B483-E4CD-4E7D-8C8D-488FFAAFD9E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6849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AC7312-5529-B16B-DC80-D40C126B7E0A}"/>
              </a:ext>
            </a:extLst>
          </p:cNvPr>
          <p:cNvSpPr/>
          <p:nvPr userDrawn="1"/>
        </p:nvSpPr>
        <p:spPr>
          <a:xfrm>
            <a:off x="0" y="2379216"/>
            <a:ext cx="8753383" cy="1242873"/>
          </a:xfrm>
          <a:prstGeom prst="rect">
            <a:avLst/>
          </a:prstGeom>
          <a:solidFill>
            <a:srgbClr val="E74C3C"/>
          </a:solidFill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4187" y="2503503"/>
            <a:ext cx="8549196" cy="1006460"/>
          </a:xfrm>
        </p:spPr>
        <p:txBody>
          <a:bodyPr anchor="b">
            <a:norm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741" y="3903878"/>
            <a:ext cx="8371642" cy="2369191"/>
          </a:xfrm>
        </p:spPr>
        <p:txBody>
          <a:bodyPr>
            <a:normAutofit/>
          </a:bodyPr>
          <a:lstStyle>
            <a:lvl1pPr marL="0" indent="0" algn="l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0839-7F69-4DC5-AFC7-B7D175ACA1FF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B483-E4CD-4E7D-8C8D-488FFAAFD9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88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0839-7F69-4DC5-AFC7-B7D175ACA1FF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B483-E4CD-4E7D-8C8D-488FFAAFD9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734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7"/>
            <a:ext cx="7885509" cy="8239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0839-7F69-4DC5-AFC7-B7D175ACA1FF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B483-E4CD-4E7D-8C8D-488FFAAFD9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266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0839-7F69-4DC5-AFC7-B7D175ACA1FF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B483-E4CD-4E7D-8C8D-488FFAAFD9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501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E0839-7F69-4DC5-AFC7-B7D175ACA1FF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BB483-E4CD-4E7D-8C8D-488FFAAFD9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34965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57E8D8F-9FFD-9711-7D96-52F730F751A8}"/>
              </a:ext>
            </a:extLst>
          </p:cNvPr>
          <p:cNvSpPr/>
          <p:nvPr userDrawn="1"/>
        </p:nvSpPr>
        <p:spPr>
          <a:xfrm>
            <a:off x="701336" y="6267635"/>
            <a:ext cx="5604028" cy="453841"/>
          </a:xfrm>
          <a:prstGeom prst="rect">
            <a:avLst/>
          </a:prstGeom>
          <a:solidFill>
            <a:schemeClr val="bg2">
              <a:lumMod val="75000"/>
            </a:schemeClr>
          </a:solidFill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2FA716-BD05-5540-8EEF-646D5FA3793F}"/>
              </a:ext>
            </a:extLst>
          </p:cNvPr>
          <p:cNvSpPr/>
          <p:nvPr userDrawn="1"/>
        </p:nvSpPr>
        <p:spPr>
          <a:xfrm>
            <a:off x="6477924" y="6267635"/>
            <a:ext cx="2686050" cy="453841"/>
          </a:xfrm>
          <a:prstGeom prst="rect">
            <a:avLst/>
          </a:prstGeom>
          <a:solidFill>
            <a:srgbClr val="E74C3C"/>
          </a:solidFill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F757D3-442F-02B7-9358-D72BAEF838CE}"/>
              </a:ext>
            </a:extLst>
          </p:cNvPr>
          <p:cNvSpPr/>
          <p:nvPr userDrawn="1"/>
        </p:nvSpPr>
        <p:spPr>
          <a:xfrm>
            <a:off x="0" y="185738"/>
            <a:ext cx="8753383" cy="1242873"/>
          </a:xfrm>
          <a:prstGeom prst="rect">
            <a:avLst/>
          </a:prstGeom>
          <a:solidFill>
            <a:srgbClr val="E74C3C"/>
          </a:solidFill>
          <a:ln>
            <a:solidFill>
              <a:srgbClr val="E74C3C"/>
            </a:solidFill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9053" y="368300"/>
            <a:ext cx="7787381" cy="8777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053" y="1822450"/>
            <a:ext cx="84443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2249" y="630713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E0839-7F69-4DC5-AFC7-B7D175ACA1FF}" type="datetimeFigureOut">
              <a:rPr lang="en-IN" smtClean="0"/>
              <a:t>03-09-2024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695" y="6307137"/>
            <a:ext cx="52583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9509" y="6307136"/>
            <a:ext cx="372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FCBB483-E4CD-4E7D-8C8D-488FFAAFD9EE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43A7BD-B31A-EDAE-A212-ED0B8DBF0231}"/>
              </a:ext>
            </a:extLst>
          </p:cNvPr>
          <p:cNvSpPr/>
          <p:nvPr userDrawn="1"/>
        </p:nvSpPr>
        <p:spPr>
          <a:xfrm>
            <a:off x="124287" y="6267635"/>
            <a:ext cx="426129" cy="453841"/>
          </a:xfrm>
          <a:prstGeom prst="rect">
            <a:avLst/>
          </a:prstGeom>
          <a:solidFill>
            <a:srgbClr val="E74C3C"/>
          </a:solidFill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700132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8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Examples of Distributed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Web Search, Online Games, and Financial Trading Systems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Web Search Systems - Architecture and Scale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Massive scale: Over 63 billion pages and trillion unique URLs</a:t>
            </a:r>
          </a:p>
          <a:p>
            <a:r>
              <a:t>• Infrastructure Components:</a:t>
            </a:r>
          </a:p>
          <a:p>
            <a:r>
              <a:t>   - Large numbers of networked computers in global data centers</a:t>
            </a:r>
          </a:p>
          <a:p>
            <a:r>
              <a:t>   - Distributed file system for large files</a:t>
            </a:r>
          </a:p>
          <a:p>
            <a:r>
              <a:t>   - Structured distributed storage system</a:t>
            </a:r>
          </a:p>
          <a:p>
            <a:r>
              <a:t>   - Lock service for distributed functions</a:t>
            </a:r>
          </a:p>
          <a:p>
            <a:r>
              <a:t>   - Programming model for parallel/distributed computations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Multiplayer Online Games - Architecture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Centralized Architecture:</a:t>
            </a:r>
          </a:p>
          <a:p>
            <a:r>
              <a:t>• Single server approach</a:t>
            </a:r>
          </a:p>
          <a:p>
            <a:r>
              <a:t>• Cluster architecture</a:t>
            </a:r>
          </a:p>
          <a:p>
            <a:r>
              <a:t>• Optimized network protocols</a:t>
            </a:r>
          </a:p>
          <a:p>
            <a:r>
              <a:t>• Load partitioning by star systems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r>
              <a:t>Distributed Architecture:</a:t>
            </a:r>
          </a:p>
          <a:p>
            <a:r>
              <a:t>• Multiple geographically distributed servers</a:t>
            </a:r>
          </a:p>
          <a:p>
            <a:r>
              <a:t>• Dynamic server allocation</a:t>
            </a:r>
          </a:p>
          <a:p>
            <a:r>
              <a:t>• Based on usage patterns</a:t>
            </a:r>
          </a:p>
          <a:p>
            <a:r>
              <a:t>• Network delay considerations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Financial Trading Systems - Event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Real-time access to information sources</a:t>
            </a:r>
          </a:p>
          <a:p>
            <a:r>
              <a:t>• Automated monitoring and trading</a:t>
            </a:r>
          </a:p>
          <a:p>
            <a:r>
              <a:t>• Event-based system architecture</a:t>
            </a:r>
          </a:p>
          <a:p>
            <a:r>
              <a:t>• Reliable and timely event delivery</a:t>
            </a:r>
          </a:p>
          <a:p>
            <a:r>
              <a:t>• Multiple event feeds from various sources</a:t>
            </a:r>
          </a:p>
          <a:p>
            <a:r>
              <a:t>• Complex Event Processing (CEP) for pattern detection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Complex Event Processing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Example Trading Strategy:</a:t>
            </a:r>
          </a:p>
          <a:p/>
          <a:p>
            <a:r>
              <a:t>WHEN</a:t>
            </a:r>
          </a:p>
          <a:p>
            <a:r>
              <a:t>   MSFT price moves outside 2% of Moving Average</a:t>
            </a:r>
          </a:p>
          <a:p>
            <a:r>
              <a:t>FOLLOWED-BY</a:t>
            </a:r>
          </a:p>
          <a:p>
            <a:r>
              <a:t>   MyBasket moves up by 0.5% AND</a:t>
            </a:r>
          </a:p>
          <a:p>
            <a:r>
              <a:t>   HPQ's price moves up by 5% OR</a:t>
            </a:r>
          </a:p>
          <a:p>
            <a:r>
              <a:t>   MSFT's price moves down by 2%</a:t>
            </a:r>
          </a:p>
          <a:p>
            <a:r>
              <a:t>WITHIN</a:t>
            </a:r>
          </a:p>
          <a:p>
            <a:r>
              <a:t>   Any 2 minute time period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Event Feed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Multiple format sources (Reuters, FIX)</a:t>
            </a:r>
          </a:p>
          <a:p>
            <a:r>
              <a:t>• Different event technologies</a:t>
            </a:r>
          </a:p>
          <a:p>
            <a:r>
              <a:t>• Heterogeneous formats requiring adapters</a:t>
            </a:r>
          </a:p>
          <a:p>
            <a:r>
              <a:t>• High-speed event streams</a:t>
            </a:r>
          </a:p>
          <a:p>
            <a:r>
              <a:t>• Real-time processing requirements</a:t>
            </a:r>
          </a:p>
          <a:p>
            <a:r>
              <a:t>• Pattern detection for trading opportunities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Trading System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Components:</a:t>
            </a:r>
          </a:p>
          <a:p>
            <a:r>
              <a:t>• Event Feed Gateways</a:t>
            </a:r>
          </a:p>
          <a:p>
            <a:r>
              <a:t>• Format Adapters</a:t>
            </a:r>
          </a:p>
          <a:p>
            <a:r>
              <a:t>• Complex Event Processing Engine</a:t>
            </a:r>
          </a:p>
          <a:p>
            <a:r>
              <a:t>• Trading Strategy Implementation</a:t>
            </a:r>
          </a:p>
          <a:p>
            <a:r>
              <a:t>• Risk Management Systems</a:t>
            </a:r>
          </a:p>
          <a:p>
            <a:r>
              <a:t>• Compliance Monitoring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Summary of Key Examples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• Web Search: Massive scale distributed systems with complex infrastructure</a:t>
            </a:r>
          </a:p>
          <a:p>
            <a:r>
              <a:t>• Online Games: Both centralized and distributed architectural approaches</a:t>
            </a:r>
          </a:p>
          <a:p>
            <a:r>
              <a:t>• Financial Trading: Event-based systems with real-time processing requirements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ource Sans Pro Black"/>
        <a:ea typeface=""/>
        <a:cs typeface=""/>
      </a:majorFont>
      <a:minorFont>
        <a:latin typeface="Source Sans Pro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Source Sans Pro Black</vt:lpstr>
      <vt:lpstr>Source Sans Pro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Aditya Patil</dc:creator>
  <cp:lastModifiedBy>Aditya Patil</cp:lastModifiedBy>
  <cp:revision>12</cp:revision>
  <dcterms:created xsi:type="dcterms:W3CDTF">2024-09-01T20:31:39Z</dcterms:created>
  <dcterms:modified xsi:type="dcterms:W3CDTF">2024-09-03T09:42:34Z</dcterms:modified>
</cp:coreProperties>
</file>