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1430000" cy="6673850"/>
  <p:notesSz cx="11430000" cy="6673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64514" y="1373860"/>
            <a:ext cx="4624070" cy="3630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DD114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44031" y="1373860"/>
            <a:ext cx="4528184" cy="3630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DD114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4774" y="169148"/>
            <a:ext cx="6460451" cy="58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9115" y="1641823"/>
            <a:ext cx="10351770" cy="3378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3824" y="6362426"/>
            <a:ext cx="458470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7985" y="2459108"/>
            <a:ext cx="8694420" cy="6877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50" spc="-10"/>
              <a:t>Process</a:t>
            </a:r>
            <a:r>
              <a:rPr dirty="0" sz="4350" spc="-204"/>
              <a:t> </a:t>
            </a:r>
            <a:r>
              <a:rPr dirty="0" sz="4350" spc="-30"/>
              <a:t>Environment</a:t>
            </a:r>
            <a:r>
              <a:rPr dirty="0" sz="4350" spc="-190"/>
              <a:t> </a:t>
            </a:r>
            <a:r>
              <a:rPr dirty="0" sz="4350"/>
              <a:t>in</a:t>
            </a:r>
            <a:r>
              <a:rPr dirty="0" sz="4350" spc="-190"/>
              <a:t> </a:t>
            </a:r>
            <a:r>
              <a:rPr dirty="0" sz="4350"/>
              <a:t>UNIX</a:t>
            </a:r>
            <a:r>
              <a:rPr dirty="0" sz="4350" spc="-190"/>
              <a:t> </a:t>
            </a:r>
            <a:r>
              <a:rPr dirty="0" sz="4350" spc="-10"/>
              <a:t>Systems</a:t>
            </a:r>
            <a:endParaRPr sz="4350"/>
          </a:p>
        </p:txBody>
      </p:sp>
      <p:sp>
        <p:nvSpPr>
          <p:cNvPr id="3" name="object 3" descr=""/>
          <p:cNvSpPr txBox="1"/>
          <p:nvPr/>
        </p:nvSpPr>
        <p:spPr>
          <a:xfrm>
            <a:off x="1319542" y="3222819"/>
            <a:ext cx="8790940" cy="91630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dirty="0" sz="2850" spc="-75">
                <a:solidFill>
                  <a:srgbClr val="666666"/>
                </a:solidFill>
                <a:latin typeface="Times New Roman"/>
                <a:cs typeface="Times New Roman"/>
              </a:rPr>
              <a:t>Advanced</a:t>
            </a:r>
            <a:r>
              <a:rPr dirty="0" sz="2850" spc="-9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50" spc="-70">
                <a:solidFill>
                  <a:srgbClr val="666666"/>
                </a:solidFill>
                <a:latin typeface="Times New Roman"/>
                <a:cs typeface="Times New Roman"/>
              </a:rPr>
              <a:t>Programming</a:t>
            </a:r>
            <a:r>
              <a:rPr dirty="0" sz="2850" spc="-6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50" spc="-60">
                <a:solidFill>
                  <a:srgbClr val="666666"/>
                </a:solidFill>
                <a:latin typeface="Times New Roman"/>
                <a:cs typeface="Times New Roman"/>
              </a:rPr>
              <a:t>Concepts</a:t>
            </a:r>
            <a:r>
              <a:rPr dirty="0" sz="2850" spc="-6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50" spc="-80">
                <a:solidFill>
                  <a:srgbClr val="666666"/>
                </a:solidFill>
                <a:latin typeface="Times New Roman"/>
                <a:cs typeface="Times New Roman"/>
              </a:rPr>
              <a:t>from</a:t>
            </a:r>
            <a:r>
              <a:rPr dirty="0" sz="2850" spc="-185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2850" spc="-75">
                <a:solidFill>
                  <a:srgbClr val="666666"/>
                </a:solidFill>
                <a:latin typeface="Times New Roman"/>
                <a:cs typeface="Times New Roman"/>
              </a:rPr>
              <a:t>APUE</a:t>
            </a:r>
            <a:r>
              <a:rPr dirty="0" sz="2850" spc="-65">
                <a:solidFill>
                  <a:srgbClr val="666666"/>
                </a:solidFill>
                <a:latin typeface="Times New Roman"/>
                <a:cs typeface="Times New Roman"/>
              </a:rPr>
              <a:t> Chapter </a:t>
            </a:r>
            <a:r>
              <a:rPr dirty="0" sz="2850" spc="-50">
                <a:solidFill>
                  <a:srgbClr val="666666"/>
                </a:solidFill>
                <a:latin typeface="Times New Roman"/>
                <a:cs typeface="Times New Roman"/>
              </a:rPr>
              <a:t>7</a:t>
            </a: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2250" spc="-55">
                <a:solidFill>
                  <a:srgbClr val="878787"/>
                </a:solidFill>
                <a:latin typeface="Times New Roman"/>
                <a:cs typeface="Times New Roman"/>
              </a:rPr>
              <a:t>Understanding</a:t>
            </a:r>
            <a:r>
              <a:rPr dirty="0" sz="2250" spc="-65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2250" spc="-45">
                <a:solidFill>
                  <a:srgbClr val="878787"/>
                </a:solidFill>
                <a:latin typeface="Times New Roman"/>
                <a:cs typeface="Times New Roman"/>
              </a:rPr>
              <a:t>Process</a:t>
            </a:r>
            <a:r>
              <a:rPr dirty="0" sz="2250" spc="-6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2250" spc="-45">
                <a:solidFill>
                  <a:srgbClr val="878787"/>
                </a:solidFill>
                <a:latin typeface="Times New Roman"/>
                <a:cs typeface="Times New Roman"/>
              </a:rPr>
              <a:t>Lifecycle,</a:t>
            </a:r>
            <a:r>
              <a:rPr dirty="0" sz="2250" spc="-6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2250" spc="-70">
                <a:solidFill>
                  <a:srgbClr val="878787"/>
                </a:solidFill>
                <a:latin typeface="Times New Roman"/>
                <a:cs typeface="Times New Roman"/>
              </a:rPr>
              <a:t>Memory</a:t>
            </a:r>
            <a:r>
              <a:rPr dirty="0" sz="2250" spc="-65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2250" spc="-60">
                <a:solidFill>
                  <a:srgbClr val="878787"/>
                </a:solidFill>
                <a:latin typeface="Times New Roman"/>
                <a:cs typeface="Times New Roman"/>
              </a:rPr>
              <a:t>Management, </a:t>
            </a:r>
            <a:r>
              <a:rPr dirty="0" sz="2250" spc="-40">
                <a:solidFill>
                  <a:srgbClr val="878787"/>
                </a:solidFill>
                <a:latin typeface="Times New Roman"/>
                <a:cs typeface="Times New Roman"/>
              </a:rPr>
              <a:t>and</a:t>
            </a:r>
            <a:r>
              <a:rPr dirty="0" sz="2250" spc="-6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2250" spc="-50">
                <a:solidFill>
                  <a:srgbClr val="878787"/>
                </a:solidFill>
                <a:latin typeface="Times New Roman"/>
                <a:cs typeface="Times New Roman"/>
              </a:rPr>
              <a:t>System</a:t>
            </a:r>
            <a:r>
              <a:rPr dirty="0" sz="2250" spc="-65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878787"/>
                </a:solidFill>
                <a:latin typeface="Times New Roman"/>
                <a:cs typeface="Times New Roman"/>
              </a:rPr>
              <a:t>Resources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08610">
              <a:lnSpc>
                <a:spcPct val="100000"/>
              </a:lnSpc>
              <a:spcBef>
                <a:spcPts val="130"/>
              </a:spcBef>
            </a:pPr>
            <a:r>
              <a:rPr dirty="0" spc="-70"/>
              <a:t>Environment</a:t>
            </a:r>
            <a:r>
              <a:rPr dirty="0" spc="-145"/>
              <a:t> </a:t>
            </a:r>
            <a:r>
              <a:rPr dirty="0" spc="-105"/>
              <a:t>Variables</a:t>
            </a:r>
            <a:r>
              <a:rPr dirty="0" spc="-80"/>
              <a:t> </a:t>
            </a:r>
            <a:r>
              <a:rPr dirty="0" spc="-35"/>
              <a:t>Structure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624107"/>
            <a:ext cx="5102860" cy="3950970"/>
            <a:chOff x="400049" y="1624107"/>
            <a:chExt cx="5102860" cy="395097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624107"/>
              <a:ext cx="5102860" cy="3950970"/>
            </a:xfrm>
            <a:custGeom>
              <a:avLst/>
              <a:gdLst/>
              <a:ahLst/>
              <a:cxnLst/>
              <a:rect l="l" t="t" r="r" b="b"/>
              <a:pathLst>
                <a:path w="5102860" h="3950970">
                  <a:moveTo>
                    <a:pt x="5052692" y="3950778"/>
                  </a:moveTo>
                  <a:lnTo>
                    <a:pt x="49659" y="3950778"/>
                  </a:lnTo>
                  <a:lnTo>
                    <a:pt x="46203" y="3950438"/>
                  </a:lnTo>
                  <a:lnTo>
                    <a:pt x="10896" y="3930059"/>
                  </a:lnTo>
                  <a:lnTo>
                    <a:pt x="0" y="3901119"/>
                  </a:lnTo>
                  <a:lnTo>
                    <a:pt x="0" y="389762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3901119"/>
                  </a:lnTo>
                  <a:lnTo>
                    <a:pt x="5084315" y="3937679"/>
                  </a:lnTo>
                  <a:lnTo>
                    <a:pt x="5056148" y="3950438"/>
                  </a:lnTo>
                  <a:lnTo>
                    <a:pt x="5052692" y="3950778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545365"/>
              <a:ext cx="70866" cy="7086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262883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652646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051267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449889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862096" y="2370272"/>
            <a:ext cx="4189095" cy="22529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2100" spc="-80">
                <a:latin typeface="Arial"/>
                <a:cs typeface="Arial"/>
              </a:rPr>
              <a:t>Global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pointer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70">
                <a:latin typeface="Arial"/>
                <a:cs typeface="Arial"/>
              </a:rPr>
              <a:t> array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of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environment </a:t>
            </a:r>
            <a:r>
              <a:rPr dirty="0" sz="2100" spc="-10">
                <a:latin typeface="Arial"/>
                <a:cs typeface="Arial"/>
              </a:rPr>
              <a:t>strings</a:t>
            </a:r>
            <a:endParaRPr sz="2100">
              <a:latin typeface="Arial"/>
              <a:cs typeface="Arial"/>
            </a:endParaRPr>
          </a:p>
          <a:p>
            <a:pPr marL="12700" marR="418465">
              <a:lnSpc>
                <a:spcPct val="123600"/>
              </a:lnSpc>
              <a:spcBef>
                <a:spcPts val="15"/>
              </a:spcBef>
            </a:pPr>
            <a:r>
              <a:rPr dirty="0" sz="2100" spc="-95">
                <a:latin typeface="Arial"/>
                <a:cs typeface="Arial"/>
              </a:rPr>
              <a:t>Each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string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format: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"name=value" </a:t>
            </a:r>
            <a:r>
              <a:rPr dirty="0" sz="2100" spc="-70">
                <a:latin typeface="Arial"/>
                <a:cs typeface="Arial"/>
              </a:rPr>
              <a:t>Array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terminated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by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114">
                <a:latin typeface="Arial"/>
                <a:cs typeface="Arial"/>
              </a:rPr>
              <a:t>NULL</a:t>
            </a:r>
            <a:r>
              <a:rPr dirty="0" sz="2100" spc="-11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pointer </a:t>
            </a:r>
            <a:r>
              <a:rPr dirty="0" sz="2100" spc="-75">
                <a:latin typeface="Arial"/>
                <a:cs typeface="Arial"/>
              </a:rPr>
              <a:t>Inherited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from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parent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process </a:t>
            </a:r>
            <a:r>
              <a:rPr dirty="0" sz="2100" spc="-85">
                <a:latin typeface="Arial"/>
                <a:cs typeface="Arial"/>
              </a:rPr>
              <a:t>Modified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by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shell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system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calls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679566" y="1624107"/>
            <a:ext cx="5102860" cy="3950970"/>
            <a:chOff x="5679566" y="1624107"/>
            <a:chExt cx="5102860" cy="3950970"/>
          </a:xfrm>
        </p:grpSpPr>
        <p:sp>
          <p:nvSpPr>
            <p:cNvPr id="12" name="object 12" descr=""/>
            <p:cNvSpPr/>
            <p:nvPr/>
          </p:nvSpPr>
          <p:spPr>
            <a:xfrm>
              <a:off x="5679566" y="1624107"/>
              <a:ext cx="5102860" cy="3950970"/>
            </a:xfrm>
            <a:custGeom>
              <a:avLst/>
              <a:gdLst/>
              <a:ahLst/>
              <a:cxnLst/>
              <a:rect l="l" t="t" r="r" b="b"/>
              <a:pathLst>
                <a:path w="5102859" h="3950970">
                  <a:moveTo>
                    <a:pt x="5052692" y="3950778"/>
                  </a:moveTo>
                  <a:lnTo>
                    <a:pt x="49660" y="3950778"/>
                  </a:lnTo>
                  <a:lnTo>
                    <a:pt x="46203" y="3950438"/>
                  </a:lnTo>
                  <a:lnTo>
                    <a:pt x="10896" y="3930059"/>
                  </a:lnTo>
                  <a:lnTo>
                    <a:pt x="0" y="3901119"/>
                  </a:lnTo>
                  <a:lnTo>
                    <a:pt x="0" y="389762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3901119"/>
                  </a:lnTo>
                  <a:lnTo>
                    <a:pt x="5084315" y="3937679"/>
                  </a:lnTo>
                  <a:lnTo>
                    <a:pt x="5056148" y="3950438"/>
                  </a:lnTo>
                  <a:lnTo>
                    <a:pt x="5052692" y="3950778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2474499"/>
              <a:ext cx="70866" cy="708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2864262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3262883"/>
              <a:ext cx="70866" cy="708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3661504"/>
              <a:ext cx="70866" cy="7086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4060126"/>
              <a:ext cx="70866" cy="7086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4458747"/>
              <a:ext cx="70866" cy="70865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5844031" y="1549603"/>
            <a:ext cx="3936365" cy="3082290"/>
          </a:xfrm>
          <a:prstGeom prst="rect">
            <a:avLst/>
          </a:prstGeom>
        </p:spPr>
        <p:txBody>
          <a:bodyPr wrap="square" lIns="0" tIns="214629" rIns="0" bIns="0" rtlCol="0" vert="horz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689"/>
              </a:spcBef>
            </a:pPr>
            <a:r>
              <a:rPr dirty="0" sz="2450" spc="-75">
                <a:solidFill>
                  <a:srgbClr val="DD1144"/>
                </a:solidFill>
                <a:latin typeface="Times New Roman"/>
                <a:cs typeface="Times New Roman"/>
              </a:rPr>
              <a:t>Common</a:t>
            </a:r>
            <a:r>
              <a:rPr dirty="0" sz="2450" spc="-5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60">
                <a:solidFill>
                  <a:srgbClr val="DD1144"/>
                </a:solidFill>
                <a:latin typeface="Times New Roman"/>
                <a:cs typeface="Times New Roman"/>
              </a:rPr>
              <a:t>Environment</a:t>
            </a:r>
            <a:r>
              <a:rPr dirty="0" sz="2450" spc="-8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50">
                <a:solidFill>
                  <a:srgbClr val="DD1144"/>
                </a:solidFill>
                <a:latin typeface="Times New Roman"/>
                <a:cs typeface="Times New Roman"/>
              </a:rPr>
              <a:t>Variables</a:t>
            </a:r>
            <a:endParaRPr sz="2450">
              <a:latin typeface="Times New Roman"/>
              <a:cs typeface="Times New Roman"/>
            </a:endParaRPr>
          </a:p>
          <a:p>
            <a:pPr marL="309880" marR="166370">
              <a:lnSpc>
                <a:spcPct val="123900"/>
              </a:lnSpc>
              <a:spcBef>
                <a:spcPts val="785"/>
              </a:spcBef>
            </a:pPr>
            <a:r>
              <a:rPr dirty="0" sz="2050" spc="-70" b="1">
                <a:latin typeface="Arial"/>
                <a:cs typeface="Arial"/>
              </a:rPr>
              <a:t>HOME</a:t>
            </a:r>
            <a:r>
              <a:rPr dirty="0" sz="2050" spc="-7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75">
                <a:latin typeface="Arial"/>
                <a:cs typeface="Arial"/>
              </a:rPr>
              <a:t> User's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home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directory </a:t>
            </a:r>
            <a:r>
              <a:rPr dirty="0" sz="2050" spc="-155" b="1">
                <a:latin typeface="Arial"/>
                <a:cs typeface="Arial"/>
              </a:rPr>
              <a:t>PATH</a:t>
            </a:r>
            <a:r>
              <a:rPr dirty="0" sz="2050" spc="-2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Executable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search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path </a:t>
            </a:r>
            <a:r>
              <a:rPr dirty="0" sz="2050" spc="-70" b="1">
                <a:latin typeface="Arial"/>
                <a:cs typeface="Arial"/>
              </a:rPr>
              <a:t>USER</a:t>
            </a:r>
            <a:r>
              <a:rPr dirty="0" sz="2050" spc="-6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Current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username </a:t>
            </a:r>
            <a:r>
              <a:rPr dirty="0" sz="2050" spc="-65" b="1">
                <a:latin typeface="Arial"/>
                <a:cs typeface="Arial"/>
              </a:rPr>
              <a:t>SHELL</a:t>
            </a:r>
            <a:r>
              <a:rPr dirty="0" sz="2050" spc="-5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User's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login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shell </a:t>
            </a:r>
            <a:r>
              <a:rPr dirty="0" sz="2050" spc="-65" b="1">
                <a:latin typeface="Arial"/>
                <a:cs typeface="Arial"/>
              </a:rPr>
              <a:t>TERM</a:t>
            </a:r>
            <a:r>
              <a:rPr dirty="0" sz="2050" spc="-60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90">
                <a:latin typeface="Arial"/>
                <a:cs typeface="Arial"/>
              </a:rPr>
              <a:t> </a:t>
            </a:r>
            <a:r>
              <a:rPr dirty="0" sz="2100" spc="-114">
                <a:latin typeface="Arial"/>
                <a:cs typeface="Arial"/>
              </a:rPr>
              <a:t>Terminal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type</a:t>
            </a:r>
            <a:endParaRPr sz="21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620"/>
              </a:spcBef>
            </a:pPr>
            <a:r>
              <a:rPr dirty="0" sz="2050" spc="-70" b="1">
                <a:latin typeface="Arial"/>
                <a:cs typeface="Arial"/>
              </a:rPr>
              <a:t>PWD</a:t>
            </a:r>
            <a:r>
              <a:rPr dirty="0" sz="2050" spc="-50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Current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working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directory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00050" y="1661159"/>
            <a:ext cx="4897755" cy="981710"/>
            <a:chOff x="400050" y="1661159"/>
            <a:chExt cx="4897755" cy="981710"/>
          </a:xfrm>
        </p:grpSpPr>
        <p:sp>
          <p:nvSpPr>
            <p:cNvPr id="21" name="object 21" descr=""/>
            <p:cNvSpPr/>
            <p:nvPr/>
          </p:nvSpPr>
          <p:spPr>
            <a:xfrm>
              <a:off x="400050" y="1661159"/>
              <a:ext cx="4897755" cy="981710"/>
            </a:xfrm>
            <a:custGeom>
              <a:avLst/>
              <a:gdLst/>
              <a:ahLst/>
              <a:cxnLst/>
              <a:rect l="l" t="t" r="r" b="b"/>
              <a:pathLst>
                <a:path w="4897755" h="981710">
                  <a:moveTo>
                    <a:pt x="4897373" y="981455"/>
                  </a:moveTo>
                  <a:lnTo>
                    <a:pt x="0" y="981455"/>
                  </a:lnTo>
                  <a:lnTo>
                    <a:pt x="0" y="9049"/>
                  </a:lnTo>
                  <a:lnTo>
                    <a:pt x="1348" y="2269"/>
                  </a:lnTo>
                  <a:lnTo>
                    <a:pt x="2288" y="0"/>
                  </a:lnTo>
                  <a:lnTo>
                    <a:pt x="4897373" y="0"/>
                  </a:lnTo>
                  <a:lnTo>
                    <a:pt x="4897373" y="140112"/>
                  </a:lnTo>
                  <a:lnTo>
                    <a:pt x="212597" y="140112"/>
                  </a:lnTo>
                  <a:lnTo>
                    <a:pt x="205528" y="140761"/>
                  </a:lnTo>
                  <a:lnTo>
                    <a:pt x="177813" y="168475"/>
                  </a:lnTo>
                  <a:lnTo>
                    <a:pt x="177164" y="175545"/>
                  </a:lnTo>
                  <a:lnTo>
                    <a:pt x="177164" y="715898"/>
                  </a:lnTo>
                  <a:lnTo>
                    <a:pt x="198995" y="748737"/>
                  </a:lnTo>
                  <a:lnTo>
                    <a:pt x="212597" y="751331"/>
                  </a:lnTo>
                  <a:lnTo>
                    <a:pt x="4897373" y="751331"/>
                  </a:lnTo>
                  <a:lnTo>
                    <a:pt x="4897373" y="981455"/>
                  </a:lnTo>
                  <a:close/>
                </a:path>
                <a:path w="4897755" h="981710">
                  <a:moveTo>
                    <a:pt x="4897373" y="751331"/>
                  </a:moveTo>
                  <a:lnTo>
                    <a:pt x="4677155" y="751331"/>
                  </a:lnTo>
                  <a:lnTo>
                    <a:pt x="4684225" y="750683"/>
                  </a:lnTo>
                  <a:lnTo>
                    <a:pt x="4690757" y="748737"/>
                  </a:lnTo>
                  <a:lnTo>
                    <a:pt x="4712588" y="715898"/>
                  </a:lnTo>
                  <a:lnTo>
                    <a:pt x="4712588" y="175545"/>
                  </a:lnTo>
                  <a:lnTo>
                    <a:pt x="4690757" y="142707"/>
                  </a:lnTo>
                  <a:lnTo>
                    <a:pt x="4677155" y="140112"/>
                  </a:lnTo>
                  <a:lnTo>
                    <a:pt x="4897373" y="140112"/>
                  </a:lnTo>
                  <a:lnTo>
                    <a:pt x="4897373" y="751331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77202" y="1801278"/>
              <a:ext cx="4535805" cy="611505"/>
            </a:xfrm>
            <a:custGeom>
              <a:avLst/>
              <a:gdLst/>
              <a:ahLst/>
              <a:cxnLst/>
              <a:rect l="l" t="t" r="r" b="b"/>
              <a:pathLst>
                <a:path w="4535805" h="611505">
                  <a:moveTo>
                    <a:pt x="4535424" y="30734"/>
                  </a:moveTo>
                  <a:lnTo>
                    <a:pt x="4509211" y="901"/>
                  </a:lnTo>
                  <a:lnTo>
                    <a:pt x="4504690" y="0"/>
                  </a:lnTo>
                  <a:lnTo>
                    <a:pt x="30746" y="0"/>
                  </a:lnTo>
                  <a:lnTo>
                    <a:pt x="901" y="26212"/>
                  </a:lnTo>
                  <a:lnTo>
                    <a:pt x="0" y="30734"/>
                  </a:lnTo>
                  <a:lnTo>
                    <a:pt x="12" y="575779"/>
                  </a:lnTo>
                  <a:lnTo>
                    <a:pt x="0" y="580478"/>
                  </a:lnTo>
                  <a:lnTo>
                    <a:pt x="26225" y="610323"/>
                  </a:lnTo>
                  <a:lnTo>
                    <a:pt x="30746" y="611212"/>
                  </a:lnTo>
                  <a:lnTo>
                    <a:pt x="4504690" y="611212"/>
                  </a:lnTo>
                  <a:lnTo>
                    <a:pt x="4534535" y="585000"/>
                  </a:lnTo>
                  <a:lnTo>
                    <a:pt x="4535424" y="580478"/>
                  </a:lnTo>
                  <a:lnTo>
                    <a:pt x="4535424" y="3073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41679" y="1935083"/>
            <a:ext cx="23825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85" b="1">
                <a:solidFill>
                  <a:srgbClr val="F92572"/>
                </a:solidFill>
                <a:latin typeface="Courier New"/>
                <a:cs typeface="Courier New"/>
              </a:rPr>
              <a:t>extern</a:t>
            </a:r>
            <a:r>
              <a:rPr dirty="0" sz="1250" spc="9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char</a:t>
            </a:r>
            <a:r>
              <a:rPr dirty="0" sz="1300" spc="7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**environ;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30"/>
              </a:spcBef>
            </a:pPr>
            <a:r>
              <a:rPr dirty="0" spc="-70"/>
              <a:t>Environment</a:t>
            </a:r>
            <a:r>
              <a:rPr dirty="0" spc="-145"/>
              <a:t> </a:t>
            </a:r>
            <a:r>
              <a:rPr dirty="0" spc="-110"/>
              <a:t>Variable</a:t>
            </a:r>
            <a:r>
              <a:rPr dirty="0" spc="-80"/>
              <a:t> </a:t>
            </a:r>
            <a:r>
              <a:rPr dirty="0" spc="-40"/>
              <a:t>Functions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0049" y="1544383"/>
            <a:ext cx="10629900" cy="4119245"/>
          </a:xfrm>
          <a:custGeom>
            <a:avLst/>
            <a:gdLst/>
            <a:ahLst/>
            <a:cxnLst/>
            <a:rect l="l" t="t" r="r" b="b"/>
            <a:pathLst>
              <a:path w="10629900" h="4119245">
                <a:moveTo>
                  <a:pt x="10580239" y="4119085"/>
                </a:moveTo>
                <a:lnTo>
                  <a:pt x="49659" y="4119085"/>
                </a:lnTo>
                <a:lnTo>
                  <a:pt x="46203" y="4118745"/>
                </a:lnTo>
                <a:lnTo>
                  <a:pt x="10896" y="4098365"/>
                </a:lnTo>
                <a:lnTo>
                  <a:pt x="0" y="4069426"/>
                </a:lnTo>
                <a:lnTo>
                  <a:pt x="0" y="4065936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10580239" y="0"/>
                </a:lnTo>
                <a:lnTo>
                  <a:pt x="10616800" y="18034"/>
                </a:lnTo>
                <a:lnTo>
                  <a:pt x="10629898" y="49659"/>
                </a:lnTo>
                <a:lnTo>
                  <a:pt x="10629898" y="4069426"/>
                </a:lnTo>
                <a:lnTo>
                  <a:pt x="10611863" y="4105985"/>
                </a:lnTo>
                <a:lnTo>
                  <a:pt x="10583695" y="4118745"/>
                </a:lnTo>
                <a:lnTo>
                  <a:pt x="10580239" y="4119085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77215" y="1721548"/>
          <a:ext cx="10351770" cy="2052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9475"/>
                <a:gridCol w="3428365"/>
                <a:gridCol w="3419475"/>
              </a:tblGrid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 b="1">
                          <a:latin typeface="Arial"/>
                          <a:cs typeface="Arial"/>
                        </a:rPr>
                        <a:t>Function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 b="1">
                          <a:latin typeface="Arial"/>
                          <a:cs typeface="Arial"/>
                        </a:rPr>
                        <a:t>Purpose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 b="1">
                          <a:latin typeface="Arial"/>
                          <a:cs typeface="Arial"/>
                        </a:rPr>
                        <a:t>Example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getenv()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50" spc="-45">
                          <a:latin typeface="Arial"/>
                          <a:cs typeface="Arial"/>
                        </a:rPr>
                        <a:t>Retrieve</a:t>
                      </a:r>
                      <a:r>
                        <a:rPr dirty="0" sz="1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value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300" spc="-10">
                          <a:latin typeface="Courier New"/>
                          <a:cs typeface="Courier New"/>
                        </a:rPr>
                        <a:t>getenv("HOME")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7810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putenv()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450" spc="-40">
                          <a:latin typeface="Arial"/>
                          <a:cs typeface="Arial"/>
                        </a:rPr>
                        <a:t>Set</a:t>
                      </a:r>
                      <a:r>
                        <a:rPr dirty="0" sz="14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name=value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300" spc="-10">
                          <a:latin typeface="Courier New"/>
                          <a:cs typeface="Courier New"/>
                        </a:rPr>
                        <a:t>putenv("VAR=value")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7810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setenv()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450" spc="-40">
                          <a:latin typeface="Arial"/>
                          <a:cs typeface="Arial"/>
                        </a:rPr>
                        <a:t>Set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control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8572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300">
                          <a:latin typeface="Courier New"/>
                          <a:cs typeface="Courier New"/>
                        </a:rPr>
                        <a:t>setenv("VAR",</a:t>
                      </a:r>
                      <a:r>
                        <a:rPr dirty="0" sz="1300" spc="3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00">
                          <a:latin typeface="Courier New"/>
                          <a:cs typeface="Courier New"/>
                        </a:rPr>
                        <a:t>"value",</a:t>
                      </a:r>
                      <a:r>
                        <a:rPr dirty="0" sz="1300" spc="3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00" spc="-25">
                          <a:latin typeface="Courier New"/>
                          <a:cs typeface="Courier New"/>
                        </a:rPr>
                        <a:t>1)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7810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unsetenv()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450" spc="-65">
                          <a:latin typeface="Arial"/>
                          <a:cs typeface="Arial"/>
                        </a:rPr>
                        <a:t>Remove</a:t>
                      </a:r>
                      <a:r>
                        <a:rPr dirty="0" sz="145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variable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7683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300" spc="-10">
                          <a:latin typeface="Courier New"/>
                          <a:cs typeface="Courier New"/>
                        </a:rPr>
                        <a:t>unsetenv("VAR")</a:t>
                      </a:r>
                      <a:endParaRPr sz="1300">
                        <a:latin typeface="Courier New"/>
                        <a:cs typeface="Courier New"/>
                      </a:endParaRPr>
                    </a:p>
                  </a:txBody>
                  <a:tcPr marL="0" marR="0" marB="0" marT="7810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3252406" y="4051267"/>
            <a:ext cx="71120" cy="717550"/>
            <a:chOff x="3252406" y="4051267"/>
            <a:chExt cx="71120" cy="7175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2406" y="4051267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2406" y="4379023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2406" y="4697920"/>
              <a:ext cx="70866" cy="7086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446491" y="3876174"/>
            <a:ext cx="5139690" cy="9950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dirty="0" sz="2100" spc="-80">
                <a:latin typeface="Arial"/>
                <a:cs typeface="Arial"/>
              </a:rPr>
              <a:t>getenv()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returns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pointer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value</a:t>
            </a:r>
            <a:r>
              <a:rPr dirty="0" sz="2100" spc="-50">
                <a:latin typeface="Arial"/>
                <a:cs typeface="Arial"/>
              </a:rPr>
              <a:t> or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NULL </a:t>
            </a:r>
            <a:r>
              <a:rPr dirty="0" sz="2100" spc="-75">
                <a:latin typeface="Arial"/>
                <a:cs typeface="Arial"/>
              </a:rPr>
              <a:t>setenv()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rewrite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parameter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controls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overwriting </a:t>
            </a:r>
            <a:r>
              <a:rPr dirty="0" sz="2100" spc="-80">
                <a:latin typeface="Arial"/>
                <a:cs typeface="Arial"/>
              </a:rPr>
              <a:t>putenv()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places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string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directly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environment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14299" y="6305549"/>
            <a:ext cx="495300" cy="247650"/>
          </a:xfrm>
          <a:custGeom>
            <a:avLst/>
            <a:gdLst/>
            <a:ahLst/>
            <a:cxnLst/>
            <a:rect l="l" t="t" r="r" b="b"/>
            <a:pathLst>
              <a:path w="495300" h="247650">
                <a:moveTo>
                  <a:pt x="49529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95299" y="0"/>
                </a:lnTo>
                <a:lnTo>
                  <a:pt x="49529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37565">
              <a:lnSpc>
                <a:spcPct val="100000"/>
              </a:lnSpc>
              <a:spcBef>
                <a:spcPts val="105"/>
              </a:spcBef>
            </a:pPr>
            <a:r>
              <a:rPr dirty="0" sz="3550"/>
              <a:t>Memory</a:t>
            </a:r>
            <a:r>
              <a:rPr dirty="0" sz="3550" spc="-170"/>
              <a:t> </a:t>
            </a:r>
            <a:r>
              <a:rPr dirty="0" sz="3550"/>
              <a:t>Layout</a:t>
            </a:r>
            <a:r>
              <a:rPr dirty="0" sz="3550" spc="-165"/>
              <a:t> </a:t>
            </a:r>
            <a:r>
              <a:rPr dirty="0" sz="3550" spc="-10"/>
              <a:t>Overview</a:t>
            </a:r>
            <a:endParaRPr sz="3550"/>
          </a:p>
        </p:txBody>
      </p:sp>
      <p:sp>
        <p:nvSpPr>
          <p:cNvPr id="3" name="object 3" descr=""/>
          <p:cNvSpPr/>
          <p:nvPr/>
        </p:nvSpPr>
        <p:spPr>
          <a:xfrm>
            <a:off x="400049" y="1376076"/>
            <a:ext cx="10629900" cy="4446905"/>
          </a:xfrm>
          <a:custGeom>
            <a:avLst/>
            <a:gdLst/>
            <a:ahLst/>
            <a:cxnLst/>
            <a:rect l="l" t="t" r="r" b="b"/>
            <a:pathLst>
              <a:path w="10629900" h="4446905">
                <a:moveTo>
                  <a:pt x="10580239" y="4446841"/>
                </a:moveTo>
                <a:lnTo>
                  <a:pt x="49659" y="4446841"/>
                </a:lnTo>
                <a:lnTo>
                  <a:pt x="46203" y="4446500"/>
                </a:lnTo>
                <a:lnTo>
                  <a:pt x="10896" y="4426121"/>
                </a:lnTo>
                <a:lnTo>
                  <a:pt x="0" y="4397181"/>
                </a:lnTo>
                <a:lnTo>
                  <a:pt x="0" y="4393691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10580239" y="0"/>
                </a:lnTo>
                <a:lnTo>
                  <a:pt x="10616800" y="18034"/>
                </a:lnTo>
                <a:lnTo>
                  <a:pt x="10629898" y="49659"/>
                </a:lnTo>
                <a:lnTo>
                  <a:pt x="10629898" y="4397181"/>
                </a:lnTo>
                <a:lnTo>
                  <a:pt x="10611863" y="4433741"/>
                </a:lnTo>
                <a:lnTo>
                  <a:pt x="10583695" y="4446500"/>
                </a:lnTo>
                <a:lnTo>
                  <a:pt x="10580239" y="4446841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81182" y="1520174"/>
            <a:ext cx="1468120" cy="315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95" b="1">
                <a:latin typeface="Arial"/>
                <a:cs typeface="Arial"/>
              </a:rPr>
              <a:t>High</a:t>
            </a:r>
            <a:r>
              <a:rPr dirty="0" sz="1900" spc="-110" b="1">
                <a:latin typeface="Arial"/>
                <a:cs typeface="Arial"/>
              </a:rPr>
              <a:t> </a:t>
            </a:r>
            <a:r>
              <a:rPr dirty="0" sz="1900" spc="-75" b="1">
                <a:latin typeface="Arial"/>
                <a:cs typeface="Arial"/>
              </a:rPr>
              <a:t>Address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525047" y="1951862"/>
            <a:ext cx="8380095" cy="2870200"/>
            <a:chOff x="1525047" y="1951862"/>
            <a:chExt cx="8380095" cy="2870200"/>
          </a:xfrm>
        </p:grpSpPr>
        <p:sp>
          <p:nvSpPr>
            <p:cNvPr id="6" name="object 6" descr=""/>
            <p:cNvSpPr/>
            <p:nvPr/>
          </p:nvSpPr>
          <p:spPr>
            <a:xfrm>
              <a:off x="1525047" y="1951862"/>
              <a:ext cx="8380095" cy="443230"/>
            </a:xfrm>
            <a:custGeom>
              <a:avLst/>
              <a:gdLst/>
              <a:ahLst/>
              <a:cxnLst/>
              <a:rect l="l" t="t" r="r" b="b"/>
              <a:pathLst>
                <a:path w="8380095" h="443230">
                  <a:moveTo>
                    <a:pt x="8379904" y="442912"/>
                  </a:moveTo>
                  <a:lnTo>
                    <a:pt x="0" y="442912"/>
                  </a:lnTo>
                  <a:lnTo>
                    <a:pt x="0" y="0"/>
                  </a:lnTo>
                  <a:lnTo>
                    <a:pt x="8379904" y="0"/>
                  </a:lnTo>
                  <a:lnTo>
                    <a:pt x="8379904" y="442912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25041" y="2430208"/>
              <a:ext cx="8380095" cy="2392045"/>
            </a:xfrm>
            <a:custGeom>
              <a:avLst/>
              <a:gdLst/>
              <a:ahLst/>
              <a:cxnLst/>
              <a:rect l="l" t="t" r="r" b="b"/>
              <a:pathLst>
                <a:path w="8380095" h="2392045">
                  <a:moveTo>
                    <a:pt x="8379904" y="1939963"/>
                  </a:moveTo>
                  <a:lnTo>
                    <a:pt x="0" y="1939963"/>
                  </a:lnTo>
                  <a:lnTo>
                    <a:pt x="0" y="2391727"/>
                  </a:lnTo>
                  <a:lnTo>
                    <a:pt x="8379904" y="2391727"/>
                  </a:lnTo>
                  <a:lnTo>
                    <a:pt x="8379904" y="1939963"/>
                  </a:lnTo>
                  <a:close/>
                </a:path>
                <a:path w="8380095" h="2392045">
                  <a:moveTo>
                    <a:pt x="8379904" y="1461617"/>
                  </a:moveTo>
                  <a:lnTo>
                    <a:pt x="0" y="1461617"/>
                  </a:lnTo>
                  <a:lnTo>
                    <a:pt x="0" y="1904530"/>
                  </a:lnTo>
                  <a:lnTo>
                    <a:pt x="8379904" y="1904530"/>
                  </a:lnTo>
                  <a:lnTo>
                    <a:pt x="8379904" y="1461617"/>
                  </a:lnTo>
                  <a:close/>
                </a:path>
                <a:path w="8380095" h="2392045">
                  <a:moveTo>
                    <a:pt x="8379904" y="974407"/>
                  </a:moveTo>
                  <a:lnTo>
                    <a:pt x="0" y="974407"/>
                  </a:lnTo>
                  <a:lnTo>
                    <a:pt x="0" y="1426184"/>
                  </a:lnTo>
                  <a:lnTo>
                    <a:pt x="8379904" y="1426184"/>
                  </a:lnTo>
                  <a:lnTo>
                    <a:pt x="8379904" y="974407"/>
                  </a:lnTo>
                  <a:close/>
                </a:path>
                <a:path w="8380095" h="2392045">
                  <a:moveTo>
                    <a:pt x="8379904" y="487210"/>
                  </a:moveTo>
                  <a:lnTo>
                    <a:pt x="0" y="487210"/>
                  </a:lnTo>
                  <a:lnTo>
                    <a:pt x="0" y="938974"/>
                  </a:lnTo>
                  <a:lnTo>
                    <a:pt x="8379904" y="938974"/>
                  </a:lnTo>
                  <a:lnTo>
                    <a:pt x="8379904" y="487210"/>
                  </a:lnTo>
                  <a:close/>
                </a:path>
                <a:path w="8380095" h="2392045">
                  <a:moveTo>
                    <a:pt x="8379904" y="0"/>
                  </a:moveTo>
                  <a:lnTo>
                    <a:pt x="0" y="0"/>
                  </a:lnTo>
                  <a:lnTo>
                    <a:pt x="0" y="451777"/>
                  </a:lnTo>
                  <a:lnTo>
                    <a:pt x="8379904" y="451777"/>
                  </a:lnTo>
                  <a:lnTo>
                    <a:pt x="8379904" y="0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525047" y="1951862"/>
          <a:ext cx="8456295" cy="28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1205"/>
              </a:tblGrid>
              <a:tr h="455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900" spc="-110">
                          <a:latin typeface="Arial"/>
                          <a:cs typeface="Arial"/>
                        </a:rPr>
                        <a:t>Command-</a:t>
                      </a:r>
                      <a:r>
                        <a:rPr dirty="0" sz="1900" spc="-60">
                          <a:latin typeface="Arial"/>
                          <a:cs typeface="Arial"/>
                        </a:rPr>
                        <a:t>line</a:t>
                      </a:r>
                      <a:r>
                        <a:rPr dirty="0" sz="19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95">
                          <a:latin typeface="Arial"/>
                          <a:cs typeface="Arial"/>
                        </a:rPr>
                        <a:t>arguments</a:t>
                      </a:r>
                      <a:r>
                        <a:rPr dirty="0" sz="19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95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9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10">
                          <a:latin typeface="Arial"/>
                          <a:cs typeface="Arial"/>
                        </a:rPr>
                        <a:t>environment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55244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F0F0F0">
                        <a:alpha val="10198"/>
                      </a:srgbClr>
                    </a:solidFill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900" spc="-80">
                          <a:latin typeface="Arial"/>
                          <a:cs typeface="Arial"/>
                        </a:rPr>
                        <a:t>Stack</a:t>
                      </a:r>
                      <a:r>
                        <a:rPr dirty="0" sz="19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85">
                          <a:latin typeface="Arial"/>
                          <a:cs typeface="Arial"/>
                        </a:rPr>
                        <a:t>(grows</a:t>
                      </a:r>
                      <a:r>
                        <a:rPr dirty="0" sz="19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10">
                          <a:latin typeface="Arial"/>
                          <a:cs typeface="Arial"/>
                        </a:rPr>
                        <a:t>downward)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F0F0F0">
                        <a:alpha val="10198"/>
                      </a:srgbClr>
                    </a:solidFill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900" spc="-100">
                          <a:latin typeface="Arial"/>
                          <a:cs typeface="Arial"/>
                        </a:rPr>
                        <a:t>Heap</a:t>
                      </a:r>
                      <a:r>
                        <a:rPr dirty="0" sz="1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90">
                          <a:latin typeface="Arial"/>
                          <a:cs typeface="Arial"/>
                        </a:rPr>
                        <a:t>(dynamic</a:t>
                      </a:r>
                      <a:r>
                        <a:rPr dirty="0" sz="19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10">
                          <a:latin typeface="Arial"/>
                          <a:cs typeface="Arial"/>
                        </a:rPr>
                        <a:t>allocation)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F0F0F0">
                        <a:alpha val="10198"/>
                      </a:srgbClr>
                    </a:solidFill>
                  </a:tcPr>
                </a:tc>
              </a:tr>
              <a:tr h="487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900" spc="-70">
                          <a:latin typeface="Arial"/>
                          <a:cs typeface="Arial"/>
                        </a:rPr>
                        <a:t>Uninitialized</a:t>
                      </a:r>
                      <a:r>
                        <a:rPr dirty="0" sz="1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8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75">
                          <a:latin typeface="Arial"/>
                          <a:cs typeface="Arial"/>
                        </a:rPr>
                        <a:t>(bss)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85">
                          <a:latin typeface="Arial"/>
                          <a:cs typeface="Arial"/>
                        </a:rPr>
                        <a:t>zeroed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85">
                          <a:latin typeface="Arial"/>
                          <a:cs typeface="Arial"/>
                        </a:rPr>
                        <a:t>by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10">
                          <a:latin typeface="Arial"/>
                          <a:cs typeface="Arial"/>
                        </a:rPr>
                        <a:t>kernel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F0F0F0">
                        <a:alpha val="10198"/>
                      </a:srgbClr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900" spc="-60">
                          <a:latin typeface="Arial"/>
                          <a:cs typeface="Arial"/>
                        </a:rPr>
                        <a:t>Initialized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80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85">
                          <a:latin typeface="Arial"/>
                          <a:cs typeface="Arial"/>
                        </a:rPr>
                        <a:t>read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85">
                          <a:latin typeface="Arial"/>
                          <a:cs typeface="Arial"/>
                        </a:rPr>
                        <a:t>from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95">
                          <a:latin typeface="Arial"/>
                          <a:cs typeface="Arial"/>
                        </a:rPr>
                        <a:t>program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20">
                          <a:latin typeface="Arial"/>
                          <a:cs typeface="Arial"/>
                        </a:rPr>
                        <a:t>file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F0F0F0">
                        <a:alpha val="10198"/>
                      </a:srgbClr>
                    </a:solidFill>
                  </a:tcPr>
                </a:tc>
              </a:tr>
              <a:tr h="464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900" spc="-135">
                          <a:latin typeface="Arial"/>
                          <a:cs typeface="Arial"/>
                        </a:rPr>
                        <a:t>Text</a:t>
                      </a:r>
                      <a:r>
                        <a:rPr dirty="0" sz="19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90">
                          <a:latin typeface="Arial"/>
                          <a:cs typeface="Arial"/>
                        </a:rPr>
                        <a:t>segment</a:t>
                      </a:r>
                      <a:r>
                        <a:rPr dirty="0" sz="19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90">
                          <a:latin typeface="Arial"/>
                          <a:cs typeface="Arial"/>
                        </a:rPr>
                        <a:t>machine</a:t>
                      </a:r>
                      <a:r>
                        <a:rPr dirty="0" sz="1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900" spc="-10">
                          <a:latin typeface="Arial"/>
                          <a:cs typeface="Arial"/>
                        </a:rPr>
                        <a:t>instructions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F0F0F0">
                        <a:alpha val="101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5005958" y="4895167"/>
            <a:ext cx="1418590" cy="315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-114" b="1">
                <a:latin typeface="Arial"/>
                <a:cs typeface="Arial"/>
              </a:rPr>
              <a:t>Low</a:t>
            </a:r>
            <a:r>
              <a:rPr dirty="0" sz="1900" spc="-105" b="1">
                <a:latin typeface="Arial"/>
                <a:cs typeface="Arial"/>
              </a:rPr>
              <a:t> </a:t>
            </a:r>
            <a:r>
              <a:rPr dirty="0" sz="1900" spc="-75" b="1">
                <a:latin typeface="Arial"/>
                <a:cs typeface="Arial"/>
              </a:rPr>
              <a:t>Address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38860">
              <a:lnSpc>
                <a:spcPct val="100000"/>
              </a:lnSpc>
              <a:spcBef>
                <a:spcPts val="105"/>
              </a:spcBef>
            </a:pPr>
            <a:r>
              <a:rPr dirty="0" sz="3550" spc="-50"/>
              <a:t>Text</a:t>
            </a:r>
            <a:r>
              <a:rPr dirty="0" sz="3550" spc="-175"/>
              <a:t> </a:t>
            </a:r>
            <a:r>
              <a:rPr dirty="0" sz="3550"/>
              <a:t>Segment</a:t>
            </a:r>
            <a:r>
              <a:rPr dirty="0" sz="3550" spc="-195"/>
              <a:t> </a:t>
            </a:r>
            <a:r>
              <a:rPr dirty="0" sz="3550" spc="-10"/>
              <a:t>Properties</a:t>
            </a:r>
            <a:endParaRPr sz="3550"/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446942"/>
            <a:ext cx="10629900" cy="4314190"/>
            <a:chOff x="400049" y="1446942"/>
            <a:chExt cx="10629900" cy="431419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446942"/>
              <a:ext cx="10629900" cy="4314190"/>
            </a:xfrm>
            <a:custGeom>
              <a:avLst/>
              <a:gdLst/>
              <a:ahLst/>
              <a:cxnLst/>
              <a:rect l="l" t="t" r="r" b="b"/>
              <a:pathLst>
                <a:path w="10629900" h="4314190">
                  <a:moveTo>
                    <a:pt x="10580239" y="4313967"/>
                  </a:moveTo>
                  <a:lnTo>
                    <a:pt x="49659" y="4313967"/>
                  </a:lnTo>
                  <a:lnTo>
                    <a:pt x="46203" y="4313626"/>
                  </a:lnTo>
                  <a:lnTo>
                    <a:pt x="10896" y="4293247"/>
                  </a:lnTo>
                  <a:lnTo>
                    <a:pt x="0" y="4264308"/>
                  </a:lnTo>
                  <a:lnTo>
                    <a:pt x="0" y="426081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264308"/>
                  </a:lnTo>
                  <a:lnTo>
                    <a:pt x="10611863" y="4300867"/>
                  </a:lnTo>
                  <a:lnTo>
                    <a:pt x="10583695" y="4313626"/>
                  </a:lnTo>
                  <a:lnTo>
                    <a:pt x="10580239" y="4313967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4931" y="4086700"/>
              <a:ext cx="10258425" cy="912494"/>
            </a:xfrm>
            <a:custGeom>
              <a:avLst/>
              <a:gdLst/>
              <a:ahLst/>
              <a:cxnLst/>
              <a:rect l="l" t="t" r="r" b="b"/>
              <a:pathLst>
                <a:path w="10258425" h="912495">
                  <a:moveTo>
                    <a:pt x="10227119" y="912399"/>
                  </a:moveTo>
                  <a:lnTo>
                    <a:pt x="15367" y="912399"/>
                  </a:lnTo>
                  <a:lnTo>
                    <a:pt x="13107" y="911500"/>
                  </a:lnTo>
                  <a:lnTo>
                    <a:pt x="0" y="881665"/>
                  </a:lnTo>
                  <a:lnTo>
                    <a:pt x="0" y="876966"/>
                  </a:lnTo>
                  <a:lnTo>
                    <a:pt x="0" y="30734"/>
                  </a:lnTo>
                  <a:lnTo>
                    <a:pt x="15367" y="0"/>
                  </a:lnTo>
                  <a:lnTo>
                    <a:pt x="10227119" y="0"/>
                  </a:lnTo>
                  <a:lnTo>
                    <a:pt x="10256953" y="26214"/>
                  </a:lnTo>
                  <a:lnTo>
                    <a:pt x="10257852" y="30734"/>
                  </a:lnTo>
                  <a:lnTo>
                    <a:pt x="10257852" y="881665"/>
                  </a:lnTo>
                  <a:lnTo>
                    <a:pt x="10231638" y="911500"/>
                  </a:lnTo>
                  <a:lnTo>
                    <a:pt x="10227119" y="912399"/>
                  </a:lnTo>
                  <a:close/>
                </a:path>
              </a:pathLst>
            </a:custGeom>
            <a:solidFill>
              <a:srgbClr val="C7DBFF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7215" y="4086700"/>
              <a:ext cx="35560" cy="912494"/>
            </a:xfrm>
            <a:custGeom>
              <a:avLst/>
              <a:gdLst/>
              <a:ahLst/>
              <a:cxnLst/>
              <a:rect l="l" t="t" r="r" b="b"/>
              <a:pathLst>
                <a:path w="35559" h="912495">
                  <a:moveTo>
                    <a:pt x="35433" y="912399"/>
                  </a:moveTo>
                  <a:lnTo>
                    <a:pt x="2594" y="890568"/>
                  </a:lnTo>
                  <a:lnTo>
                    <a:pt x="0" y="876966"/>
                  </a:lnTo>
                  <a:lnTo>
                    <a:pt x="0" y="35433"/>
                  </a:lnTo>
                  <a:lnTo>
                    <a:pt x="21830" y="2594"/>
                  </a:lnTo>
                  <a:lnTo>
                    <a:pt x="35433" y="0"/>
                  </a:lnTo>
                  <a:lnTo>
                    <a:pt x="35433" y="9123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1756981"/>
              <a:ext cx="70866" cy="7086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655" y="2146744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655" y="2545365"/>
              <a:ext cx="70866" cy="7086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655" y="2943986"/>
              <a:ext cx="70866" cy="7086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342607"/>
              <a:ext cx="70866" cy="7086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655" y="3732371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32821" y="1514555"/>
            <a:ext cx="9950450" cy="33388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1605" marR="4134485">
              <a:lnSpc>
                <a:spcPct val="121800"/>
              </a:lnSpc>
              <a:spcBef>
                <a:spcPts val="95"/>
              </a:spcBef>
            </a:pPr>
            <a:r>
              <a:rPr dirty="0" sz="2100" spc="-85">
                <a:latin typeface="Arial"/>
                <a:cs typeface="Arial"/>
              </a:rPr>
              <a:t>Contains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machine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instructions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executed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by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CPU </a:t>
            </a:r>
            <a:r>
              <a:rPr dirty="0" sz="2100" spc="-80">
                <a:latin typeface="Arial"/>
                <a:cs typeface="Arial"/>
              </a:rPr>
              <a:t>Usually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read-</a:t>
            </a:r>
            <a:r>
              <a:rPr dirty="0" sz="2100" spc="-65">
                <a:latin typeface="Arial"/>
                <a:cs typeface="Arial"/>
              </a:rPr>
              <a:t>only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prevent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accidental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modification</a:t>
            </a:r>
            <a:endParaRPr sz="2100">
              <a:latin typeface="Arial"/>
              <a:cs typeface="Arial"/>
            </a:endParaRPr>
          </a:p>
          <a:p>
            <a:pPr marL="141605" marR="2851785">
              <a:lnSpc>
                <a:spcPts val="3140"/>
              </a:lnSpc>
              <a:spcBef>
                <a:spcPts val="204"/>
              </a:spcBef>
            </a:pPr>
            <a:r>
              <a:rPr dirty="0" sz="2100" spc="-85">
                <a:latin typeface="Arial"/>
                <a:cs typeface="Arial"/>
              </a:rPr>
              <a:t>Sharable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among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multiple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processes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running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100">
                <a:latin typeface="Arial"/>
                <a:cs typeface="Arial"/>
              </a:rPr>
              <a:t>same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program </a:t>
            </a:r>
            <a:r>
              <a:rPr dirty="0" sz="2100" spc="-75">
                <a:latin typeface="Arial"/>
                <a:cs typeface="Arial"/>
              </a:rPr>
              <a:t>Only </a:t>
            </a:r>
            <a:r>
              <a:rPr dirty="0" sz="2100" spc="-95">
                <a:latin typeface="Arial"/>
                <a:cs typeface="Arial"/>
              </a:rPr>
              <a:t>one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copy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needed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memory</a:t>
            </a:r>
            <a:r>
              <a:rPr dirty="0" sz="2100" spc="-45">
                <a:latin typeface="Arial"/>
                <a:cs typeface="Arial"/>
              </a:rPr>
              <a:t> for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frequently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used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programs </a:t>
            </a:r>
            <a:r>
              <a:rPr dirty="0" sz="2100" spc="-90">
                <a:latin typeface="Arial"/>
                <a:cs typeface="Arial"/>
              </a:rPr>
              <a:t>Examples: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text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editors,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compilers,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shells</a:t>
            </a:r>
            <a:endParaRPr sz="21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40"/>
              </a:spcBef>
            </a:pPr>
            <a:r>
              <a:rPr dirty="0" sz="2100" spc="-95">
                <a:latin typeface="Arial"/>
                <a:cs typeface="Arial"/>
              </a:rPr>
              <a:t>Loaded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from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executable</a:t>
            </a:r>
            <a:r>
              <a:rPr dirty="0" sz="2100" spc="-45">
                <a:latin typeface="Arial"/>
                <a:cs typeface="Arial"/>
              </a:rPr>
              <a:t> file </a:t>
            </a:r>
            <a:r>
              <a:rPr dirty="0" sz="2100" spc="-65">
                <a:latin typeface="Arial"/>
                <a:cs typeface="Arial"/>
              </a:rPr>
              <a:t>by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kernel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2400"/>
              </a:lnSpc>
            </a:pPr>
            <a:r>
              <a:rPr dirty="0" sz="2100" spc="-85" b="1">
                <a:latin typeface="Arial"/>
                <a:cs typeface="Arial"/>
              </a:rPr>
              <a:t>Sharing</a:t>
            </a:r>
            <a:r>
              <a:rPr dirty="0" sz="2100" spc="-65" b="1">
                <a:latin typeface="Arial"/>
                <a:cs typeface="Arial"/>
              </a:rPr>
              <a:t> </a:t>
            </a:r>
            <a:r>
              <a:rPr dirty="0" sz="2100" spc="-75" b="1">
                <a:latin typeface="Arial"/>
                <a:cs typeface="Arial"/>
              </a:rPr>
              <a:t>Benefits:</a:t>
            </a:r>
            <a:r>
              <a:rPr dirty="0" sz="2100" spc="-70" b="1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When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multiple users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run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the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100">
                <a:latin typeface="Arial"/>
                <a:cs typeface="Arial"/>
              </a:rPr>
              <a:t>same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program</a:t>
            </a:r>
            <a:r>
              <a:rPr dirty="0" sz="2100" spc="-55">
                <a:latin typeface="Arial"/>
                <a:cs typeface="Arial"/>
              </a:rPr>
              <a:t> (like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text</a:t>
            </a:r>
            <a:r>
              <a:rPr dirty="0" sz="2100" spc="-60">
                <a:latin typeface="Arial"/>
                <a:cs typeface="Arial"/>
              </a:rPr>
              <a:t> editor), </a:t>
            </a:r>
            <a:r>
              <a:rPr dirty="0" sz="2100" spc="-65">
                <a:latin typeface="Arial"/>
                <a:cs typeface="Arial"/>
              </a:rPr>
              <a:t>only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one </a:t>
            </a:r>
            <a:r>
              <a:rPr dirty="0" sz="2100" spc="-80">
                <a:latin typeface="Arial"/>
                <a:cs typeface="Arial"/>
              </a:rPr>
              <a:t>copy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of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the</a:t>
            </a:r>
            <a:r>
              <a:rPr dirty="0" sz="2100" spc="-55">
                <a:latin typeface="Arial"/>
                <a:cs typeface="Arial"/>
              </a:rPr>
              <a:t> text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segment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is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loaded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120">
                <a:latin typeface="Arial"/>
                <a:cs typeface="Arial"/>
              </a:rPr>
              <a:t>memory,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saving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significant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system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resources.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23925">
              <a:lnSpc>
                <a:spcPct val="100000"/>
              </a:lnSpc>
              <a:spcBef>
                <a:spcPts val="130"/>
              </a:spcBef>
            </a:pPr>
            <a:r>
              <a:rPr dirty="0" spc="-40"/>
              <a:t>Data</a:t>
            </a:r>
            <a:r>
              <a:rPr dirty="0" spc="-165"/>
              <a:t> </a:t>
            </a:r>
            <a:r>
              <a:rPr dirty="0" spc="-60"/>
              <a:t>Segments</a:t>
            </a:r>
            <a:r>
              <a:rPr dirty="0" spc="-160"/>
              <a:t> </a:t>
            </a:r>
            <a:r>
              <a:rPr dirty="0" spc="-50"/>
              <a:t>Explained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553241"/>
            <a:ext cx="5102860" cy="4092575"/>
            <a:chOff x="400049" y="1553241"/>
            <a:chExt cx="5102860" cy="409257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553241"/>
              <a:ext cx="5102860" cy="4092575"/>
            </a:xfrm>
            <a:custGeom>
              <a:avLst/>
              <a:gdLst/>
              <a:ahLst/>
              <a:cxnLst/>
              <a:rect l="l" t="t" r="r" b="b"/>
              <a:pathLst>
                <a:path w="5102860" h="4092575">
                  <a:moveTo>
                    <a:pt x="5052692" y="4092510"/>
                  </a:moveTo>
                  <a:lnTo>
                    <a:pt x="49659" y="4092510"/>
                  </a:lnTo>
                  <a:lnTo>
                    <a:pt x="46203" y="4092170"/>
                  </a:lnTo>
                  <a:lnTo>
                    <a:pt x="10896" y="4071791"/>
                  </a:lnTo>
                  <a:lnTo>
                    <a:pt x="0" y="4042851"/>
                  </a:lnTo>
                  <a:lnTo>
                    <a:pt x="0" y="403936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4042851"/>
                  </a:lnTo>
                  <a:lnTo>
                    <a:pt x="5084315" y="4079411"/>
                  </a:lnTo>
                  <a:lnTo>
                    <a:pt x="5056148" y="4092170"/>
                  </a:lnTo>
                  <a:lnTo>
                    <a:pt x="5052692" y="4092510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323909"/>
              <a:ext cx="70866" cy="708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970561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3342608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670363"/>
              <a:ext cx="70866" cy="7086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122584" y="1454443"/>
            <a:ext cx="3807460" cy="2707640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434340">
              <a:lnSpc>
                <a:spcPct val="100000"/>
              </a:lnSpc>
              <a:spcBef>
                <a:spcPts val="1525"/>
              </a:spcBef>
            </a:pPr>
            <a:r>
              <a:rPr dirty="0" sz="2250" spc="-45">
                <a:solidFill>
                  <a:srgbClr val="DD1144"/>
                </a:solidFill>
                <a:latin typeface="Times New Roman"/>
                <a:cs typeface="Times New Roman"/>
              </a:rPr>
              <a:t>Initialized</a:t>
            </a:r>
            <a:r>
              <a:rPr dirty="0" sz="2250" spc="-6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45">
                <a:solidFill>
                  <a:srgbClr val="DD1144"/>
                </a:solidFill>
                <a:latin typeface="Times New Roman"/>
                <a:cs typeface="Times New Roman"/>
              </a:rPr>
              <a:t>Data</a:t>
            </a:r>
            <a:r>
              <a:rPr dirty="0" sz="2250" spc="-6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DD1144"/>
                </a:solidFill>
                <a:latin typeface="Times New Roman"/>
                <a:cs typeface="Times New Roman"/>
              </a:rPr>
              <a:t>Segment:</a:t>
            </a:r>
            <a:endParaRPr sz="2250">
              <a:latin typeface="Times New Roman"/>
              <a:cs typeface="Times New Roman"/>
            </a:endParaRPr>
          </a:p>
          <a:p>
            <a:pPr marL="12700" marR="413384">
              <a:lnSpc>
                <a:spcPct val="102400"/>
              </a:lnSpc>
              <a:spcBef>
                <a:spcPts val="1295"/>
              </a:spcBef>
            </a:pPr>
            <a:r>
              <a:rPr dirty="0" sz="2100" spc="-95">
                <a:latin typeface="Arial"/>
                <a:cs typeface="Arial"/>
              </a:rPr>
              <a:t>Variables</a:t>
            </a:r>
            <a:r>
              <a:rPr dirty="0" sz="2100" spc="-55">
                <a:latin typeface="Arial"/>
                <a:cs typeface="Arial"/>
              </a:rPr>
              <a:t> explicitly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initialized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in </a:t>
            </a:r>
            <a:r>
              <a:rPr dirty="0" sz="2100" spc="-10">
                <a:latin typeface="Arial"/>
                <a:cs typeface="Arial"/>
              </a:rPr>
              <a:t>program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dirty="0" sz="2100" spc="-90">
                <a:latin typeface="Arial"/>
                <a:cs typeface="Arial"/>
              </a:rPr>
              <a:t>Example: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1850" spc="55">
                <a:latin typeface="Courier New"/>
                <a:cs typeface="Courier New"/>
              </a:rPr>
              <a:t>int</a:t>
            </a:r>
            <a:r>
              <a:rPr dirty="0" sz="1850" spc="75">
                <a:latin typeface="Courier New"/>
                <a:cs typeface="Courier New"/>
              </a:rPr>
              <a:t> </a:t>
            </a:r>
            <a:r>
              <a:rPr dirty="0" sz="1850" spc="55">
                <a:latin typeface="Courier New"/>
                <a:cs typeface="Courier New"/>
              </a:rPr>
              <a:t>maxcount</a:t>
            </a:r>
            <a:r>
              <a:rPr dirty="0" sz="1850" spc="80">
                <a:latin typeface="Courier New"/>
                <a:cs typeface="Courier New"/>
              </a:rPr>
              <a:t> </a:t>
            </a:r>
            <a:r>
              <a:rPr dirty="0" sz="1850" spc="55">
                <a:latin typeface="Courier New"/>
                <a:cs typeface="Courier New"/>
              </a:rPr>
              <a:t>=</a:t>
            </a:r>
            <a:r>
              <a:rPr dirty="0" sz="1850" spc="75">
                <a:latin typeface="Courier New"/>
                <a:cs typeface="Courier New"/>
              </a:rPr>
              <a:t> </a:t>
            </a:r>
            <a:r>
              <a:rPr dirty="0" sz="1850" spc="30">
                <a:latin typeface="Courier New"/>
                <a:cs typeface="Courier New"/>
              </a:rPr>
              <a:t>99;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100" spc="-80">
                <a:latin typeface="Arial"/>
                <a:cs typeface="Arial"/>
              </a:rPr>
              <a:t>Stored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executable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file</a:t>
            </a:r>
            <a:endParaRPr sz="2100">
              <a:latin typeface="Arial"/>
              <a:cs typeface="Arial"/>
            </a:endParaRPr>
          </a:p>
          <a:p>
            <a:pPr marL="12700" marR="367665">
              <a:lnSpc>
                <a:spcPct val="100000"/>
              </a:lnSpc>
              <a:spcBef>
                <a:spcPts val="60"/>
              </a:spcBef>
            </a:pPr>
            <a:r>
              <a:rPr dirty="0" sz="2100" spc="-100">
                <a:latin typeface="Arial"/>
                <a:cs typeface="Arial"/>
              </a:rPr>
              <a:t>Read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from</a:t>
            </a:r>
            <a:r>
              <a:rPr dirty="0" sz="2100" spc="-60">
                <a:latin typeface="Arial"/>
                <a:cs typeface="Arial"/>
              </a:rPr>
              <a:t> disk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during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program </a:t>
            </a:r>
            <a:r>
              <a:rPr dirty="0" sz="2100" spc="-10">
                <a:latin typeface="Arial"/>
                <a:cs typeface="Arial"/>
              </a:rPr>
              <a:t>loading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679566" y="1553241"/>
            <a:ext cx="5102860" cy="4092575"/>
            <a:chOff x="5679566" y="1553241"/>
            <a:chExt cx="5102860" cy="4092575"/>
          </a:xfrm>
        </p:grpSpPr>
        <p:sp>
          <p:nvSpPr>
            <p:cNvPr id="11" name="object 11" descr=""/>
            <p:cNvSpPr/>
            <p:nvPr/>
          </p:nvSpPr>
          <p:spPr>
            <a:xfrm>
              <a:off x="5679566" y="1553241"/>
              <a:ext cx="5102860" cy="4092575"/>
            </a:xfrm>
            <a:custGeom>
              <a:avLst/>
              <a:gdLst/>
              <a:ahLst/>
              <a:cxnLst/>
              <a:rect l="l" t="t" r="r" b="b"/>
              <a:pathLst>
                <a:path w="5102859" h="4092575">
                  <a:moveTo>
                    <a:pt x="5052692" y="4092510"/>
                  </a:moveTo>
                  <a:lnTo>
                    <a:pt x="49660" y="4092510"/>
                  </a:lnTo>
                  <a:lnTo>
                    <a:pt x="46203" y="4092170"/>
                  </a:lnTo>
                  <a:lnTo>
                    <a:pt x="10896" y="4071791"/>
                  </a:lnTo>
                  <a:lnTo>
                    <a:pt x="0" y="4042851"/>
                  </a:lnTo>
                  <a:lnTo>
                    <a:pt x="0" y="403936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4042851"/>
                  </a:lnTo>
                  <a:lnTo>
                    <a:pt x="5084315" y="4079411"/>
                  </a:lnTo>
                  <a:lnTo>
                    <a:pt x="5056148" y="4092170"/>
                  </a:lnTo>
                  <a:lnTo>
                    <a:pt x="5052692" y="4092510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061" y="2323909"/>
              <a:ext cx="70866" cy="7086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061" y="2651664"/>
              <a:ext cx="70866" cy="708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1061" y="3023711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061" y="3670363"/>
              <a:ext cx="70866" cy="70865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6402101" y="1454443"/>
            <a:ext cx="3886200" cy="2707640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12700" indent="406400">
              <a:lnSpc>
                <a:spcPct val="100000"/>
              </a:lnSpc>
              <a:spcBef>
                <a:spcPts val="1525"/>
              </a:spcBef>
            </a:pPr>
            <a:r>
              <a:rPr dirty="0" sz="2250" spc="-50">
                <a:solidFill>
                  <a:srgbClr val="DD1144"/>
                </a:solidFill>
                <a:latin typeface="Times New Roman"/>
                <a:cs typeface="Times New Roman"/>
              </a:rPr>
              <a:t>Uninitialized</a:t>
            </a:r>
            <a:r>
              <a:rPr dirty="0" sz="2250" spc="-6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45">
                <a:solidFill>
                  <a:srgbClr val="DD1144"/>
                </a:solidFill>
                <a:latin typeface="Times New Roman"/>
                <a:cs typeface="Times New Roman"/>
              </a:rPr>
              <a:t>Data</a:t>
            </a:r>
            <a:r>
              <a:rPr dirty="0" sz="2250" spc="-5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DD1144"/>
                </a:solidFill>
                <a:latin typeface="Times New Roman"/>
                <a:cs typeface="Times New Roman"/>
              </a:rPr>
              <a:t>(BSS):</a:t>
            </a:r>
            <a:endParaRPr sz="2250">
              <a:latin typeface="Times New Roman"/>
              <a:cs typeface="Times New Roman"/>
            </a:endParaRPr>
          </a:p>
          <a:p>
            <a:pPr marL="12700" marR="340360">
              <a:lnSpc>
                <a:spcPct val="102400"/>
              </a:lnSpc>
              <a:spcBef>
                <a:spcPts val="1295"/>
              </a:spcBef>
            </a:pPr>
            <a:r>
              <a:rPr dirty="0" sz="2100" spc="-95">
                <a:latin typeface="Arial"/>
                <a:cs typeface="Arial"/>
              </a:rPr>
              <a:t>Variables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not </a:t>
            </a:r>
            <a:r>
              <a:rPr dirty="0" sz="2100" spc="-55">
                <a:latin typeface="Arial"/>
                <a:cs typeface="Arial"/>
              </a:rPr>
              <a:t>explicitly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initialized </a:t>
            </a:r>
            <a:r>
              <a:rPr dirty="0" sz="2100" spc="-90">
                <a:latin typeface="Arial"/>
                <a:cs typeface="Arial"/>
              </a:rPr>
              <a:t>Example: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1850" spc="55">
                <a:latin typeface="Courier New"/>
                <a:cs typeface="Courier New"/>
              </a:rPr>
              <a:t>long</a:t>
            </a:r>
            <a:r>
              <a:rPr dirty="0" sz="1850" spc="95">
                <a:latin typeface="Courier New"/>
                <a:cs typeface="Courier New"/>
              </a:rPr>
              <a:t> </a:t>
            </a:r>
            <a:r>
              <a:rPr dirty="0" sz="1850" spc="45">
                <a:latin typeface="Courier New"/>
                <a:cs typeface="Courier New"/>
              </a:rPr>
              <a:t>sum[1000];</a:t>
            </a:r>
            <a:endParaRPr sz="1850">
              <a:latin typeface="Courier New"/>
              <a:cs typeface="Courier New"/>
            </a:endParaRPr>
          </a:p>
          <a:p>
            <a:pPr marL="12700" marR="501015">
              <a:lnSpc>
                <a:spcPct val="100000"/>
              </a:lnSpc>
              <a:spcBef>
                <a:spcPts val="409"/>
              </a:spcBef>
            </a:pPr>
            <a:r>
              <a:rPr dirty="0" sz="2100" spc="-60">
                <a:latin typeface="Arial"/>
                <a:cs typeface="Arial"/>
              </a:rPr>
              <a:t>Initialized</a:t>
            </a:r>
            <a:r>
              <a:rPr dirty="0" sz="2100" spc="-9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10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0</a:t>
            </a:r>
            <a:r>
              <a:rPr dirty="0" sz="2100" spc="-8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by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kernel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before </a:t>
            </a:r>
            <a:r>
              <a:rPr dirty="0" sz="2100" spc="-10">
                <a:latin typeface="Arial"/>
                <a:cs typeface="Arial"/>
              </a:rPr>
              <a:t>execution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dirty="0" sz="2100" spc="-85">
                <a:latin typeface="Arial"/>
                <a:cs typeface="Arial"/>
              </a:rPr>
              <a:t>Not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stored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executable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file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(saves </a:t>
            </a:r>
            <a:r>
              <a:rPr dirty="0" sz="2100" spc="-10">
                <a:latin typeface="Arial"/>
                <a:cs typeface="Arial"/>
              </a:rPr>
              <a:t>space)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85215" y="4218939"/>
            <a:ext cx="4730750" cy="788670"/>
            <a:chOff x="585215" y="4218939"/>
            <a:chExt cx="4730750" cy="788670"/>
          </a:xfrm>
        </p:grpSpPr>
        <p:sp>
          <p:nvSpPr>
            <p:cNvPr id="18" name="object 18" descr=""/>
            <p:cNvSpPr/>
            <p:nvPr/>
          </p:nvSpPr>
          <p:spPr>
            <a:xfrm>
              <a:off x="585203" y="4218939"/>
              <a:ext cx="4730750" cy="788670"/>
            </a:xfrm>
            <a:custGeom>
              <a:avLst/>
              <a:gdLst/>
              <a:ahLst/>
              <a:cxnLst/>
              <a:rect l="l" t="t" r="r" b="b"/>
              <a:pathLst>
                <a:path w="4730750" h="788670">
                  <a:moveTo>
                    <a:pt x="4730496" y="142367"/>
                  </a:moveTo>
                  <a:lnTo>
                    <a:pt x="4545139" y="142367"/>
                  </a:lnTo>
                  <a:lnTo>
                    <a:pt x="4545139" y="558711"/>
                  </a:lnTo>
                  <a:lnTo>
                    <a:pt x="4730496" y="558711"/>
                  </a:lnTo>
                  <a:lnTo>
                    <a:pt x="4730496" y="142367"/>
                  </a:lnTo>
                  <a:close/>
                </a:path>
                <a:path w="4730750" h="788670">
                  <a:moveTo>
                    <a:pt x="4730496" y="0"/>
                  </a:moveTo>
                  <a:lnTo>
                    <a:pt x="0" y="0"/>
                  </a:lnTo>
                  <a:lnTo>
                    <a:pt x="0" y="142240"/>
                  </a:lnTo>
                  <a:lnTo>
                    <a:pt x="0" y="558800"/>
                  </a:lnTo>
                  <a:lnTo>
                    <a:pt x="0" y="788670"/>
                  </a:lnTo>
                  <a:lnTo>
                    <a:pt x="4730496" y="788670"/>
                  </a:lnTo>
                  <a:lnTo>
                    <a:pt x="4730496" y="558800"/>
                  </a:lnTo>
                  <a:lnTo>
                    <a:pt x="186880" y="558800"/>
                  </a:lnTo>
                  <a:lnTo>
                    <a:pt x="186880" y="142240"/>
                  </a:lnTo>
                  <a:lnTo>
                    <a:pt x="4730496" y="142240"/>
                  </a:lnTo>
                  <a:lnTo>
                    <a:pt x="4730496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72096" y="4361306"/>
              <a:ext cx="4358640" cy="416559"/>
            </a:xfrm>
            <a:custGeom>
              <a:avLst/>
              <a:gdLst/>
              <a:ahLst/>
              <a:cxnLst/>
              <a:rect l="l" t="t" r="r" b="b"/>
              <a:pathLst>
                <a:path w="4358640" h="416560">
                  <a:moveTo>
                    <a:pt x="4358258" y="416337"/>
                  </a:moveTo>
                  <a:lnTo>
                    <a:pt x="0" y="416337"/>
                  </a:lnTo>
                  <a:lnTo>
                    <a:pt x="0" y="0"/>
                  </a:lnTo>
                  <a:lnTo>
                    <a:pt x="4358258" y="0"/>
                  </a:lnTo>
                  <a:lnTo>
                    <a:pt x="4358258" y="416337"/>
                  </a:lnTo>
                  <a:close/>
                </a:path>
              </a:pathLst>
            </a:custGeom>
            <a:solidFill>
              <a:srgbClr val="2628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72096" y="4349797"/>
            <a:ext cx="4358640" cy="3429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46355" marR="2585720">
              <a:lnSpc>
                <a:spcPct val="104600"/>
              </a:lnSpc>
              <a:spcBef>
                <a:spcPts val="80"/>
              </a:spcBef>
            </a:pP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int</a:t>
            </a:r>
            <a:r>
              <a:rPr dirty="0" sz="1000" spc="24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global_var</a:t>
            </a:r>
            <a:r>
              <a:rPr dirty="0" sz="1000" spc="24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=</a:t>
            </a:r>
            <a:r>
              <a:rPr dirty="0" sz="1000" spc="24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 spc="100">
                <a:solidFill>
                  <a:srgbClr val="DDDDDD"/>
                </a:solidFill>
                <a:latin typeface="Courier New"/>
                <a:cs typeface="Courier New"/>
              </a:rPr>
              <a:t>42</a:t>
            </a:r>
            <a:r>
              <a:rPr dirty="0" sz="600" spc="100">
                <a:solidFill>
                  <a:srgbClr val="74705D"/>
                </a:solidFill>
                <a:latin typeface="Courier New"/>
                <a:cs typeface="Courier New"/>
              </a:rPr>
              <a:t>;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char</a:t>
            </a:r>
            <a:r>
              <a:rPr dirty="0" sz="1000" spc="18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msg[]</a:t>
            </a:r>
            <a:r>
              <a:rPr dirty="0" sz="1000" spc="19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=</a:t>
            </a:r>
            <a:r>
              <a:rPr dirty="0" sz="1000" spc="19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 spc="50">
                <a:solidFill>
                  <a:srgbClr val="A6E22E"/>
                </a:solidFill>
                <a:latin typeface="Courier New"/>
                <a:cs typeface="Courier New"/>
              </a:rPr>
              <a:t>"Hello"</a:t>
            </a:r>
            <a:r>
              <a:rPr dirty="0" sz="600" spc="50">
                <a:solidFill>
                  <a:srgbClr val="74705D"/>
                </a:solidFill>
                <a:latin typeface="Courier New"/>
                <a:cs typeface="Courier New"/>
              </a:rPr>
              <a:t>;</a:t>
            </a:r>
            <a:endParaRPr sz="600">
              <a:latin typeface="Courier New"/>
              <a:cs typeface="Courier New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864351" y="4218939"/>
            <a:ext cx="4730750" cy="788670"/>
            <a:chOff x="5864351" y="4218939"/>
            <a:chExt cx="4730750" cy="788670"/>
          </a:xfrm>
        </p:grpSpPr>
        <p:sp>
          <p:nvSpPr>
            <p:cNvPr id="22" name="object 22" descr=""/>
            <p:cNvSpPr/>
            <p:nvPr/>
          </p:nvSpPr>
          <p:spPr>
            <a:xfrm>
              <a:off x="5864339" y="4218939"/>
              <a:ext cx="4730750" cy="788670"/>
            </a:xfrm>
            <a:custGeom>
              <a:avLst/>
              <a:gdLst/>
              <a:ahLst/>
              <a:cxnLst/>
              <a:rect l="l" t="t" r="r" b="b"/>
              <a:pathLst>
                <a:path w="4730750" h="788670">
                  <a:moveTo>
                    <a:pt x="4730496" y="142367"/>
                  </a:moveTo>
                  <a:lnTo>
                    <a:pt x="4545520" y="142367"/>
                  </a:lnTo>
                  <a:lnTo>
                    <a:pt x="4545520" y="558711"/>
                  </a:lnTo>
                  <a:lnTo>
                    <a:pt x="4730496" y="558711"/>
                  </a:lnTo>
                  <a:lnTo>
                    <a:pt x="4730496" y="142367"/>
                  </a:lnTo>
                  <a:close/>
                </a:path>
                <a:path w="4730750" h="788670">
                  <a:moveTo>
                    <a:pt x="4730496" y="0"/>
                  </a:moveTo>
                  <a:lnTo>
                    <a:pt x="0" y="0"/>
                  </a:lnTo>
                  <a:lnTo>
                    <a:pt x="0" y="142240"/>
                  </a:lnTo>
                  <a:lnTo>
                    <a:pt x="0" y="558800"/>
                  </a:lnTo>
                  <a:lnTo>
                    <a:pt x="0" y="788670"/>
                  </a:lnTo>
                  <a:lnTo>
                    <a:pt x="4730496" y="788670"/>
                  </a:lnTo>
                  <a:lnTo>
                    <a:pt x="4730496" y="558800"/>
                  </a:lnTo>
                  <a:lnTo>
                    <a:pt x="187261" y="558800"/>
                  </a:lnTo>
                  <a:lnTo>
                    <a:pt x="187261" y="142240"/>
                  </a:lnTo>
                  <a:lnTo>
                    <a:pt x="4730496" y="142240"/>
                  </a:lnTo>
                  <a:lnTo>
                    <a:pt x="4730496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051613" y="4361306"/>
              <a:ext cx="4358640" cy="416559"/>
            </a:xfrm>
            <a:custGeom>
              <a:avLst/>
              <a:gdLst/>
              <a:ahLst/>
              <a:cxnLst/>
              <a:rect l="l" t="t" r="r" b="b"/>
              <a:pathLst>
                <a:path w="4358640" h="416560">
                  <a:moveTo>
                    <a:pt x="4358258" y="416337"/>
                  </a:moveTo>
                  <a:lnTo>
                    <a:pt x="0" y="416337"/>
                  </a:lnTo>
                  <a:lnTo>
                    <a:pt x="0" y="0"/>
                  </a:lnTo>
                  <a:lnTo>
                    <a:pt x="4358258" y="0"/>
                  </a:lnTo>
                  <a:lnTo>
                    <a:pt x="4358258" y="416337"/>
                  </a:lnTo>
                  <a:close/>
                </a:path>
              </a:pathLst>
            </a:custGeom>
            <a:solidFill>
              <a:srgbClr val="2628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051613" y="4349797"/>
            <a:ext cx="4358640" cy="3429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46355" marR="2503805">
              <a:lnSpc>
                <a:spcPct val="104600"/>
              </a:lnSpc>
              <a:spcBef>
                <a:spcPts val="80"/>
              </a:spcBef>
            </a:pPr>
            <a:r>
              <a:rPr dirty="0" sz="1000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000" spc="17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DDDDDD"/>
                </a:solidFill>
                <a:latin typeface="Courier New"/>
                <a:cs typeface="Courier New"/>
              </a:rPr>
              <a:t>uninitialized_var; </a:t>
            </a:r>
            <a:r>
              <a:rPr dirty="0" sz="1000" b="1">
                <a:solidFill>
                  <a:srgbClr val="A6E22E"/>
                </a:solidFill>
                <a:latin typeface="Courier New"/>
                <a:cs typeface="Courier New"/>
              </a:rPr>
              <a:t>char</a:t>
            </a:r>
            <a:r>
              <a:rPr dirty="0" sz="1000" spc="21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DDDDDD"/>
                </a:solidFill>
                <a:latin typeface="Courier New"/>
                <a:cs typeface="Courier New"/>
              </a:rPr>
              <a:t>buﬀer[1024];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588" y="169148"/>
            <a:ext cx="2827020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0"/>
              <a:t>Stack</a:t>
            </a:r>
            <a:r>
              <a:rPr dirty="0" spc="-190"/>
              <a:t> </a:t>
            </a:r>
            <a:r>
              <a:rPr dirty="0" spc="-20"/>
              <a:t>and</a:t>
            </a:r>
            <a:r>
              <a:rPr dirty="0" spc="-190"/>
              <a:t> </a:t>
            </a:r>
            <a:r>
              <a:rPr dirty="0" spc="-50"/>
              <a:t>Heap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358360"/>
            <a:ext cx="5102860" cy="4491355"/>
            <a:chOff x="400049" y="1358360"/>
            <a:chExt cx="5102860" cy="449135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358360"/>
              <a:ext cx="5102860" cy="4491355"/>
            </a:xfrm>
            <a:custGeom>
              <a:avLst/>
              <a:gdLst/>
              <a:ahLst/>
              <a:cxnLst/>
              <a:rect l="l" t="t" r="r" b="b"/>
              <a:pathLst>
                <a:path w="5102860" h="4491355">
                  <a:moveTo>
                    <a:pt x="5052692" y="4491132"/>
                  </a:moveTo>
                  <a:lnTo>
                    <a:pt x="49659" y="4491132"/>
                  </a:lnTo>
                  <a:lnTo>
                    <a:pt x="46203" y="4490791"/>
                  </a:lnTo>
                  <a:lnTo>
                    <a:pt x="10896" y="4470412"/>
                  </a:lnTo>
                  <a:lnTo>
                    <a:pt x="0" y="4441472"/>
                  </a:lnTo>
                  <a:lnTo>
                    <a:pt x="0" y="443798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4441472"/>
                  </a:lnTo>
                  <a:lnTo>
                    <a:pt x="5084315" y="4478032"/>
                  </a:lnTo>
                  <a:lnTo>
                    <a:pt x="5056148" y="4490791"/>
                  </a:lnTo>
                  <a:lnTo>
                    <a:pt x="5052692" y="4491132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129027"/>
              <a:ext cx="70866" cy="708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775680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094577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413474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741229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122584" y="1259561"/>
            <a:ext cx="4147820" cy="2973705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algn="ctr" marR="482600">
              <a:lnSpc>
                <a:spcPct val="100000"/>
              </a:lnSpc>
              <a:spcBef>
                <a:spcPts val="1525"/>
              </a:spcBef>
            </a:pPr>
            <a:r>
              <a:rPr dirty="0" sz="2250" spc="-10">
                <a:solidFill>
                  <a:srgbClr val="DD1144"/>
                </a:solidFill>
                <a:latin typeface="Times New Roman"/>
                <a:cs typeface="Times New Roman"/>
              </a:rPr>
              <a:t>Stack:</a:t>
            </a:r>
            <a:endParaRPr sz="2250">
              <a:latin typeface="Times New Roman"/>
              <a:cs typeface="Times New Roman"/>
            </a:endParaRPr>
          </a:p>
          <a:p>
            <a:pPr marL="12700" marR="101600">
              <a:lnSpc>
                <a:spcPct val="100000"/>
              </a:lnSpc>
              <a:spcBef>
                <a:spcPts val="1355"/>
              </a:spcBef>
            </a:pPr>
            <a:r>
              <a:rPr dirty="0" sz="2100" spc="-85">
                <a:latin typeface="Arial"/>
                <a:cs typeface="Arial"/>
              </a:rPr>
              <a:t>Automatic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variables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function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call </a:t>
            </a:r>
            <a:r>
              <a:rPr dirty="0" sz="2100" spc="-10">
                <a:latin typeface="Arial"/>
                <a:cs typeface="Arial"/>
              </a:rPr>
              <a:t>information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5"/>
              </a:spcBef>
            </a:pPr>
            <a:r>
              <a:rPr dirty="0" sz="2100" spc="-85">
                <a:latin typeface="Arial"/>
                <a:cs typeface="Arial"/>
              </a:rPr>
              <a:t>Return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addresses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register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values </a:t>
            </a:r>
            <a:r>
              <a:rPr dirty="0" sz="2100" spc="-95">
                <a:latin typeface="Arial"/>
                <a:cs typeface="Arial"/>
              </a:rPr>
              <a:t>Grows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with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each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function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call </a:t>
            </a:r>
            <a:r>
              <a:rPr dirty="0" sz="2100" spc="-85">
                <a:latin typeface="Arial"/>
                <a:cs typeface="Arial"/>
              </a:rPr>
              <a:t>Enables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recursive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function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calls</a:t>
            </a:r>
            <a:endParaRPr sz="2100">
              <a:latin typeface="Arial"/>
              <a:cs typeface="Arial"/>
            </a:endParaRPr>
          </a:p>
          <a:p>
            <a:pPr marL="12700" marR="404495">
              <a:lnSpc>
                <a:spcPct val="100000"/>
              </a:lnSpc>
              <a:spcBef>
                <a:spcPts val="40"/>
              </a:spcBef>
            </a:pPr>
            <a:r>
              <a:rPr dirty="0" sz="2100" spc="-95">
                <a:latin typeface="Arial"/>
                <a:cs typeface="Arial"/>
              </a:rPr>
              <a:t>Each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function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gets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separate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40">
                <a:latin typeface="Arial"/>
                <a:cs typeface="Arial"/>
              </a:rPr>
              <a:t>stack </a:t>
            </a:r>
            <a:r>
              <a:rPr dirty="0" sz="2100" spc="-10">
                <a:latin typeface="Arial"/>
                <a:cs typeface="Arial"/>
              </a:rPr>
              <a:t>frame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679566" y="1358360"/>
            <a:ext cx="5102860" cy="4491355"/>
            <a:chOff x="5679566" y="1358360"/>
            <a:chExt cx="5102860" cy="4491355"/>
          </a:xfrm>
        </p:grpSpPr>
        <p:sp>
          <p:nvSpPr>
            <p:cNvPr id="12" name="object 12" descr=""/>
            <p:cNvSpPr/>
            <p:nvPr/>
          </p:nvSpPr>
          <p:spPr>
            <a:xfrm>
              <a:off x="5679566" y="1358360"/>
              <a:ext cx="5102860" cy="4491355"/>
            </a:xfrm>
            <a:custGeom>
              <a:avLst/>
              <a:gdLst/>
              <a:ahLst/>
              <a:cxnLst/>
              <a:rect l="l" t="t" r="r" b="b"/>
              <a:pathLst>
                <a:path w="5102859" h="4491355">
                  <a:moveTo>
                    <a:pt x="5052692" y="4491132"/>
                  </a:moveTo>
                  <a:lnTo>
                    <a:pt x="49660" y="4491132"/>
                  </a:lnTo>
                  <a:lnTo>
                    <a:pt x="46203" y="4490791"/>
                  </a:lnTo>
                  <a:lnTo>
                    <a:pt x="10896" y="4470412"/>
                  </a:lnTo>
                  <a:lnTo>
                    <a:pt x="0" y="4441472"/>
                  </a:lnTo>
                  <a:lnTo>
                    <a:pt x="0" y="443798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4441472"/>
                  </a:lnTo>
                  <a:lnTo>
                    <a:pt x="5084315" y="4478032"/>
                  </a:lnTo>
                  <a:lnTo>
                    <a:pt x="5056148" y="4490791"/>
                  </a:lnTo>
                  <a:lnTo>
                    <a:pt x="5052692" y="4491132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2129027"/>
              <a:ext cx="70866" cy="708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2447924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3094577"/>
              <a:ext cx="70866" cy="708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3741229"/>
              <a:ext cx="70866" cy="70865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6402101" y="1259561"/>
            <a:ext cx="3831590" cy="2654935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algn="ctr" marR="166370">
              <a:lnSpc>
                <a:spcPct val="100000"/>
              </a:lnSpc>
              <a:spcBef>
                <a:spcPts val="1525"/>
              </a:spcBef>
            </a:pPr>
            <a:r>
              <a:rPr dirty="0" sz="2250" spc="-10">
                <a:solidFill>
                  <a:srgbClr val="DD1144"/>
                </a:solidFill>
                <a:latin typeface="Times New Roman"/>
                <a:cs typeface="Times New Roman"/>
              </a:rPr>
              <a:t>Heap:</a:t>
            </a:r>
            <a:endParaRPr sz="2250">
              <a:latin typeface="Times New Roman"/>
              <a:cs typeface="Times New Roman"/>
            </a:endParaRPr>
          </a:p>
          <a:p>
            <a:pPr marL="12700" marR="34290">
              <a:lnSpc>
                <a:spcPct val="101000"/>
              </a:lnSpc>
              <a:spcBef>
                <a:spcPts val="1330"/>
              </a:spcBef>
            </a:pPr>
            <a:r>
              <a:rPr dirty="0" sz="2100" spc="-95">
                <a:latin typeface="Arial"/>
                <a:cs typeface="Arial"/>
              </a:rPr>
              <a:t>Dynamic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memory</a:t>
            </a:r>
            <a:r>
              <a:rPr dirty="0" sz="210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allocation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area </a:t>
            </a:r>
            <a:r>
              <a:rPr dirty="0" sz="2100" spc="-75">
                <a:latin typeface="Arial"/>
                <a:cs typeface="Arial"/>
              </a:rPr>
              <a:t>malloc(),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calloc(),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realloc()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allocate </a:t>
            </a:r>
            <a:r>
              <a:rPr dirty="0" sz="2100" spc="-20">
                <a:latin typeface="Arial"/>
                <a:cs typeface="Arial"/>
              </a:rPr>
              <a:t>here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ts val="2510"/>
              </a:lnSpc>
              <a:spcBef>
                <a:spcPts val="85"/>
              </a:spcBef>
            </a:pPr>
            <a:r>
              <a:rPr dirty="0" sz="2100" spc="-85">
                <a:latin typeface="Arial"/>
                <a:cs typeface="Arial"/>
              </a:rPr>
              <a:t>Located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between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uninitialized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data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stack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00"/>
              </a:lnSpc>
            </a:pPr>
            <a:r>
              <a:rPr dirty="0" sz="2100" spc="-95">
                <a:latin typeface="Arial"/>
                <a:cs typeface="Arial"/>
              </a:rPr>
              <a:t>Grows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upward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toward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stack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85215" y="4282439"/>
            <a:ext cx="4730750" cy="1115060"/>
            <a:chOff x="585215" y="4282439"/>
            <a:chExt cx="4730750" cy="1115060"/>
          </a:xfrm>
        </p:grpSpPr>
        <p:sp>
          <p:nvSpPr>
            <p:cNvPr id="19" name="object 19" descr=""/>
            <p:cNvSpPr/>
            <p:nvPr/>
          </p:nvSpPr>
          <p:spPr>
            <a:xfrm>
              <a:off x="585203" y="4282439"/>
              <a:ext cx="4730750" cy="1115060"/>
            </a:xfrm>
            <a:custGeom>
              <a:avLst/>
              <a:gdLst/>
              <a:ahLst/>
              <a:cxnLst/>
              <a:rect l="l" t="t" r="r" b="b"/>
              <a:pathLst>
                <a:path w="4730750" h="1115060">
                  <a:moveTo>
                    <a:pt x="4730496" y="0"/>
                  </a:moveTo>
                  <a:lnTo>
                    <a:pt x="0" y="0"/>
                  </a:lnTo>
                  <a:lnTo>
                    <a:pt x="0" y="140970"/>
                  </a:lnTo>
                  <a:lnTo>
                    <a:pt x="0" y="885190"/>
                  </a:lnTo>
                  <a:lnTo>
                    <a:pt x="0" y="1115060"/>
                  </a:lnTo>
                  <a:lnTo>
                    <a:pt x="4730496" y="1115060"/>
                  </a:lnTo>
                  <a:lnTo>
                    <a:pt x="4730496" y="885190"/>
                  </a:lnTo>
                  <a:lnTo>
                    <a:pt x="186880" y="885190"/>
                  </a:lnTo>
                  <a:lnTo>
                    <a:pt x="186880" y="140970"/>
                  </a:lnTo>
                  <a:lnTo>
                    <a:pt x="4545139" y="140970"/>
                  </a:lnTo>
                  <a:lnTo>
                    <a:pt x="4545139" y="884974"/>
                  </a:lnTo>
                  <a:lnTo>
                    <a:pt x="4730496" y="884974"/>
                  </a:lnTo>
                  <a:lnTo>
                    <a:pt x="4730496" y="140970"/>
                  </a:lnTo>
                  <a:lnTo>
                    <a:pt x="4730496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72096" y="4423314"/>
              <a:ext cx="4358640" cy="744220"/>
            </a:xfrm>
            <a:custGeom>
              <a:avLst/>
              <a:gdLst/>
              <a:ahLst/>
              <a:cxnLst/>
              <a:rect l="l" t="t" r="r" b="b"/>
              <a:pathLst>
                <a:path w="4358640" h="744220">
                  <a:moveTo>
                    <a:pt x="4358258" y="744092"/>
                  </a:moveTo>
                  <a:lnTo>
                    <a:pt x="0" y="744092"/>
                  </a:lnTo>
                  <a:lnTo>
                    <a:pt x="0" y="0"/>
                  </a:lnTo>
                  <a:lnTo>
                    <a:pt x="4358258" y="0"/>
                  </a:lnTo>
                  <a:lnTo>
                    <a:pt x="4358258" y="744092"/>
                  </a:lnTo>
                  <a:close/>
                </a:path>
              </a:pathLst>
            </a:custGeom>
            <a:solidFill>
              <a:srgbClr val="2628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72096" y="4402346"/>
            <a:ext cx="4358640" cy="68897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210"/>
              </a:spcBef>
            </a:pPr>
            <a:r>
              <a:rPr dirty="0" sz="1000" b="1">
                <a:solidFill>
                  <a:srgbClr val="F92572"/>
                </a:solidFill>
                <a:latin typeface="Courier New"/>
                <a:cs typeface="Courier New"/>
              </a:rPr>
              <a:t>void</a:t>
            </a:r>
            <a:r>
              <a:rPr dirty="0" sz="1000" spc="26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000" b="1">
                <a:solidFill>
                  <a:srgbClr val="A6E22E"/>
                </a:solidFill>
                <a:latin typeface="Courier New"/>
                <a:cs typeface="Courier New"/>
              </a:rPr>
              <a:t>func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()</a:t>
            </a:r>
            <a:r>
              <a:rPr dirty="0" sz="1000" spc="26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DDDDDD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74015" marR="1358265">
              <a:lnSpc>
                <a:spcPct val="104600"/>
              </a:lnSpc>
              <a:spcBef>
                <a:spcPts val="70"/>
              </a:spcBef>
              <a:tabLst>
                <a:tab pos="2091689" algn="l"/>
              </a:tabLst>
            </a:pPr>
            <a:r>
              <a:rPr dirty="0" sz="1000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000" spc="229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local_var</a:t>
            </a:r>
            <a:r>
              <a:rPr dirty="0" sz="1000" spc="229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=</a:t>
            </a:r>
            <a:r>
              <a:rPr dirty="0" sz="1000" spc="229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DDDDDD"/>
                </a:solidFill>
                <a:latin typeface="Courier New"/>
                <a:cs typeface="Courier New"/>
              </a:rPr>
              <a:t>10;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	</a:t>
            </a:r>
            <a:r>
              <a:rPr dirty="0" sz="100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000" spc="13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74705D"/>
                </a:solidFill>
                <a:latin typeface="Courier New"/>
                <a:cs typeface="Courier New"/>
              </a:rPr>
              <a:t>on</a:t>
            </a:r>
            <a:r>
              <a:rPr dirty="0" sz="1000" spc="13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74705D"/>
                </a:solidFill>
                <a:latin typeface="Courier New"/>
                <a:cs typeface="Courier New"/>
              </a:rPr>
              <a:t>stack </a:t>
            </a:r>
            <a:r>
              <a:rPr dirty="0" sz="1000">
                <a:solidFill>
                  <a:srgbClr val="A6E22E"/>
                </a:solidFill>
                <a:latin typeface="Courier New"/>
                <a:cs typeface="Courier New"/>
              </a:rPr>
              <a:t>char</a:t>
            </a:r>
            <a:r>
              <a:rPr dirty="0" sz="1000" spc="215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DDDDDD"/>
                </a:solidFill>
                <a:latin typeface="Courier New"/>
                <a:cs typeface="Courier New"/>
              </a:rPr>
              <a:t>array[100];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	</a:t>
            </a:r>
            <a:r>
              <a:rPr dirty="0" sz="100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000" spc="13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74705D"/>
                </a:solidFill>
                <a:latin typeface="Courier New"/>
                <a:cs typeface="Courier New"/>
              </a:rPr>
              <a:t>on</a:t>
            </a:r>
            <a:r>
              <a:rPr dirty="0" sz="1000" spc="13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74705D"/>
                </a:solidFill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  <a:spcBef>
                <a:spcPts val="125"/>
              </a:spcBef>
            </a:pPr>
            <a:r>
              <a:rPr dirty="0" sz="1000" spc="-50">
                <a:solidFill>
                  <a:srgbClr val="DDDDDD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864351" y="3962400"/>
            <a:ext cx="4730750" cy="957580"/>
            <a:chOff x="5864351" y="3962400"/>
            <a:chExt cx="4730750" cy="957580"/>
          </a:xfrm>
        </p:grpSpPr>
        <p:sp>
          <p:nvSpPr>
            <p:cNvPr id="23" name="object 23" descr=""/>
            <p:cNvSpPr/>
            <p:nvPr/>
          </p:nvSpPr>
          <p:spPr>
            <a:xfrm>
              <a:off x="5864339" y="3962399"/>
              <a:ext cx="4730750" cy="957580"/>
            </a:xfrm>
            <a:custGeom>
              <a:avLst/>
              <a:gdLst/>
              <a:ahLst/>
              <a:cxnLst/>
              <a:rect l="l" t="t" r="r" b="b"/>
              <a:pathLst>
                <a:path w="4730750" h="957579">
                  <a:moveTo>
                    <a:pt x="4730496" y="0"/>
                  </a:moveTo>
                  <a:lnTo>
                    <a:pt x="4545520" y="0"/>
                  </a:lnTo>
                  <a:lnTo>
                    <a:pt x="4545520" y="142240"/>
                  </a:lnTo>
                  <a:lnTo>
                    <a:pt x="4545520" y="726440"/>
                  </a:lnTo>
                  <a:lnTo>
                    <a:pt x="187261" y="726440"/>
                  </a:lnTo>
                  <a:lnTo>
                    <a:pt x="187261" y="142240"/>
                  </a:lnTo>
                  <a:lnTo>
                    <a:pt x="4545520" y="142240"/>
                  </a:lnTo>
                  <a:lnTo>
                    <a:pt x="4545520" y="0"/>
                  </a:lnTo>
                  <a:lnTo>
                    <a:pt x="0" y="0"/>
                  </a:lnTo>
                  <a:lnTo>
                    <a:pt x="0" y="142240"/>
                  </a:lnTo>
                  <a:lnTo>
                    <a:pt x="0" y="726440"/>
                  </a:lnTo>
                  <a:lnTo>
                    <a:pt x="0" y="957580"/>
                  </a:lnTo>
                  <a:lnTo>
                    <a:pt x="4730496" y="957580"/>
                  </a:lnTo>
                  <a:lnTo>
                    <a:pt x="4730496" y="726668"/>
                  </a:lnTo>
                  <a:lnTo>
                    <a:pt x="4730496" y="726440"/>
                  </a:lnTo>
                  <a:lnTo>
                    <a:pt x="4730496" y="142240"/>
                  </a:lnTo>
                  <a:lnTo>
                    <a:pt x="4730496" y="142024"/>
                  </a:lnTo>
                  <a:lnTo>
                    <a:pt x="4730496" y="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051613" y="4104417"/>
              <a:ext cx="4358640" cy="584835"/>
            </a:xfrm>
            <a:custGeom>
              <a:avLst/>
              <a:gdLst/>
              <a:ahLst/>
              <a:cxnLst/>
              <a:rect l="l" t="t" r="r" b="b"/>
              <a:pathLst>
                <a:path w="4358640" h="584835">
                  <a:moveTo>
                    <a:pt x="4358258" y="584644"/>
                  </a:moveTo>
                  <a:lnTo>
                    <a:pt x="0" y="584644"/>
                  </a:lnTo>
                  <a:lnTo>
                    <a:pt x="0" y="0"/>
                  </a:lnTo>
                  <a:lnTo>
                    <a:pt x="4358258" y="0"/>
                  </a:lnTo>
                  <a:lnTo>
                    <a:pt x="4358258" y="584644"/>
                  </a:lnTo>
                  <a:close/>
                </a:path>
              </a:pathLst>
            </a:custGeom>
            <a:solidFill>
              <a:srgbClr val="2628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051613" y="4082620"/>
            <a:ext cx="4358640" cy="5213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355" marR="1767839">
              <a:lnSpc>
                <a:spcPct val="110400"/>
              </a:lnSpc>
              <a:spcBef>
                <a:spcPts val="90"/>
              </a:spcBef>
            </a:pPr>
            <a:r>
              <a:rPr dirty="0" sz="1000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000" spc="15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*ptr</a:t>
            </a:r>
            <a:r>
              <a:rPr dirty="0" sz="1000" spc="16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=</a:t>
            </a:r>
            <a:r>
              <a:rPr dirty="0" sz="1000" spc="16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A6E22E"/>
                </a:solidFill>
                <a:latin typeface="Courier New"/>
                <a:cs typeface="Courier New"/>
              </a:rPr>
              <a:t>malloc</a:t>
            </a:r>
            <a:r>
              <a:rPr dirty="0" sz="1000" spc="-1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000" spc="-10">
                <a:solidFill>
                  <a:srgbClr val="A6E22E"/>
                </a:solidFill>
                <a:latin typeface="Courier New"/>
                <a:cs typeface="Courier New"/>
              </a:rPr>
              <a:t>sizeof</a:t>
            </a:r>
            <a:r>
              <a:rPr dirty="0" sz="1000" spc="-1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000" spc="-10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000" spc="-10">
                <a:solidFill>
                  <a:srgbClr val="DDDDDD"/>
                </a:solidFill>
                <a:latin typeface="Courier New"/>
                <a:cs typeface="Courier New"/>
              </a:rPr>
              <a:t>)); </a:t>
            </a:r>
            <a:r>
              <a:rPr dirty="0" sz="1000" b="1">
                <a:solidFill>
                  <a:srgbClr val="A6E22E"/>
                </a:solidFill>
                <a:latin typeface="Courier New"/>
                <a:cs typeface="Courier New"/>
              </a:rPr>
              <a:t>char</a:t>
            </a:r>
            <a:r>
              <a:rPr dirty="0" sz="1000" spc="28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*buﬀer</a:t>
            </a:r>
            <a:r>
              <a:rPr dirty="0" sz="1000" spc="28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=</a:t>
            </a:r>
            <a:r>
              <a:rPr dirty="0" sz="1000" spc="28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A6E22E"/>
                </a:solidFill>
                <a:latin typeface="Courier New"/>
                <a:cs typeface="Courier New"/>
              </a:rPr>
              <a:t>calloc</a:t>
            </a:r>
            <a:r>
              <a:rPr dirty="0" sz="1000">
                <a:solidFill>
                  <a:srgbClr val="DDDDDD"/>
                </a:solidFill>
                <a:latin typeface="Courier New"/>
                <a:cs typeface="Courier New"/>
              </a:rPr>
              <a:t>(100,</a:t>
            </a:r>
            <a:r>
              <a:rPr dirty="0" sz="1000" spc="28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DDDDDD"/>
                </a:solidFill>
                <a:latin typeface="Courier New"/>
                <a:cs typeface="Courier New"/>
              </a:rPr>
              <a:t>1);</a:t>
            </a:r>
            <a:endParaRPr sz="1000">
              <a:latin typeface="Courier New"/>
              <a:cs typeface="Courier New"/>
            </a:endParaRPr>
          </a:p>
          <a:p>
            <a:pPr marL="46355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000" spc="24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74705D"/>
                </a:solidFill>
                <a:latin typeface="Courier New"/>
                <a:cs typeface="Courier New"/>
              </a:rPr>
              <a:t>Memory</a:t>
            </a:r>
            <a:r>
              <a:rPr dirty="0" sz="1000" spc="25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74705D"/>
                </a:solidFill>
                <a:latin typeface="Courier New"/>
                <a:cs typeface="Courier New"/>
              </a:rPr>
              <a:t>allocated</a:t>
            </a:r>
            <a:r>
              <a:rPr dirty="0" sz="1000" spc="25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74705D"/>
                </a:solidFill>
                <a:latin typeface="Courier New"/>
                <a:cs typeface="Courier New"/>
              </a:rPr>
              <a:t>on</a:t>
            </a:r>
            <a:r>
              <a:rPr dirty="0" sz="1000" spc="25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000" spc="-20">
                <a:solidFill>
                  <a:srgbClr val="74705D"/>
                </a:solidFill>
                <a:latin typeface="Courier New"/>
                <a:cs typeface="Courier New"/>
              </a:rPr>
              <a:t>heap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1577" y="169148"/>
            <a:ext cx="4587240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Shared</a:t>
            </a:r>
            <a:r>
              <a:rPr dirty="0" spc="-145"/>
              <a:t> </a:t>
            </a:r>
            <a:r>
              <a:rPr dirty="0" spc="-50"/>
              <a:t>Libraries</a:t>
            </a:r>
            <a:r>
              <a:rPr dirty="0" spc="-145"/>
              <a:t> </a:t>
            </a:r>
            <a:r>
              <a:rPr dirty="0" spc="-40"/>
              <a:t>Benefits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721548"/>
            <a:ext cx="5102860" cy="3756025"/>
            <a:chOff x="400049" y="1721548"/>
            <a:chExt cx="5102860" cy="375602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721548"/>
              <a:ext cx="5102860" cy="3756025"/>
            </a:xfrm>
            <a:custGeom>
              <a:avLst/>
              <a:gdLst/>
              <a:ahLst/>
              <a:cxnLst/>
              <a:rect l="l" t="t" r="r" b="b"/>
              <a:pathLst>
                <a:path w="5102860" h="3756025">
                  <a:moveTo>
                    <a:pt x="5052692" y="3755897"/>
                  </a:moveTo>
                  <a:lnTo>
                    <a:pt x="49659" y="3755897"/>
                  </a:lnTo>
                  <a:lnTo>
                    <a:pt x="46203" y="3755556"/>
                  </a:lnTo>
                  <a:lnTo>
                    <a:pt x="10896" y="3735177"/>
                  </a:lnTo>
                  <a:lnTo>
                    <a:pt x="0" y="3706237"/>
                  </a:lnTo>
                  <a:lnTo>
                    <a:pt x="0" y="370274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3706237"/>
                  </a:lnTo>
                  <a:lnTo>
                    <a:pt x="5084315" y="3742797"/>
                  </a:lnTo>
                  <a:lnTo>
                    <a:pt x="5056148" y="3755556"/>
                  </a:lnTo>
                  <a:lnTo>
                    <a:pt x="5052692" y="3755897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492216"/>
              <a:ext cx="70866" cy="708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138868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457765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4104417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4423314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122584" y="1622750"/>
            <a:ext cx="3637915" cy="2973705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12700" indent="396875">
              <a:lnSpc>
                <a:spcPct val="100000"/>
              </a:lnSpc>
              <a:spcBef>
                <a:spcPts val="1525"/>
              </a:spcBef>
            </a:pPr>
            <a:r>
              <a:rPr dirty="0" sz="2250" spc="-70">
                <a:solidFill>
                  <a:srgbClr val="DD1144"/>
                </a:solidFill>
                <a:latin typeface="Times New Roman"/>
                <a:cs typeface="Times New Roman"/>
              </a:rPr>
              <a:t>Without</a:t>
            </a:r>
            <a:r>
              <a:rPr dirty="0" sz="2250" spc="-3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55">
                <a:solidFill>
                  <a:srgbClr val="DD1144"/>
                </a:solidFill>
                <a:latin typeface="Times New Roman"/>
                <a:cs typeface="Times New Roman"/>
              </a:rPr>
              <a:t>Shared</a:t>
            </a:r>
            <a:r>
              <a:rPr dirty="0" sz="2250" spc="-3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DD1144"/>
                </a:solidFill>
                <a:latin typeface="Times New Roman"/>
                <a:cs typeface="Times New Roman"/>
              </a:rPr>
              <a:t>Libraries:</a:t>
            </a:r>
            <a:endParaRPr sz="2250">
              <a:latin typeface="Times New Roman"/>
              <a:cs typeface="Times New Roman"/>
            </a:endParaRPr>
          </a:p>
          <a:p>
            <a:pPr marL="12700" marR="390525">
              <a:lnSpc>
                <a:spcPct val="100000"/>
              </a:lnSpc>
              <a:spcBef>
                <a:spcPts val="1355"/>
              </a:spcBef>
            </a:pPr>
            <a:r>
              <a:rPr dirty="0" sz="2100" spc="-75">
                <a:latin typeface="Arial"/>
                <a:cs typeface="Arial"/>
              </a:rPr>
              <a:t>Library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code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included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each </a:t>
            </a:r>
            <a:r>
              <a:rPr dirty="0" sz="2100" spc="-10">
                <a:latin typeface="Arial"/>
                <a:cs typeface="Arial"/>
              </a:rPr>
              <a:t>executable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15"/>
              </a:lnSpc>
              <a:spcBef>
                <a:spcPts val="55"/>
              </a:spcBef>
            </a:pPr>
            <a:r>
              <a:rPr dirty="0" sz="2100" spc="-80">
                <a:latin typeface="Arial"/>
                <a:cs typeface="Arial"/>
              </a:rPr>
              <a:t>Larger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executable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files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ts val="2580"/>
              </a:lnSpc>
              <a:spcBef>
                <a:spcPts val="30"/>
              </a:spcBef>
            </a:pPr>
            <a:r>
              <a:rPr dirty="0" sz="2100" spc="-90">
                <a:latin typeface="Arial"/>
                <a:cs typeface="Arial"/>
              </a:rPr>
              <a:t>Example: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879,443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bytes</a:t>
            </a:r>
            <a:r>
              <a:rPr dirty="0" sz="2100" spc="-45">
                <a:latin typeface="Arial"/>
                <a:cs typeface="Arial"/>
              </a:rPr>
              <a:t> for </a:t>
            </a:r>
            <a:r>
              <a:rPr dirty="0" sz="2100" spc="-30">
                <a:latin typeface="Arial"/>
                <a:cs typeface="Arial"/>
              </a:rPr>
              <a:t>hello </a:t>
            </a:r>
            <a:r>
              <a:rPr dirty="0" sz="2100" spc="-10">
                <a:latin typeface="Arial"/>
                <a:cs typeface="Arial"/>
              </a:rPr>
              <a:t>program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410"/>
              </a:lnSpc>
            </a:pPr>
            <a:r>
              <a:rPr dirty="0" sz="2100" spc="-80">
                <a:latin typeface="Arial"/>
                <a:cs typeface="Arial"/>
              </a:rPr>
              <a:t>Duplicate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code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memory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15"/>
              </a:lnSpc>
            </a:pPr>
            <a:r>
              <a:rPr dirty="0" sz="2100" spc="-85">
                <a:latin typeface="Arial"/>
                <a:cs typeface="Arial"/>
              </a:rPr>
              <a:t>Harder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update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libraries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679566" y="1721548"/>
            <a:ext cx="5102860" cy="3756025"/>
            <a:chOff x="5679566" y="1721548"/>
            <a:chExt cx="5102860" cy="3756025"/>
          </a:xfrm>
        </p:grpSpPr>
        <p:sp>
          <p:nvSpPr>
            <p:cNvPr id="12" name="object 12" descr=""/>
            <p:cNvSpPr/>
            <p:nvPr/>
          </p:nvSpPr>
          <p:spPr>
            <a:xfrm>
              <a:off x="5679566" y="1721548"/>
              <a:ext cx="5102860" cy="3756025"/>
            </a:xfrm>
            <a:custGeom>
              <a:avLst/>
              <a:gdLst/>
              <a:ahLst/>
              <a:cxnLst/>
              <a:rect l="l" t="t" r="r" b="b"/>
              <a:pathLst>
                <a:path w="5102859" h="3756025">
                  <a:moveTo>
                    <a:pt x="5052692" y="3755897"/>
                  </a:moveTo>
                  <a:lnTo>
                    <a:pt x="49660" y="3755897"/>
                  </a:lnTo>
                  <a:lnTo>
                    <a:pt x="46203" y="3755556"/>
                  </a:lnTo>
                  <a:lnTo>
                    <a:pt x="10896" y="3735177"/>
                  </a:lnTo>
                  <a:lnTo>
                    <a:pt x="0" y="3706237"/>
                  </a:lnTo>
                  <a:lnTo>
                    <a:pt x="0" y="370274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3706237"/>
                  </a:lnTo>
                  <a:lnTo>
                    <a:pt x="5084315" y="3742797"/>
                  </a:lnTo>
                  <a:lnTo>
                    <a:pt x="5056148" y="3755556"/>
                  </a:lnTo>
                  <a:lnTo>
                    <a:pt x="5052692" y="3755897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2492216"/>
              <a:ext cx="70866" cy="708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2811113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3138868"/>
              <a:ext cx="70866" cy="708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061" y="3785520"/>
              <a:ext cx="70866" cy="7086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4104417"/>
              <a:ext cx="70866" cy="7086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402101" y="1622750"/>
            <a:ext cx="4120515" cy="2654935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583565">
              <a:lnSpc>
                <a:spcPct val="100000"/>
              </a:lnSpc>
              <a:spcBef>
                <a:spcPts val="1525"/>
              </a:spcBef>
            </a:pPr>
            <a:r>
              <a:rPr dirty="0" sz="2250" spc="-75">
                <a:solidFill>
                  <a:srgbClr val="DD1144"/>
                </a:solidFill>
                <a:latin typeface="Times New Roman"/>
                <a:cs typeface="Times New Roman"/>
              </a:rPr>
              <a:t>With</a:t>
            </a:r>
            <a:r>
              <a:rPr dirty="0" sz="2250" spc="-4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55">
                <a:solidFill>
                  <a:srgbClr val="DD1144"/>
                </a:solidFill>
                <a:latin typeface="Times New Roman"/>
                <a:cs typeface="Times New Roman"/>
              </a:rPr>
              <a:t>Shared</a:t>
            </a:r>
            <a:r>
              <a:rPr dirty="0" sz="2250" spc="-5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DD1144"/>
                </a:solidFill>
                <a:latin typeface="Times New Roman"/>
                <a:cs typeface="Times New Roman"/>
              </a:rPr>
              <a:t>Libraries:</a:t>
            </a:r>
            <a:endParaRPr sz="2250">
              <a:latin typeface="Times New Roman"/>
              <a:cs typeface="Times New Roman"/>
            </a:endParaRPr>
          </a:p>
          <a:p>
            <a:pPr marL="12700" marR="570230">
              <a:lnSpc>
                <a:spcPct val="100600"/>
              </a:lnSpc>
              <a:spcBef>
                <a:spcPts val="1340"/>
              </a:spcBef>
            </a:pPr>
            <a:r>
              <a:rPr dirty="0" sz="2100" spc="-75">
                <a:latin typeface="Arial"/>
                <a:cs typeface="Arial"/>
              </a:rPr>
              <a:t>Single </a:t>
            </a:r>
            <a:r>
              <a:rPr dirty="0" sz="2100" spc="-80">
                <a:latin typeface="Arial"/>
                <a:cs typeface="Arial"/>
              </a:rPr>
              <a:t>copy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of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library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memory </a:t>
            </a:r>
            <a:r>
              <a:rPr dirty="0" sz="2100" spc="-100">
                <a:latin typeface="Arial"/>
                <a:cs typeface="Arial"/>
              </a:rPr>
              <a:t>Much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smaller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executables </a:t>
            </a:r>
            <a:r>
              <a:rPr dirty="0" sz="2100" spc="-90">
                <a:latin typeface="Arial"/>
                <a:cs typeface="Arial"/>
              </a:rPr>
              <a:t>Example: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8,378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bytes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for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same </a:t>
            </a:r>
            <a:r>
              <a:rPr dirty="0" sz="2100" spc="-10">
                <a:latin typeface="Arial"/>
                <a:cs typeface="Arial"/>
              </a:rPr>
              <a:t>program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15"/>
              </a:lnSpc>
              <a:spcBef>
                <a:spcPts val="60"/>
              </a:spcBef>
            </a:pPr>
            <a:r>
              <a:rPr dirty="0" sz="2100" spc="-90">
                <a:latin typeface="Arial"/>
                <a:cs typeface="Arial"/>
              </a:rPr>
              <a:t>Runtime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overhead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for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first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use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15"/>
              </a:lnSpc>
            </a:pPr>
            <a:r>
              <a:rPr dirty="0" sz="2100" spc="-80">
                <a:latin typeface="Arial"/>
                <a:cs typeface="Arial"/>
              </a:rPr>
              <a:t>Easy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library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updates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without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relinking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01980">
              <a:lnSpc>
                <a:spcPct val="100000"/>
              </a:lnSpc>
              <a:spcBef>
                <a:spcPts val="130"/>
              </a:spcBef>
            </a:pPr>
            <a:r>
              <a:rPr dirty="0" spc="-70"/>
              <a:t>Dynamic </a:t>
            </a:r>
            <a:r>
              <a:rPr dirty="0" spc="-95"/>
              <a:t>Memory</a:t>
            </a:r>
            <a:r>
              <a:rPr dirty="0" spc="-229"/>
              <a:t> </a:t>
            </a:r>
            <a:r>
              <a:rPr dirty="0" spc="-50"/>
              <a:t>Allocation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234344"/>
            <a:ext cx="10629900" cy="4739640"/>
            <a:chOff x="400049" y="1234344"/>
            <a:chExt cx="10629900" cy="473964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234344"/>
              <a:ext cx="10629900" cy="4739640"/>
            </a:xfrm>
            <a:custGeom>
              <a:avLst/>
              <a:gdLst/>
              <a:ahLst/>
              <a:cxnLst/>
              <a:rect l="l" t="t" r="r" b="b"/>
              <a:pathLst>
                <a:path w="10629900" h="4739640">
                  <a:moveTo>
                    <a:pt x="10580239" y="4739163"/>
                  </a:moveTo>
                  <a:lnTo>
                    <a:pt x="49659" y="4739163"/>
                  </a:lnTo>
                  <a:lnTo>
                    <a:pt x="46203" y="4738823"/>
                  </a:lnTo>
                  <a:lnTo>
                    <a:pt x="10896" y="4718444"/>
                  </a:lnTo>
                  <a:lnTo>
                    <a:pt x="0" y="4689504"/>
                  </a:lnTo>
                  <a:lnTo>
                    <a:pt x="0" y="468601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689504"/>
                  </a:lnTo>
                  <a:lnTo>
                    <a:pt x="10611863" y="4726063"/>
                  </a:lnTo>
                  <a:lnTo>
                    <a:pt x="10583695" y="4738823"/>
                  </a:lnTo>
                  <a:lnTo>
                    <a:pt x="10580239" y="4739163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4931" y="4830794"/>
              <a:ext cx="10258425" cy="593725"/>
            </a:xfrm>
            <a:custGeom>
              <a:avLst/>
              <a:gdLst/>
              <a:ahLst/>
              <a:cxnLst/>
              <a:rect l="l" t="t" r="r" b="b"/>
              <a:pathLst>
                <a:path w="10258425" h="593725">
                  <a:moveTo>
                    <a:pt x="10227119" y="593502"/>
                  </a:moveTo>
                  <a:lnTo>
                    <a:pt x="15367" y="593502"/>
                  </a:lnTo>
                  <a:lnTo>
                    <a:pt x="13107" y="592603"/>
                  </a:lnTo>
                  <a:lnTo>
                    <a:pt x="0" y="562767"/>
                  </a:lnTo>
                  <a:lnTo>
                    <a:pt x="0" y="558069"/>
                  </a:lnTo>
                  <a:lnTo>
                    <a:pt x="0" y="30734"/>
                  </a:lnTo>
                  <a:lnTo>
                    <a:pt x="15367" y="0"/>
                  </a:lnTo>
                  <a:lnTo>
                    <a:pt x="10227119" y="0"/>
                  </a:lnTo>
                  <a:lnTo>
                    <a:pt x="10256953" y="26213"/>
                  </a:lnTo>
                  <a:lnTo>
                    <a:pt x="10257852" y="30734"/>
                  </a:lnTo>
                  <a:lnTo>
                    <a:pt x="10257852" y="562767"/>
                  </a:lnTo>
                  <a:lnTo>
                    <a:pt x="10231638" y="592603"/>
                  </a:lnTo>
                  <a:lnTo>
                    <a:pt x="10227119" y="593502"/>
                  </a:lnTo>
                  <a:close/>
                </a:path>
              </a:pathLst>
            </a:custGeom>
            <a:solidFill>
              <a:srgbClr val="FFC7C7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7215" y="4830793"/>
              <a:ext cx="35560" cy="593725"/>
            </a:xfrm>
            <a:custGeom>
              <a:avLst/>
              <a:gdLst/>
              <a:ahLst/>
              <a:cxnLst/>
              <a:rect l="l" t="t" r="r" b="b"/>
              <a:pathLst>
                <a:path w="35559" h="593725">
                  <a:moveTo>
                    <a:pt x="35433" y="593502"/>
                  </a:moveTo>
                  <a:lnTo>
                    <a:pt x="2594" y="571671"/>
                  </a:lnTo>
                  <a:lnTo>
                    <a:pt x="0" y="558069"/>
                  </a:lnTo>
                  <a:lnTo>
                    <a:pt x="0" y="35433"/>
                  </a:lnTo>
                  <a:lnTo>
                    <a:pt x="21830" y="2594"/>
                  </a:lnTo>
                  <a:lnTo>
                    <a:pt x="35433" y="0"/>
                  </a:lnTo>
                  <a:lnTo>
                    <a:pt x="35433" y="593502"/>
                  </a:lnTo>
                  <a:close/>
                </a:path>
              </a:pathLst>
            </a:custGeom>
            <a:solidFill>
              <a:srgbClr val="DD11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890837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289458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688079"/>
              <a:ext cx="70866" cy="7086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086700"/>
              <a:ext cx="70866" cy="7086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485322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732821" y="2639553"/>
            <a:ext cx="9178925" cy="2630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1605" marR="4933950">
              <a:lnSpc>
                <a:spcPct val="124600"/>
              </a:lnSpc>
              <a:spcBef>
                <a:spcPts val="95"/>
              </a:spcBef>
            </a:pPr>
            <a:r>
              <a:rPr dirty="0" sz="2100" spc="-80" b="1">
                <a:latin typeface="Arial"/>
                <a:cs typeface="Arial"/>
              </a:rPr>
              <a:t>malloc()</a:t>
            </a:r>
            <a:r>
              <a:rPr dirty="0" sz="2100" spc="-30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indeterminate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initial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values </a:t>
            </a:r>
            <a:r>
              <a:rPr dirty="0" sz="2100" spc="-75" b="1">
                <a:latin typeface="Arial"/>
                <a:cs typeface="Arial"/>
              </a:rPr>
              <a:t>calloc()</a:t>
            </a:r>
            <a:r>
              <a:rPr dirty="0" sz="2100" spc="-70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initialized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zero</a:t>
            </a:r>
            <a:endParaRPr sz="2100">
              <a:latin typeface="Arial"/>
              <a:cs typeface="Arial"/>
            </a:endParaRPr>
          </a:p>
          <a:p>
            <a:pPr marL="141605" marR="4810760">
              <a:lnSpc>
                <a:spcPts val="3140"/>
              </a:lnSpc>
              <a:spcBef>
                <a:spcPts val="204"/>
              </a:spcBef>
            </a:pPr>
            <a:r>
              <a:rPr dirty="0" sz="2100" spc="-75" b="1">
                <a:latin typeface="Arial"/>
                <a:cs typeface="Arial"/>
              </a:rPr>
              <a:t>realloc()</a:t>
            </a:r>
            <a:r>
              <a:rPr dirty="0" sz="2100" spc="-3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may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100">
                <a:latin typeface="Arial"/>
                <a:cs typeface="Arial"/>
              </a:rPr>
              <a:t>move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memory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location </a:t>
            </a:r>
            <a:r>
              <a:rPr dirty="0" sz="2100" spc="-70" b="1">
                <a:latin typeface="Arial"/>
                <a:cs typeface="Arial"/>
              </a:rPr>
              <a:t>free()</a:t>
            </a:r>
            <a:r>
              <a:rPr dirty="0" sz="2100" spc="-7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returns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memory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pool</a:t>
            </a:r>
            <a:endParaRPr sz="21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09"/>
              </a:spcBef>
            </a:pPr>
            <a:r>
              <a:rPr dirty="0" sz="2100" spc="-95" b="1">
                <a:latin typeface="Arial"/>
                <a:cs typeface="Arial"/>
              </a:rPr>
              <a:t>Always</a:t>
            </a:r>
            <a:r>
              <a:rPr dirty="0" sz="2100" spc="-50" b="1">
                <a:latin typeface="Arial"/>
                <a:cs typeface="Arial"/>
              </a:rPr>
              <a:t> </a:t>
            </a:r>
            <a:r>
              <a:rPr dirty="0" sz="2100" spc="-95" b="1">
                <a:latin typeface="Arial"/>
                <a:cs typeface="Arial"/>
              </a:rPr>
              <a:t>check</a:t>
            </a:r>
            <a:r>
              <a:rPr dirty="0" sz="2100" spc="-50" b="1">
                <a:latin typeface="Arial"/>
                <a:cs typeface="Arial"/>
              </a:rPr>
              <a:t> </a:t>
            </a:r>
            <a:r>
              <a:rPr dirty="0" sz="2100" spc="-75" b="1">
                <a:latin typeface="Arial"/>
                <a:cs typeface="Arial"/>
              </a:rPr>
              <a:t>return</a:t>
            </a:r>
            <a:r>
              <a:rPr dirty="0" sz="2100" spc="-50" b="1">
                <a:latin typeface="Arial"/>
                <a:cs typeface="Arial"/>
              </a:rPr>
              <a:t> </a:t>
            </a:r>
            <a:r>
              <a:rPr dirty="0" sz="2100" spc="-85" b="1">
                <a:latin typeface="Arial"/>
                <a:cs typeface="Arial"/>
              </a:rPr>
              <a:t>values</a:t>
            </a:r>
            <a:r>
              <a:rPr dirty="0" sz="2100" spc="-50" b="1">
                <a:latin typeface="Arial"/>
                <a:cs typeface="Arial"/>
              </a:rPr>
              <a:t> </a:t>
            </a:r>
            <a:r>
              <a:rPr dirty="0" sz="2100" spc="-55" b="1">
                <a:latin typeface="Arial"/>
                <a:cs typeface="Arial"/>
              </a:rPr>
              <a:t>for</a:t>
            </a:r>
            <a:r>
              <a:rPr dirty="0" sz="2100" spc="-50" b="1">
                <a:latin typeface="Arial"/>
                <a:cs typeface="Arial"/>
              </a:rPr>
              <a:t> </a:t>
            </a:r>
            <a:r>
              <a:rPr dirty="0" sz="2100" spc="-20" b="1">
                <a:latin typeface="Arial"/>
                <a:cs typeface="Arial"/>
              </a:rPr>
              <a:t>NULL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100" spc="-65" b="1">
                <a:latin typeface="Arial"/>
                <a:cs typeface="Arial"/>
              </a:rPr>
              <a:t>Critical:</a:t>
            </a:r>
            <a:r>
              <a:rPr dirty="0" sz="2100" spc="-85" b="1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Every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malloc()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must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have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corresponding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free()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prevent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memory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leaks.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00050" y="1271015"/>
            <a:ext cx="9878060" cy="1716405"/>
            <a:chOff x="400050" y="1271015"/>
            <a:chExt cx="9878060" cy="1716405"/>
          </a:xfrm>
        </p:grpSpPr>
        <p:sp>
          <p:nvSpPr>
            <p:cNvPr id="14" name="object 14" descr=""/>
            <p:cNvSpPr/>
            <p:nvPr/>
          </p:nvSpPr>
          <p:spPr>
            <a:xfrm>
              <a:off x="400050" y="1271015"/>
              <a:ext cx="9878060" cy="1716405"/>
            </a:xfrm>
            <a:custGeom>
              <a:avLst/>
              <a:gdLst/>
              <a:ahLst/>
              <a:cxnLst/>
              <a:rect l="l" t="t" r="r" b="b"/>
              <a:pathLst>
                <a:path w="9878060" h="1716405">
                  <a:moveTo>
                    <a:pt x="9877805" y="1716023"/>
                  </a:moveTo>
                  <a:lnTo>
                    <a:pt x="0" y="1716023"/>
                  </a:lnTo>
                  <a:lnTo>
                    <a:pt x="0" y="9430"/>
                  </a:lnTo>
                  <a:lnTo>
                    <a:pt x="1348" y="2650"/>
                  </a:lnTo>
                  <a:lnTo>
                    <a:pt x="2446" y="0"/>
                  </a:lnTo>
                  <a:lnTo>
                    <a:pt x="9877805" y="0"/>
                  </a:lnTo>
                  <a:lnTo>
                    <a:pt x="9877805" y="140493"/>
                  </a:lnTo>
                  <a:lnTo>
                    <a:pt x="212597" y="140493"/>
                  </a:lnTo>
                  <a:lnTo>
                    <a:pt x="205528" y="141142"/>
                  </a:lnTo>
                  <a:lnTo>
                    <a:pt x="177813" y="168856"/>
                  </a:lnTo>
                  <a:lnTo>
                    <a:pt x="177164" y="175926"/>
                  </a:lnTo>
                  <a:lnTo>
                    <a:pt x="177164" y="1451514"/>
                  </a:lnTo>
                  <a:lnTo>
                    <a:pt x="198995" y="1484353"/>
                  </a:lnTo>
                  <a:lnTo>
                    <a:pt x="212597" y="1486947"/>
                  </a:lnTo>
                  <a:lnTo>
                    <a:pt x="9877805" y="1486947"/>
                  </a:lnTo>
                  <a:lnTo>
                    <a:pt x="9877805" y="1716023"/>
                  </a:lnTo>
                  <a:close/>
                </a:path>
                <a:path w="9878060" h="1716405">
                  <a:moveTo>
                    <a:pt x="9877805" y="1486947"/>
                  </a:moveTo>
                  <a:lnTo>
                    <a:pt x="9655492" y="1486947"/>
                  </a:lnTo>
                  <a:lnTo>
                    <a:pt x="9662562" y="1486298"/>
                  </a:lnTo>
                  <a:lnTo>
                    <a:pt x="9669094" y="1484353"/>
                  </a:lnTo>
                  <a:lnTo>
                    <a:pt x="9690925" y="1451514"/>
                  </a:lnTo>
                  <a:lnTo>
                    <a:pt x="9690925" y="175926"/>
                  </a:lnTo>
                  <a:lnTo>
                    <a:pt x="9669094" y="143088"/>
                  </a:lnTo>
                  <a:lnTo>
                    <a:pt x="9655492" y="140493"/>
                  </a:lnTo>
                  <a:lnTo>
                    <a:pt x="9877805" y="140493"/>
                  </a:lnTo>
                  <a:lnTo>
                    <a:pt x="9877805" y="1486947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77202" y="1411515"/>
              <a:ext cx="9514205" cy="1346835"/>
            </a:xfrm>
            <a:custGeom>
              <a:avLst/>
              <a:gdLst/>
              <a:ahLst/>
              <a:cxnLst/>
              <a:rect l="l" t="t" r="r" b="b"/>
              <a:pathLst>
                <a:path w="9514205" h="1346835">
                  <a:moveTo>
                    <a:pt x="9513760" y="30734"/>
                  </a:moveTo>
                  <a:lnTo>
                    <a:pt x="9487548" y="901"/>
                  </a:lnTo>
                  <a:lnTo>
                    <a:pt x="9483026" y="0"/>
                  </a:lnTo>
                  <a:lnTo>
                    <a:pt x="30746" y="0"/>
                  </a:lnTo>
                  <a:lnTo>
                    <a:pt x="901" y="26212"/>
                  </a:lnTo>
                  <a:lnTo>
                    <a:pt x="0" y="30734"/>
                  </a:lnTo>
                  <a:lnTo>
                    <a:pt x="12" y="1311021"/>
                  </a:lnTo>
                  <a:lnTo>
                    <a:pt x="0" y="1315720"/>
                  </a:lnTo>
                  <a:lnTo>
                    <a:pt x="26225" y="1345552"/>
                  </a:lnTo>
                  <a:lnTo>
                    <a:pt x="30746" y="1346454"/>
                  </a:lnTo>
                  <a:lnTo>
                    <a:pt x="9483026" y="1346454"/>
                  </a:lnTo>
                  <a:lnTo>
                    <a:pt x="9512871" y="1320241"/>
                  </a:lnTo>
                  <a:lnTo>
                    <a:pt x="9513760" y="1315720"/>
                  </a:lnTo>
                  <a:lnTo>
                    <a:pt x="9513760" y="3073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41679" y="1504152"/>
            <a:ext cx="6346190" cy="1017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5"/>
              </a:spcBef>
              <a:tabLst>
                <a:tab pos="3654425" algn="l"/>
              </a:tabLst>
            </a:pP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00" spc="8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50">
                <a:solidFill>
                  <a:srgbClr val="DDDDDD"/>
                </a:solidFill>
                <a:latin typeface="Courier New"/>
                <a:cs typeface="Courier New"/>
              </a:rPr>
              <a:t>*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malloc</a:t>
            </a:r>
            <a:r>
              <a:rPr dirty="0" sz="1350" spc="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size_t</a:t>
            </a:r>
            <a:r>
              <a:rPr dirty="0" sz="1300" spc="9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size);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	</a:t>
            </a:r>
            <a:r>
              <a:rPr dirty="0" sz="135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350" spc="16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74705D"/>
                </a:solidFill>
                <a:latin typeface="Courier New"/>
                <a:cs typeface="Courier New"/>
              </a:rPr>
              <a:t>Allocate</a:t>
            </a:r>
            <a:r>
              <a:rPr dirty="0" sz="1350" spc="17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74705D"/>
                </a:solidFill>
                <a:latin typeface="Courier New"/>
                <a:cs typeface="Courier New"/>
              </a:rPr>
              <a:t>uninitialized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00" spc="14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50">
                <a:solidFill>
                  <a:srgbClr val="DDDDDD"/>
                </a:solidFill>
                <a:latin typeface="Courier New"/>
                <a:cs typeface="Courier New"/>
              </a:rPr>
              <a:t>*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calloc</a:t>
            </a:r>
            <a:r>
              <a:rPr dirty="0" sz="1350" spc="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size_t</a:t>
            </a:r>
            <a:r>
              <a:rPr dirty="0" sz="1300" spc="14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n,</a:t>
            </a:r>
            <a:r>
              <a:rPr dirty="0" sz="1350" spc="114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size_t</a:t>
            </a:r>
            <a:r>
              <a:rPr dirty="0" sz="1300" spc="14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size);</a:t>
            </a:r>
            <a:r>
              <a:rPr dirty="0" sz="1350" spc="114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350" spc="1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74705D"/>
                </a:solidFill>
                <a:latin typeface="Courier New"/>
                <a:cs typeface="Courier New"/>
              </a:rPr>
              <a:t>Allocate</a:t>
            </a:r>
            <a:r>
              <a:rPr dirty="0" sz="1350" spc="114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74705D"/>
                </a:solidFill>
                <a:latin typeface="Courier New"/>
                <a:cs typeface="Courier New"/>
              </a:rPr>
              <a:t>zeroed</a:t>
            </a:r>
            <a:r>
              <a:rPr dirty="0" sz="1350" spc="5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00" spc="13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50">
                <a:solidFill>
                  <a:srgbClr val="DDDDDD"/>
                </a:solidFill>
                <a:latin typeface="Courier New"/>
                <a:cs typeface="Courier New"/>
              </a:rPr>
              <a:t>*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realloc</a:t>
            </a:r>
            <a:r>
              <a:rPr dirty="0" sz="1350" spc="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00" spc="13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*ptr,</a:t>
            </a:r>
            <a:r>
              <a:rPr dirty="0" sz="1350" spc="10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size_t</a:t>
            </a:r>
            <a:r>
              <a:rPr dirty="0" sz="1300" spc="13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size);</a:t>
            </a:r>
            <a:r>
              <a:rPr dirty="0" sz="1350" spc="10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350" spc="10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74705D"/>
                </a:solidFill>
                <a:latin typeface="Courier New"/>
                <a:cs typeface="Courier New"/>
              </a:rPr>
              <a:t>Resize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3654425" algn="l"/>
              </a:tabLst>
            </a:pP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00" spc="8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free</a:t>
            </a:r>
            <a:r>
              <a:rPr dirty="0" sz="1350" spc="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00" spc="8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*ptr);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	</a:t>
            </a:r>
            <a:r>
              <a:rPr dirty="0" sz="135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350" spc="8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74705D"/>
                </a:solidFill>
                <a:latin typeface="Courier New"/>
                <a:cs typeface="Courier New"/>
              </a:rPr>
              <a:t>Deallocate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787400">
              <a:lnSpc>
                <a:spcPct val="100000"/>
              </a:lnSpc>
              <a:spcBef>
                <a:spcPts val="130"/>
              </a:spcBef>
            </a:pPr>
            <a:r>
              <a:rPr dirty="0" spc="-95"/>
              <a:t>Memory</a:t>
            </a:r>
            <a:r>
              <a:rPr dirty="0" spc="-229"/>
              <a:t> </a:t>
            </a:r>
            <a:r>
              <a:rPr dirty="0" spc="-55"/>
              <a:t>Allocation</a:t>
            </a:r>
            <a:r>
              <a:rPr dirty="0" spc="-105"/>
              <a:t> </a:t>
            </a:r>
            <a:r>
              <a:rPr dirty="0" spc="-30"/>
              <a:t>Pitfalls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517808"/>
            <a:ext cx="5102860" cy="4163695"/>
            <a:chOff x="400049" y="1517808"/>
            <a:chExt cx="5102860" cy="416369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517808"/>
              <a:ext cx="5102860" cy="4163695"/>
            </a:xfrm>
            <a:custGeom>
              <a:avLst/>
              <a:gdLst/>
              <a:ahLst/>
              <a:cxnLst/>
              <a:rect l="l" t="t" r="r" b="b"/>
              <a:pathLst>
                <a:path w="5102860" h="4163695">
                  <a:moveTo>
                    <a:pt x="5052692" y="4163376"/>
                  </a:moveTo>
                  <a:lnTo>
                    <a:pt x="49659" y="4163376"/>
                  </a:lnTo>
                  <a:lnTo>
                    <a:pt x="46203" y="4163036"/>
                  </a:lnTo>
                  <a:lnTo>
                    <a:pt x="10896" y="4142657"/>
                  </a:lnTo>
                  <a:lnTo>
                    <a:pt x="0" y="4113717"/>
                  </a:lnTo>
                  <a:lnTo>
                    <a:pt x="0" y="411022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4113717"/>
                  </a:lnTo>
                  <a:lnTo>
                    <a:pt x="5084315" y="4150277"/>
                  </a:lnTo>
                  <a:lnTo>
                    <a:pt x="5056148" y="4163036"/>
                  </a:lnTo>
                  <a:lnTo>
                    <a:pt x="5052692" y="4163376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4931" y="2235326"/>
              <a:ext cx="4730750" cy="2241550"/>
            </a:xfrm>
            <a:custGeom>
              <a:avLst/>
              <a:gdLst/>
              <a:ahLst/>
              <a:cxnLst/>
              <a:rect l="l" t="t" r="r" b="b"/>
              <a:pathLst>
                <a:path w="4730750" h="2241550">
                  <a:moveTo>
                    <a:pt x="4699571" y="2241137"/>
                  </a:moveTo>
                  <a:lnTo>
                    <a:pt x="15367" y="2241137"/>
                  </a:lnTo>
                  <a:lnTo>
                    <a:pt x="13107" y="2240237"/>
                  </a:lnTo>
                  <a:lnTo>
                    <a:pt x="0" y="2210402"/>
                  </a:lnTo>
                  <a:lnTo>
                    <a:pt x="0" y="2205704"/>
                  </a:lnTo>
                  <a:lnTo>
                    <a:pt x="0" y="30734"/>
                  </a:lnTo>
                  <a:lnTo>
                    <a:pt x="15367" y="0"/>
                  </a:lnTo>
                  <a:lnTo>
                    <a:pt x="4699571" y="0"/>
                  </a:lnTo>
                  <a:lnTo>
                    <a:pt x="4729406" y="26214"/>
                  </a:lnTo>
                  <a:lnTo>
                    <a:pt x="4730305" y="30734"/>
                  </a:lnTo>
                  <a:lnTo>
                    <a:pt x="4730305" y="2210402"/>
                  </a:lnTo>
                  <a:lnTo>
                    <a:pt x="4704090" y="2240237"/>
                  </a:lnTo>
                  <a:lnTo>
                    <a:pt x="4699571" y="2241137"/>
                  </a:lnTo>
                  <a:close/>
                </a:path>
              </a:pathLst>
            </a:custGeom>
            <a:solidFill>
              <a:srgbClr val="FFC7C7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7215" y="2235326"/>
              <a:ext cx="35560" cy="2241550"/>
            </a:xfrm>
            <a:custGeom>
              <a:avLst/>
              <a:gdLst/>
              <a:ahLst/>
              <a:cxnLst/>
              <a:rect l="l" t="t" r="r" b="b"/>
              <a:pathLst>
                <a:path w="35559" h="2241550">
                  <a:moveTo>
                    <a:pt x="35433" y="2241137"/>
                  </a:moveTo>
                  <a:lnTo>
                    <a:pt x="2594" y="2219306"/>
                  </a:lnTo>
                  <a:lnTo>
                    <a:pt x="0" y="2205704"/>
                  </a:lnTo>
                  <a:lnTo>
                    <a:pt x="0" y="35433"/>
                  </a:lnTo>
                  <a:lnTo>
                    <a:pt x="21830" y="2594"/>
                  </a:lnTo>
                  <a:lnTo>
                    <a:pt x="35433" y="0"/>
                  </a:lnTo>
                  <a:lnTo>
                    <a:pt x="35433" y="2241137"/>
                  </a:lnTo>
                  <a:close/>
                </a:path>
              </a:pathLst>
            </a:custGeom>
            <a:solidFill>
              <a:srgbClr val="DD11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" y="2501074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" y="2890837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" y="3289458"/>
              <a:ext cx="70866" cy="7086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" y="3688079"/>
              <a:ext cx="70866" cy="7086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" y="4086700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64514" y="1645070"/>
            <a:ext cx="4516755" cy="2614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75">
                <a:solidFill>
                  <a:srgbClr val="DD1144"/>
                </a:solidFill>
                <a:latin typeface="Times New Roman"/>
                <a:cs typeface="Times New Roman"/>
              </a:rPr>
              <a:t>Common</a:t>
            </a:r>
            <a:r>
              <a:rPr dirty="0" sz="2450" spc="-6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DD1144"/>
                </a:solidFill>
                <a:latin typeface="Times New Roman"/>
                <a:cs typeface="Times New Roman"/>
              </a:rPr>
              <a:t>Errors:</a:t>
            </a:r>
            <a:endParaRPr sz="2450">
              <a:latin typeface="Times New Roman"/>
              <a:cs typeface="Times New Roman"/>
            </a:endParaRPr>
          </a:p>
          <a:p>
            <a:pPr marL="478155" marR="367030">
              <a:lnSpc>
                <a:spcPct val="121800"/>
              </a:lnSpc>
              <a:spcBef>
                <a:spcPts val="1880"/>
              </a:spcBef>
            </a:pPr>
            <a:r>
              <a:rPr dirty="0" sz="2100" spc="-80">
                <a:latin typeface="Arial"/>
                <a:cs typeface="Arial"/>
              </a:rPr>
              <a:t>Writing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past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allocated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boundaries </a:t>
            </a:r>
            <a:r>
              <a:rPr dirty="0" sz="2100" spc="-90">
                <a:latin typeface="Arial"/>
                <a:cs typeface="Arial"/>
              </a:rPr>
              <a:t>Double-</a:t>
            </a:r>
            <a:r>
              <a:rPr dirty="0" sz="2100" spc="-65">
                <a:latin typeface="Arial"/>
                <a:cs typeface="Arial"/>
              </a:rPr>
              <a:t>free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errors</a:t>
            </a:r>
            <a:endParaRPr sz="2100">
              <a:latin typeface="Arial"/>
              <a:cs typeface="Arial"/>
            </a:endParaRPr>
          </a:p>
          <a:p>
            <a:pPr marL="478155">
              <a:lnSpc>
                <a:spcPct val="100000"/>
              </a:lnSpc>
              <a:spcBef>
                <a:spcPts val="620"/>
              </a:spcBef>
            </a:pPr>
            <a:r>
              <a:rPr dirty="0" sz="2100" spc="-85">
                <a:latin typeface="Arial"/>
                <a:cs typeface="Arial"/>
              </a:rPr>
              <a:t>Using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freed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memory</a:t>
            </a:r>
            <a:endParaRPr sz="2100">
              <a:latin typeface="Arial"/>
              <a:cs typeface="Arial"/>
            </a:endParaRPr>
          </a:p>
          <a:p>
            <a:pPr marL="478155" marR="5080">
              <a:lnSpc>
                <a:spcPts val="3140"/>
              </a:lnSpc>
              <a:spcBef>
                <a:spcPts val="100"/>
              </a:spcBef>
            </a:pPr>
            <a:r>
              <a:rPr dirty="0" sz="2100" spc="-105">
                <a:latin typeface="Arial"/>
                <a:cs typeface="Arial"/>
              </a:rPr>
              <a:t>Memory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leaks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(forgetting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50">
                <a:latin typeface="Arial"/>
                <a:cs typeface="Arial"/>
              </a:rPr>
              <a:t>call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15">
                <a:latin typeface="Arial"/>
                <a:cs typeface="Arial"/>
              </a:rPr>
              <a:t>free) </a:t>
            </a:r>
            <a:r>
              <a:rPr dirty="0" sz="2100" spc="-85">
                <a:latin typeface="Arial"/>
                <a:cs typeface="Arial"/>
              </a:rPr>
              <a:t>Using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uninitialized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malloc'd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memory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679566" y="1517808"/>
            <a:ext cx="5102860" cy="4163695"/>
            <a:chOff x="5679566" y="1517808"/>
            <a:chExt cx="5102860" cy="4163695"/>
          </a:xfrm>
        </p:grpSpPr>
        <p:sp>
          <p:nvSpPr>
            <p:cNvPr id="14" name="object 14" descr=""/>
            <p:cNvSpPr/>
            <p:nvPr/>
          </p:nvSpPr>
          <p:spPr>
            <a:xfrm>
              <a:off x="5679566" y="1517808"/>
              <a:ext cx="5102860" cy="4163695"/>
            </a:xfrm>
            <a:custGeom>
              <a:avLst/>
              <a:gdLst/>
              <a:ahLst/>
              <a:cxnLst/>
              <a:rect l="l" t="t" r="r" b="b"/>
              <a:pathLst>
                <a:path w="5102859" h="4163695">
                  <a:moveTo>
                    <a:pt x="5052692" y="4163376"/>
                  </a:moveTo>
                  <a:lnTo>
                    <a:pt x="49660" y="4163376"/>
                  </a:lnTo>
                  <a:lnTo>
                    <a:pt x="46203" y="4163036"/>
                  </a:lnTo>
                  <a:lnTo>
                    <a:pt x="10896" y="4142657"/>
                  </a:lnTo>
                  <a:lnTo>
                    <a:pt x="0" y="4113717"/>
                  </a:lnTo>
                  <a:lnTo>
                    <a:pt x="0" y="411022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4113717"/>
                  </a:lnTo>
                  <a:lnTo>
                    <a:pt x="5084315" y="4150277"/>
                  </a:lnTo>
                  <a:lnTo>
                    <a:pt x="5056148" y="4163036"/>
                  </a:lnTo>
                  <a:lnTo>
                    <a:pt x="5052692" y="4163376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2368200"/>
              <a:ext cx="70866" cy="708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2757963"/>
              <a:ext cx="70866" cy="7086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3156584"/>
              <a:ext cx="70866" cy="7086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3555205"/>
              <a:ext cx="70866" cy="7086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3953827"/>
              <a:ext cx="70866" cy="7086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4343590"/>
              <a:ext cx="70866" cy="70865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5844031" y="1443304"/>
            <a:ext cx="4363085" cy="3401060"/>
          </a:xfrm>
          <a:prstGeom prst="rect">
            <a:avLst/>
          </a:prstGeom>
        </p:spPr>
        <p:txBody>
          <a:bodyPr wrap="square" lIns="0" tIns="2146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dirty="0" sz="2450" spc="-70">
                <a:solidFill>
                  <a:srgbClr val="DD1144"/>
                </a:solidFill>
                <a:latin typeface="Times New Roman"/>
                <a:cs typeface="Times New Roman"/>
              </a:rPr>
              <a:t>Debugging</a:t>
            </a:r>
            <a:r>
              <a:rPr dirty="0" sz="2450" spc="-1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10">
                <a:solidFill>
                  <a:srgbClr val="DD1144"/>
                </a:solidFill>
                <a:latin typeface="Times New Roman"/>
                <a:cs typeface="Times New Roman"/>
              </a:rPr>
              <a:t>Tools:</a:t>
            </a:r>
            <a:endParaRPr sz="2450">
              <a:latin typeface="Times New Roman"/>
              <a:cs typeface="Times New Roman"/>
            </a:endParaRPr>
          </a:p>
          <a:p>
            <a:pPr marL="309880" marR="5080">
              <a:lnSpc>
                <a:spcPct val="123200"/>
              </a:lnSpc>
              <a:spcBef>
                <a:spcPts val="805"/>
              </a:spcBef>
            </a:pPr>
            <a:r>
              <a:rPr dirty="0" sz="2100" spc="-90">
                <a:latin typeface="Arial"/>
                <a:cs typeface="Arial"/>
              </a:rPr>
              <a:t>Environment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variables</a:t>
            </a:r>
            <a:r>
              <a:rPr dirty="0" sz="2100" spc="-45">
                <a:latin typeface="Arial"/>
                <a:cs typeface="Arial"/>
              </a:rPr>
              <a:t> for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debugging </a:t>
            </a:r>
            <a:r>
              <a:rPr dirty="0" sz="2100" spc="-75">
                <a:latin typeface="Arial"/>
                <a:cs typeface="Arial"/>
              </a:rPr>
              <a:t>Alternative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allocators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with</a:t>
            </a:r>
            <a:r>
              <a:rPr dirty="0" sz="2100" spc="-10">
                <a:latin typeface="Arial"/>
                <a:cs typeface="Arial"/>
              </a:rPr>
              <a:t> checking </a:t>
            </a:r>
            <a:r>
              <a:rPr dirty="0" sz="2100" spc="-65">
                <a:latin typeface="Arial"/>
                <a:cs typeface="Arial"/>
              </a:rPr>
              <a:t>Static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analysis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tools</a:t>
            </a:r>
            <a:endParaRPr sz="2100">
              <a:latin typeface="Arial"/>
              <a:cs typeface="Arial"/>
            </a:endParaRPr>
          </a:p>
          <a:p>
            <a:pPr marL="309880" marR="161925">
              <a:lnSpc>
                <a:spcPts val="3140"/>
              </a:lnSpc>
              <a:spcBef>
                <a:spcPts val="204"/>
              </a:spcBef>
            </a:pPr>
            <a:r>
              <a:rPr dirty="0" sz="2100" spc="-90">
                <a:latin typeface="Arial"/>
                <a:cs typeface="Arial"/>
              </a:rPr>
              <a:t>Runtime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memory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checkers </a:t>
            </a:r>
            <a:r>
              <a:rPr dirty="0" sz="2100" spc="-100">
                <a:latin typeface="Arial"/>
                <a:cs typeface="Arial"/>
              </a:rPr>
              <a:t>Valgrind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for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memory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error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50">
                <a:latin typeface="Arial"/>
                <a:cs typeface="Arial"/>
              </a:rPr>
              <a:t>detection</a:t>
            </a:r>
            <a:endParaRPr sz="2100">
              <a:latin typeface="Arial"/>
              <a:cs typeface="Arial"/>
            </a:endParaRPr>
          </a:p>
          <a:p>
            <a:pPr marL="309880" marR="336550">
              <a:lnSpc>
                <a:spcPct val="102400"/>
              </a:lnSpc>
              <a:spcBef>
                <a:spcPts val="280"/>
              </a:spcBef>
            </a:pPr>
            <a:r>
              <a:rPr dirty="0" sz="2100" spc="-75">
                <a:latin typeface="Arial"/>
                <a:cs typeface="Arial"/>
              </a:rPr>
              <a:t>AddressSanitizer</a:t>
            </a:r>
            <a:r>
              <a:rPr dirty="0" sz="2100" spc="-45">
                <a:latin typeface="Arial"/>
                <a:cs typeface="Arial"/>
              </a:rPr>
              <a:t> for </a:t>
            </a:r>
            <a:r>
              <a:rPr dirty="0" sz="2100" spc="-85">
                <a:latin typeface="Arial"/>
                <a:cs typeface="Arial"/>
              </a:rPr>
              <a:t>compile-</a:t>
            </a:r>
            <a:r>
              <a:rPr dirty="0" sz="2100" spc="-25">
                <a:latin typeface="Arial"/>
                <a:cs typeface="Arial"/>
              </a:rPr>
              <a:t>time </a:t>
            </a:r>
            <a:r>
              <a:rPr dirty="0" sz="2100" spc="-10">
                <a:latin typeface="Arial"/>
                <a:cs typeface="Arial"/>
              </a:rPr>
              <a:t>checking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28625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Alternative</a:t>
            </a:r>
            <a:r>
              <a:rPr dirty="0" spc="-95"/>
              <a:t> Memory</a:t>
            </a:r>
            <a:r>
              <a:rPr dirty="0" spc="-229"/>
              <a:t> </a:t>
            </a:r>
            <a:r>
              <a:rPr dirty="0" spc="-45"/>
              <a:t>Allocators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0049" y="1376076"/>
            <a:ext cx="3295650" cy="4446905"/>
          </a:xfrm>
          <a:custGeom>
            <a:avLst/>
            <a:gdLst/>
            <a:ahLst/>
            <a:cxnLst/>
            <a:rect l="l" t="t" r="r" b="b"/>
            <a:pathLst>
              <a:path w="3295650" h="4446905">
                <a:moveTo>
                  <a:pt x="3245609" y="4446841"/>
                </a:moveTo>
                <a:lnTo>
                  <a:pt x="49659" y="4446841"/>
                </a:lnTo>
                <a:lnTo>
                  <a:pt x="46203" y="4446500"/>
                </a:lnTo>
                <a:lnTo>
                  <a:pt x="10896" y="4426121"/>
                </a:lnTo>
                <a:lnTo>
                  <a:pt x="0" y="4397181"/>
                </a:lnTo>
                <a:lnTo>
                  <a:pt x="0" y="4393691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3245609" y="0"/>
                </a:lnTo>
                <a:lnTo>
                  <a:pt x="3282169" y="18034"/>
                </a:lnTo>
                <a:lnTo>
                  <a:pt x="3295268" y="49659"/>
                </a:lnTo>
                <a:lnTo>
                  <a:pt x="3295268" y="4397181"/>
                </a:lnTo>
                <a:lnTo>
                  <a:pt x="3277233" y="4433741"/>
                </a:lnTo>
                <a:lnTo>
                  <a:pt x="3249065" y="4446500"/>
                </a:lnTo>
                <a:lnTo>
                  <a:pt x="3245609" y="4446841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64514" y="1503338"/>
            <a:ext cx="219837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70">
                <a:solidFill>
                  <a:srgbClr val="DD1144"/>
                </a:solidFill>
                <a:latin typeface="Times New Roman"/>
                <a:cs typeface="Times New Roman"/>
              </a:rPr>
              <a:t>System</a:t>
            </a:r>
            <a:r>
              <a:rPr dirty="0" sz="2450" spc="-11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40">
                <a:solidFill>
                  <a:srgbClr val="DD1144"/>
                </a:solidFill>
                <a:latin typeface="Times New Roman"/>
                <a:cs typeface="Times New Roman"/>
              </a:rPr>
              <a:t>Allocators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74655" y="2226468"/>
            <a:ext cx="71120" cy="2152650"/>
            <a:chOff x="674655" y="2226468"/>
            <a:chExt cx="71120" cy="21526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226468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262883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308157"/>
              <a:ext cx="70866" cy="7086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862096" y="2051375"/>
            <a:ext cx="2645410" cy="30765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612140">
              <a:lnSpc>
                <a:spcPct val="100000"/>
              </a:lnSpc>
              <a:spcBef>
                <a:spcPts val="114"/>
              </a:spcBef>
            </a:pPr>
            <a:r>
              <a:rPr dirty="0" sz="2100" spc="-80" b="1">
                <a:latin typeface="Arial"/>
                <a:cs typeface="Arial"/>
              </a:rPr>
              <a:t>libmalloc</a:t>
            </a:r>
            <a:r>
              <a:rPr dirty="0" sz="2100" spc="-5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SVR4 </a:t>
            </a:r>
            <a:r>
              <a:rPr dirty="0" sz="2100" spc="-80">
                <a:latin typeface="Arial"/>
                <a:cs typeface="Arial"/>
              </a:rPr>
              <a:t>systems,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mallopt() </a:t>
            </a:r>
            <a:r>
              <a:rPr dirty="0" sz="2100" spc="-10">
                <a:latin typeface="Arial"/>
                <a:cs typeface="Arial"/>
              </a:rPr>
              <a:t>tuning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575"/>
              </a:spcBef>
            </a:pPr>
            <a:r>
              <a:rPr dirty="0" sz="2100" spc="-90" b="1">
                <a:latin typeface="Arial"/>
                <a:cs typeface="Arial"/>
              </a:rPr>
              <a:t>vmalloc</a:t>
            </a:r>
            <a:r>
              <a:rPr dirty="0" sz="2100" spc="-60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Different </a:t>
            </a:r>
            <a:r>
              <a:rPr dirty="0" sz="2100" spc="-75">
                <a:latin typeface="Arial"/>
                <a:cs typeface="Arial"/>
              </a:rPr>
              <a:t>allocation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strategies</a:t>
            </a:r>
            <a:r>
              <a:rPr dirty="0" sz="2100" spc="1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per </a:t>
            </a:r>
            <a:r>
              <a:rPr dirty="0" sz="2100" spc="-10">
                <a:latin typeface="Arial"/>
                <a:cs typeface="Arial"/>
              </a:rPr>
              <a:t>region</a:t>
            </a:r>
            <a:endParaRPr sz="2100">
              <a:latin typeface="Arial"/>
              <a:cs typeface="Arial"/>
            </a:endParaRPr>
          </a:p>
          <a:p>
            <a:pPr marL="12700" marR="363220">
              <a:lnSpc>
                <a:spcPct val="101000"/>
              </a:lnSpc>
              <a:spcBef>
                <a:spcPts val="595"/>
              </a:spcBef>
            </a:pPr>
            <a:r>
              <a:rPr dirty="0" sz="2100" spc="-75" b="1">
                <a:latin typeface="Arial"/>
                <a:cs typeface="Arial"/>
              </a:rPr>
              <a:t>alloca()</a:t>
            </a:r>
            <a:r>
              <a:rPr dirty="0" sz="2100" spc="-5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Stack </a:t>
            </a:r>
            <a:r>
              <a:rPr dirty="0" sz="2100" spc="-65">
                <a:latin typeface="Arial"/>
                <a:cs typeface="Arial"/>
              </a:rPr>
              <a:t>allocation, </a:t>
            </a:r>
            <a:r>
              <a:rPr dirty="0" sz="2100" spc="-70">
                <a:latin typeface="Arial"/>
                <a:cs typeface="Arial"/>
              </a:rPr>
              <a:t>automatic </a:t>
            </a:r>
            <a:r>
              <a:rPr dirty="0" sz="2100" spc="-10">
                <a:latin typeface="Arial"/>
                <a:cs typeface="Arial"/>
              </a:rPr>
              <a:t>cleanup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872483" y="1376076"/>
            <a:ext cx="3295650" cy="4446905"/>
          </a:xfrm>
          <a:custGeom>
            <a:avLst/>
            <a:gdLst/>
            <a:ahLst/>
            <a:cxnLst/>
            <a:rect l="l" t="t" r="r" b="b"/>
            <a:pathLst>
              <a:path w="3295650" h="4446905">
                <a:moveTo>
                  <a:pt x="3245609" y="4446841"/>
                </a:moveTo>
                <a:lnTo>
                  <a:pt x="49660" y="4446841"/>
                </a:lnTo>
                <a:lnTo>
                  <a:pt x="46203" y="4446500"/>
                </a:lnTo>
                <a:lnTo>
                  <a:pt x="10895" y="4426121"/>
                </a:lnTo>
                <a:lnTo>
                  <a:pt x="0" y="4397181"/>
                </a:lnTo>
                <a:lnTo>
                  <a:pt x="0" y="4393691"/>
                </a:lnTo>
                <a:lnTo>
                  <a:pt x="0" y="49659"/>
                </a:lnTo>
                <a:lnTo>
                  <a:pt x="18034" y="13099"/>
                </a:lnTo>
                <a:lnTo>
                  <a:pt x="49660" y="0"/>
                </a:lnTo>
                <a:lnTo>
                  <a:pt x="3245609" y="0"/>
                </a:lnTo>
                <a:lnTo>
                  <a:pt x="3282168" y="18034"/>
                </a:lnTo>
                <a:lnTo>
                  <a:pt x="3295268" y="49659"/>
                </a:lnTo>
                <a:lnTo>
                  <a:pt x="3295268" y="4397181"/>
                </a:lnTo>
                <a:lnTo>
                  <a:pt x="3277233" y="4433741"/>
                </a:lnTo>
                <a:lnTo>
                  <a:pt x="3249065" y="4446500"/>
                </a:lnTo>
                <a:lnTo>
                  <a:pt x="3245609" y="4446841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036948" y="1503338"/>
            <a:ext cx="261112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55">
                <a:solidFill>
                  <a:srgbClr val="DD1144"/>
                </a:solidFill>
                <a:latin typeface="Times New Roman"/>
                <a:cs typeface="Times New Roman"/>
              </a:rPr>
              <a:t>Performance</a:t>
            </a:r>
            <a:r>
              <a:rPr dirty="0" sz="2450" spc="-6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35">
                <a:solidFill>
                  <a:srgbClr val="DD1144"/>
                </a:solidFill>
                <a:latin typeface="Times New Roman"/>
                <a:cs typeface="Times New Roman"/>
              </a:rPr>
              <a:t>Focused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147089" y="2226468"/>
            <a:ext cx="71120" cy="2152650"/>
            <a:chOff x="4147089" y="2226468"/>
            <a:chExt cx="71120" cy="2152650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7089" y="2226468"/>
              <a:ext cx="70866" cy="708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7089" y="3262883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7089" y="4308157"/>
              <a:ext cx="70866" cy="70865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4334530" y="2051375"/>
            <a:ext cx="2411095" cy="30765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2284">
              <a:lnSpc>
                <a:spcPct val="100000"/>
              </a:lnSpc>
              <a:spcBef>
                <a:spcPts val="114"/>
              </a:spcBef>
            </a:pPr>
            <a:r>
              <a:rPr dirty="0" sz="2100" spc="-85" b="1">
                <a:latin typeface="Arial"/>
                <a:cs typeface="Arial"/>
              </a:rPr>
              <a:t>quick-</a:t>
            </a:r>
            <a:r>
              <a:rPr dirty="0" sz="2100" spc="-35" b="1">
                <a:latin typeface="Arial"/>
                <a:cs typeface="Arial"/>
              </a:rPr>
              <a:t>fit</a:t>
            </a:r>
            <a:r>
              <a:rPr dirty="0" sz="2100" spc="-7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Faster </a:t>
            </a:r>
            <a:r>
              <a:rPr dirty="0" sz="2100" spc="-65">
                <a:latin typeface="Arial"/>
                <a:cs typeface="Arial"/>
              </a:rPr>
              <a:t>allocation, </a:t>
            </a:r>
            <a:r>
              <a:rPr dirty="0" sz="2100" spc="-20">
                <a:latin typeface="Arial"/>
                <a:cs typeface="Arial"/>
              </a:rPr>
              <a:t>more </a:t>
            </a:r>
            <a:r>
              <a:rPr dirty="0" sz="2100" spc="-105">
                <a:latin typeface="Arial"/>
                <a:cs typeface="Arial"/>
              </a:rPr>
              <a:t>memory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usage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1000"/>
              </a:lnSpc>
              <a:spcBef>
                <a:spcPts val="575"/>
              </a:spcBef>
            </a:pPr>
            <a:r>
              <a:rPr dirty="0" sz="2100" spc="-85" b="1">
                <a:latin typeface="Arial"/>
                <a:cs typeface="Arial"/>
              </a:rPr>
              <a:t>jemalloc</a:t>
            </a:r>
            <a:r>
              <a:rPr dirty="0" sz="2100" spc="-5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FreeBSD </a:t>
            </a:r>
            <a:r>
              <a:rPr dirty="0" sz="2100" spc="-70">
                <a:latin typeface="Arial"/>
                <a:cs typeface="Arial"/>
              </a:rPr>
              <a:t>default,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multithreaded </a:t>
            </a:r>
            <a:r>
              <a:rPr dirty="0" sz="2100" spc="-10">
                <a:latin typeface="Arial"/>
                <a:cs typeface="Arial"/>
              </a:rPr>
              <a:t>optimization</a:t>
            </a:r>
            <a:endParaRPr sz="2100">
              <a:latin typeface="Arial"/>
              <a:cs typeface="Arial"/>
            </a:endParaRPr>
          </a:p>
          <a:p>
            <a:pPr marL="12700" marR="95885">
              <a:lnSpc>
                <a:spcPct val="101000"/>
              </a:lnSpc>
              <a:spcBef>
                <a:spcPts val="595"/>
              </a:spcBef>
            </a:pPr>
            <a:r>
              <a:rPr dirty="0" sz="2100" spc="-95" b="1">
                <a:latin typeface="Arial"/>
                <a:cs typeface="Arial"/>
              </a:rPr>
              <a:t>TCMalloc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Google's </a:t>
            </a:r>
            <a:r>
              <a:rPr dirty="0" sz="2100" spc="-80">
                <a:latin typeface="Arial"/>
                <a:cs typeface="Arial"/>
              </a:rPr>
              <a:t>high-</a:t>
            </a:r>
            <a:r>
              <a:rPr dirty="0" sz="2100" spc="-10">
                <a:latin typeface="Arial"/>
                <a:cs typeface="Arial"/>
              </a:rPr>
              <a:t>performance allocator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344917" y="1376076"/>
            <a:ext cx="3295650" cy="4446905"/>
          </a:xfrm>
          <a:custGeom>
            <a:avLst/>
            <a:gdLst/>
            <a:ahLst/>
            <a:cxnLst/>
            <a:rect l="l" t="t" r="r" b="b"/>
            <a:pathLst>
              <a:path w="3295650" h="4446905">
                <a:moveTo>
                  <a:pt x="3245609" y="4446841"/>
                </a:moveTo>
                <a:lnTo>
                  <a:pt x="49659" y="4446841"/>
                </a:lnTo>
                <a:lnTo>
                  <a:pt x="46202" y="4446500"/>
                </a:lnTo>
                <a:lnTo>
                  <a:pt x="10896" y="4426121"/>
                </a:lnTo>
                <a:lnTo>
                  <a:pt x="0" y="4397181"/>
                </a:lnTo>
                <a:lnTo>
                  <a:pt x="0" y="4393691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3245609" y="0"/>
                </a:lnTo>
                <a:lnTo>
                  <a:pt x="3282169" y="18034"/>
                </a:lnTo>
                <a:lnTo>
                  <a:pt x="3295268" y="49659"/>
                </a:lnTo>
                <a:lnTo>
                  <a:pt x="3295268" y="4397181"/>
                </a:lnTo>
                <a:lnTo>
                  <a:pt x="3277234" y="4433741"/>
                </a:lnTo>
                <a:lnTo>
                  <a:pt x="3249065" y="4446500"/>
                </a:lnTo>
                <a:lnTo>
                  <a:pt x="3245609" y="4446841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509382" y="1503338"/>
            <a:ext cx="158686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45">
                <a:solidFill>
                  <a:srgbClr val="DD1144"/>
                </a:solidFill>
                <a:latin typeface="Times New Roman"/>
                <a:cs typeface="Times New Roman"/>
              </a:rPr>
              <a:t>Key</a:t>
            </a:r>
            <a:r>
              <a:rPr dirty="0" sz="2450" spc="-10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40">
                <a:solidFill>
                  <a:srgbClr val="DD1144"/>
                </a:solidFill>
                <a:latin typeface="Times New Roman"/>
                <a:cs typeface="Times New Roman"/>
              </a:rPr>
              <a:t>Benefits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619523" y="2226468"/>
            <a:ext cx="71120" cy="1577340"/>
            <a:chOff x="7619523" y="2226468"/>
            <a:chExt cx="71120" cy="1577340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523" y="2226468"/>
              <a:ext cx="70866" cy="7086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523" y="2616231"/>
              <a:ext cx="70866" cy="7086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523" y="3342607"/>
              <a:ext cx="70866" cy="7086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523" y="3732370"/>
              <a:ext cx="70866" cy="70865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7806964" y="1984043"/>
            <a:ext cx="2604135" cy="22491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340"/>
              </a:spcBef>
            </a:pPr>
            <a:r>
              <a:rPr dirty="0" sz="2100" spc="-100">
                <a:latin typeface="Arial"/>
                <a:cs typeface="Arial"/>
              </a:rPr>
              <a:t>Reduced</a:t>
            </a:r>
            <a:r>
              <a:rPr dirty="0" sz="2100" spc="-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fragmentation Better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multithreading support</a:t>
            </a:r>
            <a:endParaRPr sz="2100">
              <a:latin typeface="Arial"/>
              <a:cs typeface="Arial"/>
            </a:endParaRPr>
          </a:p>
          <a:p>
            <a:pPr marL="12700" marR="88265">
              <a:lnSpc>
                <a:spcPct val="112100"/>
              </a:lnSpc>
              <a:spcBef>
                <a:spcPts val="315"/>
              </a:spcBef>
            </a:pPr>
            <a:r>
              <a:rPr dirty="0" sz="2100" spc="-90">
                <a:latin typeface="Arial"/>
                <a:cs typeface="Arial"/>
              </a:rPr>
              <a:t>Improved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performance </a:t>
            </a:r>
            <a:r>
              <a:rPr dirty="0" sz="2100" spc="-95">
                <a:latin typeface="Arial"/>
                <a:cs typeface="Arial"/>
              </a:rPr>
              <a:t>Enhanced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debugging capabilities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91160">
              <a:lnSpc>
                <a:spcPct val="100000"/>
              </a:lnSpc>
              <a:spcBef>
                <a:spcPts val="105"/>
              </a:spcBef>
            </a:pPr>
            <a:r>
              <a:rPr dirty="0" sz="3550"/>
              <a:t>Process</a:t>
            </a:r>
            <a:r>
              <a:rPr dirty="0" sz="3550" spc="-190"/>
              <a:t> </a:t>
            </a:r>
            <a:r>
              <a:rPr dirty="0" sz="3550" spc="-10"/>
              <a:t>Environment</a:t>
            </a:r>
            <a:r>
              <a:rPr dirty="0" sz="3550" spc="-190"/>
              <a:t> </a:t>
            </a:r>
            <a:r>
              <a:rPr dirty="0" sz="3550" spc="-10"/>
              <a:t>Overview</a:t>
            </a:r>
            <a:endParaRPr sz="3550"/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225486"/>
            <a:ext cx="5102860" cy="4757420"/>
            <a:chOff x="400049" y="1225486"/>
            <a:chExt cx="5102860" cy="475742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225486"/>
              <a:ext cx="5102860" cy="4757420"/>
            </a:xfrm>
            <a:custGeom>
              <a:avLst/>
              <a:gdLst/>
              <a:ahLst/>
              <a:cxnLst/>
              <a:rect l="l" t="t" r="r" b="b"/>
              <a:pathLst>
                <a:path w="5102860" h="4757420">
                  <a:moveTo>
                    <a:pt x="5052692" y="4756880"/>
                  </a:moveTo>
                  <a:lnTo>
                    <a:pt x="49659" y="4756880"/>
                  </a:lnTo>
                  <a:lnTo>
                    <a:pt x="46203" y="4756539"/>
                  </a:lnTo>
                  <a:lnTo>
                    <a:pt x="10896" y="4736160"/>
                  </a:lnTo>
                  <a:lnTo>
                    <a:pt x="0" y="4707220"/>
                  </a:lnTo>
                  <a:lnTo>
                    <a:pt x="0" y="470373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4707220"/>
                  </a:lnTo>
                  <a:lnTo>
                    <a:pt x="5084315" y="4743780"/>
                  </a:lnTo>
                  <a:lnTo>
                    <a:pt x="5056148" y="4756539"/>
                  </a:lnTo>
                  <a:lnTo>
                    <a:pt x="5052692" y="4756880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1535524"/>
              <a:ext cx="70866" cy="7086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253043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289458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015834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655" y="4733353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862096" y="1360432"/>
            <a:ext cx="4423410" cy="38646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417830">
              <a:lnSpc>
                <a:spcPct val="100000"/>
              </a:lnSpc>
              <a:spcBef>
                <a:spcPts val="114"/>
              </a:spcBef>
            </a:pPr>
            <a:r>
              <a:rPr dirty="0" sz="2100" spc="-85">
                <a:latin typeface="Arial"/>
                <a:cs typeface="Arial"/>
              </a:rPr>
              <a:t>Process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environment</a:t>
            </a:r>
            <a:r>
              <a:rPr dirty="0" sz="2100" spc="1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encompasses </a:t>
            </a:r>
            <a:r>
              <a:rPr dirty="0" sz="2100" spc="-80">
                <a:latin typeface="Arial"/>
                <a:cs typeface="Arial"/>
              </a:rPr>
              <a:t>everything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running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program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needs</a:t>
            </a:r>
            <a:endParaRPr sz="2100">
              <a:latin typeface="Arial"/>
              <a:cs typeface="Arial"/>
            </a:endParaRPr>
          </a:p>
          <a:p>
            <a:pPr marL="12700" marR="459740">
              <a:lnSpc>
                <a:spcPct val="101000"/>
              </a:lnSpc>
              <a:spcBef>
                <a:spcPts val="585"/>
              </a:spcBef>
            </a:pPr>
            <a:r>
              <a:rPr dirty="0" sz="2100" spc="-80">
                <a:latin typeface="Arial"/>
                <a:cs typeface="Arial"/>
              </a:rPr>
              <a:t>Includes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command-</a:t>
            </a:r>
            <a:r>
              <a:rPr dirty="0" sz="2100" spc="-55">
                <a:latin typeface="Arial"/>
                <a:cs typeface="Arial"/>
              </a:rPr>
              <a:t>line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arguments, </a:t>
            </a:r>
            <a:r>
              <a:rPr dirty="0" sz="2100" spc="-90">
                <a:latin typeface="Arial"/>
                <a:cs typeface="Arial"/>
              </a:rPr>
              <a:t>environment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variables,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5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memory </a:t>
            </a:r>
            <a:r>
              <a:rPr dirty="0" sz="2100" spc="-10">
                <a:latin typeface="Arial"/>
                <a:cs typeface="Arial"/>
              </a:rPr>
              <a:t>layout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2400"/>
              </a:lnSpc>
              <a:spcBef>
                <a:spcPts val="484"/>
              </a:spcBef>
            </a:pPr>
            <a:r>
              <a:rPr dirty="0" sz="2100" spc="-65">
                <a:latin typeface="Arial"/>
                <a:cs typeface="Arial"/>
              </a:rPr>
              <a:t>Critical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for </a:t>
            </a:r>
            <a:r>
              <a:rPr dirty="0" sz="2100" spc="-80">
                <a:latin typeface="Arial"/>
                <a:cs typeface="Arial"/>
              </a:rPr>
              <a:t>understanding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10">
                <a:latin typeface="Arial"/>
                <a:cs typeface="Arial"/>
              </a:rPr>
              <a:t>how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50">
                <a:latin typeface="Arial"/>
                <a:cs typeface="Arial"/>
              </a:rPr>
              <a:t>programs start, </a:t>
            </a:r>
            <a:r>
              <a:rPr dirty="0" sz="2100" spc="-80">
                <a:latin typeface="Arial"/>
                <a:cs typeface="Arial"/>
              </a:rPr>
              <a:t>execute,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terminate</a:t>
            </a:r>
            <a:endParaRPr sz="2100">
              <a:latin typeface="Arial"/>
              <a:cs typeface="Arial"/>
            </a:endParaRPr>
          </a:p>
          <a:p>
            <a:pPr marL="12700" marR="569595">
              <a:lnSpc>
                <a:spcPct val="100000"/>
              </a:lnSpc>
              <a:spcBef>
                <a:spcPts val="620"/>
              </a:spcBef>
            </a:pPr>
            <a:r>
              <a:rPr dirty="0" sz="2100" spc="-80">
                <a:latin typeface="Arial"/>
                <a:cs typeface="Arial"/>
              </a:rPr>
              <a:t>Foundation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for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process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control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and </a:t>
            </a:r>
            <a:r>
              <a:rPr dirty="0" sz="2100" spc="-85">
                <a:latin typeface="Arial"/>
                <a:cs typeface="Arial"/>
              </a:rPr>
              <a:t>system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programming</a:t>
            </a:r>
            <a:endParaRPr sz="2100">
              <a:latin typeface="Arial"/>
              <a:cs typeface="Arial"/>
            </a:endParaRPr>
          </a:p>
          <a:p>
            <a:pPr marL="12700" marR="349250">
              <a:lnSpc>
                <a:spcPct val="100000"/>
              </a:lnSpc>
              <a:spcBef>
                <a:spcPts val="610"/>
              </a:spcBef>
            </a:pPr>
            <a:r>
              <a:rPr dirty="0" sz="2100" spc="-85">
                <a:latin typeface="Arial"/>
                <a:cs typeface="Arial"/>
              </a:rPr>
              <a:t>Covers</a:t>
            </a:r>
            <a:r>
              <a:rPr dirty="0" sz="2100" spc="-65">
                <a:latin typeface="Arial"/>
                <a:cs typeface="Arial"/>
              </a:rPr>
              <a:t> startup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routines,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termination </a:t>
            </a:r>
            <a:r>
              <a:rPr dirty="0" sz="2100" spc="-90">
                <a:latin typeface="Arial"/>
                <a:cs typeface="Arial"/>
              </a:rPr>
              <a:t>methods,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resource</a:t>
            </a:r>
            <a:r>
              <a:rPr dirty="0" sz="2100" spc="-1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management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679566" y="1225486"/>
            <a:ext cx="5102860" cy="4757420"/>
            <a:chOff x="5679566" y="1225486"/>
            <a:chExt cx="5102860" cy="4757420"/>
          </a:xfrm>
        </p:grpSpPr>
        <p:sp>
          <p:nvSpPr>
            <p:cNvPr id="12" name="object 12" descr=""/>
            <p:cNvSpPr/>
            <p:nvPr/>
          </p:nvSpPr>
          <p:spPr>
            <a:xfrm>
              <a:off x="5679566" y="1225486"/>
              <a:ext cx="5102860" cy="4757420"/>
            </a:xfrm>
            <a:custGeom>
              <a:avLst/>
              <a:gdLst/>
              <a:ahLst/>
              <a:cxnLst/>
              <a:rect l="l" t="t" r="r" b="b"/>
              <a:pathLst>
                <a:path w="5102859" h="4757420">
                  <a:moveTo>
                    <a:pt x="5052692" y="4756880"/>
                  </a:moveTo>
                  <a:lnTo>
                    <a:pt x="49660" y="4756880"/>
                  </a:lnTo>
                  <a:lnTo>
                    <a:pt x="46203" y="4756539"/>
                  </a:lnTo>
                  <a:lnTo>
                    <a:pt x="10896" y="4736160"/>
                  </a:lnTo>
                  <a:lnTo>
                    <a:pt x="0" y="4707220"/>
                  </a:lnTo>
                  <a:lnTo>
                    <a:pt x="0" y="470373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4707220"/>
                  </a:lnTo>
                  <a:lnTo>
                    <a:pt x="5084315" y="4743780"/>
                  </a:lnTo>
                  <a:lnTo>
                    <a:pt x="5056148" y="4756539"/>
                  </a:lnTo>
                  <a:lnTo>
                    <a:pt x="5052692" y="4756880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2067019"/>
              <a:ext cx="70866" cy="708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2784538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3502056"/>
              <a:ext cx="70866" cy="708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4219574"/>
              <a:ext cx="70866" cy="7086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4945951"/>
              <a:ext cx="70866" cy="7086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844031" y="1176358"/>
            <a:ext cx="4458970" cy="4261485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2350">
                <a:solidFill>
                  <a:srgbClr val="DD1144"/>
                </a:solidFill>
                <a:latin typeface="Times New Roman"/>
                <a:cs typeface="Times New Roman"/>
              </a:rPr>
              <a:t>Key</a:t>
            </a:r>
            <a:r>
              <a:rPr dirty="0" sz="2350" spc="-4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350" spc="-10">
                <a:solidFill>
                  <a:srgbClr val="DD1144"/>
                </a:solidFill>
                <a:latin typeface="Times New Roman"/>
                <a:cs typeface="Times New Roman"/>
              </a:rPr>
              <a:t>Components</a:t>
            </a:r>
            <a:endParaRPr sz="2350">
              <a:latin typeface="Times New Roman"/>
              <a:cs typeface="Times New Roman"/>
            </a:endParaRPr>
          </a:p>
          <a:p>
            <a:pPr marL="309880" marR="721360">
              <a:lnSpc>
                <a:spcPct val="100000"/>
              </a:lnSpc>
              <a:spcBef>
                <a:spcPts val="1335"/>
              </a:spcBef>
            </a:pPr>
            <a:r>
              <a:rPr dirty="0" sz="2100" spc="-110" b="1">
                <a:latin typeface="Arial"/>
                <a:cs typeface="Arial"/>
              </a:rPr>
              <a:t>Command-</a:t>
            </a:r>
            <a:r>
              <a:rPr dirty="0" sz="2100" spc="-75" b="1">
                <a:latin typeface="Arial"/>
                <a:cs typeface="Arial"/>
              </a:rPr>
              <a:t>line</a:t>
            </a:r>
            <a:r>
              <a:rPr dirty="0" sz="2100" spc="-40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Arguments: </a:t>
            </a:r>
            <a:r>
              <a:rPr dirty="0" sz="2100" spc="-90">
                <a:latin typeface="Arial"/>
                <a:cs typeface="Arial"/>
              </a:rPr>
              <a:t>Parameters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passed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 </a:t>
            </a:r>
            <a:r>
              <a:rPr dirty="0" sz="2100" spc="-65">
                <a:latin typeface="Arial"/>
                <a:cs typeface="Arial"/>
              </a:rPr>
              <a:t>program</a:t>
            </a:r>
            <a:endParaRPr sz="2100">
              <a:latin typeface="Arial"/>
              <a:cs typeface="Arial"/>
            </a:endParaRPr>
          </a:p>
          <a:p>
            <a:pPr marL="309880" marR="5080">
              <a:lnSpc>
                <a:spcPct val="100000"/>
              </a:lnSpc>
              <a:spcBef>
                <a:spcPts val="610"/>
              </a:spcBef>
            </a:pPr>
            <a:r>
              <a:rPr dirty="0" sz="2100" spc="-95" b="1">
                <a:latin typeface="Arial"/>
                <a:cs typeface="Arial"/>
              </a:rPr>
              <a:t>Environment</a:t>
            </a:r>
            <a:r>
              <a:rPr dirty="0" sz="2100" spc="15" b="1">
                <a:latin typeface="Arial"/>
                <a:cs typeface="Arial"/>
              </a:rPr>
              <a:t> </a:t>
            </a:r>
            <a:r>
              <a:rPr dirty="0" sz="2100" spc="-95" b="1">
                <a:latin typeface="Arial"/>
                <a:cs typeface="Arial"/>
              </a:rPr>
              <a:t>Variables:</a:t>
            </a:r>
            <a:r>
              <a:rPr dirty="0" sz="2100" spc="15" b="1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System</a:t>
            </a:r>
            <a:r>
              <a:rPr dirty="0" sz="2100" spc="20">
                <a:latin typeface="Arial"/>
                <a:cs typeface="Arial"/>
              </a:rPr>
              <a:t> </a:t>
            </a:r>
            <a:r>
              <a:rPr dirty="0" sz="2100" spc="-40">
                <a:latin typeface="Arial"/>
                <a:cs typeface="Arial"/>
              </a:rPr>
              <a:t>and </a:t>
            </a:r>
            <a:r>
              <a:rPr dirty="0" sz="2100" spc="-80">
                <a:latin typeface="Arial"/>
                <a:cs typeface="Arial"/>
              </a:rPr>
              <a:t>user-defined</a:t>
            </a:r>
            <a:r>
              <a:rPr dirty="0" sz="210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settings</a:t>
            </a:r>
            <a:endParaRPr sz="2100">
              <a:latin typeface="Arial"/>
              <a:cs typeface="Arial"/>
            </a:endParaRPr>
          </a:p>
          <a:p>
            <a:pPr marL="309880" marR="326390">
              <a:lnSpc>
                <a:spcPct val="102400"/>
              </a:lnSpc>
              <a:spcBef>
                <a:spcPts val="550"/>
              </a:spcBef>
            </a:pPr>
            <a:r>
              <a:rPr dirty="0" sz="2100" spc="-110" b="1">
                <a:latin typeface="Arial"/>
                <a:cs typeface="Arial"/>
              </a:rPr>
              <a:t>Memory</a:t>
            </a:r>
            <a:r>
              <a:rPr dirty="0" sz="2100" spc="-25" b="1">
                <a:latin typeface="Arial"/>
                <a:cs typeface="Arial"/>
              </a:rPr>
              <a:t> </a:t>
            </a:r>
            <a:r>
              <a:rPr dirty="0" sz="2100" spc="-90" b="1">
                <a:latin typeface="Arial"/>
                <a:cs typeface="Arial"/>
              </a:rPr>
              <a:t>Layout:</a:t>
            </a:r>
            <a:r>
              <a:rPr dirty="0" sz="2100" spc="-55" b="1">
                <a:latin typeface="Arial"/>
                <a:cs typeface="Arial"/>
              </a:rPr>
              <a:t> </a:t>
            </a:r>
            <a:r>
              <a:rPr dirty="0" sz="2100" spc="-114">
                <a:latin typeface="Arial"/>
                <a:cs typeface="Arial"/>
              </a:rPr>
              <a:t>Text,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data,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50">
                <a:latin typeface="Arial"/>
                <a:cs typeface="Arial"/>
              </a:rPr>
              <a:t>heap, </a:t>
            </a:r>
            <a:r>
              <a:rPr dirty="0" sz="2100" spc="-70">
                <a:latin typeface="Arial"/>
                <a:cs typeface="Arial"/>
              </a:rPr>
              <a:t>stack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segments</a:t>
            </a:r>
            <a:endParaRPr sz="2100">
              <a:latin typeface="Arial"/>
              <a:cs typeface="Arial"/>
            </a:endParaRPr>
          </a:p>
          <a:p>
            <a:pPr marL="309880" marR="212090">
              <a:lnSpc>
                <a:spcPct val="102400"/>
              </a:lnSpc>
              <a:spcBef>
                <a:spcPts val="484"/>
              </a:spcBef>
            </a:pPr>
            <a:r>
              <a:rPr dirty="0" sz="2100" spc="-95" b="1">
                <a:latin typeface="Arial"/>
                <a:cs typeface="Arial"/>
              </a:rPr>
              <a:t>Resource</a:t>
            </a:r>
            <a:r>
              <a:rPr dirty="0" sz="2100" spc="10" b="1">
                <a:latin typeface="Arial"/>
                <a:cs typeface="Arial"/>
              </a:rPr>
              <a:t> </a:t>
            </a:r>
            <a:r>
              <a:rPr dirty="0" sz="2100" spc="-80" b="1">
                <a:latin typeface="Arial"/>
                <a:cs typeface="Arial"/>
              </a:rPr>
              <a:t>Limits:</a:t>
            </a:r>
            <a:r>
              <a:rPr dirty="0" sz="2100" spc="10" b="1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System-</a:t>
            </a:r>
            <a:r>
              <a:rPr dirty="0" sz="2100" spc="-65">
                <a:latin typeface="Arial"/>
                <a:cs typeface="Arial"/>
              </a:rPr>
              <a:t>imposed </a:t>
            </a:r>
            <a:r>
              <a:rPr dirty="0" sz="2100" spc="-10">
                <a:latin typeface="Arial"/>
                <a:cs typeface="Arial"/>
              </a:rPr>
              <a:t>constraints</a:t>
            </a:r>
            <a:endParaRPr sz="2100">
              <a:latin typeface="Arial"/>
              <a:cs typeface="Arial"/>
            </a:endParaRPr>
          </a:p>
          <a:p>
            <a:pPr marL="309880" marR="59690">
              <a:lnSpc>
                <a:spcPct val="100000"/>
              </a:lnSpc>
              <a:spcBef>
                <a:spcPts val="620"/>
              </a:spcBef>
            </a:pPr>
            <a:r>
              <a:rPr dirty="0" sz="2100" spc="-65" b="1">
                <a:latin typeface="Arial"/>
                <a:cs typeface="Arial"/>
              </a:rPr>
              <a:t>Exit</a:t>
            </a:r>
            <a:r>
              <a:rPr dirty="0" sz="2100" spc="-25" b="1">
                <a:latin typeface="Arial"/>
                <a:cs typeface="Arial"/>
              </a:rPr>
              <a:t> </a:t>
            </a:r>
            <a:r>
              <a:rPr dirty="0" sz="2100" spc="-90" b="1">
                <a:latin typeface="Arial"/>
                <a:cs typeface="Arial"/>
              </a:rPr>
              <a:t>Handlers:</a:t>
            </a:r>
            <a:r>
              <a:rPr dirty="0" sz="2100" spc="-25" b="1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Cleanup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functions</a:t>
            </a:r>
            <a:r>
              <a:rPr dirty="0" sz="2100" spc="-25">
                <a:latin typeface="Arial"/>
                <a:cs typeface="Arial"/>
              </a:rPr>
              <a:t> for </a:t>
            </a:r>
            <a:r>
              <a:rPr dirty="0" sz="2100" spc="-10">
                <a:latin typeface="Arial"/>
                <a:cs typeface="Arial"/>
              </a:rPr>
              <a:t>termination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521334">
              <a:lnSpc>
                <a:spcPct val="100000"/>
              </a:lnSpc>
              <a:spcBef>
                <a:spcPts val="130"/>
              </a:spcBef>
            </a:pPr>
            <a:r>
              <a:rPr dirty="0" spc="-45"/>
              <a:t>setjmp</a:t>
            </a:r>
            <a:r>
              <a:rPr dirty="0" spc="-185"/>
              <a:t> </a:t>
            </a:r>
            <a:r>
              <a:rPr dirty="0" spc="-20"/>
              <a:t>and</a:t>
            </a:r>
            <a:r>
              <a:rPr dirty="0" spc="-185"/>
              <a:t> </a:t>
            </a:r>
            <a:r>
              <a:rPr dirty="0" spc="-55"/>
              <a:t>longjmp</a:t>
            </a:r>
            <a:r>
              <a:rPr dirty="0" spc="-175"/>
              <a:t> </a:t>
            </a:r>
            <a:r>
              <a:rPr dirty="0" spc="-50"/>
              <a:t>Overview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252061"/>
            <a:ext cx="10629900" cy="4695190"/>
            <a:chOff x="400049" y="1252061"/>
            <a:chExt cx="10629900" cy="469519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252061"/>
              <a:ext cx="10629900" cy="4695190"/>
            </a:xfrm>
            <a:custGeom>
              <a:avLst/>
              <a:gdLst/>
              <a:ahLst/>
              <a:cxnLst/>
              <a:rect l="l" t="t" r="r" b="b"/>
              <a:pathLst>
                <a:path w="10629900" h="4695190">
                  <a:moveTo>
                    <a:pt x="10580239" y="4694871"/>
                  </a:moveTo>
                  <a:lnTo>
                    <a:pt x="49659" y="4694871"/>
                  </a:lnTo>
                  <a:lnTo>
                    <a:pt x="46203" y="4694531"/>
                  </a:lnTo>
                  <a:lnTo>
                    <a:pt x="10896" y="4674152"/>
                  </a:lnTo>
                  <a:lnTo>
                    <a:pt x="0" y="4645212"/>
                  </a:lnTo>
                  <a:lnTo>
                    <a:pt x="0" y="464172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645212"/>
                  </a:lnTo>
                  <a:lnTo>
                    <a:pt x="10611863" y="4681772"/>
                  </a:lnTo>
                  <a:lnTo>
                    <a:pt x="10583695" y="4694531"/>
                  </a:lnTo>
                  <a:lnTo>
                    <a:pt x="10580239" y="4694871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4931" y="1517808"/>
              <a:ext cx="10258425" cy="912494"/>
            </a:xfrm>
            <a:custGeom>
              <a:avLst/>
              <a:gdLst/>
              <a:ahLst/>
              <a:cxnLst/>
              <a:rect l="l" t="t" r="r" b="b"/>
              <a:pathLst>
                <a:path w="10258425" h="912494">
                  <a:moveTo>
                    <a:pt x="10227119" y="912399"/>
                  </a:moveTo>
                  <a:lnTo>
                    <a:pt x="15367" y="912399"/>
                  </a:lnTo>
                  <a:lnTo>
                    <a:pt x="13107" y="911500"/>
                  </a:lnTo>
                  <a:lnTo>
                    <a:pt x="0" y="881665"/>
                  </a:lnTo>
                  <a:lnTo>
                    <a:pt x="0" y="876966"/>
                  </a:lnTo>
                  <a:lnTo>
                    <a:pt x="0" y="30734"/>
                  </a:lnTo>
                  <a:lnTo>
                    <a:pt x="15367" y="0"/>
                  </a:lnTo>
                  <a:lnTo>
                    <a:pt x="10227119" y="0"/>
                  </a:lnTo>
                  <a:lnTo>
                    <a:pt x="10256953" y="26214"/>
                  </a:lnTo>
                  <a:lnTo>
                    <a:pt x="10257852" y="30734"/>
                  </a:lnTo>
                  <a:lnTo>
                    <a:pt x="10257852" y="881665"/>
                  </a:lnTo>
                  <a:lnTo>
                    <a:pt x="10231638" y="911500"/>
                  </a:lnTo>
                  <a:lnTo>
                    <a:pt x="10227119" y="912399"/>
                  </a:lnTo>
                  <a:close/>
                </a:path>
              </a:pathLst>
            </a:custGeom>
            <a:solidFill>
              <a:srgbClr val="C7DBFF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7215" y="1517808"/>
              <a:ext cx="35560" cy="912494"/>
            </a:xfrm>
            <a:custGeom>
              <a:avLst/>
              <a:gdLst/>
              <a:ahLst/>
              <a:cxnLst/>
              <a:rect l="l" t="t" r="r" b="b"/>
              <a:pathLst>
                <a:path w="35559" h="912494">
                  <a:moveTo>
                    <a:pt x="35433" y="912399"/>
                  </a:moveTo>
                  <a:lnTo>
                    <a:pt x="2594" y="890568"/>
                  </a:lnTo>
                  <a:lnTo>
                    <a:pt x="0" y="876966"/>
                  </a:lnTo>
                  <a:lnTo>
                    <a:pt x="0" y="35433"/>
                  </a:lnTo>
                  <a:lnTo>
                    <a:pt x="21830" y="2594"/>
                  </a:lnTo>
                  <a:lnTo>
                    <a:pt x="35433" y="0"/>
                  </a:lnTo>
                  <a:lnTo>
                    <a:pt x="35433" y="9123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32821" y="1608463"/>
            <a:ext cx="6105525" cy="6756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dirty="0" sz="2100" spc="-90" b="1">
                <a:latin typeface="Arial"/>
                <a:cs typeface="Arial"/>
              </a:rPr>
              <a:t>Problem: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Error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handling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deeply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nested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function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calls </a:t>
            </a:r>
            <a:r>
              <a:rPr dirty="0" sz="2100" spc="-70" b="1">
                <a:latin typeface="Arial"/>
                <a:cs typeface="Arial"/>
              </a:rPr>
              <a:t>Solution:</a:t>
            </a:r>
            <a:r>
              <a:rPr dirty="0" sz="2100" spc="-50" b="1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Nonlocal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goto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using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setjmp/longjmp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74655" y="4006976"/>
            <a:ext cx="71120" cy="1257935"/>
            <a:chOff x="674655" y="4006976"/>
            <a:chExt cx="71120" cy="125793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006976"/>
              <a:ext cx="70866" cy="7086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405597"/>
              <a:ext cx="70866" cy="7086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804219"/>
              <a:ext cx="70866" cy="7086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5193982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862096" y="3755692"/>
            <a:ext cx="5306060" cy="1611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36114">
              <a:lnSpc>
                <a:spcPct val="124600"/>
              </a:lnSpc>
              <a:spcBef>
                <a:spcPts val="95"/>
              </a:spcBef>
            </a:pPr>
            <a:r>
              <a:rPr dirty="0" sz="2100" spc="-85" b="1">
                <a:latin typeface="Arial"/>
                <a:cs typeface="Arial"/>
              </a:rPr>
              <a:t>setjmp()</a:t>
            </a:r>
            <a:r>
              <a:rPr dirty="0" sz="2100" spc="-35" b="1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saves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stack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state </a:t>
            </a:r>
            <a:r>
              <a:rPr dirty="0" sz="2100" spc="-75" b="1">
                <a:latin typeface="Arial"/>
                <a:cs typeface="Arial"/>
              </a:rPr>
              <a:t>longjmp()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restores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stack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state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21800"/>
              </a:lnSpc>
              <a:spcBef>
                <a:spcPts val="70"/>
              </a:spcBef>
            </a:pPr>
            <a:r>
              <a:rPr dirty="0" sz="2100" spc="-95">
                <a:latin typeface="Arial"/>
                <a:cs typeface="Arial"/>
              </a:rPr>
              <a:t>Used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for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error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recovery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exception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handling </a:t>
            </a:r>
            <a:r>
              <a:rPr dirty="0" sz="2100" spc="-80">
                <a:latin typeface="Arial"/>
                <a:cs typeface="Arial"/>
              </a:rPr>
              <a:t>Provides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C-</a:t>
            </a:r>
            <a:r>
              <a:rPr dirty="0" sz="2100" spc="-60">
                <a:latin typeface="Arial"/>
                <a:cs typeface="Arial"/>
              </a:rPr>
              <a:t>style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exception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handling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mechanism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00050" y="2377439"/>
            <a:ext cx="9878060" cy="1728470"/>
            <a:chOff x="400050" y="2377439"/>
            <a:chExt cx="9878060" cy="1728470"/>
          </a:xfrm>
        </p:grpSpPr>
        <p:sp>
          <p:nvSpPr>
            <p:cNvPr id="15" name="object 15" descr=""/>
            <p:cNvSpPr/>
            <p:nvPr/>
          </p:nvSpPr>
          <p:spPr>
            <a:xfrm>
              <a:off x="400050" y="2377439"/>
              <a:ext cx="9878060" cy="1728470"/>
            </a:xfrm>
            <a:custGeom>
              <a:avLst/>
              <a:gdLst/>
              <a:ahLst/>
              <a:cxnLst/>
              <a:rect l="l" t="t" r="r" b="b"/>
              <a:pathLst>
                <a:path w="9878060" h="1728470">
                  <a:moveTo>
                    <a:pt x="9877805" y="1728215"/>
                  </a:moveTo>
                  <a:lnTo>
                    <a:pt x="0" y="1728215"/>
                  </a:lnTo>
                  <a:lnTo>
                    <a:pt x="0" y="0"/>
                  </a:lnTo>
                  <a:lnTo>
                    <a:pt x="9877805" y="0"/>
                  </a:lnTo>
                  <a:lnTo>
                    <a:pt x="9877805" y="141350"/>
                  </a:lnTo>
                  <a:lnTo>
                    <a:pt x="212597" y="141350"/>
                  </a:lnTo>
                  <a:lnTo>
                    <a:pt x="205528" y="141999"/>
                  </a:lnTo>
                  <a:lnTo>
                    <a:pt x="177813" y="169714"/>
                  </a:lnTo>
                  <a:lnTo>
                    <a:pt x="177164" y="176783"/>
                  </a:lnTo>
                  <a:lnTo>
                    <a:pt x="177164" y="1461230"/>
                  </a:lnTo>
                  <a:lnTo>
                    <a:pt x="198995" y="1494068"/>
                  </a:lnTo>
                  <a:lnTo>
                    <a:pt x="212597" y="1496663"/>
                  </a:lnTo>
                  <a:lnTo>
                    <a:pt x="9877805" y="1496663"/>
                  </a:lnTo>
                  <a:lnTo>
                    <a:pt x="9877805" y="1728215"/>
                  </a:lnTo>
                  <a:close/>
                </a:path>
                <a:path w="9878060" h="1728470">
                  <a:moveTo>
                    <a:pt x="9877805" y="1496663"/>
                  </a:moveTo>
                  <a:lnTo>
                    <a:pt x="9655492" y="1496663"/>
                  </a:lnTo>
                  <a:lnTo>
                    <a:pt x="9662562" y="1496014"/>
                  </a:lnTo>
                  <a:lnTo>
                    <a:pt x="9669094" y="1494068"/>
                  </a:lnTo>
                  <a:lnTo>
                    <a:pt x="9690925" y="1461230"/>
                  </a:lnTo>
                  <a:lnTo>
                    <a:pt x="9690925" y="176783"/>
                  </a:lnTo>
                  <a:lnTo>
                    <a:pt x="9669094" y="143945"/>
                  </a:lnTo>
                  <a:lnTo>
                    <a:pt x="9655492" y="141350"/>
                  </a:lnTo>
                  <a:lnTo>
                    <a:pt x="9877805" y="141350"/>
                  </a:lnTo>
                  <a:lnTo>
                    <a:pt x="9877805" y="1496663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7202" y="2518790"/>
              <a:ext cx="9514205" cy="1355725"/>
            </a:xfrm>
            <a:custGeom>
              <a:avLst/>
              <a:gdLst/>
              <a:ahLst/>
              <a:cxnLst/>
              <a:rect l="l" t="t" r="r" b="b"/>
              <a:pathLst>
                <a:path w="9514205" h="1355725">
                  <a:moveTo>
                    <a:pt x="9513760" y="30734"/>
                  </a:moveTo>
                  <a:lnTo>
                    <a:pt x="9487548" y="901"/>
                  </a:lnTo>
                  <a:lnTo>
                    <a:pt x="9483026" y="0"/>
                  </a:lnTo>
                  <a:lnTo>
                    <a:pt x="30746" y="0"/>
                  </a:lnTo>
                  <a:lnTo>
                    <a:pt x="901" y="26225"/>
                  </a:lnTo>
                  <a:lnTo>
                    <a:pt x="0" y="30734"/>
                  </a:lnTo>
                  <a:lnTo>
                    <a:pt x="12" y="1319885"/>
                  </a:lnTo>
                  <a:lnTo>
                    <a:pt x="0" y="1324584"/>
                  </a:lnTo>
                  <a:lnTo>
                    <a:pt x="26225" y="1354416"/>
                  </a:lnTo>
                  <a:lnTo>
                    <a:pt x="30746" y="1355318"/>
                  </a:lnTo>
                  <a:lnTo>
                    <a:pt x="9483026" y="1355318"/>
                  </a:lnTo>
                  <a:lnTo>
                    <a:pt x="9512871" y="1329105"/>
                  </a:lnTo>
                  <a:lnTo>
                    <a:pt x="9513760" y="1324584"/>
                  </a:lnTo>
                  <a:lnTo>
                    <a:pt x="9513760" y="3073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41679" y="2601493"/>
            <a:ext cx="2597150" cy="7880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40385">
              <a:lnSpc>
                <a:spcPct val="122200"/>
              </a:lnSpc>
              <a:spcBef>
                <a:spcPts val="85"/>
              </a:spcBef>
            </a:pPr>
            <a:r>
              <a:rPr dirty="0" sz="1400" spc="45">
                <a:solidFill>
                  <a:srgbClr val="74705D"/>
                </a:solidFill>
                <a:latin typeface="Courier New"/>
                <a:cs typeface="Courier New"/>
              </a:rPr>
              <a:t>#</a:t>
            </a:r>
            <a:r>
              <a:rPr dirty="0" sz="1300" spc="45" b="1">
                <a:solidFill>
                  <a:srgbClr val="F92572"/>
                </a:solidFill>
                <a:latin typeface="Courier New"/>
                <a:cs typeface="Courier New"/>
              </a:rPr>
              <a:t>include</a:t>
            </a:r>
            <a:r>
              <a:rPr dirty="0" sz="1300" spc="9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00" spc="45">
                <a:solidFill>
                  <a:srgbClr val="A6E22E"/>
                </a:solidFill>
                <a:latin typeface="Courier New"/>
                <a:cs typeface="Courier New"/>
              </a:rPr>
              <a:t>&lt;setjmp.h&gt; </a:t>
            </a:r>
            <a:r>
              <a:rPr dirty="0" sz="1300" spc="55">
                <a:solidFill>
                  <a:srgbClr val="DDDDDD"/>
                </a:solidFill>
                <a:latin typeface="Courier New"/>
                <a:cs typeface="Courier New"/>
              </a:rPr>
              <a:t>jmp_buf</a:t>
            </a:r>
            <a:r>
              <a:rPr dirty="0" sz="1300" spc="7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00" spc="35">
                <a:solidFill>
                  <a:srgbClr val="DDDDDD"/>
                </a:solidFill>
                <a:latin typeface="Courier New"/>
                <a:cs typeface="Courier New"/>
              </a:rPr>
              <a:t>env;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8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setjmp</a:t>
            </a:r>
            <a:r>
              <a:rPr dirty="0" sz="1300" spc="55">
                <a:solidFill>
                  <a:srgbClr val="DDDDDD"/>
                </a:solidFill>
                <a:latin typeface="Courier New"/>
                <a:cs typeface="Courier New"/>
              </a:rPr>
              <a:t>(jmp_buf</a:t>
            </a:r>
            <a:r>
              <a:rPr dirty="0" sz="1300" spc="8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00" spc="45">
                <a:solidFill>
                  <a:srgbClr val="DDDDDD"/>
                </a:solidFill>
                <a:latin typeface="Courier New"/>
                <a:cs typeface="Courier New"/>
              </a:rPr>
              <a:t>env);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48434" y="3152799"/>
            <a:ext cx="238252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400" spc="-1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Returns</a:t>
            </a:r>
            <a:r>
              <a:rPr dirty="0" sz="1400" spc="-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0</a:t>
            </a:r>
            <a:r>
              <a:rPr dirty="0" sz="1400" spc="-10">
                <a:solidFill>
                  <a:srgbClr val="74705D"/>
                </a:solidFill>
                <a:latin typeface="Courier New"/>
                <a:cs typeface="Courier New"/>
              </a:rPr>
              <a:t> initially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41679" y="3400830"/>
            <a:ext cx="709612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00" spc="6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longjmp</a:t>
            </a:r>
            <a:r>
              <a:rPr dirty="0" sz="1300" spc="55">
                <a:solidFill>
                  <a:srgbClr val="DDDDDD"/>
                </a:solidFill>
                <a:latin typeface="Courier New"/>
                <a:cs typeface="Courier New"/>
              </a:rPr>
              <a:t>(jmp_buf</a:t>
            </a:r>
            <a:r>
              <a:rPr dirty="0" sz="1300" spc="6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00" spc="55">
                <a:solidFill>
                  <a:srgbClr val="DDDDDD"/>
                </a:solidFill>
                <a:latin typeface="Courier New"/>
                <a:cs typeface="Courier New"/>
              </a:rPr>
              <a:t>env,</a:t>
            </a:r>
            <a:r>
              <a:rPr dirty="0" sz="1300" spc="6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6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00" spc="55">
                <a:solidFill>
                  <a:srgbClr val="DDDDDD"/>
                </a:solidFill>
                <a:latin typeface="Courier New"/>
                <a:cs typeface="Courier New"/>
              </a:rPr>
              <a:t>val);</a:t>
            </a:r>
            <a:r>
              <a:rPr dirty="0" sz="1300" spc="6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// Causes setjmp to return </a:t>
            </a:r>
            <a:r>
              <a:rPr dirty="0" sz="1400" spc="-25">
                <a:solidFill>
                  <a:srgbClr val="74705D"/>
                </a:solidFill>
                <a:latin typeface="Courier New"/>
                <a:cs typeface="Courier New"/>
              </a:rPr>
              <a:t>val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79805">
              <a:lnSpc>
                <a:spcPct val="100000"/>
              </a:lnSpc>
              <a:spcBef>
                <a:spcPts val="130"/>
              </a:spcBef>
            </a:pPr>
            <a:r>
              <a:rPr dirty="0" spc="-65"/>
              <a:t>setjmp/longjmp</a:t>
            </a:r>
            <a:r>
              <a:rPr dirty="0" spc="-110"/>
              <a:t> </a:t>
            </a:r>
            <a:r>
              <a:rPr dirty="0" spc="-5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057179"/>
            <a:ext cx="10629900" cy="5093970"/>
            <a:chOff x="400049" y="1057179"/>
            <a:chExt cx="10629900" cy="509397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057179"/>
              <a:ext cx="10629900" cy="5093970"/>
            </a:xfrm>
            <a:custGeom>
              <a:avLst/>
              <a:gdLst/>
              <a:ahLst/>
              <a:cxnLst/>
              <a:rect l="l" t="t" r="r" b="b"/>
              <a:pathLst>
                <a:path w="10629900" h="5093970">
                  <a:moveTo>
                    <a:pt x="10580239" y="5093493"/>
                  </a:moveTo>
                  <a:lnTo>
                    <a:pt x="49659" y="5093493"/>
                  </a:lnTo>
                  <a:lnTo>
                    <a:pt x="46203" y="5093153"/>
                  </a:lnTo>
                  <a:lnTo>
                    <a:pt x="10896" y="5072773"/>
                  </a:lnTo>
                  <a:lnTo>
                    <a:pt x="0" y="5043833"/>
                  </a:lnTo>
                  <a:lnTo>
                    <a:pt x="0" y="504034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043833"/>
                  </a:lnTo>
                  <a:lnTo>
                    <a:pt x="10611863" y="5080393"/>
                  </a:lnTo>
                  <a:lnTo>
                    <a:pt x="10583695" y="5093153"/>
                  </a:lnTo>
                  <a:lnTo>
                    <a:pt x="10580239" y="5093493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4931" y="4866227"/>
              <a:ext cx="10258425" cy="912494"/>
            </a:xfrm>
            <a:custGeom>
              <a:avLst/>
              <a:gdLst/>
              <a:ahLst/>
              <a:cxnLst/>
              <a:rect l="l" t="t" r="r" b="b"/>
              <a:pathLst>
                <a:path w="10258425" h="912495">
                  <a:moveTo>
                    <a:pt x="10227119" y="912399"/>
                  </a:moveTo>
                  <a:lnTo>
                    <a:pt x="15367" y="912399"/>
                  </a:lnTo>
                  <a:lnTo>
                    <a:pt x="13107" y="911500"/>
                  </a:lnTo>
                  <a:lnTo>
                    <a:pt x="0" y="881665"/>
                  </a:lnTo>
                  <a:lnTo>
                    <a:pt x="0" y="876966"/>
                  </a:lnTo>
                  <a:lnTo>
                    <a:pt x="0" y="30734"/>
                  </a:lnTo>
                  <a:lnTo>
                    <a:pt x="15367" y="0"/>
                  </a:lnTo>
                  <a:lnTo>
                    <a:pt x="10227119" y="0"/>
                  </a:lnTo>
                  <a:lnTo>
                    <a:pt x="10256953" y="26213"/>
                  </a:lnTo>
                  <a:lnTo>
                    <a:pt x="10257852" y="30734"/>
                  </a:lnTo>
                  <a:lnTo>
                    <a:pt x="10257852" y="881665"/>
                  </a:lnTo>
                  <a:lnTo>
                    <a:pt x="10231638" y="911500"/>
                  </a:lnTo>
                  <a:lnTo>
                    <a:pt x="10227119" y="912399"/>
                  </a:lnTo>
                  <a:close/>
                </a:path>
              </a:pathLst>
            </a:custGeom>
            <a:solidFill>
              <a:srgbClr val="FFC7C7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7215" y="4866227"/>
              <a:ext cx="35560" cy="912494"/>
            </a:xfrm>
            <a:custGeom>
              <a:avLst/>
              <a:gdLst/>
              <a:ahLst/>
              <a:cxnLst/>
              <a:rect l="l" t="t" r="r" b="b"/>
              <a:pathLst>
                <a:path w="35559" h="912495">
                  <a:moveTo>
                    <a:pt x="35433" y="912399"/>
                  </a:moveTo>
                  <a:lnTo>
                    <a:pt x="2594" y="890568"/>
                  </a:lnTo>
                  <a:lnTo>
                    <a:pt x="0" y="876966"/>
                  </a:lnTo>
                  <a:lnTo>
                    <a:pt x="0" y="35433"/>
                  </a:lnTo>
                  <a:lnTo>
                    <a:pt x="21830" y="2594"/>
                  </a:lnTo>
                  <a:lnTo>
                    <a:pt x="35433" y="0"/>
                  </a:lnTo>
                  <a:lnTo>
                    <a:pt x="35433" y="912399"/>
                  </a:lnTo>
                  <a:close/>
                </a:path>
              </a:pathLst>
            </a:custGeom>
            <a:solidFill>
              <a:srgbClr val="DD11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714654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113275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511896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732821" y="3463370"/>
            <a:ext cx="9427845" cy="2160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1605" marR="3611245">
              <a:lnSpc>
                <a:spcPct val="124600"/>
              </a:lnSpc>
              <a:spcBef>
                <a:spcPts val="95"/>
              </a:spcBef>
            </a:pPr>
            <a:r>
              <a:rPr dirty="0" sz="2100" spc="-75">
                <a:latin typeface="Arial"/>
                <a:cs typeface="Arial"/>
              </a:rPr>
              <a:t>Stack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frames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100">
                <a:latin typeface="Arial"/>
                <a:cs typeface="Arial"/>
              </a:rPr>
              <a:t>unwound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back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setjmp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location </a:t>
            </a:r>
            <a:r>
              <a:rPr dirty="0" sz="2100" spc="-85">
                <a:latin typeface="Arial"/>
                <a:cs typeface="Arial"/>
              </a:rPr>
              <a:t>Automatic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variables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may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have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indeterminate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values </a:t>
            </a:r>
            <a:r>
              <a:rPr dirty="0" sz="2100" spc="-100">
                <a:latin typeface="Arial"/>
                <a:cs typeface="Arial"/>
              </a:rPr>
              <a:t>Use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volatile</a:t>
            </a:r>
            <a:r>
              <a:rPr dirty="0" sz="2100" spc="-75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for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variables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that </a:t>
            </a:r>
            <a:r>
              <a:rPr dirty="0" sz="2100" spc="-85">
                <a:latin typeface="Arial"/>
                <a:cs typeface="Arial"/>
              </a:rPr>
              <a:t>must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retain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values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100" spc="-95" b="1">
                <a:latin typeface="Arial"/>
                <a:cs typeface="Arial"/>
              </a:rPr>
              <a:t>Warning:</a:t>
            </a:r>
            <a:r>
              <a:rPr dirty="0" sz="2100" spc="-55" b="1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longjmp()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can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lead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resource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leaks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if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not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handled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carefully.</a:t>
            </a:r>
            <a:r>
              <a:rPr dirty="0" sz="2100" spc="-15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Always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ensure </a:t>
            </a:r>
            <a:r>
              <a:rPr dirty="0" sz="2100" spc="-80">
                <a:latin typeface="Arial"/>
                <a:cs typeface="Arial"/>
              </a:rPr>
              <a:t>proper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cleanup.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00050" y="1094231"/>
            <a:ext cx="9878060" cy="2719070"/>
            <a:chOff x="400050" y="1094231"/>
            <a:chExt cx="9878060" cy="2719070"/>
          </a:xfrm>
        </p:grpSpPr>
        <p:sp>
          <p:nvSpPr>
            <p:cNvPr id="12" name="object 12" descr=""/>
            <p:cNvSpPr/>
            <p:nvPr/>
          </p:nvSpPr>
          <p:spPr>
            <a:xfrm>
              <a:off x="400050" y="1094231"/>
              <a:ext cx="9878060" cy="2719070"/>
            </a:xfrm>
            <a:custGeom>
              <a:avLst/>
              <a:gdLst/>
              <a:ahLst/>
              <a:cxnLst/>
              <a:rect l="l" t="t" r="r" b="b"/>
              <a:pathLst>
                <a:path w="9878060" h="2719070">
                  <a:moveTo>
                    <a:pt x="9877805" y="2718815"/>
                  </a:moveTo>
                  <a:lnTo>
                    <a:pt x="0" y="2718815"/>
                  </a:lnTo>
                  <a:lnTo>
                    <a:pt x="0" y="9049"/>
                  </a:lnTo>
                  <a:lnTo>
                    <a:pt x="1348" y="2269"/>
                  </a:lnTo>
                  <a:lnTo>
                    <a:pt x="2288" y="0"/>
                  </a:lnTo>
                  <a:lnTo>
                    <a:pt x="9877805" y="0"/>
                  </a:lnTo>
                  <a:lnTo>
                    <a:pt x="9877805" y="140112"/>
                  </a:lnTo>
                  <a:lnTo>
                    <a:pt x="212597" y="140112"/>
                  </a:lnTo>
                  <a:lnTo>
                    <a:pt x="205528" y="140761"/>
                  </a:lnTo>
                  <a:lnTo>
                    <a:pt x="177813" y="168475"/>
                  </a:lnTo>
                  <a:lnTo>
                    <a:pt x="177164" y="175545"/>
                  </a:lnTo>
                  <a:lnTo>
                    <a:pt x="177164" y="2452115"/>
                  </a:lnTo>
                  <a:lnTo>
                    <a:pt x="198995" y="2484954"/>
                  </a:lnTo>
                  <a:lnTo>
                    <a:pt x="212597" y="2487548"/>
                  </a:lnTo>
                  <a:lnTo>
                    <a:pt x="9877805" y="2487548"/>
                  </a:lnTo>
                  <a:lnTo>
                    <a:pt x="9877805" y="2718815"/>
                  </a:lnTo>
                  <a:close/>
                </a:path>
                <a:path w="9878060" h="2719070">
                  <a:moveTo>
                    <a:pt x="9877805" y="2487548"/>
                  </a:moveTo>
                  <a:lnTo>
                    <a:pt x="9655492" y="2487548"/>
                  </a:lnTo>
                  <a:lnTo>
                    <a:pt x="9662562" y="2486900"/>
                  </a:lnTo>
                  <a:lnTo>
                    <a:pt x="9669094" y="2484954"/>
                  </a:lnTo>
                  <a:lnTo>
                    <a:pt x="9690925" y="2452115"/>
                  </a:lnTo>
                  <a:lnTo>
                    <a:pt x="9690925" y="175545"/>
                  </a:lnTo>
                  <a:lnTo>
                    <a:pt x="9669094" y="142707"/>
                  </a:lnTo>
                  <a:lnTo>
                    <a:pt x="9655492" y="140112"/>
                  </a:lnTo>
                  <a:lnTo>
                    <a:pt x="9877805" y="140112"/>
                  </a:lnTo>
                  <a:lnTo>
                    <a:pt x="9877805" y="2487548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7202" y="1234350"/>
              <a:ext cx="9514205" cy="2347595"/>
            </a:xfrm>
            <a:custGeom>
              <a:avLst/>
              <a:gdLst/>
              <a:ahLst/>
              <a:cxnLst/>
              <a:rect l="l" t="t" r="r" b="b"/>
              <a:pathLst>
                <a:path w="9514205" h="2347595">
                  <a:moveTo>
                    <a:pt x="9513760" y="30734"/>
                  </a:moveTo>
                  <a:lnTo>
                    <a:pt x="9487548" y="901"/>
                  </a:lnTo>
                  <a:lnTo>
                    <a:pt x="9483026" y="0"/>
                  </a:lnTo>
                  <a:lnTo>
                    <a:pt x="30746" y="0"/>
                  </a:lnTo>
                  <a:lnTo>
                    <a:pt x="901" y="26212"/>
                  </a:lnTo>
                  <a:lnTo>
                    <a:pt x="0" y="30734"/>
                  </a:lnTo>
                  <a:lnTo>
                    <a:pt x="12" y="2311997"/>
                  </a:lnTo>
                  <a:lnTo>
                    <a:pt x="0" y="2316696"/>
                  </a:lnTo>
                  <a:lnTo>
                    <a:pt x="26225" y="2346541"/>
                  </a:lnTo>
                  <a:lnTo>
                    <a:pt x="30746" y="2347430"/>
                  </a:lnTo>
                  <a:lnTo>
                    <a:pt x="9483026" y="2347430"/>
                  </a:lnTo>
                  <a:lnTo>
                    <a:pt x="9512871" y="2321217"/>
                  </a:lnTo>
                  <a:lnTo>
                    <a:pt x="9513760" y="2316696"/>
                  </a:lnTo>
                  <a:lnTo>
                    <a:pt x="9513760" y="3073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41679" y="1326987"/>
            <a:ext cx="3346450" cy="2018664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jmp_buf</a:t>
            </a:r>
            <a:r>
              <a:rPr dirty="0" sz="1350" spc="22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jmpbuﬀer;</a:t>
            </a:r>
            <a:endParaRPr sz="1350">
              <a:latin typeface="Courier New"/>
              <a:cs typeface="Courier New"/>
            </a:endParaRPr>
          </a:p>
          <a:p>
            <a:pPr marL="440690" marR="5080" indent="-428625">
              <a:lnSpc>
                <a:spcPct val="120600"/>
              </a:lnSpc>
            </a:pPr>
            <a:r>
              <a:rPr dirty="0" sz="1300" spc="55" b="1">
                <a:solidFill>
                  <a:srgbClr val="F92572"/>
                </a:solidFill>
                <a:latin typeface="Courier New"/>
                <a:cs typeface="Courier New"/>
              </a:rPr>
              <a:t>if</a:t>
            </a:r>
            <a:r>
              <a:rPr dirty="0" sz="1300" spc="204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setjmp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(jmpbuﬀer)</a:t>
            </a:r>
            <a:r>
              <a:rPr dirty="0" sz="1350" spc="18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!=</a:t>
            </a:r>
            <a:r>
              <a:rPr dirty="0" sz="1350" spc="18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0)</a:t>
            </a:r>
            <a:r>
              <a:rPr dirty="0" sz="1350" spc="18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 spc="-50">
                <a:solidFill>
                  <a:srgbClr val="DDDDDD"/>
                </a:solidFill>
                <a:latin typeface="Courier New"/>
                <a:cs typeface="Courier New"/>
              </a:rPr>
              <a:t>{ </a:t>
            </a: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printf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"Error</a:t>
            </a:r>
            <a:r>
              <a:rPr dirty="0" sz="1350" spc="390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A6E22E"/>
                </a:solidFill>
                <a:latin typeface="Courier New"/>
                <a:cs typeface="Courier New"/>
              </a:rPr>
              <a:t>occurred\n"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marL="440690">
              <a:lnSpc>
                <a:spcPct val="100000"/>
              </a:lnSpc>
              <a:spcBef>
                <a:spcPts val="330"/>
              </a:spcBef>
            </a:pPr>
            <a:r>
              <a:rPr dirty="0" sz="135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350" spc="13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74705D"/>
                </a:solidFill>
                <a:latin typeface="Courier New"/>
                <a:cs typeface="Courier New"/>
              </a:rPr>
              <a:t>Handle</a:t>
            </a:r>
            <a:r>
              <a:rPr dirty="0" sz="1350" spc="14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74705D"/>
                </a:solidFill>
                <a:latin typeface="Courier New"/>
                <a:cs typeface="Courier New"/>
              </a:rPr>
              <a:t>error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350" spc="-50">
                <a:solidFill>
                  <a:srgbClr val="DDDDDD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12700" marR="1183005">
              <a:lnSpc>
                <a:spcPct val="120600"/>
              </a:lnSpc>
            </a:pPr>
            <a:r>
              <a:rPr dirty="0" sz="135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350" spc="13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74705D"/>
                </a:solidFill>
                <a:latin typeface="Courier New"/>
                <a:cs typeface="Courier New"/>
              </a:rPr>
              <a:t>Normal</a:t>
            </a:r>
            <a:r>
              <a:rPr dirty="0" sz="1350" spc="14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74705D"/>
                </a:solidFill>
                <a:latin typeface="Courier New"/>
                <a:cs typeface="Courier New"/>
              </a:rPr>
              <a:t>processing </a:t>
            </a:r>
            <a:r>
              <a:rPr dirty="0" sz="1300" spc="55" b="1">
                <a:solidFill>
                  <a:srgbClr val="F92572"/>
                </a:solidFill>
                <a:latin typeface="Courier New"/>
                <a:cs typeface="Courier New"/>
              </a:rPr>
              <a:t>if</a:t>
            </a:r>
            <a:r>
              <a:rPr dirty="0" sz="1300" spc="6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(error_condition)</a:t>
            </a:r>
            <a:endParaRPr sz="1350">
              <a:latin typeface="Courier New"/>
              <a:cs typeface="Courier New"/>
            </a:endParaRPr>
          </a:p>
          <a:p>
            <a:pPr marL="440690">
              <a:lnSpc>
                <a:spcPct val="100000"/>
              </a:lnSpc>
              <a:spcBef>
                <a:spcPts val="330"/>
              </a:spcBef>
            </a:pP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longjmp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(jmpbuﬀer,</a:t>
            </a:r>
            <a:r>
              <a:rPr dirty="0" sz="1350" spc="-165">
                <a:solidFill>
                  <a:srgbClr val="DDDDDD"/>
                </a:solidFill>
                <a:latin typeface="Courier New"/>
                <a:cs typeface="Courier New"/>
              </a:rPr>
              <a:t>  </a:t>
            </a:r>
            <a:r>
              <a:rPr dirty="0" sz="1350" spc="-25">
                <a:solidFill>
                  <a:srgbClr val="DDDDDD"/>
                </a:solidFill>
                <a:latin typeface="Courier New"/>
                <a:cs typeface="Courier New"/>
              </a:rPr>
              <a:t>1);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60045">
              <a:lnSpc>
                <a:spcPct val="100000"/>
              </a:lnSpc>
              <a:spcBef>
                <a:spcPts val="130"/>
              </a:spcBef>
            </a:pPr>
            <a:r>
              <a:rPr dirty="0" spc="-110"/>
              <a:t>Variable</a:t>
            </a:r>
            <a:r>
              <a:rPr dirty="0" spc="-120"/>
              <a:t> </a:t>
            </a:r>
            <a:r>
              <a:rPr dirty="0" spc="-55"/>
              <a:t>Behavior</a:t>
            </a:r>
            <a:r>
              <a:rPr dirty="0" spc="-175"/>
              <a:t> </a:t>
            </a:r>
            <a:r>
              <a:rPr dirty="0" spc="-30"/>
              <a:t>with</a:t>
            </a:r>
            <a:r>
              <a:rPr dirty="0" spc="-145"/>
              <a:t> </a:t>
            </a:r>
            <a:r>
              <a:rPr dirty="0" spc="-40"/>
              <a:t>longjmp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0049" y="1473517"/>
            <a:ext cx="10629900" cy="4251960"/>
          </a:xfrm>
          <a:custGeom>
            <a:avLst/>
            <a:gdLst/>
            <a:ahLst/>
            <a:cxnLst/>
            <a:rect l="l" t="t" r="r" b="b"/>
            <a:pathLst>
              <a:path w="10629900" h="4251960">
                <a:moveTo>
                  <a:pt x="10580239" y="4251959"/>
                </a:moveTo>
                <a:lnTo>
                  <a:pt x="49659" y="4251959"/>
                </a:lnTo>
                <a:lnTo>
                  <a:pt x="46203" y="4251619"/>
                </a:lnTo>
                <a:lnTo>
                  <a:pt x="10896" y="4231240"/>
                </a:lnTo>
                <a:lnTo>
                  <a:pt x="0" y="4202300"/>
                </a:lnTo>
                <a:lnTo>
                  <a:pt x="0" y="4198810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10580239" y="0"/>
                </a:lnTo>
                <a:lnTo>
                  <a:pt x="10616800" y="18034"/>
                </a:lnTo>
                <a:lnTo>
                  <a:pt x="10629898" y="49659"/>
                </a:lnTo>
                <a:lnTo>
                  <a:pt x="10629898" y="4202300"/>
                </a:lnTo>
                <a:lnTo>
                  <a:pt x="10611863" y="4238860"/>
                </a:lnTo>
                <a:lnTo>
                  <a:pt x="10583695" y="4251619"/>
                </a:lnTo>
                <a:lnTo>
                  <a:pt x="10580239" y="4251959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77215" y="1650681"/>
          <a:ext cx="10351770" cy="225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7785"/>
                <a:gridCol w="5128895"/>
              </a:tblGrid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55" b="1">
                          <a:latin typeface="Arial"/>
                          <a:cs typeface="Arial"/>
                        </a:rPr>
                        <a:t>Variable</a:t>
                      </a:r>
                      <a:r>
                        <a:rPr dirty="0" sz="145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 b="1">
                          <a:latin typeface="Arial"/>
                          <a:cs typeface="Arial"/>
                        </a:rPr>
                        <a:t>Type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55" b="1">
                          <a:latin typeface="Arial"/>
                          <a:cs typeface="Arial"/>
                        </a:rPr>
                        <a:t>Behavior</a:t>
                      </a:r>
                      <a:r>
                        <a:rPr dirty="0" sz="145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 b="1">
                          <a:latin typeface="Arial"/>
                          <a:cs typeface="Arial"/>
                        </a:rPr>
                        <a:t>After</a:t>
                      </a:r>
                      <a:r>
                        <a:rPr dirty="0" sz="1450" spc="-10" b="1">
                          <a:latin typeface="Arial"/>
                          <a:cs typeface="Arial"/>
                        </a:rPr>
                        <a:t> longjmp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Global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45">
                          <a:latin typeface="Arial"/>
                          <a:cs typeface="Arial"/>
                        </a:rPr>
                        <a:t>Retains 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last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assigned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value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Static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45">
                          <a:latin typeface="Arial"/>
                          <a:cs typeface="Arial"/>
                        </a:rPr>
                        <a:t>Retains 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last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assigned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value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Volatile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45">
                          <a:latin typeface="Arial"/>
                          <a:cs typeface="Arial"/>
                        </a:rPr>
                        <a:t>Retains 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last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assigned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value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Automatic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50">
                          <a:latin typeface="Arial"/>
                          <a:cs typeface="Arial"/>
                        </a:rPr>
                        <a:t>Indeterminate</a:t>
                      </a:r>
                      <a:r>
                        <a:rPr dirty="0" sz="14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(compiler</a:t>
                      </a:r>
                      <a:r>
                        <a:rPr dirty="0" sz="14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dependent)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Register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50">
                          <a:latin typeface="Arial"/>
                          <a:cs typeface="Arial"/>
                        </a:rPr>
                        <a:t>Indeterminate</a:t>
                      </a:r>
                      <a:r>
                        <a:rPr dirty="0" sz="14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(compiler</a:t>
                      </a:r>
                      <a:r>
                        <a:rPr dirty="0" sz="14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dependent)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2933509" y="4184141"/>
            <a:ext cx="71120" cy="717550"/>
            <a:chOff x="2933509" y="4184141"/>
            <a:chExt cx="71120" cy="7175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509" y="4184141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509" y="4511896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509" y="4830793"/>
              <a:ext cx="70866" cy="7086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124410" y="4009048"/>
            <a:ext cx="5783580" cy="99504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5"/>
              </a:spcBef>
            </a:pPr>
            <a:r>
              <a:rPr dirty="0" sz="2100" spc="-75">
                <a:latin typeface="Arial"/>
                <a:cs typeface="Arial"/>
              </a:rPr>
              <a:t>Optimization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affects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automatic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register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40">
                <a:latin typeface="Arial"/>
                <a:cs typeface="Arial"/>
              </a:rPr>
              <a:t>variables </a:t>
            </a:r>
            <a:r>
              <a:rPr dirty="0" sz="2100" spc="-100">
                <a:latin typeface="Arial"/>
                <a:cs typeface="Arial"/>
              </a:rPr>
              <a:t>Use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volatile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attribute</a:t>
            </a:r>
            <a:r>
              <a:rPr dirty="0" sz="2100" spc="-45">
                <a:latin typeface="Arial"/>
                <a:cs typeface="Arial"/>
              </a:rPr>
              <a:t> for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portable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code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dirty="0" sz="2100" spc="-80">
                <a:latin typeface="Arial"/>
                <a:cs typeface="Arial"/>
              </a:rPr>
              <a:t>Global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static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variables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always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preserved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24865">
              <a:lnSpc>
                <a:spcPct val="100000"/>
              </a:lnSpc>
              <a:spcBef>
                <a:spcPts val="105"/>
              </a:spcBef>
            </a:pPr>
            <a:r>
              <a:rPr dirty="0" sz="3550"/>
              <a:t>Resource</a:t>
            </a:r>
            <a:r>
              <a:rPr dirty="0" sz="3550" spc="-210"/>
              <a:t> </a:t>
            </a:r>
            <a:r>
              <a:rPr dirty="0" sz="3550"/>
              <a:t>Limits</a:t>
            </a:r>
            <a:r>
              <a:rPr dirty="0" sz="3550" spc="-204"/>
              <a:t> </a:t>
            </a:r>
            <a:r>
              <a:rPr dirty="0" sz="3550" spc="-10"/>
              <a:t>Overview</a:t>
            </a:r>
            <a:endParaRPr sz="3550"/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827847"/>
            <a:ext cx="5102860" cy="3543300"/>
            <a:chOff x="400049" y="1827847"/>
            <a:chExt cx="5102860" cy="354330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827847"/>
              <a:ext cx="5102860" cy="3543300"/>
            </a:xfrm>
            <a:custGeom>
              <a:avLst/>
              <a:gdLst/>
              <a:ahLst/>
              <a:cxnLst/>
              <a:rect l="l" t="t" r="r" b="b"/>
              <a:pathLst>
                <a:path w="5102860" h="3543300">
                  <a:moveTo>
                    <a:pt x="5052692" y="3543299"/>
                  </a:moveTo>
                  <a:lnTo>
                    <a:pt x="49659" y="3543299"/>
                  </a:lnTo>
                  <a:lnTo>
                    <a:pt x="46203" y="3542959"/>
                  </a:lnTo>
                  <a:lnTo>
                    <a:pt x="10896" y="3522579"/>
                  </a:lnTo>
                  <a:lnTo>
                    <a:pt x="0" y="3493639"/>
                  </a:lnTo>
                  <a:lnTo>
                    <a:pt x="0" y="349015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3493639"/>
                  </a:lnTo>
                  <a:lnTo>
                    <a:pt x="5084315" y="3530200"/>
                  </a:lnTo>
                  <a:lnTo>
                    <a:pt x="5056148" y="3542959"/>
                  </a:lnTo>
                  <a:lnTo>
                    <a:pt x="5052692" y="3543299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158" y="2598515"/>
              <a:ext cx="70866" cy="708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158" y="2926270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158" y="3245167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158" y="3564064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158" y="3891819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461412" y="1743269"/>
            <a:ext cx="3582035" cy="2321560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1515"/>
              </a:spcBef>
            </a:pPr>
            <a:r>
              <a:rPr dirty="0" sz="2150">
                <a:solidFill>
                  <a:srgbClr val="DD1144"/>
                </a:solidFill>
                <a:latin typeface="Times New Roman"/>
                <a:cs typeface="Times New Roman"/>
              </a:rPr>
              <a:t>System</a:t>
            </a:r>
            <a:r>
              <a:rPr dirty="0" sz="2150" spc="-8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DD1144"/>
                </a:solidFill>
                <a:latin typeface="Times New Roman"/>
                <a:cs typeface="Times New Roman"/>
              </a:rPr>
              <a:t>Resource</a:t>
            </a:r>
            <a:r>
              <a:rPr dirty="0" sz="2150" spc="-8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DD1144"/>
                </a:solidFill>
                <a:latin typeface="Times New Roman"/>
                <a:cs typeface="Times New Roman"/>
              </a:rPr>
              <a:t>Limits:</a:t>
            </a:r>
            <a:endParaRPr sz="2150">
              <a:latin typeface="Times New Roman"/>
              <a:cs typeface="Times New Roman"/>
            </a:endParaRPr>
          </a:p>
          <a:p>
            <a:pPr marL="12700" marR="1866264">
              <a:lnSpc>
                <a:spcPct val="102400"/>
              </a:lnSpc>
              <a:spcBef>
                <a:spcPts val="1315"/>
              </a:spcBef>
            </a:pPr>
            <a:r>
              <a:rPr dirty="0" sz="2100" spc="-120">
                <a:latin typeface="Arial"/>
                <a:cs typeface="Arial"/>
              </a:rPr>
              <a:t>CPU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time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limits File</a:t>
            </a:r>
            <a:r>
              <a:rPr dirty="0" sz="2100" spc="-85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size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limits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05"/>
              </a:lnSpc>
            </a:pPr>
            <a:r>
              <a:rPr dirty="0" sz="2100" spc="-105">
                <a:latin typeface="Arial"/>
                <a:cs typeface="Arial"/>
              </a:rPr>
              <a:t>Memory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usage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limits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ts val="2580"/>
              </a:lnSpc>
              <a:spcBef>
                <a:spcPts val="30"/>
              </a:spcBef>
            </a:pPr>
            <a:r>
              <a:rPr dirty="0" sz="2100" spc="-85">
                <a:latin typeface="Arial"/>
                <a:cs typeface="Arial"/>
              </a:rPr>
              <a:t>Process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45">
                <a:latin typeface="Arial"/>
                <a:cs typeface="Arial"/>
              </a:rPr>
              <a:t> file </a:t>
            </a:r>
            <a:r>
              <a:rPr dirty="0" sz="2100" spc="-70">
                <a:latin typeface="Arial"/>
                <a:cs typeface="Arial"/>
              </a:rPr>
              <a:t>descriptor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limits </a:t>
            </a:r>
            <a:r>
              <a:rPr dirty="0" sz="2100" spc="-75">
                <a:latin typeface="Arial"/>
                <a:cs typeface="Arial"/>
              </a:rPr>
              <a:t>Stack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size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limits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679566" y="1827847"/>
            <a:ext cx="5102860" cy="3543300"/>
            <a:chOff x="5679566" y="1827847"/>
            <a:chExt cx="5102860" cy="3543300"/>
          </a:xfrm>
        </p:grpSpPr>
        <p:sp>
          <p:nvSpPr>
            <p:cNvPr id="12" name="object 12" descr=""/>
            <p:cNvSpPr/>
            <p:nvPr/>
          </p:nvSpPr>
          <p:spPr>
            <a:xfrm>
              <a:off x="5679566" y="1827847"/>
              <a:ext cx="5102860" cy="3543300"/>
            </a:xfrm>
            <a:custGeom>
              <a:avLst/>
              <a:gdLst/>
              <a:ahLst/>
              <a:cxnLst/>
              <a:rect l="l" t="t" r="r" b="b"/>
              <a:pathLst>
                <a:path w="5102859" h="3543300">
                  <a:moveTo>
                    <a:pt x="5052692" y="3543299"/>
                  </a:moveTo>
                  <a:lnTo>
                    <a:pt x="49660" y="3543299"/>
                  </a:lnTo>
                  <a:lnTo>
                    <a:pt x="46203" y="3542959"/>
                  </a:lnTo>
                  <a:lnTo>
                    <a:pt x="10896" y="3522579"/>
                  </a:lnTo>
                  <a:lnTo>
                    <a:pt x="0" y="3493639"/>
                  </a:lnTo>
                  <a:lnTo>
                    <a:pt x="0" y="349015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3493639"/>
                  </a:lnTo>
                  <a:lnTo>
                    <a:pt x="5084315" y="3530200"/>
                  </a:lnTo>
                  <a:lnTo>
                    <a:pt x="5056148" y="3542959"/>
                  </a:lnTo>
                  <a:lnTo>
                    <a:pt x="5052692" y="3543299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2598515"/>
              <a:ext cx="70866" cy="708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2926270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3564064"/>
              <a:ext cx="70866" cy="708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3891819"/>
              <a:ext cx="70866" cy="7086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1061" y="4210716"/>
              <a:ext cx="70866" cy="7086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402101" y="1743269"/>
            <a:ext cx="4036695" cy="2640330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1131570">
              <a:lnSpc>
                <a:spcPct val="100000"/>
              </a:lnSpc>
              <a:spcBef>
                <a:spcPts val="1515"/>
              </a:spcBef>
            </a:pPr>
            <a:r>
              <a:rPr dirty="0" sz="2150">
                <a:solidFill>
                  <a:srgbClr val="DD1144"/>
                </a:solidFill>
                <a:latin typeface="Times New Roman"/>
                <a:cs typeface="Times New Roman"/>
              </a:rPr>
              <a:t>Limit</a:t>
            </a:r>
            <a:r>
              <a:rPr dirty="0" sz="2150" spc="-11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150" spc="-10">
                <a:solidFill>
                  <a:srgbClr val="DD1144"/>
                </a:solidFill>
                <a:latin typeface="Times New Roman"/>
                <a:cs typeface="Times New Roman"/>
              </a:rPr>
              <a:t>Types:</a:t>
            </a: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spcBef>
                <a:spcPts val="1350"/>
              </a:spcBef>
            </a:pPr>
            <a:r>
              <a:rPr dirty="0" sz="2100" spc="-70" b="1">
                <a:latin typeface="Arial"/>
                <a:cs typeface="Arial"/>
              </a:rPr>
              <a:t>Soft</a:t>
            </a:r>
            <a:r>
              <a:rPr dirty="0" sz="2100" spc="-55" b="1">
                <a:latin typeface="Arial"/>
                <a:cs typeface="Arial"/>
              </a:rPr>
              <a:t> </a:t>
            </a:r>
            <a:r>
              <a:rPr dirty="0" sz="2100" spc="-75" b="1">
                <a:latin typeface="Arial"/>
                <a:cs typeface="Arial"/>
              </a:rPr>
              <a:t>Limit</a:t>
            </a:r>
            <a:r>
              <a:rPr dirty="0" sz="2100" spc="-50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Current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enforced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limit </a:t>
            </a:r>
            <a:r>
              <a:rPr dirty="0" sz="2100" spc="-90" b="1">
                <a:latin typeface="Arial"/>
                <a:cs typeface="Arial"/>
              </a:rPr>
              <a:t>Hard</a:t>
            </a:r>
            <a:r>
              <a:rPr dirty="0" sz="2100" spc="-60" b="1">
                <a:latin typeface="Arial"/>
                <a:cs typeface="Arial"/>
              </a:rPr>
              <a:t> </a:t>
            </a:r>
            <a:r>
              <a:rPr dirty="0" sz="2100" spc="-70" b="1">
                <a:latin typeface="Arial"/>
                <a:cs typeface="Arial"/>
              </a:rPr>
              <a:t>Limit</a:t>
            </a:r>
            <a:r>
              <a:rPr dirty="0" sz="2100" spc="-75" b="1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-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Maximum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value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for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soft </a:t>
            </a:r>
            <a:r>
              <a:rPr dirty="0" sz="2100" spc="-10">
                <a:latin typeface="Arial"/>
                <a:cs typeface="Arial"/>
              </a:rPr>
              <a:t>limit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dirty="0" sz="2100" spc="-75">
                <a:latin typeface="Arial"/>
                <a:cs typeface="Arial"/>
              </a:rPr>
              <a:t>Inherited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by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child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processes</a:t>
            </a:r>
            <a:endParaRPr sz="2100">
              <a:latin typeface="Arial"/>
              <a:cs typeface="Arial"/>
            </a:endParaRPr>
          </a:p>
          <a:p>
            <a:pPr marL="12700" marR="363220">
              <a:lnSpc>
                <a:spcPct val="100000"/>
              </a:lnSpc>
              <a:spcBef>
                <a:spcPts val="60"/>
              </a:spcBef>
            </a:pPr>
            <a:r>
              <a:rPr dirty="0" sz="2100" spc="-75">
                <a:latin typeface="Arial"/>
                <a:cs typeface="Arial"/>
              </a:rPr>
              <a:t>Controlled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by </a:t>
            </a:r>
            <a:r>
              <a:rPr dirty="0" sz="2100" spc="-55">
                <a:latin typeface="Arial"/>
                <a:cs typeface="Arial"/>
              </a:rPr>
              <a:t>getrlimit()/setrlimit() </a:t>
            </a:r>
            <a:r>
              <a:rPr dirty="0" sz="2100" spc="-80">
                <a:latin typeface="Arial"/>
                <a:cs typeface="Arial"/>
              </a:rPr>
              <a:t>Prevent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resource</a:t>
            </a:r>
            <a:r>
              <a:rPr dirty="0" sz="2100" spc="-1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exhaustion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911225">
              <a:lnSpc>
                <a:spcPct val="100000"/>
              </a:lnSpc>
              <a:spcBef>
                <a:spcPts val="130"/>
              </a:spcBef>
            </a:pPr>
            <a:r>
              <a:rPr dirty="0" spc="-65"/>
              <a:t>Resource</a:t>
            </a:r>
            <a:r>
              <a:rPr dirty="0" spc="-140"/>
              <a:t> </a:t>
            </a:r>
            <a:r>
              <a:rPr dirty="0" spc="-40"/>
              <a:t>Limit</a:t>
            </a:r>
            <a:r>
              <a:rPr dirty="0" spc="-135"/>
              <a:t> </a:t>
            </a:r>
            <a:r>
              <a:rPr dirty="0" spc="-50"/>
              <a:t>Functions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110329"/>
            <a:ext cx="10629900" cy="4978400"/>
            <a:chOff x="400049" y="1110329"/>
            <a:chExt cx="10629900" cy="497840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110329"/>
              <a:ext cx="10629900" cy="4978400"/>
            </a:xfrm>
            <a:custGeom>
              <a:avLst/>
              <a:gdLst/>
              <a:ahLst/>
              <a:cxnLst/>
              <a:rect l="l" t="t" r="r" b="b"/>
              <a:pathLst>
                <a:path w="10629900" h="4978400">
                  <a:moveTo>
                    <a:pt x="10580239" y="4978336"/>
                  </a:moveTo>
                  <a:lnTo>
                    <a:pt x="49659" y="4978336"/>
                  </a:lnTo>
                  <a:lnTo>
                    <a:pt x="46203" y="4977995"/>
                  </a:lnTo>
                  <a:lnTo>
                    <a:pt x="10896" y="4957616"/>
                  </a:lnTo>
                  <a:lnTo>
                    <a:pt x="0" y="4928676"/>
                  </a:lnTo>
                  <a:lnTo>
                    <a:pt x="0" y="492518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928676"/>
                  </a:lnTo>
                  <a:lnTo>
                    <a:pt x="10611863" y="4965236"/>
                  </a:lnTo>
                  <a:lnTo>
                    <a:pt x="10583695" y="4977995"/>
                  </a:lnTo>
                  <a:lnTo>
                    <a:pt x="10580239" y="4978336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4931" y="3732370"/>
              <a:ext cx="10258425" cy="1931670"/>
            </a:xfrm>
            <a:custGeom>
              <a:avLst/>
              <a:gdLst/>
              <a:ahLst/>
              <a:cxnLst/>
              <a:rect l="l" t="t" r="r" b="b"/>
              <a:pathLst>
                <a:path w="10258425" h="1931670">
                  <a:moveTo>
                    <a:pt x="10227119" y="1931098"/>
                  </a:moveTo>
                  <a:lnTo>
                    <a:pt x="15367" y="1931098"/>
                  </a:lnTo>
                  <a:lnTo>
                    <a:pt x="13107" y="1930198"/>
                  </a:lnTo>
                  <a:lnTo>
                    <a:pt x="0" y="1900364"/>
                  </a:lnTo>
                  <a:lnTo>
                    <a:pt x="0" y="1895665"/>
                  </a:lnTo>
                  <a:lnTo>
                    <a:pt x="0" y="30733"/>
                  </a:lnTo>
                  <a:lnTo>
                    <a:pt x="15367" y="0"/>
                  </a:lnTo>
                  <a:lnTo>
                    <a:pt x="10227119" y="0"/>
                  </a:lnTo>
                  <a:lnTo>
                    <a:pt x="10256953" y="26213"/>
                  </a:lnTo>
                  <a:lnTo>
                    <a:pt x="10257852" y="30733"/>
                  </a:lnTo>
                  <a:lnTo>
                    <a:pt x="10257852" y="1900364"/>
                  </a:lnTo>
                  <a:lnTo>
                    <a:pt x="10231638" y="1930198"/>
                  </a:lnTo>
                  <a:lnTo>
                    <a:pt x="10227119" y="1931098"/>
                  </a:lnTo>
                  <a:close/>
                </a:path>
              </a:pathLst>
            </a:custGeom>
            <a:solidFill>
              <a:srgbClr val="C7DBFF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7215" y="3732370"/>
              <a:ext cx="35560" cy="1931670"/>
            </a:xfrm>
            <a:custGeom>
              <a:avLst/>
              <a:gdLst/>
              <a:ahLst/>
              <a:cxnLst/>
              <a:rect l="l" t="t" r="r" b="b"/>
              <a:pathLst>
                <a:path w="35559" h="1931670">
                  <a:moveTo>
                    <a:pt x="35433" y="1931098"/>
                  </a:moveTo>
                  <a:lnTo>
                    <a:pt x="2594" y="1909267"/>
                  </a:lnTo>
                  <a:lnTo>
                    <a:pt x="0" y="1895665"/>
                  </a:lnTo>
                  <a:lnTo>
                    <a:pt x="0" y="35433"/>
                  </a:lnTo>
                  <a:lnTo>
                    <a:pt x="21830" y="2594"/>
                  </a:lnTo>
                  <a:lnTo>
                    <a:pt x="35433" y="0"/>
                  </a:lnTo>
                  <a:lnTo>
                    <a:pt x="35433" y="1931098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" y="4467605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" y="4866227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" y="5264848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732821" y="3670420"/>
            <a:ext cx="4883785" cy="176720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50" spc="-40">
                <a:solidFill>
                  <a:srgbClr val="373C3C"/>
                </a:solidFill>
                <a:latin typeface="Times New Roman"/>
                <a:cs typeface="Times New Roman"/>
              </a:rPr>
              <a:t>Modification</a:t>
            </a:r>
            <a:r>
              <a:rPr dirty="0" sz="2050" spc="-6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73C3C"/>
                </a:solidFill>
                <a:latin typeface="Times New Roman"/>
                <a:cs typeface="Times New Roman"/>
              </a:rPr>
              <a:t>Rules:</a:t>
            </a:r>
            <a:endParaRPr sz="2050">
              <a:latin typeface="Times New Roman"/>
              <a:cs typeface="Times New Roman"/>
            </a:endParaRPr>
          </a:p>
          <a:p>
            <a:pPr algn="just" marL="309880" marR="5080">
              <a:lnSpc>
                <a:spcPct val="124600"/>
              </a:lnSpc>
              <a:spcBef>
                <a:spcPts val="640"/>
              </a:spcBef>
            </a:pPr>
            <a:r>
              <a:rPr dirty="0" sz="2100" spc="-85">
                <a:latin typeface="Arial"/>
                <a:cs typeface="Arial"/>
              </a:rPr>
              <a:t>Process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can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lower</a:t>
            </a:r>
            <a:r>
              <a:rPr dirty="0" sz="2100" spc="-55">
                <a:latin typeface="Arial"/>
                <a:cs typeface="Arial"/>
              </a:rPr>
              <a:t> soft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limit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≤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hard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limit </a:t>
            </a:r>
            <a:r>
              <a:rPr dirty="0" sz="2100" spc="-85">
                <a:latin typeface="Arial"/>
                <a:cs typeface="Arial"/>
              </a:rPr>
              <a:t>Process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can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lower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hard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limit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1800" spc="75">
                <a:latin typeface="Arial"/>
                <a:cs typeface="Arial"/>
              </a:rPr>
              <a:t>≥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soft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limit </a:t>
            </a:r>
            <a:r>
              <a:rPr dirty="0" sz="2100" spc="-75">
                <a:latin typeface="Arial"/>
                <a:cs typeface="Arial"/>
              </a:rPr>
              <a:t>Only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superuser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can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raise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hard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limit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00050" y="1146047"/>
            <a:ext cx="9878060" cy="2727960"/>
            <a:chOff x="400050" y="1146047"/>
            <a:chExt cx="9878060" cy="2727960"/>
          </a:xfrm>
        </p:grpSpPr>
        <p:sp>
          <p:nvSpPr>
            <p:cNvPr id="12" name="object 12" descr=""/>
            <p:cNvSpPr/>
            <p:nvPr/>
          </p:nvSpPr>
          <p:spPr>
            <a:xfrm>
              <a:off x="400050" y="1146047"/>
              <a:ext cx="9878060" cy="2727960"/>
            </a:xfrm>
            <a:custGeom>
              <a:avLst/>
              <a:gdLst/>
              <a:ahLst/>
              <a:cxnLst/>
              <a:rect l="l" t="t" r="r" b="b"/>
              <a:pathLst>
                <a:path w="9878060" h="2727960">
                  <a:moveTo>
                    <a:pt x="9877805" y="2727959"/>
                  </a:moveTo>
                  <a:lnTo>
                    <a:pt x="0" y="2727959"/>
                  </a:lnTo>
                  <a:lnTo>
                    <a:pt x="0" y="10382"/>
                  </a:lnTo>
                  <a:lnTo>
                    <a:pt x="1348" y="3602"/>
                  </a:lnTo>
                  <a:lnTo>
                    <a:pt x="2840" y="0"/>
                  </a:lnTo>
                  <a:lnTo>
                    <a:pt x="9877805" y="0"/>
                  </a:lnTo>
                  <a:lnTo>
                    <a:pt x="9877805" y="141446"/>
                  </a:lnTo>
                  <a:lnTo>
                    <a:pt x="212597" y="141446"/>
                  </a:lnTo>
                  <a:lnTo>
                    <a:pt x="205528" y="142094"/>
                  </a:lnTo>
                  <a:lnTo>
                    <a:pt x="177813" y="169809"/>
                  </a:lnTo>
                  <a:lnTo>
                    <a:pt x="177164" y="176879"/>
                  </a:lnTo>
                  <a:lnTo>
                    <a:pt x="177164" y="2462307"/>
                  </a:lnTo>
                  <a:lnTo>
                    <a:pt x="198995" y="2495145"/>
                  </a:lnTo>
                  <a:lnTo>
                    <a:pt x="212597" y="2497740"/>
                  </a:lnTo>
                  <a:lnTo>
                    <a:pt x="9877805" y="2497740"/>
                  </a:lnTo>
                  <a:lnTo>
                    <a:pt x="9877805" y="2727959"/>
                  </a:lnTo>
                  <a:close/>
                </a:path>
                <a:path w="9878060" h="2727960">
                  <a:moveTo>
                    <a:pt x="9877805" y="2497740"/>
                  </a:moveTo>
                  <a:lnTo>
                    <a:pt x="9655492" y="2497740"/>
                  </a:lnTo>
                  <a:lnTo>
                    <a:pt x="9662562" y="2497091"/>
                  </a:lnTo>
                  <a:lnTo>
                    <a:pt x="9669094" y="2495145"/>
                  </a:lnTo>
                  <a:lnTo>
                    <a:pt x="9690925" y="2462307"/>
                  </a:lnTo>
                  <a:lnTo>
                    <a:pt x="9690925" y="176879"/>
                  </a:lnTo>
                  <a:lnTo>
                    <a:pt x="9669094" y="144040"/>
                  </a:lnTo>
                  <a:lnTo>
                    <a:pt x="9655492" y="141446"/>
                  </a:lnTo>
                  <a:lnTo>
                    <a:pt x="9877805" y="141446"/>
                  </a:lnTo>
                  <a:lnTo>
                    <a:pt x="9877805" y="249774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7202" y="1287500"/>
              <a:ext cx="9514205" cy="2356485"/>
            </a:xfrm>
            <a:custGeom>
              <a:avLst/>
              <a:gdLst/>
              <a:ahLst/>
              <a:cxnLst/>
              <a:rect l="l" t="t" r="r" b="b"/>
              <a:pathLst>
                <a:path w="9514205" h="2356485">
                  <a:moveTo>
                    <a:pt x="9513760" y="30734"/>
                  </a:moveTo>
                  <a:lnTo>
                    <a:pt x="9487548" y="901"/>
                  </a:lnTo>
                  <a:lnTo>
                    <a:pt x="9483026" y="0"/>
                  </a:lnTo>
                  <a:lnTo>
                    <a:pt x="30746" y="0"/>
                  </a:lnTo>
                  <a:lnTo>
                    <a:pt x="901" y="26212"/>
                  </a:lnTo>
                  <a:lnTo>
                    <a:pt x="0" y="30734"/>
                  </a:lnTo>
                  <a:lnTo>
                    <a:pt x="12" y="2320861"/>
                  </a:lnTo>
                  <a:lnTo>
                    <a:pt x="0" y="2325560"/>
                  </a:lnTo>
                  <a:lnTo>
                    <a:pt x="26225" y="2355392"/>
                  </a:lnTo>
                  <a:lnTo>
                    <a:pt x="30746" y="2356294"/>
                  </a:lnTo>
                  <a:lnTo>
                    <a:pt x="9483026" y="2356294"/>
                  </a:lnTo>
                  <a:lnTo>
                    <a:pt x="9512871" y="2330081"/>
                  </a:lnTo>
                  <a:lnTo>
                    <a:pt x="9513760" y="2325560"/>
                  </a:lnTo>
                  <a:lnTo>
                    <a:pt x="9513760" y="3073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41679" y="1375256"/>
            <a:ext cx="2918460" cy="7835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50"/>
              </a:spcBef>
            </a:pPr>
            <a:r>
              <a:rPr dirty="0" sz="1400" spc="45">
                <a:solidFill>
                  <a:srgbClr val="74705D"/>
                </a:solidFill>
                <a:latin typeface="Courier New"/>
                <a:cs typeface="Courier New"/>
              </a:rPr>
              <a:t>#</a:t>
            </a:r>
            <a:r>
              <a:rPr dirty="0" sz="1300" spc="45" b="1">
                <a:solidFill>
                  <a:srgbClr val="F92572"/>
                </a:solidFill>
                <a:latin typeface="Courier New"/>
                <a:cs typeface="Courier New"/>
              </a:rPr>
              <a:t>include</a:t>
            </a:r>
            <a:r>
              <a:rPr dirty="0" sz="1300" spc="9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00" spc="45">
                <a:solidFill>
                  <a:srgbClr val="A6E22E"/>
                </a:solidFill>
                <a:latin typeface="Courier New"/>
                <a:cs typeface="Courier New"/>
              </a:rPr>
              <a:t>&lt;sys/resource.h&gt;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6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getrlimit</a:t>
            </a:r>
            <a:r>
              <a:rPr dirty="0" sz="1350" spc="55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6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resource,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6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setrlimit</a:t>
            </a:r>
            <a:r>
              <a:rPr dirty="0" sz="1350" spc="55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6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resource,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41304" y="1619309"/>
            <a:ext cx="3025140" cy="539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95"/>
              </a:spcBef>
            </a:pPr>
            <a:r>
              <a:rPr dirty="0" sz="1300" spc="55" b="1">
                <a:solidFill>
                  <a:srgbClr val="F92572"/>
                </a:solidFill>
                <a:latin typeface="Courier New"/>
                <a:cs typeface="Courier New"/>
              </a:rPr>
              <a:t>struct</a:t>
            </a:r>
            <a:r>
              <a:rPr dirty="0" sz="1300" spc="15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rlimit</a:t>
            </a:r>
            <a:r>
              <a:rPr dirty="0" sz="1350" spc="12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*rlptr);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 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const</a:t>
            </a:r>
            <a:r>
              <a:rPr dirty="0" sz="1300" spc="12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F92572"/>
                </a:solidFill>
                <a:latin typeface="Courier New"/>
                <a:cs typeface="Courier New"/>
              </a:rPr>
              <a:t>struct</a:t>
            </a:r>
            <a:r>
              <a:rPr dirty="0" sz="1300" spc="12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rlimit</a:t>
            </a:r>
            <a:r>
              <a:rPr dirty="0" sz="1350" spc="10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*rlptr);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98527" y="2665595"/>
            <a:ext cx="141859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400" spc="-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soft</a:t>
            </a:r>
            <a:r>
              <a:rPr dirty="0" sz="1400" spc="-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74705D"/>
                </a:solidFill>
                <a:latin typeface="Courier New"/>
                <a:cs typeface="Courier New"/>
              </a:rPr>
              <a:t>limit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98527" y="2913626"/>
            <a:ext cx="141859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400" spc="-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hard</a:t>
            </a:r>
            <a:r>
              <a:rPr dirty="0" sz="1400" spc="-1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74705D"/>
                </a:solidFill>
                <a:latin typeface="Courier New"/>
                <a:cs typeface="Courier New"/>
              </a:rPr>
              <a:t>limit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41679" y="2381119"/>
            <a:ext cx="2168525" cy="10267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0690" marR="5080" indent="-428625">
              <a:lnSpc>
                <a:spcPct val="120600"/>
              </a:lnSpc>
              <a:spcBef>
                <a:spcPts val="95"/>
              </a:spcBef>
            </a:pPr>
            <a:r>
              <a:rPr dirty="0" sz="1300" spc="55" b="1">
                <a:solidFill>
                  <a:srgbClr val="F92572"/>
                </a:solidFill>
                <a:latin typeface="Courier New"/>
                <a:cs typeface="Courier New"/>
              </a:rPr>
              <a:t>struct</a:t>
            </a:r>
            <a:r>
              <a:rPr dirty="0" sz="1300" spc="7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rlimit</a:t>
            </a:r>
            <a:r>
              <a:rPr dirty="0" sz="1300" spc="7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60">
                <a:solidFill>
                  <a:srgbClr val="DDDDDD"/>
                </a:solidFill>
                <a:latin typeface="Courier New"/>
                <a:cs typeface="Courier New"/>
              </a:rPr>
              <a:t>{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rlim_t</a:t>
            </a:r>
            <a:r>
              <a:rPr dirty="0" sz="1300" spc="7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rlim_cur;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rlim_t</a:t>
            </a:r>
            <a:r>
              <a:rPr dirty="0" sz="1300" spc="7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rlim_max;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350" spc="-25">
                <a:solidFill>
                  <a:srgbClr val="DDDDDD"/>
                </a:solidFill>
                <a:latin typeface="Courier New"/>
                <a:cs typeface="Courier New"/>
              </a:rPr>
              <a:t>};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74394">
              <a:lnSpc>
                <a:spcPct val="100000"/>
              </a:lnSpc>
              <a:spcBef>
                <a:spcPts val="105"/>
              </a:spcBef>
            </a:pPr>
            <a:r>
              <a:rPr dirty="0" sz="3550" spc="-10"/>
              <a:t>Common</a:t>
            </a:r>
            <a:r>
              <a:rPr dirty="0" sz="3550" spc="-204"/>
              <a:t> </a:t>
            </a:r>
            <a:r>
              <a:rPr dirty="0" sz="3550"/>
              <a:t>Resource</a:t>
            </a:r>
            <a:r>
              <a:rPr dirty="0" sz="3550" spc="-200"/>
              <a:t> </a:t>
            </a:r>
            <a:r>
              <a:rPr dirty="0" sz="3550" spc="-10"/>
              <a:t>Limits</a:t>
            </a:r>
            <a:endParaRPr sz="3550"/>
          </a:p>
        </p:txBody>
      </p:sp>
      <p:sp>
        <p:nvSpPr>
          <p:cNvPr id="3" name="object 3" descr=""/>
          <p:cNvSpPr/>
          <p:nvPr/>
        </p:nvSpPr>
        <p:spPr>
          <a:xfrm>
            <a:off x="400049" y="1464659"/>
            <a:ext cx="10629900" cy="4269740"/>
          </a:xfrm>
          <a:custGeom>
            <a:avLst/>
            <a:gdLst/>
            <a:ahLst/>
            <a:cxnLst/>
            <a:rect l="l" t="t" r="r" b="b"/>
            <a:pathLst>
              <a:path w="10629900" h="4269740">
                <a:moveTo>
                  <a:pt x="10580239" y="4269676"/>
                </a:moveTo>
                <a:lnTo>
                  <a:pt x="49659" y="4269676"/>
                </a:lnTo>
                <a:lnTo>
                  <a:pt x="46203" y="4269335"/>
                </a:lnTo>
                <a:lnTo>
                  <a:pt x="10896" y="4248956"/>
                </a:lnTo>
                <a:lnTo>
                  <a:pt x="0" y="4220016"/>
                </a:lnTo>
                <a:lnTo>
                  <a:pt x="0" y="4216526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10580239" y="0"/>
                </a:lnTo>
                <a:lnTo>
                  <a:pt x="10616800" y="18034"/>
                </a:lnTo>
                <a:lnTo>
                  <a:pt x="10629898" y="49659"/>
                </a:lnTo>
                <a:lnTo>
                  <a:pt x="10629898" y="4220016"/>
                </a:lnTo>
                <a:lnTo>
                  <a:pt x="10611863" y="4256576"/>
                </a:lnTo>
                <a:lnTo>
                  <a:pt x="10583695" y="4269335"/>
                </a:lnTo>
                <a:lnTo>
                  <a:pt x="10580239" y="4269676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77215" y="1641823"/>
          <a:ext cx="10351770" cy="3378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7785"/>
                <a:gridCol w="5128895"/>
              </a:tblGrid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 b="1">
                          <a:latin typeface="Arial"/>
                          <a:cs typeface="Arial"/>
                        </a:rPr>
                        <a:t>Limit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 b="1">
                          <a:latin typeface="Arial"/>
                          <a:cs typeface="Arial"/>
                        </a:rPr>
                        <a:t>Description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RLIMIT_CPU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65">
                          <a:latin typeface="Arial"/>
                          <a:cs typeface="Arial"/>
                        </a:rPr>
                        <a:t>Maximum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60">
                          <a:latin typeface="Arial"/>
                          <a:cs typeface="Arial"/>
                        </a:rPr>
                        <a:t>CPU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time</a:t>
                      </a:r>
                      <a:r>
                        <a:rPr dirty="0" sz="145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seconds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RLIMIT_FSIZE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65">
                          <a:latin typeface="Arial"/>
                          <a:cs typeface="Arial"/>
                        </a:rPr>
                        <a:t>Maximum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14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size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bytes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RLIMIT_DATA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65">
                          <a:latin typeface="Arial"/>
                          <a:cs typeface="Arial"/>
                        </a:rPr>
                        <a:t>Maximum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45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50">
                          <a:latin typeface="Arial"/>
                          <a:cs typeface="Arial"/>
                        </a:rPr>
                        <a:t>segment</a:t>
                      </a:r>
                      <a:r>
                        <a:rPr dirty="0" sz="145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size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RLIMIT_STACK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65">
                          <a:latin typeface="Arial"/>
                          <a:cs typeface="Arial"/>
                        </a:rPr>
                        <a:t>Maximum</a:t>
                      </a:r>
                      <a:r>
                        <a:rPr dirty="0" sz="145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stack</a:t>
                      </a:r>
                      <a:r>
                        <a:rPr dirty="0" sz="14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size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RLIMIT_CORE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65">
                          <a:latin typeface="Arial"/>
                          <a:cs typeface="Arial"/>
                        </a:rPr>
                        <a:t>Maximum</a:t>
                      </a:r>
                      <a:r>
                        <a:rPr dirty="0" sz="1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core</a:t>
                      </a:r>
                      <a:r>
                        <a:rPr dirty="0" sz="14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file</a:t>
                      </a:r>
                      <a:r>
                        <a:rPr dirty="0" sz="1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size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RLIMIT_NOFILE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65">
                          <a:latin typeface="Arial"/>
                          <a:cs typeface="Arial"/>
                        </a:rPr>
                        <a:t>Maximum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50"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50">
                          <a:latin typeface="Arial"/>
                          <a:cs typeface="Arial"/>
                        </a:rPr>
                        <a:t>open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files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RLIMIT_NPROC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65">
                          <a:latin typeface="Arial"/>
                          <a:cs typeface="Arial"/>
                        </a:rPr>
                        <a:t>Maximum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50">
                          <a:latin typeface="Arial"/>
                          <a:cs typeface="Arial"/>
                        </a:rPr>
                        <a:t>number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processes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RLIMIT_AS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65">
                          <a:latin typeface="Arial"/>
                          <a:cs typeface="Arial"/>
                        </a:rPr>
                        <a:t>Maximum</a:t>
                      </a:r>
                      <a:r>
                        <a:rPr dirty="0" sz="1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address</a:t>
                      </a:r>
                      <a:r>
                        <a:rPr dirty="0" sz="14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space</a:t>
                      </a:r>
                      <a:r>
                        <a:rPr dirty="0" sz="14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0">
                          <a:latin typeface="Arial"/>
                          <a:cs typeface="Arial"/>
                        </a:rPr>
                        <a:t>size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50"/>
              <a:t>Process</a:t>
            </a:r>
            <a:r>
              <a:rPr dirty="0" sz="3550" spc="-175"/>
              <a:t> </a:t>
            </a:r>
            <a:r>
              <a:rPr dirty="0" sz="3550" spc="-10"/>
              <a:t>Environment</a:t>
            </a:r>
            <a:r>
              <a:rPr dirty="0" sz="3550" spc="-170"/>
              <a:t> </a:t>
            </a:r>
            <a:r>
              <a:rPr dirty="0" sz="3550"/>
              <a:t>Best</a:t>
            </a:r>
            <a:r>
              <a:rPr dirty="0" sz="3550" spc="-170"/>
              <a:t> </a:t>
            </a:r>
            <a:r>
              <a:rPr dirty="0" sz="3550" spc="-10"/>
              <a:t>Practices</a:t>
            </a:r>
            <a:endParaRPr sz="3550"/>
          </a:p>
        </p:txBody>
      </p:sp>
      <p:sp>
        <p:nvSpPr>
          <p:cNvPr id="3" name="object 3" descr=""/>
          <p:cNvSpPr/>
          <p:nvPr/>
        </p:nvSpPr>
        <p:spPr>
          <a:xfrm>
            <a:off x="400049" y="1358360"/>
            <a:ext cx="3295650" cy="4491355"/>
          </a:xfrm>
          <a:custGeom>
            <a:avLst/>
            <a:gdLst/>
            <a:ahLst/>
            <a:cxnLst/>
            <a:rect l="l" t="t" r="r" b="b"/>
            <a:pathLst>
              <a:path w="3295650" h="4491355">
                <a:moveTo>
                  <a:pt x="3245609" y="4491132"/>
                </a:moveTo>
                <a:lnTo>
                  <a:pt x="49659" y="4491132"/>
                </a:lnTo>
                <a:lnTo>
                  <a:pt x="46203" y="4490791"/>
                </a:lnTo>
                <a:lnTo>
                  <a:pt x="10896" y="4470412"/>
                </a:lnTo>
                <a:lnTo>
                  <a:pt x="0" y="4441472"/>
                </a:lnTo>
                <a:lnTo>
                  <a:pt x="0" y="4437983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3245609" y="0"/>
                </a:lnTo>
                <a:lnTo>
                  <a:pt x="3282169" y="18034"/>
                </a:lnTo>
                <a:lnTo>
                  <a:pt x="3295268" y="49659"/>
                </a:lnTo>
                <a:lnTo>
                  <a:pt x="3295268" y="4441472"/>
                </a:lnTo>
                <a:lnTo>
                  <a:pt x="3277233" y="4478032"/>
                </a:lnTo>
                <a:lnTo>
                  <a:pt x="3249065" y="4490791"/>
                </a:lnTo>
                <a:lnTo>
                  <a:pt x="3245609" y="4491132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64514" y="1485622"/>
            <a:ext cx="275971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70">
                <a:solidFill>
                  <a:srgbClr val="DD1144"/>
                </a:solidFill>
                <a:latin typeface="Times New Roman"/>
                <a:cs typeface="Times New Roman"/>
              </a:rPr>
              <a:t>Memory</a:t>
            </a:r>
            <a:r>
              <a:rPr dirty="0" sz="2450" spc="-5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50">
                <a:solidFill>
                  <a:srgbClr val="DD1144"/>
                </a:solidFill>
                <a:latin typeface="Times New Roman"/>
                <a:cs typeface="Times New Roman"/>
              </a:rPr>
              <a:t>Management: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74655" y="2199893"/>
            <a:ext cx="71120" cy="2223770"/>
            <a:chOff x="674655" y="2199893"/>
            <a:chExt cx="71120" cy="222377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199893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655" y="2917411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655" y="3634930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352448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862096" y="2024800"/>
            <a:ext cx="2479040" cy="3147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dirty="0" sz="2100" spc="-85">
                <a:latin typeface="Arial"/>
                <a:cs typeface="Arial"/>
              </a:rPr>
              <a:t>Always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check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malloc() </a:t>
            </a:r>
            <a:r>
              <a:rPr dirty="0" sz="2100" spc="-75">
                <a:latin typeface="Arial"/>
                <a:cs typeface="Arial"/>
              </a:rPr>
              <a:t>return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values</a:t>
            </a:r>
            <a:endParaRPr sz="2100">
              <a:latin typeface="Arial"/>
              <a:cs typeface="Arial"/>
            </a:endParaRPr>
          </a:p>
          <a:p>
            <a:pPr marL="12700" marR="156210">
              <a:lnSpc>
                <a:spcPct val="100000"/>
              </a:lnSpc>
              <a:spcBef>
                <a:spcPts val="610"/>
              </a:spcBef>
            </a:pPr>
            <a:r>
              <a:rPr dirty="0" sz="2100" spc="-90">
                <a:latin typeface="Arial"/>
                <a:cs typeface="Arial"/>
              </a:rPr>
              <a:t>Match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every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malloc() with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free()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12100"/>
              </a:lnSpc>
              <a:spcBef>
                <a:spcPts val="305"/>
              </a:spcBef>
            </a:pPr>
            <a:r>
              <a:rPr dirty="0" sz="2100" spc="-100">
                <a:latin typeface="Arial"/>
                <a:cs typeface="Arial"/>
              </a:rPr>
              <a:t>Use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valgrind</a:t>
            </a:r>
            <a:r>
              <a:rPr dirty="0" sz="2100" spc="-50">
                <a:latin typeface="Arial"/>
                <a:cs typeface="Arial"/>
              </a:rPr>
              <a:t> or similar </a:t>
            </a:r>
            <a:r>
              <a:rPr dirty="0" sz="2100" spc="-65">
                <a:latin typeface="Arial"/>
                <a:cs typeface="Arial"/>
              </a:rPr>
              <a:t>tools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for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debugging </a:t>
            </a:r>
            <a:r>
              <a:rPr dirty="0" sz="2100" spc="-85">
                <a:latin typeface="Arial"/>
                <a:cs typeface="Arial"/>
              </a:rPr>
              <a:t>Consider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alternative</a:t>
            </a:r>
            <a:endParaRPr sz="2100">
              <a:latin typeface="Arial"/>
              <a:cs typeface="Arial"/>
            </a:endParaRPr>
          </a:p>
          <a:p>
            <a:pPr marL="12700" marR="1038225">
              <a:lnSpc>
                <a:spcPct val="100000"/>
              </a:lnSpc>
              <a:spcBef>
                <a:spcPts val="60"/>
              </a:spcBef>
            </a:pPr>
            <a:r>
              <a:rPr dirty="0" sz="2100" spc="-75">
                <a:latin typeface="Arial"/>
                <a:cs typeface="Arial"/>
              </a:rPr>
              <a:t>allocators</a:t>
            </a:r>
            <a:r>
              <a:rPr dirty="0" sz="2100" spc="10">
                <a:latin typeface="Arial"/>
                <a:cs typeface="Arial"/>
              </a:rPr>
              <a:t> </a:t>
            </a:r>
            <a:r>
              <a:rPr dirty="0" sz="2100" spc="-40">
                <a:latin typeface="Arial"/>
                <a:cs typeface="Arial"/>
              </a:rPr>
              <a:t>for </a:t>
            </a:r>
            <a:r>
              <a:rPr dirty="0" sz="2100" spc="-65">
                <a:latin typeface="Arial"/>
                <a:cs typeface="Arial"/>
              </a:rPr>
              <a:t>performance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872483" y="1358360"/>
            <a:ext cx="3295650" cy="4491355"/>
          </a:xfrm>
          <a:custGeom>
            <a:avLst/>
            <a:gdLst/>
            <a:ahLst/>
            <a:cxnLst/>
            <a:rect l="l" t="t" r="r" b="b"/>
            <a:pathLst>
              <a:path w="3295650" h="4491355">
                <a:moveTo>
                  <a:pt x="3245609" y="4491132"/>
                </a:moveTo>
                <a:lnTo>
                  <a:pt x="49660" y="4491132"/>
                </a:lnTo>
                <a:lnTo>
                  <a:pt x="46203" y="4490791"/>
                </a:lnTo>
                <a:lnTo>
                  <a:pt x="10895" y="4470412"/>
                </a:lnTo>
                <a:lnTo>
                  <a:pt x="0" y="4441472"/>
                </a:lnTo>
                <a:lnTo>
                  <a:pt x="0" y="4437983"/>
                </a:lnTo>
                <a:lnTo>
                  <a:pt x="0" y="49659"/>
                </a:lnTo>
                <a:lnTo>
                  <a:pt x="18034" y="13099"/>
                </a:lnTo>
                <a:lnTo>
                  <a:pt x="49660" y="0"/>
                </a:lnTo>
                <a:lnTo>
                  <a:pt x="3245609" y="0"/>
                </a:lnTo>
                <a:lnTo>
                  <a:pt x="3282168" y="18034"/>
                </a:lnTo>
                <a:lnTo>
                  <a:pt x="3295268" y="49659"/>
                </a:lnTo>
                <a:lnTo>
                  <a:pt x="3295268" y="4441472"/>
                </a:lnTo>
                <a:lnTo>
                  <a:pt x="3277233" y="4478032"/>
                </a:lnTo>
                <a:lnTo>
                  <a:pt x="3249065" y="4490791"/>
                </a:lnTo>
                <a:lnTo>
                  <a:pt x="3245609" y="4491132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036948" y="1485622"/>
            <a:ext cx="1917064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40">
                <a:solidFill>
                  <a:srgbClr val="DD1144"/>
                </a:solidFill>
                <a:latin typeface="Times New Roman"/>
                <a:cs typeface="Times New Roman"/>
              </a:rPr>
              <a:t>Error</a:t>
            </a:r>
            <a:r>
              <a:rPr dirty="0" sz="2450" spc="-11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40">
                <a:solidFill>
                  <a:srgbClr val="DD1144"/>
                </a:solidFill>
                <a:latin typeface="Times New Roman"/>
                <a:cs typeface="Times New Roman"/>
              </a:rPr>
              <a:t>Handling: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147089" y="2199893"/>
            <a:ext cx="71120" cy="2551430"/>
            <a:chOff x="4147089" y="2199893"/>
            <a:chExt cx="71120" cy="255143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7089" y="2199893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7089" y="2917411"/>
              <a:ext cx="70866" cy="708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7089" y="3962685"/>
              <a:ext cx="70866" cy="7086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7089" y="4680203"/>
              <a:ext cx="70866" cy="7086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4334530" y="2024800"/>
            <a:ext cx="2631440" cy="3147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74295">
              <a:lnSpc>
                <a:spcPct val="100000"/>
              </a:lnSpc>
              <a:spcBef>
                <a:spcPts val="114"/>
              </a:spcBef>
            </a:pPr>
            <a:r>
              <a:rPr dirty="0" sz="2100" spc="-100">
                <a:latin typeface="Arial"/>
                <a:cs typeface="Arial"/>
              </a:rPr>
              <a:t>Use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setjmp/longjmp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for </a:t>
            </a:r>
            <a:r>
              <a:rPr dirty="0" sz="2100" spc="-100">
                <a:latin typeface="Arial"/>
                <a:cs typeface="Arial"/>
              </a:rPr>
              <a:t>deep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error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recovery</a:t>
            </a:r>
            <a:endParaRPr sz="2100">
              <a:latin typeface="Arial"/>
              <a:cs typeface="Arial"/>
            </a:endParaRPr>
          </a:p>
          <a:p>
            <a:pPr marL="12700" marR="514984">
              <a:lnSpc>
                <a:spcPct val="101000"/>
              </a:lnSpc>
              <a:spcBef>
                <a:spcPts val="585"/>
              </a:spcBef>
            </a:pPr>
            <a:r>
              <a:rPr dirty="0" sz="2100" spc="-90">
                <a:latin typeface="Arial"/>
                <a:cs typeface="Arial"/>
              </a:rPr>
              <a:t>Mark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variables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as </a:t>
            </a:r>
            <a:r>
              <a:rPr dirty="0" sz="2100" spc="-60">
                <a:latin typeface="Arial"/>
                <a:cs typeface="Arial"/>
              </a:rPr>
              <a:t>volatile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100">
                <a:latin typeface="Arial"/>
                <a:cs typeface="Arial"/>
              </a:rPr>
              <a:t>when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using </a:t>
            </a:r>
            <a:r>
              <a:rPr dirty="0" sz="2100" spc="-10">
                <a:latin typeface="Arial"/>
                <a:cs typeface="Arial"/>
              </a:rPr>
              <a:t>longjmp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15"/>
              </a:spcBef>
            </a:pPr>
            <a:r>
              <a:rPr dirty="0" sz="2100" spc="-90">
                <a:latin typeface="Arial"/>
                <a:cs typeface="Arial"/>
              </a:rPr>
              <a:t>Implement</a:t>
            </a:r>
            <a:r>
              <a:rPr dirty="0" sz="2100" spc="-10">
                <a:latin typeface="Arial"/>
                <a:cs typeface="Arial"/>
              </a:rPr>
              <a:t> proper </a:t>
            </a:r>
            <a:r>
              <a:rPr dirty="0" sz="2100" spc="-85">
                <a:latin typeface="Arial"/>
                <a:cs typeface="Arial"/>
              </a:rPr>
              <a:t>cleanup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exit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handlers</a:t>
            </a:r>
            <a:endParaRPr sz="2100">
              <a:latin typeface="Arial"/>
              <a:cs typeface="Arial"/>
            </a:endParaRPr>
          </a:p>
          <a:p>
            <a:pPr marL="12700" marR="983615">
              <a:lnSpc>
                <a:spcPct val="100000"/>
              </a:lnSpc>
              <a:spcBef>
                <a:spcPts val="610"/>
              </a:spcBef>
            </a:pPr>
            <a:r>
              <a:rPr dirty="0" sz="2100" spc="-90">
                <a:latin typeface="Arial"/>
                <a:cs typeface="Arial"/>
              </a:rPr>
              <a:t>Handle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signals </a:t>
            </a:r>
            <a:r>
              <a:rPr dirty="0" sz="2100" spc="-10">
                <a:latin typeface="Arial"/>
                <a:cs typeface="Arial"/>
              </a:rPr>
              <a:t>appropriately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344917" y="1358360"/>
            <a:ext cx="3295650" cy="4491355"/>
          </a:xfrm>
          <a:custGeom>
            <a:avLst/>
            <a:gdLst/>
            <a:ahLst/>
            <a:cxnLst/>
            <a:rect l="l" t="t" r="r" b="b"/>
            <a:pathLst>
              <a:path w="3295650" h="4491355">
                <a:moveTo>
                  <a:pt x="3245609" y="4491132"/>
                </a:moveTo>
                <a:lnTo>
                  <a:pt x="49659" y="4491132"/>
                </a:lnTo>
                <a:lnTo>
                  <a:pt x="46202" y="4490791"/>
                </a:lnTo>
                <a:lnTo>
                  <a:pt x="10896" y="4470412"/>
                </a:lnTo>
                <a:lnTo>
                  <a:pt x="0" y="4441472"/>
                </a:lnTo>
                <a:lnTo>
                  <a:pt x="0" y="4437983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3245609" y="0"/>
                </a:lnTo>
                <a:lnTo>
                  <a:pt x="3282169" y="18034"/>
                </a:lnTo>
                <a:lnTo>
                  <a:pt x="3295268" y="49659"/>
                </a:lnTo>
                <a:lnTo>
                  <a:pt x="3295268" y="4441472"/>
                </a:lnTo>
                <a:lnTo>
                  <a:pt x="3277234" y="4478032"/>
                </a:lnTo>
                <a:lnTo>
                  <a:pt x="3249065" y="4490791"/>
                </a:lnTo>
                <a:lnTo>
                  <a:pt x="3245609" y="4491132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509382" y="1485622"/>
            <a:ext cx="284226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50">
                <a:solidFill>
                  <a:srgbClr val="DD1144"/>
                </a:solidFill>
                <a:latin typeface="Times New Roman"/>
                <a:cs typeface="Times New Roman"/>
              </a:rPr>
              <a:t>Resource</a:t>
            </a:r>
            <a:r>
              <a:rPr dirty="0" sz="2450" spc="-9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50">
                <a:solidFill>
                  <a:srgbClr val="DD1144"/>
                </a:solidFill>
                <a:latin typeface="Times New Roman"/>
                <a:cs typeface="Times New Roman"/>
              </a:rPr>
              <a:t>Management: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619523" y="2199893"/>
            <a:ext cx="71120" cy="2551430"/>
            <a:chOff x="7619523" y="2199893"/>
            <a:chExt cx="71120" cy="2551430"/>
          </a:xfrm>
        </p:grpSpPr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523" y="2199893"/>
              <a:ext cx="70866" cy="7086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523" y="3236308"/>
              <a:ext cx="70866" cy="7086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523" y="3962685"/>
              <a:ext cx="70866" cy="7086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523" y="4680203"/>
              <a:ext cx="70866" cy="70865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7806964" y="2024800"/>
            <a:ext cx="2521585" cy="31470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11454">
              <a:lnSpc>
                <a:spcPct val="101000"/>
              </a:lnSpc>
              <a:spcBef>
                <a:spcPts val="90"/>
              </a:spcBef>
            </a:pPr>
            <a:r>
              <a:rPr dirty="0" sz="2100" spc="-80">
                <a:latin typeface="Arial"/>
                <a:cs typeface="Arial"/>
              </a:rPr>
              <a:t>Monitor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set </a:t>
            </a:r>
            <a:r>
              <a:rPr dirty="0" sz="2100" spc="-75">
                <a:latin typeface="Arial"/>
                <a:cs typeface="Arial"/>
              </a:rPr>
              <a:t>appropriate</a:t>
            </a:r>
            <a:r>
              <a:rPr dirty="0" sz="2100" spc="-65">
                <a:latin typeface="Arial"/>
                <a:cs typeface="Arial"/>
              </a:rPr>
              <a:t> resource </a:t>
            </a:r>
            <a:r>
              <a:rPr dirty="0" sz="2100" spc="-10">
                <a:latin typeface="Arial"/>
                <a:cs typeface="Arial"/>
              </a:rPr>
              <a:t>limits</a:t>
            </a:r>
            <a:endParaRPr sz="2100">
              <a:latin typeface="Arial"/>
              <a:cs typeface="Arial"/>
            </a:endParaRPr>
          </a:p>
          <a:p>
            <a:pPr marL="12700" marR="170180">
              <a:lnSpc>
                <a:spcPct val="102400"/>
              </a:lnSpc>
              <a:spcBef>
                <a:spcPts val="489"/>
              </a:spcBef>
            </a:pPr>
            <a:r>
              <a:rPr dirty="0" sz="2100" spc="-90">
                <a:latin typeface="Arial"/>
                <a:cs typeface="Arial"/>
              </a:rPr>
              <a:t>Handle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resource </a:t>
            </a:r>
            <a:r>
              <a:rPr dirty="0" sz="2100" spc="-85">
                <a:latin typeface="Arial"/>
                <a:cs typeface="Arial"/>
              </a:rPr>
              <a:t>exhaustion</a:t>
            </a:r>
            <a:r>
              <a:rPr dirty="0" sz="2100" spc="2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gracefully</a:t>
            </a:r>
            <a:endParaRPr sz="2100">
              <a:latin typeface="Arial"/>
              <a:cs typeface="Arial"/>
            </a:endParaRPr>
          </a:p>
          <a:p>
            <a:pPr marL="12700" marR="625475">
              <a:lnSpc>
                <a:spcPct val="100000"/>
              </a:lnSpc>
              <a:spcBef>
                <a:spcPts val="615"/>
              </a:spcBef>
            </a:pPr>
            <a:r>
              <a:rPr dirty="0" sz="2100" spc="-100">
                <a:latin typeface="Arial"/>
                <a:cs typeface="Arial"/>
              </a:rPr>
              <a:t>Use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environment </a:t>
            </a:r>
            <a:r>
              <a:rPr dirty="0" sz="2100" spc="-70">
                <a:latin typeface="Arial"/>
                <a:cs typeface="Arial"/>
              </a:rPr>
              <a:t>variables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wisely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10"/>
              </a:spcBef>
            </a:pPr>
            <a:r>
              <a:rPr dirty="0" sz="2100" spc="-90">
                <a:latin typeface="Arial"/>
                <a:cs typeface="Arial"/>
              </a:rPr>
              <a:t>Clean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up</a:t>
            </a:r>
            <a:r>
              <a:rPr dirty="0" sz="2100" spc="-2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resources</a:t>
            </a:r>
            <a:r>
              <a:rPr dirty="0" sz="2100" spc="-25">
                <a:latin typeface="Arial"/>
                <a:cs typeface="Arial"/>
              </a:rPr>
              <a:t> on </a:t>
            </a:r>
            <a:r>
              <a:rPr dirty="0" sz="2100" spc="-10">
                <a:latin typeface="Arial"/>
                <a:cs typeface="Arial"/>
              </a:rPr>
              <a:t>termination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212975">
              <a:lnSpc>
                <a:spcPct val="100000"/>
              </a:lnSpc>
              <a:spcBef>
                <a:spcPts val="130"/>
              </a:spcBef>
            </a:pPr>
            <a:r>
              <a:rPr dirty="0" spc="-65"/>
              <a:t>Conclusion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438084"/>
            <a:ext cx="5102860" cy="4331970"/>
            <a:chOff x="400049" y="1438084"/>
            <a:chExt cx="5102860" cy="433197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438084"/>
              <a:ext cx="5102860" cy="4331970"/>
            </a:xfrm>
            <a:custGeom>
              <a:avLst/>
              <a:gdLst/>
              <a:ahLst/>
              <a:cxnLst/>
              <a:rect l="l" t="t" r="r" b="b"/>
              <a:pathLst>
                <a:path w="5102860" h="4331970">
                  <a:moveTo>
                    <a:pt x="5052692" y="4331684"/>
                  </a:moveTo>
                  <a:lnTo>
                    <a:pt x="49659" y="4331684"/>
                  </a:lnTo>
                  <a:lnTo>
                    <a:pt x="46203" y="4331343"/>
                  </a:lnTo>
                  <a:lnTo>
                    <a:pt x="10896" y="4310964"/>
                  </a:lnTo>
                  <a:lnTo>
                    <a:pt x="0" y="4282024"/>
                  </a:lnTo>
                  <a:lnTo>
                    <a:pt x="0" y="427853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4282024"/>
                  </a:lnTo>
                  <a:lnTo>
                    <a:pt x="5084315" y="4318583"/>
                  </a:lnTo>
                  <a:lnTo>
                    <a:pt x="5056148" y="4331343"/>
                  </a:lnTo>
                  <a:lnTo>
                    <a:pt x="5052692" y="4331684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279617"/>
              <a:ext cx="70866" cy="708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997136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655" y="3723512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441030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830793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204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pc="-45"/>
              <a:t>Key</a:t>
            </a:r>
            <a:r>
              <a:rPr dirty="0" spc="-100"/>
              <a:t> </a:t>
            </a:r>
            <a:r>
              <a:rPr dirty="0" spc="-50"/>
              <a:t>Concepts</a:t>
            </a:r>
            <a:r>
              <a:rPr dirty="0" spc="-95"/>
              <a:t> </a:t>
            </a:r>
            <a:r>
              <a:rPr dirty="0" spc="-10"/>
              <a:t>Covered:</a:t>
            </a:r>
          </a:p>
          <a:p>
            <a:pPr marL="309880" marR="803910">
              <a:lnSpc>
                <a:spcPct val="102400"/>
              </a:lnSpc>
              <a:spcBef>
                <a:spcPts val="1255"/>
              </a:spcBef>
            </a:pPr>
            <a:r>
              <a:rPr dirty="0" sz="2100" spc="-85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65">
                <a:solidFill>
                  <a:srgbClr val="000000"/>
                </a:solidFill>
                <a:latin typeface="Arial"/>
                <a:cs typeface="Arial"/>
              </a:rPr>
              <a:t>startup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95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60">
                <a:solidFill>
                  <a:srgbClr val="000000"/>
                </a:solidFill>
                <a:latin typeface="Arial"/>
                <a:cs typeface="Arial"/>
              </a:rPr>
              <a:t>termination </a:t>
            </a:r>
            <a:r>
              <a:rPr dirty="0" sz="2100" spc="-10">
                <a:solidFill>
                  <a:srgbClr val="000000"/>
                </a:solidFill>
                <a:latin typeface="Arial"/>
                <a:cs typeface="Arial"/>
              </a:rPr>
              <a:t>mechanisms</a:t>
            </a:r>
            <a:endParaRPr sz="2100">
              <a:latin typeface="Arial"/>
              <a:cs typeface="Arial"/>
            </a:endParaRPr>
          </a:p>
          <a:p>
            <a:pPr marL="309880" marR="969010">
              <a:lnSpc>
                <a:spcPct val="102400"/>
              </a:lnSpc>
              <a:spcBef>
                <a:spcPts val="490"/>
              </a:spcBef>
            </a:pPr>
            <a:r>
              <a:rPr dirty="0" sz="2100" spc="-110">
                <a:solidFill>
                  <a:srgbClr val="000000"/>
                </a:solidFill>
                <a:latin typeface="Arial"/>
                <a:cs typeface="Arial"/>
              </a:rPr>
              <a:t>Command-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21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90">
                <a:solidFill>
                  <a:srgbClr val="000000"/>
                </a:solidFill>
                <a:latin typeface="Arial"/>
                <a:cs typeface="Arial"/>
              </a:rPr>
              <a:t>arguments</a:t>
            </a:r>
            <a:r>
              <a:rPr dirty="0" sz="210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25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z="2100" spc="-90">
                <a:solidFill>
                  <a:srgbClr val="000000"/>
                </a:solidFill>
                <a:latin typeface="Arial"/>
                <a:cs typeface="Arial"/>
              </a:rPr>
              <a:t>environment</a:t>
            </a:r>
            <a:r>
              <a:rPr dirty="0" sz="2100" spc="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00000"/>
                </a:solidFill>
                <a:latin typeface="Arial"/>
                <a:cs typeface="Arial"/>
              </a:rPr>
              <a:t>variables</a:t>
            </a:r>
            <a:endParaRPr sz="2100">
              <a:latin typeface="Arial"/>
              <a:cs typeface="Arial"/>
            </a:endParaRPr>
          </a:p>
          <a:p>
            <a:pPr marL="309880" marR="86995">
              <a:lnSpc>
                <a:spcPct val="100000"/>
              </a:lnSpc>
              <a:spcBef>
                <a:spcPts val="620"/>
              </a:spcBef>
            </a:pPr>
            <a:r>
              <a:rPr dirty="0" sz="2100" spc="-105">
                <a:solidFill>
                  <a:srgbClr val="000000"/>
                </a:solidFill>
                <a:latin typeface="Arial"/>
                <a:cs typeface="Arial"/>
              </a:rPr>
              <a:t>Memory</a:t>
            </a:r>
            <a:r>
              <a:rPr dirty="0" sz="21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70">
                <a:solidFill>
                  <a:srgbClr val="000000"/>
                </a:solidFill>
                <a:latin typeface="Arial"/>
                <a:cs typeface="Arial"/>
              </a:rPr>
              <a:t>layout</a:t>
            </a:r>
            <a:r>
              <a:rPr dirty="0" sz="210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95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10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90">
                <a:solidFill>
                  <a:srgbClr val="000000"/>
                </a:solidFill>
                <a:latin typeface="Arial"/>
                <a:cs typeface="Arial"/>
              </a:rPr>
              <a:t>dynamic</a:t>
            </a:r>
            <a:r>
              <a:rPr dirty="0" sz="210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allocation </a:t>
            </a:r>
            <a:r>
              <a:rPr dirty="0" sz="2100" spc="-10">
                <a:solidFill>
                  <a:srgbClr val="000000"/>
                </a:solidFill>
                <a:latin typeface="Arial"/>
                <a:cs typeface="Arial"/>
              </a:rPr>
              <a:t>strategies</a:t>
            </a:r>
            <a:endParaRPr sz="2100">
              <a:latin typeface="Arial"/>
              <a:cs typeface="Arial"/>
            </a:endParaRPr>
          </a:p>
          <a:p>
            <a:pPr marL="309880" marR="5080">
              <a:lnSpc>
                <a:spcPct val="121800"/>
              </a:lnSpc>
              <a:spcBef>
                <a:spcPts val="60"/>
              </a:spcBef>
            </a:pPr>
            <a:r>
              <a:rPr dirty="0" sz="2100" spc="-85">
                <a:solidFill>
                  <a:srgbClr val="000000"/>
                </a:solidFill>
                <a:latin typeface="Arial"/>
                <a:cs typeface="Arial"/>
              </a:rPr>
              <a:t>Nonlocal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85">
                <a:solidFill>
                  <a:srgbClr val="000000"/>
                </a:solidFill>
                <a:latin typeface="Arial"/>
                <a:cs typeface="Arial"/>
              </a:rPr>
              <a:t>jumps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1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70">
                <a:solidFill>
                  <a:srgbClr val="000000"/>
                </a:solidFill>
                <a:latin typeface="Arial"/>
                <a:cs typeface="Arial"/>
              </a:rPr>
              <a:t>error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00000"/>
                </a:solidFill>
                <a:latin typeface="Arial"/>
                <a:cs typeface="Arial"/>
              </a:rPr>
              <a:t>handling </a:t>
            </a:r>
            <a:r>
              <a:rPr dirty="0" sz="2100" spc="-90">
                <a:solidFill>
                  <a:srgbClr val="000000"/>
                </a:solidFill>
                <a:latin typeface="Arial"/>
                <a:cs typeface="Arial"/>
              </a:rPr>
              <a:t>Resource</a:t>
            </a:r>
            <a:r>
              <a:rPr dirty="0" sz="2100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60">
                <a:solidFill>
                  <a:srgbClr val="000000"/>
                </a:solidFill>
                <a:latin typeface="Arial"/>
                <a:cs typeface="Arial"/>
              </a:rPr>
              <a:t>limits</a:t>
            </a:r>
            <a:r>
              <a:rPr dirty="0" sz="21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95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21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85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dirty="0" sz="21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constraints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679566" y="1438084"/>
            <a:ext cx="5102860" cy="4331970"/>
            <a:chOff x="5679566" y="1438084"/>
            <a:chExt cx="5102860" cy="4331970"/>
          </a:xfrm>
        </p:grpSpPr>
        <p:sp>
          <p:nvSpPr>
            <p:cNvPr id="12" name="object 12" descr=""/>
            <p:cNvSpPr/>
            <p:nvPr/>
          </p:nvSpPr>
          <p:spPr>
            <a:xfrm>
              <a:off x="5679566" y="1438084"/>
              <a:ext cx="5102860" cy="4331970"/>
            </a:xfrm>
            <a:custGeom>
              <a:avLst/>
              <a:gdLst/>
              <a:ahLst/>
              <a:cxnLst/>
              <a:rect l="l" t="t" r="r" b="b"/>
              <a:pathLst>
                <a:path w="5102859" h="4331970">
                  <a:moveTo>
                    <a:pt x="5052692" y="4331684"/>
                  </a:moveTo>
                  <a:lnTo>
                    <a:pt x="49660" y="4331684"/>
                  </a:lnTo>
                  <a:lnTo>
                    <a:pt x="46203" y="4331343"/>
                  </a:lnTo>
                  <a:lnTo>
                    <a:pt x="10896" y="4310964"/>
                  </a:lnTo>
                  <a:lnTo>
                    <a:pt x="0" y="4282024"/>
                  </a:lnTo>
                  <a:lnTo>
                    <a:pt x="0" y="427853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4282024"/>
                  </a:lnTo>
                  <a:lnTo>
                    <a:pt x="5084315" y="4318583"/>
                  </a:lnTo>
                  <a:lnTo>
                    <a:pt x="5056148" y="4331343"/>
                  </a:lnTo>
                  <a:lnTo>
                    <a:pt x="5052692" y="4331684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2279617"/>
              <a:ext cx="70866" cy="708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2678239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3076860"/>
              <a:ext cx="70866" cy="708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3794378"/>
              <a:ext cx="70866" cy="7086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172" y="4511896"/>
              <a:ext cx="70866" cy="7086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204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pc="-50"/>
              <a:t>Practical</a:t>
            </a:r>
            <a:r>
              <a:rPr dirty="0" spc="-114"/>
              <a:t> </a:t>
            </a:r>
            <a:r>
              <a:rPr dirty="0" spc="-10"/>
              <a:t>Applications:</a:t>
            </a:r>
          </a:p>
          <a:p>
            <a:pPr marL="309880" marR="225425">
              <a:lnSpc>
                <a:spcPct val="124600"/>
              </a:lnSpc>
              <a:spcBef>
                <a:spcPts val="700"/>
              </a:spcBef>
            </a:pPr>
            <a:r>
              <a:rPr dirty="0" sz="2100" spc="-80">
                <a:solidFill>
                  <a:srgbClr val="000000"/>
                </a:solidFill>
                <a:latin typeface="Arial"/>
                <a:cs typeface="Arial"/>
              </a:rPr>
              <a:t>Foundation</a:t>
            </a:r>
            <a:r>
              <a:rPr dirty="0" sz="2100" spc="-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100" spc="-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85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dirty="0" sz="21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70">
                <a:solidFill>
                  <a:srgbClr val="000000"/>
                </a:solidFill>
                <a:latin typeface="Arial"/>
                <a:cs typeface="Arial"/>
              </a:rPr>
              <a:t>programming </a:t>
            </a:r>
            <a:r>
              <a:rPr dirty="0" sz="2100" spc="-75">
                <a:solidFill>
                  <a:srgbClr val="000000"/>
                </a:solidFill>
                <a:latin typeface="Arial"/>
                <a:cs typeface="Arial"/>
              </a:rPr>
              <a:t>Essential</a:t>
            </a:r>
            <a:r>
              <a:rPr dirty="0" sz="21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1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80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dirty="0" sz="21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00000"/>
                </a:solidFill>
                <a:latin typeface="Arial"/>
                <a:cs typeface="Arial"/>
              </a:rPr>
              <a:t>control</a:t>
            </a:r>
            <a:endParaRPr sz="2100">
              <a:latin typeface="Arial"/>
              <a:cs typeface="Arial"/>
            </a:endParaRPr>
          </a:p>
          <a:p>
            <a:pPr marL="309880" marR="1080135">
              <a:lnSpc>
                <a:spcPct val="100000"/>
              </a:lnSpc>
              <a:spcBef>
                <a:spcPts val="615"/>
              </a:spcBef>
            </a:pPr>
            <a:r>
              <a:rPr dirty="0" sz="2100" spc="-65">
                <a:solidFill>
                  <a:srgbClr val="000000"/>
                </a:solidFill>
                <a:latin typeface="Arial"/>
                <a:cs typeface="Arial"/>
              </a:rPr>
              <a:t>Critical</a:t>
            </a:r>
            <a:r>
              <a:rPr dirty="0" sz="210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75">
                <a:solidFill>
                  <a:srgbClr val="000000"/>
                </a:solidFill>
                <a:latin typeface="Arial"/>
                <a:cs typeface="Arial"/>
              </a:rPr>
              <a:t>robust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60">
                <a:solidFill>
                  <a:srgbClr val="000000"/>
                </a:solidFill>
                <a:latin typeface="Arial"/>
                <a:cs typeface="Arial"/>
              </a:rPr>
              <a:t>application </a:t>
            </a:r>
            <a:r>
              <a:rPr dirty="0" sz="2100" spc="-10">
                <a:solidFill>
                  <a:srgbClr val="000000"/>
                </a:solidFill>
                <a:latin typeface="Arial"/>
                <a:cs typeface="Arial"/>
              </a:rPr>
              <a:t>development</a:t>
            </a:r>
            <a:endParaRPr sz="2100">
              <a:latin typeface="Arial"/>
              <a:cs typeface="Arial"/>
            </a:endParaRPr>
          </a:p>
          <a:p>
            <a:pPr marL="309880" marR="5080">
              <a:lnSpc>
                <a:spcPct val="100000"/>
              </a:lnSpc>
              <a:spcBef>
                <a:spcPts val="610"/>
              </a:spcBef>
            </a:pPr>
            <a:r>
              <a:rPr dirty="0" sz="2100" spc="-70">
                <a:solidFill>
                  <a:srgbClr val="000000"/>
                </a:solidFill>
                <a:latin typeface="Arial"/>
                <a:cs typeface="Arial"/>
              </a:rPr>
              <a:t>Basis</a:t>
            </a:r>
            <a:r>
              <a:rPr dirty="0" sz="2100" spc="-8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100" spc="-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80">
                <a:solidFill>
                  <a:srgbClr val="000000"/>
                </a:solidFill>
                <a:latin typeface="Arial"/>
                <a:cs typeface="Arial"/>
              </a:rPr>
              <a:t>understanding</a:t>
            </a:r>
            <a:r>
              <a:rPr dirty="0" sz="2100" spc="-6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95">
                <a:solidFill>
                  <a:srgbClr val="000000"/>
                </a:solidFill>
                <a:latin typeface="Arial"/>
                <a:cs typeface="Arial"/>
              </a:rPr>
              <a:t>UNIX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50">
                <a:solidFill>
                  <a:srgbClr val="000000"/>
                </a:solidFill>
                <a:latin typeface="Arial"/>
                <a:cs typeface="Arial"/>
              </a:rPr>
              <a:t>process </a:t>
            </a:r>
            <a:r>
              <a:rPr dirty="0" sz="2100" spc="-1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  <a:p>
            <a:pPr marL="309880" marR="1052195">
              <a:lnSpc>
                <a:spcPct val="100000"/>
              </a:lnSpc>
              <a:spcBef>
                <a:spcPts val="610"/>
              </a:spcBef>
            </a:pPr>
            <a:r>
              <a:rPr dirty="0" sz="2100" spc="-75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75">
                <a:solidFill>
                  <a:srgbClr val="000000"/>
                </a:solidFill>
                <a:latin typeface="Arial"/>
                <a:cs typeface="Arial"/>
              </a:rPr>
              <a:t>blocks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21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70">
                <a:solidFill>
                  <a:srgbClr val="000000"/>
                </a:solidFill>
                <a:latin typeface="Arial"/>
                <a:cs typeface="Arial"/>
              </a:rPr>
              <a:t>advanced </a:t>
            </a:r>
            <a:r>
              <a:rPr dirty="0" sz="2100" spc="-90">
                <a:solidFill>
                  <a:srgbClr val="000000"/>
                </a:solidFill>
                <a:latin typeface="Arial"/>
                <a:cs typeface="Arial"/>
              </a:rPr>
              <a:t>programming</a:t>
            </a:r>
            <a:r>
              <a:rPr dirty="0" sz="210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000000"/>
                </a:solidFill>
                <a:latin typeface="Arial"/>
                <a:cs typeface="Arial"/>
              </a:rPr>
              <a:t>concepts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dirty="0" sz="3550"/>
              <a:t>Program</a:t>
            </a:r>
            <a:r>
              <a:rPr dirty="0" sz="3550" spc="-200"/>
              <a:t> </a:t>
            </a:r>
            <a:r>
              <a:rPr dirty="0" sz="3550"/>
              <a:t>Startup</a:t>
            </a:r>
            <a:r>
              <a:rPr dirty="0" sz="3550" spc="-195"/>
              <a:t> </a:t>
            </a:r>
            <a:r>
              <a:rPr dirty="0" sz="3550" spc="-10"/>
              <a:t>Sequence</a:t>
            </a:r>
            <a:endParaRPr sz="3550"/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959738"/>
            <a:ext cx="10629900" cy="5288915"/>
            <a:chOff x="400049" y="959738"/>
            <a:chExt cx="10629900" cy="5288915"/>
          </a:xfrm>
        </p:grpSpPr>
        <p:sp>
          <p:nvSpPr>
            <p:cNvPr id="4" name="object 4" descr=""/>
            <p:cNvSpPr/>
            <p:nvPr/>
          </p:nvSpPr>
          <p:spPr>
            <a:xfrm>
              <a:off x="400037" y="959738"/>
              <a:ext cx="10629900" cy="5288915"/>
            </a:xfrm>
            <a:custGeom>
              <a:avLst/>
              <a:gdLst/>
              <a:ahLst/>
              <a:cxnLst/>
              <a:rect l="l" t="t" r="r" b="b"/>
              <a:pathLst>
                <a:path w="10629900" h="5288915">
                  <a:moveTo>
                    <a:pt x="10629900" y="49669"/>
                  </a:moveTo>
                  <a:lnTo>
                    <a:pt x="10611866" y="13106"/>
                  </a:lnTo>
                  <a:lnTo>
                    <a:pt x="10580243" y="0"/>
                  </a:lnTo>
                  <a:lnTo>
                    <a:pt x="49669" y="0"/>
                  </a:lnTo>
                  <a:lnTo>
                    <a:pt x="13106" y="18046"/>
                  </a:lnTo>
                  <a:lnTo>
                    <a:pt x="0" y="49669"/>
                  </a:lnTo>
                  <a:lnTo>
                    <a:pt x="0" y="5235232"/>
                  </a:lnTo>
                  <a:lnTo>
                    <a:pt x="0" y="5238724"/>
                  </a:lnTo>
                  <a:lnTo>
                    <a:pt x="18046" y="5275275"/>
                  </a:lnTo>
                  <a:lnTo>
                    <a:pt x="49669" y="5288381"/>
                  </a:lnTo>
                  <a:lnTo>
                    <a:pt x="10580243" y="5288381"/>
                  </a:lnTo>
                  <a:lnTo>
                    <a:pt x="10616806" y="5270347"/>
                  </a:lnTo>
                  <a:lnTo>
                    <a:pt x="10629900" y="5238724"/>
                  </a:lnTo>
                  <a:lnTo>
                    <a:pt x="10629900" y="49669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59885" y="1190053"/>
              <a:ext cx="4110354" cy="407670"/>
            </a:xfrm>
            <a:custGeom>
              <a:avLst/>
              <a:gdLst/>
              <a:ahLst/>
              <a:cxnLst/>
              <a:rect l="l" t="t" r="r" b="b"/>
              <a:pathLst>
                <a:path w="4110354" h="407669">
                  <a:moveTo>
                    <a:pt x="0" y="363188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1"/>
                  </a:lnTo>
                  <a:lnTo>
                    <a:pt x="5619" y="21915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6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8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4065937" y="0"/>
                  </a:lnTo>
                  <a:lnTo>
                    <a:pt x="4071809" y="0"/>
                  </a:lnTo>
                  <a:lnTo>
                    <a:pt x="4077459" y="1123"/>
                  </a:lnTo>
                  <a:lnTo>
                    <a:pt x="4106855" y="27341"/>
                  </a:lnTo>
                  <a:lnTo>
                    <a:pt x="4109103" y="32767"/>
                  </a:lnTo>
                  <a:lnTo>
                    <a:pt x="4110227" y="38417"/>
                  </a:lnTo>
                  <a:lnTo>
                    <a:pt x="4110228" y="44291"/>
                  </a:lnTo>
                  <a:lnTo>
                    <a:pt x="4110228" y="363188"/>
                  </a:lnTo>
                  <a:lnTo>
                    <a:pt x="4110227" y="369061"/>
                  </a:lnTo>
                  <a:lnTo>
                    <a:pt x="4109103" y="374711"/>
                  </a:lnTo>
                  <a:lnTo>
                    <a:pt x="4106855" y="380137"/>
                  </a:lnTo>
                  <a:lnTo>
                    <a:pt x="4104608" y="385563"/>
                  </a:lnTo>
                  <a:lnTo>
                    <a:pt x="4071809" y="407479"/>
                  </a:lnTo>
                  <a:lnTo>
                    <a:pt x="4065937" y="407479"/>
                  </a:lnTo>
                  <a:lnTo>
                    <a:pt x="44291" y="407479"/>
                  </a:lnTo>
                  <a:lnTo>
                    <a:pt x="12972" y="394506"/>
                  </a:lnTo>
                  <a:lnTo>
                    <a:pt x="8819" y="390353"/>
                  </a:lnTo>
                  <a:lnTo>
                    <a:pt x="5619" y="385563"/>
                  </a:lnTo>
                  <a:lnTo>
                    <a:pt x="3371" y="380137"/>
                  </a:lnTo>
                  <a:lnTo>
                    <a:pt x="1123" y="374711"/>
                  </a:lnTo>
                  <a:lnTo>
                    <a:pt x="0" y="369061"/>
                  </a:lnTo>
                  <a:lnTo>
                    <a:pt x="0" y="363188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15594" y="2067019"/>
              <a:ext cx="4199255" cy="416559"/>
            </a:xfrm>
            <a:custGeom>
              <a:avLst/>
              <a:gdLst/>
              <a:ahLst/>
              <a:cxnLst/>
              <a:rect l="l" t="t" r="r" b="b"/>
              <a:pathLst>
                <a:path w="4199255" h="416560">
                  <a:moveTo>
                    <a:pt x="4160392" y="416337"/>
                  </a:moveTo>
                  <a:lnTo>
                    <a:pt x="38417" y="416337"/>
                  </a:lnTo>
                  <a:lnTo>
                    <a:pt x="32768" y="415213"/>
                  </a:lnTo>
                  <a:lnTo>
                    <a:pt x="1123" y="383569"/>
                  </a:lnTo>
                  <a:lnTo>
                    <a:pt x="0" y="377919"/>
                  </a:lnTo>
                  <a:lnTo>
                    <a:pt x="0" y="372046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160392" y="0"/>
                  </a:lnTo>
                  <a:lnTo>
                    <a:pt x="4193190" y="21915"/>
                  </a:lnTo>
                  <a:lnTo>
                    <a:pt x="4198810" y="38417"/>
                  </a:lnTo>
                  <a:lnTo>
                    <a:pt x="4198810" y="377919"/>
                  </a:lnTo>
                  <a:lnTo>
                    <a:pt x="4176895" y="410718"/>
                  </a:lnTo>
                  <a:lnTo>
                    <a:pt x="4166042" y="415213"/>
                  </a:lnTo>
                  <a:lnTo>
                    <a:pt x="4160392" y="416337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615594" y="2067019"/>
              <a:ext cx="4199255" cy="416559"/>
            </a:xfrm>
            <a:custGeom>
              <a:avLst/>
              <a:gdLst/>
              <a:ahLst/>
              <a:cxnLst/>
              <a:rect l="l" t="t" r="r" b="b"/>
              <a:pathLst>
                <a:path w="4199255" h="416560">
                  <a:moveTo>
                    <a:pt x="0" y="372046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1"/>
                  </a:lnTo>
                  <a:lnTo>
                    <a:pt x="5619" y="21915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8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4154519" y="0"/>
                  </a:lnTo>
                  <a:lnTo>
                    <a:pt x="4160392" y="0"/>
                  </a:lnTo>
                  <a:lnTo>
                    <a:pt x="4166042" y="1123"/>
                  </a:lnTo>
                  <a:lnTo>
                    <a:pt x="4171468" y="3371"/>
                  </a:lnTo>
                  <a:lnTo>
                    <a:pt x="4176895" y="5618"/>
                  </a:lnTo>
                  <a:lnTo>
                    <a:pt x="4181684" y="8819"/>
                  </a:lnTo>
                  <a:lnTo>
                    <a:pt x="4185837" y="12972"/>
                  </a:lnTo>
                  <a:lnTo>
                    <a:pt x="4189990" y="17125"/>
                  </a:lnTo>
                  <a:lnTo>
                    <a:pt x="4193190" y="21915"/>
                  </a:lnTo>
                  <a:lnTo>
                    <a:pt x="4195438" y="27341"/>
                  </a:lnTo>
                  <a:lnTo>
                    <a:pt x="4197685" y="32767"/>
                  </a:lnTo>
                  <a:lnTo>
                    <a:pt x="4198810" y="38417"/>
                  </a:lnTo>
                  <a:lnTo>
                    <a:pt x="4198810" y="44291"/>
                  </a:lnTo>
                  <a:lnTo>
                    <a:pt x="4198810" y="372046"/>
                  </a:lnTo>
                  <a:lnTo>
                    <a:pt x="4198810" y="377919"/>
                  </a:lnTo>
                  <a:lnTo>
                    <a:pt x="4197685" y="383569"/>
                  </a:lnTo>
                  <a:lnTo>
                    <a:pt x="4195438" y="388995"/>
                  </a:lnTo>
                  <a:lnTo>
                    <a:pt x="4193190" y="394422"/>
                  </a:lnTo>
                  <a:lnTo>
                    <a:pt x="4171468" y="412965"/>
                  </a:lnTo>
                  <a:lnTo>
                    <a:pt x="4166042" y="415213"/>
                  </a:lnTo>
                  <a:lnTo>
                    <a:pt x="4160392" y="416337"/>
                  </a:lnTo>
                  <a:lnTo>
                    <a:pt x="4154519" y="416337"/>
                  </a:lnTo>
                  <a:lnTo>
                    <a:pt x="44291" y="416337"/>
                  </a:lnTo>
                  <a:lnTo>
                    <a:pt x="38417" y="416337"/>
                  </a:lnTo>
                  <a:lnTo>
                    <a:pt x="32768" y="415213"/>
                  </a:lnTo>
                  <a:lnTo>
                    <a:pt x="27341" y="412965"/>
                  </a:lnTo>
                  <a:lnTo>
                    <a:pt x="21915" y="410718"/>
                  </a:lnTo>
                  <a:lnTo>
                    <a:pt x="0" y="377919"/>
                  </a:lnTo>
                  <a:lnTo>
                    <a:pt x="0" y="372046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37249" y="2952844"/>
              <a:ext cx="5155565" cy="407670"/>
            </a:xfrm>
            <a:custGeom>
              <a:avLst/>
              <a:gdLst/>
              <a:ahLst/>
              <a:cxnLst/>
              <a:rect l="l" t="t" r="r" b="b"/>
              <a:pathLst>
                <a:path w="5155565" h="407670">
                  <a:moveTo>
                    <a:pt x="5117083" y="407479"/>
                  </a:moveTo>
                  <a:lnTo>
                    <a:pt x="38417" y="407479"/>
                  </a:lnTo>
                  <a:lnTo>
                    <a:pt x="32767" y="406355"/>
                  </a:lnTo>
                  <a:lnTo>
                    <a:pt x="1123" y="374711"/>
                  </a:lnTo>
                  <a:lnTo>
                    <a:pt x="0" y="369061"/>
                  </a:lnTo>
                  <a:lnTo>
                    <a:pt x="0" y="363188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117083" y="0"/>
                  </a:lnTo>
                  <a:lnTo>
                    <a:pt x="5149881" y="21915"/>
                  </a:lnTo>
                  <a:lnTo>
                    <a:pt x="5155501" y="38417"/>
                  </a:lnTo>
                  <a:lnTo>
                    <a:pt x="5155501" y="369061"/>
                  </a:lnTo>
                  <a:lnTo>
                    <a:pt x="5133585" y="401859"/>
                  </a:lnTo>
                  <a:lnTo>
                    <a:pt x="5122733" y="406355"/>
                  </a:lnTo>
                  <a:lnTo>
                    <a:pt x="5117083" y="407479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37249" y="2952844"/>
              <a:ext cx="5155565" cy="407670"/>
            </a:xfrm>
            <a:custGeom>
              <a:avLst/>
              <a:gdLst/>
              <a:ahLst/>
              <a:cxnLst/>
              <a:rect l="l" t="t" r="r" b="b"/>
              <a:pathLst>
                <a:path w="5155565" h="407670">
                  <a:moveTo>
                    <a:pt x="0" y="363188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1"/>
                  </a:lnTo>
                  <a:lnTo>
                    <a:pt x="5619" y="21915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7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5111210" y="0"/>
                  </a:lnTo>
                  <a:lnTo>
                    <a:pt x="5117083" y="0"/>
                  </a:lnTo>
                  <a:lnTo>
                    <a:pt x="5122733" y="1123"/>
                  </a:lnTo>
                  <a:lnTo>
                    <a:pt x="5152129" y="27341"/>
                  </a:lnTo>
                  <a:lnTo>
                    <a:pt x="5154377" y="32767"/>
                  </a:lnTo>
                  <a:lnTo>
                    <a:pt x="5155501" y="38417"/>
                  </a:lnTo>
                  <a:lnTo>
                    <a:pt x="5155501" y="44291"/>
                  </a:lnTo>
                  <a:lnTo>
                    <a:pt x="5155501" y="363188"/>
                  </a:lnTo>
                  <a:lnTo>
                    <a:pt x="5155501" y="369061"/>
                  </a:lnTo>
                  <a:lnTo>
                    <a:pt x="5154377" y="374711"/>
                  </a:lnTo>
                  <a:lnTo>
                    <a:pt x="5152129" y="380137"/>
                  </a:lnTo>
                  <a:lnTo>
                    <a:pt x="5149881" y="385563"/>
                  </a:lnTo>
                  <a:lnTo>
                    <a:pt x="5128159" y="404107"/>
                  </a:lnTo>
                  <a:lnTo>
                    <a:pt x="5122733" y="406355"/>
                  </a:lnTo>
                  <a:lnTo>
                    <a:pt x="5117083" y="407479"/>
                  </a:lnTo>
                  <a:lnTo>
                    <a:pt x="5111210" y="407479"/>
                  </a:lnTo>
                  <a:lnTo>
                    <a:pt x="44291" y="407479"/>
                  </a:lnTo>
                  <a:lnTo>
                    <a:pt x="38417" y="407479"/>
                  </a:lnTo>
                  <a:lnTo>
                    <a:pt x="32767" y="406355"/>
                  </a:lnTo>
                  <a:lnTo>
                    <a:pt x="27341" y="404107"/>
                  </a:lnTo>
                  <a:lnTo>
                    <a:pt x="21915" y="401859"/>
                  </a:lnTo>
                  <a:lnTo>
                    <a:pt x="3371" y="380137"/>
                  </a:lnTo>
                  <a:lnTo>
                    <a:pt x="1123" y="374711"/>
                  </a:lnTo>
                  <a:lnTo>
                    <a:pt x="0" y="369061"/>
                  </a:lnTo>
                  <a:lnTo>
                    <a:pt x="0" y="363188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42169" y="3829811"/>
              <a:ext cx="4145915" cy="416559"/>
            </a:xfrm>
            <a:custGeom>
              <a:avLst/>
              <a:gdLst/>
              <a:ahLst/>
              <a:cxnLst/>
              <a:rect l="l" t="t" r="r" b="b"/>
              <a:pathLst>
                <a:path w="4145915" h="416560">
                  <a:moveTo>
                    <a:pt x="4107243" y="416337"/>
                  </a:moveTo>
                  <a:lnTo>
                    <a:pt x="38417" y="416337"/>
                  </a:lnTo>
                  <a:lnTo>
                    <a:pt x="32768" y="415213"/>
                  </a:lnTo>
                  <a:lnTo>
                    <a:pt x="1123" y="383569"/>
                  </a:lnTo>
                  <a:lnTo>
                    <a:pt x="0" y="377919"/>
                  </a:lnTo>
                  <a:lnTo>
                    <a:pt x="0" y="372046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107243" y="0"/>
                  </a:lnTo>
                  <a:lnTo>
                    <a:pt x="4140041" y="21914"/>
                  </a:lnTo>
                  <a:lnTo>
                    <a:pt x="4145660" y="38417"/>
                  </a:lnTo>
                  <a:lnTo>
                    <a:pt x="4145660" y="377919"/>
                  </a:lnTo>
                  <a:lnTo>
                    <a:pt x="4123745" y="410717"/>
                  </a:lnTo>
                  <a:lnTo>
                    <a:pt x="4112892" y="415213"/>
                  </a:lnTo>
                  <a:lnTo>
                    <a:pt x="4107243" y="416337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42169" y="3829811"/>
              <a:ext cx="4145915" cy="416559"/>
            </a:xfrm>
            <a:custGeom>
              <a:avLst/>
              <a:gdLst/>
              <a:ahLst/>
              <a:cxnLst/>
              <a:rect l="l" t="t" r="r" b="b"/>
              <a:pathLst>
                <a:path w="4145915" h="416560">
                  <a:moveTo>
                    <a:pt x="0" y="372046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0"/>
                  </a:lnTo>
                  <a:lnTo>
                    <a:pt x="5619" y="21914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8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4101370" y="0"/>
                  </a:lnTo>
                  <a:lnTo>
                    <a:pt x="4107243" y="0"/>
                  </a:lnTo>
                  <a:lnTo>
                    <a:pt x="4112892" y="1123"/>
                  </a:lnTo>
                  <a:lnTo>
                    <a:pt x="4142288" y="27341"/>
                  </a:lnTo>
                  <a:lnTo>
                    <a:pt x="4144536" y="32767"/>
                  </a:lnTo>
                  <a:lnTo>
                    <a:pt x="4145660" y="38417"/>
                  </a:lnTo>
                  <a:lnTo>
                    <a:pt x="4145661" y="44291"/>
                  </a:lnTo>
                  <a:lnTo>
                    <a:pt x="4145661" y="372046"/>
                  </a:lnTo>
                  <a:lnTo>
                    <a:pt x="4145660" y="377919"/>
                  </a:lnTo>
                  <a:lnTo>
                    <a:pt x="4144536" y="383569"/>
                  </a:lnTo>
                  <a:lnTo>
                    <a:pt x="4142288" y="388995"/>
                  </a:lnTo>
                  <a:lnTo>
                    <a:pt x="4140041" y="394421"/>
                  </a:lnTo>
                  <a:lnTo>
                    <a:pt x="4118318" y="412965"/>
                  </a:lnTo>
                  <a:lnTo>
                    <a:pt x="4112892" y="415213"/>
                  </a:lnTo>
                  <a:lnTo>
                    <a:pt x="4107243" y="416337"/>
                  </a:lnTo>
                  <a:lnTo>
                    <a:pt x="4101370" y="416337"/>
                  </a:lnTo>
                  <a:lnTo>
                    <a:pt x="44291" y="416337"/>
                  </a:lnTo>
                  <a:lnTo>
                    <a:pt x="38417" y="416337"/>
                  </a:lnTo>
                  <a:lnTo>
                    <a:pt x="32768" y="415213"/>
                  </a:lnTo>
                  <a:lnTo>
                    <a:pt x="27341" y="412965"/>
                  </a:lnTo>
                  <a:lnTo>
                    <a:pt x="21915" y="410717"/>
                  </a:lnTo>
                  <a:lnTo>
                    <a:pt x="0" y="377919"/>
                  </a:lnTo>
                  <a:lnTo>
                    <a:pt x="0" y="372046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27012" y="4715636"/>
              <a:ext cx="4376420" cy="407670"/>
            </a:xfrm>
            <a:custGeom>
              <a:avLst/>
              <a:gdLst/>
              <a:ahLst/>
              <a:cxnLst/>
              <a:rect l="l" t="t" r="r" b="b"/>
              <a:pathLst>
                <a:path w="4376420" h="407670">
                  <a:moveTo>
                    <a:pt x="4337557" y="407478"/>
                  </a:moveTo>
                  <a:lnTo>
                    <a:pt x="38417" y="407478"/>
                  </a:lnTo>
                  <a:lnTo>
                    <a:pt x="32768" y="406354"/>
                  </a:lnTo>
                  <a:lnTo>
                    <a:pt x="1123" y="374710"/>
                  </a:lnTo>
                  <a:lnTo>
                    <a:pt x="0" y="369061"/>
                  </a:lnTo>
                  <a:lnTo>
                    <a:pt x="0" y="363188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337557" y="0"/>
                  </a:lnTo>
                  <a:lnTo>
                    <a:pt x="4370355" y="21914"/>
                  </a:lnTo>
                  <a:lnTo>
                    <a:pt x="4375975" y="38417"/>
                  </a:lnTo>
                  <a:lnTo>
                    <a:pt x="4375975" y="369061"/>
                  </a:lnTo>
                  <a:lnTo>
                    <a:pt x="4354059" y="401859"/>
                  </a:lnTo>
                  <a:lnTo>
                    <a:pt x="4343206" y="406354"/>
                  </a:lnTo>
                  <a:lnTo>
                    <a:pt x="4337557" y="407478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527012" y="4715636"/>
              <a:ext cx="4376420" cy="407670"/>
            </a:xfrm>
            <a:custGeom>
              <a:avLst/>
              <a:gdLst/>
              <a:ahLst/>
              <a:cxnLst/>
              <a:rect l="l" t="t" r="r" b="b"/>
              <a:pathLst>
                <a:path w="4376420" h="407670">
                  <a:moveTo>
                    <a:pt x="0" y="363188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0"/>
                  </a:lnTo>
                  <a:lnTo>
                    <a:pt x="5618" y="21914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8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4331684" y="0"/>
                  </a:lnTo>
                  <a:lnTo>
                    <a:pt x="4337557" y="0"/>
                  </a:lnTo>
                  <a:lnTo>
                    <a:pt x="4343206" y="1123"/>
                  </a:lnTo>
                  <a:lnTo>
                    <a:pt x="4372603" y="27341"/>
                  </a:lnTo>
                  <a:lnTo>
                    <a:pt x="4375975" y="44291"/>
                  </a:lnTo>
                  <a:lnTo>
                    <a:pt x="4375975" y="363188"/>
                  </a:lnTo>
                  <a:lnTo>
                    <a:pt x="4375975" y="369061"/>
                  </a:lnTo>
                  <a:lnTo>
                    <a:pt x="4374850" y="374710"/>
                  </a:lnTo>
                  <a:lnTo>
                    <a:pt x="4372603" y="380137"/>
                  </a:lnTo>
                  <a:lnTo>
                    <a:pt x="4370355" y="385563"/>
                  </a:lnTo>
                  <a:lnTo>
                    <a:pt x="4348632" y="404107"/>
                  </a:lnTo>
                  <a:lnTo>
                    <a:pt x="4343206" y="406354"/>
                  </a:lnTo>
                  <a:lnTo>
                    <a:pt x="4337557" y="407478"/>
                  </a:lnTo>
                  <a:lnTo>
                    <a:pt x="4331684" y="407479"/>
                  </a:lnTo>
                  <a:lnTo>
                    <a:pt x="44291" y="407479"/>
                  </a:lnTo>
                  <a:lnTo>
                    <a:pt x="38417" y="407478"/>
                  </a:lnTo>
                  <a:lnTo>
                    <a:pt x="32768" y="406354"/>
                  </a:lnTo>
                  <a:lnTo>
                    <a:pt x="27341" y="404107"/>
                  </a:lnTo>
                  <a:lnTo>
                    <a:pt x="21915" y="401859"/>
                  </a:lnTo>
                  <a:lnTo>
                    <a:pt x="3371" y="380137"/>
                  </a:lnTo>
                  <a:lnTo>
                    <a:pt x="1123" y="374710"/>
                  </a:lnTo>
                  <a:lnTo>
                    <a:pt x="0" y="369061"/>
                  </a:lnTo>
                  <a:lnTo>
                    <a:pt x="0" y="363188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00239" y="5592603"/>
              <a:ext cx="3029585" cy="416559"/>
            </a:xfrm>
            <a:custGeom>
              <a:avLst/>
              <a:gdLst/>
              <a:ahLst/>
              <a:cxnLst/>
              <a:rect l="l" t="t" r="r" b="b"/>
              <a:pathLst>
                <a:path w="3029584" h="416560">
                  <a:moveTo>
                    <a:pt x="2991103" y="416337"/>
                  </a:moveTo>
                  <a:lnTo>
                    <a:pt x="38417" y="416337"/>
                  </a:lnTo>
                  <a:lnTo>
                    <a:pt x="32768" y="415213"/>
                  </a:lnTo>
                  <a:lnTo>
                    <a:pt x="1123" y="383568"/>
                  </a:lnTo>
                  <a:lnTo>
                    <a:pt x="0" y="377919"/>
                  </a:lnTo>
                  <a:lnTo>
                    <a:pt x="0" y="372046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2991103" y="0"/>
                  </a:lnTo>
                  <a:lnTo>
                    <a:pt x="3023902" y="21914"/>
                  </a:lnTo>
                  <a:lnTo>
                    <a:pt x="3029521" y="38417"/>
                  </a:lnTo>
                  <a:lnTo>
                    <a:pt x="3029521" y="377919"/>
                  </a:lnTo>
                  <a:lnTo>
                    <a:pt x="3007605" y="410718"/>
                  </a:lnTo>
                  <a:lnTo>
                    <a:pt x="2996753" y="415213"/>
                  </a:lnTo>
                  <a:lnTo>
                    <a:pt x="2991103" y="416337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00239" y="5592603"/>
              <a:ext cx="3029585" cy="416559"/>
            </a:xfrm>
            <a:custGeom>
              <a:avLst/>
              <a:gdLst/>
              <a:ahLst/>
              <a:cxnLst/>
              <a:rect l="l" t="t" r="r" b="b"/>
              <a:pathLst>
                <a:path w="3029584" h="416560">
                  <a:moveTo>
                    <a:pt x="0" y="372046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0"/>
                  </a:lnTo>
                  <a:lnTo>
                    <a:pt x="5618" y="21914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8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2985230" y="0"/>
                  </a:lnTo>
                  <a:lnTo>
                    <a:pt x="2991103" y="0"/>
                  </a:lnTo>
                  <a:lnTo>
                    <a:pt x="2996753" y="1123"/>
                  </a:lnTo>
                  <a:lnTo>
                    <a:pt x="3002179" y="3371"/>
                  </a:lnTo>
                  <a:lnTo>
                    <a:pt x="3007605" y="5618"/>
                  </a:lnTo>
                  <a:lnTo>
                    <a:pt x="3026149" y="27340"/>
                  </a:lnTo>
                  <a:lnTo>
                    <a:pt x="3028397" y="32767"/>
                  </a:lnTo>
                  <a:lnTo>
                    <a:pt x="3029521" y="38417"/>
                  </a:lnTo>
                  <a:lnTo>
                    <a:pt x="3029521" y="44291"/>
                  </a:lnTo>
                  <a:lnTo>
                    <a:pt x="3029521" y="372046"/>
                  </a:lnTo>
                  <a:lnTo>
                    <a:pt x="3012395" y="407517"/>
                  </a:lnTo>
                  <a:lnTo>
                    <a:pt x="3002179" y="412965"/>
                  </a:lnTo>
                  <a:lnTo>
                    <a:pt x="2996753" y="415213"/>
                  </a:lnTo>
                  <a:lnTo>
                    <a:pt x="2991103" y="416337"/>
                  </a:lnTo>
                  <a:lnTo>
                    <a:pt x="2985230" y="416337"/>
                  </a:lnTo>
                  <a:lnTo>
                    <a:pt x="44291" y="416337"/>
                  </a:lnTo>
                  <a:lnTo>
                    <a:pt x="38417" y="416337"/>
                  </a:lnTo>
                  <a:lnTo>
                    <a:pt x="32768" y="415213"/>
                  </a:lnTo>
                  <a:lnTo>
                    <a:pt x="27341" y="412965"/>
                  </a:lnTo>
                  <a:lnTo>
                    <a:pt x="21915" y="410718"/>
                  </a:lnTo>
                  <a:lnTo>
                    <a:pt x="0" y="377919"/>
                  </a:lnTo>
                  <a:lnTo>
                    <a:pt x="0" y="372046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311818" y="1127908"/>
            <a:ext cx="4806315" cy="477075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dirty="0" sz="1400" spc="-45">
                <a:latin typeface="Arial"/>
                <a:cs typeface="Arial"/>
              </a:rPr>
              <a:t>Kernel </a:t>
            </a:r>
            <a:r>
              <a:rPr dirty="0" sz="1400" spc="-50">
                <a:latin typeface="Arial"/>
                <a:cs typeface="Arial"/>
              </a:rPr>
              <a:t>executes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program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35">
                <a:latin typeface="Arial"/>
                <a:cs typeface="Arial"/>
              </a:rPr>
              <a:t>via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exec</a:t>
            </a:r>
            <a:r>
              <a:rPr dirty="0" sz="1400" spc="-40">
                <a:latin typeface="Arial"/>
                <a:cs typeface="Arial"/>
              </a:rPr>
              <a:t> family </a:t>
            </a:r>
            <a:r>
              <a:rPr dirty="0" sz="1400" spc="-10">
                <a:latin typeface="Arial"/>
                <a:cs typeface="Arial"/>
              </a:rPr>
              <a:t>functions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dirty="0" sz="2050" spc="20">
                <a:solidFill>
                  <a:srgbClr val="666666"/>
                </a:solidFill>
                <a:latin typeface="Arial"/>
                <a:cs typeface="Arial"/>
              </a:rPr>
              <a:t>↓</a:t>
            </a:r>
            <a:endParaRPr sz="2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dirty="0" sz="1400" spc="-45">
                <a:latin typeface="Arial"/>
                <a:cs typeface="Arial"/>
              </a:rPr>
              <a:t>Special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startup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routine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40">
                <a:latin typeface="Arial"/>
                <a:cs typeface="Arial"/>
              </a:rPr>
              <a:t>called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before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main()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050" spc="20">
                <a:solidFill>
                  <a:srgbClr val="666666"/>
                </a:solidFill>
                <a:latin typeface="Arial"/>
                <a:cs typeface="Arial"/>
              </a:rPr>
              <a:t>↓</a:t>
            </a:r>
            <a:endParaRPr sz="2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dirty="0" sz="1400" spc="-45">
                <a:latin typeface="Arial"/>
                <a:cs typeface="Arial"/>
              </a:rPr>
              <a:t>Startup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routine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receives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arguments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environment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from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kernel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35"/>
              </a:spcBef>
            </a:pPr>
            <a:r>
              <a:rPr dirty="0" sz="2050" spc="20">
                <a:solidFill>
                  <a:srgbClr val="666666"/>
                </a:solidFill>
                <a:latin typeface="Arial"/>
                <a:cs typeface="Arial"/>
              </a:rPr>
              <a:t>↓</a:t>
            </a:r>
            <a:endParaRPr sz="2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dirty="0" sz="1400" spc="-45">
                <a:latin typeface="Arial"/>
                <a:cs typeface="Arial"/>
              </a:rPr>
              <a:t>Link </a:t>
            </a:r>
            <a:r>
              <a:rPr dirty="0" sz="1400" spc="-40">
                <a:latin typeface="Arial"/>
                <a:cs typeface="Arial"/>
              </a:rPr>
              <a:t>editor </a:t>
            </a:r>
            <a:r>
              <a:rPr dirty="0" sz="1400" spc="-45">
                <a:latin typeface="Arial"/>
                <a:cs typeface="Arial"/>
              </a:rPr>
              <a:t>sets</a:t>
            </a:r>
            <a:r>
              <a:rPr dirty="0" sz="1400" spc="-40">
                <a:latin typeface="Arial"/>
                <a:cs typeface="Arial"/>
              </a:rPr>
              <a:t> starting </a:t>
            </a:r>
            <a:r>
              <a:rPr dirty="0" sz="1400" spc="-50">
                <a:latin typeface="Arial"/>
                <a:cs typeface="Arial"/>
              </a:rPr>
              <a:t>address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during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compilation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50" spc="20">
                <a:solidFill>
                  <a:srgbClr val="666666"/>
                </a:solidFill>
                <a:latin typeface="Arial"/>
                <a:cs typeface="Arial"/>
              </a:rPr>
              <a:t>↓</a:t>
            </a:r>
            <a:endParaRPr sz="2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1400" spc="-45">
                <a:latin typeface="Arial"/>
                <a:cs typeface="Arial"/>
              </a:rPr>
              <a:t>Startup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45">
                <a:latin typeface="Arial"/>
                <a:cs typeface="Arial"/>
              </a:rPr>
              <a:t>routine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prepares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environment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40">
                <a:latin typeface="Arial"/>
                <a:cs typeface="Arial"/>
              </a:rPr>
              <a:t>calls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main()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dirty="0" sz="2050" spc="20">
                <a:solidFill>
                  <a:srgbClr val="666666"/>
                </a:solidFill>
                <a:latin typeface="Arial"/>
                <a:cs typeface="Arial"/>
              </a:rPr>
              <a:t>↓</a:t>
            </a:r>
            <a:endParaRPr sz="2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1400" spc="-50">
                <a:latin typeface="Arial"/>
                <a:cs typeface="Arial"/>
              </a:rPr>
              <a:t>Equivalent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to: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exit(main(argc,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argv))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531620">
              <a:lnSpc>
                <a:spcPct val="100000"/>
              </a:lnSpc>
              <a:spcBef>
                <a:spcPts val="130"/>
              </a:spcBef>
            </a:pPr>
            <a:r>
              <a:rPr dirty="0" spc="-30"/>
              <a:t>The</a:t>
            </a:r>
            <a:r>
              <a:rPr dirty="0" spc="-175"/>
              <a:t> </a:t>
            </a:r>
            <a:r>
              <a:rPr dirty="0" spc="-45"/>
              <a:t>main</a:t>
            </a:r>
            <a:r>
              <a:rPr dirty="0" spc="-170"/>
              <a:t> </a:t>
            </a:r>
            <a:r>
              <a:rPr dirty="0" spc="-55"/>
              <a:t>Function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376076"/>
            <a:ext cx="10629900" cy="4455795"/>
            <a:chOff x="400049" y="1376076"/>
            <a:chExt cx="10629900" cy="445579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376076"/>
              <a:ext cx="10629900" cy="4455795"/>
            </a:xfrm>
            <a:custGeom>
              <a:avLst/>
              <a:gdLst/>
              <a:ahLst/>
              <a:cxnLst/>
              <a:rect l="l" t="t" r="r" b="b"/>
              <a:pathLst>
                <a:path w="10629900" h="4455795">
                  <a:moveTo>
                    <a:pt x="10580239" y="4455699"/>
                  </a:moveTo>
                  <a:lnTo>
                    <a:pt x="49659" y="4455699"/>
                  </a:lnTo>
                  <a:lnTo>
                    <a:pt x="46203" y="4455359"/>
                  </a:lnTo>
                  <a:lnTo>
                    <a:pt x="10896" y="4434979"/>
                  </a:lnTo>
                  <a:lnTo>
                    <a:pt x="0" y="4406040"/>
                  </a:lnTo>
                  <a:lnTo>
                    <a:pt x="0" y="440255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406040"/>
                  </a:lnTo>
                  <a:lnTo>
                    <a:pt x="10611863" y="4442599"/>
                  </a:lnTo>
                  <a:lnTo>
                    <a:pt x="10583695" y="4455359"/>
                  </a:lnTo>
                  <a:lnTo>
                    <a:pt x="10580239" y="4455699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4931" y="4228432"/>
              <a:ext cx="10258425" cy="912494"/>
            </a:xfrm>
            <a:custGeom>
              <a:avLst/>
              <a:gdLst/>
              <a:ahLst/>
              <a:cxnLst/>
              <a:rect l="l" t="t" r="r" b="b"/>
              <a:pathLst>
                <a:path w="10258425" h="912495">
                  <a:moveTo>
                    <a:pt x="10227119" y="912399"/>
                  </a:moveTo>
                  <a:lnTo>
                    <a:pt x="15367" y="912399"/>
                  </a:lnTo>
                  <a:lnTo>
                    <a:pt x="13107" y="911500"/>
                  </a:lnTo>
                  <a:lnTo>
                    <a:pt x="0" y="881665"/>
                  </a:lnTo>
                  <a:lnTo>
                    <a:pt x="0" y="876966"/>
                  </a:lnTo>
                  <a:lnTo>
                    <a:pt x="0" y="30734"/>
                  </a:lnTo>
                  <a:lnTo>
                    <a:pt x="15367" y="0"/>
                  </a:lnTo>
                  <a:lnTo>
                    <a:pt x="10227119" y="0"/>
                  </a:lnTo>
                  <a:lnTo>
                    <a:pt x="10256953" y="26214"/>
                  </a:lnTo>
                  <a:lnTo>
                    <a:pt x="10257852" y="30734"/>
                  </a:lnTo>
                  <a:lnTo>
                    <a:pt x="10257852" y="881665"/>
                  </a:lnTo>
                  <a:lnTo>
                    <a:pt x="10231638" y="911500"/>
                  </a:lnTo>
                  <a:lnTo>
                    <a:pt x="10227119" y="912399"/>
                  </a:lnTo>
                  <a:close/>
                </a:path>
              </a:pathLst>
            </a:custGeom>
            <a:solidFill>
              <a:srgbClr val="C7DBFF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7215" y="4228432"/>
              <a:ext cx="35560" cy="912494"/>
            </a:xfrm>
            <a:custGeom>
              <a:avLst/>
              <a:gdLst/>
              <a:ahLst/>
              <a:cxnLst/>
              <a:rect l="l" t="t" r="r" b="b"/>
              <a:pathLst>
                <a:path w="35559" h="912495">
                  <a:moveTo>
                    <a:pt x="35433" y="912399"/>
                  </a:moveTo>
                  <a:lnTo>
                    <a:pt x="2594" y="890568"/>
                  </a:lnTo>
                  <a:lnTo>
                    <a:pt x="0" y="876966"/>
                  </a:lnTo>
                  <a:lnTo>
                    <a:pt x="0" y="35433"/>
                  </a:lnTo>
                  <a:lnTo>
                    <a:pt x="21830" y="2594"/>
                  </a:lnTo>
                  <a:lnTo>
                    <a:pt x="35433" y="0"/>
                  </a:lnTo>
                  <a:lnTo>
                    <a:pt x="35433" y="9123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288476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687097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076860"/>
              <a:ext cx="70866" cy="7086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475481"/>
              <a:ext cx="70866" cy="7086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874102"/>
              <a:ext cx="70866" cy="7086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00049" y="1411223"/>
              <a:ext cx="9878060" cy="975360"/>
            </a:xfrm>
            <a:custGeom>
              <a:avLst/>
              <a:gdLst/>
              <a:ahLst/>
              <a:cxnLst/>
              <a:rect l="l" t="t" r="r" b="b"/>
              <a:pathLst>
                <a:path w="9878060" h="975360">
                  <a:moveTo>
                    <a:pt x="9877805" y="975359"/>
                  </a:moveTo>
                  <a:lnTo>
                    <a:pt x="0" y="975359"/>
                  </a:lnTo>
                  <a:lnTo>
                    <a:pt x="0" y="10954"/>
                  </a:lnTo>
                  <a:lnTo>
                    <a:pt x="1348" y="4174"/>
                  </a:lnTo>
                  <a:lnTo>
                    <a:pt x="3077" y="0"/>
                  </a:lnTo>
                  <a:lnTo>
                    <a:pt x="9877805" y="0"/>
                  </a:lnTo>
                  <a:lnTo>
                    <a:pt x="9877805" y="142017"/>
                  </a:lnTo>
                  <a:lnTo>
                    <a:pt x="212597" y="142017"/>
                  </a:lnTo>
                  <a:lnTo>
                    <a:pt x="205528" y="142666"/>
                  </a:lnTo>
                  <a:lnTo>
                    <a:pt x="177813" y="170380"/>
                  </a:lnTo>
                  <a:lnTo>
                    <a:pt x="177164" y="177450"/>
                  </a:lnTo>
                  <a:lnTo>
                    <a:pt x="177164" y="708945"/>
                  </a:lnTo>
                  <a:lnTo>
                    <a:pt x="198995" y="741784"/>
                  </a:lnTo>
                  <a:lnTo>
                    <a:pt x="212597" y="744378"/>
                  </a:lnTo>
                  <a:lnTo>
                    <a:pt x="9877805" y="744378"/>
                  </a:lnTo>
                  <a:lnTo>
                    <a:pt x="9877805" y="975359"/>
                  </a:lnTo>
                  <a:close/>
                </a:path>
                <a:path w="9878060" h="975360">
                  <a:moveTo>
                    <a:pt x="9877805" y="744378"/>
                  </a:moveTo>
                  <a:lnTo>
                    <a:pt x="9655492" y="744378"/>
                  </a:lnTo>
                  <a:lnTo>
                    <a:pt x="9662562" y="743729"/>
                  </a:lnTo>
                  <a:lnTo>
                    <a:pt x="9669094" y="741784"/>
                  </a:lnTo>
                  <a:lnTo>
                    <a:pt x="9690925" y="708945"/>
                  </a:lnTo>
                  <a:lnTo>
                    <a:pt x="9690925" y="177450"/>
                  </a:lnTo>
                  <a:lnTo>
                    <a:pt x="9669094" y="144612"/>
                  </a:lnTo>
                  <a:lnTo>
                    <a:pt x="9655492" y="142017"/>
                  </a:lnTo>
                  <a:lnTo>
                    <a:pt x="9877805" y="142017"/>
                  </a:lnTo>
                  <a:lnTo>
                    <a:pt x="9877805" y="744378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7202" y="1553247"/>
              <a:ext cx="9514205" cy="602615"/>
            </a:xfrm>
            <a:custGeom>
              <a:avLst/>
              <a:gdLst/>
              <a:ahLst/>
              <a:cxnLst/>
              <a:rect l="l" t="t" r="r" b="b"/>
              <a:pathLst>
                <a:path w="9514205" h="602614">
                  <a:moveTo>
                    <a:pt x="9513760" y="30734"/>
                  </a:moveTo>
                  <a:lnTo>
                    <a:pt x="9487548" y="901"/>
                  </a:lnTo>
                  <a:lnTo>
                    <a:pt x="9483026" y="0"/>
                  </a:lnTo>
                  <a:lnTo>
                    <a:pt x="30746" y="0"/>
                  </a:lnTo>
                  <a:lnTo>
                    <a:pt x="901" y="26212"/>
                  </a:lnTo>
                  <a:lnTo>
                    <a:pt x="0" y="30734"/>
                  </a:lnTo>
                  <a:lnTo>
                    <a:pt x="12" y="566928"/>
                  </a:lnTo>
                  <a:lnTo>
                    <a:pt x="0" y="571627"/>
                  </a:lnTo>
                  <a:lnTo>
                    <a:pt x="26225" y="601459"/>
                  </a:lnTo>
                  <a:lnTo>
                    <a:pt x="30746" y="602361"/>
                  </a:lnTo>
                  <a:lnTo>
                    <a:pt x="9483026" y="602361"/>
                  </a:lnTo>
                  <a:lnTo>
                    <a:pt x="9512871" y="576148"/>
                  </a:lnTo>
                  <a:lnTo>
                    <a:pt x="9513760" y="571627"/>
                  </a:lnTo>
                  <a:lnTo>
                    <a:pt x="9513760" y="3073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32821" y="1602049"/>
            <a:ext cx="9547225" cy="3383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5"/>
              </a:spcBef>
            </a:pP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7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00" b="1">
                <a:solidFill>
                  <a:srgbClr val="A6E22E"/>
                </a:solidFill>
                <a:latin typeface="Courier New"/>
                <a:cs typeface="Courier New"/>
              </a:rPr>
              <a:t>main</a:t>
            </a:r>
            <a:r>
              <a:rPr dirty="0" sz="200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00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7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2000" spc="-365">
                <a:solidFill>
                  <a:srgbClr val="DDDDDD"/>
                </a:solidFill>
                <a:latin typeface="Courier New"/>
                <a:cs typeface="Courier New"/>
              </a:rPr>
              <a:t>argc,</a:t>
            </a:r>
            <a:r>
              <a:rPr dirty="0" sz="2000" spc="-34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char</a:t>
            </a:r>
            <a:r>
              <a:rPr dirty="0" sz="1300" spc="7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2000" spc="-375">
                <a:solidFill>
                  <a:srgbClr val="DDDDDD"/>
                </a:solidFill>
                <a:latin typeface="Courier New"/>
                <a:cs typeface="Courier New"/>
              </a:rPr>
              <a:t>*argv[]);</a:t>
            </a:r>
            <a:endParaRPr sz="2000">
              <a:latin typeface="Courier New"/>
              <a:cs typeface="Courier New"/>
            </a:endParaRPr>
          </a:p>
          <a:p>
            <a:pPr marL="141605" marR="1800860">
              <a:lnSpc>
                <a:spcPct val="124600"/>
              </a:lnSpc>
              <a:spcBef>
                <a:spcPts val="994"/>
              </a:spcBef>
            </a:pPr>
            <a:r>
              <a:rPr dirty="0" sz="2100" spc="-80" b="1">
                <a:latin typeface="Arial"/>
                <a:cs typeface="Arial"/>
              </a:rPr>
              <a:t>argc: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Number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of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105">
                <a:latin typeface="Arial"/>
                <a:cs typeface="Arial"/>
              </a:rPr>
              <a:t>command-</a:t>
            </a:r>
            <a:r>
              <a:rPr dirty="0" sz="2100" spc="-55">
                <a:latin typeface="Arial"/>
                <a:cs typeface="Arial"/>
              </a:rPr>
              <a:t>line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arguments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(including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program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name) </a:t>
            </a:r>
            <a:r>
              <a:rPr dirty="0" sz="2100" spc="-85" b="1">
                <a:latin typeface="Arial"/>
                <a:cs typeface="Arial"/>
              </a:rPr>
              <a:t>argv:</a:t>
            </a:r>
            <a:r>
              <a:rPr dirty="0" sz="2100" spc="-150" b="1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Array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of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pointers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argument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strings</a:t>
            </a:r>
            <a:endParaRPr sz="2100">
              <a:latin typeface="Arial"/>
              <a:cs typeface="Arial"/>
            </a:endParaRPr>
          </a:p>
          <a:p>
            <a:pPr marL="141605" marR="4470400">
              <a:lnSpc>
                <a:spcPts val="3140"/>
              </a:lnSpc>
              <a:spcBef>
                <a:spcPts val="140"/>
              </a:spcBef>
            </a:pPr>
            <a:r>
              <a:rPr dirty="0" sz="2100" spc="-85" b="1">
                <a:latin typeface="Arial"/>
                <a:cs typeface="Arial"/>
              </a:rPr>
              <a:t>argv[argc]</a:t>
            </a:r>
            <a:r>
              <a:rPr dirty="0" sz="2100" spc="-50" b="1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is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guaranteed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be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114">
                <a:latin typeface="Arial"/>
                <a:cs typeface="Arial"/>
              </a:rPr>
              <a:t>NULL </a:t>
            </a:r>
            <a:r>
              <a:rPr dirty="0" sz="2100" spc="-25">
                <a:latin typeface="Arial"/>
                <a:cs typeface="Arial"/>
              </a:rPr>
              <a:t>pointer </a:t>
            </a:r>
            <a:r>
              <a:rPr dirty="0" sz="2100" spc="-85" b="1">
                <a:latin typeface="Arial"/>
                <a:cs typeface="Arial"/>
              </a:rPr>
              <a:t>Return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spc="-80" b="1">
                <a:latin typeface="Arial"/>
                <a:cs typeface="Arial"/>
              </a:rPr>
              <a:t>value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spc="-100">
                <a:latin typeface="Arial"/>
                <a:cs typeface="Arial"/>
              </a:rPr>
              <a:t>becomes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process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exit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status </a:t>
            </a:r>
            <a:r>
              <a:rPr dirty="0" sz="2100" spc="-85" b="1">
                <a:latin typeface="Arial"/>
                <a:cs typeface="Arial"/>
              </a:rPr>
              <a:t>ISO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spc="-130" b="1">
                <a:latin typeface="Arial"/>
                <a:cs typeface="Arial"/>
              </a:rPr>
              <a:t>C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spc="-95" b="1">
                <a:latin typeface="Arial"/>
                <a:cs typeface="Arial"/>
              </a:rPr>
              <a:t>and</a:t>
            </a:r>
            <a:r>
              <a:rPr dirty="0" sz="2100" spc="-40" b="1">
                <a:latin typeface="Arial"/>
                <a:cs typeface="Arial"/>
              </a:rPr>
              <a:t> </a:t>
            </a:r>
            <a:r>
              <a:rPr dirty="0" sz="2100" spc="-85" b="1">
                <a:latin typeface="Arial"/>
                <a:cs typeface="Arial"/>
              </a:rPr>
              <a:t>POSIX.1</a:t>
            </a:r>
            <a:r>
              <a:rPr dirty="0" sz="2100" spc="-45" b="1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specify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this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prototype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150"/>
              </a:spcBef>
            </a:pPr>
            <a:r>
              <a:rPr dirty="0" sz="2100" spc="-90" b="1">
                <a:latin typeface="Arial"/>
                <a:cs typeface="Arial"/>
              </a:rPr>
              <a:t>Note:</a:t>
            </a:r>
            <a:r>
              <a:rPr dirty="0" sz="2100" spc="-75" b="1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The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startup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routine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sets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up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these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parameters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before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calling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main(),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making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them </a:t>
            </a:r>
            <a:r>
              <a:rPr dirty="0" sz="2100" spc="-70">
                <a:latin typeface="Arial"/>
                <a:cs typeface="Arial"/>
              </a:rPr>
              <a:t>available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every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130">
                <a:latin typeface="Arial"/>
                <a:cs typeface="Arial"/>
              </a:rPr>
              <a:t>C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program.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994" y="169148"/>
            <a:ext cx="5342255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65"/>
              <a:t>Process</a:t>
            </a:r>
            <a:r>
              <a:rPr dirty="0" spc="-125"/>
              <a:t> </a:t>
            </a:r>
            <a:r>
              <a:rPr dirty="0" spc="-90"/>
              <a:t>Termination</a:t>
            </a:r>
            <a:r>
              <a:rPr dirty="0" spc="-60"/>
              <a:t> </a:t>
            </a:r>
            <a:r>
              <a:rPr dirty="0" spc="-45"/>
              <a:t>Methods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934146"/>
            <a:ext cx="5102860" cy="3331210"/>
            <a:chOff x="400049" y="1934146"/>
            <a:chExt cx="5102860" cy="333121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934146"/>
              <a:ext cx="5102860" cy="3331210"/>
            </a:xfrm>
            <a:custGeom>
              <a:avLst/>
              <a:gdLst/>
              <a:ahLst/>
              <a:cxnLst/>
              <a:rect l="l" t="t" r="r" b="b"/>
              <a:pathLst>
                <a:path w="5102860" h="3331210">
                  <a:moveTo>
                    <a:pt x="5052692" y="3330701"/>
                  </a:moveTo>
                  <a:lnTo>
                    <a:pt x="49659" y="3330701"/>
                  </a:lnTo>
                  <a:lnTo>
                    <a:pt x="46203" y="3330361"/>
                  </a:lnTo>
                  <a:lnTo>
                    <a:pt x="10896" y="3309982"/>
                  </a:lnTo>
                  <a:lnTo>
                    <a:pt x="0" y="3281042"/>
                  </a:lnTo>
                  <a:lnTo>
                    <a:pt x="0" y="327755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3281042"/>
                  </a:lnTo>
                  <a:lnTo>
                    <a:pt x="5084315" y="3317601"/>
                  </a:lnTo>
                  <a:lnTo>
                    <a:pt x="5056148" y="3330361"/>
                  </a:lnTo>
                  <a:lnTo>
                    <a:pt x="5052692" y="3330701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261" y="2704814"/>
              <a:ext cx="70866" cy="708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261" y="3032569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261" y="3351466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261" y="3670363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261" y="3998118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144176" y="1835348"/>
            <a:ext cx="4216400" cy="2335530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1525"/>
              </a:spcBef>
            </a:pPr>
            <a:r>
              <a:rPr dirty="0" sz="2250" spc="-65">
                <a:solidFill>
                  <a:srgbClr val="DD1144"/>
                </a:solidFill>
                <a:latin typeface="Times New Roman"/>
                <a:cs typeface="Times New Roman"/>
              </a:rPr>
              <a:t>Normal</a:t>
            </a:r>
            <a:r>
              <a:rPr dirty="0" sz="2250" spc="-8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65">
                <a:solidFill>
                  <a:srgbClr val="DD1144"/>
                </a:solidFill>
                <a:latin typeface="Times New Roman"/>
                <a:cs typeface="Times New Roman"/>
              </a:rPr>
              <a:t>Termination</a:t>
            </a:r>
            <a:r>
              <a:rPr dirty="0" sz="2250" spc="-7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>
                <a:solidFill>
                  <a:srgbClr val="DD1144"/>
                </a:solidFill>
                <a:latin typeface="Times New Roman"/>
                <a:cs typeface="Times New Roman"/>
              </a:rPr>
              <a:t>(5</a:t>
            </a:r>
            <a:r>
              <a:rPr dirty="0" sz="2250" spc="-9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DD1144"/>
                </a:solidFill>
                <a:latin typeface="Times New Roman"/>
                <a:cs typeface="Times New Roman"/>
              </a:rPr>
              <a:t>ways):</a:t>
            </a:r>
            <a:endParaRPr sz="2250">
              <a:latin typeface="Times New Roman"/>
              <a:cs typeface="Times New Roman"/>
            </a:endParaRPr>
          </a:p>
          <a:p>
            <a:pPr marL="12700" marR="1341755">
              <a:lnSpc>
                <a:spcPct val="102400"/>
              </a:lnSpc>
              <a:spcBef>
                <a:spcPts val="1295"/>
              </a:spcBef>
            </a:pPr>
            <a:r>
              <a:rPr dirty="0" sz="2100" spc="-85">
                <a:latin typeface="Arial"/>
                <a:cs typeface="Arial"/>
              </a:rPr>
              <a:t>Return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from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main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function </a:t>
            </a:r>
            <a:r>
              <a:rPr dirty="0" sz="2100" spc="-75">
                <a:latin typeface="Arial"/>
                <a:cs typeface="Arial"/>
              </a:rPr>
              <a:t>Calling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exit()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function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ts val="2510"/>
              </a:lnSpc>
              <a:spcBef>
                <a:spcPts val="85"/>
              </a:spcBef>
            </a:pPr>
            <a:r>
              <a:rPr dirty="0" sz="2100" spc="-75">
                <a:latin typeface="Arial"/>
                <a:cs typeface="Arial"/>
              </a:rPr>
              <a:t>Calling</a:t>
            </a:r>
            <a:r>
              <a:rPr dirty="0" sz="2100" spc="-65">
                <a:latin typeface="Arial"/>
                <a:cs typeface="Arial"/>
              </a:rPr>
              <a:t> _exit()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50">
                <a:latin typeface="Arial"/>
                <a:cs typeface="Arial"/>
              </a:rPr>
              <a:t>or</a:t>
            </a:r>
            <a:r>
              <a:rPr dirty="0" sz="2100" spc="-60">
                <a:latin typeface="Arial"/>
                <a:cs typeface="Arial"/>
              </a:rPr>
              <a:t> _Exit() </a:t>
            </a:r>
            <a:r>
              <a:rPr dirty="0" sz="2100" spc="-10">
                <a:latin typeface="Arial"/>
                <a:cs typeface="Arial"/>
              </a:rPr>
              <a:t>functions </a:t>
            </a:r>
            <a:r>
              <a:rPr dirty="0" sz="2100" spc="-85">
                <a:latin typeface="Arial"/>
                <a:cs typeface="Arial"/>
              </a:rPr>
              <a:t>Return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of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last </a:t>
            </a:r>
            <a:r>
              <a:rPr dirty="0" sz="2100" spc="-80">
                <a:latin typeface="Arial"/>
                <a:cs typeface="Arial"/>
              </a:rPr>
              <a:t>thread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from</a:t>
            </a:r>
            <a:r>
              <a:rPr dirty="0" sz="2100" spc="-60">
                <a:latin typeface="Arial"/>
                <a:cs typeface="Arial"/>
              </a:rPr>
              <a:t> start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40">
                <a:latin typeface="Arial"/>
                <a:cs typeface="Arial"/>
              </a:rPr>
              <a:t>routine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500"/>
              </a:lnSpc>
            </a:pPr>
            <a:r>
              <a:rPr dirty="0" sz="2100" spc="-75">
                <a:latin typeface="Arial"/>
                <a:cs typeface="Arial"/>
              </a:rPr>
              <a:t>Calling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pthread_exit()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from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last</a:t>
            </a:r>
            <a:r>
              <a:rPr dirty="0" sz="2100" spc="-4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thread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679566" y="1934146"/>
            <a:ext cx="5102860" cy="3331210"/>
            <a:chOff x="5679566" y="1934146"/>
            <a:chExt cx="5102860" cy="3331210"/>
          </a:xfrm>
        </p:grpSpPr>
        <p:sp>
          <p:nvSpPr>
            <p:cNvPr id="12" name="object 12" descr=""/>
            <p:cNvSpPr/>
            <p:nvPr/>
          </p:nvSpPr>
          <p:spPr>
            <a:xfrm>
              <a:off x="5679566" y="1934146"/>
              <a:ext cx="5102860" cy="3331210"/>
            </a:xfrm>
            <a:custGeom>
              <a:avLst/>
              <a:gdLst/>
              <a:ahLst/>
              <a:cxnLst/>
              <a:rect l="l" t="t" r="r" b="b"/>
              <a:pathLst>
                <a:path w="5102859" h="3331210">
                  <a:moveTo>
                    <a:pt x="5052692" y="3330701"/>
                  </a:moveTo>
                  <a:lnTo>
                    <a:pt x="49660" y="3330701"/>
                  </a:lnTo>
                  <a:lnTo>
                    <a:pt x="46203" y="3330361"/>
                  </a:lnTo>
                  <a:lnTo>
                    <a:pt x="10896" y="3309982"/>
                  </a:lnTo>
                  <a:lnTo>
                    <a:pt x="0" y="3281042"/>
                  </a:lnTo>
                  <a:lnTo>
                    <a:pt x="0" y="327755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3281042"/>
                  </a:lnTo>
                  <a:lnTo>
                    <a:pt x="5084315" y="3317601"/>
                  </a:lnTo>
                  <a:lnTo>
                    <a:pt x="5056148" y="3330361"/>
                  </a:lnTo>
                  <a:lnTo>
                    <a:pt x="5052692" y="3330701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1061" y="2704814"/>
              <a:ext cx="70866" cy="708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061" y="3032569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061" y="3351466"/>
              <a:ext cx="70866" cy="70865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6402101" y="1835348"/>
            <a:ext cx="3636645" cy="2007870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525"/>
              </a:spcBef>
            </a:pPr>
            <a:r>
              <a:rPr dirty="0" sz="2250" spc="-60">
                <a:solidFill>
                  <a:srgbClr val="DD1144"/>
                </a:solidFill>
                <a:latin typeface="Times New Roman"/>
                <a:cs typeface="Times New Roman"/>
              </a:rPr>
              <a:t>Abnormal</a:t>
            </a:r>
            <a:r>
              <a:rPr dirty="0" sz="2250" spc="-8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65">
                <a:solidFill>
                  <a:srgbClr val="DD1144"/>
                </a:solidFill>
                <a:latin typeface="Times New Roman"/>
                <a:cs typeface="Times New Roman"/>
              </a:rPr>
              <a:t>Termination</a:t>
            </a:r>
            <a:r>
              <a:rPr dirty="0" sz="2250" spc="-75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>
                <a:solidFill>
                  <a:srgbClr val="DD1144"/>
                </a:solidFill>
                <a:latin typeface="Times New Roman"/>
                <a:cs typeface="Times New Roman"/>
              </a:rPr>
              <a:t>(3</a:t>
            </a:r>
            <a:r>
              <a:rPr dirty="0" sz="2250" spc="-12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250" spc="-10">
                <a:solidFill>
                  <a:srgbClr val="DD1144"/>
                </a:solidFill>
                <a:latin typeface="Times New Roman"/>
                <a:cs typeface="Times New Roman"/>
              </a:rPr>
              <a:t>ways):</a:t>
            </a:r>
            <a:endParaRPr sz="2250">
              <a:latin typeface="Times New Roman"/>
              <a:cs typeface="Times New Roman"/>
            </a:endParaRPr>
          </a:p>
          <a:p>
            <a:pPr marL="12700" marR="720090">
              <a:lnSpc>
                <a:spcPct val="100600"/>
              </a:lnSpc>
              <a:spcBef>
                <a:spcPts val="1340"/>
              </a:spcBef>
            </a:pPr>
            <a:r>
              <a:rPr dirty="0" sz="2100" spc="-75">
                <a:latin typeface="Arial"/>
                <a:cs typeface="Arial"/>
              </a:rPr>
              <a:t>Calling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abort()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function </a:t>
            </a:r>
            <a:r>
              <a:rPr dirty="0" sz="2100" spc="-80">
                <a:latin typeface="Arial"/>
                <a:cs typeface="Arial"/>
              </a:rPr>
              <a:t>Receipt</a:t>
            </a:r>
            <a:r>
              <a:rPr dirty="0" sz="2100" spc="-70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of</a:t>
            </a:r>
            <a:r>
              <a:rPr dirty="0" sz="2100" spc="-11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a</a:t>
            </a:r>
            <a:r>
              <a:rPr dirty="0" sz="2100" spc="-10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signal </a:t>
            </a:r>
            <a:r>
              <a:rPr dirty="0" sz="2100" spc="-95">
                <a:latin typeface="Arial"/>
                <a:cs typeface="Arial"/>
              </a:rPr>
              <a:t>Response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of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last </a:t>
            </a:r>
            <a:r>
              <a:rPr dirty="0" sz="2100" spc="-80">
                <a:latin typeface="Arial"/>
                <a:cs typeface="Arial"/>
              </a:rPr>
              <a:t>thread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to </a:t>
            </a:r>
            <a:r>
              <a:rPr dirty="0" sz="2100" spc="-70">
                <a:latin typeface="Arial"/>
                <a:cs typeface="Arial"/>
              </a:rPr>
              <a:t>cancellation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request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74700">
              <a:lnSpc>
                <a:spcPct val="100000"/>
              </a:lnSpc>
              <a:spcBef>
                <a:spcPts val="105"/>
              </a:spcBef>
            </a:pPr>
            <a:r>
              <a:rPr dirty="0" sz="3550"/>
              <a:t>Exit</a:t>
            </a:r>
            <a:r>
              <a:rPr dirty="0" sz="3550" spc="-130"/>
              <a:t> </a:t>
            </a:r>
            <a:r>
              <a:rPr dirty="0" sz="3550" spc="-10"/>
              <a:t>Functions</a:t>
            </a:r>
            <a:r>
              <a:rPr dirty="0" sz="3550" spc="-130"/>
              <a:t> </a:t>
            </a:r>
            <a:r>
              <a:rPr dirty="0" sz="3550" spc="-10"/>
              <a:t>Comparison</a:t>
            </a:r>
            <a:endParaRPr sz="3550"/>
          </a:p>
        </p:txBody>
      </p:sp>
      <p:sp>
        <p:nvSpPr>
          <p:cNvPr id="3" name="object 3" descr=""/>
          <p:cNvSpPr/>
          <p:nvPr/>
        </p:nvSpPr>
        <p:spPr>
          <a:xfrm>
            <a:off x="400049" y="1650682"/>
            <a:ext cx="10629900" cy="3897629"/>
          </a:xfrm>
          <a:custGeom>
            <a:avLst/>
            <a:gdLst/>
            <a:ahLst/>
            <a:cxnLst/>
            <a:rect l="l" t="t" r="r" b="b"/>
            <a:pathLst>
              <a:path w="10629900" h="3897629">
                <a:moveTo>
                  <a:pt x="10580239" y="3897629"/>
                </a:moveTo>
                <a:lnTo>
                  <a:pt x="49659" y="3897629"/>
                </a:lnTo>
                <a:lnTo>
                  <a:pt x="46203" y="3897288"/>
                </a:lnTo>
                <a:lnTo>
                  <a:pt x="10896" y="3876910"/>
                </a:lnTo>
                <a:lnTo>
                  <a:pt x="0" y="3847970"/>
                </a:lnTo>
                <a:lnTo>
                  <a:pt x="0" y="3844480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10580239" y="0"/>
                </a:lnTo>
                <a:lnTo>
                  <a:pt x="10616800" y="18034"/>
                </a:lnTo>
                <a:lnTo>
                  <a:pt x="10629898" y="49659"/>
                </a:lnTo>
                <a:lnTo>
                  <a:pt x="10629898" y="3847970"/>
                </a:lnTo>
                <a:lnTo>
                  <a:pt x="10611863" y="3884530"/>
                </a:lnTo>
                <a:lnTo>
                  <a:pt x="10583695" y="3897288"/>
                </a:lnTo>
                <a:lnTo>
                  <a:pt x="10580239" y="3897629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77215" y="1827847"/>
          <a:ext cx="10351770" cy="1725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9475"/>
                <a:gridCol w="3428365"/>
                <a:gridCol w="3419475"/>
              </a:tblGrid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 b="1">
                          <a:latin typeface="Arial"/>
                          <a:cs typeface="Arial"/>
                        </a:rPr>
                        <a:t>Function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 b="1">
                          <a:latin typeface="Arial"/>
                          <a:cs typeface="Arial"/>
                        </a:rPr>
                        <a:t>Header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 b="1">
                          <a:latin typeface="Arial"/>
                          <a:cs typeface="Arial"/>
                        </a:rPr>
                        <a:t>Behavior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000000">
                        <a:alpha val="10198"/>
                      </a:srgbClr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exit()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16573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stdlib.h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16573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marR="45465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45">
                          <a:latin typeface="Arial"/>
                          <a:cs typeface="Arial"/>
                        </a:rPr>
                        <a:t>Performs</a:t>
                      </a:r>
                      <a:r>
                        <a:rPr dirty="0" sz="14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cleanup,</a:t>
                      </a:r>
                      <a:r>
                        <a:rPr dirty="0" sz="14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30">
                          <a:latin typeface="Arial"/>
                          <a:cs typeface="Arial"/>
                        </a:rPr>
                        <a:t>calls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35">
                          <a:latin typeface="Arial"/>
                          <a:cs typeface="Arial"/>
                        </a:rPr>
                        <a:t>exit</a:t>
                      </a:r>
                      <a:r>
                        <a:rPr dirty="0" sz="145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handlers, closes</a:t>
                      </a:r>
                      <a:r>
                        <a:rPr dirty="0" sz="14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streams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_Exit()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stdlib.h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4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450" spc="-50">
                          <a:latin typeface="Arial"/>
                          <a:cs typeface="Arial"/>
                        </a:rPr>
                        <a:t>immediately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kernel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 (ISO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25">
                          <a:latin typeface="Arial"/>
                          <a:cs typeface="Arial"/>
                        </a:rPr>
                        <a:t>C)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_exit()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10">
                          <a:latin typeface="Arial"/>
                          <a:cs typeface="Arial"/>
                        </a:rPr>
                        <a:t>unistd.h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450" spc="-45">
                          <a:latin typeface="Arial"/>
                          <a:cs typeface="Arial"/>
                        </a:rPr>
                        <a:t>Returns </a:t>
                      </a:r>
                      <a:r>
                        <a:rPr dirty="0" sz="1450" spc="-50">
                          <a:latin typeface="Arial"/>
                          <a:cs typeface="Arial"/>
                        </a:rPr>
                        <a:t>immediately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45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50" spc="-40">
                          <a:latin typeface="Arial"/>
                          <a:cs typeface="Arial"/>
                        </a:rPr>
                        <a:t>kernel </a:t>
                      </a:r>
                      <a:r>
                        <a:rPr dirty="0" sz="1450" spc="-10">
                          <a:latin typeface="Arial"/>
                          <a:cs typeface="Arial"/>
                        </a:rPr>
                        <a:t>(POSIX.1)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B="0" marT="59055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2862643" y="3829811"/>
            <a:ext cx="71120" cy="717550"/>
            <a:chOff x="2862643" y="3829811"/>
            <a:chExt cx="71120" cy="7175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643" y="3829811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643" y="4157566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2643" y="4476463"/>
              <a:ext cx="70866" cy="7086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053406" y="3654718"/>
            <a:ext cx="5925820" cy="99504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spc="-40">
                <a:latin typeface="Arial"/>
                <a:cs typeface="Arial"/>
              </a:rPr>
              <a:t>All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accept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integer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exit </a:t>
            </a:r>
            <a:r>
              <a:rPr dirty="0" sz="2100" spc="-70">
                <a:latin typeface="Arial"/>
                <a:cs typeface="Arial"/>
              </a:rPr>
              <a:t>status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parameter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"/>
              </a:spcBef>
            </a:pPr>
            <a:r>
              <a:rPr dirty="0" sz="2100" spc="-60">
                <a:latin typeface="Arial"/>
                <a:cs typeface="Arial"/>
              </a:rPr>
              <a:t>exit()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calls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atexit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handlers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reverse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registration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order </a:t>
            </a:r>
            <a:r>
              <a:rPr dirty="0" sz="2100" spc="-85">
                <a:latin typeface="Arial"/>
                <a:cs typeface="Arial"/>
              </a:rPr>
              <a:t>Buffered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50">
                <a:latin typeface="Arial"/>
                <a:cs typeface="Arial"/>
              </a:rPr>
              <a:t>I/O </a:t>
            </a:r>
            <a:r>
              <a:rPr dirty="0" sz="2100" spc="-75">
                <a:latin typeface="Arial"/>
                <a:cs typeface="Arial"/>
              </a:rPr>
              <a:t>data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flushed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by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exit()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only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4761" y="169148"/>
            <a:ext cx="4500880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Exit</a:t>
            </a:r>
            <a:r>
              <a:rPr dirty="0" spc="-190"/>
              <a:t> </a:t>
            </a:r>
            <a:r>
              <a:rPr dirty="0" spc="-55"/>
              <a:t>Handlers</a:t>
            </a:r>
            <a:r>
              <a:rPr dirty="0" spc="-170"/>
              <a:t> </a:t>
            </a:r>
            <a:r>
              <a:rPr dirty="0" spc="-30"/>
              <a:t>with</a:t>
            </a:r>
            <a:r>
              <a:rPr dirty="0" spc="-180"/>
              <a:t> </a:t>
            </a:r>
            <a:r>
              <a:rPr dirty="0" spc="-25"/>
              <a:t>atexit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216628"/>
            <a:ext cx="5102860" cy="4766310"/>
            <a:chOff x="400049" y="1216628"/>
            <a:chExt cx="5102860" cy="476631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216628"/>
              <a:ext cx="5102860" cy="4766310"/>
            </a:xfrm>
            <a:custGeom>
              <a:avLst/>
              <a:gdLst/>
              <a:ahLst/>
              <a:cxnLst/>
              <a:rect l="l" t="t" r="r" b="b"/>
              <a:pathLst>
                <a:path w="5102860" h="4766310">
                  <a:moveTo>
                    <a:pt x="5052692" y="4765738"/>
                  </a:moveTo>
                  <a:lnTo>
                    <a:pt x="49659" y="4765738"/>
                  </a:lnTo>
                  <a:lnTo>
                    <a:pt x="46203" y="4765397"/>
                  </a:lnTo>
                  <a:lnTo>
                    <a:pt x="10896" y="4745018"/>
                  </a:lnTo>
                  <a:lnTo>
                    <a:pt x="0" y="4716078"/>
                  </a:lnTo>
                  <a:lnTo>
                    <a:pt x="0" y="4712588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4716078"/>
                  </a:lnTo>
                  <a:lnTo>
                    <a:pt x="5084315" y="4752638"/>
                  </a:lnTo>
                  <a:lnTo>
                    <a:pt x="5056148" y="4765397"/>
                  </a:lnTo>
                  <a:lnTo>
                    <a:pt x="5052692" y="4765738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385916"/>
              <a:ext cx="70866" cy="708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103435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820953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538471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5255990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862096" y="2210823"/>
            <a:ext cx="4354195" cy="32181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969010">
              <a:lnSpc>
                <a:spcPct val="100000"/>
              </a:lnSpc>
              <a:spcBef>
                <a:spcPts val="114"/>
              </a:spcBef>
            </a:pPr>
            <a:r>
              <a:rPr dirty="0" sz="2100" spc="-80">
                <a:latin typeface="Arial"/>
                <a:cs typeface="Arial"/>
              </a:rPr>
              <a:t>Register</a:t>
            </a:r>
            <a:r>
              <a:rPr dirty="0" sz="2100" spc="-6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up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35">
                <a:latin typeface="Arial"/>
                <a:cs typeface="Arial"/>
              </a:rPr>
              <a:t>to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32</a:t>
            </a:r>
            <a:r>
              <a:rPr dirty="0" sz="2100" spc="-55">
                <a:latin typeface="Arial"/>
                <a:cs typeface="Arial"/>
              </a:rPr>
              <a:t> exit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handlers </a:t>
            </a:r>
            <a:r>
              <a:rPr dirty="0" sz="2100" spc="-95">
                <a:latin typeface="Arial"/>
                <a:cs typeface="Arial"/>
              </a:rPr>
              <a:t>(minimum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required)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10"/>
              </a:spcBef>
            </a:pPr>
            <a:r>
              <a:rPr dirty="0" sz="2100" spc="-80">
                <a:latin typeface="Arial"/>
                <a:cs typeface="Arial"/>
              </a:rPr>
              <a:t>Called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automatically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by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exit()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in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40">
                <a:latin typeface="Arial"/>
                <a:cs typeface="Arial"/>
              </a:rPr>
              <a:t>reverse </a:t>
            </a:r>
            <a:r>
              <a:rPr dirty="0" sz="2100" spc="-10">
                <a:latin typeface="Arial"/>
                <a:cs typeface="Arial"/>
              </a:rPr>
              <a:t>order</a:t>
            </a:r>
            <a:endParaRPr sz="2100">
              <a:latin typeface="Arial"/>
              <a:cs typeface="Arial"/>
            </a:endParaRPr>
          </a:p>
          <a:p>
            <a:pPr marL="12700" marR="1120140">
              <a:lnSpc>
                <a:spcPct val="100000"/>
              </a:lnSpc>
              <a:spcBef>
                <a:spcPts val="610"/>
              </a:spcBef>
            </a:pPr>
            <a:r>
              <a:rPr dirty="0" sz="2100" spc="-95">
                <a:latin typeface="Arial"/>
                <a:cs typeface="Arial"/>
              </a:rPr>
              <a:t>Each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handler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called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once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per </a:t>
            </a:r>
            <a:r>
              <a:rPr dirty="0" sz="2100" spc="-10">
                <a:latin typeface="Arial"/>
                <a:cs typeface="Arial"/>
              </a:rPr>
              <a:t>registration</a:t>
            </a:r>
            <a:endParaRPr sz="2100">
              <a:latin typeface="Arial"/>
              <a:cs typeface="Arial"/>
            </a:endParaRPr>
          </a:p>
          <a:p>
            <a:pPr marL="12700" marR="86995">
              <a:lnSpc>
                <a:spcPct val="102400"/>
              </a:lnSpc>
              <a:spcBef>
                <a:spcPts val="550"/>
              </a:spcBef>
            </a:pPr>
            <a:r>
              <a:rPr dirty="0" sz="2100" spc="-85">
                <a:latin typeface="Arial"/>
                <a:cs typeface="Arial"/>
              </a:rPr>
              <a:t>Handlers</a:t>
            </a:r>
            <a:r>
              <a:rPr dirty="0" sz="2100" spc="-60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take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no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arguments,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return</a:t>
            </a:r>
            <a:r>
              <a:rPr dirty="0" sz="2100" spc="-45">
                <a:latin typeface="Arial"/>
                <a:cs typeface="Arial"/>
              </a:rPr>
              <a:t> </a:t>
            </a:r>
            <a:r>
              <a:rPr dirty="0" sz="2100" spc="-25">
                <a:latin typeface="Arial"/>
                <a:cs typeface="Arial"/>
              </a:rPr>
              <a:t>no </a:t>
            </a:r>
            <a:r>
              <a:rPr dirty="0" sz="2100" spc="-10">
                <a:latin typeface="Arial"/>
                <a:cs typeface="Arial"/>
              </a:rPr>
              <a:t>value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100" spc="-85">
                <a:latin typeface="Arial"/>
                <a:cs typeface="Arial"/>
              </a:rPr>
              <a:t>Cleared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if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exec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family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75">
                <a:latin typeface="Arial"/>
                <a:cs typeface="Arial"/>
              </a:rPr>
              <a:t>functions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called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679566" y="1216628"/>
            <a:ext cx="5102860" cy="4766310"/>
          </a:xfrm>
          <a:custGeom>
            <a:avLst/>
            <a:gdLst/>
            <a:ahLst/>
            <a:cxnLst/>
            <a:rect l="l" t="t" r="r" b="b"/>
            <a:pathLst>
              <a:path w="5102859" h="4766310">
                <a:moveTo>
                  <a:pt x="5052692" y="4765738"/>
                </a:moveTo>
                <a:lnTo>
                  <a:pt x="49660" y="4765738"/>
                </a:lnTo>
                <a:lnTo>
                  <a:pt x="46203" y="4765397"/>
                </a:lnTo>
                <a:lnTo>
                  <a:pt x="10896" y="4745018"/>
                </a:lnTo>
                <a:lnTo>
                  <a:pt x="0" y="4716078"/>
                </a:lnTo>
                <a:lnTo>
                  <a:pt x="0" y="4712588"/>
                </a:lnTo>
                <a:lnTo>
                  <a:pt x="0" y="49659"/>
                </a:lnTo>
                <a:lnTo>
                  <a:pt x="18034" y="13099"/>
                </a:lnTo>
                <a:lnTo>
                  <a:pt x="49660" y="0"/>
                </a:lnTo>
                <a:lnTo>
                  <a:pt x="5052692" y="0"/>
                </a:lnTo>
                <a:lnTo>
                  <a:pt x="5089252" y="18034"/>
                </a:lnTo>
                <a:lnTo>
                  <a:pt x="5102351" y="49659"/>
                </a:lnTo>
                <a:lnTo>
                  <a:pt x="5102351" y="4716078"/>
                </a:lnTo>
                <a:lnTo>
                  <a:pt x="5084315" y="4752638"/>
                </a:lnTo>
                <a:lnTo>
                  <a:pt x="5056148" y="4765397"/>
                </a:lnTo>
                <a:lnTo>
                  <a:pt x="5052692" y="4765738"/>
                </a:lnTo>
                <a:close/>
              </a:path>
            </a:pathLst>
          </a:custGeom>
          <a:solidFill>
            <a:srgbClr val="F0F0F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844031" y="1343890"/>
            <a:ext cx="190055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60">
                <a:solidFill>
                  <a:srgbClr val="DD1144"/>
                </a:solidFill>
                <a:latin typeface="Times New Roman"/>
                <a:cs typeface="Times New Roman"/>
              </a:rPr>
              <a:t>Example</a:t>
            </a:r>
            <a:r>
              <a:rPr dirty="0" sz="2450" spc="-50">
                <a:solidFill>
                  <a:srgbClr val="DD1144"/>
                </a:solidFill>
                <a:latin typeface="Times New Roman"/>
                <a:cs typeface="Times New Roman"/>
              </a:rPr>
              <a:t> </a:t>
            </a:r>
            <a:r>
              <a:rPr dirty="0" sz="2450" spc="-40">
                <a:solidFill>
                  <a:srgbClr val="DD1144"/>
                </a:solidFill>
                <a:latin typeface="Times New Roman"/>
                <a:cs typeface="Times New Roman"/>
              </a:rPr>
              <a:t>Usage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00050" y="1252727"/>
            <a:ext cx="4897755" cy="1231900"/>
            <a:chOff x="400050" y="1252727"/>
            <a:chExt cx="4897755" cy="1231900"/>
          </a:xfrm>
        </p:grpSpPr>
        <p:sp>
          <p:nvSpPr>
            <p:cNvPr id="14" name="object 14" descr=""/>
            <p:cNvSpPr/>
            <p:nvPr/>
          </p:nvSpPr>
          <p:spPr>
            <a:xfrm>
              <a:off x="400050" y="1252727"/>
              <a:ext cx="4897755" cy="1231900"/>
            </a:xfrm>
            <a:custGeom>
              <a:avLst/>
              <a:gdLst/>
              <a:ahLst/>
              <a:cxnLst/>
              <a:rect l="l" t="t" r="r" b="b"/>
              <a:pathLst>
                <a:path w="4897755" h="1231900">
                  <a:moveTo>
                    <a:pt x="4897373" y="1231391"/>
                  </a:moveTo>
                  <a:lnTo>
                    <a:pt x="0" y="1231391"/>
                  </a:lnTo>
                  <a:lnTo>
                    <a:pt x="0" y="10001"/>
                  </a:lnTo>
                  <a:lnTo>
                    <a:pt x="1348" y="3221"/>
                  </a:lnTo>
                  <a:lnTo>
                    <a:pt x="2683" y="0"/>
                  </a:lnTo>
                  <a:lnTo>
                    <a:pt x="4897373" y="0"/>
                  </a:lnTo>
                  <a:lnTo>
                    <a:pt x="4897373" y="141065"/>
                  </a:lnTo>
                  <a:lnTo>
                    <a:pt x="212597" y="141065"/>
                  </a:lnTo>
                  <a:lnTo>
                    <a:pt x="205528" y="141713"/>
                  </a:lnTo>
                  <a:lnTo>
                    <a:pt x="177813" y="169428"/>
                  </a:lnTo>
                  <a:lnTo>
                    <a:pt x="177164" y="176498"/>
                  </a:lnTo>
                  <a:lnTo>
                    <a:pt x="177164" y="964882"/>
                  </a:lnTo>
                  <a:lnTo>
                    <a:pt x="198995" y="997720"/>
                  </a:lnTo>
                  <a:lnTo>
                    <a:pt x="212597" y="1000315"/>
                  </a:lnTo>
                  <a:lnTo>
                    <a:pt x="4897373" y="1000315"/>
                  </a:lnTo>
                  <a:lnTo>
                    <a:pt x="4897373" y="1231391"/>
                  </a:lnTo>
                  <a:close/>
                </a:path>
                <a:path w="4897755" h="1231900">
                  <a:moveTo>
                    <a:pt x="4897373" y="1000315"/>
                  </a:moveTo>
                  <a:lnTo>
                    <a:pt x="4677155" y="1000315"/>
                  </a:lnTo>
                  <a:lnTo>
                    <a:pt x="4684225" y="999666"/>
                  </a:lnTo>
                  <a:lnTo>
                    <a:pt x="4690757" y="997720"/>
                  </a:lnTo>
                  <a:lnTo>
                    <a:pt x="4712588" y="964882"/>
                  </a:lnTo>
                  <a:lnTo>
                    <a:pt x="4712588" y="176498"/>
                  </a:lnTo>
                  <a:lnTo>
                    <a:pt x="4690757" y="143659"/>
                  </a:lnTo>
                  <a:lnTo>
                    <a:pt x="4677155" y="141065"/>
                  </a:lnTo>
                  <a:lnTo>
                    <a:pt x="4897373" y="141065"/>
                  </a:lnTo>
                  <a:lnTo>
                    <a:pt x="4897373" y="1000315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77202" y="1393799"/>
              <a:ext cx="4535805" cy="859790"/>
            </a:xfrm>
            <a:custGeom>
              <a:avLst/>
              <a:gdLst/>
              <a:ahLst/>
              <a:cxnLst/>
              <a:rect l="l" t="t" r="r" b="b"/>
              <a:pathLst>
                <a:path w="4535805" h="859789">
                  <a:moveTo>
                    <a:pt x="4535424" y="30734"/>
                  </a:moveTo>
                  <a:lnTo>
                    <a:pt x="4509211" y="901"/>
                  </a:lnTo>
                  <a:lnTo>
                    <a:pt x="4504690" y="0"/>
                  </a:lnTo>
                  <a:lnTo>
                    <a:pt x="30746" y="0"/>
                  </a:lnTo>
                  <a:lnTo>
                    <a:pt x="901" y="26212"/>
                  </a:lnTo>
                  <a:lnTo>
                    <a:pt x="0" y="30734"/>
                  </a:lnTo>
                  <a:lnTo>
                    <a:pt x="12" y="823810"/>
                  </a:lnTo>
                  <a:lnTo>
                    <a:pt x="0" y="828509"/>
                  </a:lnTo>
                  <a:lnTo>
                    <a:pt x="26225" y="858354"/>
                  </a:lnTo>
                  <a:lnTo>
                    <a:pt x="30746" y="859243"/>
                  </a:lnTo>
                  <a:lnTo>
                    <a:pt x="4504690" y="859243"/>
                  </a:lnTo>
                  <a:lnTo>
                    <a:pt x="4534535" y="833031"/>
                  </a:lnTo>
                  <a:lnTo>
                    <a:pt x="4535424" y="828509"/>
                  </a:lnTo>
                  <a:lnTo>
                    <a:pt x="4535424" y="3073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41679" y="1480246"/>
            <a:ext cx="3346450" cy="52768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400" spc="45">
                <a:solidFill>
                  <a:srgbClr val="74705D"/>
                </a:solidFill>
                <a:latin typeface="Courier New"/>
                <a:cs typeface="Courier New"/>
              </a:rPr>
              <a:t>#</a:t>
            </a:r>
            <a:r>
              <a:rPr dirty="0" sz="1300" spc="45" b="1">
                <a:solidFill>
                  <a:srgbClr val="F92572"/>
                </a:solidFill>
                <a:latin typeface="Courier New"/>
                <a:cs typeface="Courier New"/>
              </a:rPr>
              <a:t>include</a:t>
            </a:r>
            <a:r>
              <a:rPr dirty="0" sz="1300" spc="9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A6E22E"/>
                </a:solidFill>
                <a:latin typeface="Courier New"/>
                <a:cs typeface="Courier New"/>
              </a:rPr>
              <a:t>&lt;stdlib.h&gt;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50" spc="21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atexit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50" spc="229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(*func)(</a:t>
            </a:r>
            <a:r>
              <a:rPr dirty="0" sz="1350" spc="-10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));</a:t>
            </a:r>
            <a:endParaRPr sz="1350">
              <a:latin typeface="Courier New"/>
              <a:cs typeface="Courier New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679566" y="1792223"/>
            <a:ext cx="4897120" cy="3968750"/>
            <a:chOff x="5679566" y="1792223"/>
            <a:chExt cx="4897120" cy="3968750"/>
          </a:xfrm>
        </p:grpSpPr>
        <p:sp>
          <p:nvSpPr>
            <p:cNvPr id="18" name="object 18" descr=""/>
            <p:cNvSpPr/>
            <p:nvPr/>
          </p:nvSpPr>
          <p:spPr>
            <a:xfrm>
              <a:off x="5679566" y="1792223"/>
              <a:ext cx="4897120" cy="3968750"/>
            </a:xfrm>
            <a:custGeom>
              <a:avLst/>
              <a:gdLst/>
              <a:ahLst/>
              <a:cxnLst/>
              <a:rect l="l" t="t" r="r" b="b"/>
              <a:pathLst>
                <a:path w="4897120" h="3968750">
                  <a:moveTo>
                    <a:pt x="4896992" y="3968495"/>
                  </a:moveTo>
                  <a:lnTo>
                    <a:pt x="0" y="3968495"/>
                  </a:lnTo>
                  <a:lnTo>
                    <a:pt x="0" y="0"/>
                  </a:lnTo>
                  <a:lnTo>
                    <a:pt x="4896992" y="0"/>
                  </a:lnTo>
                  <a:lnTo>
                    <a:pt x="4896992" y="141922"/>
                  </a:lnTo>
                  <a:lnTo>
                    <a:pt x="212597" y="141922"/>
                  </a:lnTo>
                  <a:lnTo>
                    <a:pt x="205527" y="142571"/>
                  </a:lnTo>
                  <a:lnTo>
                    <a:pt x="177813" y="170285"/>
                  </a:lnTo>
                  <a:lnTo>
                    <a:pt x="177164" y="177355"/>
                  </a:lnTo>
                  <a:lnTo>
                    <a:pt x="177164" y="3702938"/>
                  </a:lnTo>
                  <a:lnTo>
                    <a:pt x="198995" y="3735777"/>
                  </a:lnTo>
                  <a:lnTo>
                    <a:pt x="212597" y="3738371"/>
                  </a:lnTo>
                  <a:lnTo>
                    <a:pt x="4896992" y="3738371"/>
                  </a:lnTo>
                  <a:lnTo>
                    <a:pt x="4896992" y="3968495"/>
                  </a:lnTo>
                  <a:close/>
                </a:path>
                <a:path w="4897120" h="3968750">
                  <a:moveTo>
                    <a:pt x="4896992" y="3738371"/>
                  </a:moveTo>
                  <a:lnTo>
                    <a:pt x="4677155" y="3738371"/>
                  </a:lnTo>
                  <a:lnTo>
                    <a:pt x="4684225" y="3737723"/>
                  </a:lnTo>
                  <a:lnTo>
                    <a:pt x="4690758" y="3735777"/>
                  </a:lnTo>
                  <a:lnTo>
                    <a:pt x="4712588" y="3702938"/>
                  </a:lnTo>
                  <a:lnTo>
                    <a:pt x="4712588" y="177355"/>
                  </a:lnTo>
                  <a:lnTo>
                    <a:pt x="4690758" y="144516"/>
                  </a:lnTo>
                  <a:lnTo>
                    <a:pt x="4677155" y="141922"/>
                  </a:lnTo>
                  <a:lnTo>
                    <a:pt x="4896992" y="141922"/>
                  </a:lnTo>
                  <a:lnTo>
                    <a:pt x="4896992" y="3738371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856719" y="1934146"/>
              <a:ext cx="4535805" cy="3596640"/>
            </a:xfrm>
            <a:custGeom>
              <a:avLst/>
              <a:gdLst/>
              <a:ahLst/>
              <a:cxnLst/>
              <a:rect l="l" t="t" r="r" b="b"/>
              <a:pathLst>
                <a:path w="4535805" h="3596640">
                  <a:moveTo>
                    <a:pt x="4535424" y="30734"/>
                  </a:moveTo>
                  <a:lnTo>
                    <a:pt x="4509211" y="901"/>
                  </a:lnTo>
                  <a:lnTo>
                    <a:pt x="4504690" y="0"/>
                  </a:lnTo>
                  <a:lnTo>
                    <a:pt x="30746" y="0"/>
                  </a:lnTo>
                  <a:lnTo>
                    <a:pt x="901" y="26225"/>
                  </a:lnTo>
                  <a:lnTo>
                    <a:pt x="0" y="30734"/>
                  </a:lnTo>
                  <a:lnTo>
                    <a:pt x="12" y="3561016"/>
                  </a:lnTo>
                  <a:lnTo>
                    <a:pt x="0" y="3565715"/>
                  </a:lnTo>
                  <a:lnTo>
                    <a:pt x="26225" y="3595560"/>
                  </a:lnTo>
                  <a:lnTo>
                    <a:pt x="30746" y="3596449"/>
                  </a:lnTo>
                  <a:lnTo>
                    <a:pt x="4504690" y="3596449"/>
                  </a:lnTo>
                  <a:lnTo>
                    <a:pt x="4534535" y="3570236"/>
                  </a:lnTo>
                  <a:lnTo>
                    <a:pt x="4535424" y="3565715"/>
                  </a:lnTo>
                  <a:lnTo>
                    <a:pt x="4535424" y="3073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021196" y="2027857"/>
            <a:ext cx="2811145" cy="768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40690" marR="5080" indent="-428625">
              <a:lnSpc>
                <a:spcPct val="120600"/>
              </a:lnSpc>
              <a:spcBef>
                <a:spcPts val="90"/>
              </a:spcBef>
            </a:pP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50" spc="27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cleanup1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)</a:t>
            </a:r>
            <a:r>
              <a:rPr dirty="0" sz="1350" spc="28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 spc="-50">
                <a:solidFill>
                  <a:srgbClr val="DDDDDD"/>
                </a:solidFill>
                <a:latin typeface="Courier New"/>
                <a:cs typeface="Courier New"/>
              </a:rPr>
              <a:t>{ </a:t>
            </a: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printf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"Cleanup</a:t>
            </a:r>
            <a:r>
              <a:rPr dirty="0" sz="1350" spc="445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A6E22E"/>
                </a:solidFill>
                <a:latin typeface="Courier New"/>
                <a:cs typeface="Courier New"/>
              </a:rPr>
              <a:t>1\n"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50" spc="-50">
                <a:solidFill>
                  <a:srgbClr val="DDDDDD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021196" y="3011176"/>
            <a:ext cx="2811145" cy="786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40690" marR="5080" indent="-428625">
              <a:lnSpc>
                <a:spcPct val="124900"/>
              </a:lnSpc>
              <a:spcBef>
                <a:spcPts val="90"/>
              </a:spcBef>
            </a:pP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50" spc="27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cleanup2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void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)</a:t>
            </a:r>
            <a:r>
              <a:rPr dirty="0" sz="1350" spc="28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 spc="-50">
                <a:solidFill>
                  <a:srgbClr val="DDDDDD"/>
                </a:solidFill>
                <a:latin typeface="Courier New"/>
                <a:cs typeface="Courier New"/>
              </a:rPr>
              <a:t>{ </a:t>
            </a: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printf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"Cleanup</a:t>
            </a:r>
            <a:r>
              <a:rPr dirty="0" sz="1350" spc="445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A6E22E"/>
                </a:solidFill>
                <a:latin typeface="Courier New"/>
                <a:cs typeface="Courier New"/>
              </a:rPr>
              <a:t>2\n"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50" spc="-50">
                <a:solidFill>
                  <a:srgbClr val="DDDDDD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021196" y="4012158"/>
            <a:ext cx="3561079" cy="103568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50" spc="15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 b="1">
                <a:solidFill>
                  <a:srgbClr val="A6E22E"/>
                </a:solidFill>
                <a:latin typeface="Courier New"/>
                <a:cs typeface="Courier New"/>
              </a:rPr>
              <a:t>main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()</a:t>
            </a:r>
            <a:r>
              <a:rPr dirty="0" sz="1350" spc="16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 spc="-50">
                <a:solidFill>
                  <a:srgbClr val="DDDDDD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440690" marR="1290320">
              <a:lnSpc>
                <a:spcPct val="120600"/>
              </a:lnSpc>
              <a:spcBef>
                <a:spcPts val="70"/>
              </a:spcBef>
            </a:pPr>
            <a:r>
              <a:rPr dirty="0" sz="1350" spc="-10">
                <a:solidFill>
                  <a:srgbClr val="A6E22E"/>
                </a:solidFill>
                <a:latin typeface="Courier New"/>
                <a:cs typeface="Courier New"/>
              </a:rPr>
              <a:t>atexit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(cleanup1); </a:t>
            </a:r>
            <a:r>
              <a:rPr dirty="0" sz="1350" spc="-10">
                <a:solidFill>
                  <a:srgbClr val="A6E22E"/>
                </a:solidFill>
                <a:latin typeface="Courier New"/>
                <a:cs typeface="Courier New"/>
              </a:rPr>
              <a:t>atexit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(cleanup2);</a:t>
            </a:r>
            <a:endParaRPr sz="1350">
              <a:latin typeface="Courier New"/>
              <a:cs typeface="Courier New"/>
            </a:endParaRPr>
          </a:p>
          <a:p>
            <a:pPr marL="440690">
              <a:lnSpc>
                <a:spcPct val="100000"/>
              </a:lnSpc>
              <a:spcBef>
                <a:spcPts val="284"/>
              </a:spcBef>
              <a:tabLst>
                <a:tab pos="1619250" algn="l"/>
              </a:tabLst>
            </a:pPr>
            <a:r>
              <a:rPr dirty="0" sz="1300" spc="55" b="1">
                <a:solidFill>
                  <a:srgbClr val="F92572"/>
                </a:solidFill>
                <a:latin typeface="Courier New"/>
                <a:cs typeface="Courier New"/>
              </a:rPr>
              <a:t>return</a:t>
            </a:r>
            <a:r>
              <a:rPr dirty="0" sz="1300" spc="75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50" spc="-25">
                <a:solidFill>
                  <a:srgbClr val="DDDDDD"/>
                </a:solidFill>
                <a:latin typeface="Courier New"/>
                <a:cs typeface="Courier New"/>
              </a:rPr>
              <a:t>0;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	</a:t>
            </a: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//</a:t>
            </a:r>
            <a:r>
              <a:rPr dirty="0" sz="1400" spc="-20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Output:</a:t>
            </a:r>
            <a:r>
              <a:rPr dirty="0" sz="1400" spc="-1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74705D"/>
                </a:solidFill>
                <a:latin typeface="Courier New"/>
                <a:cs typeface="Courier New"/>
              </a:rPr>
              <a:t>Cleanup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663588" y="4809291"/>
            <a:ext cx="56134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74705D"/>
                </a:solidFill>
                <a:latin typeface="Courier New"/>
                <a:cs typeface="Courier New"/>
              </a:rPr>
              <a:t>2,</a:t>
            </a:r>
            <a:r>
              <a:rPr dirty="0" sz="1400" spc="-5">
                <a:solidFill>
                  <a:srgbClr val="74705D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74705D"/>
                </a:solidFill>
                <a:latin typeface="Courier New"/>
                <a:cs typeface="Courier New"/>
              </a:rPr>
              <a:t>Cl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021196" y="5063278"/>
            <a:ext cx="132715" cy="231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50">
                <a:solidFill>
                  <a:srgbClr val="DDDDDD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351" y="169148"/>
            <a:ext cx="4697730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65"/>
              <a:t>Process</a:t>
            </a:r>
            <a:r>
              <a:rPr dirty="0" spc="-125"/>
              <a:t> </a:t>
            </a:r>
            <a:r>
              <a:rPr dirty="0" spc="-90"/>
              <a:t>Termination</a:t>
            </a:r>
            <a:r>
              <a:rPr dirty="0" spc="-60"/>
              <a:t> </a:t>
            </a:r>
            <a:r>
              <a:rPr dirty="0" spc="-20"/>
              <a:t>Flow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977455"/>
            <a:ext cx="10629900" cy="5244465"/>
            <a:chOff x="400049" y="977455"/>
            <a:chExt cx="10629900" cy="524446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977455"/>
              <a:ext cx="10629900" cy="5244465"/>
            </a:xfrm>
            <a:custGeom>
              <a:avLst/>
              <a:gdLst/>
              <a:ahLst/>
              <a:cxnLst/>
              <a:rect l="l" t="t" r="r" b="b"/>
              <a:pathLst>
                <a:path w="10629900" h="5244465">
                  <a:moveTo>
                    <a:pt x="10580239" y="5244083"/>
                  </a:moveTo>
                  <a:lnTo>
                    <a:pt x="49659" y="5244083"/>
                  </a:lnTo>
                  <a:lnTo>
                    <a:pt x="46203" y="5243742"/>
                  </a:lnTo>
                  <a:lnTo>
                    <a:pt x="10896" y="5223362"/>
                  </a:lnTo>
                  <a:lnTo>
                    <a:pt x="0" y="5194423"/>
                  </a:lnTo>
                  <a:lnTo>
                    <a:pt x="0" y="519093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194423"/>
                  </a:lnTo>
                  <a:lnTo>
                    <a:pt x="10611863" y="5230983"/>
                  </a:lnTo>
                  <a:lnTo>
                    <a:pt x="10583695" y="5243742"/>
                  </a:lnTo>
                  <a:lnTo>
                    <a:pt x="10580239" y="5244083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4931" y="5406580"/>
              <a:ext cx="10258425" cy="523240"/>
            </a:xfrm>
            <a:custGeom>
              <a:avLst/>
              <a:gdLst/>
              <a:ahLst/>
              <a:cxnLst/>
              <a:rect l="l" t="t" r="r" b="b"/>
              <a:pathLst>
                <a:path w="10258425" h="523239">
                  <a:moveTo>
                    <a:pt x="10227119" y="522636"/>
                  </a:moveTo>
                  <a:lnTo>
                    <a:pt x="15367" y="522636"/>
                  </a:lnTo>
                  <a:lnTo>
                    <a:pt x="13107" y="521737"/>
                  </a:lnTo>
                  <a:lnTo>
                    <a:pt x="0" y="491901"/>
                  </a:lnTo>
                  <a:lnTo>
                    <a:pt x="0" y="487203"/>
                  </a:lnTo>
                  <a:lnTo>
                    <a:pt x="0" y="30734"/>
                  </a:lnTo>
                  <a:lnTo>
                    <a:pt x="15367" y="0"/>
                  </a:lnTo>
                  <a:lnTo>
                    <a:pt x="10227119" y="0"/>
                  </a:lnTo>
                  <a:lnTo>
                    <a:pt x="10256953" y="26213"/>
                  </a:lnTo>
                  <a:lnTo>
                    <a:pt x="10257852" y="30734"/>
                  </a:lnTo>
                  <a:lnTo>
                    <a:pt x="10257852" y="491901"/>
                  </a:lnTo>
                  <a:lnTo>
                    <a:pt x="10231638" y="521737"/>
                  </a:lnTo>
                  <a:lnTo>
                    <a:pt x="10227119" y="522636"/>
                  </a:lnTo>
                  <a:close/>
                </a:path>
              </a:pathLst>
            </a:custGeom>
            <a:solidFill>
              <a:srgbClr val="C7DBFF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7215" y="5406580"/>
              <a:ext cx="35560" cy="523240"/>
            </a:xfrm>
            <a:custGeom>
              <a:avLst/>
              <a:gdLst/>
              <a:ahLst/>
              <a:cxnLst/>
              <a:rect l="l" t="t" r="r" b="b"/>
              <a:pathLst>
                <a:path w="35559" h="523239">
                  <a:moveTo>
                    <a:pt x="35433" y="522636"/>
                  </a:moveTo>
                  <a:lnTo>
                    <a:pt x="2594" y="500805"/>
                  </a:lnTo>
                  <a:lnTo>
                    <a:pt x="0" y="487203"/>
                  </a:lnTo>
                  <a:lnTo>
                    <a:pt x="0" y="35433"/>
                  </a:lnTo>
                  <a:lnTo>
                    <a:pt x="21830" y="2594"/>
                  </a:lnTo>
                  <a:lnTo>
                    <a:pt x="35433" y="0"/>
                  </a:lnTo>
                  <a:lnTo>
                    <a:pt x="35433" y="522636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979765" y="1207769"/>
              <a:ext cx="1470660" cy="425450"/>
            </a:xfrm>
            <a:custGeom>
              <a:avLst/>
              <a:gdLst/>
              <a:ahLst/>
              <a:cxnLst/>
              <a:rect l="l" t="t" r="r" b="b"/>
              <a:pathLst>
                <a:path w="1470660" h="425450">
                  <a:moveTo>
                    <a:pt x="1432051" y="425195"/>
                  </a:moveTo>
                  <a:lnTo>
                    <a:pt x="38417" y="425195"/>
                  </a:lnTo>
                  <a:lnTo>
                    <a:pt x="32767" y="424072"/>
                  </a:lnTo>
                  <a:lnTo>
                    <a:pt x="1123" y="392427"/>
                  </a:lnTo>
                  <a:lnTo>
                    <a:pt x="0" y="386778"/>
                  </a:lnTo>
                  <a:lnTo>
                    <a:pt x="0" y="380904"/>
                  </a:lnTo>
                  <a:lnTo>
                    <a:pt x="0" y="38417"/>
                  </a:lnTo>
                  <a:lnTo>
                    <a:pt x="21914" y="5619"/>
                  </a:lnTo>
                  <a:lnTo>
                    <a:pt x="38417" y="0"/>
                  </a:lnTo>
                  <a:lnTo>
                    <a:pt x="1432051" y="0"/>
                  </a:lnTo>
                  <a:lnTo>
                    <a:pt x="1464849" y="21915"/>
                  </a:lnTo>
                  <a:lnTo>
                    <a:pt x="1470469" y="38417"/>
                  </a:lnTo>
                  <a:lnTo>
                    <a:pt x="1470469" y="386778"/>
                  </a:lnTo>
                  <a:lnTo>
                    <a:pt x="1448553" y="419576"/>
                  </a:lnTo>
                  <a:lnTo>
                    <a:pt x="1437700" y="424072"/>
                  </a:lnTo>
                  <a:lnTo>
                    <a:pt x="1432051" y="425195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979765" y="1207769"/>
              <a:ext cx="1470660" cy="425450"/>
            </a:xfrm>
            <a:custGeom>
              <a:avLst/>
              <a:gdLst/>
              <a:ahLst/>
              <a:cxnLst/>
              <a:rect l="l" t="t" r="r" b="b"/>
              <a:pathLst>
                <a:path w="1470660" h="425450">
                  <a:moveTo>
                    <a:pt x="0" y="380904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1"/>
                  </a:lnTo>
                  <a:lnTo>
                    <a:pt x="5618" y="21915"/>
                  </a:lnTo>
                  <a:lnTo>
                    <a:pt x="8818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4" y="5619"/>
                  </a:lnTo>
                  <a:lnTo>
                    <a:pt x="27340" y="3371"/>
                  </a:lnTo>
                  <a:lnTo>
                    <a:pt x="32767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1426178" y="0"/>
                  </a:lnTo>
                  <a:lnTo>
                    <a:pt x="1432051" y="0"/>
                  </a:lnTo>
                  <a:lnTo>
                    <a:pt x="1437700" y="1123"/>
                  </a:lnTo>
                  <a:lnTo>
                    <a:pt x="1467097" y="27341"/>
                  </a:lnTo>
                  <a:lnTo>
                    <a:pt x="1469345" y="32767"/>
                  </a:lnTo>
                  <a:lnTo>
                    <a:pt x="1470469" y="38417"/>
                  </a:lnTo>
                  <a:lnTo>
                    <a:pt x="1470469" y="44291"/>
                  </a:lnTo>
                  <a:lnTo>
                    <a:pt x="1470469" y="380904"/>
                  </a:lnTo>
                  <a:lnTo>
                    <a:pt x="1470469" y="386778"/>
                  </a:lnTo>
                  <a:lnTo>
                    <a:pt x="1469345" y="392427"/>
                  </a:lnTo>
                  <a:lnTo>
                    <a:pt x="1467097" y="397854"/>
                  </a:lnTo>
                  <a:lnTo>
                    <a:pt x="1464849" y="403280"/>
                  </a:lnTo>
                  <a:lnTo>
                    <a:pt x="1432051" y="425195"/>
                  </a:lnTo>
                  <a:lnTo>
                    <a:pt x="1426178" y="425196"/>
                  </a:lnTo>
                  <a:lnTo>
                    <a:pt x="44291" y="425196"/>
                  </a:lnTo>
                  <a:lnTo>
                    <a:pt x="12972" y="412223"/>
                  </a:lnTo>
                  <a:lnTo>
                    <a:pt x="8818" y="408070"/>
                  </a:lnTo>
                  <a:lnTo>
                    <a:pt x="5618" y="403280"/>
                  </a:lnTo>
                  <a:lnTo>
                    <a:pt x="3371" y="397854"/>
                  </a:lnTo>
                  <a:lnTo>
                    <a:pt x="1123" y="392427"/>
                  </a:lnTo>
                  <a:lnTo>
                    <a:pt x="0" y="386778"/>
                  </a:lnTo>
                  <a:lnTo>
                    <a:pt x="0" y="380904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77205" y="2120169"/>
              <a:ext cx="1275715" cy="416559"/>
            </a:xfrm>
            <a:custGeom>
              <a:avLst/>
              <a:gdLst/>
              <a:ahLst/>
              <a:cxnLst/>
              <a:rect l="l" t="t" r="r" b="b"/>
              <a:pathLst>
                <a:path w="1275714" h="416560">
                  <a:moveTo>
                    <a:pt x="1237170" y="416337"/>
                  </a:moveTo>
                  <a:lnTo>
                    <a:pt x="38417" y="416337"/>
                  </a:lnTo>
                  <a:lnTo>
                    <a:pt x="32768" y="415213"/>
                  </a:lnTo>
                  <a:lnTo>
                    <a:pt x="1124" y="383569"/>
                  </a:lnTo>
                  <a:lnTo>
                    <a:pt x="0" y="377919"/>
                  </a:lnTo>
                  <a:lnTo>
                    <a:pt x="0" y="372046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1237170" y="0"/>
                  </a:lnTo>
                  <a:lnTo>
                    <a:pt x="1269968" y="21915"/>
                  </a:lnTo>
                  <a:lnTo>
                    <a:pt x="1275588" y="38417"/>
                  </a:lnTo>
                  <a:lnTo>
                    <a:pt x="1275588" y="377919"/>
                  </a:lnTo>
                  <a:lnTo>
                    <a:pt x="1253672" y="410718"/>
                  </a:lnTo>
                  <a:lnTo>
                    <a:pt x="1242819" y="415213"/>
                  </a:lnTo>
                  <a:lnTo>
                    <a:pt x="1237170" y="416337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77205" y="2120169"/>
              <a:ext cx="1275715" cy="416559"/>
            </a:xfrm>
            <a:custGeom>
              <a:avLst/>
              <a:gdLst/>
              <a:ahLst/>
              <a:cxnLst/>
              <a:rect l="l" t="t" r="r" b="b"/>
              <a:pathLst>
                <a:path w="1275714" h="416560">
                  <a:moveTo>
                    <a:pt x="0" y="372046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4" y="32767"/>
                  </a:lnTo>
                  <a:lnTo>
                    <a:pt x="3371" y="27341"/>
                  </a:lnTo>
                  <a:lnTo>
                    <a:pt x="5619" y="21915"/>
                  </a:lnTo>
                  <a:lnTo>
                    <a:pt x="8819" y="17125"/>
                  </a:lnTo>
                  <a:lnTo>
                    <a:pt x="12973" y="12972"/>
                  </a:lnTo>
                  <a:lnTo>
                    <a:pt x="17126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8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1231297" y="0"/>
                  </a:lnTo>
                  <a:lnTo>
                    <a:pt x="1237170" y="0"/>
                  </a:lnTo>
                  <a:lnTo>
                    <a:pt x="1242819" y="1123"/>
                  </a:lnTo>
                  <a:lnTo>
                    <a:pt x="1272216" y="27341"/>
                  </a:lnTo>
                  <a:lnTo>
                    <a:pt x="1274464" y="32767"/>
                  </a:lnTo>
                  <a:lnTo>
                    <a:pt x="1275588" y="38417"/>
                  </a:lnTo>
                  <a:lnTo>
                    <a:pt x="1275588" y="44291"/>
                  </a:lnTo>
                  <a:lnTo>
                    <a:pt x="1275588" y="372046"/>
                  </a:lnTo>
                  <a:lnTo>
                    <a:pt x="1275588" y="377919"/>
                  </a:lnTo>
                  <a:lnTo>
                    <a:pt x="1274464" y="383569"/>
                  </a:lnTo>
                  <a:lnTo>
                    <a:pt x="1272216" y="388995"/>
                  </a:lnTo>
                  <a:lnTo>
                    <a:pt x="1269968" y="394422"/>
                  </a:lnTo>
                  <a:lnTo>
                    <a:pt x="1237170" y="416337"/>
                  </a:lnTo>
                  <a:lnTo>
                    <a:pt x="1231297" y="416337"/>
                  </a:lnTo>
                  <a:lnTo>
                    <a:pt x="44291" y="416337"/>
                  </a:lnTo>
                  <a:lnTo>
                    <a:pt x="38417" y="416337"/>
                  </a:lnTo>
                  <a:lnTo>
                    <a:pt x="32768" y="415213"/>
                  </a:lnTo>
                  <a:lnTo>
                    <a:pt x="27341" y="412966"/>
                  </a:lnTo>
                  <a:lnTo>
                    <a:pt x="21915" y="410718"/>
                  </a:lnTo>
                  <a:lnTo>
                    <a:pt x="17126" y="407518"/>
                  </a:lnTo>
                  <a:lnTo>
                    <a:pt x="12973" y="403365"/>
                  </a:lnTo>
                  <a:lnTo>
                    <a:pt x="8819" y="399211"/>
                  </a:lnTo>
                  <a:lnTo>
                    <a:pt x="5619" y="394422"/>
                  </a:lnTo>
                  <a:lnTo>
                    <a:pt x="3371" y="388995"/>
                  </a:lnTo>
                  <a:lnTo>
                    <a:pt x="1124" y="383569"/>
                  </a:lnTo>
                  <a:lnTo>
                    <a:pt x="0" y="377919"/>
                  </a:lnTo>
                  <a:lnTo>
                    <a:pt x="0" y="372046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164806" y="3023710"/>
              <a:ext cx="3100705" cy="425450"/>
            </a:xfrm>
            <a:custGeom>
              <a:avLst/>
              <a:gdLst/>
              <a:ahLst/>
              <a:cxnLst/>
              <a:rect l="l" t="t" r="r" b="b"/>
              <a:pathLst>
                <a:path w="3100704" h="425450">
                  <a:moveTo>
                    <a:pt x="3061969" y="425195"/>
                  </a:moveTo>
                  <a:lnTo>
                    <a:pt x="38417" y="425195"/>
                  </a:lnTo>
                  <a:lnTo>
                    <a:pt x="32767" y="424071"/>
                  </a:lnTo>
                  <a:lnTo>
                    <a:pt x="1123" y="392427"/>
                  </a:lnTo>
                  <a:lnTo>
                    <a:pt x="0" y="386777"/>
                  </a:lnTo>
                  <a:lnTo>
                    <a:pt x="0" y="380904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3061969" y="0"/>
                  </a:lnTo>
                  <a:lnTo>
                    <a:pt x="3094768" y="21915"/>
                  </a:lnTo>
                  <a:lnTo>
                    <a:pt x="3100387" y="38417"/>
                  </a:lnTo>
                  <a:lnTo>
                    <a:pt x="3100387" y="386777"/>
                  </a:lnTo>
                  <a:lnTo>
                    <a:pt x="3078472" y="419576"/>
                  </a:lnTo>
                  <a:lnTo>
                    <a:pt x="3067619" y="424071"/>
                  </a:lnTo>
                  <a:lnTo>
                    <a:pt x="3061969" y="425195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164806" y="3023710"/>
              <a:ext cx="3100705" cy="425450"/>
            </a:xfrm>
            <a:custGeom>
              <a:avLst/>
              <a:gdLst/>
              <a:ahLst/>
              <a:cxnLst/>
              <a:rect l="l" t="t" r="r" b="b"/>
              <a:pathLst>
                <a:path w="3100704" h="425450">
                  <a:moveTo>
                    <a:pt x="0" y="380904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1"/>
                  </a:lnTo>
                  <a:lnTo>
                    <a:pt x="5618" y="21915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7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3056096" y="0"/>
                  </a:lnTo>
                  <a:lnTo>
                    <a:pt x="3061969" y="0"/>
                  </a:lnTo>
                  <a:lnTo>
                    <a:pt x="3067619" y="1123"/>
                  </a:lnTo>
                  <a:lnTo>
                    <a:pt x="3097015" y="27341"/>
                  </a:lnTo>
                  <a:lnTo>
                    <a:pt x="3099263" y="32767"/>
                  </a:lnTo>
                  <a:lnTo>
                    <a:pt x="3100387" y="38417"/>
                  </a:lnTo>
                  <a:lnTo>
                    <a:pt x="3100387" y="44291"/>
                  </a:lnTo>
                  <a:lnTo>
                    <a:pt x="3100387" y="380904"/>
                  </a:lnTo>
                  <a:lnTo>
                    <a:pt x="3083261" y="416376"/>
                  </a:lnTo>
                  <a:lnTo>
                    <a:pt x="3073045" y="421824"/>
                  </a:lnTo>
                  <a:lnTo>
                    <a:pt x="3067619" y="424071"/>
                  </a:lnTo>
                  <a:lnTo>
                    <a:pt x="3061969" y="425195"/>
                  </a:lnTo>
                  <a:lnTo>
                    <a:pt x="3056096" y="425196"/>
                  </a:lnTo>
                  <a:lnTo>
                    <a:pt x="44291" y="425196"/>
                  </a:lnTo>
                  <a:lnTo>
                    <a:pt x="12972" y="412223"/>
                  </a:lnTo>
                  <a:lnTo>
                    <a:pt x="8819" y="408069"/>
                  </a:lnTo>
                  <a:lnTo>
                    <a:pt x="5618" y="403280"/>
                  </a:lnTo>
                  <a:lnTo>
                    <a:pt x="3371" y="397854"/>
                  </a:lnTo>
                  <a:lnTo>
                    <a:pt x="1123" y="392427"/>
                  </a:lnTo>
                  <a:lnTo>
                    <a:pt x="0" y="386777"/>
                  </a:lnTo>
                  <a:lnTo>
                    <a:pt x="0" y="380904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705159" y="3936110"/>
              <a:ext cx="2019935" cy="425450"/>
            </a:xfrm>
            <a:custGeom>
              <a:avLst/>
              <a:gdLst/>
              <a:ahLst/>
              <a:cxnLst/>
              <a:rect l="l" t="t" r="r" b="b"/>
              <a:pathLst>
                <a:path w="2019934" h="425450">
                  <a:moveTo>
                    <a:pt x="1981263" y="425195"/>
                  </a:moveTo>
                  <a:lnTo>
                    <a:pt x="38417" y="425195"/>
                  </a:lnTo>
                  <a:lnTo>
                    <a:pt x="32768" y="424071"/>
                  </a:lnTo>
                  <a:lnTo>
                    <a:pt x="1123" y="392427"/>
                  </a:lnTo>
                  <a:lnTo>
                    <a:pt x="0" y="386777"/>
                  </a:lnTo>
                  <a:lnTo>
                    <a:pt x="0" y="380904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1981263" y="0"/>
                  </a:lnTo>
                  <a:lnTo>
                    <a:pt x="2014061" y="21914"/>
                  </a:lnTo>
                  <a:lnTo>
                    <a:pt x="2019680" y="38417"/>
                  </a:lnTo>
                  <a:lnTo>
                    <a:pt x="2019680" y="386777"/>
                  </a:lnTo>
                  <a:lnTo>
                    <a:pt x="1997765" y="419576"/>
                  </a:lnTo>
                  <a:lnTo>
                    <a:pt x="1986913" y="424071"/>
                  </a:lnTo>
                  <a:lnTo>
                    <a:pt x="1981263" y="425195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705159" y="3936110"/>
              <a:ext cx="2019935" cy="425450"/>
            </a:xfrm>
            <a:custGeom>
              <a:avLst/>
              <a:gdLst/>
              <a:ahLst/>
              <a:cxnLst/>
              <a:rect l="l" t="t" r="r" b="b"/>
              <a:pathLst>
                <a:path w="2019934" h="425450">
                  <a:moveTo>
                    <a:pt x="0" y="380904"/>
                  </a:moveTo>
                  <a:lnTo>
                    <a:pt x="0" y="44291"/>
                  </a:lnTo>
                  <a:lnTo>
                    <a:pt x="0" y="38417"/>
                  </a:lnTo>
                  <a:lnTo>
                    <a:pt x="1123" y="32767"/>
                  </a:lnTo>
                  <a:lnTo>
                    <a:pt x="3371" y="27340"/>
                  </a:lnTo>
                  <a:lnTo>
                    <a:pt x="5619" y="21914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8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1975390" y="0"/>
                  </a:lnTo>
                  <a:lnTo>
                    <a:pt x="1981263" y="0"/>
                  </a:lnTo>
                  <a:lnTo>
                    <a:pt x="1986913" y="1123"/>
                  </a:lnTo>
                  <a:lnTo>
                    <a:pt x="2016309" y="27341"/>
                  </a:lnTo>
                  <a:lnTo>
                    <a:pt x="2018556" y="32767"/>
                  </a:lnTo>
                  <a:lnTo>
                    <a:pt x="2019680" y="38417"/>
                  </a:lnTo>
                  <a:lnTo>
                    <a:pt x="2019681" y="44291"/>
                  </a:lnTo>
                  <a:lnTo>
                    <a:pt x="2019681" y="380904"/>
                  </a:lnTo>
                  <a:lnTo>
                    <a:pt x="2002555" y="416376"/>
                  </a:lnTo>
                  <a:lnTo>
                    <a:pt x="1992339" y="421823"/>
                  </a:lnTo>
                  <a:lnTo>
                    <a:pt x="1986913" y="424071"/>
                  </a:lnTo>
                  <a:lnTo>
                    <a:pt x="1981263" y="425195"/>
                  </a:lnTo>
                  <a:lnTo>
                    <a:pt x="1975390" y="425196"/>
                  </a:lnTo>
                  <a:lnTo>
                    <a:pt x="44291" y="425196"/>
                  </a:lnTo>
                  <a:lnTo>
                    <a:pt x="38417" y="425195"/>
                  </a:lnTo>
                  <a:lnTo>
                    <a:pt x="32768" y="424071"/>
                  </a:lnTo>
                  <a:lnTo>
                    <a:pt x="27341" y="421823"/>
                  </a:lnTo>
                  <a:lnTo>
                    <a:pt x="21915" y="419576"/>
                  </a:lnTo>
                  <a:lnTo>
                    <a:pt x="0" y="386777"/>
                  </a:lnTo>
                  <a:lnTo>
                    <a:pt x="0" y="380904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926615" y="4848510"/>
              <a:ext cx="1577340" cy="416559"/>
            </a:xfrm>
            <a:custGeom>
              <a:avLst/>
              <a:gdLst/>
              <a:ahLst/>
              <a:cxnLst/>
              <a:rect l="l" t="t" r="r" b="b"/>
              <a:pathLst>
                <a:path w="1577340" h="416560">
                  <a:moveTo>
                    <a:pt x="1538350" y="416337"/>
                  </a:moveTo>
                  <a:lnTo>
                    <a:pt x="38417" y="416337"/>
                  </a:lnTo>
                  <a:lnTo>
                    <a:pt x="32767" y="415213"/>
                  </a:lnTo>
                  <a:lnTo>
                    <a:pt x="1123" y="383569"/>
                  </a:lnTo>
                  <a:lnTo>
                    <a:pt x="0" y="377919"/>
                  </a:lnTo>
                  <a:lnTo>
                    <a:pt x="0" y="372046"/>
                  </a:lnTo>
                  <a:lnTo>
                    <a:pt x="0" y="38418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1538350" y="0"/>
                  </a:lnTo>
                  <a:lnTo>
                    <a:pt x="1571148" y="21914"/>
                  </a:lnTo>
                  <a:lnTo>
                    <a:pt x="1576768" y="38418"/>
                  </a:lnTo>
                  <a:lnTo>
                    <a:pt x="1576768" y="377919"/>
                  </a:lnTo>
                  <a:lnTo>
                    <a:pt x="1554852" y="410718"/>
                  </a:lnTo>
                  <a:lnTo>
                    <a:pt x="1543999" y="415213"/>
                  </a:lnTo>
                  <a:lnTo>
                    <a:pt x="1538350" y="416337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926615" y="4848510"/>
              <a:ext cx="1577340" cy="416559"/>
            </a:xfrm>
            <a:custGeom>
              <a:avLst/>
              <a:gdLst/>
              <a:ahLst/>
              <a:cxnLst/>
              <a:rect l="l" t="t" r="r" b="b"/>
              <a:pathLst>
                <a:path w="1577340" h="416560">
                  <a:moveTo>
                    <a:pt x="0" y="372046"/>
                  </a:moveTo>
                  <a:lnTo>
                    <a:pt x="0" y="44291"/>
                  </a:lnTo>
                  <a:lnTo>
                    <a:pt x="0" y="38418"/>
                  </a:lnTo>
                  <a:lnTo>
                    <a:pt x="1123" y="32768"/>
                  </a:lnTo>
                  <a:lnTo>
                    <a:pt x="3371" y="27341"/>
                  </a:lnTo>
                  <a:lnTo>
                    <a:pt x="5618" y="21914"/>
                  </a:lnTo>
                  <a:lnTo>
                    <a:pt x="8819" y="17125"/>
                  </a:lnTo>
                  <a:lnTo>
                    <a:pt x="12972" y="12972"/>
                  </a:lnTo>
                  <a:lnTo>
                    <a:pt x="17125" y="8819"/>
                  </a:lnTo>
                  <a:lnTo>
                    <a:pt x="21915" y="5618"/>
                  </a:lnTo>
                  <a:lnTo>
                    <a:pt x="27341" y="3371"/>
                  </a:lnTo>
                  <a:lnTo>
                    <a:pt x="32767" y="1123"/>
                  </a:lnTo>
                  <a:lnTo>
                    <a:pt x="38417" y="0"/>
                  </a:lnTo>
                  <a:lnTo>
                    <a:pt x="44291" y="0"/>
                  </a:lnTo>
                  <a:lnTo>
                    <a:pt x="1532477" y="0"/>
                  </a:lnTo>
                  <a:lnTo>
                    <a:pt x="1538350" y="0"/>
                  </a:lnTo>
                  <a:lnTo>
                    <a:pt x="1543999" y="1123"/>
                  </a:lnTo>
                  <a:lnTo>
                    <a:pt x="1573396" y="27341"/>
                  </a:lnTo>
                  <a:lnTo>
                    <a:pt x="1576768" y="44291"/>
                  </a:lnTo>
                  <a:lnTo>
                    <a:pt x="1576768" y="372046"/>
                  </a:lnTo>
                  <a:lnTo>
                    <a:pt x="1559642" y="407517"/>
                  </a:lnTo>
                  <a:lnTo>
                    <a:pt x="1532477" y="416337"/>
                  </a:lnTo>
                  <a:lnTo>
                    <a:pt x="44291" y="416337"/>
                  </a:lnTo>
                  <a:lnTo>
                    <a:pt x="38417" y="416337"/>
                  </a:lnTo>
                  <a:lnTo>
                    <a:pt x="32767" y="415213"/>
                  </a:lnTo>
                  <a:lnTo>
                    <a:pt x="27341" y="412965"/>
                  </a:lnTo>
                  <a:lnTo>
                    <a:pt x="21915" y="410718"/>
                  </a:lnTo>
                  <a:lnTo>
                    <a:pt x="17125" y="407517"/>
                  </a:lnTo>
                  <a:lnTo>
                    <a:pt x="12972" y="403365"/>
                  </a:lnTo>
                  <a:lnTo>
                    <a:pt x="8819" y="399211"/>
                  </a:lnTo>
                  <a:lnTo>
                    <a:pt x="5618" y="394421"/>
                  </a:lnTo>
                  <a:lnTo>
                    <a:pt x="3371" y="388995"/>
                  </a:lnTo>
                  <a:lnTo>
                    <a:pt x="1123" y="383569"/>
                  </a:lnTo>
                  <a:lnTo>
                    <a:pt x="0" y="377919"/>
                  </a:lnTo>
                  <a:lnTo>
                    <a:pt x="0" y="372046"/>
                  </a:lnTo>
                </a:path>
              </a:pathLst>
            </a:custGeom>
            <a:ln w="1771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32821" y="1143550"/>
            <a:ext cx="6499225" cy="46374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algn="ctr" marL="3465195">
              <a:lnSpc>
                <a:spcPct val="100000"/>
              </a:lnSpc>
              <a:spcBef>
                <a:spcPts val="1095"/>
              </a:spcBef>
            </a:pPr>
            <a:r>
              <a:rPr dirty="0" sz="1500" spc="-70">
                <a:latin typeface="Arial"/>
                <a:cs typeface="Arial"/>
              </a:rPr>
              <a:t>main()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returns</a:t>
            </a:r>
            <a:endParaRPr sz="1500">
              <a:latin typeface="Arial"/>
              <a:cs typeface="Arial"/>
            </a:endParaRPr>
          </a:p>
          <a:p>
            <a:pPr algn="r" marR="1435735">
              <a:lnSpc>
                <a:spcPct val="100000"/>
              </a:lnSpc>
              <a:spcBef>
                <a:spcPts val="1460"/>
              </a:spcBef>
            </a:pPr>
            <a:r>
              <a:rPr dirty="0" sz="2150" spc="25">
                <a:solidFill>
                  <a:srgbClr val="666666"/>
                </a:solidFill>
                <a:latin typeface="Arial"/>
                <a:cs typeface="Arial"/>
              </a:rPr>
              <a:t>↓</a:t>
            </a:r>
            <a:endParaRPr sz="2150">
              <a:latin typeface="Arial"/>
              <a:cs typeface="Arial"/>
            </a:endParaRPr>
          </a:p>
          <a:p>
            <a:pPr algn="ctr" marL="3465195">
              <a:lnSpc>
                <a:spcPct val="100000"/>
              </a:lnSpc>
              <a:spcBef>
                <a:spcPts val="1345"/>
              </a:spcBef>
            </a:pPr>
            <a:r>
              <a:rPr dirty="0" sz="1500" spc="-55">
                <a:latin typeface="Arial"/>
                <a:cs typeface="Arial"/>
              </a:rPr>
              <a:t>exit()</a:t>
            </a:r>
            <a:r>
              <a:rPr dirty="0" sz="1500" spc="-10">
                <a:latin typeface="Arial"/>
                <a:cs typeface="Arial"/>
              </a:rPr>
              <a:t> called</a:t>
            </a:r>
            <a:endParaRPr sz="1500">
              <a:latin typeface="Arial"/>
              <a:cs typeface="Arial"/>
            </a:endParaRPr>
          </a:p>
          <a:p>
            <a:pPr algn="r" marR="1435735">
              <a:lnSpc>
                <a:spcPct val="100000"/>
              </a:lnSpc>
              <a:spcBef>
                <a:spcPts val="1385"/>
              </a:spcBef>
            </a:pPr>
            <a:r>
              <a:rPr dirty="0" sz="2150" spc="25">
                <a:solidFill>
                  <a:srgbClr val="666666"/>
                </a:solidFill>
                <a:latin typeface="Arial"/>
                <a:cs typeface="Arial"/>
              </a:rPr>
              <a:t>↓</a:t>
            </a:r>
            <a:endParaRPr sz="2150">
              <a:latin typeface="Arial"/>
              <a:cs typeface="Arial"/>
            </a:endParaRPr>
          </a:p>
          <a:p>
            <a:pPr algn="ctr" marL="3465195">
              <a:lnSpc>
                <a:spcPct val="100000"/>
              </a:lnSpc>
              <a:spcBef>
                <a:spcPts val="1350"/>
              </a:spcBef>
            </a:pPr>
            <a:r>
              <a:rPr dirty="0" sz="1500" spc="-55">
                <a:latin typeface="Arial"/>
                <a:cs typeface="Arial"/>
              </a:rPr>
              <a:t>Exit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 spc="-70">
                <a:latin typeface="Arial"/>
                <a:cs typeface="Arial"/>
              </a:rPr>
              <a:t>handlers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 spc="-55">
                <a:latin typeface="Arial"/>
                <a:cs typeface="Arial"/>
              </a:rPr>
              <a:t>called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 spc="-70">
                <a:latin typeface="Arial"/>
                <a:cs typeface="Arial"/>
              </a:rPr>
              <a:t>(reverse</a:t>
            </a:r>
            <a:r>
              <a:rPr dirty="0" sz="1500" spc="-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order)</a:t>
            </a:r>
            <a:endParaRPr sz="1500">
              <a:latin typeface="Arial"/>
              <a:cs typeface="Arial"/>
            </a:endParaRPr>
          </a:p>
          <a:p>
            <a:pPr algn="r" marR="1435735">
              <a:lnSpc>
                <a:spcPct val="100000"/>
              </a:lnSpc>
              <a:spcBef>
                <a:spcPts val="1455"/>
              </a:spcBef>
            </a:pPr>
            <a:r>
              <a:rPr dirty="0" sz="2150" spc="25">
                <a:solidFill>
                  <a:srgbClr val="666666"/>
                </a:solidFill>
                <a:latin typeface="Arial"/>
                <a:cs typeface="Arial"/>
              </a:rPr>
              <a:t>↓</a:t>
            </a:r>
            <a:endParaRPr sz="2150">
              <a:latin typeface="Arial"/>
              <a:cs typeface="Arial"/>
            </a:endParaRPr>
          </a:p>
          <a:p>
            <a:pPr algn="ctr" marL="3465195">
              <a:lnSpc>
                <a:spcPct val="100000"/>
              </a:lnSpc>
              <a:spcBef>
                <a:spcPts val="1350"/>
              </a:spcBef>
            </a:pPr>
            <a:r>
              <a:rPr dirty="0" sz="1500" spc="-75">
                <a:latin typeface="Arial"/>
                <a:cs typeface="Arial"/>
              </a:rPr>
              <a:t>Standard</a:t>
            </a:r>
            <a:r>
              <a:rPr dirty="0" sz="1500" spc="5">
                <a:latin typeface="Arial"/>
                <a:cs typeface="Arial"/>
              </a:rPr>
              <a:t> </a:t>
            </a:r>
            <a:r>
              <a:rPr dirty="0" sz="1500" spc="-60">
                <a:latin typeface="Arial"/>
                <a:cs typeface="Arial"/>
              </a:rPr>
              <a:t>I/O</a:t>
            </a:r>
            <a:r>
              <a:rPr dirty="0" sz="1500" spc="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cleanup</a:t>
            </a:r>
            <a:endParaRPr sz="1500">
              <a:latin typeface="Arial"/>
              <a:cs typeface="Arial"/>
            </a:endParaRPr>
          </a:p>
          <a:p>
            <a:pPr algn="r" marR="1435735">
              <a:lnSpc>
                <a:spcPct val="100000"/>
              </a:lnSpc>
              <a:spcBef>
                <a:spcPts val="1455"/>
              </a:spcBef>
            </a:pPr>
            <a:r>
              <a:rPr dirty="0" sz="2150" spc="25">
                <a:solidFill>
                  <a:srgbClr val="666666"/>
                </a:solidFill>
                <a:latin typeface="Arial"/>
                <a:cs typeface="Arial"/>
              </a:rPr>
              <a:t>↓</a:t>
            </a:r>
            <a:endParaRPr sz="2150">
              <a:latin typeface="Arial"/>
              <a:cs typeface="Arial"/>
            </a:endParaRPr>
          </a:p>
          <a:p>
            <a:pPr algn="ctr" marL="3465195">
              <a:lnSpc>
                <a:spcPct val="100000"/>
              </a:lnSpc>
              <a:spcBef>
                <a:spcPts val="1350"/>
              </a:spcBef>
            </a:pPr>
            <a:r>
              <a:rPr dirty="0" sz="1500" spc="-60">
                <a:latin typeface="Arial"/>
                <a:cs typeface="Arial"/>
              </a:rPr>
              <a:t>_exit()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45">
                <a:latin typeface="Arial"/>
                <a:cs typeface="Arial"/>
              </a:rPr>
              <a:t>to</a:t>
            </a:r>
            <a:r>
              <a:rPr dirty="0" sz="1500" spc="-20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kernel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30" b="1">
                <a:latin typeface="Arial"/>
                <a:cs typeface="Arial"/>
              </a:rPr>
              <a:t>Note: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50" spc="-70">
                <a:latin typeface="Arial"/>
                <a:cs typeface="Arial"/>
              </a:rPr>
              <a:t>Each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 spc="-55">
                <a:latin typeface="Arial"/>
                <a:cs typeface="Arial"/>
              </a:rPr>
              <a:t>step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is</a:t>
            </a:r>
            <a:r>
              <a:rPr dirty="0" sz="1650" spc="-50">
                <a:latin typeface="Arial"/>
                <a:cs typeface="Arial"/>
              </a:rPr>
              <a:t> crucial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 spc="-40">
                <a:latin typeface="Arial"/>
                <a:cs typeface="Arial"/>
              </a:rPr>
              <a:t>for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 spc="-65">
                <a:latin typeface="Arial"/>
                <a:cs typeface="Arial"/>
              </a:rPr>
              <a:t>proper</a:t>
            </a:r>
            <a:r>
              <a:rPr dirty="0" sz="1650" spc="-50">
                <a:latin typeface="Arial"/>
                <a:cs typeface="Arial"/>
              </a:rPr>
              <a:t> </a:t>
            </a:r>
            <a:r>
              <a:rPr dirty="0" sz="1650" spc="-60">
                <a:latin typeface="Arial"/>
                <a:cs typeface="Arial"/>
              </a:rPr>
              <a:t>resource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 spc="-70">
                <a:latin typeface="Arial"/>
                <a:cs typeface="Arial"/>
              </a:rPr>
              <a:t>cleanup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 spc="-70">
                <a:latin typeface="Arial"/>
                <a:cs typeface="Arial"/>
              </a:rPr>
              <a:t>and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 spc="-70">
                <a:latin typeface="Arial"/>
                <a:cs typeface="Arial"/>
              </a:rPr>
              <a:t>system</a:t>
            </a:r>
            <a:r>
              <a:rPr dirty="0" sz="1650" spc="-5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stability.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699" y="169148"/>
            <a:ext cx="4914900" cy="5873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95"/>
              <a:t>Command-</a:t>
            </a:r>
            <a:r>
              <a:rPr dirty="0" spc="-80"/>
              <a:t>Line</a:t>
            </a:r>
            <a:r>
              <a:rPr dirty="0" spc="-130"/>
              <a:t> </a:t>
            </a:r>
            <a:r>
              <a:rPr dirty="0" spc="-60"/>
              <a:t>Arguments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225486"/>
            <a:ext cx="10629900" cy="4757420"/>
            <a:chOff x="400049" y="1225486"/>
            <a:chExt cx="10629900" cy="475742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225486"/>
              <a:ext cx="10629900" cy="4757420"/>
            </a:xfrm>
            <a:custGeom>
              <a:avLst/>
              <a:gdLst/>
              <a:ahLst/>
              <a:cxnLst/>
              <a:rect l="l" t="t" r="r" b="b"/>
              <a:pathLst>
                <a:path w="10629900" h="4757420">
                  <a:moveTo>
                    <a:pt x="10580239" y="4756880"/>
                  </a:moveTo>
                  <a:lnTo>
                    <a:pt x="49659" y="4756880"/>
                  </a:lnTo>
                  <a:lnTo>
                    <a:pt x="46203" y="4756539"/>
                  </a:lnTo>
                  <a:lnTo>
                    <a:pt x="10896" y="4736160"/>
                  </a:lnTo>
                  <a:lnTo>
                    <a:pt x="0" y="4707220"/>
                  </a:lnTo>
                  <a:lnTo>
                    <a:pt x="0" y="470373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707220"/>
                  </a:lnTo>
                  <a:lnTo>
                    <a:pt x="10611863" y="4743780"/>
                  </a:lnTo>
                  <a:lnTo>
                    <a:pt x="10583695" y="4756539"/>
                  </a:lnTo>
                  <a:lnTo>
                    <a:pt x="10580239" y="4756880"/>
                  </a:lnTo>
                  <a:close/>
                </a:path>
              </a:pathLst>
            </a:custGeom>
            <a:solidFill>
              <a:srgbClr val="F0F0F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4931" y="4476463"/>
              <a:ext cx="10258425" cy="956944"/>
            </a:xfrm>
            <a:custGeom>
              <a:avLst/>
              <a:gdLst/>
              <a:ahLst/>
              <a:cxnLst/>
              <a:rect l="l" t="t" r="r" b="b"/>
              <a:pathLst>
                <a:path w="10258425" h="956945">
                  <a:moveTo>
                    <a:pt x="10227119" y="956690"/>
                  </a:moveTo>
                  <a:lnTo>
                    <a:pt x="15367" y="956690"/>
                  </a:lnTo>
                  <a:lnTo>
                    <a:pt x="13107" y="955791"/>
                  </a:lnTo>
                  <a:lnTo>
                    <a:pt x="0" y="925956"/>
                  </a:lnTo>
                  <a:lnTo>
                    <a:pt x="0" y="921258"/>
                  </a:lnTo>
                  <a:lnTo>
                    <a:pt x="0" y="30733"/>
                  </a:lnTo>
                  <a:lnTo>
                    <a:pt x="15367" y="0"/>
                  </a:lnTo>
                  <a:lnTo>
                    <a:pt x="10227119" y="0"/>
                  </a:lnTo>
                  <a:lnTo>
                    <a:pt x="10256953" y="26213"/>
                  </a:lnTo>
                  <a:lnTo>
                    <a:pt x="10257852" y="30733"/>
                  </a:lnTo>
                  <a:lnTo>
                    <a:pt x="10257852" y="925956"/>
                  </a:lnTo>
                  <a:lnTo>
                    <a:pt x="10231638" y="955791"/>
                  </a:lnTo>
                  <a:lnTo>
                    <a:pt x="10227119" y="956690"/>
                  </a:lnTo>
                  <a:close/>
                </a:path>
              </a:pathLst>
            </a:custGeom>
            <a:solidFill>
              <a:srgbClr val="C7DBFF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7215" y="4476463"/>
              <a:ext cx="35560" cy="956944"/>
            </a:xfrm>
            <a:custGeom>
              <a:avLst/>
              <a:gdLst/>
              <a:ahLst/>
              <a:cxnLst/>
              <a:rect l="l" t="t" r="r" b="b"/>
              <a:pathLst>
                <a:path w="35559" h="956945">
                  <a:moveTo>
                    <a:pt x="35433" y="956691"/>
                  </a:moveTo>
                  <a:lnTo>
                    <a:pt x="2594" y="934859"/>
                  </a:lnTo>
                  <a:lnTo>
                    <a:pt x="0" y="921258"/>
                  </a:lnTo>
                  <a:lnTo>
                    <a:pt x="0" y="35433"/>
                  </a:lnTo>
                  <a:lnTo>
                    <a:pt x="21830" y="2594"/>
                  </a:lnTo>
                  <a:lnTo>
                    <a:pt x="35433" y="0"/>
                  </a:lnTo>
                  <a:lnTo>
                    <a:pt x="35433" y="956691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2890837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655" y="3280600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3679221"/>
              <a:ext cx="70866" cy="7086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898076" y="3634930"/>
              <a:ext cx="4491355" cy="257175"/>
            </a:xfrm>
            <a:custGeom>
              <a:avLst/>
              <a:gdLst/>
              <a:ahLst/>
              <a:cxnLst/>
              <a:rect l="l" t="t" r="r" b="b"/>
              <a:pathLst>
                <a:path w="4491355" h="257175">
                  <a:moveTo>
                    <a:pt x="4468082" y="256888"/>
                  </a:moveTo>
                  <a:lnTo>
                    <a:pt x="23050" y="256888"/>
                  </a:lnTo>
                  <a:lnTo>
                    <a:pt x="19660" y="256214"/>
                  </a:lnTo>
                  <a:lnTo>
                    <a:pt x="0" y="233838"/>
                  </a:lnTo>
                  <a:lnTo>
                    <a:pt x="0" y="230314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4468082" y="0"/>
                  </a:lnTo>
                  <a:lnTo>
                    <a:pt x="4491132" y="23050"/>
                  </a:lnTo>
                  <a:lnTo>
                    <a:pt x="4491132" y="233838"/>
                  </a:lnTo>
                  <a:lnTo>
                    <a:pt x="4471471" y="256214"/>
                  </a:lnTo>
                  <a:lnTo>
                    <a:pt x="4468082" y="25688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62096" y="2648411"/>
            <a:ext cx="5057140" cy="12039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60"/>
              </a:spcBef>
            </a:pPr>
            <a:r>
              <a:rPr dirty="0" sz="2100" spc="-80" b="1">
                <a:latin typeface="Arial"/>
                <a:cs typeface="Arial"/>
              </a:rPr>
              <a:t>argv[0]</a:t>
            </a:r>
            <a:r>
              <a:rPr dirty="0" sz="2100" spc="-35" b="1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typically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contains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program</a:t>
            </a:r>
            <a:r>
              <a:rPr dirty="0" sz="2100" spc="-35">
                <a:latin typeface="Arial"/>
                <a:cs typeface="Arial"/>
              </a:rPr>
              <a:t> </a:t>
            </a:r>
            <a:r>
              <a:rPr dirty="0" sz="2100" spc="-20">
                <a:latin typeface="Arial"/>
                <a:cs typeface="Arial"/>
              </a:rPr>
              <a:t>name </a:t>
            </a:r>
            <a:r>
              <a:rPr dirty="0" sz="2100" spc="-100" b="1">
                <a:latin typeface="Arial"/>
                <a:cs typeface="Arial"/>
              </a:rPr>
              <a:t>Arguments</a:t>
            </a:r>
            <a:r>
              <a:rPr dirty="0" sz="2100" spc="-50" b="1">
                <a:latin typeface="Arial"/>
                <a:cs typeface="Arial"/>
              </a:rPr>
              <a:t> </a:t>
            </a:r>
            <a:r>
              <a:rPr dirty="0" sz="2100" spc="-90">
                <a:latin typeface="Arial"/>
                <a:cs typeface="Arial"/>
              </a:rPr>
              <a:t>passed</a:t>
            </a:r>
            <a:r>
              <a:rPr dirty="0" sz="2100" spc="-5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by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shell</a:t>
            </a:r>
            <a:r>
              <a:rPr dirty="0" sz="2100" spc="-50">
                <a:latin typeface="Arial"/>
                <a:cs typeface="Arial"/>
              </a:rPr>
              <a:t> or </a:t>
            </a:r>
            <a:r>
              <a:rPr dirty="0" sz="2100" spc="-80">
                <a:latin typeface="Arial"/>
                <a:cs typeface="Arial"/>
              </a:rPr>
              <a:t>exec</a:t>
            </a:r>
            <a:r>
              <a:rPr dirty="0" sz="2100" spc="-50">
                <a:latin typeface="Arial"/>
                <a:cs typeface="Arial"/>
              </a:rPr>
              <a:t> </a:t>
            </a:r>
            <a:r>
              <a:rPr dirty="0" sz="2100" spc="-45">
                <a:latin typeface="Arial"/>
                <a:cs typeface="Arial"/>
              </a:rPr>
              <a:t>functions </a:t>
            </a:r>
            <a:r>
              <a:rPr dirty="0" sz="2100" spc="-75" b="1">
                <a:latin typeface="Arial"/>
                <a:cs typeface="Arial"/>
              </a:rPr>
              <a:t>Alternative</a:t>
            </a:r>
            <a:r>
              <a:rPr dirty="0" sz="2100" spc="-35" b="1">
                <a:latin typeface="Arial"/>
                <a:cs typeface="Arial"/>
              </a:rPr>
              <a:t> </a:t>
            </a:r>
            <a:r>
              <a:rPr dirty="0" sz="2100" spc="-25" b="1">
                <a:latin typeface="Arial"/>
                <a:cs typeface="Arial"/>
              </a:rPr>
              <a:t>loop:</a:t>
            </a:r>
            <a:r>
              <a:rPr dirty="0" sz="2100" spc="254" b="1">
                <a:latin typeface="Arial"/>
                <a:cs typeface="Arial"/>
              </a:rPr>
              <a:t> </a:t>
            </a:r>
            <a:r>
              <a:rPr dirty="0" sz="1700">
                <a:latin typeface="Courier New"/>
                <a:cs typeface="Courier New"/>
              </a:rPr>
              <a:t>for</a:t>
            </a:r>
            <a:r>
              <a:rPr dirty="0" sz="1700" spc="5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(i</a:t>
            </a:r>
            <a:r>
              <a:rPr dirty="0" sz="1700" spc="5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=</a:t>
            </a:r>
            <a:r>
              <a:rPr dirty="0" sz="1700" spc="5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0;</a:t>
            </a:r>
            <a:r>
              <a:rPr dirty="0" sz="1700" spc="5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argv[i]</a:t>
            </a:r>
            <a:r>
              <a:rPr dirty="0" sz="1700" spc="55">
                <a:latin typeface="Courier New"/>
                <a:cs typeface="Courier New"/>
              </a:rPr>
              <a:t> </a:t>
            </a:r>
            <a:r>
              <a:rPr dirty="0" sz="1700" spc="-25">
                <a:latin typeface="Courier New"/>
                <a:cs typeface="Courier New"/>
              </a:rPr>
              <a:t>!=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02456" y="3557338"/>
            <a:ext cx="136461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>
                <a:latin typeface="Courier New"/>
                <a:cs typeface="Courier New"/>
              </a:rPr>
              <a:t>NULL;</a:t>
            </a:r>
            <a:r>
              <a:rPr dirty="0" sz="1700" spc="160">
                <a:latin typeface="Courier New"/>
                <a:cs typeface="Courier New"/>
              </a:rPr>
              <a:t> </a:t>
            </a:r>
            <a:r>
              <a:rPr dirty="0" sz="1700" spc="-20">
                <a:latin typeface="Courier New"/>
                <a:cs typeface="Courier New"/>
              </a:rPr>
              <a:t>i++)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74655" y="4122134"/>
            <a:ext cx="4987290" cy="833119"/>
            <a:chOff x="674655" y="4122134"/>
            <a:chExt cx="4987290" cy="833119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55" y="4122134"/>
              <a:ext cx="70866" cy="7086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906934" y="4697920"/>
              <a:ext cx="2755265" cy="257175"/>
            </a:xfrm>
            <a:custGeom>
              <a:avLst/>
              <a:gdLst/>
              <a:ahLst/>
              <a:cxnLst/>
              <a:rect l="l" t="t" r="r" b="b"/>
              <a:pathLst>
                <a:path w="2755265" h="257175">
                  <a:moveTo>
                    <a:pt x="2731864" y="256888"/>
                  </a:moveTo>
                  <a:lnTo>
                    <a:pt x="23050" y="256888"/>
                  </a:lnTo>
                  <a:lnTo>
                    <a:pt x="19660" y="256214"/>
                  </a:lnTo>
                  <a:lnTo>
                    <a:pt x="0" y="233838"/>
                  </a:lnTo>
                  <a:lnTo>
                    <a:pt x="0" y="230314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2731864" y="0"/>
                  </a:lnTo>
                  <a:lnTo>
                    <a:pt x="2754915" y="23050"/>
                  </a:lnTo>
                  <a:lnTo>
                    <a:pt x="2754915" y="233838"/>
                  </a:lnTo>
                  <a:lnTo>
                    <a:pt x="2735254" y="256214"/>
                  </a:lnTo>
                  <a:lnTo>
                    <a:pt x="2731864" y="25688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32821" y="3947040"/>
            <a:ext cx="5868035" cy="13404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14"/>
              </a:spcBef>
            </a:pPr>
            <a:r>
              <a:rPr dirty="0" sz="2100" spc="-70" b="1">
                <a:latin typeface="Arial"/>
                <a:cs typeface="Arial"/>
              </a:rPr>
              <a:t>Shell</a:t>
            </a:r>
            <a:r>
              <a:rPr dirty="0" sz="2100" spc="-25" b="1">
                <a:latin typeface="Arial"/>
                <a:cs typeface="Arial"/>
              </a:rPr>
              <a:t> </a:t>
            </a:r>
            <a:r>
              <a:rPr dirty="0" sz="2100" spc="-85">
                <a:latin typeface="Arial"/>
                <a:cs typeface="Arial"/>
              </a:rPr>
              <a:t>handles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argument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80">
                <a:latin typeface="Arial"/>
                <a:cs typeface="Arial"/>
              </a:rPr>
              <a:t>parsing</a:t>
            </a:r>
            <a:r>
              <a:rPr dirty="0" sz="2100" spc="-30">
                <a:latin typeface="Arial"/>
                <a:cs typeface="Arial"/>
              </a:rPr>
              <a:t> </a:t>
            </a:r>
            <a:r>
              <a:rPr dirty="0" sz="2100" spc="-95">
                <a:latin typeface="Arial"/>
                <a:cs typeface="Arial"/>
              </a:rPr>
              <a:t>and</a:t>
            </a:r>
            <a:r>
              <a:rPr dirty="0" sz="2100" spc="-25">
                <a:latin typeface="Arial"/>
                <a:cs typeface="Arial"/>
              </a:rPr>
              <a:t> </a:t>
            </a:r>
            <a:r>
              <a:rPr dirty="0" sz="2100" spc="-10">
                <a:latin typeface="Arial"/>
                <a:cs typeface="Arial"/>
              </a:rPr>
              <a:t>quoting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100" spc="-95" b="1">
                <a:latin typeface="Arial"/>
                <a:cs typeface="Arial"/>
              </a:rPr>
              <a:t>Example:</a:t>
            </a:r>
            <a:r>
              <a:rPr dirty="0" sz="2100" spc="-30" b="1">
                <a:latin typeface="Arial"/>
                <a:cs typeface="Arial"/>
              </a:rPr>
              <a:t> </a:t>
            </a:r>
            <a:r>
              <a:rPr dirty="0" sz="2100" spc="-55">
                <a:latin typeface="Arial"/>
                <a:cs typeface="Arial"/>
              </a:rPr>
              <a:t>Running</a:t>
            </a:r>
            <a:r>
              <a:rPr dirty="0" sz="2100" spc="260">
                <a:latin typeface="Arial"/>
                <a:cs typeface="Arial"/>
              </a:rPr>
              <a:t> </a:t>
            </a:r>
            <a:r>
              <a:rPr dirty="0" sz="1700">
                <a:latin typeface="Courier New"/>
                <a:cs typeface="Courier New"/>
              </a:rPr>
              <a:t>./program</a:t>
            </a:r>
            <a:r>
              <a:rPr dirty="0" sz="1700" spc="6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-v</a:t>
            </a:r>
            <a:r>
              <a:rPr dirty="0" sz="1700" spc="60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ﬁle.txt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100" spc="-65">
                <a:latin typeface="Arial"/>
                <a:cs typeface="Arial"/>
              </a:rPr>
              <a:t>argv[0]</a:t>
            </a:r>
            <a:r>
              <a:rPr dirty="0" sz="2100" spc="-8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145">
                <a:latin typeface="Arial"/>
                <a:cs typeface="Arial"/>
              </a:rPr>
              <a:t> </a:t>
            </a:r>
            <a:r>
              <a:rPr dirty="0" sz="2100" spc="-70">
                <a:latin typeface="Arial"/>
                <a:cs typeface="Arial"/>
              </a:rPr>
              <a:t>"./program",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argv[1]</a:t>
            </a:r>
            <a:r>
              <a:rPr dirty="0" sz="2100" spc="-80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110">
                <a:latin typeface="Arial"/>
                <a:cs typeface="Arial"/>
              </a:rPr>
              <a:t> </a:t>
            </a:r>
            <a:r>
              <a:rPr dirty="0" sz="2100" spc="-60">
                <a:latin typeface="Arial"/>
                <a:cs typeface="Arial"/>
              </a:rPr>
              <a:t>"-</a:t>
            </a:r>
            <a:r>
              <a:rPr dirty="0" sz="2100" spc="-40">
                <a:latin typeface="Arial"/>
                <a:cs typeface="Arial"/>
              </a:rPr>
              <a:t>v",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-65">
                <a:latin typeface="Arial"/>
                <a:cs typeface="Arial"/>
              </a:rPr>
              <a:t>argv[2]</a:t>
            </a:r>
            <a:r>
              <a:rPr dirty="0" sz="2100" spc="-85">
                <a:latin typeface="Arial"/>
                <a:cs typeface="Arial"/>
              </a:rPr>
              <a:t> </a:t>
            </a:r>
            <a:r>
              <a:rPr dirty="0" sz="2100">
                <a:latin typeface="Arial"/>
                <a:cs typeface="Arial"/>
              </a:rPr>
              <a:t>=</a:t>
            </a:r>
            <a:r>
              <a:rPr dirty="0" sz="2100" spc="-95">
                <a:latin typeface="Arial"/>
                <a:cs typeface="Arial"/>
              </a:rPr>
              <a:t> </a:t>
            </a:r>
            <a:r>
              <a:rPr dirty="0" sz="2100" spc="-30">
                <a:latin typeface="Arial"/>
                <a:cs typeface="Arial"/>
              </a:rPr>
              <a:t>"file.txt"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00050" y="1261871"/>
            <a:ext cx="9878060" cy="1725295"/>
            <a:chOff x="400050" y="1261871"/>
            <a:chExt cx="9878060" cy="1725295"/>
          </a:xfrm>
        </p:grpSpPr>
        <p:sp>
          <p:nvSpPr>
            <p:cNvPr id="18" name="object 18" descr=""/>
            <p:cNvSpPr/>
            <p:nvPr/>
          </p:nvSpPr>
          <p:spPr>
            <a:xfrm>
              <a:off x="400050" y="1261871"/>
              <a:ext cx="9878060" cy="1725295"/>
            </a:xfrm>
            <a:custGeom>
              <a:avLst/>
              <a:gdLst/>
              <a:ahLst/>
              <a:cxnLst/>
              <a:rect l="l" t="t" r="r" b="b"/>
              <a:pathLst>
                <a:path w="9878060" h="1725295">
                  <a:moveTo>
                    <a:pt x="9877805" y="1725167"/>
                  </a:moveTo>
                  <a:lnTo>
                    <a:pt x="0" y="1725167"/>
                  </a:lnTo>
                  <a:lnTo>
                    <a:pt x="0" y="9715"/>
                  </a:lnTo>
                  <a:lnTo>
                    <a:pt x="1348" y="2936"/>
                  </a:lnTo>
                  <a:lnTo>
                    <a:pt x="2564" y="0"/>
                  </a:lnTo>
                  <a:lnTo>
                    <a:pt x="9877805" y="0"/>
                  </a:lnTo>
                  <a:lnTo>
                    <a:pt x="9877805" y="140779"/>
                  </a:lnTo>
                  <a:lnTo>
                    <a:pt x="212597" y="140779"/>
                  </a:lnTo>
                  <a:lnTo>
                    <a:pt x="205528" y="141428"/>
                  </a:lnTo>
                  <a:lnTo>
                    <a:pt x="177813" y="169142"/>
                  </a:lnTo>
                  <a:lnTo>
                    <a:pt x="177164" y="176212"/>
                  </a:lnTo>
                  <a:lnTo>
                    <a:pt x="177164" y="1460658"/>
                  </a:lnTo>
                  <a:lnTo>
                    <a:pt x="198995" y="1493497"/>
                  </a:lnTo>
                  <a:lnTo>
                    <a:pt x="212597" y="1496091"/>
                  </a:lnTo>
                  <a:lnTo>
                    <a:pt x="9877805" y="1496091"/>
                  </a:lnTo>
                  <a:lnTo>
                    <a:pt x="9877805" y="1725167"/>
                  </a:lnTo>
                  <a:close/>
                </a:path>
                <a:path w="9878060" h="1725295">
                  <a:moveTo>
                    <a:pt x="9877805" y="1496091"/>
                  </a:moveTo>
                  <a:lnTo>
                    <a:pt x="9655492" y="1496091"/>
                  </a:lnTo>
                  <a:lnTo>
                    <a:pt x="9662562" y="1495442"/>
                  </a:lnTo>
                  <a:lnTo>
                    <a:pt x="9669094" y="1493497"/>
                  </a:lnTo>
                  <a:lnTo>
                    <a:pt x="9690925" y="1460658"/>
                  </a:lnTo>
                  <a:lnTo>
                    <a:pt x="9690925" y="176212"/>
                  </a:lnTo>
                  <a:lnTo>
                    <a:pt x="9669094" y="143374"/>
                  </a:lnTo>
                  <a:lnTo>
                    <a:pt x="9655492" y="140779"/>
                  </a:lnTo>
                  <a:lnTo>
                    <a:pt x="9877805" y="140779"/>
                  </a:lnTo>
                  <a:lnTo>
                    <a:pt x="9877805" y="1496091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77202" y="1402651"/>
              <a:ext cx="9514205" cy="1355725"/>
            </a:xfrm>
            <a:custGeom>
              <a:avLst/>
              <a:gdLst/>
              <a:ahLst/>
              <a:cxnLst/>
              <a:rect l="l" t="t" r="r" b="b"/>
              <a:pathLst>
                <a:path w="9514205" h="1355725">
                  <a:moveTo>
                    <a:pt x="9513760" y="30734"/>
                  </a:moveTo>
                  <a:lnTo>
                    <a:pt x="9487548" y="901"/>
                  </a:lnTo>
                  <a:lnTo>
                    <a:pt x="9483026" y="0"/>
                  </a:lnTo>
                  <a:lnTo>
                    <a:pt x="30746" y="0"/>
                  </a:lnTo>
                  <a:lnTo>
                    <a:pt x="901" y="26225"/>
                  </a:lnTo>
                  <a:lnTo>
                    <a:pt x="0" y="30734"/>
                  </a:lnTo>
                  <a:lnTo>
                    <a:pt x="12" y="1319885"/>
                  </a:lnTo>
                  <a:lnTo>
                    <a:pt x="0" y="1324584"/>
                  </a:lnTo>
                  <a:lnTo>
                    <a:pt x="26225" y="1354416"/>
                  </a:lnTo>
                  <a:lnTo>
                    <a:pt x="30746" y="1355318"/>
                  </a:lnTo>
                  <a:lnTo>
                    <a:pt x="9483026" y="1355318"/>
                  </a:lnTo>
                  <a:lnTo>
                    <a:pt x="9512871" y="1329105"/>
                  </a:lnTo>
                  <a:lnTo>
                    <a:pt x="9513760" y="1324584"/>
                  </a:lnTo>
                  <a:lnTo>
                    <a:pt x="9513760" y="3073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41679" y="1495294"/>
            <a:ext cx="4846320" cy="1017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0690" marR="1183005" indent="-428625">
              <a:lnSpc>
                <a:spcPct val="120600"/>
              </a:lnSpc>
              <a:spcBef>
                <a:spcPts val="95"/>
              </a:spcBef>
            </a:pP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140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main</a:t>
            </a:r>
            <a:r>
              <a:rPr dirty="0" sz="1350" spc="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14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argc,</a:t>
            </a:r>
            <a:r>
              <a:rPr dirty="0" sz="1350" spc="114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00" spc="55" b="1">
                <a:solidFill>
                  <a:srgbClr val="A6E22E"/>
                </a:solidFill>
                <a:latin typeface="Courier New"/>
                <a:cs typeface="Courier New"/>
              </a:rPr>
              <a:t>char</a:t>
            </a:r>
            <a:r>
              <a:rPr dirty="0" sz="1300" spc="14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*argv[])</a:t>
            </a:r>
            <a:r>
              <a:rPr dirty="0" sz="1350" spc="114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 spc="-50">
                <a:solidFill>
                  <a:srgbClr val="DDDDDD"/>
                </a:solidFill>
                <a:latin typeface="Courier New"/>
                <a:cs typeface="Courier New"/>
              </a:rPr>
              <a:t>{ </a:t>
            </a:r>
            <a:r>
              <a:rPr dirty="0" sz="1200" spc="114" b="1">
                <a:solidFill>
                  <a:srgbClr val="F92572"/>
                </a:solidFill>
                <a:latin typeface="Courier New"/>
                <a:cs typeface="Courier New"/>
              </a:rPr>
              <a:t>for</a:t>
            </a:r>
            <a:r>
              <a:rPr dirty="0" sz="1200" spc="160" b="1">
                <a:solidFill>
                  <a:srgbClr val="F92572"/>
                </a:solidFill>
                <a:latin typeface="Courier New"/>
                <a:cs typeface="Courier New"/>
              </a:rPr>
              <a:t> </a:t>
            </a:r>
            <a:r>
              <a:rPr dirty="0" sz="1350" spc="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00" spc="50" b="1">
                <a:solidFill>
                  <a:srgbClr val="A6E22E"/>
                </a:solidFill>
                <a:latin typeface="Courier New"/>
                <a:cs typeface="Courier New"/>
              </a:rPr>
              <a:t>int</a:t>
            </a:r>
            <a:r>
              <a:rPr dirty="0" sz="1300" spc="105" b="1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i</a:t>
            </a:r>
            <a:r>
              <a:rPr dirty="0" sz="1350" spc="7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=</a:t>
            </a:r>
            <a:r>
              <a:rPr dirty="0" sz="1350" spc="7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0;</a:t>
            </a:r>
            <a:r>
              <a:rPr dirty="0" sz="1350" spc="70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i</a:t>
            </a:r>
            <a:r>
              <a:rPr dirty="0" sz="1350" spc="7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&lt;</a:t>
            </a:r>
            <a:r>
              <a:rPr dirty="0" sz="1350" spc="7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argc;</a:t>
            </a:r>
            <a:r>
              <a:rPr dirty="0" sz="1350" spc="7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 spc="-20">
                <a:solidFill>
                  <a:srgbClr val="DDDDDD"/>
                </a:solidFill>
                <a:latin typeface="Courier New"/>
                <a:cs typeface="Courier New"/>
              </a:rPr>
              <a:t>i++)</a:t>
            </a:r>
            <a:endParaRPr sz="1350">
              <a:latin typeface="Courier New"/>
              <a:cs typeface="Courier New"/>
            </a:endParaRPr>
          </a:p>
          <a:p>
            <a:pPr marL="869315">
              <a:lnSpc>
                <a:spcPct val="100000"/>
              </a:lnSpc>
              <a:spcBef>
                <a:spcPts val="335"/>
              </a:spcBef>
            </a:pP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printf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(</a:t>
            </a: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"argv[%d]:</a:t>
            </a:r>
            <a:r>
              <a:rPr dirty="0" sz="1350" spc="260">
                <a:solidFill>
                  <a:srgbClr val="A6E22E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A6E22E"/>
                </a:solidFill>
                <a:latin typeface="Courier New"/>
                <a:cs typeface="Courier New"/>
              </a:rPr>
              <a:t>%s\n"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,</a:t>
            </a:r>
            <a:r>
              <a:rPr dirty="0" sz="1350" spc="26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DDDDDD"/>
                </a:solidFill>
                <a:latin typeface="Courier New"/>
                <a:cs typeface="Courier New"/>
              </a:rPr>
              <a:t>i,</a:t>
            </a:r>
            <a:r>
              <a:rPr dirty="0" sz="1350" spc="265">
                <a:solidFill>
                  <a:srgbClr val="DDDDDD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DDDDDD"/>
                </a:solidFill>
                <a:latin typeface="Courier New"/>
                <a:cs typeface="Courier New"/>
              </a:rPr>
              <a:t>argv[i]);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50" spc="-50">
                <a:solidFill>
                  <a:srgbClr val="DDDDDD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2025-05-31T09:03:30Z</dcterms:created>
  <dcterms:modified xsi:type="dcterms:W3CDTF">2025-05-31T09:03:30Z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2025-05-31T00:00:00Z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2025-05-31T00:00:00Z</vt:filetime>
  </property>
  <property fmtid="{D5CDD505-2E9C-101B-9397-08002B2CF9AE}" pid="5" name="Producer">
    <vt:lpwstr>pdf-lib (https://github.com/Hopding/pdf-lib)</vt:lpwstr>
  </property>
</Properties>
</file>