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1430000" cy="6673850"/>
  <p:notesSz cx="11430000" cy="6673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99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2068893"/>
            <a:ext cx="9715500" cy="1401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737356"/>
            <a:ext cx="8001000" cy="1668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‹#›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‹#›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534985"/>
            <a:ext cx="4972050" cy="4404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065487" y="1865826"/>
            <a:ext cx="4455159" cy="3605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‹#›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‹#›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‹#›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667500"/>
          </a:xfrm>
          <a:custGeom>
            <a:avLst/>
            <a:gdLst/>
            <a:ahLst/>
            <a:cxnLst/>
            <a:rect l="l" t="t" r="r" b="b"/>
            <a:pathLst>
              <a:path w="11430000" h="6667500">
                <a:moveTo>
                  <a:pt x="11429999" y="6667499"/>
                </a:moveTo>
                <a:lnTo>
                  <a:pt x="0" y="66674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667499"/>
                </a:lnTo>
                <a:close/>
              </a:path>
            </a:pathLst>
          </a:custGeom>
          <a:solidFill>
            <a:srgbClr val="F0F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6272" y="316083"/>
            <a:ext cx="5897454" cy="464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2264" y="1508950"/>
            <a:ext cx="10245725" cy="1884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6206680"/>
            <a:ext cx="36576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6206680"/>
            <a:ext cx="26289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824" y="6362426"/>
            <a:ext cx="458470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‹#›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49" y="233361"/>
            <a:ext cx="10629899" cy="13553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049" y="1765839"/>
            <a:ext cx="10629899" cy="34015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27759" y="2395727"/>
            <a:ext cx="9214485" cy="539250"/>
          </a:xfrm>
          <a:prstGeom prst="rect">
            <a:avLst/>
          </a:prstGeom>
          <a:solidFill>
            <a:srgbClr val="000000">
              <a:alpha val="3019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ts val="4170"/>
              </a:lnSpc>
            </a:pPr>
            <a:r>
              <a:rPr sz="4500" b="0" spc="-125" dirty="0">
                <a:solidFill>
                  <a:schemeClr val="bg1"/>
                </a:solidFill>
                <a:latin typeface="Times New Roman"/>
                <a:cs typeface="Times New Roman"/>
              </a:rPr>
              <a:t>UNIX</a:t>
            </a:r>
            <a:r>
              <a:rPr sz="4500" b="0" spc="-1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500" b="0" spc="-95" dirty="0">
                <a:solidFill>
                  <a:schemeClr val="bg1"/>
                </a:solidFill>
                <a:latin typeface="Times New Roman"/>
                <a:cs typeface="Times New Roman"/>
              </a:rPr>
              <a:t>System</a:t>
            </a:r>
            <a:r>
              <a:rPr sz="4500" b="0" spc="-1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500" b="0" spc="-75" dirty="0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r>
              <a:rPr sz="4500" b="0" spc="-20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500" b="0" spc="-65" dirty="0">
                <a:solidFill>
                  <a:schemeClr val="bg1"/>
                </a:solidFill>
                <a:latin typeface="Times New Roman"/>
                <a:cs typeface="Times New Roman"/>
              </a:rPr>
              <a:t>Files</a:t>
            </a:r>
            <a:r>
              <a:rPr sz="4500" b="0" spc="-1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500" b="0" spc="-55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z="4500" b="0" spc="-1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500" b="0" spc="-30" dirty="0">
                <a:solidFill>
                  <a:schemeClr val="bg1"/>
                </a:solidFill>
                <a:latin typeface="Times New Roman"/>
                <a:cs typeface="Times New Roman"/>
              </a:rPr>
              <a:t>Information</a:t>
            </a:r>
            <a:endParaRPr sz="45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7885" y="3178038"/>
            <a:ext cx="815467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50" dirty="0">
                <a:solidFill>
                  <a:schemeClr val="bg1"/>
                </a:solidFill>
                <a:latin typeface="Times New Roman"/>
                <a:cs typeface="Times New Roman"/>
              </a:rPr>
              <a:t>Chapter</a:t>
            </a:r>
            <a:r>
              <a:rPr sz="2650" spc="-1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chemeClr val="bg1"/>
                </a:solidFill>
                <a:latin typeface="Times New Roman"/>
                <a:cs typeface="Times New Roman"/>
              </a:rPr>
              <a:t>6</a:t>
            </a:r>
            <a:r>
              <a:rPr sz="2650" spc="-1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650" spc="-50" dirty="0">
                <a:solidFill>
                  <a:schemeClr val="bg1"/>
                </a:solidFill>
                <a:latin typeface="Times New Roman"/>
                <a:cs typeface="Times New Roman"/>
              </a:rPr>
              <a:t>-</a:t>
            </a:r>
            <a:r>
              <a:rPr sz="2650" spc="-1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650" spc="-60" dirty="0">
                <a:solidFill>
                  <a:schemeClr val="bg1"/>
                </a:solidFill>
                <a:latin typeface="Times New Roman"/>
                <a:cs typeface="Times New Roman"/>
              </a:rPr>
              <a:t>Advanced</a:t>
            </a:r>
            <a:r>
              <a:rPr sz="2650" spc="-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650" spc="-65" dirty="0">
                <a:solidFill>
                  <a:schemeClr val="bg1"/>
                </a:solidFill>
                <a:latin typeface="Times New Roman"/>
                <a:cs typeface="Times New Roman"/>
              </a:rPr>
              <a:t>Programming</a:t>
            </a:r>
            <a:r>
              <a:rPr sz="2650" spc="-10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sz="2650" spc="-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650" spc="-2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650" spc="-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650" spc="-55" dirty="0">
                <a:solidFill>
                  <a:schemeClr val="bg1"/>
                </a:solidFill>
                <a:latin typeface="Times New Roman"/>
                <a:cs typeface="Times New Roman"/>
              </a:rPr>
              <a:t>UNIX</a:t>
            </a:r>
            <a:r>
              <a:rPr sz="2650" spc="-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650" spc="-20" dirty="0">
                <a:solidFill>
                  <a:schemeClr val="bg1"/>
                </a:solidFill>
                <a:latin typeface="Times New Roman"/>
                <a:cs typeface="Times New Roman"/>
              </a:rPr>
              <a:t>Environment</a:t>
            </a:r>
            <a:endParaRPr sz="265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7293" y="4088689"/>
            <a:ext cx="363601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5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205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spc="-50" dirty="0">
                <a:solidFill>
                  <a:srgbClr val="FFFFFF"/>
                </a:solidFill>
                <a:latin typeface="Times New Roman"/>
                <a:cs typeface="Times New Roman"/>
              </a:rPr>
              <a:t>Programming</a:t>
            </a:r>
            <a:r>
              <a:rPr sz="205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spc="-50" dirty="0">
                <a:solidFill>
                  <a:srgbClr val="FFFFFF"/>
                </a:solidFill>
                <a:latin typeface="Times New Roman"/>
                <a:cs typeface="Times New Roman"/>
              </a:rPr>
              <a:t>Fundamentals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49" y="233361"/>
            <a:ext cx="10629899" cy="7086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25"/>
              </a:spcBef>
            </a:pPr>
            <a:r>
              <a:rPr spc="-80" dirty="0">
                <a:solidFill>
                  <a:schemeClr val="bg1"/>
                </a:solidFill>
              </a:rPr>
              <a:t>Login</a:t>
            </a:r>
            <a:r>
              <a:rPr spc="-185" dirty="0">
                <a:solidFill>
                  <a:schemeClr val="bg1"/>
                </a:solidFill>
              </a:rPr>
              <a:t> </a:t>
            </a:r>
            <a:r>
              <a:rPr spc="-70" dirty="0">
                <a:solidFill>
                  <a:schemeClr val="bg1"/>
                </a:solidFill>
              </a:rPr>
              <a:t>Accounting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-50" dirty="0">
                <a:solidFill>
                  <a:schemeClr val="bg1"/>
                </a:solidFill>
              </a:rPr>
              <a:t>with</a:t>
            </a:r>
            <a:r>
              <a:rPr spc="-65" dirty="0">
                <a:solidFill>
                  <a:schemeClr val="bg1"/>
                </a:solidFill>
              </a:rPr>
              <a:t> </a:t>
            </a:r>
            <a:r>
              <a:rPr spc="-60" dirty="0">
                <a:solidFill>
                  <a:schemeClr val="bg1"/>
                </a:solidFill>
              </a:rPr>
              <a:t>utmp</a:t>
            </a:r>
            <a:r>
              <a:rPr spc="-70" dirty="0">
                <a:solidFill>
                  <a:schemeClr val="bg1"/>
                </a:solidFill>
              </a:rPr>
              <a:t> </a:t>
            </a:r>
            <a:r>
              <a:rPr spc="-40" dirty="0">
                <a:solidFill>
                  <a:schemeClr val="bg1"/>
                </a:solidFill>
              </a:rPr>
              <a:t>and</a:t>
            </a:r>
            <a:r>
              <a:rPr spc="-6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wtmp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00034" y="1119171"/>
            <a:ext cx="5102860" cy="4925695"/>
            <a:chOff x="400034" y="1119171"/>
            <a:chExt cx="5102860" cy="4925695"/>
          </a:xfrm>
        </p:grpSpPr>
        <p:sp>
          <p:nvSpPr>
            <p:cNvPr id="5" name="object 5"/>
            <p:cNvSpPr/>
            <p:nvPr/>
          </p:nvSpPr>
          <p:spPr>
            <a:xfrm>
              <a:off x="404479" y="1123616"/>
              <a:ext cx="5093970" cy="4916805"/>
            </a:xfrm>
            <a:custGeom>
              <a:avLst/>
              <a:gdLst/>
              <a:ahLst/>
              <a:cxnLst/>
              <a:rect l="l" t="t" r="r" b="b"/>
              <a:pathLst>
                <a:path w="5093970" h="4916805">
                  <a:moveTo>
                    <a:pt x="5051233" y="4916328"/>
                  </a:moveTo>
                  <a:lnTo>
                    <a:pt x="42259" y="4916328"/>
                  </a:lnTo>
                  <a:lnTo>
                    <a:pt x="36044" y="4915092"/>
                  </a:lnTo>
                  <a:lnTo>
                    <a:pt x="1236" y="4880283"/>
                  </a:lnTo>
                  <a:lnTo>
                    <a:pt x="0" y="4874068"/>
                  </a:lnTo>
                  <a:lnTo>
                    <a:pt x="0" y="4867608"/>
                  </a:lnTo>
                  <a:lnTo>
                    <a:pt x="0" y="42259"/>
                  </a:lnTo>
                  <a:lnTo>
                    <a:pt x="24106" y="6180"/>
                  </a:lnTo>
                  <a:lnTo>
                    <a:pt x="42259" y="0"/>
                  </a:lnTo>
                  <a:lnTo>
                    <a:pt x="5051233" y="0"/>
                  </a:lnTo>
                  <a:lnTo>
                    <a:pt x="5087312" y="24106"/>
                  </a:lnTo>
                  <a:lnTo>
                    <a:pt x="5093493" y="42259"/>
                  </a:lnTo>
                  <a:lnTo>
                    <a:pt x="5093493" y="4874068"/>
                  </a:lnTo>
                  <a:lnTo>
                    <a:pt x="5069385" y="4910147"/>
                  </a:lnTo>
                  <a:lnTo>
                    <a:pt x="5057448" y="4915092"/>
                  </a:lnTo>
                  <a:lnTo>
                    <a:pt x="5051233" y="4916328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479" y="1123616"/>
              <a:ext cx="5093970" cy="4916805"/>
            </a:xfrm>
            <a:custGeom>
              <a:avLst/>
              <a:gdLst/>
              <a:ahLst/>
              <a:cxnLst/>
              <a:rect l="l" t="t" r="r" b="b"/>
              <a:pathLst>
                <a:path w="5093970" h="4916805">
                  <a:moveTo>
                    <a:pt x="0" y="4867608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6" y="36044"/>
                  </a:lnTo>
                  <a:lnTo>
                    <a:pt x="3708" y="30075"/>
                  </a:lnTo>
                  <a:lnTo>
                    <a:pt x="6181" y="24106"/>
                  </a:lnTo>
                  <a:lnTo>
                    <a:pt x="9701" y="18838"/>
                  </a:lnTo>
                  <a:lnTo>
                    <a:pt x="14269" y="14269"/>
                  </a:lnTo>
                  <a:lnTo>
                    <a:pt x="18838" y="9701"/>
                  </a:lnTo>
                  <a:lnTo>
                    <a:pt x="24106" y="6180"/>
                  </a:lnTo>
                  <a:lnTo>
                    <a:pt x="30075" y="3708"/>
                  </a:lnTo>
                  <a:lnTo>
                    <a:pt x="36044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5044773" y="0"/>
                  </a:lnTo>
                  <a:lnTo>
                    <a:pt x="5051233" y="0"/>
                  </a:lnTo>
                  <a:lnTo>
                    <a:pt x="5057448" y="1236"/>
                  </a:lnTo>
                  <a:lnTo>
                    <a:pt x="5089784" y="30075"/>
                  </a:lnTo>
                  <a:lnTo>
                    <a:pt x="5093493" y="48720"/>
                  </a:lnTo>
                  <a:lnTo>
                    <a:pt x="5093493" y="4867608"/>
                  </a:lnTo>
                  <a:lnTo>
                    <a:pt x="5074654" y="4906627"/>
                  </a:lnTo>
                  <a:lnTo>
                    <a:pt x="5044773" y="4916328"/>
                  </a:lnTo>
                  <a:lnTo>
                    <a:pt x="48720" y="4916328"/>
                  </a:lnTo>
                  <a:lnTo>
                    <a:pt x="9701" y="4897490"/>
                  </a:lnTo>
                  <a:lnTo>
                    <a:pt x="0" y="4874068"/>
                  </a:lnTo>
                  <a:lnTo>
                    <a:pt x="0" y="4867608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8081" y="4237291"/>
              <a:ext cx="4624070" cy="1134110"/>
            </a:xfrm>
            <a:custGeom>
              <a:avLst/>
              <a:gdLst/>
              <a:ahLst/>
              <a:cxnLst/>
              <a:rect l="l" t="t" r="r" b="b"/>
              <a:pathLst>
                <a:path w="4624070" h="1134110">
                  <a:moveTo>
                    <a:pt x="4574346" y="1133856"/>
                  </a:moveTo>
                  <a:lnTo>
                    <a:pt x="0" y="1133856"/>
                  </a:lnTo>
                  <a:lnTo>
                    <a:pt x="0" y="0"/>
                  </a:lnTo>
                  <a:lnTo>
                    <a:pt x="4574346" y="0"/>
                  </a:lnTo>
                  <a:lnTo>
                    <a:pt x="4577802" y="340"/>
                  </a:lnTo>
                  <a:lnTo>
                    <a:pt x="4613110" y="20719"/>
                  </a:lnTo>
                  <a:lnTo>
                    <a:pt x="4624006" y="49659"/>
                  </a:lnTo>
                  <a:lnTo>
                    <a:pt x="4624006" y="1084195"/>
                  </a:lnTo>
                  <a:lnTo>
                    <a:pt x="4605971" y="1120756"/>
                  </a:lnTo>
                  <a:lnTo>
                    <a:pt x="4574346" y="1133856"/>
                  </a:lnTo>
                  <a:close/>
                </a:path>
              </a:pathLst>
            </a:custGeom>
            <a:solidFill>
              <a:srgbClr val="3398D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364" y="4237291"/>
              <a:ext cx="35560" cy="1134110"/>
            </a:xfrm>
            <a:custGeom>
              <a:avLst/>
              <a:gdLst/>
              <a:ahLst/>
              <a:cxnLst/>
              <a:rect l="l" t="t" r="r" b="b"/>
              <a:pathLst>
                <a:path w="35559" h="1134110">
                  <a:moveTo>
                    <a:pt x="35432" y="1133855"/>
                  </a:moveTo>
                  <a:lnTo>
                    <a:pt x="0" y="1133855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1133855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7664" y="1295991"/>
            <a:ext cx="1885314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10" dirty="0">
                <a:solidFill>
                  <a:srgbClr val="373C3C"/>
                </a:solidFill>
                <a:latin typeface="Times New Roman"/>
                <a:cs typeface="Times New Roman"/>
              </a:rPr>
              <a:t>File</a:t>
            </a:r>
            <a:r>
              <a:rPr sz="2800" spc="-16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373C3C"/>
                </a:solidFill>
                <a:latin typeface="Times New Roman"/>
                <a:cs typeface="Times New Roman"/>
              </a:rPr>
              <a:t>Purposes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0114" y="2093594"/>
            <a:ext cx="62230" cy="1816100"/>
          </a:xfrm>
          <a:custGeom>
            <a:avLst/>
            <a:gdLst/>
            <a:ahLst/>
            <a:cxnLst/>
            <a:rect l="l" t="t" r="r" b="b"/>
            <a:pathLst>
              <a:path w="62230" h="1816100">
                <a:moveTo>
                  <a:pt x="62014" y="1780832"/>
                </a:moveTo>
                <a:lnTo>
                  <a:pt x="35115" y="1753933"/>
                </a:lnTo>
                <a:lnTo>
                  <a:pt x="26898" y="1753933"/>
                </a:lnTo>
                <a:lnTo>
                  <a:pt x="0" y="1780832"/>
                </a:lnTo>
                <a:lnTo>
                  <a:pt x="0" y="1789049"/>
                </a:lnTo>
                <a:lnTo>
                  <a:pt x="26898" y="1815947"/>
                </a:lnTo>
                <a:lnTo>
                  <a:pt x="35115" y="1815947"/>
                </a:lnTo>
                <a:lnTo>
                  <a:pt x="62014" y="1789049"/>
                </a:lnTo>
                <a:lnTo>
                  <a:pt x="62014" y="1784946"/>
                </a:lnTo>
                <a:lnTo>
                  <a:pt x="62014" y="1780832"/>
                </a:lnTo>
                <a:close/>
              </a:path>
              <a:path w="62230" h="1816100">
                <a:moveTo>
                  <a:pt x="62014" y="1311338"/>
                </a:moveTo>
                <a:lnTo>
                  <a:pt x="35115" y="1284452"/>
                </a:lnTo>
                <a:lnTo>
                  <a:pt x="26898" y="1284452"/>
                </a:lnTo>
                <a:lnTo>
                  <a:pt x="0" y="1311338"/>
                </a:lnTo>
                <a:lnTo>
                  <a:pt x="0" y="1319568"/>
                </a:lnTo>
                <a:lnTo>
                  <a:pt x="26898" y="1346454"/>
                </a:lnTo>
                <a:lnTo>
                  <a:pt x="35115" y="1346454"/>
                </a:lnTo>
                <a:lnTo>
                  <a:pt x="62014" y="1319568"/>
                </a:lnTo>
                <a:lnTo>
                  <a:pt x="62014" y="1315453"/>
                </a:lnTo>
                <a:lnTo>
                  <a:pt x="62014" y="1311338"/>
                </a:lnTo>
                <a:close/>
              </a:path>
              <a:path w="62230" h="1816100">
                <a:moveTo>
                  <a:pt x="62014" y="496379"/>
                </a:moveTo>
                <a:lnTo>
                  <a:pt x="35115" y="469493"/>
                </a:lnTo>
                <a:lnTo>
                  <a:pt x="26898" y="469493"/>
                </a:lnTo>
                <a:lnTo>
                  <a:pt x="0" y="496379"/>
                </a:lnTo>
                <a:lnTo>
                  <a:pt x="0" y="504609"/>
                </a:lnTo>
                <a:lnTo>
                  <a:pt x="26898" y="531495"/>
                </a:lnTo>
                <a:lnTo>
                  <a:pt x="35115" y="531495"/>
                </a:lnTo>
                <a:lnTo>
                  <a:pt x="62014" y="504609"/>
                </a:lnTo>
                <a:lnTo>
                  <a:pt x="62014" y="500494"/>
                </a:lnTo>
                <a:lnTo>
                  <a:pt x="62014" y="496379"/>
                </a:lnTo>
                <a:close/>
              </a:path>
              <a:path w="62230" h="1816100">
                <a:moveTo>
                  <a:pt x="62014" y="26898"/>
                </a:moveTo>
                <a:lnTo>
                  <a:pt x="35115" y="0"/>
                </a:lnTo>
                <a:lnTo>
                  <a:pt x="26898" y="0"/>
                </a:lnTo>
                <a:lnTo>
                  <a:pt x="0" y="26898"/>
                </a:lnTo>
                <a:lnTo>
                  <a:pt x="0" y="35115"/>
                </a:lnTo>
                <a:lnTo>
                  <a:pt x="26898" y="62014"/>
                </a:lnTo>
                <a:lnTo>
                  <a:pt x="35115" y="62014"/>
                </a:lnTo>
                <a:lnTo>
                  <a:pt x="62014" y="35115"/>
                </a:lnTo>
                <a:lnTo>
                  <a:pt x="62014" y="31013"/>
                </a:lnTo>
                <a:lnTo>
                  <a:pt x="62014" y="26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5971" y="1937407"/>
            <a:ext cx="4412615" cy="3280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25"/>
              </a:spcBef>
            </a:pPr>
            <a:r>
              <a:rPr sz="1800" b="1" spc="-25" dirty="0">
                <a:latin typeface="Times New Roman"/>
                <a:cs typeface="Times New Roman"/>
              </a:rPr>
              <a:t>utmp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file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Tracks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currently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logged-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users</a:t>
            </a:r>
            <a:endParaRPr sz="1800">
              <a:latin typeface="Times New Roman"/>
              <a:cs typeface="Times New Roman"/>
            </a:endParaRPr>
          </a:p>
          <a:p>
            <a:pPr marL="419734" marR="897255">
              <a:lnSpc>
                <a:spcPct val="129200"/>
              </a:lnSpc>
              <a:spcBef>
                <a:spcPts val="905"/>
              </a:spcBef>
            </a:pPr>
            <a:r>
              <a:rPr sz="1800" b="1" spc="-35" dirty="0">
                <a:latin typeface="Times New Roman"/>
                <a:cs typeface="Times New Roman"/>
              </a:rPr>
              <a:t>wtmp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file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Historical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record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all </a:t>
            </a:r>
            <a:r>
              <a:rPr sz="1800" spc="-10" dirty="0">
                <a:latin typeface="Times New Roman"/>
                <a:cs typeface="Times New Roman"/>
              </a:rPr>
              <a:t>logins/logouts</a:t>
            </a:r>
            <a:endParaRPr sz="1800">
              <a:latin typeface="Times New Roman"/>
              <a:cs typeface="Times New Roman"/>
            </a:endParaRPr>
          </a:p>
          <a:p>
            <a:pPr marL="419734" marR="5080">
              <a:lnSpc>
                <a:spcPts val="3700"/>
              </a:lnSpc>
              <a:spcBef>
                <a:spcPts val="310"/>
              </a:spcBef>
            </a:pPr>
            <a:r>
              <a:rPr sz="1800" spc="-20" dirty="0">
                <a:latin typeface="Times New Roman"/>
                <a:cs typeface="Times New Roman"/>
              </a:rPr>
              <a:t>Used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who(1)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last(1)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commands </a:t>
            </a:r>
            <a:r>
              <a:rPr sz="1800" spc="-20" dirty="0">
                <a:latin typeface="Times New Roman"/>
                <a:cs typeface="Times New Roman"/>
              </a:rPr>
              <a:t>Essential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system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auditing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monitoring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350520">
              <a:lnSpc>
                <a:spcPct val="104900"/>
              </a:lnSpc>
            </a:pPr>
            <a:r>
              <a:rPr sz="1800" b="1" spc="-25" dirty="0">
                <a:latin typeface="Times New Roman"/>
                <a:cs typeface="Times New Roman"/>
              </a:rPr>
              <a:t>Location: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/var/run/utmp,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/var/log/wtmp </a:t>
            </a:r>
            <a:r>
              <a:rPr sz="1800" b="1" spc="-20" dirty="0">
                <a:latin typeface="Times New Roman"/>
                <a:cs typeface="Times New Roman"/>
              </a:rPr>
              <a:t>Note: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system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logging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facility instead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79550" y="1119171"/>
            <a:ext cx="5102860" cy="4925695"/>
            <a:chOff x="5679550" y="1119171"/>
            <a:chExt cx="5102860" cy="4925695"/>
          </a:xfrm>
        </p:grpSpPr>
        <p:sp>
          <p:nvSpPr>
            <p:cNvPr id="13" name="object 13"/>
            <p:cNvSpPr/>
            <p:nvPr/>
          </p:nvSpPr>
          <p:spPr>
            <a:xfrm>
              <a:off x="5683995" y="1123616"/>
              <a:ext cx="5093970" cy="4916805"/>
            </a:xfrm>
            <a:custGeom>
              <a:avLst/>
              <a:gdLst/>
              <a:ahLst/>
              <a:cxnLst/>
              <a:rect l="l" t="t" r="r" b="b"/>
              <a:pathLst>
                <a:path w="5093970" h="4916805">
                  <a:moveTo>
                    <a:pt x="5051233" y="4916328"/>
                  </a:moveTo>
                  <a:lnTo>
                    <a:pt x="42259" y="4916328"/>
                  </a:lnTo>
                  <a:lnTo>
                    <a:pt x="36045" y="4915092"/>
                  </a:lnTo>
                  <a:lnTo>
                    <a:pt x="1235" y="4880283"/>
                  </a:lnTo>
                  <a:lnTo>
                    <a:pt x="0" y="4874068"/>
                  </a:lnTo>
                  <a:lnTo>
                    <a:pt x="0" y="4867608"/>
                  </a:lnTo>
                  <a:lnTo>
                    <a:pt x="0" y="42259"/>
                  </a:lnTo>
                  <a:lnTo>
                    <a:pt x="24107" y="6180"/>
                  </a:lnTo>
                  <a:lnTo>
                    <a:pt x="42259" y="0"/>
                  </a:lnTo>
                  <a:lnTo>
                    <a:pt x="5051233" y="0"/>
                  </a:lnTo>
                  <a:lnTo>
                    <a:pt x="5087311" y="24106"/>
                  </a:lnTo>
                  <a:lnTo>
                    <a:pt x="5093493" y="42259"/>
                  </a:lnTo>
                  <a:lnTo>
                    <a:pt x="5093493" y="4874068"/>
                  </a:lnTo>
                  <a:lnTo>
                    <a:pt x="5069385" y="4910147"/>
                  </a:lnTo>
                  <a:lnTo>
                    <a:pt x="5057448" y="4915092"/>
                  </a:lnTo>
                  <a:lnTo>
                    <a:pt x="5051233" y="4916328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3995" y="1123616"/>
              <a:ext cx="5093970" cy="4916805"/>
            </a:xfrm>
            <a:custGeom>
              <a:avLst/>
              <a:gdLst/>
              <a:ahLst/>
              <a:cxnLst/>
              <a:rect l="l" t="t" r="r" b="b"/>
              <a:pathLst>
                <a:path w="5093970" h="4916805">
                  <a:moveTo>
                    <a:pt x="0" y="4867608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5" y="36044"/>
                  </a:lnTo>
                  <a:lnTo>
                    <a:pt x="3708" y="30075"/>
                  </a:lnTo>
                  <a:lnTo>
                    <a:pt x="6180" y="24106"/>
                  </a:lnTo>
                  <a:lnTo>
                    <a:pt x="9701" y="18838"/>
                  </a:lnTo>
                  <a:lnTo>
                    <a:pt x="14270" y="14269"/>
                  </a:lnTo>
                  <a:lnTo>
                    <a:pt x="18838" y="9701"/>
                  </a:lnTo>
                  <a:lnTo>
                    <a:pt x="24107" y="6180"/>
                  </a:lnTo>
                  <a:lnTo>
                    <a:pt x="30076" y="3708"/>
                  </a:lnTo>
                  <a:lnTo>
                    <a:pt x="36045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5044773" y="0"/>
                  </a:lnTo>
                  <a:lnTo>
                    <a:pt x="5051233" y="0"/>
                  </a:lnTo>
                  <a:lnTo>
                    <a:pt x="5057448" y="1236"/>
                  </a:lnTo>
                  <a:lnTo>
                    <a:pt x="5063416" y="3708"/>
                  </a:lnTo>
                  <a:lnTo>
                    <a:pt x="5069385" y="6180"/>
                  </a:lnTo>
                  <a:lnTo>
                    <a:pt x="5093493" y="42259"/>
                  </a:lnTo>
                  <a:lnTo>
                    <a:pt x="5093494" y="48720"/>
                  </a:lnTo>
                  <a:lnTo>
                    <a:pt x="5093494" y="4867608"/>
                  </a:lnTo>
                  <a:lnTo>
                    <a:pt x="5074655" y="4906627"/>
                  </a:lnTo>
                  <a:lnTo>
                    <a:pt x="5063416" y="4912619"/>
                  </a:lnTo>
                  <a:lnTo>
                    <a:pt x="5057448" y="4915092"/>
                  </a:lnTo>
                  <a:lnTo>
                    <a:pt x="5051233" y="4916328"/>
                  </a:lnTo>
                  <a:lnTo>
                    <a:pt x="5044773" y="4916328"/>
                  </a:lnTo>
                  <a:lnTo>
                    <a:pt x="48720" y="4916328"/>
                  </a:lnTo>
                  <a:lnTo>
                    <a:pt x="9701" y="4897490"/>
                  </a:lnTo>
                  <a:lnTo>
                    <a:pt x="0" y="4874068"/>
                  </a:lnTo>
                  <a:lnTo>
                    <a:pt x="0" y="4867608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97181" y="1302596"/>
            <a:ext cx="207518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45" dirty="0">
                <a:solidFill>
                  <a:srgbClr val="373C3C"/>
                </a:solidFill>
                <a:latin typeface="Times New Roman"/>
                <a:cs typeface="Times New Roman"/>
              </a:rPr>
              <a:t>Structure</a:t>
            </a:r>
            <a:r>
              <a:rPr sz="2150" spc="-8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150" spc="-25" dirty="0">
                <a:solidFill>
                  <a:srgbClr val="373C3C"/>
                </a:solidFill>
                <a:latin typeface="Times New Roman"/>
                <a:cs typeface="Times New Roman"/>
              </a:rPr>
              <a:t>Evolution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97181" y="1798222"/>
            <a:ext cx="1386205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-30" dirty="0">
                <a:solidFill>
                  <a:srgbClr val="373C3C"/>
                </a:solidFill>
                <a:latin typeface="Times New Roman"/>
                <a:cs typeface="Times New Roman"/>
              </a:rPr>
              <a:t>Version</a:t>
            </a:r>
            <a:r>
              <a:rPr sz="1350" spc="-4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73C3C"/>
                </a:solidFill>
                <a:latin typeface="Times New Roman"/>
                <a:cs typeface="Times New Roman"/>
              </a:rPr>
              <a:t>7</a:t>
            </a:r>
            <a:r>
              <a:rPr sz="1350" spc="-3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373C3C"/>
                </a:solidFill>
                <a:latin typeface="Times New Roman"/>
                <a:cs typeface="Times New Roman"/>
              </a:rPr>
              <a:t>(20</a:t>
            </a:r>
            <a:r>
              <a:rPr sz="1350" spc="-4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373C3C"/>
                </a:solidFill>
                <a:latin typeface="Times New Roman"/>
                <a:cs typeface="Times New Roman"/>
              </a:rPr>
              <a:t>bytes)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97181" y="3516723"/>
            <a:ext cx="111506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-10" dirty="0">
                <a:solidFill>
                  <a:srgbClr val="373C3C"/>
                </a:solidFill>
                <a:latin typeface="Times New Roman"/>
                <a:cs typeface="Times New Roman"/>
              </a:rPr>
              <a:t>Modern</a:t>
            </a:r>
            <a:r>
              <a:rPr sz="1350" spc="-4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373C3C"/>
                </a:solidFill>
                <a:latin typeface="Times New Roman"/>
                <a:cs typeface="Times New Roman"/>
              </a:rPr>
              <a:t>Growth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73063" y="4051274"/>
            <a:ext cx="53340" cy="762000"/>
          </a:xfrm>
          <a:custGeom>
            <a:avLst/>
            <a:gdLst/>
            <a:ahLst/>
            <a:cxnLst/>
            <a:rect l="l" t="t" r="r" b="b"/>
            <a:pathLst>
              <a:path w="53339" h="762000">
                <a:moveTo>
                  <a:pt x="53149" y="731710"/>
                </a:moveTo>
                <a:lnTo>
                  <a:pt x="30099" y="708660"/>
                </a:lnTo>
                <a:lnTo>
                  <a:pt x="23050" y="708660"/>
                </a:lnTo>
                <a:lnTo>
                  <a:pt x="0" y="731710"/>
                </a:lnTo>
                <a:lnTo>
                  <a:pt x="0" y="738759"/>
                </a:lnTo>
                <a:lnTo>
                  <a:pt x="23050" y="761809"/>
                </a:lnTo>
                <a:lnTo>
                  <a:pt x="30099" y="761809"/>
                </a:lnTo>
                <a:lnTo>
                  <a:pt x="53149" y="738759"/>
                </a:lnTo>
                <a:lnTo>
                  <a:pt x="53149" y="735228"/>
                </a:lnTo>
                <a:lnTo>
                  <a:pt x="53149" y="731710"/>
                </a:lnTo>
                <a:close/>
              </a:path>
              <a:path w="53339" h="762000">
                <a:moveTo>
                  <a:pt x="53149" y="377380"/>
                </a:moveTo>
                <a:lnTo>
                  <a:pt x="30099" y="354330"/>
                </a:lnTo>
                <a:lnTo>
                  <a:pt x="23050" y="354330"/>
                </a:lnTo>
                <a:lnTo>
                  <a:pt x="0" y="377380"/>
                </a:lnTo>
                <a:lnTo>
                  <a:pt x="0" y="384429"/>
                </a:lnTo>
                <a:lnTo>
                  <a:pt x="23050" y="407479"/>
                </a:lnTo>
                <a:lnTo>
                  <a:pt x="30099" y="407479"/>
                </a:lnTo>
                <a:lnTo>
                  <a:pt x="53149" y="384429"/>
                </a:lnTo>
                <a:lnTo>
                  <a:pt x="53149" y="380898"/>
                </a:lnTo>
                <a:lnTo>
                  <a:pt x="53149" y="377380"/>
                </a:lnTo>
                <a:close/>
              </a:path>
              <a:path w="53339" h="762000">
                <a:moveTo>
                  <a:pt x="53149" y="23050"/>
                </a:moveTo>
                <a:lnTo>
                  <a:pt x="30099" y="0"/>
                </a:lnTo>
                <a:lnTo>
                  <a:pt x="23050" y="0"/>
                </a:lnTo>
                <a:lnTo>
                  <a:pt x="0" y="23050"/>
                </a:lnTo>
                <a:lnTo>
                  <a:pt x="0" y="30099"/>
                </a:lnTo>
                <a:lnTo>
                  <a:pt x="23050" y="53149"/>
                </a:lnTo>
                <a:lnTo>
                  <a:pt x="30099" y="53149"/>
                </a:lnTo>
                <a:lnTo>
                  <a:pt x="53149" y="30099"/>
                </a:lnTo>
                <a:lnTo>
                  <a:pt x="53149" y="26568"/>
                </a:lnTo>
                <a:lnTo>
                  <a:pt x="53149" y="23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19817" y="4287391"/>
            <a:ext cx="1110615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10" dirty="0">
                <a:latin typeface="Times New Roman"/>
                <a:cs typeface="Times New Roman"/>
              </a:rPr>
              <a:t>SVR2: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36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bytes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97181" y="3933061"/>
            <a:ext cx="3802379" cy="16637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35305">
              <a:lnSpc>
                <a:spcPct val="100000"/>
              </a:lnSpc>
              <a:spcBef>
                <a:spcPts val="135"/>
              </a:spcBef>
            </a:pPr>
            <a:r>
              <a:rPr sz="1350" b="1" spc="-30" dirty="0">
                <a:latin typeface="Times New Roman"/>
                <a:cs typeface="Times New Roman"/>
              </a:rPr>
              <a:t>Version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7: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20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bytes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30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  <a:spcBef>
                <a:spcPts val="5"/>
              </a:spcBef>
            </a:pPr>
            <a:r>
              <a:rPr sz="1350" b="1" spc="-10" dirty="0">
                <a:latin typeface="Times New Roman"/>
                <a:cs typeface="Times New Roman"/>
              </a:rPr>
              <a:t>SVR4:</a:t>
            </a:r>
            <a:r>
              <a:rPr sz="1350" b="1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350+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bytes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7600"/>
              </a:lnSpc>
            </a:pPr>
            <a:r>
              <a:rPr sz="1350" dirty="0">
                <a:latin typeface="Times New Roman"/>
                <a:cs typeface="Times New Roman"/>
              </a:rPr>
              <a:t>Shows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how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UNIX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evolved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while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maintaining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backward compatibility.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03391" y="2075687"/>
            <a:ext cx="4855845" cy="1533525"/>
            <a:chOff x="5803391" y="2075687"/>
            <a:chExt cx="4855845" cy="1533525"/>
          </a:xfrm>
        </p:grpSpPr>
        <p:sp>
          <p:nvSpPr>
            <p:cNvPr id="22" name="object 22"/>
            <p:cNvSpPr/>
            <p:nvPr/>
          </p:nvSpPr>
          <p:spPr>
            <a:xfrm>
              <a:off x="5803391" y="2075687"/>
              <a:ext cx="4855845" cy="1533525"/>
            </a:xfrm>
            <a:custGeom>
              <a:avLst/>
              <a:gdLst/>
              <a:ahLst/>
              <a:cxnLst/>
              <a:rect l="l" t="t" r="r" b="b"/>
              <a:pathLst>
                <a:path w="4855845" h="1533525">
                  <a:moveTo>
                    <a:pt x="4855463" y="1533143"/>
                  </a:moveTo>
                  <a:lnTo>
                    <a:pt x="0" y="1533143"/>
                  </a:lnTo>
                  <a:lnTo>
                    <a:pt x="0" y="0"/>
                  </a:lnTo>
                  <a:lnTo>
                    <a:pt x="4855463" y="0"/>
                  </a:lnTo>
                  <a:lnTo>
                    <a:pt x="4855463" y="141922"/>
                  </a:lnTo>
                  <a:lnTo>
                    <a:pt x="205450" y="141922"/>
                  </a:lnTo>
                  <a:lnTo>
                    <a:pt x="199186" y="144516"/>
                  </a:lnTo>
                  <a:lnTo>
                    <a:pt x="188808" y="154894"/>
                  </a:lnTo>
                  <a:lnTo>
                    <a:pt x="186213" y="161158"/>
                  </a:lnTo>
                  <a:lnTo>
                    <a:pt x="186213" y="1283116"/>
                  </a:lnTo>
                  <a:lnTo>
                    <a:pt x="188808" y="1289380"/>
                  </a:lnTo>
                  <a:lnTo>
                    <a:pt x="199186" y="1299758"/>
                  </a:lnTo>
                  <a:lnTo>
                    <a:pt x="205450" y="1302352"/>
                  </a:lnTo>
                  <a:lnTo>
                    <a:pt x="4855463" y="1302352"/>
                  </a:lnTo>
                  <a:lnTo>
                    <a:pt x="4855463" y="1533143"/>
                  </a:lnTo>
                  <a:close/>
                </a:path>
                <a:path w="4855845" h="1533525">
                  <a:moveTo>
                    <a:pt x="4855463" y="1302352"/>
                  </a:moveTo>
                  <a:lnTo>
                    <a:pt x="4649251" y="1302352"/>
                  </a:lnTo>
                  <a:lnTo>
                    <a:pt x="4655515" y="1299758"/>
                  </a:lnTo>
                  <a:lnTo>
                    <a:pt x="4665893" y="1289380"/>
                  </a:lnTo>
                  <a:lnTo>
                    <a:pt x="4668487" y="1283116"/>
                  </a:lnTo>
                  <a:lnTo>
                    <a:pt x="4668487" y="161158"/>
                  </a:lnTo>
                  <a:lnTo>
                    <a:pt x="4665893" y="154894"/>
                  </a:lnTo>
                  <a:lnTo>
                    <a:pt x="4655515" y="144516"/>
                  </a:lnTo>
                  <a:lnTo>
                    <a:pt x="4649251" y="141922"/>
                  </a:lnTo>
                  <a:lnTo>
                    <a:pt x="4855463" y="141922"/>
                  </a:lnTo>
                  <a:lnTo>
                    <a:pt x="4855463" y="1302352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07322" y="2217610"/>
              <a:ext cx="4464685" cy="1160780"/>
            </a:xfrm>
            <a:custGeom>
              <a:avLst/>
              <a:gdLst/>
              <a:ahLst/>
              <a:cxnLst/>
              <a:rect l="l" t="t" r="r" b="b"/>
              <a:pathLst>
                <a:path w="4464684" h="1160779">
                  <a:moveTo>
                    <a:pt x="4441506" y="1160430"/>
                  </a:moveTo>
                  <a:lnTo>
                    <a:pt x="7683" y="1160430"/>
                  </a:lnTo>
                  <a:lnTo>
                    <a:pt x="6553" y="1159756"/>
                  </a:lnTo>
                  <a:lnTo>
                    <a:pt x="0" y="1137379"/>
                  </a:lnTo>
                  <a:lnTo>
                    <a:pt x="0" y="1133856"/>
                  </a:lnTo>
                  <a:lnTo>
                    <a:pt x="0" y="23050"/>
                  </a:lnTo>
                  <a:lnTo>
                    <a:pt x="7683" y="0"/>
                  </a:lnTo>
                  <a:lnTo>
                    <a:pt x="4441506" y="0"/>
                  </a:lnTo>
                  <a:lnTo>
                    <a:pt x="4464558" y="23050"/>
                  </a:lnTo>
                  <a:lnTo>
                    <a:pt x="4464558" y="1137379"/>
                  </a:lnTo>
                  <a:lnTo>
                    <a:pt x="4444896" y="1159756"/>
                  </a:lnTo>
                  <a:lnTo>
                    <a:pt x="4441506" y="1160430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89606" y="2217610"/>
              <a:ext cx="35560" cy="1160780"/>
            </a:xfrm>
            <a:custGeom>
              <a:avLst/>
              <a:gdLst/>
              <a:ahLst/>
              <a:cxnLst/>
              <a:rect l="l" t="t" r="r" b="b"/>
              <a:pathLst>
                <a:path w="35560" h="1160779">
                  <a:moveTo>
                    <a:pt x="35433" y="1160430"/>
                  </a:moveTo>
                  <a:lnTo>
                    <a:pt x="19236" y="1160430"/>
                  </a:lnTo>
                  <a:lnTo>
                    <a:pt x="12972" y="1157835"/>
                  </a:lnTo>
                  <a:lnTo>
                    <a:pt x="2594" y="1147457"/>
                  </a:lnTo>
                  <a:lnTo>
                    <a:pt x="0" y="1141194"/>
                  </a:lnTo>
                  <a:lnTo>
                    <a:pt x="0" y="19236"/>
                  </a:lnTo>
                  <a:lnTo>
                    <a:pt x="2594" y="12972"/>
                  </a:lnTo>
                  <a:lnTo>
                    <a:pt x="12972" y="2594"/>
                  </a:lnTo>
                  <a:lnTo>
                    <a:pt x="19236" y="0"/>
                  </a:lnTo>
                  <a:lnTo>
                    <a:pt x="35433" y="0"/>
                  </a:lnTo>
                  <a:lnTo>
                    <a:pt x="35433" y="1160430"/>
                  </a:lnTo>
                  <a:close/>
                </a:path>
              </a:pathLst>
            </a:custGeom>
            <a:solidFill>
              <a:srgbClr val="2B3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57912" y="2350483"/>
              <a:ext cx="4181475" cy="894715"/>
            </a:xfrm>
            <a:custGeom>
              <a:avLst/>
              <a:gdLst/>
              <a:ahLst/>
              <a:cxnLst/>
              <a:rect l="l" t="t" r="r" b="b"/>
              <a:pathLst>
                <a:path w="4181475" h="894714">
                  <a:moveTo>
                    <a:pt x="4158044" y="894683"/>
                  </a:moveTo>
                  <a:lnTo>
                    <a:pt x="23050" y="894683"/>
                  </a:lnTo>
                  <a:lnTo>
                    <a:pt x="19660" y="894008"/>
                  </a:lnTo>
                  <a:lnTo>
                    <a:pt x="0" y="871632"/>
                  </a:lnTo>
                  <a:lnTo>
                    <a:pt x="0" y="868108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4158044" y="0"/>
                  </a:lnTo>
                  <a:lnTo>
                    <a:pt x="4181093" y="23050"/>
                  </a:lnTo>
                  <a:lnTo>
                    <a:pt x="4181093" y="871632"/>
                  </a:lnTo>
                  <a:lnTo>
                    <a:pt x="4161432" y="894008"/>
                  </a:lnTo>
                  <a:lnTo>
                    <a:pt x="4158044" y="894683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612950" y="2511712"/>
            <a:ext cx="1447165" cy="5130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900" dirty="0">
                <a:latin typeface="Lucida Console"/>
                <a:cs typeface="Lucida Console"/>
              </a:rPr>
              <a:t>//</a:t>
            </a:r>
            <a:r>
              <a:rPr sz="900" spc="-110" dirty="0">
                <a:latin typeface="Lucida Console"/>
                <a:cs typeface="Lucida Console"/>
              </a:rPr>
              <a:t> </a:t>
            </a:r>
            <a:r>
              <a:rPr sz="900" spc="-20" dirty="0">
                <a:latin typeface="Lucida Console"/>
                <a:cs typeface="Lucida Console"/>
              </a:rPr>
              <a:t>tty</a:t>
            </a:r>
            <a:r>
              <a:rPr sz="900" spc="-105" dirty="0">
                <a:latin typeface="Lucida Console"/>
                <a:cs typeface="Lucida Console"/>
              </a:rPr>
              <a:t> </a:t>
            </a:r>
            <a:r>
              <a:rPr sz="900" spc="-20" dirty="0">
                <a:latin typeface="Lucida Console"/>
                <a:cs typeface="Lucida Console"/>
              </a:rPr>
              <a:t>line</a:t>
            </a:r>
            <a:endParaRPr sz="9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900" dirty="0">
                <a:latin typeface="Lucida Console"/>
                <a:cs typeface="Lucida Console"/>
              </a:rPr>
              <a:t>//</a:t>
            </a:r>
            <a:r>
              <a:rPr sz="900" spc="-105" dirty="0">
                <a:latin typeface="Lucida Console"/>
                <a:cs typeface="Lucida Console"/>
              </a:rPr>
              <a:t> </a:t>
            </a:r>
            <a:r>
              <a:rPr sz="900" spc="-30" dirty="0">
                <a:latin typeface="Lucida Console"/>
                <a:cs typeface="Lucida Console"/>
              </a:rPr>
              <a:t>login</a:t>
            </a:r>
            <a:r>
              <a:rPr sz="900" spc="-105" dirty="0">
                <a:latin typeface="Lucida Console"/>
                <a:cs typeface="Lucida Console"/>
              </a:rPr>
              <a:t> </a:t>
            </a:r>
            <a:r>
              <a:rPr sz="900" spc="-20" dirty="0">
                <a:latin typeface="Lucida Console"/>
                <a:cs typeface="Lucida Console"/>
              </a:rPr>
              <a:t>name</a:t>
            </a:r>
            <a:endParaRPr sz="9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900" dirty="0">
                <a:latin typeface="Lucida Console"/>
                <a:cs typeface="Lucida Console"/>
              </a:rPr>
              <a:t>//</a:t>
            </a:r>
            <a:r>
              <a:rPr sz="900" spc="-100" dirty="0">
                <a:latin typeface="Lucida Console"/>
                <a:cs typeface="Lucida Console"/>
              </a:rPr>
              <a:t> </a:t>
            </a:r>
            <a:r>
              <a:rPr sz="900" spc="-35" dirty="0">
                <a:latin typeface="Lucida Console"/>
                <a:cs typeface="Lucida Console"/>
              </a:rPr>
              <a:t>seconds</a:t>
            </a:r>
            <a:r>
              <a:rPr sz="900" spc="-95" dirty="0">
                <a:latin typeface="Lucida Console"/>
                <a:cs typeface="Lucida Console"/>
              </a:rPr>
              <a:t> </a:t>
            </a:r>
            <a:r>
              <a:rPr sz="900" spc="-30" dirty="0">
                <a:latin typeface="Lucida Console"/>
                <a:cs typeface="Lucida Console"/>
              </a:rPr>
              <a:t>since</a:t>
            </a:r>
            <a:r>
              <a:rPr sz="900" spc="-100" dirty="0">
                <a:latin typeface="Lucida Console"/>
                <a:cs typeface="Lucida Console"/>
              </a:rPr>
              <a:t> </a:t>
            </a:r>
            <a:r>
              <a:rPr sz="900" spc="-20" dirty="0">
                <a:latin typeface="Lucida Console"/>
                <a:cs typeface="Lucida Console"/>
              </a:rPr>
              <a:t>Epoch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91302" y="2352263"/>
            <a:ext cx="1318260" cy="8318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900" spc="-35" dirty="0">
                <a:latin typeface="Lucida Console"/>
                <a:cs typeface="Lucida Console"/>
              </a:rPr>
              <a:t>struct</a:t>
            </a:r>
            <a:r>
              <a:rPr sz="900" spc="-90" dirty="0">
                <a:latin typeface="Lucida Console"/>
                <a:cs typeface="Lucida Console"/>
              </a:rPr>
              <a:t> </a:t>
            </a:r>
            <a:r>
              <a:rPr sz="900" spc="-25" dirty="0">
                <a:latin typeface="Lucida Console"/>
                <a:cs typeface="Lucida Console"/>
              </a:rPr>
              <a:t>utmp</a:t>
            </a:r>
            <a:r>
              <a:rPr sz="900" spc="-90" dirty="0">
                <a:latin typeface="Lucida Console"/>
                <a:cs typeface="Lucida Console"/>
              </a:rPr>
              <a:t> </a:t>
            </a:r>
            <a:r>
              <a:rPr sz="900" spc="-50" dirty="0">
                <a:latin typeface="Lucida Console"/>
                <a:cs typeface="Lucida Console"/>
              </a:rPr>
              <a:t>{</a:t>
            </a:r>
            <a:endParaRPr sz="900">
              <a:latin typeface="Lucida Console"/>
              <a:cs typeface="Lucida Console"/>
            </a:endParaRPr>
          </a:p>
          <a:p>
            <a:pPr marL="271145" marR="5080">
              <a:lnSpc>
                <a:spcPct val="116199"/>
              </a:lnSpc>
            </a:pPr>
            <a:r>
              <a:rPr sz="900" spc="-25" dirty="0">
                <a:latin typeface="Lucida Console"/>
                <a:cs typeface="Lucida Console"/>
              </a:rPr>
              <a:t>char</a:t>
            </a:r>
            <a:r>
              <a:rPr sz="900" spc="-105" dirty="0">
                <a:latin typeface="Lucida Console"/>
                <a:cs typeface="Lucida Console"/>
              </a:rPr>
              <a:t> </a:t>
            </a:r>
            <a:r>
              <a:rPr sz="900" spc="-35" dirty="0">
                <a:latin typeface="Lucida Console"/>
                <a:cs typeface="Lucida Console"/>
              </a:rPr>
              <a:t>ut_line[8]; </a:t>
            </a:r>
            <a:r>
              <a:rPr sz="900" spc="-25" dirty="0">
                <a:latin typeface="Lucida Console"/>
                <a:cs typeface="Lucida Console"/>
              </a:rPr>
              <a:t>char</a:t>
            </a:r>
            <a:r>
              <a:rPr sz="900" spc="-105" dirty="0">
                <a:latin typeface="Lucida Console"/>
                <a:cs typeface="Lucida Console"/>
              </a:rPr>
              <a:t> </a:t>
            </a:r>
            <a:r>
              <a:rPr sz="900" spc="-35" dirty="0">
                <a:latin typeface="Lucida Console"/>
                <a:cs typeface="Lucida Console"/>
              </a:rPr>
              <a:t>ut_name[8];</a:t>
            </a:r>
            <a:endParaRPr sz="900">
              <a:latin typeface="Lucida Console"/>
              <a:cs typeface="Lucida Console"/>
            </a:endParaRPr>
          </a:p>
          <a:p>
            <a:pPr marL="271145">
              <a:lnSpc>
                <a:spcPct val="100000"/>
              </a:lnSpc>
              <a:spcBef>
                <a:spcPts val="245"/>
              </a:spcBef>
            </a:pPr>
            <a:r>
              <a:rPr sz="900" spc="-25" dirty="0">
                <a:latin typeface="Lucida Console"/>
                <a:cs typeface="Lucida Console"/>
              </a:rPr>
              <a:t>long</a:t>
            </a:r>
            <a:r>
              <a:rPr sz="900" spc="-105" dirty="0">
                <a:latin typeface="Lucida Console"/>
                <a:cs typeface="Lucida Console"/>
              </a:rPr>
              <a:t> </a:t>
            </a:r>
            <a:r>
              <a:rPr sz="900" spc="-10" dirty="0">
                <a:latin typeface="Lucida Console"/>
                <a:cs typeface="Lucida Console"/>
              </a:rPr>
              <a:t>ut_time;</a:t>
            </a:r>
            <a:endParaRPr sz="9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900" spc="-25" dirty="0">
                <a:latin typeface="Lucida Console"/>
                <a:cs typeface="Lucida Console"/>
              </a:rPr>
              <a:t>};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749471" y="6247375"/>
            <a:ext cx="393128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login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program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writes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utmp,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init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process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handles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logout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cleanup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spc="165" dirty="0"/>
              <a:t> </a:t>
            </a:r>
            <a:r>
              <a:rPr dirty="0"/>
              <a:t>/</a:t>
            </a:r>
            <a:r>
              <a:rPr spc="165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49" y="233361"/>
            <a:ext cx="10629899" cy="7618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114"/>
              </a:spcBef>
            </a:pPr>
            <a:r>
              <a:rPr spc="-65" dirty="0">
                <a:solidFill>
                  <a:schemeClr val="bg1"/>
                </a:solidFill>
              </a:rPr>
              <a:t>System</a:t>
            </a:r>
            <a:r>
              <a:rPr spc="-85" dirty="0">
                <a:solidFill>
                  <a:schemeClr val="bg1"/>
                </a:solidFill>
              </a:rPr>
              <a:t> </a:t>
            </a:r>
            <a:r>
              <a:rPr spc="-55" dirty="0">
                <a:solidFill>
                  <a:schemeClr val="bg1"/>
                </a:solidFill>
              </a:rPr>
              <a:t>Identification</a:t>
            </a:r>
            <a:r>
              <a:rPr spc="-80" dirty="0">
                <a:solidFill>
                  <a:schemeClr val="bg1"/>
                </a:solidFill>
              </a:rPr>
              <a:t> </a:t>
            </a:r>
            <a:r>
              <a:rPr spc="-30" dirty="0">
                <a:solidFill>
                  <a:schemeClr val="bg1"/>
                </a:solidFill>
              </a:rPr>
              <a:t>Functions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00034" y="1172321"/>
            <a:ext cx="5102860" cy="4810125"/>
            <a:chOff x="400034" y="1172321"/>
            <a:chExt cx="5102860" cy="4810125"/>
          </a:xfrm>
        </p:grpSpPr>
        <p:sp>
          <p:nvSpPr>
            <p:cNvPr id="5" name="object 5"/>
            <p:cNvSpPr/>
            <p:nvPr/>
          </p:nvSpPr>
          <p:spPr>
            <a:xfrm>
              <a:off x="404479" y="1176766"/>
              <a:ext cx="5093970" cy="4801235"/>
            </a:xfrm>
            <a:custGeom>
              <a:avLst/>
              <a:gdLst/>
              <a:ahLst/>
              <a:cxnLst/>
              <a:rect l="l" t="t" r="r" b="b"/>
              <a:pathLst>
                <a:path w="5093970" h="4801235">
                  <a:moveTo>
                    <a:pt x="5051233" y="4801170"/>
                  </a:moveTo>
                  <a:lnTo>
                    <a:pt x="42259" y="4801170"/>
                  </a:lnTo>
                  <a:lnTo>
                    <a:pt x="36044" y="4799934"/>
                  </a:lnTo>
                  <a:lnTo>
                    <a:pt x="1236" y="4765126"/>
                  </a:lnTo>
                  <a:lnTo>
                    <a:pt x="0" y="4758911"/>
                  </a:lnTo>
                  <a:lnTo>
                    <a:pt x="0" y="4752451"/>
                  </a:lnTo>
                  <a:lnTo>
                    <a:pt x="0" y="42259"/>
                  </a:lnTo>
                  <a:lnTo>
                    <a:pt x="24106" y="6180"/>
                  </a:lnTo>
                  <a:lnTo>
                    <a:pt x="42259" y="0"/>
                  </a:lnTo>
                  <a:lnTo>
                    <a:pt x="5051233" y="0"/>
                  </a:lnTo>
                  <a:lnTo>
                    <a:pt x="5087312" y="24106"/>
                  </a:lnTo>
                  <a:lnTo>
                    <a:pt x="5093493" y="42259"/>
                  </a:lnTo>
                  <a:lnTo>
                    <a:pt x="5093493" y="4758911"/>
                  </a:lnTo>
                  <a:lnTo>
                    <a:pt x="5069385" y="4794989"/>
                  </a:lnTo>
                  <a:lnTo>
                    <a:pt x="5057448" y="4799934"/>
                  </a:lnTo>
                  <a:lnTo>
                    <a:pt x="5051233" y="4801170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479" y="1176766"/>
              <a:ext cx="5093970" cy="4801235"/>
            </a:xfrm>
            <a:custGeom>
              <a:avLst/>
              <a:gdLst/>
              <a:ahLst/>
              <a:cxnLst/>
              <a:rect l="l" t="t" r="r" b="b"/>
              <a:pathLst>
                <a:path w="5093970" h="4801235">
                  <a:moveTo>
                    <a:pt x="0" y="4752451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6" y="36044"/>
                  </a:lnTo>
                  <a:lnTo>
                    <a:pt x="3708" y="30075"/>
                  </a:lnTo>
                  <a:lnTo>
                    <a:pt x="6181" y="24106"/>
                  </a:lnTo>
                  <a:lnTo>
                    <a:pt x="9701" y="18838"/>
                  </a:lnTo>
                  <a:lnTo>
                    <a:pt x="14269" y="14269"/>
                  </a:lnTo>
                  <a:lnTo>
                    <a:pt x="18838" y="9701"/>
                  </a:lnTo>
                  <a:lnTo>
                    <a:pt x="24106" y="6180"/>
                  </a:lnTo>
                  <a:lnTo>
                    <a:pt x="30075" y="3708"/>
                  </a:lnTo>
                  <a:lnTo>
                    <a:pt x="36044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5044773" y="0"/>
                  </a:lnTo>
                  <a:lnTo>
                    <a:pt x="5051233" y="0"/>
                  </a:lnTo>
                  <a:lnTo>
                    <a:pt x="5057448" y="1236"/>
                  </a:lnTo>
                  <a:lnTo>
                    <a:pt x="5089784" y="30075"/>
                  </a:lnTo>
                  <a:lnTo>
                    <a:pt x="5092257" y="36044"/>
                  </a:lnTo>
                  <a:lnTo>
                    <a:pt x="5093493" y="42259"/>
                  </a:lnTo>
                  <a:lnTo>
                    <a:pt x="5093493" y="48720"/>
                  </a:lnTo>
                  <a:lnTo>
                    <a:pt x="5093493" y="4752451"/>
                  </a:lnTo>
                  <a:lnTo>
                    <a:pt x="5093493" y="4758911"/>
                  </a:lnTo>
                  <a:lnTo>
                    <a:pt x="5092257" y="4765126"/>
                  </a:lnTo>
                  <a:lnTo>
                    <a:pt x="5089784" y="4771094"/>
                  </a:lnTo>
                  <a:lnTo>
                    <a:pt x="5087312" y="4777063"/>
                  </a:lnTo>
                  <a:lnTo>
                    <a:pt x="5051233" y="4801170"/>
                  </a:lnTo>
                  <a:lnTo>
                    <a:pt x="5044773" y="4801171"/>
                  </a:lnTo>
                  <a:lnTo>
                    <a:pt x="48720" y="4801171"/>
                  </a:lnTo>
                  <a:lnTo>
                    <a:pt x="9701" y="4782332"/>
                  </a:lnTo>
                  <a:lnTo>
                    <a:pt x="3708" y="4771094"/>
                  </a:lnTo>
                  <a:lnTo>
                    <a:pt x="1236" y="4765126"/>
                  </a:lnTo>
                  <a:lnTo>
                    <a:pt x="0" y="4758911"/>
                  </a:lnTo>
                  <a:lnTo>
                    <a:pt x="0" y="4752451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7664" y="1350266"/>
            <a:ext cx="276923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-65" dirty="0">
                <a:solidFill>
                  <a:srgbClr val="373C3C"/>
                </a:solidFill>
                <a:latin typeface="Times New Roman"/>
                <a:cs typeface="Times New Roman"/>
              </a:rPr>
              <a:t>uname()</a:t>
            </a:r>
            <a:r>
              <a:rPr sz="3150" spc="-8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3150" spc="-45" dirty="0">
                <a:solidFill>
                  <a:srgbClr val="373C3C"/>
                </a:solidFill>
                <a:latin typeface="Times New Roman"/>
                <a:cs typeface="Times New Roman"/>
              </a:rPr>
              <a:t>Function</a:t>
            </a:r>
            <a:endParaRPr sz="31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79550" y="1172321"/>
            <a:ext cx="5102860" cy="4810125"/>
            <a:chOff x="5679550" y="1172321"/>
            <a:chExt cx="5102860" cy="4810125"/>
          </a:xfrm>
        </p:grpSpPr>
        <p:sp>
          <p:nvSpPr>
            <p:cNvPr id="9" name="object 9"/>
            <p:cNvSpPr/>
            <p:nvPr/>
          </p:nvSpPr>
          <p:spPr>
            <a:xfrm>
              <a:off x="5683995" y="1176766"/>
              <a:ext cx="5093970" cy="4801235"/>
            </a:xfrm>
            <a:custGeom>
              <a:avLst/>
              <a:gdLst/>
              <a:ahLst/>
              <a:cxnLst/>
              <a:rect l="l" t="t" r="r" b="b"/>
              <a:pathLst>
                <a:path w="5093970" h="4801235">
                  <a:moveTo>
                    <a:pt x="5051233" y="4801170"/>
                  </a:moveTo>
                  <a:lnTo>
                    <a:pt x="42259" y="4801170"/>
                  </a:lnTo>
                  <a:lnTo>
                    <a:pt x="36045" y="4799934"/>
                  </a:lnTo>
                  <a:lnTo>
                    <a:pt x="1235" y="4765126"/>
                  </a:lnTo>
                  <a:lnTo>
                    <a:pt x="0" y="4758911"/>
                  </a:lnTo>
                  <a:lnTo>
                    <a:pt x="0" y="4752451"/>
                  </a:lnTo>
                  <a:lnTo>
                    <a:pt x="0" y="42259"/>
                  </a:lnTo>
                  <a:lnTo>
                    <a:pt x="24107" y="6180"/>
                  </a:lnTo>
                  <a:lnTo>
                    <a:pt x="42259" y="0"/>
                  </a:lnTo>
                  <a:lnTo>
                    <a:pt x="5051233" y="0"/>
                  </a:lnTo>
                  <a:lnTo>
                    <a:pt x="5087311" y="24106"/>
                  </a:lnTo>
                  <a:lnTo>
                    <a:pt x="5093493" y="42259"/>
                  </a:lnTo>
                  <a:lnTo>
                    <a:pt x="5093493" y="4758911"/>
                  </a:lnTo>
                  <a:lnTo>
                    <a:pt x="5069385" y="4794989"/>
                  </a:lnTo>
                  <a:lnTo>
                    <a:pt x="5057448" y="4799934"/>
                  </a:lnTo>
                  <a:lnTo>
                    <a:pt x="5051233" y="4801170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3995" y="1176766"/>
              <a:ext cx="5093970" cy="4801235"/>
            </a:xfrm>
            <a:custGeom>
              <a:avLst/>
              <a:gdLst/>
              <a:ahLst/>
              <a:cxnLst/>
              <a:rect l="l" t="t" r="r" b="b"/>
              <a:pathLst>
                <a:path w="5093970" h="4801235">
                  <a:moveTo>
                    <a:pt x="0" y="4752451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5" y="36044"/>
                  </a:lnTo>
                  <a:lnTo>
                    <a:pt x="3708" y="30075"/>
                  </a:lnTo>
                  <a:lnTo>
                    <a:pt x="6180" y="24106"/>
                  </a:lnTo>
                  <a:lnTo>
                    <a:pt x="9701" y="18838"/>
                  </a:lnTo>
                  <a:lnTo>
                    <a:pt x="14270" y="14269"/>
                  </a:lnTo>
                  <a:lnTo>
                    <a:pt x="18838" y="9701"/>
                  </a:lnTo>
                  <a:lnTo>
                    <a:pt x="24107" y="6180"/>
                  </a:lnTo>
                  <a:lnTo>
                    <a:pt x="30076" y="3708"/>
                  </a:lnTo>
                  <a:lnTo>
                    <a:pt x="36045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5044773" y="0"/>
                  </a:lnTo>
                  <a:lnTo>
                    <a:pt x="5051233" y="0"/>
                  </a:lnTo>
                  <a:lnTo>
                    <a:pt x="5057448" y="1236"/>
                  </a:lnTo>
                  <a:lnTo>
                    <a:pt x="5063416" y="3708"/>
                  </a:lnTo>
                  <a:lnTo>
                    <a:pt x="5069385" y="6180"/>
                  </a:lnTo>
                  <a:lnTo>
                    <a:pt x="5093493" y="42259"/>
                  </a:lnTo>
                  <a:lnTo>
                    <a:pt x="5093494" y="48720"/>
                  </a:lnTo>
                  <a:lnTo>
                    <a:pt x="5093494" y="4752451"/>
                  </a:lnTo>
                  <a:lnTo>
                    <a:pt x="5074655" y="4791469"/>
                  </a:lnTo>
                  <a:lnTo>
                    <a:pt x="5044773" y="4801171"/>
                  </a:lnTo>
                  <a:lnTo>
                    <a:pt x="48720" y="4801171"/>
                  </a:lnTo>
                  <a:lnTo>
                    <a:pt x="9701" y="4782332"/>
                  </a:lnTo>
                  <a:lnTo>
                    <a:pt x="3708" y="4771094"/>
                  </a:lnTo>
                  <a:lnTo>
                    <a:pt x="1235" y="4765126"/>
                  </a:lnTo>
                  <a:lnTo>
                    <a:pt x="0" y="4758911"/>
                  </a:lnTo>
                  <a:lnTo>
                    <a:pt x="0" y="4752451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27598" y="4866227"/>
              <a:ext cx="4624070" cy="726440"/>
            </a:xfrm>
            <a:custGeom>
              <a:avLst/>
              <a:gdLst/>
              <a:ahLst/>
              <a:cxnLst/>
              <a:rect l="l" t="t" r="r" b="b"/>
              <a:pathLst>
                <a:path w="4624070" h="726439">
                  <a:moveTo>
                    <a:pt x="4574346" y="726376"/>
                  </a:moveTo>
                  <a:lnTo>
                    <a:pt x="0" y="726376"/>
                  </a:lnTo>
                  <a:lnTo>
                    <a:pt x="0" y="0"/>
                  </a:lnTo>
                  <a:lnTo>
                    <a:pt x="4574346" y="0"/>
                  </a:lnTo>
                  <a:lnTo>
                    <a:pt x="4577802" y="340"/>
                  </a:lnTo>
                  <a:lnTo>
                    <a:pt x="4613109" y="20718"/>
                  </a:lnTo>
                  <a:lnTo>
                    <a:pt x="4624006" y="49659"/>
                  </a:lnTo>
                  <a:lnTo>
                    <a:pt x="4624006" y="676717"/>
                  </a:lnTo>
                  <a:lnTo>
                    <a:pt x="4605970" y="713276"/>
                  </a:lnTo>
                  <a:lnTo>
                    <a:pt x="4574346" y="726376"/>
                  </a:lnTo>
                  <a:close/>
                </a:path>
              </a:pathLst>
            </a:custGeom>
            <a:solidFill>
              <a:srgbClr val="3398D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9881" y="4866227"/>
              <a:ext cx="35560" cy="726440"/>
            </a:xfrm>
            <a:custGeom>
              <a:avLst/>
              <a:gdLst/>
              <a:ahLst/>
              <a:cxnLst/>
              <a:rect l="l" t="t" r="r" b="b"/>
              <a:pathLst>
                <a:path w="35560" h="726439">
                  <a:moveTo>
                    <a:pt x="35432" y="726376"/>
                  </a:moveTo>
                  <a:lnTo>
                    <a:pt x="0" y="726376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726376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97181" y="1359074"/>
            <a:ext cx="2641600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-40" dirty="0">
                <a:solidFill>
                  <a:srgbClr val="373C3C"/>
                </a:solidFill>
                <a:latin typeface="Times New Roman"/>
                <a:cs typeface="Times New Roman"/>
              </a:rPr>
              <a:t>gethostname()</a:t>
            </a:r>
            <a:r>
              <a:rPr sz="2250" spc="-5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250" spc="-35" dirty="0">
                <a:solidFill>
                  <a:srgbClr val="373C3C"/>
                </a:solidFill>
                <a:latin typeface="Times New Roman"/>
                <a:cs typeface="Times New Roman"/>
              </a:rPr>
              <a:t>Function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97181" y="2732103"/>
            <a:ext cx="2168525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-45" dirty="0">
                <a:solidFill>
                  <a:srgbClr val="373C3C"/>
                </a:solidFill>
                <a:latin typeface="Times New Roman"/>
                <a:cs typeface="Times New Roman"/>
              </a:rPr>
              <a:t>Usage</a:t>
            </a:r>
            <a:r>
              <a:rPr sz="2250" spc="-14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250" spc="-40" dirty="0">
                <a:solidFill>
                  <a:srgbClr val="373C3C"/>
                </a:solidFill>
                <a:latin typeface="Times New Roman"/>
                <a:cs typeface="Times New Roman"/>
              </a:rPr>
              <a:t>Applications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73063" y="3413480"/>
            <a:ext cx="53340" cy="1169670"/>
          </a:xfrm>
          <a:custGeom>
            <a:avLst/>
            <a:gdLst/>
            <a:ahLst/>
            <a:cxnLst/>
            <a:rect l="l" t="t" r="r" b="b"/>
            <a:pathLst>
              <a:path w="53339" h="1169670">
                <a:moveTo>
                  <a:pt x="53149" y="1139190"/>
                </a:moveTo>
                <a:lnTo>
                  <a:pt x="30099" y="1116139"/>
                </a:lnTo>
                <a:lnTo>
                  <a:pt x="23050" y="1116139"/>
                </a:lnTo>
                <a:lnTo>
                  <a:pt x="0" y="1139190"/>
                </a:lnTo>
                <a:lnTo>
                  <a:pt x="0" y="1146238"/>
                </a:lnTo>
                <a:lnTo>
                  <a:pt x="23050" y="1169289"/>
                </a:lnTo>
                <a:lnTo>
                  <a:pt x="30099" y="1169289"/>
                </a:lnTo>
                <a:lnTo>
                  <a:pt x="53149" y="1146238"/>
                </a:lnTo>
                <a:lnTo>
                  <a:pt x="53149" y="1142707"/>
                </a:lnTo>
                <a:lnTo>
                  <a:pt x="53149" y="1139190"/>
                </a:lnTo>
                <a:close/>
              </a:path>
              <a:path w="53339" h="1169670">
                <a:moveTo>
                  <a:pt x="53149" y="767143"/>
                </a:moveTo>
                <a:lnTo>
                  <a:pt x="30099" y="744093"/>
                </a:lnTo>
                <a:lnTo>
                  <a:pt x="23050" y="744093"/>
                </a:lnTo>
                <a:lnTo>
                  <a:pt x="0" y="767143"/>
                </a:lnTo>
                <a:lnTo>
                  <a:pt x="0" y="774192"/>
                </a:lnTo>
                <a:lnTo>
                  <a:pt x="23050" y="797242"/>
                </a:lnTo>
                <a:lnTo>
                  <a:pt x="30099" y="797242"/>
                </a:lnTo>
                <a:lnTo>
                  <a:pt x="53149" y="774192"/>
                </a:lnTo>
                <a:lnTo>
                  <a:pt x="53149" y="770661"/>
                </a:lnTo>
                <a:lnTo>
                  <a:pt x="53149" y="767143"/>
                </a:lnTo>
                <a:close/>
              </a:path>
              <a:path w="53339" h="1169670">
                <a:moveTo>
                  <a:pt x="53149" y="395097"/>
                </a:moveTo>
                <a:lnTo>
                  <a:pt x="30099" y="372046"/>
                </a:lnTo>
                <a:lnTo>
                  <a:pt x="23050" y="372046"/>
                </a:lnTo>
                <a:lnTo>
                  <a:pt x="0" y="395097"/>
                </a:lnTo>
                <a:lnTo>
                  <a:pt x="0" y="402145"/>
                </a:lnTo>
                <a:lnTo>
                  <a:pt x="23050" y="425196"/>
                </a:lnTo>
                <a:lnTo>
                  <a:pt x="30099" y="425196"/>
                </a:lnTo>
                <a:lnTo>
                  <a:pt x="53149" y="402145"/>
                </a:lnTo>
                <a:lnTo>
                  <a:pt x="53149" y="398614"/>
                </a:lnTo>
                <a:lnTo>
                  <a:pt x="53149" y="395097"/>
                </a:lnTo>
                <a:close/>
              </a:path>
              <a:path w="53339" h="1169670">
                <a:moveTo>
                  <a:pt x="53149" y="23050"/>
                </a:moveTo>
                <a:lnTo>
                  <a:pt x="30099" y="0"/>
                </a:lnTo>
                <a:lnTo>
                  <a:pt x="23050" y="0"/>
                </a:lnTo>
                <a:lnTo>
                  <a:pt x="0" y="23050"/>
                </a:lnTo>
                <a:lnTo>
                  <a:pt x="0" y="30099"/>
                </a:lnTo>
                <a:lnTo>
                  <a:pt x="23050" y="53149"/>
                </a:lnTo>
                <a:lnTo>
                  <a:pt x="30099" y="53149"/>
                </a:lnTo>
                <a:lnTo>
                  <a:pt x="53149" y="30099"/>
                </a:lnTo>
                <a:lnTo>
                  <a:pt x="53149" y="26568"/>
                </a:lnTo>
                <a:lnTo>
                  <a:pt x="53149" y="23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28676" y="3294842"/>
            <a:ext cx="312547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25" dirty="0">
                <a:latin typeface="Times New Roman"/>
                <a:cs typeface="Times New Roman"/>
              </a:rPr>
              <a:t>System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identification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for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portable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programs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28676" y="3666888"/>
            <a:ext cx="282702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25" dirty="0">
                <a:latin typeface="Times New Roman"/>
                <a:cs typeface="Times New Roman"/>
              </a:rPr>
              <a:t>Network</a:t>
            </a:r>
            <a:r>
              <a:rPr sz="1450" spc="-30" dirty="0">
                <a:latin typeface="Times New Roman"/>
                <a:cs typeface="Times New Roman"/>
              </a:rPr>
              <a:t> hostname </a:t>
            </a:r>
            <a:r>
              <a:rPr sz="1450" spc="-25" dirty="0">
                <a:latin typeface="Times New Roman"/>
                <a:cs typeface="Times New Roman"/>
              </a:rPr>
              <a:t>retrieval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for</a:t>
            </a:r>
            <a:r>
              <a:rPr sz="1450" spc="-5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TCP/IP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28676" y="4038935"/>
            <a:ext cx="398145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35" dirty="0">
                <a:latin typeface="Times New Roman"/>
                <a:cs typeface="Times New Roman"/>
              </a:rPr>
              <a:t>Maximum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lengths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vary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by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platform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-30" dirty="0">
                <a:latin typeface="Times New Roman"/>
                <a:cs typeface="Times New Roman"/>
              </a:rPr>
              <a:t>(64-</a:t>
            </a:r>
            <a:r>
              <a:rPr sz="1450" spc="-10" dirty="0">
                <a:latin typeface="Times New Roman"/>
                <a:cs typeface="Times New Roman"/>
              </a:rPr>
              <a:t>257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characters)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65487" y="4410982"/>
            <a:ext cx="4149090" cy="10458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110"/>
              </a:spcBef>
            </a:pPr>
            <a:r>
              <a:rPr sz="1450" spc="-20" dirty="0">
                <a:latin typeface="Times New Roman"/>
                <a:cs typeface="Times New Roman"/>
              </a:rPr>
              <a:t>Used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by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system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administration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tools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</a:pPr>
            <a:r>
              <a:rPr sz="1400" b="1" dirty="0">
                <a:latin typeface="Times New Roman"/>
                <a:cs typeface="Times New Roman"/>
              </a:rPr>
              <a:t>Note: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50" spc="-30" dirty="0">
                <a:latin typeface="Times New Roman"/>
                <a:cs typeface="Times New Roman"/>
              </a:rPr>
              <a:t>nodename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may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not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be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adequate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for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network </a:t>
            </a:r>
            <a:r>
              <a:rPr sz="1450" spc="-30" dirty="0">
                <a:latin typeface="Times New Roman"/>
                <a:cs typeface="Times New Roman"/>
              </a:rPr>
              <a:t>communications </a:t>
            </a:r>
            <a:r>
              <a:rPr sz="1450" dirty="0">
                <a:latin typeface="Times New Roman"/>
                <a:cs typeface="Times New Roman"/>
              </a:rPr>
              <a:t>-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use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spc="-30" dirty="0">
                <a:latin typeface="Times New Roman"/>
                <a:cs typeface="Times New Roman"/>
              </a:rPr>
              <a:t>gethostname()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for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-35" dirty="0">
                <a:latin typeface="Times New Roman"/>
                <a:cs typeface="Times New Roman"/>
              </a:rPr>
              <a:t>TCP/IP</a:t>
            </a:r>
            <a:r>
              <a:rPr sz="1450" spc="-7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networks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00685" y="6132705"/>
            <a:ext cx="342900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These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functions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help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programs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adapt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different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systems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4255" y="1898903"/>
            <a:ext cx="4855845" cy="2871470"/>
            <a:chOff x="524255" y="1898903"/>
            <a:chExt cx="4855845" cy="2871470"/>
          </a:xfrm>
        </p:grpSpPr>
        <p:sp>
          <p:nvSpPr>
            <p:cNvPr id="22" name="object 22"/>
            <p:cNvSpPr/>
            <p:nvPr/>
          </p:nvSpPr>
          <p:spPr>
            <a:xfrm>
              <a:off x="524255" y="1898903"/>
              <a:ext cx="4855845" cy="2871470"/>
            </a:xfrm>
            <a:custGeom>
              <a:avLst/>
              <a:gdLst/>
              <a:ahLst/>
              <a:cxnLst/>
              <a:rect l="l" t="t" r="r" b="b"/>
              <a:pathLst>
                <a:path w="4855845" h="2871470">
                  <a:moveTo>
                    <a:pt x="4855463" y="2871215"/>
                  </a:moveTo>
                  <a:lnTo>
                    <a:pt x="0" y="2871215"/>
                  </a:lnTo>
                  <a:lnTo>
                    <a:pt x="0" y="0"/>
                  </a:lnTo>
                  <a:lnTo>
                    <a:pt x="4855463" y="0"/>
                  </a:lnTo>
                  <a:lnTo>
                    <a:pt x="4855463" y="141541"/>
                  </a:lnTo>
                  <a:lnTo>
                    <a:pt x="205069" y="141541"/>
                  </a:lnTo>
                  <a:lnTo>
                    <a:pt x="198805" y="144135"/>
                  </a:lnTo>
                  <a:lnTo>
                    <a:pt x="188427" y="154513"/>
                  </a:lnTo>
                  <a:lnTo>
                    <a:pt x="185832" y="160777"/>
                  </a:lnTo>
                  <a:lnTo>
                    <a:pt x="185832" y="2620331"/>
                  </a:lnTo>
                  <a:lnTo>
                    <a:pt x="188427" y="2626594"/>
                  </a:lnTo>
                  <a:lnTo>
                    <a:pt x="198805" y="2636972"/>
                  </a:lnTo>
                  <a:lnTo>
                    <a:pt x="205069" y="2639567"/>
                  </a:lnTo>
                  <a:lnTo>
                    <a:pt x="4855463" y="2639567"/>
                  </a:lnTo>
                  <a:lnTo>
                    <a:pt x="4855463" y="2871215"/>
                  </a:lnTo>
                  <a:close/>
                </a:path>
                <a:path w="4855845" h="2871470">
                  <a:moveTo>
                    <a:pt x="4855463" y="2639567"/>
                  </a:moveTo>
                  <a:lnTo>
                    <a:pt x="4648870" y="2639567"/>
                  </a:lnTo>
                  <a:lnTo>
                    <a:pt x="4655134" y="2636972"/>
                  </a:lnTo>
                  <a:lnTo>
                    <a:pt x="4665512" y="2626594"/>
                  </a:lnTo>
                  <a:lnTo>
                    <a:pt x="4668107" y="2620331"/>
                  </a:lnTo>
                  <a:lnTo>
                    <a:pt x="4668107" y="160777"/>
                  </a:lnTo>
                  <a:lnTo>
                    <a:pt x="4665512" y="154513"/>
                  </a:lnTo>
                  <a:lnTo>
                    <a:pt x="4655134" y="144135"/>
                  </a:lnTo>
                  <a:lnTo>
                    <a:pt x="4648870" y="141541"/>
                  </a:lnTo>
                  <a:lnTo>
                    <a:pt x="4855463" y="141541"/>
                  </a:lnTo>
                  <a:lnTo>
                    <a:pt x="4855463" y="2639567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7805" y="2040445"/>
              <a:ext cx="4464685" cy="2498090"/>
            </a:xfrm>
            <a:custGeom>
              <a:avLst/>
              <a:gdLst/>
              <a:ahLst/>
              <a:cxnLst/>
              <a:rect l="l" t="t" r="r" b="b"/>
              <a:pathLst>
                <a:path w="4464685" h="2498090">
                  <a:moveTo>
                    <a:pt x="4441507" y="2498026"/>
                  </a:moveTo>
                  <a:lnTo>
                    <a:pt x="7683" y="2498026"/>
                  </a:lnTo>
                  <a:lnTo>
                    <a:pt x="6553" y="2497352"/>
                  </a:lnTo>
                  <a:lnTo>
                    <a:pt x="0" y="2474975"/>
                  </a:lnTo>
                  <a:lnTo>
                    <a:pt x="0" y="2471451"/>
                  </a:lnTo>
                  <a:lnTo>
                    <a:pt x="0" y="23050"/>
                  </a:lnTo>
                  <a:lnTo>
                    <a:pt x="7683" y="0"/>
                  </a:lnTo>
                  <a:lnTo>
                    <a:pt x="4441507" y="0"/>
                  </a:lnTo>
                  <a:lnTo>
                    <a:pt x="4464557" y="23050"/>
                  </a:lnTo>
                  <a:lnTo>
                    <a:pt x="4464557" y="2474975"/>
                  </a:lnTo>
                  <a:lnTo>
                    <a:pt x="4444896" y="2497351"/>
                  </a:lnTo>
                  <a:lnTo>
                    <a:pt x="4441507" y="2498026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0088" y="2040445"/>
              <a:ext cx="35560" cy="2498090"/>
            </a:xfrm>
            <a:custGeom>
              <a:avLst/>
              <a:gdLst/>
              <a:ahLst/>
              <a:cxnLst/>
              <a:rect l="l" t="t" r="r" b="b"/>
              <a:pathLst>
                <a:path w="35559" h="2498090">
                  <a:moveTo>
                    <a:pt x="35433" y="2498026"/>
                  </a:moveTo>
                  <a:lnTo>
                    <a:pt x="19236" y="2498026"/>
                  </a:lnTo>
                  <a:lnTo>
                    <a:pt x="12972" y="2495431"/>
                  </a:lnTo>
                  <a:lnTo>
                    <a:pt x="2594" y="2485053"/>
                  </a:lnTo>
                  <a:lnTo>
                    <a:pt x="0" y="2478789"/>
                  </a:lnTo>
                  <a:lnTo>
                    <a:pt x="0" y="19236"/>
                  </a:lnTo>
                  <a:lnTo>
                    <a:pt x="2594" y="12972"/>
                  </a:lnTo>
                  <a:lnTo>
                    <a:pt x="12972" y="2594"/>
                  </a:lnTo>
                  <a:lnTo>
                    <a:pt x="19236" y="0"/>
                  </a:lnTo>
                  <a:lnTo>
                    <a:pt x="35433" y="0"/>
                  </a:lnTo>
                  <a:lnTo>
                    <a:pt x="35433" y="2498026"/>
                  </a:lnTo>
                  <a:close/>
                </a:path>
              </a:pathLst>
            </a:custGeom>
            <a:solidFill>
              <a:srgbClr val="2B3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8395" y="2173318"/>
              <a:ext cx="4181475" cy="2232660"/>
            </a:xfrm>
            <a:custGeom>
              <a:avLst/>
              <a:gdLst/>
              <a:ahLst/>
              <a:cxnLst/>
              <a:rect l="l" t="t" r="r" b="b"/>
              <a:pathLst>
                <a:path w="4181475" h="2232660">
                  <a:moveTo>
                    <a:pt x="4158043" y="2232278"/>
                  </a:moveTo>
                  <a:lnTo>
                    <a:pt x="23050" y="2232278"/>
                  </a:lnTo>
                  <a:lnTo>
                    <a:pt x="19660" y="2231604"/>
                  </a:lnTo>
                  <a:lnTo>
                    <a:pt x="0" y="2209228"/>
                  </a:lnTo>
                  <a:lnTo>
                    <a:pt x="0" y="2205704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4158043" y="0"/>
                  </a:lnTo>
                  <a:lnTo>
                    <a:pt x="4181094" y="23050"/>
                  </a:lnTo>
                  <a:lnTo>
                    <a:pt x="4181094" y="2209228"/>
                  </a:lnTo>
                  <a:lnTo>
                    <a:pt x="4161432" y="2231604"/>
                  </a:lnTo>
                  <a:lnTo>
                    <a:pt x="4158043" y="2232278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11786" y="2159578"/>
            <a:ext cx="2310130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sz="1350" spc="-60" dirty="0">
                <a:latin typeface="Lucida Console"/>
                <a:cs typeface="Lucida Console"/>
              </a:rPr>
              <a:t>#include</a:t>
            </a:r>
            <a:r>
              <a:rPr sz="1350" spc="-140" dirty="0">
                <a:latin typeface="Lucida Console"/>
                <a:cs typeface="Lucida Console"/>
              </a:rPr>
              <a:t> </a:t>
            </a:r>
            <a:r>
              <a:rPr sz="1350" spc="-70" dirty="0">
                <a:latin typeface="Lucida Console"/>
                <a:cs typeface="Lucida Console"/>
              </a:rPr>
              <a:t>&lt;sys/utsname.h&gt; </a:t>
            </a:r>
            <a:r>
              <a:rPr sz="1350" spc="-65" dirty="0">
                <a:latin typeface="Lucida Console"/>
                <a:cs typeface="Lucida Console"/>
              </a:rPr>
              <a:t>struct</a:t>
            </a:r>
            <a:r>
              <a:rPr sz="1350" spc="-95" dirty="0">
                <a:latin typeface="Lucida Console"/>
                <a:cs typeface="Lucida Console"/>
              </a:rPr>
              <a:t> </a:t>
            </a:r>
            <a:r>
              <a:rPr sz="1350" spc="-65" dirty="0">
                <a:latin typeface="Lucida Console"/>
                <a:cs typeface="Lucida Console"/>
              </a:rPr>
              <a:t>utsname</a:t>
            </a:r>
            <a:r>
              <a:rPr sz="1350" spc="-90" dirty="0">
                <a:latin typeface="Lucida Console"/>
                <a:cs typeface="Lucida Console"/>
              </a:rPr>
              <a:t> </a:t>
            </a:r>
            <a:r>
              <a:rPr sz="1350" spc="-50" dirty="0">
                <a:latin typeface="Lucida Console"/>
                <a:cs typeface="Lucida Console"/>
              </a:rPr>
              <a:t>{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92531" y="2637924"/>
            <a:ext cx="406400" cy="12128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15199"/>
              </a:lnSpc>
              <a:spcBef>
                <a:spcPts val="114"/>
              </a:spcBef>
            </a:pPr>
            <a:r>
              <a:rPr sz="1350" spc="-80" dirty="0">
                <a:latin typeface="Lucida Console"/>
                <a:cs typeface="Lucida Console"/>
              </a:rPr>
              <a:t>char char char char char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68462" y="2637924"/>
            <a:ext cx="1073150" cy="12128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14"/>
              </a:spcBef>
            </a:pPr>
            <a:r>
              <a:rPr sz="1350" spc="-10" dirty="0">
                <a:latin typeface="Lucida Console"/>
                <a:cs typeface="Lucida Console"/>
              </a:rPr>
              <a:t>sysname[]; </a:t>
            </a:r>
            <a:r>
              <a:rPr sz="1350" spc="-75" dirty="0">
                <a:latin typeface="Lucida Console"/>
                <a:cs typeface="Lucida Console"/>
              </a:rPr>
              <a:t>nodename[]; </a:t>
            </a:r>
            <a:r>
              <a:rPr sz="1350" spc="-10" dirty="0">
                <a:latin typeface="Lucida Console"/>
                <a:cs typeface="Lucida Console"/>
              </a:rPr>
              <a:t>release[]; version[]; machine[];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1786" y="3824929"/>
            <a:ext cx="2310130" cy="5041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350" spc="-25" dirty="0">
                <a:latin typeface="Lucida Console"/>
                <a:cs typeface="Lucida Console"/>
              </a:rPr>
              <a:t>};</a:t>
            </a:r>
            <a:endParaRPr sz="13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350" spc="-40" dirty="0">
                <a:latin typeface="Lucida Console"/>
                <a:cs typeface="Lucida Console"/>
              </a:rPr>
              <a:t>int</a:t>
            </a:r>
            <a:r>
              <a:rPr sz="1350" spc="-145" dirty="0">
                <a:latin typeface="Lucida Console"/>
                <a:cs typeface="Lucida Console"/>
              </a:rPr>
              <a:t> </a:t>
            </a:r>
            <a:r>
              <a:rPr sz="1350" spc="-65" dirty="0">
                <a:latin typeface="Lucida Console"/>
                <a:cs typeface="Lucida Console"/>
              </a:rPr>
              <a:t>uname(struct</a:t>
            </a:r>
            <a:r>
              <a:rPr sz="1350" spc="-135" dirty="0">
                <a:latin typeface="Lucida Console"/>
                <a:cs typeface="Lucida Console"/>
              </a:rPr>
              <a:t> </a:t>
            </a:r>
            <a:r>
              <a:rPr sz="1350" spc="-50" dirty="0">
                <a:latin typeface="Lucida Console"/>
                <a:cs typeface="Lucida Console"/>
              </a:rPr>
              <a:t>utsname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05884" y="2637924"/>
            <a:ext cx="1548765" cy="16910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350" dirty="0">
                <a:latin typeface="Lucida Console"/>
                <a:cs typeface="Lucida Console"/>
              </a:rPr>
              <a:t>//</a:t>
            </a:r>
            <a:r>
              <a:rPr sz="1350" spc="-200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OS</a:t>
            </a:r>
            <a:r>
              <a:rPr sz="1350" spc="-200" dirty="0">
                <a:latin typeface="Lucida Console"/>
                <a:cs typeface="Lucida Console"/>
              </a:rPr>
              <a:t> </a:t>
            </a:r>
            <a:r>
              <a:rPr sz="1350" spc="-20" dirty="0">
                <a:latin typeface="Lucida Console"/>
                <a:cs typeface="Lucida Console"/>
              </a:rPr>
              <a:t>name</a:t>
            </a:r>
            <a:endParaRPr sz="13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350" dirty="0">
                <a:latin typeface="Lucida Console"/>
                <a:cs typeface="Lucida Console"/>
              </a:rPr>
              <a:t>//</a:t>
            </a:r>
            <a:r>
              <a:rPr sz="1350" spc="-190" dirty="0">
                <a:latin typeface="Lucida Console"/>
                <a:cs typeface="Lucida Console"/>
              </a:rPr>
              <a:t> </a:t>
            </a:r>
            <a:r>
              <a:rPr sz="1350" spc="-50" dirty="0">
                <a:latin typeface="Lucida Console"/>
                <a:cs typeface="Lucida Console"/>
              </a:rPr>
              <a:t>Node</a:t>
            </a:r>
            <a:r>
              <a:rPr sz="1350" spc="-150" dirty="0">
                <a:latin typeface="Lucida Console"/>
                <a:cs typeface="Lucida Console"/>
              </a:rPr>
              <a:t> </a:t>
            </a:r>
            <a:r>
              <a:rPr sz="1350" spc="-20" dirty="0">
                <a:latin typeface="Lucida Console"/>
                <a:cs typeface="Lucida Console"/>
              </a:rPr>
              <a:t>name</a:t>
            </a:r>
            <a:endParaRPr sz="13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350" dirty="0">
                <a:latin typeface="Lucida Console"/>
                <a:cs typeface="Lucida Console"/>
              </a:rPr>
              <a:t>//</a:t>
            </a:r>
            <a:r>
              <a:rPr sz="1350" spc="-200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OS</a:t>
            </a:r>
            <a:r>
              <a:rPr sz="1350" spc="-200" dirty="0">
                <a:latin typeface="Lucida Console"/>
                <a:cs typeface="Lucida Console"/>
              </a:rPr>
              <a:t> </a:t>
            </a:r>
            <a:r>
              <a:rPr sz="1350" spc="-10" dirty="0">
                <a:latin typeface="Lucida Console"/>
                <a:cs typeface="Lucida Console"/>
              </a:rPr>
              <a:t>release</a:t>
            </a:r>
            <a:endParaRPr sz="13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350" dirty="0">
                <a:latin typeface="Lucida Console"/>
                <a:cs typeface="Lucida Console"/>
              </a:rPr>
              <a:t>//</a:t>
            </a:r>
            <a:r>
              <a:rPr sz="1350" spc="-200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OS</a:t>
            </a:r>
            <a:r>
              <a:rPr sz="1350" spc="-200" dirty="0">
                <a:latin typeface="Lucida Console"/>
                <a:cs typeface="Lucida Console"/>
              </a:rPr>
              <a:t> </a:t>
            </a:r>
            <a:r>
              <a:rPr sz="1350" spc="-10" dirty="0">
                <a:latin typeface="Lucida Console"/>
                <a:cs typeface="Lucida Console"/>
              </a:rPr>
              <a:t>version</a:t>
            </a:r>
            <a:endParaRPr sz="13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350" dirty="0">
                <a:latin typeface="Lucida Console"/>
                <a:cs typeface="Lucida Console"/>
              </a:rPr>
              <a:t>//</a:t>
            </a:r>
            <a:r>
              <a:rPr sz="1350" spc="-210" dirty="0">
                <a:latin typeface="Lucida Console"/>
                <a:cs typeface="Lucida Console"/>
              </a:rPr>
              <a:t> </a:t>
            </a:r>
            <a:r>
              <a:rPr sz="1350" spc="-60" dirty="0">
                <a:latin typeface="Lucida Console"/>
                <a:cs typeface="Lucida Console"/>
              </a:rPr>
              <a:t>Hardware</a:t>
            </a:r>
            <a:r>
              <a:rPr sz="1350" spc="-140" dirty="0">
                <a:latin typeface="Lucida Console"/>
                <a:cs typeface="Lucida Console"/>
              </a:rPr>
              <a:t> </a:t>
            </a:r>
            <a:r>
              <a:rPr sz="1350" spc="-40" dirty="0">
                <a:latin typeface="Lucida Console"/>
                <a:cs typeface="Lucida Console"/>
              </a:rPr>
              <a:t>type</a:t>
            </a:r>
            <a:endParaRPr sz="13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50">
              <a:latin typeface="Lucida Console"/>
              <a:cs typeface="Lucida Console"/>
            </a:endParaRPr>
          </a:p>
          <a:p>
            <a:pPr marL="297815">
              <a:lnSpc>
                <a:spcPct val="100000"/>
              </a:lnSpc>
            </a:pPr>
            <a:r>
              <a:rPr sz="1350" spc="-10" dirty="0">
                <a:latin typeface="Lucida Console"/>
                <a:cs typeface="Lucida Console"/>
              </a:rPr>
              <a:t>*name);</a:t>
            </a:r>
            <a:endParaRPr sz="1350">
              <a:latin typeface="Lucida Console"/>
              <a:cs typeface="Lucida Console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803391" y="1764791"/>
            <a:ext cx="4855845" cy="1064260"/>
            <a:chOff x="5803391" y="1764791"/>
            <a:chExt cx="4855845" cy="1064260"/>
          </a:xfrm>
        </p:grpSpPr>
        <p:sp>
          <p:nvSpPr>
            <p:cNvPr id="32" name="object 32"/>
            <p:cNvSpPr/>
            <p:nvPr/>
          </p:nvSpPr>
          <p:spPr>
            <a:xfrm>
              <a:off x="5803391" y="1764791"/>
              <a:ext cx="4855845" cy="1064260"/>
            </a:xfrm>
            <a:custGeom>
              <a:avLst/>
              <a:gdLst/>
              <a:ahLst/>
              <a:cxnLst/>
              <a:rect l="l" t="t" r="r" b="b"/>
              <a:pathLst>
                <a:path w="4855845" h="1064260">
                  <a:moveTo>
                    <a:pt x="4855463" y="1063751"/>
                  </a:moveTo>
                  <a:lnTo>
                    <a:pt x="0" y="1063751"/>
                  </a:lnTo>
                  <a:lnTo>
                    <a:pt x="0" y="0"/>
                  </a:lnTo>
                  <a:lnTo>
                    <a:pt x="4855463" y="0"/>
                  </a:lnTo>
                  <a:lnTo>
                    <a:pt x="4855463" y="142779"/>
                  </a:lnTo>
                  <a:lnTo>
                    <a:pt x="205450" y="142779"/>
                  </a:lnTo>
                  <a:lnTo>
                    <a:pt x="199186" y="145374"/>
                  </a:lnTo>
                  <a:lnTo>
                    <a:pt x="188808" y="155752"/>
                  </a:lnTo>
                  <a:lnTo>
                    <a:pt x="186213" y="162015"/>
                  </a:lnTo>
                  <a:lnTo>
                    <a:pt x="186213" y="814486"/>
                  </a:lnTo>
                  <a:lnTo>
                    <a:pt x="188808" y="820750"/>
                  </a:lnTo>
                  <a:lnTo>
                    <a:pt x="199186" y="831128"/>
                  </a:lnTo>
                  <a:lnTo>
                    <a:pt x="205450" y="833723"/>
                  </a:lnTo>
                  <a:lnTo>
                    <a:pt x="4855463" y="833723"/>
                  </a:lnTo>
                  <a:lnTo>
                    <a:pt x="4855463" y="1063751"/>
                  </a:lnTo>
                  <a:close/>
                </a:path>
                <a:path w="4855845" h="1064260">
                  <a:moveTo>
                    <a:pt x="4855463" y="833723"/>
                  </a:moveTo>
                  <a:lnTo>
                    <a:pt x="4649251" y="833723"/>
                  </a:lnTo>
                  <a:lnTo>
                    <a:pt x="4655515" y="831128"/>
                  </a:lnTo>
                  <a:lnTo>
                    <a:pt x="4665893" y="820750"/>
                  </a:lnTo>
                  <a:lnTo>
                    <a:pt x="4668487" y="814486"/>
                  </a:lnTo>
                  <a:lnTo>
                    <a:pt x="4668487" y="162015"/>
                  </a:lnTo>
                  <a:lnTo>
                    <a:pt x="4665893" y="155752"/>
                  </a:lnTo>
                  <a:lnTo>
                    <a:pt x="4655515" y="145374"/>
                  </a:lnTo>
                  <a:lnTo>
                    <a:pt x="4649251" y="142779"/>
                  </a:lnTo>
                  <a:lnTo>
                    <a:pt x="4855463" y="142779"/>
                  </a:lnTo>
                  <a:lnTo>
                    <a:pt x="4855463" y="833723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07322" y="1907571"/>
              <a:ext cx="4464685" cy="691515"/>
            </a:xfrm>
            <a:custGeom>
              <a:avLst/>
              <a:gdLst/>
              <a:ahLst/>
              <a:cxnLst/>
              <a:rect l="l" t="t" r="r" b="b"/>
              <a:pathLst>
                <a:path w="4464684" h="691514">
                  <a:moveTo>
                    <a:pt x="4441506" y="690943"/>
                  </a:moveTo>
                  <a:lnTo>
                    <a:pt x="7683" y="690943"/>
                  </a:lnTo>
                  <a:lnTo>
                    <a:pt x="6553" y="690268"/>
                  </a:lnTo>
                  <a:lnTo>
                    <a:pt x="0" y="667892"/>
                  </a:lnTo>
                  <a:lnTo>
                    <a:pt x="0" y="664368"/>
                  </a:lnTo>
                  <a:lnTo>
                    <a:pt x="0" y="23050"/>
                  </a:lnTo>
                  <a:lnTo>
                    <a:pt x="7683" y="0"/>
                  </a:lnTo>
                  <a:lnTo>
                    <a:pt x="4441506" y="0"/>
                  </a:lnTo>
                  <a:lnTo>
                    <a:pt x="4464558" y="23050"/>
                  </a:lnTo>
                  <a:lnTo>
                    <a:pt x="4464558" y="667892"/>
                  </a:lnTo>
                  <a:lnTo>
                    <a:pt x="4444896" y="690268"/>
                  </a:lnTo>
                  <a:lnTo>
                    <a:pt x="4441506" y="690943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89606" y="1907571"/>
              <a:ext cx="35560" cy="691515"/>
            </a:xfrm>
            <a:custGeom>
              <a:avLst/>
              <a:gdLst/>
              <a:ahLst/>
              <a:cxnLst/>
              <a:rect l="l" t="t" r="r" b="b"/>
              <a:pathLst>
                <a:path w="35560" h="691514">
                  <a:moveTo>
                    <a:pt x="35433" y="690943"/>
                  </a:moveTo>
                  <a:lnTo>
                    <a:pt x="19236" y="690943"/>
                  </a:lnTo>
                  <a:lnTo>
                    <a:pt x="12972" y="688348"/>
                  </a:lnTo>
                  <a:lnTo>
                    <a:pt x="2594" y="677970"/>
                  </a:lnTo>
                  <a:lnTo>
                    <a:pt x="0" y="671706"/>
                  </a:lnTo>
                  <a:lnTo>
                    <a:pt x="0" y="19236"/>
                  </a:lnTo>
                  <a:lnTo>
                    <a:pt x="2594" y="12972"/>
                  </a:lnTo>
                  <a:lnTo>
                    <a:pt x="12972" y="2594"/>
                  </a:lnTo>
                  <a:lnTo>
                    <a:pt x="19236" y="0"/>
                  </a:lnTo>
                  <a:lnTo>
                    <a:pt x="35433" y="0"/>
                  </a:lnTo>
                  <a:lnTo>
                    <a:pt x="35433" y="690943"/>
                  </a:lnTo>
                  <a:close/>
                </a:path>
              </a:pathLst>
            </a:custGeom>
            <a:solidFill>
              <a:srgbClr val="2B3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57912" y="2040445"/>
              <a:ext cx="4181475" cy="425450"/>
            </a:xfrm>
            <a:custGeom>
              <a:avLst/>
              <a:gdLst/>
              <a:ahLst/>
              <a:cxnLst/>
              <a:rect l="l" t="t" r="r" b="b"/>
              <a:pathLst>
                <a:path w="4181475" h="425450">
                  <a:moveTo>
                    <a:pt x="4158044" y="425195"/>
                  </a:moveTo>
                  <a:lnTo>
                    <a:pt x="23050" y="425195"/>
                  </a:lnTo>
                  <a:lnTo>
                    <a:pt x="19660" y="424521"/>
                  </a:lnTo>
                  <a:lnTo>
                    <a:pt x="0" y="402145"/>
                  </a:lnTo>
                  <a:lnTo>
                    <a:pt x="0" y="398621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4158044" y="0"/>
                  </a:lnTo>
                  <a:lnTo>
                    <a:pt x="4181093" y="23050"/>
                  </a:lnTo>
                  <a:lnTo>
                    <a:pt x="4181093" y="402145"/>
                  </a:lnTo>
                  <a:lnTo>
                    <a:pt x="4161432" y="424521"/>
                  </a:lnTo>
                  <a:lnTo>
                    <a:pt x="4158044" y="425195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191302" y="2043453"/>
            <a:ext cx="2814955" cy="3625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50" spc="-35" dirty="0">
                <a:latin typeface="Lucida Console"/>
                <a:cs typeface="Lucida Console"/>
              </a:rPr>
              <a:t>#include</a:t>
            </a:r>
            <a:r>
              <a:rPr sz="950" spc="-75" dirty="0">
                <a:latin typeface="Lucida Console"/>
                <a:cs typeface="Lucida Console"/>
              </a:rPr>
              <a:t> </a:t>
            </a:r>
            <a:r>
              <a:rPr sz="950" spc="-10" dirty="0">
                <a:latin typeface="Lucida Console"/>
                <a:cs typeface="Lucida Console"/>
              </a:rPr>
              <a:t>&lt;unistd.h&gt;</a:t>
            </a:r>
            <a:endParaRPr sz="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50" spc="-10" dirty="0">
                <a:latin typeface="Lucida Console"/>
                <a:cs typeface="Lucida Console"/>
              </a:rPr>
              <a:t>int</a:t>
            </a:r>
            <a:r>
              <a:rPr sz="950" spc="-95" dirty="0">
                <a:latin typeface="Lucida Console"/>
                <a:cs typeface="Lucida Console"/>
              </a:rPr>
              <a:t> </a:t>
            </a:r>
            <a:r>
              <a:rPr sz="950" spc="-40" dirty="0">
                <a:latin typeface="Lucida Console"/>
                <a:cs typeface="Lucida Console"/>
              </a:rPr>
              <a:t>gethostname(char</a:t>
            </a:r>
            <a:r>
              <a:rPr sz="950" spc="-90" dirty="0">
                <a:latin typeface="Lucida Console"/>
                <a:cs typeface="Lucida Console"/>
              </a:rPr>
              <a:t> </a:t>
            </a:r>
            <a:r>
              <a:rPr sz="950" spc="-30" dirty="0">
                <a:latin typeface="Lucida Console"/>
                <a:cs typeface="Lucida Console"/>
              </a:rPr>
              <a:t>*name,</a:t>
            </a:r>
            <a:r>
              <a:rPr sz="950" spc="-90" dirty="0">
                <a:latin typeface="Lucida Console"/>
                <a:cs typeface="Lucida Console"/>
              </a:rPr>
              <a:t> </a:t>
            </a:r>
            <a:r>
              <a:rPr sz="950" spc="-10" dirty="0">
                <a:latin typeface="Lucida Console"/>
                <a:cs typeface="Lucida Console"/>
              </a:rPr>
              <a:t>int</a:t>
            </a:r>
            <a:r>
              <a:rPr sz="950" spc="-95" dirty="0">
                <a:latin typeface="Lucida Console"/>
                <a:cs typeface="Lucida Console"/>
              </a:rPr>
              <a:t> </a:t>
            </a:r>
            <a:r>
              <a:rPr sz="950" spc="-40" dirty="0">
                <a:latin typeface="Lucida Console"/>
                <a:cs typeface="Lucida Console"/>
              </a:rPr>
              <a:t>namelen);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4299" y="6305549"/>
            <a:ext cx="495300" cy="247650"/>
          </a:xfrm>
          <a:custGeom>
            <a:avLst/>
            <a:gdLst/>
            <a:ahLst/>
            <a:cxnLst/>
            <a:rect l="l" t="t" r="r" b="b"/>
            <a:pathLst>
              <a:path w="495300" h="247650">
                <a:moveTo>
                  <a:pt x="49529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95299" y="0"/>
                </a:lnTo>
                <a:lnTo>
                  <a:pt x="49529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23824" y="6362426"/>
            <a:ext cx="449580" cy="10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z="950" dirty="0">
                <a:solidFill>
                  <a:srgbClr val="FFFFFF"/>
                </a:solidFill>
                <a:latin typeface="Arial"/>
                <a:cs typeface="Arial"/>
              </a:rPr>
              <a:t>11</a:t>
            </a:fld>
            <a:r>
              <a:rPr sz="95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-3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49" y="233361"/>
            <a:ext cx="10629899" cy="7086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114"/>
              </a:spcBef>
            </a:pPr>
            <a:r>
              <a:rPr spc="-100" dirty="0">
                <a:solidFill>
                  <a:schemeClr val="bg1"/>
                </a:solidFill>
              </a:rPr>
              <a:t>UNIX</a:t>
            </a:r>
            <a:r>
              <a:rPr spc="-80" dirty="0">
                <a:solidFill>
                  <a:schemeClr val="bg1"/>
                </a:solidFill>
              </a:rPr>
              <a:t> Time </a:t>
            </a:r>
            <a:r>
              <a:rPr spc="-65" dirty="0">
                <a:solidFill>
                  <a:schemeClr val="bg1"/>
                </a:solidFill>
              </a:rPr>
              <a:t>System</a:t>
            </a:r>
            <a:r>
              <a:rPr spc="-50" dirty="0">
                <a:solidFill>
                  <a:schemeClr val="bg1"/>
                </a:solidFill>
              </a:rPr>
              <a:t> </a:t>
            </a:r>
            <a:r>
              <a:rPr spc="-45" dirty="0">
                <a:solidFill>
                  <a:schemeClr val="bg1"/>
                </a:solidFill>
              </a:rPr>
              <a:t>Fundamentals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00034" y="1119171"/>
            <a:ext cx="10630535" cy="4916805"/>
            <a:chOff x="400034" y="1119171"/>
            <a:chExt cx="10630535" cy="4916805"/>
          </a:xfrm>
        </p:grpSpPr>
        <p:sp>
          <p:nvSpPr>
            <p:cNvPr id="5" name="object 5"/>
            <p:cNvSpPr/>
            <p:nvPr/>
          </p:nvSpPr>
          <p:spPr>
            <a:xfrm>
              <a:off x="404479" y="1123616"/>
              <a:ext cx="10621645" cy="4907915"/>
            </a:xfrm>
            <a:custGeom>
              <a:avLst/>
              <a:gdLst/>
              <a:ahLst/>
              <a:cxnLst/>
              <a:rect l="l" t="t" r="r" b="b"/>
              <a:pathLst>
                <a:path w="10621645" h="4907915">
                  <a:moveTo>
                    <a:pt x="10578781" y="4907469"/>
                  </a:moveTo>
                  <a:lnTo>
                    <a:pt x="42259" y="4907469"/>
                  </a:lnTo>
                  <a:lnTo>
                    <a:pt x="36044" y="4906233"/>
                  </a:lnTo>
                  <a:lnTo>
                    <a:pt x="1236" y="4871425"/>
                  </a:lnTo>
                  <a:lnTo>
                    <a:pt x="0" y="4865210"/>
                  </a:lnTo>
                  <a:lnTo>
                    <a:pt x="0" y="4858750"/>
                  </a:lnTo>
                  <a:lnTo>
                    <a:pt x="0" y="42259"/>
                  </a:lnTo>
                  <a:lnTo>
                    <a:pt x="24106" y="6180"/>
                  </a:lnTo>
                  <a:lnTo>
                    <a:pt x="42259" y="0"/>
                  </a:lnTo>
                  <a:lnTo>
                    <a:pt x="10578781" y="0"/>
                  </a:lnTo>
                  <a:lnTo>
                    <a:pt x="10614858" y="24106"/>
                  </a:lnTo>
                  <a:lnTo>
                    <a:pt x="10621040" y="42259"/>
                  </a:lnTo>
                  <a:lnTo>
                    <a:pt x="10621040" y="4865210"/>
                  </a:lnTo>
                  <a:lnTo>
                    <a:pt x="10596933" y="4901288"/>
                  </a:lnTo>
                  <a:lnTo>
                    <a:pt x="10584995" y="4906233"/>
                  </a:lnTo>
                  <a:lnTo>
                    <a:pt x="10578781" y="4907469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479" y="1123616"/>
              <a:ext cx="10621645" cy="4907915"/>
            </a:xfrm>
            <a:custGeom>
              <a:avLst/>
              <a:gdLst/>
              <a:ahLst/>
              <a:cxnLst/>
              <a:rect l="l" t="t" r="r" b="b"/>
              <a:pathLst>
                <a:path w="10621645" h="4907915">
                  <a:moveTo>
                    <a:pt x="0" y="4858750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6" y="36044"/>
                  </a:lnTo>
                  <a:lnTo>
                    <a:pt x="3708" y="30075"/>
                  </a:lnTo>
                  <a:lnTo>
                    <a:pt x="6181" y="24106"/>
                  </a:lnTo>
                  <a:lnTo>
                    <a:pt x="9701" y="18838"/>
                  </a:lnTo>
                  <a:lnTo>
                    <a:pt x="14269" y="14269"/>
                  </a:lnTo>
                  <a:lnTo>
                    <a:pt x="18838" y="9701"/>
                  </a:lnTo>
                  <a:lnTo>
                    <a:pt x="24106" y="6180"/>
                  </a:lnTo>
                  <a:lnTo>
                    <a:pt x="30075" y="3708"/>
                  </a:lnTo>
                  <a:lnTo>
                    <a:pt x="36044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10572321" y="0"/>
                  </a:lnTo>
                  <a:lnTo>
                    <a:pt x="10578781" y="0"/>
                  </a:lnTo>
                  <a:lnTo>
                    <a:pt x="10584995" y="1236"/>
                  </a:lnTo>
                  <a:lnTo>
                    <a:pt x="10590964" y="3708"/>
                  </a:lnTo>
                  <a:lnTo>
                    <a:pt x="10596933" y="6180"/>
                  </a:lnTo>
                  <a:lnTo>
                    <a:pt x="10621040" y="42259"/>
                  </a:lnTo>
                  <a:lnTo>
                    <a:pt x="10621041" y="48720"/>
                  </a:lnTo>
                  <a:lnTo>
                    <a:pt x="10621041" y="4858750"/>
                  </a:lnTo>
                  <a:lnTo>
                    <a:pt x="10602202" y="4897768"/>
                  </a:lnTo>
                  <a:lnTo>
                    <a:pt x="10572321" y="4907470"/>
                  </a:lnTo>
                  <a:lnTo>
                    <a:pt x="48720" y="4907470"/>
                  </a:lnTo>
                  <a:lnTo>
                    <a:pt x="9701" y="4888630"/>
                  </a:lnTo>
                  <a:lnTo>
                    <a:pt x="0" y="4865210"/>
                  </a:lnTo>
                  <a:lnTo>
                    <a:pt x="0" y="4858750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7664" y="1308126"/>
            <a:ext cx="1960880" cy="336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0" spc="-20" dirty="0">
                <a:solidFill>
                  <a:srgbClr val="373C3C"/>
                </a:solidFill>
                <a:latin typeface="Times New Roman"/>
                <a:cs typeface="Times New Roman"/>
              </a:rPr>
              <a:t>Core</a:t>
            </a:r>
            <a:r>
              <a:rPr sz="2000" spc="-9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73C3C"/>
                </a:solidFill>
                <a:latin typeface="Times New Roman"/>
                <a:cs typeface="Times New Roman"/>
              </a:rPr>
              <a:t>Time</a:t>
            </a:r>
            <a:r>
              <a:rPr sz="2000" spc="-6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73C3C"/>
                </a:solidFill>
                <a:latin typeface="Times New Roman"/>
                <a:cs typeface="Times New Roman"/>
              </a:rPr>
              <a:t>Concept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3546" y="1934146"/>
            <a:ext cx="5102860" cy="3676650"/>
          </a:xfrm>
          <a:custGeom>
            <a:avLst/>
            <a:gdLst/>
            <a:ahLst/>
            <a:cxnLst/>
            <a:rect l="l" t="t" r="r" b="b"/>
            <a:pathLst>
              <a:path w="5102860" h="3676650">
                <a:moveTo>
                  <a:pt x="44297" y="3654031"/>
                </a:moveTo>
                <a:lnTo>
                  <a:pt x="25082" y="3631882"/>
                </a:lnTo>
                <a:lnTo>
                  <a:pt x="19215" y="3631882"/>
                </a:lnTo>
                <a:lnTo>
                  <a:pt x="0" y="3651097"/>
                </a:lnTo>
                <a:lnTo>
                  <a:pt x="0" y="3656965"/>
                </a:lnTo>
                <a:lnTo>
                  <a:pt x="19215" y="3676180"/>
                </a:lnTo>
                <a:lnTo>
                  <a:pt x="25082" y="3676180"/>
                </a:lnTo>
                <a:lnTo>
                  <a:pt x="44297" y="3654031"/>
                </a:lnTo>
                <a:close/>
              </a:path>
              <a:path w="5102860" h="3676650">
                <a:moveTo>
                  <a:pt x="44297" y="3317417"/>
                </a:moveTo>
                <a:lnTo>
                  <a:pt x="25082" y="3295269"/>
                </a:lnTo>
                <a:lnTo>
                  <a:pt x="19215" y="3295269"/>
                </a:lnTo>
                <a:lnTo>
                  <a:pt x="0" y="3314484"/>
                </a:lnTo>
                <a:lnTo>
                  <a:pt x="0" y="3320351"/>
                </a:lnTo>
                <a:lnTo>
                  <a:pt x="19215" y="3339566"/>
                </a:lnTo>
                <a:lnTo>
                  <a:pt x="25082" y="3339566"/>
                </a:lnTo>
                <a:lnTo>
                  <a:pt x="44297" y="3317417"/>
                </a:lnTo>
                <a:close/>
              </a:path>
              <a:path w="5102860" h="3676650">
                <a:moveTo>
                  <a:pt x="44297" y="2980804"/>
                </a:moveTo>
                <a:lnTo>
                  <a:pt x="25082" y="2958655"/>
                </a:lnTo>
                <a:lnTo>
                  <a:pt x="19215" y="2958655"/>
                </a:lnTo>
                <a:lnTo>
                  <a:pt x="0" y="2977870"/>
                </a:lnTo>
                <a:lnTo>
                  <a:pt x="0" y="2983738"/>
                </a:lnTo>
                <a:lnTo>
                  <a:pt x="19215" y="3002953"/>
                </a:lnTo>
                <a:lnTo>
                  <a:pt x="25082" y="3002953"/>
                </a:lnTo>
                <a:lnTo>
                  <a:pt x="44297" y="2980804"/>
                </a:lnTo>
                <a:close/>
              </a:path>
              <a:path w="5102860" h="3676650">
                <a:moveTo>
                  <a:pt x="44297" y="2644190"/>
                </a:moveTo>
                <a:lnTo>
                  <a:pt x="25082" y="2622042"/>
                </a:lnTo>
                <a:lnTo>
                  <a:pt x="19215" y="2622042"/>
                </a:lnTo>
                <a:lnTo>
                  <a:pt x="0" y="2641257"/>
                </a:lnTo>
                <a:lnTo>
                  <a:pt x="0" y="2647124"/>
                </a:lnTo>
                <a:lnTo>
                  <a:pt x="19215" y="2666339"/>
                </a:lnTo>
                <a:lnTo>
                  <a:pt x="25082" y="2666339"/>
                </a:lnTo>
                <a:lnTo>
                  <a:pt x="44297" y="2644190"/>
                </a:lnTo>
                <a:close/>
              </a:path>
              <a:path w="5102860" h="3676650">
                <a:moveTo>
                  <a:pt x="44297" y="1838096"/>
                </a:moveTo>
                <a:lnTo>
                  <a:pt x="25082" y="1815947"/>
                </a:lnTo>
                <a:lnTo>
                  <a:pt x="19215" y="1815947"/>
                </a:lnTo>
                <a:lnTo>
                  <a:pt x="0" y="1835150"/>
                </a:lnTo>
                <a:lnTo>
                  <a:pt x="0" y="1841030"/>
                </a:lnTo>
                <a:lnTo>
                  <a:pt x="19215" y="1860232"/>
                </a:lnTo>
                <a:lnTo>
                  <a:pt x="25082" y="1860232"/>
                </a:lnTo>
                <a:lnTo>
                  <a:pt x="44297" y="1838096"/>
                </a:lnTo>
                <a:close/>
              </a:path>
              <a:path w="5102860" h="3676650">
                <a:moveTo>
                  <a:pt x="44297" y="1501482"/>
                </a:moveTo>
                <a:lnTo>
                  <a:pt x="25082" y="1479334"/>
                </a:lnTo>
                <a:lnTo>
                  <a:pt x="19215" y="1479334"/>
                </a:lnTo>
                <a:lnTo>
                  <a:pt x="0" y="1498536"/>
                </a:lnTo>
                <a:lnTo>
                  <a:pt x="0" y="1504416"/>
                </a:lnTo>
                <a:lnTo>
                  <a:pt x="19215" y="1523619"/>
                </a:lnTo>
                <a:lnTo>
                  <a:pt x="25082" y="1523619"/>
                </a:lnTo>
                <a:lnTo>
                  <a:pt x="44297" y="1501482"/>
                </a:lnTo>
                <a:close/>
              </a:path>
              <a:path w="5102860" h="3676650">
                <a:moveTo>
                  <a:pt x="44297" y="695375"/>
                </a:moveTo>
                <a:lnTo>
                  <a:pt x="25082" y="673227"/>
                </a:lnTo>
                <a:lnTo>
                  <a:pt x="19215" y="673227"/>
                </a:lnTo>
                <a:lnTo>
                  <a:pt x="0" y="692442"/>
                </a:lnTo>
                <a:lnTo>
                  <a:pt x="0" y="698309"/>
                </a:lnTo>
                <a:lnTo>
                  <a:pt x="19215" y="717524"/>
                </a:lnTo>
                <a:lnTo>
                  <a:pt x="25082" y="717524"/>
                </a:lnTo>
                <a:lnTo>
                  <a:pt x="44297" y="695375"/>
                </a:lnTo>
                <a:close/>
              </a:path>
              <a:path w="5102860" h="3676650">
                <a:moveTo>
                  <a:pt x="44297" y="358762"/>
                </a:moveTo>
                <a:lnTo>
                  <a:pt x="25082" y="336613"/>
                </a:lnTo>
                <a:lnTo>
                  <a:pt x="19215" y="336613"/>
                </a:lnTo>
                <a:lnTo>
                  <a:pt x="0" y="355828"/>
                </a:lnTo>
                <a:lnTo>
                  <a:pt x="0" y="361696"/>
                </a:lnTo>
                <a:lnTo>
                  <a:pt x="19215" y="380911"/>
                </a:lnTo>
                <a:lnTo>
                  <a:pt x="25082" y="380911"/>
                </a:lnTo>
                <a:lnTo>
                  <a:pt x="44297" y="358762"/>
                </a:lnTo>
                <a:close/>
              </a:path>
              <a:path w="5102860" h="3676650">
                <a:moveTo>
                  <a:pt x="44297" y="22148"/>
                </a:moveTo>
                <a:lnTo>
                  <a:pt x="25082" y="0"/>
                </a:lnTo>
                <a:lnTo>
                  <a:pt x="19215" y="0"/>
                </a:lnTo>
                <a:lnTo>
                  <a:pt x="0" y="19215"/>
                </a:lnTo>
                <a:lnTo>
                  <a:pt x="0" y="25082"/>
                </a:lnTo>
                <a:lnTo>
                  <a:pt x="19215" y="44297"/>
                </a:lnTo>
                <a:lnTo>
                  <a:pt x="25082" y="44297"/>
                </a:lnTo>
                <a:lnTo>
                  <a:pt x="44297" y="22148"/>
                </a:lnTo>
                <a:close/>
              </a:path>
              <a:path w="5102860" h="3676650">
                <a:moveTo>
                  <a:pt x="5102352" y="1835150"/>
                </a:moveTo>
                <a:lnTo>
                  <a:pt x="5083137" y="1815947"/>
                </a:lnTo>
                <a:lnTo>
                  <a:pt x="5077269" y="1815947"/>
                </a:lnTo>
                <a:lnTo>
                  <a:pt x="5058054" y="1835150"/>
                </a:lnTo>
                <a:lnTo>
                  <a:pt x="5058054" y="1841030"/>
                </a:lnTo>
                <a:lnTo>
                  <a:pt x="5077269" y="1860232"/>
                </a:lnTo>
                <a:lnTo>
                  <a:pt x="5083137" y="1860232"/>
                </a:lnTo>
                <a:lnTo>
                  <a:pt x="5102352" y="1841030"/>
                </a:lnTo>
                <a:lnTo>
                  <a:pt x="5102352" y="1838096"/>
                </a:lnTo>
                <a:lnTo>
                  <a:pt x="5102352" y="1835150"/>
                </a:lnTo>
                <a:close/>
              </a:path>
              <a:path w="5102860" h="3676650">
                <a:moveTo>
                  <a:pt x="5102352" y="1498536"/>
                </a:moveTo>
                <a:lnTo>
                  <a:pt x="5083137" y="1479334"/>
                </a:lnTo>
                <a:lnTo>
                  <a:pt x="5077269" y="1479334"/>
                </a:lnTo>
                <a:lnTo>
                  <a:pt x="5058054" y="1498536"/>
                </a:lnTo>
                <a:lnTo>
                  <a:pt x="5058054" y="1504416"/>
                </a:lnTo>
                <a:lnTo>
                  <a:pt x="5077269" y="1523619"/>
                </a:lnTo>
                <a:lnTo>
                  <a:pt x="5083137" y="1523619"/>
                </a:lnTo>
                <a:lnTo>
                  <a:pt x="5102352" y="1504416"/>
                </a:lnTo>
                <a:lnTo>
                  <a:pt x="5102352" y="1501482"/>
                </a:lnTo>
                <a:lnTo>
                  <a:pt x="5102352" y="1498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1442" y="1816364"/>
            <a:ext cx="4443730" cy="899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30" dirty="0">
                <a:latin typeface="Times New Roman"/>
                <a:cs typeface="Times New Roman"/>
              </a:rPr>
              <a:t>Time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stored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seconds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since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Epoch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(January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1,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1970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00:00:00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UTC)</a:t>
            </a:r>
            <a:endParaRPr sz="1300">
              <a:latin typeface="Times New Roman"/>
              <a:cs typeface="Times New Roman"/>
            </a:endParaRPr>
          </a:p>
          <a:p>
            <a:pPr marL="12700" marR="1394460">
              <a:lnSpc>
                <a:spcPct val="169900"/>
              </a:lnSpc>
            </a:pPr>
            <a:r>
              <a:rPr sz="1300" spc="-25" dirty="0">
                <a:latin typeface="Times New Roman"/>
                <a:cs typeface="Times New Roman"/>
              </a:rPr>
              <a:t>Represented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time_t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data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type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(calendar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time) Single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quantity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represents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both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time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and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date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664" y="2787454"/>
            <a:ext cx="3216910" cy="336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0" spc="-40" dirty="0">
                <a:solidFill>
                  <a:srgbClr val="373C3C"/>
                </a:solidFill>
                <a:latin typeface="Times New Roman"/>
                <a:cs typeface="Times New Roman"/>
              </a:rPr>
              <a:t>UNIX</a:t>
            </a:r>
            <a:r>
              <a:rPr sz="2000" spc="-6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73C3C"/>
                </a:solidFill>
                <a:latin typeface="Times New Roman"/>
                <a:cs typeface="Times New Roman"/>
              </a:rPr>
              <a:t>Time</a:t>
            </a:r>
            <a:r>
              <a:rPr sz="2000" spc="-1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73C3C"/>
                </a:solidFill>
                <a:latin typeface="Times New Roman"/>
                <a:cs typeface="Times New Roman"/>
              </a:rPr>
              <a:t>System</a:t>
            </a:r>
            <a:r>
              <a:rPr sz="2000" spc="-12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73C3C"/>
                </a:solidFill>
                <a:latin typeface="Times New Roman"/>
                <a:cs typeface="Times New Roman"/>
              </a:rPr>
              <a:t>Advantages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1442" y="3295691"/>
            <a:ext cx="26073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20" dirty="0">
                <a:latin typeface="Times New Roman"/>
                <a:cs typeface="Times New Roman"/>
              </a:rPr>
              <a:t>Keeps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time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UTC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instead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local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time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1442" y="3632305"/>
            <a:ext cx="284226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25" dirty="0">
                <a:latin typeface="Times New Roman"/>
                <a:cs typeface="Times New Roman"/>
              </a:rPr>
              <a:t>Automatic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daylight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saving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time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conversions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9780" y="3295691"/>
            <a:ext cx="244919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25" dirty="0">
                <a:latin typeface="Times New Roman"/>
                <a:cs typeface="Times New Roman"/>
              </a:rPr>
              <a:t>Consistent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across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different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time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zones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9780" y="3632305"/>
            <a:ext cx="305879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25" dirty="0">
                <a:latin typeface="Times New Roman"/>
                <a:cs typeface="Times New Roman"/>
              </a:rPr>
              <a:t>Simplified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arithmetic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operations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time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values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7664" y="3930168"/>
            <a:ext cx="5556250" cy="336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0" spc="-20" dirty="0">
                <a:solidFill>
                  <a:srgbClr val="373C3C"/>
                </a:solidFill>
                <a:latin typeface="Times New Roman"/>
                <a:cs typeface="Times New Roman"/>
              </a:rPr>
              <a:t>Multiple</a:t>
            </a:r>
            <a:r>
              <a:rPr sz="2000" spc="-6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73C3C"/>
                </a:solidFill>
                <a:latin typeface="Times New Roman"/>
                <a:cs typeface="Times New Roman"/>
              </a:rPr>
              <a:t>Clock</a:t>
            </a:r>
            <a:r>
              <a:rPr sz="2000" spc="-6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73C3C"/>
                </a:solidFill>
                <a:latin typeface="Times New Roman"/>
                <a:cs typeface="Times New Roman"/>
              </a:rPr>
              <a:t>Support</a:t>
            </a:r>
            <a:r>
              <a:rPr sz="2000" spc="-6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73C3C"/>
                </a:solidFill>
                <a:latin typeface="Times New Roman"/>
                <a:cs typeface="Times New Roman"/>
              </a:rPr>
              <a:t>(POSIX.1</a:t>
            </a:r>
            <a:r>
              <a:rPr sz="2000" spc="-6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73C3C"/>
                </a:solidFill>
                <a:latin typeface="Times New Roman"/>
                <a:cs typeface="Times New Roman"/>
              </a:rPr>
              <a:t>real-</a:t>
            </a:r>
            <a:r>
              <a:rPr sz="2000" spc="-10" dirty="0">
                <a:solidFill>
                  <a:srgbClr val="373C3C"/>
                </a:solidFill>
                <a:latin typeface="Times New Roman"/>
                <a:cs typeface="Times New Roman"/>
              </a:rPr>
              <a:t>time</a:t>
            </a:r>
            <a:r>
              <a:rPr sz="2000" spc="-6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73C3C"/>
                </a:solidFill>
                <a:latin typeface="Times New Roman"/>
                <a:cs typeface="Times New Roman"/>
              </a:rPr>
              <a:t>extensions)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1442" y="4438405"/>
            <a:ext cx="4498975" cy="12363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b="1" spc="-10" dirty="0">
                <a:latin typeface="Times New Roman"/>
                <a:cs typeface="Times New Roman"/>
              </a:rPr>
              <a:t>CLOCK_REALTIME</a:t>
            </a:r>
            <a:r>
              <a:rPr sz="1250" b="1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-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Real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system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time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69900"/>
              </a:lnSpc>
            </a:pPr>
            <a:r>
              <a:rPr sz="1250" b="1" dirty="0">
                <a:latin typeface="Times New Roman"/>
                <a:cs typeface="Times New Roman"/>
              </a:rPr>
              <a:t>CLOCK_MONOTONIC</a:t>
            </a:r>
            <a:r>
              <a:rPr sz="1250" b="1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-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Real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time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with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no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negative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jumps </a:t>
            </a:r>
            <a:r>
              <a:rPr sz="1250" b="1" dirty="0">
                <a:latin typeface="Times New Roman"/>
                <a:cs typeface="Times New Roman"/>
              </a:rPr>
              <a:t>CLOCK_PROCESS_CPUTIME_ID</a:t>
            </a:r>
            <a:r>
              <a:rPr sz="1250" b="1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-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30" dirty="0">
                <a:latin typeface="Times New Roman"/>
                <a:cs typeface="Times New Roman"/>
              </a:rPr>
              <a:t>CPU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time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calling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process </a:t>
            </a:r>
            <a:r>
              <a:rPr sz="1250" b="1" dirty="0">
                <a:latin typeface="Times New Roman"/>
                <a:cs typeface="Times New Roman"/>
              </a:rPr>
              <a:t>CLOCK_THREAD_CPUTIME_ID</a:t>
            </a:r>
            <a:r>
              <a:rPr sz="1250" b="1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-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30" dirty="0">
                <a:latin typeface="Times New Roman"/>
                <a:cs typeface="Times New Roman"/>
              </a:rPr>
              <a:t>CPU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time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calling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thread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08224" y="6236991"/>
            <a:ext cx="401383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UTC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storage 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eliminates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time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zone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confusion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distributed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systems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12</a:t>
            </a:fld>
            <a:r>
              <a:rPr spc="165" dirty="0"/>
              <a:t> </a:t>
            </a:r>
            <a:r>
              <a:rPr dirty="0"/>
              <a:t>/</a:t>
            </a:r>
            <a:r>
              <a:rPr spc="165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49" y="233361"/>
            <a:ext cx="10629899" cy="6820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14"/>
              </a:spcBef>
            </a:pPr>
            <a:r>
              <a:rPr spc="-80" dirty="0">
                <a:solidFill>
                  <a:schemeClr val="bg1"/>
                </a:solidFill>
              </a:rPr>
              <a:t>Time </a:t>
            </a:r>
            <a:r>
              <a:rPr spc="-65" dirty="0">
                <a:solidFill>
                  <a:schemeClr val="bg1"/>
                </a:solidFill>
              </a:rPr>
              <a:t>Function</a:t>
            </a:r>
            <a:r>
              <a:rPr spc="-80" dirty="0">
                <a:solidFill>
                  <a:schemeClr val="bg1"/>
                </a:solidFill>
              </a:rPr>
              <a:t> </a:t>
            </a:r>
            <a:r>
              <a:rPr spc="-60" dirty="0">
                <a:solidFill>
                  <a:schemeClr val="bg1"/>
                </a:solidFill>
              </a:rPr>
              <a:t>Relationships</a:t>
            </a:r>
            <a:r>
              <a:rPr spc="-75" dirty="0">
                <a:solidFill>
                  <a:schemeClr val="bg1"/>
                </a:solidFill>
              </a:rPr>
              <a:t> </a:t>
            </a:r>
            <a:r>
              <a:rPr spc="-40" dirty="0">
                <a:solidFill>
                  <a:schemeClr val="bg1"/>
                </a:solidFill>
              </a:rPr>
              <a:t>and</a:t>
            </a:r>
            <a:r>
              <a:rPr spc="-80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Flow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00034" y="1092596"/>
            <a:ext cx="5102860" cy="4969510"/>
            <a:chOff x="400034" y="1092596"/>
            <a:chExt cx="5102860" cy="4969510"/>
          </a:xfrm>
        </p:grpSpPr>
        <p:sp>
          <p:nvSpPr>
            <p:cNvPr id="5" name="object 5"/>
            <p:cNvSpPr/>
            <p:nvPr/>
          </p:nvSpPr>
          <p:spPr>
            <a:xfrm>
              <a:off x="404479" y="1097041"/>
              <a:ext cx="5093970" cy="4960620"/>
            </a:xfrm>
            <a:custGeom>
              <a:avLst/>
              <a:gdLst/>
              <a:ahLst/>
              <a:cxnLst/>
              <a:rect l="l" t="t" r="r" b="b"/>
              <a:pathLst>
                <a:path w="5093970" h="4960620">
                  <a:moveTo>
                    <a:pt x="5051233" y="4960619"/>
                  </a:moveTo>
                  <a:lnTo>
                    <a:pt x="42259" y="4960619"/>
                  </a:lnTo>
                  <a:lnTo>
                    <a:pt x="36044" y="4959382"/>
                  </a:lnTo>
                  <a:lnTo>
                    <a:pt x="1236" y="4924574"/>
                  </a:lnTo>
                  <a:lnTo>
                    <a:pt x="0" y="4918359"/>
                  </a:lnTo>
                  <a:lnTo>
                    <a:pt x="0" y="4911899"/>
                  </a:lnTo>
                  <a:lnTo>
                    <a:pt x="0" y="42259"/>
                  </a:lnTo>
                  <a:lnTo>
                    <a:pt x="24106" y="6180"/>
                  </a:lnTo>
                  <a:lnTo>
                    <a:pt x="42259" y="0"/>
                  </a:lnTo>
                  <a:lnTo>
                    <a:pt x="5051233" y="0"/>
                  </a:lnTo>
                  <a:lnTo>
                    <a:pt x="5087312" y="24106"/>
                  </a:lnTo>
                  <a:lnTo>
                    <a:pt x="5093493" y="42259"/>
                  </a:lnTo>
                  <a:lnTo>
                    <a:pt x="5093493" y="4918359"/>
                  </a:lnTo>
                  <a:lnTo>
                    <a:pt x="5069385" y="4954437"/>
                  </a:lnTo>
                  <a:lnTo>
                    <a:pt x="5057448" y="4959382"/>
                  </a:lnTo>
                  <a:lnTo>
                    <a:pt x="5051233" y="4960619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479" y="1097041"/>
              <a:ext cx="5093970" cy="4960620"/>
            </a:xfrm>
            <a:custGeom>
              <a:avLst/>
              <a:gdLst/>
              <a:ahLst/>
              <a:cxnLst/>
              <a:rect l="l" t="t" r="r" b="b"/>
              <a:pathLst>
                <a:path w="5093970" h="4960620">
                  <a:moveTo>
                    <a:pt x="0" y="4911899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6" y="36044"/>
                  </a:lnTo>
                  <a:lnTo>
                    <a:pt x="3708" y="30075"/>
                  </a:lnTo>
                  <a:lnTo>
                    <a:pt x="6181" y="24106"/>
                  </a:lnTo>
                  <a:lnTo>
                    <a:pt x="9701" y="18838"/>
                  </a:lnTo>
                  <a:lnTo>
                    <a:pt x="14269" y="14269"/>
                  </a:lnTo>
                  <a:lnTo>
                    <a:pt x="18838" y="9701"/>
                  </a:lnTo>
                  <a:lnTo>
                    <a:pt x="24106" y="6180"/>
                  </a:lnTo>
                  <a:lnTo>
                    <a:pt x="30075" y="3708"/>
                  </a:lnTo>
                  <a:lnTo>
                    <a:pt x="36044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5044773" y="0"/>
                  </a:lnTo>
                  <a:lnTo>
                    <a:pt x="5051233" y="0"/>
                  </a:lnTo>
                  <a:lnTo>
                    <a:pt x="5057448" y="1236"/>
                  </a:lnTo>
                  <a:lnTo>
                    <a:pt x="5089784" y="30075"/>
                  </a:lnTo>
                  <a:lnTo>
                    <a:pt x="5092257" y="36044"/>
                  </a:lnTo>
                  <a:lnTo>
                    <a:pt x="5093493" y="42259"/>
                  </a:lnTo>
                  <a:lnTo>
                    <a:pt x="5093493" y="48720"/>
                  </a:lnTo>
                  <a:lnTo>
                    <a:pt x="5093493" y="4911899"/>
                  </a:lnTo>
                  <a:lnTo>
                    <a:pt x="5074654" y="4950917"/>
                  </a:lnTo>
                  <a:lnTo>
                    <a:pt x="5044773" y="4960619"/>
                  </a:lnTo>
                  <a:lnTo>
                    <a:pt x="48720" y="4960619"/>
                  </a:lnTo>
                  <a:lnTo>
                    <a:pt x="9701" y="4941781"/>
                  </a:lnTo>
                  <a:lnTo>
                    <a:pt x="0" y="4918359"/>
                  </a:lnTo>
                  <a:lnTo>
                    <a:pt x="0" y="4911899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7664" y="1279350"/>
            <a:ext cx="2970530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-35" dirty="0">
                <a:solidFill>
                  <a:srgbClr val="373C3C"/>
                </a:solidFill>
                <a:latin typeface="Times New Roman"/>
                <a:cs typeface="Times New Roman"/>
              </a:rPr>
              <a:t>Function</a:t>
            </a:r>
            <a:r>
              <a:rPr sz="2250" spc="-8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250" spc="-40" dirty="0">
                <a:solidFill>
                  <a:srgbClr val="373C3C"/>
                </a:solidFill>
                <a:latin typeface="Times New Roman"/>
                <a:cs typeface="Times New Roman"/>
              </a:rPr>
              <a:t>Conversion</a:t>
            </a:r>
            <a:r>
              <a:rPr sz="2250" spc="-7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250" spc="-20" dirty="0">
                <a:solidFill>
                  <a:srgbClr val="373C3C"/>
                </a:solidFill>
                <a:latin typeface="Times New Roman"/>
                <a:cs typeface="Times New Roman"/>
              </a:rPr>
              <a:t>Flow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664" y="1805982"/>
            <a:ext cx="4565650" cy="4794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5"/>
              </a:spcBef>
            </a:pPr>
            <a:r>
              <a:rPr sz="1450" b="1" spc="-25" dirty="0">
                <a:latin typeface="Times New Roman"/>
                <a:cs typeface="Times New Roman"/>
              </a:rPr>
              <a:t>Kernel</a:t>
            </a:r>
            <a:r>
              <a:rPr sz="1450" b="1" spc="-35" dirty="0">
                <a:latin typeface="Times New Roman"/>
                <a:cs typeface="Times New Roman"/>
              </a:rPr>
              <a:t> </a:t>
            </a:r>
            <a:r>
              <a:rPr sz="300" b="1" spc="1095" dirty="0">
                <a:latin typeface="Times New Roman"/>
                <a:cs typeface="Times New Roman"/>
              </a:rPr>
              <a:t>→</a:t>
            </a:r>
            <a:r>
              <a:rPr sz="300" b="1" spc="250" dirty="0">
                <a:latin typeface="Times New Roman"/>
                <a:cs typeface="Times New Roman"/>
              </a:rPr>
              <a:t> </a:t>
            </a:r>
            <a:r>
              <a:rPr sz="1450" b="1" spc="-20" dirty="0">
                <a:latin typeface="Times New Roman"/>
                <a:cs typeface="Times New Roman"/>
              </a:rPr>
              <a:t>time_t</a:t>
            </a:r>
            <a:r>
              <a:rPr sz="1450" b="1" spc="-35" dirty="0">
                <a:latin typeface="Times New Roman"/>
                <a:cs typeface="Times New Roman"/>
              </a:rPr>
              <a:t> </a:t>
            </a:r>
            <a:r>
              <a:rPr sz="1450" b="1" spc="-30" dirty="0">
                <a:latin typeface="Times New Roman"/>
                <a:cs typeface="Times New Roman"/>
              </a:rPr>
              <a:t>(calendar</a:t>
            </a:r>
            <a:r>
              <a:rPr sz="1450" b="1" spc="-60" dirty="0">
                <a:latin typeface="Times New Roman"/>
                <a:cs typeface="Times New Roman"/>
              </a:rPr>
              <a:t> </a:t>
            </a:r>
            <a:r>
              <a:rPr sz="1450" b="1" spc="-20" dirty="0">
                <a:latin typeface="Times New Roman"/>
                <a:cs typeface="Times New Roman"/>
              </a:rPr>
              <a:t>time)</a:t>
            </a:r>
            <a:r>
              <a:rPr sz="1450" b="1" spc="-35" dirty="0">
                <a:latin typeface="Times New Roman"/>
                <a:cs typeface="Times New Roman"/>
              </a:rPr>
              <a:t> </a:t>
            </a:r>
            <a:r>
              <a:rPr sz="300" b="1" spc="1095" dirty="0">
                <a:latin typeface="Times New Roman"/>
                <a:cs typeface="Times New Roman"/>
              </a:rPr>
              <a:t>→</a:t>
            </a:r>
            <a:r>
              <a:rPr sz="300" b="1" spc="254" dirty="0">
                <a:latin typeface="Times New Roman"/>
                <a:cs typeface="Times New Roman"/>
              </a:rPr>
              <a:t> </a:t>
            </a:r>
            <a:r>
              <a:rPr sz="1450" b="1" spc="-20" dirty="0">
                <a:latin typeface="Times New Roman"/>
                <a:cs typeface="Times New Roman"/>
              </a:rPr>
              <a:t>struct</a:t>
            </a:r>
            <a:r>
              <a:rPr sz="1450" b="1" spc="-3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tm</a:t>
            </a:r>
            <a:r>
              <a:rPr sz="1450" b="1" spc="-35" dirty="0">
                <a:latin typeface="Times New Roman"/>
                <a:cs typeface="Times New Roman"/>
              </a:rPr>
              <a:t> </a:t>
            </a:r>
            <a:r>
              <a:rPr sz="1450" b="1" spc="-40" dirty="0">
                <a:latin typeface="Times New Roman"/>
                <a:cs typeface="Times New Roman"/>
              </a:rPr>
              <a:t>(broken-</a:t>
            </a:r>
            <a:r>
              <a:rPr sz="1450" b="1" spc="-20" dirty="0">
                <a:latin typeface="Times New Roman"/>
                <a:cs typeface="Times New Roman"/>
              </a:rPr>
              <a:t>down time)</a:t>
            </a:r>
            <a:r>
              <a:rPr sz="1450" b="1" spc="-25" dirty="0">
                <a:latin typeface="Times New Roman"/>
                <a:cs typeface="Times New Roman"/>
              </a:rPr>
              <a:t> </a:t>
            </a:r>
            <a:r>
              <a:rPr sz="300" b="1" spc="1095" dirty="0">
                <a:latin typeface="Times New Roman"/>
                <a:cs typeface="Times New Roman"/>
              </a:rPr>
              <a:t>→</a:t>
            </a:r>
            <a:r>
              <a:rPr sz="300" b="1" spc="260" dirty="0">
                <a:latin typeface="Times New Roman"/>
                <a:cs typeface="Times New Roman"/>
              </a:rPr>
              <a:t> </a:t>
            </a:r>
            <a:r>
              <a:rPr sz="1450" b="1" spc="-30" dirty="0">
                <a:latin typeface="Times New Roman"/>
                <a:cs typeface="Times New Roman"/>
              </a:rPr>
              <a:t>formatted</a:t>
            </a:r>
            <a:r>
              <a:rPr sz="1450" b="1" spc="-25" dirty="0">
                <a:latin typeface="Times New Roman"/>
                <a:cs typeface="Times New Roman"/>
              </a:rPr>
              <a:t> </a:t>
            </a:r>
            <a:r>
              <a:rPr sz="1450" b="1" spc="-10" dirty="0">
                <a:latin typeface="Times New Roman"/>
                <a:cs typeface="Times New Roman"/>
              </a:rPr>
              <a:t>string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664" y="2422064"/>
            <a:ext cx="2969895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-20" dirty="0">
                <a:solidFill>
                  <a:srgbClr val="373C3C"/>
                </a:solidFill>
                <a:latin typeface="Times New Roman"/>
                <a:cs typeface="Times New Roman"/>
              </a:rPr>
              <a:t>Key</a:t>
            </a:r>
            <a:r>
              <a:rPr sz="2250" spc="-9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250" spc="-40" dirty="0">
                <a:solidFill>
                  <a:srgbClr val="373C3C"/>
                </a:solidFill>
                <a:latin typeface="Times New Roman"/>
                <a:cs typeface="Times New Roman"/>
              </a:rPr>
              <a:t>Conversion</a:t>
            </a:r>
            <a:r>
              <a:rPr sz="2250" spc="-9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250" spc="-35" dirty="0">
                <a:solidFill>
                  <a:srgbClr val="373C3C"/>
                </a:solidFill>
                <a:latin typeface="Times New Roman"/>
                <a:cs typeface="Times New Roman"/>
              </a:rPr>
              <a:t>Functions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93552" y="3032569"/>
            <a:ext cx="2312035" cy="2666365"/>
            <a:chOff x="993552" y="3032569"/>
            <a:chExt cx="2312035" cy="2666365"/>
          </a:xfrm>
        </p:grpSpPr>
        <p:sp>
          <p:nvSpPr>
            <p:cNvPr id="11" name="object 11"/>
            <p:cNvSpPr/>
            <p:nvPr/>
          </p:nvSpPr>
          <p:spPr>
            <a:xfrm>
              <a:off x="993552" y="3094576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40" h="53339">
                  <a:moveTo>
                    <a:pt x="30098" y="53149"/>
                  </a:moveTo>
                  <a:lnTo>
                    <a:pt x="23050" y="53149"/>
                  </a:lnTo>
                  <a:lnTo>
                    <a:pt x="19660" y="52475"/>
                  </a:lnTo>
                  <a:lnTo>
                    <a:pt x="0" y="30098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30098" y="0"/>
                  </a:lnTo>
                  <a:lnTo>
                    <a:pt x="53149" y="26574"/>
                  </a:lnTo>
                  <a:lnTo>
                    <a:pt x="53149" y="30098"/>
                  </a:lnTo>
                  <a:lnTo>
                    <a:pt x="30098" y="53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1859" y="3032569"/>
              <a:ext cx="2143760" cy="212725"/>
            </a:xfrm>
            <a:custGeom>
              <a:avLst/>
              <a:gdLst/>
              <a:ahLst/>
              <a:cxnLst/>
              <a:rect l="l" t="t" r="r" b="b"/>
              <a:pathLst>
                <a:path w="2143760" h="212725">
                  <a:moveTo>
                    <a:pt x="2120645" y="212597"/>
                  </a:moveTo>
                  <a:lnTo>
                    <a:pt x="23050" y="212597"/>
                  </a:lnTo>
                  <a:lnTo>
                    <a:pt x="19660" y="211923"/>
                  </a:lnTo>
                  <a:lnTo>
                    <a:pt x="0" y="189547"/>
                  </a:lnTo>
                  <a:lnTo>
                    <a:pt x="0" y="186023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2120645" y="0"/>
                  </a:lnTo>
                  <a:lnTo>
                    <a:pt x="2143696" y="23050"/>
                  </a:lnTo>
                  <a:lnTo>
                    <a:pt x="2143696" y="189547"/>
                  </a:lnTo>
                  <a:lnTo>
                    <a:pt x="2124035" y="211923"/>
                  </a:lnTo>
                  <a:lnTo>
                    <a:pt x="2120645" y="212597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3552" y="3758945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40" h="53339">
                  <a:moveTo>
                    <a:pt x="30098" y="53149"/>
                  </a:moveTo>
                  <a:lnTo>
                    <a:pt x="23050" y="53149"/>
                  </a:lnTo>
                  <a:lnTo>
                    <a:pt x="19660" y="52475"/>
                  </a:lnTo>
                  <a:lnTo>
                    <a:pt x="0" y="30098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30098" y="0"/>
                  </a:lnTo>
                  <a:lnTo>
                    <a:pt x="53149" y="26574"/>
                  </a:lnTo>
                  <a:lnTo>
                    <a:pt x="53149" y="30098"/>
                  </a:lnTo>
                  <a:lnTo>
                    <a:pt x="30098" y="53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1859" y="3696937"/>
              <a:ext cx="1045844" cy="212725"/>
            </a:xfrm>
            <a:custGeom>
              <a:avLst/>
              <a:gdLst/>
              <a:ahLst/>
              <a:cxnLst/>
              <a:rect l="l" t="t" r="r" b="b"/>
              <a:pathLst>
                <a:path w="1045844" h="212725">
                  <a:moveTo>
                    <a:pt x="1022222" y="212597"/>
                  </a:moveTo>
                  <a:lnTo>
                    <a:pt x="23050" y="212597"/>
                  </a:lnTo>
                  <a:lnTo>
                    <a:pt x="19660" y="211923"/>
                  </a:lnTo>
                  <a:lnTo>
                    <a:pt x="0" y="189547"/>
                  </a:lnTo>
                  <a:lnTo>
                    <a:pt x="0" y="186023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1022222" y="0"/>
                  </a:lnTo>
                  <a:lnTo>
                    <a:pt x="1045273" y="23050"/>
                  </a:lnTo>
                  <a:lnTo>
                    <a:pt x="1045273" y="189547"/>
                  </a:lnTo>
                  <a:lnTo>
                    <a:pt x="1025612" y="211923"/>
                  </a:lnTo>
                  <a:lnTo>
                    <a:pt x="1022222" y="212597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3552" y="4423314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40" h="53339">
                  <a:moveTo>
                    <a:pt x="30098" y="53149"/>
                  </a:moveTo>
                  <a:lnTo>
                    <a:pt x="23050" y="53149"/>
                  </a:lnTo>
                  <a:lnTo>
                    <a:pt x="19660" y="52474"/>
                  </a:lnTo>
                  <a:lnTo>
                    <a:pt x="0" y="30098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30098" y="0"/>
                  </a:lnTo>
                  <a:lnTo>
                    <a:pt x="53149" y="26574"/>
                  </a:lnTo>
                  <a:lnTo>
                    <a:pt x="53149" y="30098"/>
                  </a:lnTo>
                  <a:lnTo>
                    <a:pt x="30098" y="53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1859" y="4361306"/>
              <a:ext cx="788670" cy="212725"/>
            </a:xfrm>
            <a:custGeom>
              <a:avLst/>
              <a:gdLst/>
              <a:ahLst/>
              <a:cxnLst/>
              <a:rect l="l" t="t" r="r" b="b"/>
              <a:pathLst>
                <a:path w="788669" h="212725">
                  <a:moveTo>
                    <a:pt x="765333" y="212597"/>
                  </a:moveTo>
                  <a:lnTo>
                    <a:pt x="23050" y="212597"/>
                  </a:lnTo>
                  <a:lnTo>
                    <a:pt x="19660" y="211923"/>
                  </a:lnTo>
                  <a:lnTo>
                    <a:pt x="0" y="189547"/>
                  </a:lnTo>
                  <a:lnTo>
                    <a:pt x="0" y="186023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765333" y="0"/>
                  </a:lnTo>
                  <a:lnTo>
                    <a:pt x="788384" y="23050"/>
                  </a:lnTo>
                  <a:lnTo>
                    <a:pt x="788384" y="189547"/>
                  </a:lnTo>
                  <a:lnTo>
                    <a:pt x="768723" y="211923"/>
                  </a:lnTo>
                  <a:lnTo>
                    <a:pt x="765333" y="212597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93552" y="4795360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40" h="53339">
                  <a:moveTo>
                    <a:pt x="30098" y="53148"/>
                  </a:moveTo>
                  <a:lnTo>
                    <a:pt x="23050" y="53148"/>
                  </a:lnTo>
                  <a:lnTo>
                    <a:pt x="19660" y="52474"/>
                  </a:lnTo>
                  <a:lnTo>
                    <a:pt x="0" y="30098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30098" y="0"/>
                  </a:lnTo>
                  <a:lnTo>
                    <a:pt x="53149" y="26574"/>
                  </a:lnTo>
                  <a:lnTo>
                    <a:pt x="53149" y="30098"/>
                  </a:lnTo>
                  <a:lnTo>
                    <a:pt x="30098" y="53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61859" y="4733353"/>
              <a:ext cx="788670" cy="212725"/>
            </a:xfrm>
            <a:custGeom>
              <a:avLst/>
              <a:gdLst/>
              <a:ahLst/>
              <a:cxnLst/>
              <a:rect l="l" t="t" r="r" b="b"/>
              <a:pathLst>
                <a:path w="788669" h="212725">
                  <a:moveTo>
                    <a:pt x="765333" y="212597"/>
                  </a:moveTo>
                  <a:lnTo>
                    <a:pt x="23050" y="212597"/>
                  </a:lnTo>
                  <a:lnTo>
                    <a:pt x="19660" y="211923"/>
                  </a:lnTo>
                  <a:lnTo>
                    <a:pt x="0" y="189546"/>
                  </a:lnTo>
                  <a:lnTo>
                    <a:pt x="0" y="186023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765333" y="0"/>
                  </a:lnTo>
                  <a:lnTo>
                    <a:pt x="788384" y="23050"/>
                  </a:lnTo>
                  <a:lnTo>
                    <a:pt x="788384" y="189546"/>
                  </a:lnTo>
                  <a:lnTo>
                    <a:pt x="768723" y="211923"/>
                  </a:lnTo>
                  <a:lnTo>
                    <a:pt x="765333" y="212597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93552" y="5176265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40" h="53339">
                  <a:moveTo>
                    <a:pt x="30098" y="53148"/>
                  </a:moveTo>
                  <a:lnTo>
                    <a:pt x="23050" y="53148"/>
                  </a:lnTo>
                  <a:lnTo>
                    <a:pt x="19660" y="52474"/>
                  </a:lnTo>
                  <a:lnTo>
                    <a:pt x="0" y="30098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30098" y="0"/>
                  </a:lnTo>
                  <a:lnTo>
                    <a:pt x="53149" y="26574"/>
                  </a:lnTo>
                  <a:lnTo>
                    <a:pt x="53149" y="30098"/>
                  </a:lnTo>
                  <a:lnTo>
                    <a:pt x="30098" y="53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61859" y="5114257"/>
              <a:ext cx="956944" cy="212725"/>
            </a:xfrm>
            <a:custGeom>
              <a:avLst/>
              <a:gdLst/>
              <a:ahLst/>
              <a:cxnLst/>
              <a:rect l="l" t="t" r="r" b="b"/>
              <a:pathLst>
                <a:path w="956944" h="212725">
                  <a:moveTo>
                    <a:pt x="933640" y="212597"/>
                  </a:moveTo>
                  <a:lnTo>
                    <a:pt x="23050" y="212597"/>
                  </a:lnTo>
                  <a:lnTo>
                    <a:pt x="19660" y="211923"/>
                  </a:lnTo>
                  <a:lnTo>
                    <a:pt x="0" y="189546"/>
                  </a:lnTo>
                  <a:lnTo>
                    <a:pt x="0" y="186023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933640" y="0"/>
                  </a:lnTo>
                  <a:lnTo>
                    <a:pt x="956690" y="23050"/>
                  </a:lnTo>
                  <a:lnTo>
                    <a:pt x="956690" y="189546"/>
                  </a:lnTo>
                  <a:lnTo>
                    <a:pt x="937030" y="211923"/>
                  </a:lnTo>
                  <a:lnTo>
                    <a:pt x="933640" y="212597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3552" y="5548312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40" h="53339">
                  <a:moveTo>
                    <a:pt x="30098" y="53148"/>
                  </a:moveTo>
                  <a:lnTo>
                    <a:pt x="23050" y="53148"/>
                  </a:lnTo>
                  <a:lnTo>
                    <a:pt x="19660" y="52474"/>
                  </a:lnTo>
                  <a:lnTo>
                    <a:pt x="0" y="30098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30098" y="0"/>
                  </a:lnTo>
                  <a:lnTo>
                    <a:pt x="53149" y="26574"/>
                  </a:lnTo>
                  <a:lnTo>
                    <a:pt x="53149" y="30098"/>
                  </a:lnTo>
                  <a:lnTo>
                    <a:pt x="30098" y="53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1859" y="5486304"/>
              <a:ext cx="956944" cy="212725"/>
            </a:xfrm>
            <a:custGeom>
              <a:avLst/>
              <a:gdLst/>
              <a:ahLst/>
              <a:cxnLst/>
              <a:rect l="l" t="t" r="r" b="b"/>
              <a:pathLst>
                <a:path w="956944" h="212725">
                  <a:moveTo>
                    <a:pt x="933640" y="212597"/>
                  </a:moveTo>
                  <a:lnTo>
                    <a:pt x="23050" y="212597"/>
                  </a:lnTo>
                  <a:lnTo>
                    <a:pt x="19660" y="211923"/>
                  </a:lnTo>
                  <a:lnTo>
                    <a:pt x="0" y="189547"/>
                  </a:lnTo>
                  <a:lnTo>
                    <a:pt x="0" y="186023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933640" y="0"/>
                  </a:lnTo>
                  <a:lnTo>
                    <a:pt x="956690" y="23050"/>
                  </a:lnTo>
                  <a:lnTo>
                    <a:pt x="956690" y="189547"/>
                  </a:lnTo>
                  <a:lnTo>
                    <a:pt x="937030" y="211923"/>
                  </a:lnTo>
                  <a:lnTo>
                    <a:pt x="933640" y="212597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49159" y="2906409"/>
            <a:ext cx="3956685" cy="2771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0805" indent="52705">
              <a:lnSpc>
                <a:spcPct val="132300"/>
              </a:lnSpc>
              <a:spcBef>
                <a:spcPts val="95"/>
              </a:spcBef>
            </a:pPr>
            <a:r>
              <a:rPr sz="1200" spc="-45" dirty="0">
                <a:latin typeface="Lucida Console"/>
                <a:cs typeface="Lucida Console"/>
              </a:rPr>
              <a:t>time()</a:t>
            </a:r>
            <a:r>
              <a:rPr sz="1200" spc="-13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/</a:t>
            </a:r>
            <a:r>
              <a:rPr sz="1200" spc="-130" dirty="0">
                <a:latin typeface="Lucida Console"/>
                <a:cs typeface="Lucida Console"/>
              </a:rPr>
              <a:t> </a:t>
            </a:r>
            <a:r>
              <a:rPr sz="1200" spc="-50" dirty="0">
                <a:latin typeface="Lucida Console"/>
                <a:cs typeface="Lucida Console"/>
              </a:rPr>
              <a:t>clock_gettime() </a:t>
            </a:r>
            <a:r>
              <a:rPr sz="1450" dirty="0">
                <a:latin typeface="Times New Roman"/>
                <a:cs typeface="Times New Roman"/>
              </a:rPr>
              <a:t>-</a:t>
            </a:r>
            <a:r>
              <a:rPr sz="1450" spc="-5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Get</a:t>
            </a:r>
            <a:r>
              <a:rPr sz="1450" spc="-5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current</a:t>
            </a:r>
            <a:r>
              <a:rPr sz="1450" spc="-5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time</a:t>
            </a:r>
            <a:r>
              <a:rPr sz="1450" spc="-5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from </a:t>
            </a:r>
            <a:r>
              <a:rPr sz="1450" spc="-10" dirty="0">
                <a:latin typeface="Times New Roman"/>
                <a:cs typeface="Times New Roman"/>
              </a:rPr>
              <a:t>kernel</a:t>
            </a:r>
            <a:endParaRPr sz="1450">
              <a:latin typeface="Times New Roman"/>
              <a:cs typeface="Times New Roman"/>
            </a:endParaRPr>
          </a:p>
          <a:p>
            <a:pPr marL="12700" marR="118745" indent="52705">
              <a:lnSpc>
                <a:spcPct val="132300"/>
              </a:lnSpc>
              <a:spcBef>
                <a:spcPts val="630"/>
              </a:spcBef>
            </a:pPr>
            <a:r>
              <a:rPr sz="1200" spc="-45" dirty="0">
                <a:latin typeface="Lucida Console"/>
                <a:cs typeface="Lucida Console"/>
              </a:rPr>
              <a:t>localtime()</a:t>
            </a:r>
            <a:r>
              <a:rPr sz="1200" spc="-3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-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Convert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time_t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to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local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35" dirty="0">
                <a:latin typeface="Times New Roman"/>
                <a:cs typeface="Times New Roman"/>
              </a:rPr>
              <a:t>broken-</a:t>
            </a:r>
            <a:r>
              <a:rPr sz="1450" spc="-20" dirty="0">
                <a:latin typeface="Times New Roman"/>
                <a:cs typeface="Times New Roman"/>
              </a:rPr>
              <a:t>down time</a:t>
            </a:r>
            <a:endParaRPr sz="145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1190"/>
              </a:spcBef>
            </a:pPr>
            <a:r>
              <a:rPr sz="1200" spc="-40" dirty="0">
                <a:latin typeface="Lucida Console"/>
                <a:cs typeface="Lucida Console"/>
              </a:rPr>
              <a:t>gmtime()</a:t>
            </a:r>
            <a:r>
              <a:rPr sz="1200" spc="-4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-</a:t>
            </a:r>
            <a:r>
              <a:rPr sz="1450" spc="-55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Convert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time_t</a:t>
            </a:r>
            <a:r>
              <a:rPr sz="1450" spc="-5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to</a:t>
            </a:r>
            <a:r>
              <a:rPr sz="1450" spc="-55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UTC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35" dirty="0">
                <a:latin typeface="Times New Roman"/>
                <a:cs typeface="Times New Roman"/>
              </a:rPr>
              <a:t>broken-</a:t>
            </a:r>
            <a:r>
              <a:rPr sz="1450" spc="-20" dirty="0">
                <a:latin typeface="Times New Roman"/>
                <a:cs typeface="Times New Roman"/>
              </a:rPr>
              <a:t>down</a:t>
            </a:r>
            <a:r>
              <a:rPr sz="1450" spc="-5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time</a:t>
            </a:r>
            <a:endParaRPr sz="145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1185"/>
              </a:spcBef>
            </a:pPr>
            <a:r>
              <a:rPr sz="1200" spc="-40" dirty="0">
                <a:latin typeface="Lucida Console"/>
                <a:cs typeface="Lucida Console"/>
              </a:rPr>
              <a:t>mktime() </a:t>
            </a:r>
            <a:r>
              <a:rPr sz="1450" dirty="0">
                <a:latin typeface="Times New Roman"/>
                <a:cs typeface="Times New Roman"/>
              </a:rPr>
              <a:t>-</a:t>
            </a:r>
            <a:r>
              <a:rPr sz="1450" spc="-55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Convert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35" dirty="0">
                <a:latin typeface="Times New Roman"/>
                <a:cs typeface="Times New Roman"/>
              </a:rPr>
              <a:t>broken-</a:t>
            </a:r>
            <a:r>
              <a:rPr sz="1450" spc="-20" dirty="0">
                <a:latin typeface="Times New Roman"/>
                <a:cs typeface="Times New Roman"/>
              </a:rPr>
              <a:t>down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time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back</a:t>
            </a:r>
            <a:r>
              <a:rPr sz="1450" spc="-5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to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time_t</a:t>
            </a:r>
            <a:endParaRPr sz="145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1260"/>
              </a:spcBef>
            </a:pPr>
            <a:r>
              <a:rPr sz="1200" spc="-45" dirty="0">
                <a:latin typeface="Lucida Console"/>
                <a:cs typeface="Lucida Console"/>
              </a:rPr>
              <a:t>strftime()</a:t>
            </a:r>
            <a:r>
              <a:rPr sz="1200" spc="-4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-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Format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35" dirty="0">
                <a:latin typeface="Times New Roman"/>
                <a:cs typeface="Times New Roman"/>
              </a:rPr>
              <a:t>broken-</a:t>
            </a:r>
            <a:r>
              <a:rPr sz="1450" spc="-20" dirty="0">
                <a:latin typeface="Times New Roman"/>
                <a:cs typeface="Times New Roman"/>
              </a:rPr>
              <a:t>down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time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as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string</a:t>
            </a:r>
            <a:endParaRPr sz="145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1190"/>
              </a:spcBef>
            </a:pPr>
            <a:r>
              <a:rPr sz="1200" spc="-45" dirty="0">
                <a:latin typeface="Lucida Console"/>
                <a:cs typeface="Lucida Console"/>
              </a:rPr>
              <a:t>strptime()</a:t>
            </a:r>
            <a:r>
              <a:rPr sz="1200" spc="-4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-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Parse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string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back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to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35" dirty="0">
                <a:latin typeface="Times New Roman"/>
                <a:cs typeface="Times New Roman"/>
              </a:rPr>
              <a:t>broken-</a:t>
            </a:r>
            <a:r>
              <a:rPr sz="1450" spc="-20" dirty="0">
                <a:latin typeface="Times New Roman"/>
                <a:cs typeface="Times New Roman"/>
              </a:rPr>
              <a:t>down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time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79566" y="1092612"/>
            <a:ext cx="5102860" cy="4969510"/>
            <a:chOff x="5679566" y="1092612"/>
            <a:chExt cx="5102860" cy="4969510"/>
          </a:xfrm>
        </p:grpSpPr>
        <p:sp>
          <p:nvSpPr>
            <p:cNvPr id="25" name="object 25"/>
            <p:cNvSpPr/>
            <p:nvPr/>
          </p:nvSpPr>
          <p:spPr>
            <a:xfrm>
              <a:off x="5683995" y="1097041"/>
              <a:ext cx="5093970" cy="4960620"/>
            </a:xfrm>
            <a:custGeom>
              <a:avLst/>
              <a:gdLst/>
              <a:ahLst/>
              <a:cxnLst/>
              <a:rect l="l" t="t" r="r" b="b"/>
              <a:pathLst>
                <a:path w="5093970" h="4960620">
                  <a:moveTo>
                    <a:pt x="5051233" y="4960619"/>
                  </a:moveTo>
                  <a:lnTo>
                    <a:pt x="42259" y="4960619"/>
                  </a:lnTo>
                  <a:lnTo>
                    <a:pt x="36045" y="4959382"/>
                  </a:lnTo>
                  <a:lnTo>
                    <a:pt x="1235" y="4924574"/>
                  </a:lnTo>
                  <a:lnTo>
                    <a:pt x="0" y="4918359"/>
                  </a:lnTo>
                  <a:lnTo>
                    <a:pt x="0" y="4911899"/>
                  </a:lnTo>
                  <a:lnTo>
                    <a:pt x="0" y="42259"/>
                  </a:lnTo>
                  <a:lnTo>
                    <a:pt x="24107" y="6180"/>
                  </a:lnTo>
                  <a:lnTo>
                    <a:pt x="42259" y="0"/>
                  </a:lnTo>
                  <a:lnTo>
                    <a:pt x="5051233" y="0"/>
                  </a:lnTo>
                  <a:lnTo>
                    <a:pt x="5087311" y="24106"/>
                  </a:lnTo>
                  <a:lnTo>
                    <a:pt x="5093493" y="42259"/>
                  </a:lnTo>
                  <a:lnTo>
                    <a:pt x="5093493" y="4918359"/>
                  </a:lnTo>
                  <a:lnTo>
                    <a:pt x="5069385" y="4954437"/>
                  </a:lnTo>
                  <a:lnTo>
                    <a:pt x="5057448" y="4959382"/>
                  </a:lnTo>
                  <a:lnTo>
                    <a:pt x="5051233" y="4960619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83995" y="1097041"/>
              <a:ext cx="5093970" cy="4960620"/>
            </a:xfrm>
            <a:custGeom>
              <a:avLst/>
              <a:gdLst/>
              <a:ahLst/>
              <a:cxnLst/>
              <a:rect l="l" t="t" r="r" b="b"/>
              <a:pathLst>
                <a:path w="5093970" h="4960620">
                  <a:moveTo>
                    <a:pt x="0" y="4911899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5" y="36044"/>
                  </a:lnTo>
                  <a:lnTo>
                    <a:pt x="3708" y="30075"/>
                  </a:lnTo>
                  <a:lnTo>
                    <a:pt x="6180" y="24106"/>
                  </a:lnTo>
                  <a:lnTo>
                    <a:pt x="9701" y="18838"/>
                  </a:lnTo>
                  <a:lnTo>
                    <a:pt x="14270" y="14269"/>
                  </a:lnTo>
                  <a:lnTo>
                    <a:pt x="18838" y="9701"/>
                  </a:lnTo>
                  <a:lnTo>
                    <a:pt x="24107" y="6180"/>
                  </a:lnTo>
                  <a:lnTo>
                    <a:pt x="30076" y="3708"/>
                  </a:lnTo>
                  <a:lnTo>
                    <a:pt x="36045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5044773" y="0"/>
                  </a:lnTo>
                  <a:lnTo>
                    <a:pt x="5051233" y="0"/>
                  </a:lnTo>
                  <a:lnTo>
                    <a:pt x="5057448" y="1236"/>
                  </a:lnTo>
                  <a:lnTo>
                    <a:pt x="5089784" y="30075"/>
                  </a:lnTo>
                  <a:lnTo>
                    <a:pt x="5093494" y="48720"/>
                  </a:lnTo>
                  <a:lnTo>
                    <a:pt x="5093494" y="4911899"/>
                  </a:lnTo>
                  <a:lnTo>
                    <a:pt x="5074655" y="4950917"/>
                  </a:lnTo>
                  <a:lnTo>
                    <a:pt x="5044773" y="4960619"/>
                  </a:lnTo>
                  <a:lnTo>
                    <a:pt x="48720" y="4960619"/>
                  </a:lnTo>
                  <a:lnTo>
                    <a:pt x="9701" y="4941781"/>
                  </a:lnTo>
                  <a:lnTo>
                    <a:pt x="0" y="4918359"/>
                  </a:lnTo>
                  <a:lnTo>
                    <a:pt x="0" y="4911899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9881" y="1322927"/>
              <a:ext cx="4641722" cy="4508849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95631" y="6263566"/>
            <a:ext cx="363918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TZ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environment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 variable</a:t>
            </a:r>
            <a:r>
              <a:rPr sz="1200" spc="-1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affects: 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localtime,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mktime,</a:t>
            </a:r>
            <a:r>
              <a:rPr sz="1200" spc="-1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strftime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13</a:t>
            </a:fld>
            <a:r>
              <a:rPr spc="165" dirty="0"/>
              <a:t> </a:t>
            </a:r>
            <a:r>
              <a:rPr dirty="0"/>
              <a:t>/</a:t>
            </a:r>
            <a:r>
              <a:rPr spc="165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49" y="233361"/>
            <a:ext cx="10629899" cy="6909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14"/>
              </a:spcBef>
            </a:pPr>
            <a:r>
              <a:rPr spc="-85" dirty="0">
                <a:solidFill>
                  <a:schemeClr val="bg1"/>
                </a:solidFill>
              </a:rPr>
              <a:t>Broken-</a:t>
            </a:r>
            <a:r>
              <a:rPr spc="-95" dirty="0">
                <a:solidFill>
                  <a:schemeClr val="bg1"/>
                </a:solidFill>
              </a:rPr>
              <a:t>Down</a:t>
            </a:r>
            <a:r>
              <a:rPr spc="-85" dirty="0">
                <a:solidFill>
                  <a:schemeClr val="bg1"/>
                </a:solidFill>
              </a:rPr>
              <a:t> </a:t>
            </a:r>
            <a:r>
              <a:rPr spc="-80" dirty="0">
                <a:solidFill>
                  <a:schemeClr val="bg1"/>
                </a:solidFill>
              </a:rPr>
              <a:t>Time</a:t>
            </a:r>
            <a:r>
              <a:rPr spc="-70" dirty="0">
                <a:solidFill>
                  <a:schemeClr val="bg1"/>
                </a:solidFill>
              </a:rPr>
              <a:t> </a:t>
            </a:r>
            <a:r>
              <a:rPr spc="-60" dirty="0">
                <a:solidFill>
                  <a:schemeClr val="bg1"/>
                </a:solidFill>
              </a:rPr>
              <a:t>Structure</a:t>
            </a:r>
            <a:r>
              <a:rPr spc="-5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Details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00034" y="1101455"/>
            <a:ext cx="5102860" cy="4961255"/>
            <a:chOff x="400034" y="1101455"/>
            <a:chExt cx="5102860" cy="4961255"/>
          </a:xfrm>
        </p:grpSpPr>
        <p:sp>
          <p:nvSpPr>
            <p:cNvPr id="5" name="object 5"/>
            <p:cNvSpPr/>
            <p:nvPr/>
          </p:nvSpPr>
          <p:spPr>
            <a:xfrm>
              <a:off x="404479" y="1105900"/>
              <a:ext cx="5093970" cy="4952365"/>
            </a:xfrm>
            <a:custGeom>
              <a:avLst/>
              <a:gdLst/>
              <a:ahLst/>
              <a:cxnLst/>
              <a:rect l="l" t="t" r="r" b="b"/>
              <a:pathLst>
                <a:path w="5093970" h="4952365">
                  <a:moveTo>
                    <a:pt x="5051233" y="4951761"/>
                  </a:moveTo>
                  <a:lnTo>
                    <a:pt x="42259" y="4951761"/>
                  </a:lnTo>
                  <a:lnTo>
                    <a:pt x="36044" y="4950524"/>
                  </a:lnTo>
                  <a:lnTo>
                    <a:pt x="1236" y="4915716"/>
                  </a:lnTo>
                  <a:lnTo>
                    <a:pt x="0" y="4909501"/>
                  </a:lnTo>
                  <a:lnTo>
                    <a:pt x="0" y="4903041"/>
                  </a:lnTo>
                  <a:lnTo>
                    <a:pt x="0" y="42259"/>
                  </a:lnTo>
                  <a:lnTo>
                    <a:pt x="24106" y="6180"/>
                  </a:lnTo>
                  <a:lnTo>
                    <a:pt x="42259" y="0"/>
                  </a:lnTo>
                  <a:lnTo>
                    <a:pt x="5051233" y="0"/>
                  </a:lnTo>
                  <a:lnTo>
                    <a:pt x="5087312" y="24106"/>
                  </a:lnTo>
                  <a:lnTo>
                    <a:pt x="5093493" y="42259"/>
                  </a:lnTo>
                  <a:lnTo>
                    <a:pt x="5093493" y="4909501"/>
                  </a:lnTo>
                  <a:lnTo>
                    <a:pt x="5069385" y="4945579"/>
                  </a:lnTo>
                  <a:lnTo>
                    <a:pt x="5057448" y="4950524"/>
                  </a:lnTo>
                  <a:lnTo>
                    <a:pt x="5051233" y="4951761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479" y="1105900"/>
              <a:ext cx="5093970" cy="4952365"/>
            </a:xfrm>
            <a:custGeom>
              <a:avLst/>
              <a:gdLst/>
              <a:ahLst/>
              <a:cxnLst/>
              <a:rect l="l" t="t" r="r" b="b"/>
              <a:pathLst>
                <a:path w="5093970" h="4952365">
                  <a:moveTo>
                    <a:pt x="0" y="4903041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6" y="36044"/>
                  </a:lnTo>
                  <a:lnTo>
                    <a:pt x="3708" y="30075"/>
                  </a:lnTo>
                  <a:lnTo>
                    <a:pt x="6181" y="24106"/>
                  </a:lnTo>
                  <a:lnTo>
                    <a:pt x="9701" y="18838"/>
                  </a:lnTo>
                  <a:lnTo>
                    <a:pt x="14269" y="14269"/>
                  </a:lnTo>
                  <a:lnTo>
                    <a:pt x="18838" y="9701"/>
                  </a:lnTo>
                  <a:lnTo>
                    <a:pt x="24106" y="6180"/>
                  </a:lnTo>
                  <a:lnTo>
                    <a:pt x="30075" y="3708"/>
                  </a:lnTo>
                  <a:lnTo>
                    <a:pt x="36044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5044773" y="0"/>
                  </a:lnTo>
                  <a:lnTo>
                    <a:pt x="5051233" y="0"/>
                  </a:lnTo>
                  <a:lnTo>
                    <a:pt x="5057448" y="1236"/>
                  </a:lnTo>
                  <a:lnTo>
                    <a:pt x="5089784" y="30075"/>
                  </a:lnTo>
                  <a:lnTo>
                    <a:pt x="5093493" y="48720"/>
                  </a:lnTo>
                  <a:lnTo>
                    <a:pt x="5093493" y="4903041"/>
                  </a:lnTo>
                  <a:lnTo>
                    <a:pt x="5074654" y="4942059"/>
                  </a:lnTo>
                  <a:lnTo>
                    <a:pt x="5044773" y="4951761"/>
                  </a:lnTo>
                  <a:lnTo>
                    <a:pt x="48720" y="4951761"/>
                  </a:lnTo>
                  <a:lnTo>
                    <a:pt x="9701" y="4932922"/>
                  </a:lnTo>
                  <a:lnTo>
                    <a:pt x="0" y="4909501"/>
                  </a:lnTo>
                  <a:lnTo>
                    <a:pt x="0" y="4903041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8081" y="4458747"/>
              <a:ext cx="4624070" cy="1275715"/>
            </a:xfrm>
            <a:custGeom>
              <a:avLst/>
              <a:gdLst/>
              <a:ahLst/>
              <a:cxnLst/>
              <a:rect l="l" t="t" r="r" b="b"/>
              <a:pathLst>
                <a:path w="4624070" h="1275714">
                  <a:moveTo>
                    <a:pt x="4574346" y="1275588"/>
                  </a:moveTo>
                  <a:lnTo>
                    <a:pt x="0" y="1275588"/>
                  </a:lnTo>
                  <a:lnTo>
                    <a:pt x="0" y="0"/>
                  </a:lnTo>
                  <a:lnTo>
                    <a:pt x="4574346" y="0"/>
                  </a:lnTo>
                  <a:lnTo>
                    <a:pt x="4577802" y="340"/>
                  </a:lnTo>
                  <a:lnTo>
                    <a:pt x="4613110" y="20719"/>
                  </a:lnTo>
                  <a:lnTo>
                    <a:pt x="4624006" y="49659"/>
                  </a:lnTo>
                  <a:lnTo>
                    <a:pt x="4624006" y="1225927"/>
                  </a:lnTo>
                  <a:lnTo>
                    <a:pt x="4605971" y="1262488"/>
                  </a:lnTo>
                  <a:lnTo>
                    <a:pt x="4574346" y="1275588"/>
                  </a:lnTo>
                  <a:close/>
                </a:path>
              </a:pathLst>
            </a:custGeom>
            <a:solidFill>
              <a:srgbClr val="3398D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364" y="4458747"/>
              <a:ext cx="35560" cy="1275715"/>
            </a:xfrm>
            <a:custGeom>
              <a:avLst/>
              <a:gdLst/>
              <a:ahLst/>
              <a:cxnLst/>
              <a:rect l="l" t="t" r="r" b="b"/>
              <a:pathLst>
                <a:path w="35559" h="1275714">
                  <a:moveTo>
                    <a:pt x="35432" y="1275587"/>
                  </a:moveTo>
                  <a:lnTo>
                    <a:pt x="0" y="1275587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1275587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7664" y="1277241"/>
            <a:ext cx="2406650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-40" dirty="0">
                <a:solidFill>
                  <a:srgbClr val="373C3C"/>
                </a:solidFill>
                <a:latin typeface="Times New Roman"/>
                <a:cs typeface="Times New Roman"/>
              </a:rPr>
              <a:t>struct</a:t>
            </a:r>
            <a:r>
              <a:rPr sz="2500" spc="-12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500" spc="-20" dirty="0">
                <a:solidFill>
                  <a:srgbClr val="373C3C"/>
                </a:solidFill>
                <a:latin typeface="Times New Roman"/>
                <a:cs typeface="Times New Roman"/>
              </a:rPr>
              <a:t>tm</a:t>
            </a:r>
            <a:r>
              <a:rPr sz="2500" spc="-12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500" spc="-55" dirty="0">
                <a:solidFill>
                  <a:srgbClr val="373C3C"/>
                </a:solidFill>
                <a:latin typeface="Times New Roman"/>
                <a:cs typeface="Times New Roman"/>
              </a:rPr>
              <a:t>Definition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5971" y="4569477"/>
            <a:ext cx="3816985" cy="102361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00" b="1" dirty="0">
                <a:latin typeface="Times New Roman"/>
                <a:cs typeface="Times New Roman"/>
              </a:rPr>
              <a:t>Important</a:t>
            </a:r>
            <a:r>
              <a:rPr sz="1500" b="1" spc="114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Notes:</a:t>
            </a:r>
            <a:endParaRPr sz="1500">
              <a:latin typeface="Times New Roman"/>
              <a:cs typeface="Times New Roman"/>
            </a:endParaRPr>
          </a:p>
          <a:p>
            <a:pPr marL="130175" indent="-117475">
              <a:lnSpc>
                <a:spcPct val="100000"/>
              </a:lnSpc>
              <a:spcBef>
                <a:spcPts val="50"/>
              </a:spcBef>
              <a:buSzPts val="350"/>
              <a:buChar char="•"/>
              <a:tabLst>
                <a:tab pos="130175" algn="l"/>
              </a:tabLst>
            </a:pPr>
            <a:r>
              <a:rPr sz="1600" spc="-30" dirty="0">
                <a:latin typeface="Times New Roman"/>
                <a:cs typeface="Times New Roman"/>
              </a:rPr>
              <a:t>tm_year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years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since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1900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(not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absolute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year)</a:t>
            </a:r>
            <a:endParaRPr sz="1600">
              <a:latin typeface="Times New Roman"/>
              <a:cs typeface="Times New Roman"/>
            </a:endParaRPr>
          </a:p>
          <a:p>
            <a:pPr marL="130175" indent="-117475">
              <a:lnSpc>
                <a:spcPct val="100000"/>
              </a:lnSpc>
              <a:spcBef>
                <a:spcPts val="105"/>
              </a:spcBef>
              <a:buSzPts val="350"/>
              <a:buChar char="•"/>
              <a:tabLst>
                <a:tab pos="130175" algn="l"/>
              </a:tabLst>
            </a:pPr>
            <a:r>
              <a:rPr sz="1600" spc="-35" dirty="0">
                <a:latin typeface="Times New Roman"/>
                <a:cs typeface="Times New Roman"/>
              </a:rPr>
              <a:t>tm_mon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0-</a:t>
            </a:r>
            <a:r>
              <a:rPr sz="1600" spc="-25" dirty="0">
                <a:latin typeface="Times New Roman"/>
                <a:cs typeface="Times New Roman"/>
              </a:rPr>
              <a:t>based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(January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0)</a:t>
            </a:r>
            <a:endParaRPr sz="1600">
              <a:latin typeface="Times New Roman"/>
              <a:cs typeface="Times New Roman"/>
            </a:endParaRPr>
          </a:p>
          <a:p>
            <a:pPr marL="130175" indent="-117475">
              <a:lnSpc>
                <a:spcPct val="100000"/>
              </a:lnSpc>
              <a:spcBef>
                <a:spcPts val="100"/>
              </a:spcBef>
              <a:buSzPts val="350"/>
              <a:buChar char="•"/>
              <a:tabLst>
                <a:tab pos="130175" algn="l"/>
              </a:tabLst>
            </a:pPr>
            <a:r>
              <a:rPr sz="1600" spc="-35" dirty="0">
                <a:latin typeface="Times New Roman"/>
                <a:cs typeface="Times New Roman"/>
              </a:rPr>
              <a:t>Only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tm_mday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1-</a:t>
            </a:r>
            <a:r>
              <a:rPr sz="1600" spc="-10" dirty="0">
                <a:latin typeface="Times New Roman"/>
                <a:cs typeface="Times New Roman"/>
              </a:rPr>
              <a:t>based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79550" y="1101455"/>
            <a:ext cx="5102860" cy="4961255"/>
            <a:chOff x="5679550" y="1101455"/>
            <a:chExt cx="5102860" cy="4961255"/>
          </a:xfrm>
        </p:grpSpPr>
        <p:sp>
          <p:nvSpPr>
            <p:cNvPr id="12" name="object 12"/>
            <p:cNvSpPr/>
            <p:nvPr/>
          </p:nvSpPr>
          <p:spPr>
            <a:xfrm>
              <a:off x="5683995" y="1105900"/>
              <a:ext cx="5093970" cy="4952365"/>
            </a:xfrm>
            <a:custGeom>
              <a:avLst/>
              <a:gdLst/>
              <a:ahLst/>
              <a:cxnLst/>
              <a:rect l="l" t="t" r="r" b="b"/>
              <a:pathLst>
                <a:path w="5093970" h="4952365">
                  <a:moveTo>
                    <a:pt x="5051233" y="4951761"/>
                  </a:moveTo>
                  <a:lnTo>
                    <a:pt x="42259" y="4951761"/>
                  </a:lnTo>
                  <a:lnTo>
                    <a:pt x="36045" y="4950524"/>
                  </a:lnTo>
                  <a:lnTo>
                    <a:pt x="1235" y="4915716"/>
                  </a:lnTo>
                  <a:lnTo>
                    <a:pt x="0" y="4909501"/>
                  </a:lnTo>
                  <a:lnTo>
                    <a:pt x="0" y="4903041"/>
                  </a:lnTo>
                  <a:lnTo>
                    <a:pt x="0" y="42259"/>
                  </a:lnTo>
                  <a:lnTo>
                    <a:pt x="24107" y="6180"/>
                  </a:lnTo>
                  <a:lnTo>
                    <a:pt x="42259" y="0"/>
                  </a:lnTo>
                  <a:lnTo>
                    <a:pt x="5051233" y="0"/>
                  </a:lnTo>
                  <a:lnTo>
                    <a:pt x="5087311" y="24106"/>
                  </a:lnTo>
                  <a:lnTo>
                    <a:pt x="5093493" y="42259"/>
                  </a:lnTo>
                  <a:lnTo>
                    <a:pt x="5093493" y="4909501"/>
                  </a:lnTo>
                  <a:lnTo>
                    <a:pt x="5069385" y="4945579"/>
                  </a:lnTo>
                  <a:lnTo>
                    <a:pt x="5057448" y="4950524"/>
                  </a:lnTo>
                  <a:lnTo>
                    <a:pt x="5051233" y="4951761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3995" y="1105900"/>
              <a:ext cx="5093970" cy="4952365"/>
            </a:xfrm>
            <a:custGeom>
              <a:avLst/>
              <a:gdLst/>
              <a:ahLst/>
              <a:cxnLst/>
              <a:rect l="l" t="t" r="r" b="b"/>
              <a:pathLst>
                <a:path w="5093970" h="4952365">
                  <a:moveTo>
                    <a:pt x="0" y="4903041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5" y="36044"/>
                  </a:lnTo>
                  <a:lnTo>
                    <a:pt x="3708" y="30075"/>
                  </a:lnTo>
                  <a:lnTo>
                    <a:pt x="6180" y="24106"/>
                  </a:lnTo>
                  <a:lnTo>
                    <a:pt x="9701" y="18838"/>
                  </a:lnTo>
                  <a:lnTo>
                    <a:pt x="14270" y="14269"/>
                  </a:lnTo>
                  <a:lnTo>
                    <a:pt x="18838" y="9701"/>
                  </a:lnTo>
                  <a:lnTo>
                    <a:pt x="24107" y="6180"/>
                  </a:lnTo>
                  <a:lnTo>
                    <a:pt x="30076" y="3708"/>
                  </a:lnTo>
                  <a:lnTo>
                    <a:pt x="36045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5044773" y="0"/>
                  </a:lnTo>
                  <a:lnTo>
                    <a:pt x="5051233" y="0"/>
                  </a:lnTo>
                  <a:lnTo>
                    <a:pt x="5057448" y="1236"/>
                  </a:lnTo>
                  <a:lnTo>
                    <a:pt x="5063416" y="3708"/>
                  </a:lnTo>
                  <a:lnTo>
                    <a:pt x="5069385" y="6180"/>
                  </a:lnTo>
                  <a:lnTo>
                    <a:pt x="5093493" y="42259"/>
                  </a:lnTo>
                  <a:lnTo>
                    <a:pt x="5093494" y="48720"/>
                  </a:lnTo>
                  <a:lnTo>
                    <a:pt x="5093494" y="4903041"/>
                  </a:lnTo>
                  <a:lnTo>
                    <a:pt x="5074655" y="4942059"/>
                  </a:lnTo>
                  <a:lnTo>
                    <a:pt x="5044773" y="4951761"/>
                  </a:lnTo>
                  <a:lnTo>
                    <a:pt x="48720" y="4951761"/>
                  </a:lnTo>
                  <a:lnTo>
                    <a:pt x="9701" y="4932922"/>
                  </a:lnTo>
                  <a:lnTo>
                    <a:pt x="0" y="4909501"/>
                  </a:lnTo>
                  <a:lnTo>
                    <a:pt x="0" y="4903041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97181" y="1284880"/>
            <a:ext cx="292227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45" dirty="0">
                <a:solidFill>
                  <a:srgbClr val="373C3C"/>
                </a:solidFill>
                <a:latin typeface="Times New Roman"/>
                <a:cs typeface="Times New Roman"/>
              </a:rPr>
              <a:t>strftime()</a:t>
            </a:r>
            <a:r>
              <a:rPr sz="2150" spc="-6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150" spc="-55" dirty="0">
                <a:solidFill>
                  <a:srgbClr val="373C3C"/>
                </a:solidFill>
                <a:latin typeface="Times New Roman"/>
                <a:cs typeface="Times New Roman"/>
              </a:rPr>
              <a:t>Format</a:t>
            </a:r>
            <a:r>
              <a:rPr sz="2150" spc="-6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150" spc="-20" dirty="0">
                <a:solidFill>
                  <a:srgbClr val="373C3C"/>
                </a:solidFill>
                <a:latin typeface="Times New Roman"/>
                <a:cs typeface="Times New Roman"/>
              </a:rPr>
              <a:t>Examples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73069" y="1863280"/>
            <a:ext cx="912494" cy="1621155"/>
            <a:chOff x="6273069" y="1863280"/>
            <a:chExt cx="912494" cy="1621155"/>
          </a:xfrm>
        </p:grpSpPr>
        <p:sp>
          <p:nvSpPr>
            <p:cNvPr id="16" name="object 16"/>
            <p:cNvSpPr/>
            <p:nvPr/>
          </p:nvSpPr>
          <p:spPr>
            <a:xfrm>
              <a:off x="6273069" y="1934146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30099" y="53149"/>
                  </a:moveTo>
                  <a:lnTo>
                    <a:pt x="23050" y="53149"/>
                  </a:lnTo>
                  <a:lnTo>
                    <a:pt x="19660" y="52475"/>
                  </a:lnTo>
                  <a:lnTo>
                    <a:pt x="0" y="30098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30099" y="0"/>
                  </a:lnTo>
                  <a:lnTo>
                    <a:pt x="53150" y="26574"/>
                  </a:lnTo>
                  <a:lnTo>
                    <a:pt x="53149" y="30098"/>
                  </a:lnTo>
                  <a:lnTo>
                    <a:pt x="30099" y="53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32517" y="1863280"/>
              <a:ext cx="753110" cy="212725"/>
            </a:xfrm>
            <a:custGeom>
              <a:avLst/>
              <a:gdLst/>
              <a:ahLst/>
              <a:cxnLst/>
              <a:rect l="l" t="t" r="r" b="b"/>
              <a:pathLst>
                <a:path w="753109" h="212725">
                  <a:moveTo>
                    <a:pt x="729900" y="212597"/>
                  </a:moveTo>
                  <a:lnTo>
                    <a:pt x="23050" y="212597"/>
                  </a:lnTo>
                  <a:lnTo>
                    <a:pt x="19660" y="211923"/>
                  </a:lnTo>
                  <a:lnTo>
                    <a:pt x="0" y="189547"/>
                  </a:lnTo>
                  <a:lnTo>
                    <a:pt x="0" y="186023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729900" y="0"/>
                  </a:lnTo>
                  <a:lnTo>
                    <a:pt x="752951" y="23050"/>
                  </a:lnTo>
                  <a:lnTo>
                    <a:pt x="752951" y="189547"/>
                  </a:lnTo>
                  <a:lnTo>
                    <a:pt x="733290" y="211923"/>
                  </a:lnTo>
                  <a:lnTo>
                    <a:pt x="729900" y="212597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3069" y="2288476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30099" y="53149"/>
                  </a:moveTo>
                  <a:lnTo>
                    <a:pt x="23050" y="53149"/>
                  </a:lnTo>
                  <a:lnTo>
                    <a:pt x="19660" y="52474"/>
                  </a:lnTo>
                  <a:lnTo>
                    <a:pt x="0" y="30098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30099" y="0"/>
                  </a:lnTo>
                  <a:lnTo>
                    <a:pt x="53150" y="26574"/>
                  </a:lnTo>
                  <a:lnTo>
                    <a:pt x="53149" y="30098"/>
                  </a:lnTo>
                  <a:lnTo>
                    <a:pt x="30099" y="53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32517" y="2217610"/>
              <a:ext cx="753110" cy="212725"/>
            </a:xfrm>
            <a:custGeom>
              <a:avLst/>
              <a:gdLst/>
              <a:ahLst/>
              <a:cxnLst/>
              <a:rect l="l" t="t" r="r" b="b"/>
              <a:pathLst>
                <a:path w="753109" h="212725">
                  <a:moveTo>
                    <a:pt x="729900" y="212597"/>
                  </a:moveTo>
                  <a:lnTo>
                    <a:pt x="23050" y="212597"/>
                  </a:lnTo>
                  <a:lnTo>
                    <a:pt x="19660" y="211923"/>
                  </a:lnTo>
                  <a:lnTo>
                    <a:pt x="0" y="189547"/>
                  </a:lnTo>
                  <a:lnTo>
                    <a:pt x="0" y="186023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729900" y="0"/>
                  </a:lnTo>
                  <a:lnTo>
                    <a:pt x="752951" y="23050"/>
                  </a:lnTo>
                  <a:lnTo>
                    <a:pt x="752951" y="189547"/>
                  </a:lnTo>
                  <a:lnTo>
                    <a:pt x="733290" y="211923"/>
                  </a:lnTo>
                  <a:lnTo>
                    <a:pt x="729900" y="212597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73069" y="2642806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30099" y="53149"/>
                  </a:moveTo>
                  <a:lnTo>
                    <a:pt x="23050" y="53149"/>
                  </a:lnTo>
                  <a:lnTo>
                    <a:pt x="19660" y="52475"/>
                  </a:lnTo>
                  <a:lnTo>
                    <a:pt x="0" y="30098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30099" y="0"/>
                  </a:lnTo>
                  <a:lnTo>
                    <a:pt x="53150" y="26574"/>
                  </a:lnTo>
                  <a:lnTo>
                    <a:pt x="53149" y="30098"/>
                  </a:lnTo>
                  <a:lnTo>
                    <a:pt x="30099" y="53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32517" y="2571940"/>
              <a:ext cx="753110" cy="212725"/>
            </a:xfrm>
            <a:custGeom>
              <a:avLst/>
              <a:gdLst/>
              <a:ahLst/>
              <a:cxnLst/>
              <a:rect l="l" t="t" r="r" b="b"/>
              <a:pathLst>
                <a:path w="753109" h="212725">
                  <a:moveTo>
                    <a:pt x="729900" y="212597"/>
                  </a:moveTo>
                  <a:lnTo>
                    <a:pt x="23050" y="212597"/>
                  </a:lnTo>
                  <a:lnTo>
                    <a:pt x="19660" y="211923"/>
                  </a:lnTo>
                  <a:lnTo>
                    <a:pt x="0" y="189547"/>
                  </a:lnTo>
                  <a:lnTo>
                    <a:pt x="0" y="186023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729900" y="0"/>
                  </a:lnTo>
                  <a:lnTo>
                    <a:pt x="752951" y="23050"/>
                  </a:lnTo>
                  <a:lnTo>
                    <a:pt x="752951" y="189547"/>
                  </a:lnTo>
                  <a:lnTo>
                    <a:pt x="733290" y="211923"/>
                  </a:lnTo>
                  <a:lnTo>
                    <a:pt x="729900" y="212597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73069" y="2997136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30099" y="53149"/>
                  </a:moveTo>
                  <a:lnTo>
                    <a:pt x="23050" y="53149"/>
                  </a:lnTo>
                  <a:lnTo>
                    <a:pt x="19660" y="52475"/>
                  </a:lnTo>
                  <a:lnTo>
                    <a:pt x="0" y="30098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30099" y="0"/>
                  </a:lnTo>
                  <a:lnTo>
                    <a:pt x="53150" y="26574"/>
                  </a:lnTo>
                  <a:lnTo>
                    <a:pt x="53149" y="30098"/>
                  </a:lnTo>
                  <a:lnTo>
                    <a:pt x="30099" y="53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32517" y="2926270"/>
              <a:ext cx="266065" cy="212725"/>
            </a:xfrm>
            <a:custGeom>
              <a:avLst/>
              <a:gdLst/>
              <a:ahLst/>
              <a:cxnLst/>
              <a:rect l="l" t="t" r="r" b="b"/>
              <a:pathLst>
                <a:path w="266065" h="212725">
                  <a:moveTo>
                    <a:pt x="242696" y="212597"/>
                  </a:moveTo>
                  <a:lnTo>
                    <a:pt x="23050" y="212597"/>
                  </a:lnTo>
                  <a:lnTo>
                    <a:pt x="19660" y="211923"/>
                  </a:lnTo>
                  <a:lnTo>
                    <a:pt x="0" y="189547"/>
                  </a:lnTo>
                  <a:lnTo>
                    <a:pt x="0" y="186023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242696" y="0"/>
                  </a:lnTo>
                  <a:lnTo>
                    <a:pt x="265747" y="23050"/>
                  </a:lnTo>
                  <a:lnTo>
                    <a:pt x="265747" y="189547"/>
                  </a:lnTo>
                  <a:lnTo>
                    <a:pt x="246086" y="211923"/>
                  </a:lnTo>
                  <a:lnTo>
                    <a:pt x="242696" y="212597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73069" y="3342607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30099" y="53149"/>
                  </a:moveTo>
                  <a:lnTo>
                    <a:pt x="23050" y="53149"/>
                  </a:lnTo>
                  <a:lnTo>
                    <a:pt x="19660" y="52475"/>
                  </a:lnTo>
                  <a:lnTo>
                    <a:pt x="0" y="30098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30099" y="0"/>
                  </a:lnTo>
                  <a:lnTo>
                    <a:pt x="53150" y="26574"/>
                  </a:lnTo>
                  <a:lnTo>
                    <a:pt x="53149" y="30098"/>
                  </a:lnTo>
                  <a:lnTo>
                    <a:pt x="30099" y="53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32517" y="3271741"/>
              <a:ext cx="266065" cy="212725"/>
            </a:xfrm>
            <a:custGeom>
              <a:avLst/>
              <a:gdLst/>
              <a:ahLst/>
              <a:cxnLst/>
              <a:rect l="l" t="t" r="r" b="b"/>
              <a:pathLst>
                <a:path w="266065" h="212725">
                  <a:moveTo>
                    <a:pt x="242696" y="212597"/>
                  </a:moveTo>
                  <a:lnTo>
                    <a:pt x="23050" y="212597"/>
                  </a:lnTo>
                  <a:lnTo>
                    <a:pt x="19660" y="211923"/>
                  </a:lnTo>
                  <a:lnTo>
                    <a:pt x="0" y="189547"/>
                  </a:lnTo>
                  <a:lnTo>
                    <a:pt x="0" y="186023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242696" y="0"/>
                  </a:lnTo>
                  <a:lnTo>
                    <a:pt x="265747" y="23050"/>
                  </a:lnTo>
                  <a:lnTo>
                    <a:pt x="265747" y="189547"/>
                  </a:lnTo>
                  <a:lnTo>
                    <a:pt x="246086" y="211923"/>
                  </a:lnTo>
                  <a:lnTo>
                    <a:pt x="242696" y="212597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72967" y="1815939"/>
            <a:ext cx="3027680" cy="1645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75" dirty="0">
                <a:latin typeface="Lucida Console"/>
                <a:cs typeface="Lucida Console"/>
              </a:rPr>
              <a:t>%Y-%m-</a:t>
            </a:r>
            <a:r>
              <a:rPr sz="1150" dirty="0">
                <a:latin typeface="Lucida Console"/>
                <a:cs typeface="Lucida Console"/>
              </a:rPr>
              <a:t>%d </a:t>
            </a:r>
            <a:r>
              <a:rPr sz="300" spc="1019" dirty="0">
                <a:latin typeface="Times New Roman"/>
                <a:cs typeface="Times New Roman"/>
              </a:rPr>
              <a:t>→</a:t>
            </a:r>
            <a:r>
              <a:rPr sz="300" spc="229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2012-01-</a:t>
            </a:r>
            <a:r>
              <a:rPr sz="1350" dirty="0">
                <a:latin typeface="Times New Roman"/>
                <a:cs typeface="Times New Roman"/>
              </a:rPr>
              <a:t>19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(ISO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date)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150" spc="-45" dirty="0">
                <a:latin typeface="Lucida Console"/>
                <a:cs typeface="Lucida Console"/>
              </a:rPr>
              <a:t>%H:%M:%S</a:t>
            </a:r>
            <a:r>
              <a:rPr sz="1150" spc="-40" dirty="0">
                <a:latin typeface="Lucida Console"/>
                <a:cs typeface="Lucida Console"/>
              </a:rPr>
              <a:t> </a:t>
            </a:r>
            <a:r>
              <a:rPr sz="300" spc="1019" dirty="0">
                <a:latin typeface="Times New Roman"/>
                <a:cs typeface="Times New Roman"/>
              </a:rPr>
              <a:t>→</a:t>
            </a:r>
            <a:r>
              <a:rPr sz="300" spc="21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21:24:52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(24-</a:t>
            </a:r>
            <a:r>
              <a:rPr sz="1350" dirty="0">
                <a:latin typeface="Times New Roman"/>
                <a:cs typeface="Times New Roman"/>
              </a:rPr>
              <a:t>hour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time)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150" spc="-20" dirty="0">
                <a:latin typeface="Lucida Console"/>
                <a:cs typeface="Lucida Console"/>
              </a:rPr>
              <a:t>%a</a:t>
            </a:r>
            <a:r>
              <a:rPr sz="1150" spc="-140" dirty="0">
                <a:latin typeface="Lucida Console"/>
                <a:cs typeface="Lucida Console"/>
              </a:rPr>
              <a:t> </a:t>
            </a:r>
            <a:r>
              <a:rPr sz="1150" spc="-20" dirty="0">
                <a:latin typeface="Lucida Console"/>
                <a:cs typeface="Lucida Console"/>
              </a:rPr>
              <a:t>%b</a:t>
            </a:r>
            <a:r>
              <a:rPr sz="1150" spc="-135" dirty="0">
                <a:latin typeface="Lucida Console"/>
                <a:cs typeface="Lucida Console"/>
              </a:rPr>
              <a:t> </a:t>
            </a:r>
            <a:r>
              <a:rPr sz="1150" dirty="0">
                <a:latin typeface="Lucida Console"/>
                <a:cs typeface="Lucida Console"/>
              </a:rPr>
              <a:t>%d</a:t>
            </a:r>
            <a:r>
              <a:rPr sz="1150" spc="-35" dirty="0">
                <a:latin typeface="Lucida Console"/>
                <a:cs typeface="Lucida Console"/>
              </a:rPr>
              <a:t> </a:t>
            </a:r>
            <a:r>
              <a:rPr sz="300" spc="1019" dirty="0">
                <a:latin typeface="Times New Roman"/>
                <a:cs typeface="Times New Roman"/>
              </a:rPr>
              <a:t>→</a:t>
            </a:r>
            <a:r>
              <a:rPr sz="300" spc="19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Thu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Jan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19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(readable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date)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150" dirty="0">
                <a:latin typeface="Lucida Console"/>
                <a:cs typeface="Lucida Console"/>
              </a:rPr>
              <a:t>%r</a:t>
            </a:r>
            <a:r>
              <a:rPr sz="1150" spc="-35" dirty="0">
                <a:latin typeface="Lucida Console"/>
                <a:cs typeface="Lucida Console"/>
              </a:rPr>
              <a:t> </a:t>
            </a:r>
            <a:r>
              <a:rPr sz="300" spc="1019" dirty="0">
                <a:latin typeface="Times New Roman"/>
                <a:cs typeface="Times New Roman"/>
              </a:rPr>
              <a:t>→</a:t>
            </a:r>
            <a:r>
              <a:rPr sz="300" spc="229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09:24:52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PM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(12-</a:t>
            </a:r>
            <a:r>
              <a:rPr sz="1350" dirty="0">
                <a:latin typeface="Times New Roman"/>
                <a:cs typeface="Times New Roman"/>
              </a:rPr>
              <a:t>hour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with</a:t>
            </a:r>
            <a:r>
              <a:rPr sz="1350" spc="-8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AM/PM)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150" dirty="0">
                <a:latin typeface="Lucida Console"/>
                <a:cs typeface="Lucida Console"/>
              </a:rPr>
              <a:t>%c</a:t>
            </a:r>
            <a:r>
              <a:rPr sz="1150" spc="-35" dirty="0">
                <a:latin typeface="Lucida Console"/>
                <a:cs typeface="Lucida Console"/>
              </a:rPr>
              <a:t> </a:t>
            </a:r>
            <a:r>
              <a:rPr sz="300" spc="1019" dirty="0">
                <a:latin typeface="Times New Roman"/>
                <a:cs typeface="Times New Roman"/>
              </a:rPr>
              <a:t>→</a:t>
            </a:r>
            <a:r>
              <a:rPr sz="300" spc="19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Thu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Jan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19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21:24:52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2012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(complete)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97181" y="3534875"/>
            <a:ext cx="263271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45" dirty="0">
                <a:solidFill>
                  <a:srgbClr val="373C3C"/>
                </a:solidFill>
                <a:latin typeface="Times New Roman"/>
                <a:cs typeface="Times New Roman"/>
              </a:rPr>
              <a:t>Key</a:t>
            </a:r>
            <a:r>
              <a:rPr sz="2150" spc="-5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150" spc="-60" dirty="0">
                <a:solidFill>
                  <a:srgbClr val="373C3C"/>
                </a:solidFill>
                <a:latin typeface="Times New Roman"/>
                <a:cs typeface="Times New Roman"/>
              </a:rPr>
              <a:t>Programming</a:t>
            </a:r>
            <a:r>
              <a:rPr sz="2150" spc="-5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150" spc="-20" dirty="0">
                <a:solidFill>
                  <a:srgbClr val="373C3C"/>
                </a:solidFill>
                <a:latin typeface="Times New Roman"/>
                <a:cs typeface="Times New Roman"/>
              </a:rPr>
              <a:t>Notes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73063" y="4193006"/>
            <a:ext cx="53340" cy="1382395"/>
          </a:xfrm>
          <a:custGeom>
            <a:avLst/>
            <a:gdLst/>
            <a:ahLst/>
            <a:cxnLst/>
            <a:rect l="l" t="t" r="r" b="b"/>
            <a:pathLst>
              <a:path w="53339" h="1382395">
                <a:moveTo>
                  <a:pt x="53149" y="1351788"/>
                </a:moveTo>
                <a:lnTo>
                  <a:pt x="30099" y="1328737"/>
                </a:lnTo>
                <a:lnTo>
                  <a:pt x="23050" y="1328737"/>
                </a:lnTo>
                <a:lnTo>
                  <a:pt x="0" y="1351788"/>
                </a:lnTo>
                <a:lnTo>
                  <a:pt x="0" y="1358836"/>
                </a:lnTo>
                <a:lnTo>
                  <a:pt x="23050" y="1381887"/>
                </a:lnTo>
                <a:lnTo>
                  <a:pt x="30099" y="1381887"/>
                </a:lnTo>
                <a:lnTo>
                  <a:pt x="53149" y="1358836"/>
                </a:lnTo>
                <a:lnTo>
                  <a:pt x="53149" y="1355305"/>
                </a:lnTo>
                <a:lnTo>
                  <a:pt x="53149" y="1351788"/>
                </a:lnTo>
                <a:close/>
              </a:path>
              <a:path w="53339" h="1382395">
                <a:moveTo>
                  <a:pt x="53149" y="997458"/>
                </a:moveTo>
                <a:lnTo>
                  <a:pt x="30099" y="974407"/>
                </a:lnTo>
                <a:lnTo>
                  <a:pt x="23050" y="974407"/>
                </a:lnTo>
                <a:lnTo>
                  <a:pt x="0" y="997458"/>
                </a:lnTo>
                <a:lnTo>
                  <a:pt x="0" y="1004506"/>
                </a:lnTo>
                <a:lnTo>
                  <a:pt x="23050" y="1027557"/>
                </a:lnTo>
                <a:lnTo>
                  <a:pt x="30099" y="1027557"/>
                </a:lnTo>
                <a:lnTo>
                  <a:pt x="53149" y="1004506"/>
                </a:lnTo>
                <a:lnTo>
                  <a:pt x="53149" y="1000975"/>
                </a:lnTo>
                <a:lnTo>
                  <a:pt x="53149" y="997458"/>
                </a:lnTo>
                <a:close/>
              </a:path>
              <a:path w="53339" h="1382395">
                <a:moveTo>
                  <a:pt x="53149" y="377380"/>
                </a:moveTo>
                <a:lnTo>
                  <a:pt x="30099" y="354330"/>
                </a:lnTo>
                <a:lnTo>
                  <a:pt x="23050" y="354330"/>
                </a:lnTo>
                <a:lnTo>
                  <a:pt x="0" y="377380"/>
                </a:lnTo>
                <a:lnTo>
                  <a:pt x="0" y="384429"/>
                </a:lnTo>
                <a:lnTo>
                  <a:pt x="23050" y="407479"/>
                </a:lnTo>
                <a:lnTo>
                  <a:pt x="30099" y="407479"/>
                </a:lnTo>
                <a:lnTo>
                  <a:pt x="53149" y="384429"/>
                </a:lnTo>
                <a:lnTo>
                  <a:pt x="53149" y="380898"/>
                </a:lnTo>
                <a:lnTo>
                  <a:pt x="53149" y="377380"/>
                </a:lnTo>
                <a:close/>
              </a:path>
              <a:path w="53339" h="1382395">
                <a:moveTo>
                  <a:pt x="53149" y="23050"/>
                </a:moveTo>
                <a:lnTo>
                  <a:pt x="30099" y="0"/>
                </a:lnTo>
                <a:lnTo>
                  <a:pt x="23050" y="0"/>
                </a:lnTo>
                <a:lnTo>
                  <a:pt x="0" y="23050"/>
                </a:lnTo>
                <a:lnTo>
                  <a:pt x="0" y="30099"/>
                </a:lnTo>
                <a:lnTo>
                  <a:pt x="23050" y="53149"/>
                </a:lnTo>
                <a:lnTo>
                  <a:pt x="30099" y="53149"/>
                </a:lnTo>
                <a:lnTo>
                  <a:pt x="53149" y="30099"/>
                </a:lnTo>
                <a:lnTo>
                  <a:pt x="53149" y="26568"/>
                </a:lnTo>
                <a:lnTo>
                  <a:pt x="53149" y="23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419817" y="4074793"/>
            <a:ext cx="3914775" cy="1565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structure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design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reflects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historical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choices</a:t>
            </a:r>
            <a:endParaRPr sz="1350">
              <a:latin typeface="Times New Roman"/>
              <a:cs typeface="Times New Roman"/>
            </a:endParaRPr>
          </a:p>
          <a:p>
            <a:pPr marL="12700" marR="513715">
              <a:lnSpc>
                <a:spcPct val="129200"/>
              </a:lnSpc>
              <a:spcBef>
                <a:spcPts val="700"/>
              </a:spcBef>
            </a:pP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tm_isdst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field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helps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with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daylight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saving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time </a:t>
            </a:r>
            <a:r>
              <a:rPr sz="1350" spc="-10" dirty="0">
                <a:latin typeface="Times New Roman"/>
                <a:cs typeface="Times New Roman"/>
              </a:rPr>
              <a:t>transitions</a:t>
            </a: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72200"/>
              </a:lnSpc>
            </a:pP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20" dirty="0">
                <a:latin typeface="Times New Roman"/>
                <a:cs typeface="Times New Roman"/>
              </a:rPr>
              <a:t>60-</a:t>
            </a:r>
            <a:r>
              <a:rPr sz="1350" dirty="0">
                <a:latin typeface="Times New Roman"/>
                <a:cs typeface="Times New Roman"/>
              </a:rPr>
              <a:t>second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maximum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allows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for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leap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seconds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in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Times New Roman"/>
                <a:cs typeface="Times New Roman"/>
              </a:rPr>
              <a:t>UTC </a:t>
            </a:r>
            <a:r>
              <a:rPr sz="1350" spc="-10" dirty="0">
                <a:latin typeface="Times New Roman"/>
                <a:cs typeface="Times New Roman"/>
              </a:rPr>
              <a:t>Always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remember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year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month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offsets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24255" y="1722119"/>
            <a:ext cx="4855845" cy="2788920"/>
            <a:chOff x="524255" y="1722119"/>
            <a:chExt cx="4855845" cy="2788920"/>
          </a:xfrm>
        </p:grpSpPr>
        <p:sp>
          <p:nvSpPr>
            <p:cNvPr id="31" name="object 31"/>
            <p:cNvSpPr/>
            <p:nvPr/>
          </p:nvSpPr>
          <p:spPr>
            <a:xfrm>
              <a:off x="524255" y="1722119"/>
              <a:ext cx="4855845" cy="2788920"/>
            </a:xfrm>
            <a:custGeom>
              <a:avLst/>
              <a:gdLst/>
              <a:ahLst/>
              <a:cxnLst/>
              <a:rect l="l" t="t" r="r" b="b"/>
              <a:pathLst>
                <a:path w="4855845" h="2788920">
                  <a:moveTo>
                    <a:pt x="4855463" y="2788919"/>
                  </a:moveTo>
                  <a:lnTo>
                    <a:pt x="0" y="2788919"/>
                  </a:lnTo>
                  <a:lnTo>
                    <a:pt x="0" y="0"/>
                  </a:lnTo>
                  <a:lnTo>
                    <a:pt x="4855463" y="0"/>
                  </a:lnTo>
                  <a:lnTo>
                    <a:pt x="4855463" y="141160"/>
                  </a:lnTo>
                  <a:lnTo>
                    <a:pt x="205069" y="141160"/>
                  </a:lnTo>
                  <a:lnTo>
                    <a:pt x="198805" y="143754"/>
                  </a:lnTo>
                  <a:lnTo>
                    <a:pt x="188427" y="154132"/>
                  </a:lnTo>
                  <a:lnTo>
                    <a:pt x="185832" y="160396"/>
                  </a:lnTo>
                  <a:lnTo>
                    <a:pt x="185832" y="2540226"/>
                  </a:lnTo>
                  <a:lnTo>
                    <a:pt x="188427" y="2546489"/>
                  </a:lnTo>
                  <a:lnTo>
                    <a:pt x="198805" y="2556867"/>
                  </a:lnTo>
                  <a:lnTo>
                    <a:pt x="205069" y="2559462"/>
                  </a:lnTo>
                  <a:lnTo>
                    <a:pt x="4855463" y="2559462"/>
                  </a:lnTo>
                  <a:lnTo>
                    <a:pt x="4855463" y="2788919"/>
                  </a:lnTo>
                  <a:close/>
                </a:path>
                <a:path w="4855845" h="2788920">
                  <a:moveTo>
                    <a:pt x="4855463" y="2559462"/>
                  </a:moveTo>
                  <a:lnTo>
                    <a:pt x="4648870" y="2559462"/>
                  </a:lnTo>
                  <a:lnTo>
                    <a:pt x="4655134" y="2556867"/>
                  </a:lnTo>
                  <a:lnTo>
                    <a:pt x="4665512" y="2546489"/>
                  </a:lnTo>
                  <a:lnTo>
                    <a:pt x="4668107" y="2540226"/>
                  </a:lnTo>
                  <a:lnTo>
                    <a:pt x="4668107" y="160396"/>
                  </a:lnTo>
                  <a:lnTo>
                    <a:pt x="4665512" y="154132"/>
                  </a:lnTo>
                  <a:lnTo>
                    <a:pt x="4655134" y="143754"/>
                  </a:lnTo>
                  <a:lnTo>
                    <a:pt x="4648870" y="141160"/>
                  </a:lnTo>
                  <a:lnTo>
                    <a:pt x="4855463" y="141160"/>
                  </a:lnTo>
                  <a:lnTo>
                    <a:pt x="4855463" y="2559462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7805" y="1863280"/>
              <a:ext cx="4464685" cy="2418715"/>
            </a:xfrm>
            <a:custGeom>
              <a:avLst/>
              <a:gdLst/>
              <a:ahLst/>
              <a:cxnLst/>
              <a:rect l="l" t="t" r="r" b="b"/>
              <a:pathLst>
                <a:path w="4464685" h="2418715">
                  <a:moveTo>
                    <a:pt x="4441507" y="2418302"/>
                  </a:moveTo>
                  <a:lnTo>
                    <a:pt x="7683" y="2418302"/>
                  </a:lnTo>
                  <a:lnTo>
                    <a:pt x="6553" y="2417627"/>
                  </a:lnTo>
                  <a:lnTo>
                    <a:pt x="0" y="2395251"/>
                  </a:lnTo>
                  <a:lnTo>
                    <a:pt x="0" y="2391727"/>
                  </a:lnTo>
                  <a:lnTo>
                    <a:pt x="0" y="23050"/>
                  </a:lnTo>
                  <a:lnTo>
                    <a:pt x="7683" y="0"/>
                  </a:lnTo>
                  <a:lnTo>
                    <a:pt x="4441507" y="0"/>
                  </a:lnTo>
                  <a:lnTo>
                    <a:pt x="4464557" y="23050"/>
                  </a:lnTo>
                  <a:lnTo>
                    <a:pt x="4464557" y="2395251"/>
                  </a:lnTo>
                  <a:lnTo>
                    <a:pt x="4444896" y="2417627"/>
                  </a:lnTo>
                  <a:lnTo>
                    <a:pt x="4441507" y="2418302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0088" y="1863280"/>
              <a:ext cx="35560" cy="2418715"/>
            </a:xfrm>
            <a:custGeom>
              <a:avLst/>
              <a:gdLst/>
              <a:ahLst/>
              <a:cxnLst/>
              <a:rect l="l" t="t" r="r" b="b"/>
              <a:pathLst>
                <a:path w="35559" h="2418715">
                  <a:moveTo>
                    <a:pt x="35433" y="2418302"/>
                  </a:moveTo>
                  <a:lnTo>
                    <a:pt x="19236" y="2418302"/>
                  </a:lnTo>
                  <a:lnTo>
                    <a:pt x="12972" y="2415707"/>
                  </a:lnTo>
                  <a:lnTo>
                    <a:pt x="2594" y="2405329"/>
                  </a:lnTo>
                  <a:lnTo>
                    <a:pt x="0" y="2399065"/>
                  </a:lnTo>
                  <a:lnTo>
                    <a:pt x="0" y="19236"/>
                  </a:lnTo>
                  <a:lnTo>
                    <a:pt x="2594" y="12972"/>
                  </a:lnTo>
                  <a:lnTo>
                    <a:pt x="12972" y="2594"/>
                  </a:lnTo>
                  <a:lnTo>
                    <a:pt x="19236" y="0"/>
                  </a:lnTo>
                  <a:lnTo>
                    <a:pt x="35433" y="0"/>
                  </a:lnTo>
                  <a:lnTo>
                    <a:pt x="35433" y="2418302"/>
                  </a:lnTo>
                  <a:close/>
                </a:path>
              </a:pathLst>
            </a:custGeom>
            <a:solidFill>
              <a:srgbClr val="2B3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8395" y="1996153"/>
              <a:ext cx="4181475" cy="2152650"/>
            </a:xfrm>
            <a:custGeom>
              <a:avLst/>
              <a:gdLst/>
              <a:ahLst/>
              <a:cxnLst/>
              <a:rect l="l" t="t" r="r" b="b"/>
              <a:pathLst>
                <a:path w="4181475" h="2152650">
                  <a:moveTo>
                    <a:pt x="4158043" y="2152554"/>
                  </a:moveTo>
                  <a:lnTo>
                    <a:pt x="23050" y="2152554"/>
                  </a:lnTo>
                  <a:lnTo>
                    <a:pt x="19660" y="2151880"/>
                  </a:lnTo>
                  <a:lnTo>
                    <a:pt x="0" y="2129503"/>
                  </a:lnTo>
                  <a:lnTo>
                    <a:pt x="0" y="2125980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4158043" y="0"/>
                  </a:lnTo>
                  <a:lnTo>
                    <a:pt x="4181094" y="23050"/>
                  </a:lnTo>
                  <a:lnTo>
                    <a:pt x="4181094" y="2129503"/>
                  </a:lnTo>
                  <a:lnTo>
                    <a:pt x="4161432" y="2151880"/>
                  </a:lnTo>
                  <a:lnTo>
                    <a:pt x="4158043" y="2152554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11786" y="1983902"/>
            <a:ext cx="1223010" cy="17176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050" spc="-45" dirty="0">
                <a:latin typeface="Lucida Console"/>
                <a:cs typeface="Lucida Console"/>
              </a:rPr>
              <a:t>struct</a:t>
            </a:r>
            <a:r>
              <a:rPr sz="1050" spc="-114" dirty="0">
                <a:latin typeface="Lucida Console"/>
                <a:cs typeface="Lucida Console"/>
              </a:rPr>
              <a:t> </a:t>
            </a:r>
            <a:r>
              <a:rPr sz="1050" dirty="0">
                <a:latin typeface="Lucida Console"/>
                <a:cs typeface="Lucida Console"/>
              </a:rPr>
              <a:t>tm</a:t>
            </a:r>
            <a:r>
              <a:rPr sz="1050" spc="-145" dirty="0">
                <a:latin typeface="Lucida Console"/>
                <a:cs typeface="Lucida Console"/>
              </a:rPr>
              <a:t> </a:t>
            </a:r>
            <a:r>
              <a:rPr sz="1050" spc="-50" dirty="0">
                <a:latin typeface="Lucida Console"/>
                <a:cs typeface="Lucida Console"/>
              </a:rPr>
              <a:t>{</a:t>
            </a:r>
            <a:endParaRPr sz="1050">
              <a:latin typeface="Lucida Console"/>
              <a:cs typeface="Lucida Console"/>
            </a:endParaRPr>
          </a:p>
          <a:p>
            <a:pPr marL="311785" marR="5080">
              <a:lnSpc>
                <a:spcPct val="116199"/>
              </a:lnSpc>
              <a:spcBef>
                <a:spcPts val="70"/>
              </a:spcBef>
            </a:pPr>
            <a:r>
              <a:rPr sz="1050" spc="-25" dirty="0">
                <a:latin typeface="Lucida Console"/>
                <a:cs typeface="Lucida Console"/>
              </a:rPr>
              <a:t>int</a:t>
            </a:r>
            <a:r>
              <a:rPr sz="1050" spc="-135" dirty="0">
                <a:latin typeface="Lucida Console"/>
                <a:cs typeface="Lucida Console"/>
              </a:rPr>
              <a:t> </a:t>
            </a:r>
            <a:r>
              <a:rPr sz="1050" spc="-10" dirty="0">
                <a:latin typeface="Lucida Console"/>
                <a:cs typeface="Lucida Console"/>
              </a:rPr>
              <a:t>tm_sec; </a:t>
            </a:r>
            <a:r>
              <a:rPr sz="1050" spc="-25" dirty="0">
                <a:latin typeface="Lucida Console"/>
                <a:cs typeface="Lucida Console"/>
              </a:rPr>
              <a:t>int</a:t>
            </a:r>
            <a:r>
              <a:rPr sz="1050" spc="-135" dirty="0">
                <a:latin typeface="Lucida Console"/>
                <a:cs typeface="Lucida Console"/>
              </a:rPr>
              <a:t> </a:t>
            </a:r>
            <a:r>
              <a:rPr sz="1050" spc="-10" dirty="0">
                <a:latin typeface="Lucida Console"/>
                <a:cs typeface="Lucida Console"/>
              </a:rPr>
              <a:t>tm_min; </a:t>
            </a:r>
            <a:r>
              <a:rPr sz="1050" spc="-25" dirty="0">
                <a:latin typeface="Lucida Console"/>
                <a:cs typeface="Lucida Console"/>
              </a:rPr>
              <a:t>int</a:t>
            </a:r>
            <a:r>
              <a:rPr sz="1050" spc="-135" dirty="0">
                <a:latin typeface="Lucida Console"/>
                <a:cs typeface="Lucida Console"/>
              </a:rPr>
              <a:t> </a:t>
            </a:r>
            <a:r>
              <a:rPr sz="1050" spc="-60" dirty="0">
                <a:latin typeface="Lucida Console"/>
                <a:cs typeface="Lucida Console"/>
              </a:rPr>
              <a:t>tm_hour; </a:t>
            </a:r>
            <a:r>
              <a:rPr sz="1050" spc="-25" dirty="0">
                <a:latin typeface="Lucida Console"/>
                <a:cs typeface="Lucida Console"/>
              </a:rPr>
              <a:t>int</a:t>
            </a:r>
            <a:r>
              <a:rPr sz="1050" spc="-135" dirty="0">
                <a:latin typeface="Lucida Console"/>
                <a:cs typeface="Lucida Console"/>
              </a:rPr>
              <a:t> </a:t>
            </a:r>
            <a:r>
              <a:rPr sz="1050" spc="-60" dirty="0">
                <a:latin typeface="Lucida Console"/>
                <a:cs typeface="Lucida Console"/>
              </a:rPr>
              <a:t>tm_mday; </a:t>
            </a:r>
            <a:r>
              <a:rPr sz="1050" spc="-25" dirty="0">
                <a:latin typeface="Lucida Console"/>
                <a:cs typeface="Lucida Console"/>
              </a:rPr>
              <a:t>int</a:t>
            </a:r>
            <a:r>
              <a:rPr sz="1050" spc="-135" dirty="0">
                <a:latin typeface="Lucida Console"/>
                <a:cs typeface="Lucida Console"/>
              </a:rPr>
              <a:t> </a:t>
            </a:r>
            <a:r>
              <a:rPr sz="1050" spc="-10" dirty="0">
                <a:latin typeface="Lucida Console"/>
                <a:cs typeface="Lucida Console"/>
              </a:rPr>
              <a:t>tm_mon; </a:t>
            </a:r>
            <a:r>
              <a:rPr sz="1050" spc="-25" dirty="0">
                <a:latin typeface="Lucida Console"/>
                <a:cs typeface="Lucida Console"/>
              </a:rPr>
              <a:t>int</a:t>
            </a:r>
            <a:r>
              <a:rPr sz="1050" spc="-135" dirty="0">
                <a:latin typeface="Lucida Console"/>
                <a:cs typeface="Lucida Console"/>
              </a:rPr>
              <a:t> </a:t>
            </a:r>
            <a:r>
              <a:rPr sz="1050" spc="-60" dirty="0">
                <a:latin typeface="Lucida Console"/>
                <a:cs typeface="Lucida Console"/>
              </a:rPr>
              <a:t>tm_year; </a:t>
            </a:r>
            <a:r>
              <a:rPr sz="1050" spc="-25" dirty="0">
                <a:latin typeface="Lucida Console"/>
                <a:cs typeface="Lucida Console"/>
              </a:rPr>
              <a:t>int</a:t>
            </a:r>
            <a:r>
              <a:rPr sz="1050" spc="-135" dirty="0">
                <a:latin typeface="Lucida Console"/>
                <a:cs typeface="Lucida Console"/>
              </a:rPr>
              <a:t> </a:t>
            </a:r>
            <a:r>
              <a:rPr sz="1050" spc="-60" dirty="0">
                <a:latin typeface="Lucida Console"/>
                <a:cs typeface="Lucida Console"/>
              </a:rPr>
              <a:t>tm_wday; </a:t>
            </a:r>
            <a:r>
              <a:rPr sz="1050" spc="-25" dirty="0">
                <a:latin typeface="Lucida Console"/>
                <a:cs typeface="Lucida Console"/>
              </a:rPr>
              <a:t>int</a:t>
            </a:r>
            <a:r>
              <a:rPr sz="1050" spc="-135" dirty="0">
                <a:latin typeface="Lucida Console"/>
                <a:cs typeface="Lucida Console"/>
              </a:rPr>
              <a:t> </a:t>
            </a:r>
            <a:r>
              <a:rPr sz="1050" spc="-60" dirty="0">
                <a:latin typeface="Lucida Console"/>
                <a:cs typeface="Lucida Console"/>
              </a:rPr>
              <a:t>tm_yday;</a:t>
            </a:r>
            <a:endParaRPr sz="1050">
              <a:latin typeface="Lucida Console"/>
              <a:cs typeface="Lucida Consol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58847" y="2187642"/>
            <a:ext cx="2345690" cy="15138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50" dirty="0">
                <a:latin typeface="Lucida Console"/>
                <a:cs typeface="Lucida Console"/>
              </a:rPr>
              <a:t>//</a:t>
            </a:r>
            <a:r>
              <a:rPr sz="1050" spc="-95" dirty="0">
                <a:latin typeface="Lucida Console"/>
                <a:cs typeface="Lucida Console"/>
              </a:rPr>
              <a:t> </a:t>
            </a:r>
            <a:r>
              <a:rPr sz="1050" spc="-55" dirty="0">
                <a:latin typeface="Lucida Console"/>
                <a:cs typeface="Lucida Console"/>
              </a:rPr>
              <a:t>seconds</a:t>
            </a:r>
            <a:r>
              <a:rPr sz="1050" spc="-95" dirty="0">
                <a:latin typeface="Lucida Console"/>
                <a:cs typeface="Lucida Console"/>
              </a:rPr>
              <a:t> </a:t>
            </a:r>
            <a:r>
              <a:rPr sz="1050" spc="-65" dirty="0">
                <a:latin typeface="Lucida Console"/>
                <a:cs typeface="Lucida Console"/>
              </a:rPr>
              <a:t>[0-</a:t>
            </a:r>
            <a:r>
              <a:rPr sz="1050" spc="-25" dirty="0">
                <a:latin typeface="Lucida Console"/>
                <a:cs typeface="Lucida Console"/>
              </a:rPr>
              <a:t>60]</a:t>
            </a:r>
            <a:r>
              <a:rPr sz="1050" spc="-95" dirty="0">
                <a:latin typeface="Lucida Console"/>
                <a:cs typeface="Lucida Console"/>
              </a:rPr>
              <a:t> </a:t>
            </a:r>
            <a:r>
              <a:rPr sz="1050" spc="-50" dirty="0">
                <a:latin typeface="Lucida Console"/>
                <a:cs typeface="Lucida Console"/>
              </a:rPr>
              <a:t>(leap</a:t>
            </a:r>
            <a:r>
              <a:rPr sz="1050" spc="-90" dirty="0">
                <a:latin typeface="Lucida Console"/>
                <a:cs typeface="Lucida Console"/>
              </a:rPr>
              <a:t> </a:t>
            </a:r>
            <a:r>
              <a:rPr sz="1050" spc="-30" dirty="0">
                <a:latin typeface="Lucida Console"/>
                <a:cs typeface="Lucida Console"/>
              </a:rPr>
              <a:t>second)</a:t>
            </a: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50" dirty="0">
                <a:latin typeface="Lucida Console"/>
                <a:cs typeface="Lucida Console"/>
              </a:rPr>
              <a:t>//</a:t>
            </a:r>
            <a:r>
              <a:rPr sz="1050" spc="-90" dirty="0">
                <a:latin typeface="Lucida Console"/>
                <a:cs typeface="Lucida Console"/>
              </a:rPr>
              <a:t> </a:t>
            </a:r>
            <a:r>
              <a:rPr sz="1050" spc="-55" dirty="0">
                <a:latin typeface="Lucida Console"/>
                <a:cs typeface="Lucida Console"/>
              </a:rPr>
              <a:t>minutes</a:t>
            </a:r>
            <a:r>
              <a:rPr sz="1050" spc="-85" dirty="0">
                <a:latin typeface="Lucida Console"/>
                <a:cs typeface="Lucida Console"/>
              </a:rPr>
              <a:t> </a:t>
            </a:r>
            <a:r>
              <a:rPr sz="1050" spc="-65" dirty="0">
                <a:latin typeface="Lucida Console"/>
                <a:cs typeface="Lucida Console"/>
              </a:rPr>
              <a:t>[0-</a:t>
            </a:r>
            <a:r>
              <a:rPr sz="1050" spc="-25" dirty="0">
                <a:latin typeface="Lucida Console"/>
                <a:cs typeface="Lucida Console"/>
              </a:rPr>
              <a:t>59]</a:t>
            </a: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50" dirty="0">
                <a:latin typeface="Lucida Console"/>
                <a:cs typeface="Lucida Console"/>
              </a:rPr>
              <a:t>//</a:t>
            </a:r>
            <a:r>
              <a:rPr sz="1050" spc="-100" dirty="0">
                <a:latin typeface="Lucida Console"/>
                <a:cs typeface="Lucida Console"/>
              </a:rPr>
              <a:t> </a:t>
            </a:r>
            <a:r>
              <a:rPr sz="1050" spc="-50" dirty="0">
                <a:latin typeface="Lucida Console"/>
                <a:cs typeface="Lucida Console"/>
              </a:rPr>
              <a:t>hours</a:t>
            </a:r>
            <a:r>
              <a:rPr sz="1050" spc="-95" dirty="0">
                <a:latin typeface="Lucida Console"/>
                <a:cs typeface="Lucida Console"/>
              </a:rPr>
              <a:t> </a:t>
            </a:r>
            <a:r>
              <a:rPr sz="1050" spc="-65" dirty="0">
                <a:latin typeface="Lucida Console"/>
                <a:cs typeface="Lucida Console"/>
              </a:rPr>
              <a:t>[0-</a:t>
            </a:r>
            <a:r>
              <a:rPr sz="1050" spc="-25" dirty="0">
                <a:latin typeface="Lucida Console"/>
                <a:cs typeface="Lucida Console"/>
              </a:rPr>
              <a:t>23]</a:t>
            </a: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50" dirty="0">
                <a:latin typeface="Lucida Console"/>
                <a:cs typeface="Lucida Console"/>
              </a:rPr>
              <a:t>//</a:t>
            </a:r>
            <a:r>
              <a:rPr sz="1050" spc="-135" dirty="0">
                <a:latin typeface="Lucida Console"/>
                <a:cs typeface="Lucida Console"/>
              </a:rPr>
              <a:t> </a:t>
            </a:r>
            <a:r>
              <a:rPr sz="1050" spc="-25" dirty="0">
                <a:latin typeface="Lucida Console"/>
                <a:cs typeface="Lucida Console"/>
              </a:rPr>
              <a:t>day</a:t>
            </a:r>
            <a:r>
              <a:rPr sz="1050" spc="-120" dirty="0">
                <a:latin typeface="Lucida Console"/>
                <a:cs typeface="Lucida Console"/>
              </a:rPr>
              <a:t> </a:t>
            </a:r>
            <a:r>
              <a:rPr sz="1050" dirty="0">
                <a:latin typeface="Lucida Console"/>
                <a:cs typeface="Lucida Console"/>
              </a:rPr>
              <a:t>of</a:t>
            </a:r>
            <a:r>
              <a:rPr sz="1050" spc="-120" dirty="0">
                <a:latin typeface="Lucida Console"/>
                <a:cs typeface="Lucida Console"/>
              </a:rPr>
              <a:t> </a:t>
            </a:r>
            <a:r>
              <a:rPr sz="1050" spc="-50" dirty="0">
                <a:latin typeface="Lucida Console"/>
                <a:cs typeface="Lucida Console"/>
              </a:rPr>
              <a:t>month</a:t>
            </a:r>
            <a:r>
              <a:rPr sz="1050" spc="-105" dirty="0">
                <a:latin typeface="Lucida Console"/>
                <a:cs typeface="Lucida Console"/>
              </a:rPr>
              <a:t> </a:t>
            </a:r>
            <a:r>
              <a:rPr sz="1050" spc="-65" dirty="0">
                <a:latin typeface="Lucida Console"/>
                <a:cs typeface="Lucida Console"/>
              </a:rPr>
              <a:t>[1-</a:t>
            </a:r>
            <a:r>
              <a:rPr sz="1050" spc="-25" dirty="0">
                <a:latin typeface="Lucida Console"/>
                <a:cs typeface="Lucida Console"/>
              </a:rPr>
              <a:t>31]</a:t>
            </a: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50" dirty="0">
                <a:latin typeface="Lucida Console"/>
                <a:cs typeface="Lucida Console"/>
              </a:rPr>
              <a:t>//</a:t>
            </a:r>
            <a:r>
              <a:rPr sz="1050" spc="-110" dirty="0">
                <a:latin typeface="Lucida Console"/>
                <a:cs typeface="Lucida Console"/>
              </a:rPr>
              <a:t> </a:t>
            </a:r>
            <a:r>
              <a:rPr sz="1050" spc="-45" dirty="0">
                <a:latin typeface="Lucida Console"/>
                <a:cs typeface="Lucida Console"/>
              </a:rPr>
              <a:t>months</a:t>
            </a:r>
            <a:r>
              <a:rPr sz="1050" spc="-110" dirty="0">
                <a:latin typeface="Lucida Console"/>
                <a:cs typeface="Lucida Console"/>
              </a:rPr>
              <a:t> </a:t>
            </a:r>
            <a:r>
              <a:rPr sz="1050" spc="-50" dirty="0">
                <a:latin typeface="Lucida Console"/>
                <a:cs typeface="Lucida Console"/>
              </a:rPr>
              <a:t>since</a:t>
            </a:r>
            <a:r>
              <a:rPr sz="1050" spc="-110" dirty="0">
                <a:latin typeface="Lucida Console"/>
                <a:cs typeface="Lucida Console"/>
              </a:rPr>
              <a:t> </a:t>
            </a:r>
            <a:r>
              <a:rPr sz="1050" spc="-25" dirty="0">
                <a:latin typeface="Lucida Console"/>
                <a:cs typeface="Lucida Console"/>
              </a:rPr>
              <a:t>Jan</a:t>
            </a:r>
            <a:r>
              <a:rPr sz="1050" spc="-105" dirty="0">
                <a:latin typeface="Lucida Console"/>
                <a:cs typeface="Lucida Console"/>
              </a:rPr>
              <a:t> </a:t>
            </a:r>
            <a:r>
              <a:rPr sz="1050" spc="-65" dirty="0">
                <a:latin typeface="Lucida Console"/>
                <a:cs typeface="Lucida Console"/>
              </a:rPr>
              <a:t>[0-</a:t>
            </a:r>
            <a:r>
              <a:rPr sz="1050" spc="-25" dirty="0">
                <a:latin typeface="Lucida Console"/>
                <a:cs typeface="Lucida Console"/>
              </a:rPr>
              <a:t>11]</a:t>
            </a: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50" dirty="0">
                <a:latin typeface="Lucida Console"/>
                <a:cs typeface="Lucida Console"/>
              </a:rPr>
              <a:t>//</a:t>
            </a:r>
            <a:r>
              <a:rPr sz="1050" spc="-100" dirty="0">
                <a:latin typeface="Lucida Console"/>
                <a:cs typeface="Lucida Console"/>
              </a:rPr>
              <a:t> </a:t>
            </a:r>
            <a:r>
              <a:rPr sz="1050" spc="-50" dirty="0">
                <a:latin typeface="Lucida Console"/>
                <a:cs typeface="Lucida Console"/>
              </a:rPr>
              <a:t>years</a:t>
            </a:r>
            <a:r>
              <a:rPr sz="1050" spc="-95" dirty="0">
                <a:latin typeface="Lucida Console"/>
                <a:cs typeface="Lucida Console"/>
              </a:rPr>
              <a:t> </a:t>
            </a:r>
            <a:r>
              <a:rPr sz="1050" spc="-50" dirty="0">
                <a:latin typeface="Lucida Console"/>
                <a:cs typeface="Lucida Console"/>
              </a:rPr>
              <a:t>since</a:t>
            </a:r>
            <a:r>
              <a:rPr sz="1050" spc="-100" dirty="0">
                <a:latin typeface="Lucida Console"/>
                <a:cs typeface="Lucida Console"/>
              </a:rPr>
              <a:t> </a:t>
            </a:r>
            <a:r>
              <a:rPr sz="1050" spc="-20" dirty="0">
                <a:latin typeface="Lucida Console"/>
                <a:cs typeface="Lucida Console"/>
              </a:rPr>
              <a:t>1900</a:t>
            </a: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50" dirty="0">
                <a:latin typeface="Lucida Console"/>
                <a:cs typeface="Lucida Console"/>
              </a:rPr>
              <a:t>//</a:t>
            </a:r>
            <a:r>
              <a:rPr sz="1050" spc="-110" dirty="0">
                <a:latin typeface="Lucida Console"/>
                <a:cs typeface="Lucida Console"/>
              </a:rPr>
              <a:t> </a:t>
            </a:r>
            <a:r>
              <a:rPr sz="1050" spc="-35" dirty="0">
                <a:latin typeface="Lucida Console"/>
                <a:cs typeface="Lucida Console"/>
              </a:rPr>
              <a:t>days</a:t>
            </a:r>
            <a:r>
              <a:rPr sz="1050" spc="-105" dirty="0">
                <a:latin typeface="Lucida Console"/>
                <a:cs typeface="Lucida Console"/>
              </a:rPr>
              <a:t> </a:t>
            </a:r>
            <a:r>
              <a:rPr sz="1050" spc="-50" dirty="0">
                <a:latin typeface="Lucida Console"/>
                <a:cs typeface="Lucida Console"/>
              </a:rPr>
              <a:t>since</a:t>
            </a:r>
            <a:r>
              <a:rPr sz="1050" spc="-105" dirty="0">
                <a:latin typeface="Lucida Console"/>
                <a:cs typeface="Lucida Console"/>
              </a:rPr>
              <a:t> </a:t>
            </a:r>
            <a:r>
              <a:rPr sz="1050" spc="-45" dirty="0">
                <a:latin typeface="Lucida Console"/>
                <a:cs typeface="Lucida Console"/>
              </a:rPr>
              <a:t>Sunday</a:t>
            </a:r>
            <a:r>
              <a:rPr sz="1050" spc="-105" dirty="0">
                <a:latin typeface="Lucida Console"/>
                <a:cs typeface="Lucida Console"/>
              </a:rPr>
              <a:t> </a:t>
            </a:r>
            <a:r>
              <a:rPr sz="1050" spc="-65" dirty="0">
                <a:latin typeface="Lucida Console"/>
                <a:cs typeface="Lucida Console"/>
              </a:rPr>
              <a:t>[0-</a:t>
            </a:r>
            <a:r>
              <a:rPr sz="1050" spc="-25" dirty="0">
                <a:latin typeface="Lucida Console"/>
                <a:cs typeface="Lucida Console"/>
              </a:rPr>
              <a:t>6]</a:t>
            </a: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50" dirty="0">
                <a:latin typeface="Lucida Console"/>
                <a:cs typeface="Lucida Console"/>
              </a:rPr>
              <a:t>//</a:t>
            </a:r>
            <a:r>
              <a:rPr sz="1050" spc="-110" dirty="0">
                <a:latin typeface="Lucida Console"/>
                <a:cs typeface="Lucida Console"/>
              </a:rPr>
              <a:t> </a:t>
            </a:r>
            <a:r>
              <a:rPr sz="1050" spc="-35" dirty="0">
                <a:latin typeface="Lucida Console"/>
                <a:cs typeface="Lucida Console"/>
              </a:rPr>
              <a:t>days</a:t>
            </a:r>
            <a:r>
              <a:rPr sz="1050" spc="-110" dirty="0">
                <a:latin typeface="Lucida Console"/>
                <a:cs typeface="Lucida Console"/>
              </a:rPr>
              <a:t> </a:t>
            </a:r>
            <a:r>
              <a:rPr sz="1050" spc="-50" dirty="0">
                <a:latin typeface="Lucida Console"/>
                <a:cs typeface="Lucida Console"/>
              </a:rPr>
              <a:t>since</a:t>
            </a:r>
            <a:r>
              <a:rPr sz="1050" spc="-110" dirty="0">
                <a:latin typeface="Lucida Console"/>
                <a:cs typeface="Lucida Console"/>
              </a:rPr>
              <a:t> </a:t>
            </a:r>
            <a:r>
              <a:rPr sz="1050" spc="-25" dirty="0">
                <a:latin typeface="Lucida Console"/>
                <a:cs typeface="Lucida Console"/>
              </a:rPr>
              <a:t>Jan</a:t>
            </a:r>
            <a:r>
              <a:rPr sz="1050" spc="-110" dirty="0">
                <a:latin typeface="Lucida Console"/>
                <a:cs typeface="Lucida Console"/>
              </a:rPr>
              <a:t> </a:t>
            </a:r>
            <a:r>
              <a:rPr sz="1050" dirty="0">
                <a:latin typeface="Lucida Console"/>
                <a:cs typeface="Lucida Console"/>
              </a:rPr>
              <a:t>1</a:t>
            </a:r>
            <a:r>
              <a:rPr sz="1050" spc="-110" dirty="0">
                <a:latin typeface="Lucida Console"/>
                <a:cs typeface="Lucida Console"/>
              </a:rPr>
              <a:t> </a:t>
            </a:r>
            <a:r>
              <a:rPr sz="1050" spc="-65" dirty="0">
                <a:latin typeface="Lucida Console"/>
                <a:cs typeface="Lucida Console"/>
              </a:rPr>
              <a:t>[0-</a:t>
            </a:r>
            <a:r>
              <a:rPr sz="1050" spc="-20" dirty="0">
                <a:latin typeface="Lucida Console"/>
                <a:cs typeface="Lucida Console"/>
              </a:rPr>
              <a:t>365]</a:t>
            </a:r>
            <a:endParaRPr sz="1050">
              <a:latin typeface="Lucida Console"/>
              <a:cs typeface="Lucida Consol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1786" y="3684685"/>
            <a:ext cx="3093720" cy="3975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300"/>
              </a:spcBef>
            </a:pPr>
            <a:r>
              <a:rPr sz="1050" spc="-25" dirty="0">
                <a:latin typeface="Lucida Console"/>
                <a:cs typeface="Lucida Console"/>
              </a:rPr>
              <a:t>int</a:t>
            </a:r>
            <a:r>
              <a:rPr sz="1050" spc="-130" dirty="0">
                <a:latin typeface="Lucida Console"/>
                <a:cs typeface="Lucida Console"/>
              </a:rPr>
              <a:t> </a:t>
            </a:r>
            <a:r>
              <a:rPr sz="1050" spc="-50" dirty="0">
                <a:latin typeface="Lucida Console"/>
                <a:cs typeface="Lucida Console"/>
              </a:rPr>
              <a:t>tm_isdst;</a:t>
            </a:r>
            <a:r>
              <a:rPr sz="1050" spc="-105" dirty="0">
                <a:latin typeface="Lucida Console"/>
                <a:cs typeface="Lucida Console"/>
              </a:rPr>
              <a:t> </a:t>
            </a:r>
            <a:r>
              <a:rPr sz="1050" dirty="0">
                <a:latin typeface="Lucida Console"/>
                <a:cs typeface="Lucida Console"/>
              </a:rPr>
              <a:t>//</a:t>
            </a:r>
            <a:r>
              <a:rPr sz="1050" spc="-114" dirty="0">
                <a:latin typeface="Lucida Console"/>
                <a:cs typeface="Lucida Console"/>
              </a:rPr>
              <a:t> </a:t>
            </a:r>
            <a:r>
              <a:rPr sz="1050" spc="-50" dirty="0">
                <a:latin typeface="Lucida Console"/>
                <a:cs typeface="Lucida Console"/>
              </a:rPr>
              <a:t>daylight</a:t>
            </a:r>
            <a:r>
              <a:rPr sz="1050" spc="-110" dirty="0">
                <a:latin typeface="Lucida Console"/>
                <a:cs typeface="Lucida Console"/>
              </a:rPr>
              <a:t> </a:t>
            </a:r>
            <a:r>
              <a:rPr sz="1050" spc="-45" dirty="0">
                <a:latin typeface="Lucida Console"/>
                <a:cs typeface="Lucida Console"/>
              </a:rPr>
              <a:t>saving</a:t>
            </a:r>
            <a:r>
              <a:rPr sz="1050" spc="-114" dirty="0">
                <a:latin typeface="Lucida Console"/>
                <a:cs typeface="Lucida Console"/>
              </a:rPr>
              <a:t> </a:t>
            </a:r>
            <a:r>
              <a:rPr sz="1050" spc="-20" dirty="0">
                <a:latin typeface="Lucida Console"/>
                <a:cs typeface="Lucida Console"/>
              </a:rPr>
              <a:t>flag</a:t>
            </a: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50" spc="-25" dirty="0">
                <a:latin typeface="Lucida Console"/>
                <a:cs typeface="Lucida Console"/>
              </a:rPr>
              <a:t>};</a:t>
            </a:r>
            <a:endParaRPr sz="1050">
              <a:latin typeface="Lucida Console"/>
              <a:cs typeface="Lucida Console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561925" y="6263566"/>
            <a:ext cx="43065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Structure</a:t>
            </a:r>
            <a:r>
              <a:rPr sz="1200" spc="-3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design</a:t>
            </a:r>
            <a:r>
              <a:rPr sz="1200" spc="-4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reflects</a:t>
            </a:r>
            <a:r>
              <a:rPr sz="1200" spc="-3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historical</a:t>
            </a:r>
            <a:r>
              <a:rPr sz="1200" spc="-3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choices</a:t>
            </a:r>
            <a:r>
              <a:rPr sz="1200" spc="-3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that</a:t>
            </a:r>
            <a:r>
              <a:rPr sz="1200" spc="-3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can</a:t>
            </a:r>
            <a:r>
              <a:rPr sz="1200" spc="-3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trip</a:t>
            </a:r>
            <a:r>
              <a:rPr sz="1200" spc="-3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up</a:t>
            </a:r>
            <a:r>
              <a:rPr sz="1200" spc="-3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programmers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14</a:t>
            </a:fld>
            <a:r>
              <a:rPr spc="165" dirty="0"/>
              <a:t> </a:t>
            </a:r>
            <a:r>
              <a:rPr dirty="0"/>
              <a:t>/</a:t>
            </a:r>
            <a:r>
              <a:rPr spc="165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49" y="233361"/>
            <a:ext cx="10629899" cy="7440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>
                <a:solidFill>
                  <a:schemeClr val="bg1"/>
                </a:solidFill>
              </a:rPr>
              <a:t>Practical</a:t>
            </a:r>
            <a:r>
              <a:rPr spc="-105" dirty="0">
                <a:solidFill>
                  <a:schemeClr val="bg1"/>
                </a:solidFill>
              </a:rPr>
              <a:t> </a:t>
            </a:r>
            <a:r>
              <a:rPr spc="-80" dirty="0">
                <a:solidFill>
                  <a:schemeClr val="bg1"/>
                </a:solidFill>
              </a:rPr>
              <a:t>Time</a:t>
            </a:r>
            <a:r>
              <a:rPr spc="-50" dirty="0">
                <a:solidFill>
                  <a:schemeClr val="bg1"/>
                </a:solidFill>
              </a:rPr>
              <a:t> </a:t>
            </a:r>
            <a:r>
              <a:rPr spc="-80" dirty="0">
                <a:solidFill>
                  <a:schemeClr val="bg1"/>
                </a:solidFill>
              </a:rPr>
              <a:t>Programming</a:t>
            </a:r>
            <a:r>
              <a:rPr spc="-5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Examples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00034" y="1154604"/>
            <a:ext cx="10630535" cy="4854575"/>
            <a:chOff x="400034" y="1154604"/>
            <a:chExt cx="10630535" cy="4854575"/>
          </a:xfrm>
        </p:grpSpPr>
        <p:sp>
          <p:nvSpPr>
            <p:cNvPr id="5" name="object 5"/>
            <p:cNvSpPr/>
            <p:nvPr/>
          </p:nvSpPr>
          <p:spPr>
            <a:xfrm>
              <a:off x="404479" y="1159049"/>
              <a:ext cx="10621645" cy="4845685"/>
            </a:xfrm>
            <a:custGeom>
              <a:avLst/>
              <a:gdLst/>
              <a:ahLst/>
              <a:cxnLst/>
              <a:rect l="l" t="t" r="r" b="b"/>
              <a:pathLst>
                <a:path w="10621645" h="4845685">
                  <a:moveTo>
                    <a:pt x="10578781" y="4845462"/>
                  </a:moveTo>
                  <a:lnTo>
                    <a:pt x="42259" y="4845462"/>
                  </a:lnTo>
                  <a:lnTo>
                    <a:pt x="36044" y="4844226"/>
                  </a:lnTo>
                  <a:lnTo>
                    <a:pt x="1236" y="4809417"/>
                  </a:lnTo>
                  <a:lnTo>
                    <a:pt x="0" y="4803202"/>
                  </a:lnTo>
                  <a:lnTo>
                    <a:pt x="0" y="4796742"/>
                  </a:lnTo>
                  <a:lnTo>
                    <a:pt x="0" y="42259"/>
                  </a:lnTo>
                  <a:lnTo>
                    <a:pt x="24106" y="6180"/>
                  </a:lnTo>
                  <a:lnTo>
                    <a:pt x="42259" y="0"/>
                  </a:lnTo>
                  <a:lnTo>
                    <a:pt x="10578781" y="0"/>
                  </a:lnTo>
                  <a:lnTo>
                    <a:pt x="10614858" y="24106"/>
                  </a:lnTo>
                  <a:lnTo>
                    <a:pt x="10621040" y="42259"/>
                  </a:lnTo>
                  <a:lnTo>
                    <a:pt x="10621040" y="4803202"/>
                  </a:lnTo>
                  <a:lnTo>
                    <a:pt x="10596933" y="4839281"/>
                  </a:lnTo>
                  <a:lnTo>
                    <a:pt x="10584995" y="4844226"/>
                  </a:lnTo>
                  <a:lnTo>
                    <a:pt x="10578781" y="4845462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479" y="1159049"/>
              <a:ext cx="10621645" cy="4845685"/>
            </a:xfrm>
            <a:custGeom>
              <a:avLst/>
              <a:gdLst/>
              <a:ahLst/>
              <a:cxnLst/>
              <a:rect l="l" t="t" r="r" b="b"/>
              <a:pathLst>
                <a:path w="10621645" h="4845685">
                  <a:moveTo>
                    <a:pt x="0" y="4796742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6" y="36044"/>
                  </a:lnTo>
                  <a:lnTo>
                    <a:pt x="3708" y="30075"/>
                  </a:lnTo>
                  <a:lnTo>
                    <a:pt x="6181" y="24106"/>
                  </a:lnTo>
                  <a:lnTo>
                    <a:pt x="9701" y="18838"/>
                  </a:lnTo>
                  <a:lnTo>
                    <a:pt x="14269" y="14269"/>
                  </a:lnTo>
                  <a:lnTo>
                    <a:pt x="18838" y="9701"/>
                  </a:lnTo>
                  <a:lnTo>
                    <a:pt x="24106" y="6180"/>
                  </a:lnTo>
                  <a:lnTo>
                    <a:pt x="30075" y="3708"/>
                  </a:lnTo>
                  <a:lnTo>
                    <a:pt x="36044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10572321" y="0"/>
                  </a:lnTo>
                  <a:lnTo>
                    <a:pt x="10578781" y="0"/>
                  </a:lnTo>
                  <a:lnTo>
                    <a:pt x="10584995" y="1236"/>
                  </a:lnTo>
                  <a:lnTo>
                    <a:pt x="10617331" y="30075"/>
                  </a:lnTo>
                  <a:lnTo>
                    <a:pt x="10621041" y="48720"/>
                  </a:lnTo>
                  <a:lnTo>
                    <a:pt x="10621041" y="4796742"/>
                  </a:lnTo>
                  <a:lnTo>
                    <a:pt x="10602202" y="4835760"/>
                  </a:lnTo>
                  <a:lnTo>
                    <a:pt x="10590964" y="4841753"/>
                  </a:lnTo>
                  <a:lnTo>
                    <a:pt x="10584995" y="4844226"/>
                  </a:lnTo>
                  <a:lnTo>
                    <a:pt x="10578781" y="4845462"/>
                  </a:lnTo>
                  <a:lnTo>
                    <a:pt x="10572321" y="4845462"/>
                  </a:lnTo>
                  <a:lnTo>
                    <a:pt x="48720" y="4845462"/>
                  </a:lnTo>
                  <a:lnTo>
                    <a:pt x="9701" y="4826623"/>
                  </a:lnTo>
                  <a:lnTo>
                    <a:pt x="0" y="4803202"/>
                  </a:lnTo>
                  <a:lnTo>
                    <a:pt x="0" y="4796742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7664" y="1350165"/>
            <a:ext cx="262001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35" dirty="0">
                <a:solidFill>
                  <a:srgbClr val="373C3C"/>
                </a:solidFill>
                <a:latin typeface="Times New Roman"/>
                <a:cs typeface="Times New Roman"/>
              </a:rPr>
              <a:t>Complete </a:t>
            </a:r>
            <a:r>
              <a:rPr sz="1350" spc="-50" dirty="0">
                <a:solidFill>
                  <a:srgbClr val="373C3C"/>
                </a:solidFill>
                <a:latin typeface="Times New Roman"/>
                <a:cs typeface="Times New Roman"/>
              </a:rPr>
              <a:t>Time</a:t>
            </a:r>
            <a:r>
              <a:rPr sz="1350" spc="-1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1350" spc="-35" dirty="0">
                <a:solidFill>
                  <a:srgbClr val="373C3C"/>
                </a:solidFill>
                <a:latin typeface="Times New Roman"/>
                <a:cs typeface="Times New Roman"/>
              </a:rPr>
              <a:t>Programming</a:t>
            </a:r>
            <a:r>
              <a:rPr sz="1350" spc="-10" dirty="0">
                <a:solidFill>
                  <a:srgbClr val="373C3C"/>
                </a:solidFill>
                <a:latin typeface="Times New Roman"/>
                <a:cs typeface="Times New Roman"/>
              </a:rPr>
              <a:t> Example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664" y="4193663"/>
            <a:ext cx="1901189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35" dirty="0">
                <a:solidFill>
                  <a:srgbClr val="373C3C"/>
                </a:solidFill>
                <a:latin typeface="Times New Roman"/>
                <a:cs typeface="Times New Roman"/>
              </a:rPr>
              <a:t>Programming </a:t>
            </a:r>
            <a:r>
              <a:rPr sz="1350" spc="-20" dirty="0">
                <a:solidFill>
                  <a:srgbClr val="373C3C"/>
                </a:solidFill>
                <a:latin typeface="Times New Roman"/>
                <a:cs typeface="Times New Roman"/>
              </a:rPr>
              <a:t>Best</a:t>
            </a:r>
            <a:r>
              <a:rPr sz="1350" spc="-3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373C3C"/>
                </a:solidFill>
                <a:latin typeface="Times New Roman"/>
                <a:cs typeface="Times New Roman"/>
              </a:rPr>
              <a:t>Practices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8575" y="1615439"/>
            <a:ext cx="9832975" cy="3986529"/>
            <a:chOff x="798575" y="1615439"/>
            <a:chExt cx="9832975" cy="3986529"/>
          </a:xfrm>
        </p:grpSpPr>
        <p:sp>
          <p:nvSpPr>
            <p:cNvPr id="10" name="object 10"/>
            <p:cNvSpPr/>
            <p:nvPr/>
          </p:nvSpPr>
          <p:spPr>
            <a:xfrm>
              <a:off x="966965" y="4671351"/>
              <a:ext cx="35560" cy="930275"/>
            </a:xfrm>
            <a:custGeom>
              <a:avLst/>
              <a:gdLst/>
              <a:ahLst/>
              <a:cxnLst/>
              <a:rect l="l" t="t" r="r" b="b"/>
              <a:pathLst>
                <a:path w="35559" h="930275">
                  <a:moveTo>
                    <a:pt x="35445" y="912393"/>
                  </a:moveTo>
                  <a:lnTo>
                    <a:pt x="20066" y="894676"/>
                  </a:lnTo>
                  <a:lnTo>
                    <a:pt x="15379" y="894676"/>
                  </a:lnTo>
                  <a:lnTo>
                    <a:pt x="0" y="910043"/>
                  </a:lnTo>
                  <a:lnTo>
                    <a:pt x="0" y="914742"/>
                  </a:lnTo>
                  <a:lnTo>
                    <a:pt x="15379" y="930109"/>
                  </a:lnTo>
                  <a:lnTo>
                    <a:pt x="20066" y="930109"/>
                  </a:lnTo>
                  <a:lnTo>
                    <a:pt x="35445" y="912393"/>
                  </a:lnTo>
                  <a:close/>
                </a:path>
                <a:path w="35559" h="930275">
                  <a:moveTo>
                    <a:pt x="35445" y="690943"/>
                  </a:moveTo>
                  <a:lnTo>
                    <a:pt x="20066" y="673227"/>
                  </a:lnTo>
                  <a:lnTo>
                    <a:pt x="15379" y="673227"/>
                  </a:lnTo>
                  <a:lnTo>
                    <a:pt x="0" y="688594"/>
                  </a:lnTo>
                  <a:lnTo>
                    <a:pt x="0" y="693293"/>
                  </a:lnTo>
                  <a:lnTo>
                    <a:pt x="15379" y="708660"/>
                  </a:lnTo>
                  <a:lnTo>
                    <a:pt x="20066" y="708660"/>
                  </a:lnTo>
                  <a:lnTo>
                    <a:pt x="35445" y="690943"/>
                  </a:lnTo>
                  <a:close/>
                </a:path>
                <a:path w="35559" h="930275">
                  <a:moveTo>
                    <a:pt x="35445" y="460629"/>
                  </a:moveTo>
                  <a:lnTo>
                    <a:pt x="20066" y="442912"/>
                  </a:lnTo>
                  <a:lnTo>
                    <a:pt x="15379" y="442912"/>
                  </a:lnTo>
                  <a:lnTo>
                    <a:pt x="0" y="458279"/>
                  </a:lnTo>
                  <a:lnTo>
                    <a:pt x="0" y="462978"/>
                  </a:lnTo>
                  <a:lnTo>
                    <a:pt x="15379" y="478345"/>
                  </a:lnTo>
                  <a:lnTo>
                    <a:pt x="20066" y="478345"/>
                  </a:lnTo>
                  <a:lnTo>
                    <a:pt x="35445" y="460629"/>
                  </a:lnTo>
                  <a:close/>
                </a:path>
                <a:path w="35559" h="930275">
                  <a:moveTo>
                    <a:pt x="35445" y="239166"/>
                  </a:moveTo>
                  <a:lnTo>
                    <a:pt x="20066" y="221449"/>
                  </a:lnTo>
                  <a:lnTo>
                    <a:pt x="15379" y="221449"/>
                  </a:lnTo>
                  <a:lnTo>
                    <a:pt x="0" y="236816"/>
                  </a:lnTo>
                  <a:lnTo>
                    <a:pt x="0" y="241515"/>
                  </a:lnTo>
                  <a:lnTo>
                    <a:pt x="15379" y="256882"/>
                  </a:lnTo>
                  <a:lnTo>
                    <a:pt x="20066" y="256882"/>
                  </a:lnTo>
                  <a:lnTo>
                    <a:pt x="35445" y="239166"/>
                  </a:lnTo>
                  <a:close/>
                </a:path>
                <a:path w="35559" h="930275">
                  <a:moveTo>
                    <a:pt x="35445" y="17716"/>
                  </a:moveTo>
                  <a:lnTo>
                    <a:pt x="20066" y="0"/>
                  </a:lnTo>
                  <a:lnTo>
                    <a:pt x="15379" y="0"/>
                  </a:lnTo>
                  <a:lnTo>
                    <a:pt x="0" y="15367"/>
                  </a:lnTo>
                  <a:lnTo>
                    <a:pt x="0" y="20066"/>
                  </a:lnTo>
                  <a:lnTo>
                    <a:pt x="15379" y="35433"/>
                  </a:lnTo>
                  <a:lnTo>
                    <a:pt x="20066" y="35433"/>
                  </a:lnTo>
                  <a:lnTo>
                    <a:pt x="35445" y="17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8575" y="1615439"/>
              <a:ext cx="9832975" cy="2667000"/>
            </a:xfrm>
            <a:custGeom>
              <a:avLst/>
              <a:gdLst/>
              <a:ahLst/>
              <a:cxnLst/>
              <a:rect l="l" t="t" r="r" b="b"/>
              <a:pathLst>
                <a:path w="9832975" h="2667000">
                  <a:moveTo>
                    <a:pt x="9832847" y="2666999"/>
                  </a:moveTo>
                  <a:lnTo>
                    <a:pt x="0" y="2666999"/>
                  </a:lnTo>
                  <a:lnTo>
                    <a:pt x="0" y="0"/>
                  </a:lnTo>
                  <a:lnTo>
                    <a:pt x="9832847" y="0"/>
                  </a:lnTo>
                  <a:lnTo>
                    <a:pt x="9832847" y="141541"/>
                  </a:lnTo>
                  <a:lnTo>
                    <a:pt x="205354" y="141541"/>
                  </a:lnTo>
                  <a:lnTo>
                    <a:pt x="199090" y="144135"/>
                  </a:lnTo>
                  <a:lnTo>
                    <a:pt x="188713" y="154513"/>
                  </a:lnTo>
                  <a:lnTo>
                    <a:pt x="186118" y="160777"/>
                  </a:lnTo>
                  <a:lnTo>
                    <a:pt x="186118" y="2416591"/>
                  </a:lnTo>
                  <a:lnTo>
                    <a:pt x="188713" y="2422855"/>
                  </a:lnTo>
                  <a:lnTo>
                    <a:pt x="199090" y="2433233"/>
                  </a:lnTo>
                  <a:lnTo>
                    <a:pt x="205354" y="2435828"/>
                  </a:lnTo>
                  <a:lnTo>
                    <a:pt x="9832847" y="2435828"/>
                  </a:lnTo>
                  <a:lnTo>
                    <a:pt x="9832847" y="2666999"/>
                  </a:lnTo>
                  <a:close/>
                </a:path>
                <a:path w="9832975" h="2667000">
                  <a:moveTo>
                    <a:pt x="9832847" y="2435828"/>
                  </a:moveTo>
                  <a:lnTo>
                    <a:pt x="9627492" y="2435828"/>
                  </a:lnTo>
                  <a:lnTo>
                    <a:pt x="9633756" y="2433233"/>
                  </a:lnTo>
                  <a:lnTo>
                    <a:pt x="9644134" y="2422855"/>
                  </a:lnTo>
                  <a:lnTo>
                    <a:pt x="9646729" y="2416591"/>
                  </a:lnTo>
                  <a:lnTo>
                    <a:pt x="9646729" y="160777"/>
                  </a:lnTo>
                  <a:lnTo>
                    <a:pt x="9644134" y="154513"/>
                  </a:lnTo>
                  <a:lnTo>
                    <a:pt x="9633756" y="144135"/>
                  </a:lnTo>
                  <a:lnTo>
                    <a:pt x="9627492" y="141541"/>
                  </a:lnTo>
                  <a:lnTo>
                    <a:pt x="9832847" y="141541"/>
                  </a:lnTo>
                  <a:lnTo>
                    <a:pt x="9832847" y="2435828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2410" y="1756981"/>
              <a:ext cx="9443085" cy="2294890"/>
            </a:xfrm>
            <a:custGeom>
              <a:avLst/>
              <a:gdLst/>
              <a:ahLst/>
              <a:cxnLst/>
              <a:rect l="l" t="t" r="r" b="b"/>
              <a:pathLst>
                <a:path w="9443085" h="2294890">
                  <a:moveTo>
                    <a:pt x="9419843" y="2294286"/>
                  </a:moveTo>
                  <a:lnTo>
                    <a:pt x="7683" y="2294286"/>
                  </a:lnTo>
                  <a:lnTo>
                    <a:pt x="6553" y="2293612"/>
                  </a:lnTo>
                  <a:lnTo>
                    <a:pt x="0" y="2271235"/>
                  </a:lnTo>
                  <a:lnTo>
                    <a:pt x="0" y="2267712"/>
                  </a:lnTo>
                  <a:lnTo>
                    <a:pt x="0" y="23050"/>
                  </a:lnTo>
                  <a:lnTo>
                    <a:pt x="7683" y="0"/>
                  </a:lnTo>
                  <a:lnTo>
                    <a:pt x="9419843" y="0"/>
                  </a:lnTo>
                  <a:lnTo>
                    <a:pt x="9442893" y="23050"/>
                  </a:lnTo>
                  <a:lnTo>
                    <a:pt x="9442893" y="2271235"/>
                  </a:lnTo>
                  <a:lnTo>
                    <a:pt x="9423233" y="2293612"/>
                  </a:lnTo>
                  <a:lnTo>
                    <a:pt x="9419843" y="2294286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4694" y="1756981"/>
              <a:ext cx="35560" cy="2294890"/>
            </a:xfrm>
            <a:custGeom>
              <a:avLst/>
              <a:gdLst/>
              <a:ahLst/>
              <a:cxnLst/>
              <a:rect l="l" t="t" r="r" b="b"/>
              <a:pathLst>
                <a:path w="35559" h="2294890">
                  <a:moveTo>
                    <a:pt x="35433" y="2294286"/>
                  </a:moveTo>
                  <a:lnTo>
                    <a:pt x="19236" y="2294286"/>
                  </a:lnTo>
                  <a:lnTo>
                    <a:pt x="12972" y="2291692"/>
                  </a:lnTo>
                  <a:lnTo>
                    <a:pt x="2594" y="2281313"/>
                  </a:lnTo>
                  <a:lnTo>
                    <a:pt x="0" y="2275050"/>
                  </a:lnTo>
                  <a:lnTo>
                    <a:pt x="0" y="19236"/>
                  </a:lnTo>
                  <a:lnTo>
                    <a:pt x="2594" y="12972"/>
                  </a:lnTo>
                  <a:lnTo>
                    <a:pt x="12972" y="2594"/>
                  </a:lnTo>
                  <a:lnTo>
                    <a:pt x="19236" y="0"/>
                  </a:lnTo>
                  <a:lnTo>
                    <a:pt x="35433" y="0"/>
                  </a:lnTo>
                  <a:lnTo>
                    <a:pt x="35433" y="2294286"/>
                  </a:lnTo>
                  <a:close/>
                </a:path>
              </a:pathLst>
            </a:custGeom>
            <a:solidFill>
              <a:srgbClr val="2B3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3001" y="1889854"/>
              <a:ext cx="9159875" cy="2028825"/>
            </a:xfrm>
            <a:custGeom>
              <a:avLst/>
              <a:gdLst/>
              <a:ahLst/>
              <a:cxnLst/>
              <a:rect l="l" t="t" r="r" b="b"/>
              <a:pathLst>
                <a:path w="9159875" h="2028825">
                  <a:moveTo>
                    <a:pt x="9136379" y="2028539"/>
                  </a:moveTo>
                  <a:lnTo>
                    <a:pt x="23050" y="2028539"/>
                  </a:lnTo>
                  <a:lnTo>
                    <a:pt x="19660" y="2027864"/>
                  </a:lnTo>
                  <a:lnTo>
                    <a:pt x="0" y="2005488"/>
                  </a:lnTo>
                  <a:lnTo>
                    <a:pt x="0" y="2001964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9136379" y="0"/>
                  </a:lnTo>
                  <a:lnTo>
                    <a:pt x="9159430" y="23050"/>
                  </a:lnTo>
                  <a:lnTo>
                    <a:pt x="9159430" y="2005488"/>
                  </a:lnTo>
                  <a:lnTo>
                    <a:pt x="9139768" y="2027864"/>
                  </a:lnTo>
                  <a:lnTo>
                    <a:pt x="9136379" y="2028539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78293" y="4591543"/>
            <a:ext cx="2580005" cy="1054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0" dirty="0">
                <a:latin typeface="Times New Roman"/>
                <a:cs typeface="Times New Roman"/>
              </a:rPr>
              <a:t>Always</a:t>
            </a:r>
            <a:r>
              <a:rPr sz="850" spc="-15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check</a:t>
            </a:r>
            <a:r>
              <a:rPr sz="850" spc="-10" dirty="0">
                <a:latin typeface="Times New Roman"/>
                <a:cs typeface="Times New Roman"/>
              </a:rPr>
              <a:t> strftime() </a:t>
            </a:r>
            <a:r>
              <a:rPr sz="850" dirty="0">
                <a:latin typeface="Times New Roman"/>
                <a:cs typeface="Times New Roman"/>
              </a:rPr>
              <a:t>return</a:t>
            </a:r>
            <a:r>
              <a:rPr sz="850" spc="-15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value</a:t>
            </a:r>
            <a:r>
              <a:rPr sz="850" spc="-1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for</a:t>
            </a:r>
            <a:r>
              <a:rPr sz="850" spc="-10" dirty="0">
                <a:latin typeface="Times New Roman"/>
                <a:cs typeface="Times New Roman"/>
              </a:rPr>
              <a:t> buffer overflow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850" dirty="0">
                <a:latin typeface="Times New Roman"/>
                <a:cs typeface="Times New Roman"/>
              </a:rPr>
              <a:t>Use</a:t>
            </a:r>
            <a:r>
              <a:rPr sz="850" spc="-5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clock_gettime()</a:t>
            </a:r>
            <a:r>
              <a:rPr sz="850" spc="-5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for higher</a:t>
            </a:r>
            <a:r>
              <a:rPr sz="850" spc="-5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precision</a:t>
            </a:r>
            <a:r>
              <a:rPr sz="850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timing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850" dirty="0">
                <a:latin typeface="Times New Roman"/>
                <a:cs typeface="Times New Roman"/>
              </a:rPr>
              <a:t>Handle</a:t>
            </a:r>
            <a:r>
              <a:rPr sz="850" spc="-25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time</a:t>
            </a:r>
            <a:r>
              <a:rPr sz="850" spc="-25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zone</a:t>
            </a:r>
            <a:r>
              <a:rPr sz="850" spc="-25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changes</a:t>
            </a:r>
            <a:r>
              <a:rPr sz="850" spc="-20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with</a:t>
            </a:r>
            <a:r>
              <a:rPr sz="850" spc="-4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TZ</a:t>
            </a:r>
            <a:r>
              <a:rPr sz="850" spc="-25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environment</a:t>
            </a:r>
            <a:r>
              <a:rPr sz="850" spc="-20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variable</a:t>
            </a:r>
            <a:endParaRPr sz="850">
              <a:latin typeface="Times New Roman"/>
              <a:cs typeface="Times New Roman"/>
            </a:endParaRPr>
          </a:p>
          <a:p>
            <a:pPr marL="12700" marR="5080">
              <a:lnSpc>
                <a:spcPct val="171000"/>
              </a:lnSpc>
              <a:spcBef>
                <a:spcPts val="65"/>
              </a:spcBef>
            </a:pPr>
            <a:r>
              <a:rPr sz="850" spc="-10" dirty="0">
                <a:latin typeface="Times New Roman"/>
                <a:cs typeface="Times New Roman"/>
              </a:rPr>
              <a:t>Remember</a:t>
            </a:r>
            <a:r>
              <a:rPr sz="850" spc="-15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tm_year</a:t>
            </a:r>
            <a:r>
              <a:rPr sz="850" spc="-15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offset </a:t>
            </a:r>
            <a:r>
              <a:rPr sz="850" dirty="0">
                <a:latin typeface="Times New Roman"/>
                <a:cs typeface="Times New Roman"/>
              </a:rPr>
              <a:t>and</a:t>
            </a:r>
            <a:r>
              <a:rPr sz="850" spc="-15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tm_mon zero-</a:t>
            </a:r>
            <a:r>
              <a:rPr sz="850" dirty="0">
                <a:latin typeface="Times New Roman"/>
                <a:cs typeface="Times New Roman"/>
              </a:rPr>
              <a:t>based</a:t>
            </a:r>
            <a:r>
              <a:rPr sz="850" spc="-15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indexing </a:t>
            </a:r>
            <a:r>
              <a:rPr sz="850" dirty="0">
                <a:latin typeface="Times New Roman"/>
                <a:cs typeface="Times New Roman"/>
              </a:rPr>
              <a:t>Use</a:t>
            </a:r>
            <a:r>
              <a:rPr sz="850" spc="-10" dirty="0">
                <a:latin typeface="Times New Roman"/>
                <a:cs typeface="Times New Roman"/>
              </a:rPr>
              <a:t> appropriate </a:t>
            </a:r>
            <a:r>
              <a:rPr sz="850" dirty="0">
                <a:latin typeface="Times New Roman"/>
                <a:cs typeface="Times New Roman"/>
              </a:rPr>
              <a:t>clock</a:t>
            </a:r>
            <a:r>
              <a:rPr sz="850" spc="-1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types</a:t>
            </a:r>
            <a:r>
              <a:rPr sz="850" spc="-1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for</a:t>
            </a:r>
            <a:r>
              <a:rPr sz="850" spc="-5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different timing </a:t>
            </a:r>
            <a:r>
              <a:rPr sz="850" spc="-20" dirty="0">
                <a:latin typeface="Times New Roman"/>
                <a:cs typeface="Times New Roman"/>
              </a:rPr>
              <a:t>needs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5443" y="6159280"/>
            <a:ext cx="593915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high-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precision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timing, 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clock_gettime()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with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CLOCK_MONOTONIC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often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 better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than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time()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8191" y="1900753"/>
            <a:ext cx="3125470" cy="1957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70455">
              <a:lnSpc>
                <a:spcPct val="116199"/>
              </a:lnSpc>
              <a:spcBef>
                <a:spcPts val="95"/>
              </a:spcBef>
            </a:pPr>
            <a:r>
              <a:rPr sz="550" spc="-10" dirty="0">
                <a:latin typeface="Lucida Console"/>
                <a:cs typeface="Lucida Console"/>
              </a:rPr>
              <a:t>#include</a:t>
            </a:r>
            <a:r>
              <a:rPr sz="550" spc="-55" dirty="0">
                <a:latin typeface="Lucida Console"/>
                <a:cs typeface="Lucida Console"/>
              </a:rPr>
              <a:t> </a:t>
            </a:r>
            <a:r>
              <a:rPr sz="550" spc="-10" dirty="0">
                <a:latin typeface="Lucida Console"/>
                <a:cs typeface="Lucida Console"/>
              </a:rPr>
              <a:t>&lt;time.h&gt; #include</a:t>
            </a:r>
            <a:r>
              <a:rPr sz="550" spc="-55" dirty="0">
                <a:latin typeface="Lucida Console"/>
                <a:cs typeface="Lucida Console"/>
              </a:rPr>
              <a:t> </a:t>
            </a:r>
            <a:r>
              <a:rPr sz="550" spc="-30" dirty="0">
                <a:latin typeface="Lucida Console"/>
                <a:cs typeface="Lucida Console"/>
              </a:rPr>
              <a:t>&lt;stdio.h&gt;</a:t>
            </a:r>
            <a:endParaRPr sz="5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500">
              <a:latin typeface="Lucida Console"/>
              <a:cs typeface="Lucida Console"/>
            </a:endParaRPr>
          </a:p>
          <a:p>
            <a:pPr marL="12700" marR="2492375">
              <a:lnSpc>
                <a:spcPct val="126800"/>
              </a:lnSpc>
            </a:pPr>
            <a:r>
              <a:rPr sz="550" spc="-10" dirty="0">
                <a:latin typeface="Lucida Console"/>
                <a:cs typeface="Lucida Console"/>
              </a:rPr>
              <a:t>time_t</a:t>
            </a:r>
            <a:r>
              <a:rPr sz="550" spc="-45" dirty="0">
                <a:latin typeface="Lucida Console"/>
                <a:cs typeface="Lucida Console"/>
              </a:rPr>
              <a:t> </a:t>
            </a:r>
            <a:r>
              <a:rPr sz="550" spc="-25" dirty="0">
                <a:latin typeface="Lucida Console"/>
                <a:cs typeface="Lucida Console"/>
              </a:rPr>
              <a:t>t; </a:t>
            </a:r>
            <a:r>
              <a:rPr sz="550" spc="-10" dirty="0">
                <a:latin typeface="Lucida Console"/>
                <a:cs typeface="Lucida Console"/>
              </a:rPr>
              <a:t>struct</a:t>
            </a:r>
            <a:r>
              <a:rPr sz="550" spc="-45" dirty="0">
                <a:latin typeface="Lucida Console"/>
                <a:cs typeface="Lucida Console"/>
              </a:rPr>
              <a:t> </a:t>
            </a:r>
            <a:r>
              <a:rPr sz="550" dirty="0">
                <a:latin typeface="Lucida Console"/>
                <a:cs typeface="Lucida Console"/>
              </a:rPr>
              <a:t>tm</a:t>
            </a:r>
            <a:r>
              <a:rPr sz="550" spc="-40" dirty="0">
                <a:latin typeface="Lucida Console"/>
                <a:cs typeface="Lucida Console"/>
              </a:rPr>
              <a:t> </a:t>
            </a:r>
            <a:r>
              <a:rPr sz="550" spc="-35" dirty="0">
                <a:latin typeface="Lucida Console"/>
                <a:cs typeface="Lucida Console"/>
              </a:rPr>
              <a:t>*tmp; </a:t>
            </a:r>
            <a:r>
              <a:rPr sz="550" dirty="0">
                <a:latin typeface="Lucida Console"/>
                <a:cs typeface="Lucida Console"/>
              </a:rPr>
              <a:t>char</a:t>
            </a:r>
            <a:r>
              <a:rPr sz="550" spc="-75" dirty="0">
                <a:latin typeface="Lucida Console"/>
                <a:cs typeface="Lucida Console"/>
              </a:rPr>
              <a:t> </a:t>
            </a:r>
            <a:r>
              <a:rPr sz="550" spc="-10" dirty="0">
                <a:latin typeface="Lucida Console"/>
                <a:cs typeface="Lucida Console"/>
              </a:rPr>
              <a:t>buf[64];</a:t>
            </a:r>
            <a:endParaRPr sz="5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Lucida Console"/>
              <a:cs typeface="Lucida Console"/>
            </a:endParaRPr>
          </a:p>
          <a:p>
            <a:pPr marL="12700" marR="2329180">
              <a:lnSpc>
                <a:spcPct val="116199"/>
              </a:lnSpc>
            </a:pPr>
            <a:r>
              <a:rPr sz="550" dirty="0">
                <a:latin typeface="Lucida Console"/>
                <a:cs typeface="Lucida Console"/>
              </a:rPr>
              <a:t>//</a:t>
            </a:r>
            <a:r>
              <a:rPr sz="550" spc="-50" dirty="0">
                <a:latin typeface="Lucida Console"/>
                <a:cs typeface="Lucida Console"/>
              </a:rPr>
              <a:t> </a:t>
            </a:r>
            <a:r>
              <a:rPr sz="550" dirty="0">
                <a:latin typeface="Lucida Console"/>
                <a:cs typeface="Lucida Console"/>
              </a:rPr>
              <a:t>Get</a:t>
            </a:r>
            <a:r>
              <a:rPr sz="550" spc="-45" dirty="0">
                <a:latin typeface="Lucida Console"/>
                <a:cs typeface="Lucida Console"/>
              </a:rPr>
              <a:t> </a:t>
            </a:r>
            <a:r>
              <a:rPr sz="550" spc="-10" dirty="0">
                <a:latin typeface="Lucida Console"/>
                <a:cs typeface="Lucida Console"/>
              </a:rPr>
              <a:t>current</a:t>
            </a:r>
            <a:r>
              <a:rPr sz="550" spc="-50" dirty="0">
                <a:latin typeface="Lucida Console"/>
                <a:cs typeface="Lucida Console"/>
              </a:rPr>
              <a:t> </a:t>
            </a:r>
            <a:r>
              <a:rPr sz="550" spc="-40" dirty="0">
                <a:latin typeface="Lucida Console"/>
                <a:cs typeface="Lucida Console"/>
              </a:rPr>
              <a:t>time </a:t>
            </a:r>
            <a:r>
              <a:rPr sz="550" spc="-10" dirty="0">
                <a:latin typeface="Lucida Console"/>
                <a:cs typeface="Lucida Console"/>
              </a:rPr>
              <a:t>time(&amp;t);</a:t>
            </a:r>
            <a:endParaRPr sz="5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500">
              <a:latin typeface="Lucida Console"/>
              <a:cs typeface="Lucida Console"/>
            </a:endParaRPr>
          </a:p>
          <a:p>
            <a:pPr marL="12700" marR="2125345">
              <a:lnSpc>
                <a:spcPct val="126800"/>
              </a:lnSpc>
            </a:pPr>
            <a:r>
              <a:rPr sz="550" dirty="0">
                <a:latin typeface="Lucida Console"/>
                <a:cs typeface="Lucida Console"/>
              </a:rPr>
              <a:t>//</a:t>
            </a:r>
            <a:r>
              <a:rPr sz="550" spc="-45" dirty="0">
                <a:latin typeface="Lucida Console"/>
                <a:cs typeface="Lucida Console"/>
              </a:rPr>
              <a:t> </a:t>
            </a:r>
            <a:r>
              <a:rPr sz="550" spc="-10" dirty="0">
                <a:latin typeface="Lucida Console"/>
                <a:cs typeface="Lucida Console"/>
              </a:rPr>
              <a:t>Convert</a:t>
            </a:r>
            <a:r>
              <a:rPr sz="550" spc="-40" dirty="0">
                <a:latin typeface="Lucida Console"/>
                <a:cs typeface="Lucida Console"/>
              </a:rPr>
              <a:t> </a:t>
            </a:r>
            <a:r>
              <a:rPr sz="550" dirty="0">
                <a:latin typeface="Lucida Console"/>
                <a:cs typeface="Lucida Console"/>
              </a:rPr>
              <a:t>to</a:t>
            </a:r>
            <a:r>
              <a:rPr sz="550" spc="-40" dirty="0">
                <a:latin typeface="Lucida Console"/>
                <a:cs typeface="Lucida Console"/>
              </a:rPr>
              <a:t> </a:t>
            </a:r>
            <a:r>
              <a:rPr sz="550" spc="-10" dirty="0">
                <a:latin typeface="Lucida Console"/>
                <a:cs typeface="Lucida Console"/>
              </a:rPr>
              <a:t>local</a:t>
            </a:r>
            <a:r>
              <a:rPr sz="550" spc="-40" dirty="0">
                <a:latin typeface="Lucida Console"/>
                <a:cs typeface="Lucida Console"/>
              </a:rPr>
              <a:t> </a:t>
            </a:r>
            <a:r>
              <a:rPr sz="550" spc="-45" dirty="0">
                <a:latin typeface="Lucida Console"/>
                <a:cs typeface="Lucida Console"/>
              </a:rPr>
              <a:t>time </a:t>
            </a:r>
            <a:r>
              <a:rPr sz="550" dirty="0">
                <a:latin typeface="Lucida Console"/>
                <a:cs typeface="Lucida Console"/>
              </a:rPr>
              <a:t>tmp</a:t>
            </a:r>
            <a:r>
              <a:rPr sz="550" spc="-45" dirty="0">
                <a:latin typeface="Lucida Console"/>
                <a:cs typeface="Lucida Console"/>
              </a:rPr>
              <a:t> </a:t>
            </a:r>
            <a:r>
              <a:rPr sz="550" dirty="0">
                <a:latin typeface="Lucida Console"/>
                <a:cs typeface="Lucida Console"/>
              </a:rPr>
              <a:t>=</a:t>
            </a:r>
            <a:r>
              <a:rPr sz="550" spc="-40" dirty="0">
                <a:latin typeface="Lucida Console"/>
                <a:cs typeface="Lucida Console"/>
              </a:rPr>
              <a:t> </a:t>
            </a:r>
            <a:r>
              <a:rPr sz="550" spc="-10" dirty="0">
                <a:latin typeface="Lucida Console"/>
                <a:cs typeface="Lucida Console"/>
              </a:rPr>
              <a:t>localtime(&amp;t);</a:t>
            </a:r>
            <a:endParaRPr sz="5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5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550" dirty="0">
                <a:latin typeface="Lucida Console"/>
                <a:cs typeface="Lucida Console"/>
              </a:rPr>
              <a:t>//</a:t>
            </a:r>
            <a:r>
              <a:rPr sz="550" spc="-50" dirty="0">
                <a:latin typeface="Lucida Console"/>
                <a:cs typeface="Lucida Console"/>
              </a:rPr>
              <a:t> </a:t>
            </a:r>
            <a:r>
              <a:rPr sz="550" spc="-10" dirty="0">
                <a:latin typeface="Lucida Console"/>
                <a:cs typeface="Lucida Console"/>
              </a:rPr>
              <a:t>Format</a:t>
            </a:r>
            <a:r>
              <a:rPr sz="550" spc="-45" dirty="0">
                <a:latin typeface="Lucida Console"/>
                <a:cs typeface="Lucida Console"/>
              </a:rPr>
              <a:t> </a:t>
            </a:r>
            <a:r>
              <a:rPr sz="550" dirty="0">
                <a:latin typeface="Lucida Console"/>
                <a:cs typeface="Lucida Console"/>
              </a:rPr>
              <a:t>for</a:t>
            </a:r>
            <a:r>
              <a:rPr sz="550" spc="-45" dirty="0">
                <a:latin typeface="Lucida Console"/>
                <a:cs typeface="Lucida Console"/>
              </a:rPr>
              <a:t> </a:t>
            </a:r>
            <a:r>
              <a:rPr sz="550" spc="-10" dirty="0">
                <a:latin typeface="Lucida Console"/>
                <a:cs typeface="Lucida Console"/>
              </a:rPr>
              <a:t>display</a:t>
            </a:r>
            <a:endParaRPr sz="5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latin typeface="Lucida Console"/>
                <a:cs typeface="Lucida Console"/>
              </a:rPr>
              <a:t>if</a:t>
            </a:r>
            <a:r>
              <a:rPr sz="550" spc="-35" dirty="0">
                <a:latin typeface="Lucida Console"/>
                <a:cs typeface="Lucida Console"/>
              </a:rPr>
              <a:t> </a:t>
            </a:r>
            <a:r>
              <a:rPr sz="550" spc="-20" dirty="0">
                <a:latin typeface="Lucida Console"/>
                <a:cs typeface="Lucida Console"/>
              </a:rPr>
              <a:t>(strftime(buf,</a:t>
            </a:r>
            <a:r>
              <a:rPr sz="550" spc="-30" dirty="0">
                <a:latin typeface="Lucida Console"/>
                <a:cs typeface="Lucida Console"/>
              </a:rPr>
              <a:t> </a:t>
            </a:r>
            <a:r>
              <a:rPr sz="550" spc="-10" dirty="0">
                <a:latin typeface="Lucida Console"/>
                <a:cs typeface="Lucida Console"/>
              </a:rPr>
              <a:t>sizeof(buf),</a:t>
            </a:r>
            <a:r>
              <a:rPr sz="550" spc="-35" dirty="0">
                <a:latin typeface="Lucida Console"/>
                <a:cs typeface="Lucida Console"/>
              </a:rPr>
              <a:t> </a:t>
            </a:r>
            <a:r>
              <a:rPr sz="550" spc="-10" dirty="0">
                <a:latin typeface="Lucida Console"/>
                <a:cs typeface="Lucida Console"/>
              </a:rPr>
              <a:t>"Date:</a:t>
            </a:r>
            <a:r>
              <a:rPr sz="550" spc="-30" dirty="0">
                <a:latin typeface="Lucida Console"/>
                <a:cs typeface="Lucida Console"/>
              </a:rPr>
              <a:t> </a:t>
            </a:r>
            <a:r>
              <a:rPr sz="550" spc="-25" dirty="0">
                <a:latin typeface="Lucida Console"/>
                <a:cs typeface="Lucida Console"/>
              </a:rPr>
              <a:t>%Y-%m-</a:t>
            </a:r>
            <a:r>
              <a:rPr sz="550" dirty="0">
                <a:latin typeface="Lucida Console"/>
                <a:cs typeface="Lucida Console"/>
              </a:rPr>
              <a:t>%d</a:t>
            </a:r>
            <a:r>
              <a:rPr sz="550" spc="-35" dirty="0">
                <a:latin typeface="Lucida Console"/>
                <a:cs typeface="Lucida Console"/>
              </a:rPr>
              <a:t> </a:t>
            </a:r>
            <a:r>
              <a:rPr sz="550" spc="-10" dirty="0">
                <a:latin typeface="Lucida Console"/>
                <a:cs typeface="Lucida Console"/>
              </a:rPr>
              <a:t>Time:</a:t>
            </a:r>
            <a:r>
              <a:rPr sz="550" spc="-30" dirty="0">
                <a:latin typeface="Lucida Console"/>
                <a:cs typeface="Lucida Console"/>
              </a:rPr>
              <a:t> </a:t>
            </a:r>
            <a:r>
              <a:rPr sz="550" spc="-10" dirty="0">
                <a:latin typeface="Lucida Console"/>
                <a:cs typeface="Lucida Console"/>
              </a:rPr>
              <a:t>%H:%M:%S",</a:t>
            </a:r>
            <a:r>
              <a:rPr sz="550" spc="-35" dirty="0">
                <a:latin typeface="Lucida Console"/>
                <a:cs typeface="Lucida Console"/>
              </a:rPr>
              <a:t> </a:t>
            </a:r>
            <a:r>
              <a:rPr sz="550" dirty="0">
                <a:latin typeface="Lucida Console"/>
                <a:cs typeface="Lucida Console"/>
              </a:rPr>
              <a:t>tmp)</a:t>
            </a:r>
            <a:r>
              <a:rPr sz="550" spc="-30" dirty="0">
                <a:latin typeface="Lucida Console"/>
                <a:cs typeface="Lucida Console"/>
              </a:rPr>
              <a:t> </a:t>
            </a:r>
            <a:r>
              <a:rPr sz="550" dirty="0">
                <a:latin typeface="Lucida Console"/>
                <a:cs typeface="Lucida Console"/>
              </a:rPr>
              <a:t>==</a:t>
            </a:r>
            <a:r>
              <a:rPr sz="550" spc="-35" dirty="0">
                <a:latin typeface="Lucida Console"/>
                <a:cs typeface="Lucida Console"/>
              </a:rPr>
              <a:t> </a:t>
            </a:r>
            <a:r>
              <a:rPr sz="550" dirty="0">
                <a:latin typeface="Lucida Console"/>
                <a:cs typeface="Lucida Console"/>
              </a:rPr>
              <a:t>0)</a:t>
            </a:r>
            <a:r>
              <a:rPr sz="550" spc="-30" dirty="0">
                <a:latin typeface="Lucida Console"/>
                <a:cs typeface="Lucida Console"/>
              </a:rPr>
              <a:t> </a:t>
            </a:r>
            <a:r>
              <a:rPr sz="550" spc="-114" dirty="0">
                <a:latin typeface="Lucida Console"/>
                <a:cs typeface="Lucida Console"/>
              </a:rPr>
              <a:t>{</a:t>
            </a:r>
            <a:endParaRPr sz="550">
              <a:latin typeface="Lucida Console"/>
              <a:cs typeface="Lucida Console"/>
            </a:endParaRPr>
          </a:p>
          <a:p>
            <a:pPr marL="175260">
              <a:lnSpc>
                <a:spcPct val="100000"/>
              </a:lnSpc>
              <a:spcBef>
                <a:spcPts val="180"/>
              </a:spcBef>
            </a:pPr>
            <a:r>
              <a:rPr sz="550" spc="-20" dirty="0">
                <a:latin typeface="Lucida Console"/>
                <a:cs typeface="Lucida Console"/>
              </a:rPr>
              <a:t>printf("Buffer</a:t>
            </a:r>
            <a:r>
              <a:rPr sz="550" dirty="0">
                <a:latin typeface="Lucida Console"/>
                <a:cs typeface="Lucida Console"/>
              </a:rPr>
              <a:t> too </a:t>
            </a:r>
            <a:r>
              <a:rPr sz="550" spc="-10" dirty="0">
                <a:latin typeface="Lucida Console"/>
                <a:cs typeface="Lucida Console"/>
              </a:rPr>
              <a:t>small\n");</a:t>
            </a:r>
            <a:endParaRPr sz="5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dirty="0">
                <a:latin typeface="Lucida Console"/>
                <a:cs typeface="Lucida Console"/>
              </a:rPr>
              <a:t>}</a:t>
            </a:r>
            <a:r>
              <a:rPr sz="550" spc="-50" dirty="0">
                <a:latin typeface="Lucida Console"/>
                <a:cs typeface="Lucida Console"/>
              </a:rPr>
              <a:t> </a:t>
            </a:r>
            <a:r>
              <a:rPr sz="550" dirty="0">
                <a:latin typeface="Lucida Console"/>
                <a:cs typeface="Lucida Console"/>
              </a:rPr>
              <a:t>else</a:t>
            </a:r>
            <a:r>
              <a:rPr sz="550" spc="-50" dirty="0">
                <a:latin typeface="Lucida Console"/>
                <a:cs typeface="Lucida Console"/>
              </a:rPr>
              <a:t> {</a:t>
            </a:r>
            <a:endParaRPr sz="550">
              <a:latin typeface="Lucida Console"/>
              <a:cs typeface="Lucida Console"/>
            </a:endParaRPr>
          </a:p>
          <a:p>
            <a:pPr marL="175260">
              <a:lnSpc>
                <a:spcPct val="100000"/>
              </a:lnSpc>
              <a:spcBef>
                <a:spcPts val="180"/>
              </a:spcBef>
            </a:pPr>
            <a:r>
              <a:rPr sz="550" spc="-20" dirty="0">
                <a:latin typeface="Lucida Console"/>
                <a:cs typeface="Lucida Console"/>
              </a:rPr>
              <a:t>printf("%s\n",</a:t>
            </a:r>
            <a:r>
              <a:rPr sz="550" spc="55" dirty="0">
                <a:latin typeface="Lucida Console"/>
                <a:cs typeface="Lucida Console"/>
              </a:rPr>
              <a:t> </a:t>
            </a:r>
            <a:r>
              <a:rPr sz="550" spc="-10" dirty="0">
                <a:latin typeface="Lucida Console"/>
                <a:cs typeface="Lucida Console"/>
              </a:rPr>
              <a:t>buf);</a:t>
            </a:r>
            <a:endParaRPr sz="5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spc="-50" dirty="0">
                <a:latin typeface="Lucida Console"/>
                <a:cs typeface="Lucida Console"/>
              </a:rPr>
              <a:t>}</a:t>
            </a:r>
            <a:endParaRPr sz="55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15</a:t>
            </a:fld>
            <a:r>
              <a:rPr spc="165" dirty="0"/>
              <a:t> </a:t>
            </a:r>
            <a:r>
              <a:rPr dirty="0"/>
              <a:t>/</a:t>
            </a:r>
            <a:r>
              <a:rPr spc="165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49" y="233361"/>
            <a:ext cx="10629899" cy="6820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14"/>
              </a:spcBef>
            </a:pPr>
            <a:r>
              <a:rPr spc="-85" dirty="0">
                <a:solidFill>
                  <a:schemeClr val="bg1"/>
                </a:solidFill>
              </a:rPr>
              <a:t>Key</a:t>
            </a:r>
            <a:r>
              <a:rPr spc="-95" dirty="0">
                <a:solidFill>
                  <a:schemeClr val="bg1"/>
                </a:solidFill>
              </a:rPr>
              <a:t> </a:t>
            </a:r>
            <a:r>
              <a:rPr spc="-105" dirty="0">
                <a:solidFill>
                  <a:schemeClr val="bg1"/>
                </a:solidFill>
              </a:rPr>
              <a:t>Takeaways</a:t>
            </a:r>
            <a:r>
              <a:rPr spc="-75" dirty="0">
                <a:solidFill>
                  <a:schemeClr val="bg1"/>
                </a:solidFill>
              </a:rPr>
              <a:t> </a:t>
            </a:r>
            <a:r>
              <a:rPr spc="-40" dirty="0">
                <a:solidFill>
                  <a:schemeClr val="bg1"/>
                </a:solidFill>
              </a:rPr>
              <a:t>and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-45" dirty="0">
                <a:solidFill>
                  <a:schemeClr val="bg1"/>
                </a:solidFill>
              </a:rPr>
              <a:t>Best</a:t>
            </a:r>
            <a:r>
              <a:rPr spc="-7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Practices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00034" y="1092596"/>
            <a:ext cx="3295650" cy="4969510"/>
            <a:chOff x="400034" y="1092596"/>
            <a:chExt cx="3295650" cy="4969510"/>
          </a:xfrm>
        </p:grpSpPr>
        <p:sp>
          <p:nvSpPr>
            <p:cNvPr id="5" name="object 5"/>
            <p:cNvSpPr/>
            <p:nvPr/>
          </p:nvSpPr>
          <p:spPr>
            <a:xfrm>
              <a:off x="404479" y="1097041"/>
              <a:ext cx="3286760" cy="4960620"/>
            </a:xfrm>
            <a:custGeom>
              <a:avLst/>
              <a:gdLst/>
              <a:ahLst/>
              <a:cxnLst/>
              <a:rect l="l" t="t" r="r" b="b"/>
              <a:pathLst>
                <a:path w="3286760" h="4960620">
                  <a:moveTo>
                    <a:pt x="3244150" y="4960619"/>
                  </a:moveTo>
                  <a:lnTo>
                    <a:pt x="42259" y="4960619"/>
                  </a:lnTo>
                  <a:lnTo>
                    <a:pt x="36044" y="4959382"/>
                  </a:lnTo>
                  <a:lnTo>
                    <a:pt x="1236" y="4924574"/>
                  </a:lnTo>
                  <a:lnTo>
                    <a:pt x="0" y="4918359"/>
                  </a:lnTo>
                  <a:lnTo>
                    <a:pt x="0" y="4911899"/>
                  </a:lnTo>
                  <a:lnTo>
                    <a:pt x="0" y="42259"/>
                  </a:lnTo>
                  <a:lnTo>
                    <a:pt x="24106" y="6180"/>
                  </a:lnTo>
                  <a:lnTo>
                    <a:pt x="42259" y="0"/>
                  </a:lnTo>
                  <a:lnTo>
                    <a:pt x="3244150" y="0"/>
                  </a:lnTo>
                  <a:lnTo>
                    <a:pt x="3280229" y="24106"/>
                  </a:lnTo>
                  <a:lnTo>
                    <a:pt x="3286410" y="42259"/>
                  </a:lnTo>
                  <a:lnTo>
                    <a:pt x="3286410" y="4918359"/>
                  </a:lnTo>
                  <a:lnTo>
                    <a:pt x="3262303" y="4954437"/>
                  </a:lnTo>
                  <a:lnTo>
                    <a:pt x="3250365" y="4959382"/>
                  </a:lnTo>
                  <a:lnTo>
                    <a:pt x="3244150" y="4960619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479" y="1097041"/>
              <a:ext cx="3286760" cy="4960620"/>
            </a:xfrm>
            <a:custGeom>
              <a:avLst/>
              <a:gdLst/>
              <a:ahLst/>
              <a:cxnLst/>
              <a:rect l="l" t="t" r="r" b="b"/>
              <a:pathLst>
                <a:path w="3286760" h="4960620">
                  <a:moveTo>
                    <a:pt x="0" y="4911899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6" y="36044"/>
                  </a:lnTo>
                  <a:lnTo>
                    <a:pt x="3708" y="30075"/>
                  </a:lnTo>
                  <a:lnTo>
                    <a:pt x="6181" y="24106"/>
                  </a:lnTo>
                  <a:lnTo>
                    <a:pt x="9701" y="18838"/>
                  </a:lnTo>
                  <a:lnTo>
                    <a:pt x="14269" y="14269"/>
                  </a:lnTo>
                  <a:lnTo>
                    <a:pt x="18838" y="9701"/>
                  </a:lnTo>
                  <a:lnTo>
                    <a:pt x="24106" y="6180"/>
                  </a:lnTo>
                  <a:lnTo>
                    <a:pt x="30075" y="3708"/>
                  </a:lnTo>
                  <a:lnTo>
                    <a:pt x="36044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3237690" y="0"/>
                  </a:lnTo>
                  <a:lnTo>
                    <a:pt x="3244150" y="0"/>
                  </a:lnTo>
                  <a:lnTo>
                    <a:pt x="3250365" y="1236"/>
                  </a:lnTo>
                  <a:lnTo>
                    <a:pt x="3282701" y="30075"/>
                  </a:lnTo>
                  <a:lnTo>
                    <a:pt x="3285174" y="36044"/>
                  </a:lnTo>
                  <a:lnTo>
                    <a:pt x="3286410" y="42259"/>
                  </a:lnTo>
                  <a:lnTo>
                    <a:pt x="3286410" y="48720"/>
                  </a:lnTo>
                  <a:lnTo>
                    <a:pt x="3286410" y="4911899"/>
                  </a:lnTo>
                  <a:lnTo>
                    <a:pt x="3286410" y="4918359"/>
                  </a:lnTo>
                  <a:lnTo>
                    <a:pt x="3285174" y="4924574"/>
                  </a:lnTo>
                  <a:lnTo>
                    <a:pt x="3282701" y="4930543"/>
                  </a:lnTo>
                  <a:lnTo>
                    <a:pt x="3280229" y="4936512"/>
                  </a:lnTo>
                  <a:lnTo>
                    <a:pt x="3244150" y="4960619"/>
                  </a:lnTo>
                  <a:lnTo>
                    <a:pt x="3237690" y="4960619"/>
                  </a:lnTo>
                  <a:lnTo>
                    <a:pt x="48720" y="4960619"/>
                  </a:lnTo>
                  <a:lnTo>
                    <a:pt x="9701" y="4941781"/>
                  </a:lnTo>
                  <a:lnTo>
                    <a:pt x="0" y="4918359"/>
                  </a:lnTo>
                  <a:lnTo>
                    <a:pt x="0" y="4911899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7664" y="1268382"/>
            <a:ext cx="2222500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spc="-65" dirty="0">
                <a:solidFill>
                  <a:srgbClr val="373C3C"/>
                </a:solidFill>
                <a:latin typeface="Times New Roman"/>
                <a:cs typeface="Times New Roman"/>
              </a:rPr>
              <a:t>System</a:t>
            </a:r>
            <a:r>
              <a:rPr sz="2500" spc="-7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500" spc="-55" dirty="0">
                <a:solidFill>
                  <a:srgbClr val="373C3C"/>
                </a:solidFill>
                <a:latin typeface="Times New Roman"/>
                <a:cs typeface="Times New Roman"/>
              </a:rPr>
              <a:t>Data</a:t>
            </a:r>
            <a:r>
              <a:rPr sz="2500" spc="-7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500" spc="-35" dirty="0">
                <a:solidFill>
                  <a:srgbClr val="373C3C"/>
                </a:solidFill>
                <a:latin typeface="Times New Roman"/>
                <a:cs typeface="Times New Roman"/>
              </a:rPr>
              <a:t>Files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2398" y="1996160"/>
            <a:ext cx="62230" cy="3162935"/>
          </a:xfrm>
          <a:custGeom>
            <a:avLst/>
            <a:gdLst/>
            <a:ahLst/>
            <a:cxnLst/>
            <a:rect l="l" t="t" r="r" b="b"/>
            <a:pathLst>
              <a:path w="62230" h="3162935">
                <a:moveTo>
                  <a:pt x="62014" y="3127273"/>
                </a:moveTo>
                <a:lnTo>
                  <a:pt x="35115" y="3100387"/>
                </a:lnTo>
                <a:lnTo>
                  <a:pt x="26898" y="3100387"/>
                </a:lnTo>
                <a:lnTo>
                  <a:pt x="0" y="3127273"/>
                </a:lnTo>
                <a:lnTo>
                  <a:pt x="0" y="3135503"/>
                </a:lnTo>
                <a:lnTo>
                  <a:pt x="26898" y="3162389"/>
                </a:lnTo>
                <a:lnTo>
                  <a:pt x="35115" y="3162389"/>
                </a:lnTo>
                <a:lnTo>
                  <a:pt x="62014" y="3135503"/>
                </a:lnTo>
                <a:lnTo>
                  <a:pt x="62014" y="3131388"/>
                </a:lnTo>
                <a:lnTo>
                  <a:pt x="62014" y="3127273"/>
                </a:lnTo>
                <a:close/>
              </a:path>
              <a:path w="62230" h="3162935">
                <a:moveTo>
                  <a:pt x="62014" y="2090864"/>
                </a:moveTo>
                <a:lnTo>
                  <a:pt x="35115" y="2063965"/>
                </a:lnTo>
                <a:lnTo>
                  <a:pt x="26898" y="2063965"/>
                </a:lnTo>
                <a:lnTo>
                  <a:pt x="0" y="2090864"/>
                </a:lnTo>
                <a:lnTo>
                  <a:pt x="0" y="2099081"/>
                </a:lnTo>
                <a:lnTo>
                  <a:pt x="26898" y="2125980"/>
                </a:lnTo>
                <a:lnTo>
                  <a:pt x="35115" y="2125980"/>
                </a:lnTo>
                <a:lnTo>
                  <a:pt x="62014" y="2099081"/>
                </a:lnTo>
                <a:lnTo>
                  <a:pt x="62014" y="2094979"/>
                </a:lnTo>
                <a:lnTo>
                  <a:pt x="62014" y="2090864"/>
                </a:lnTo>
                <a:close/>
              </a:path>
              <a:path w="62230" h="3162935">
                <a:moveTo>
                  <a:pt x="62014" y="1063307"/>
                </a:moveTo>
                <a:lnTo>
                  <a:pt x="35115" y="1036408"/>
                </a:lnTo>
                <a:lnTo>
                  <a:pt x="26898" y="1036408"/>
                </a:lnTo>
                <a:lnTo>
                  <a:pt x="0" y="1063307"/>
                </a:lnTo>
                <a:lnTo>
                  <a:pt x="0" y="1071524"/>
                </a:lnTo>
                <a:lnTo>
                  <a:pt x="26898" y="1098423"/>
                </a:lnTo>
                <a:lnTo>
                  <a:pt x="35115" y="1098423"/>
                </a:lnTo>
                <a:lnTo>
                  <a:pt x="62014" y="1071524"/>
                </a:lnTo>
                <a:lnTo>
                  <a:pt x="62014" y="1067422"/>
                </a:lnTo>
                <a:lnTo>
                  <a:pt x="62014" y="1063307"/>
                </a:lnTo>
                <a:close/>
              </a:path>
              <a:path w="62230" h="3162935">
                <a:moveTo>
                  <a:pt x="62014" y="26885"/>
                </a:moveTo>
                <a:lnTo>
                  <a:pt x="35115" y="0"/>
                </a:lnTo>
                <a:lnTo>
                  <a:pt x="26898" y="0"/>
                </a:lnTo>
                <a:lnTo>
                  <a:pt x="0" y="26885"/>
                </a:lnTo>
                <a:lnTo>
                  <a:pt x="0" y="35115"/>
                </a:lnTo>
                <a:lnTo>
                  <a:pt x="26898" y="62001"/>
                </a:lnTo>
                <a:lnTo>
                  <a:pt x="35115" y="62001"/>
                </a:lnTo>
                <a:lnTo>
                  <a:pt x="62014" y="35115"/>
                </a:lnTo>
                <a:lnTo>
                  <a:pt x="62014" y="31000"/>
                </a:lnTo>
                <a:lnTo>
                  <a:pt x="62014" y="26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6875" y="1802842"/>
            <a:ext cx="212026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099"/>
              </a:lnSpc>
              <a:spcBef>
                <a:spcPts val="100"/>
              </a:spcBef>
            </a:pPr>
            <a:r>
              <a:rPr sz="1600" spc="-30" dirty="0">
                <a:latin typeface="Times New Roman"/>
                <a:cs typeface="Times New Roman"/>
              </a:rPr>
              <a:t>Consistent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get/set/end </a:t>
            </a:r>
            <a:r>
              <a:rPr sz="1600" spc="-30" dirty="0">
                <a:latin typeface="Times New Roman"/>
                <a:cs typeface="Times New Roman"/>
              </a:rPr>
              <a:t>function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patterns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across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all </a:t>
            </a:r>
            <a:r>
              <a:rPr sz="1600" spc="-20" dirty="0">
                <a:latin typeface="Times New Roman"/>
                <a:cs typeface="Times New Roman"/>
              </a:rPr>
              <a:t>data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files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6875" y="2839257"/>
            <a:ext cx="227711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099"/>
              </a:lnSpc>
              <a:spcBef>
                <a:spcPts val="100"/>
              </a:spcBef>
            </a:pPr>
            <a:r>
              <a:rPr sz="1600" spc="-35" dirty="0">
                <a:latin typeface="Times New Roman"/>
                <a:cs typeface="Times New Roman"/>
              </a:rPr>
              <a:t>Password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and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group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files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are </a:t>
            </a:r>
            <a:r>
              <a:rPr sz="1600" spc="-35" dirty="0">
                <a:latin typeface="Times New Roman"/>
                <a:cs typeface="Times New Roman"/>
              </a:rPr>
              <a:t>fundamental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UNIX </a:t>
            </a:r>
            <a:r>
              <a:rPr sz="1600" spc="-25" dirty="0">
                <a:latin typeface="Times New Roman"/>
                <a:cs typeface="Times New Roman"/>
              </a:rPr>
              <a:t>security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model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6875" y="3866814"/>
            <a:ext cx="227139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099"/>
              </a:lnSpc>
              <a:spcBef>
                <a:spcPts val="100"/>
              </a:spcBef>
            </a:pPr>
            <a:r>
              <a:rPr sz="1600" spc="-35" dirty="0">
                <a:latin typeface="Times New Roman"/>
                <a:cs typeface="Times New Roman"/>
              </a:rPr>
              <a:t>Shadow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passwords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enhance </a:t>
            </a:r>
            <a:r>
              <a:rPr sz="1600" spc="-25" dirty="0">
                <a:latin typeface="Times New Roman"/>
                <a:cs typeface="Times New Roman"/>
              </a:rPr>
              <a:t>security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restricting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40" dirty="0">
                <a:latin typeface="Times New Roman"/>
                <a:cs typeface="Times New Roman"/>
              </a:rPr>
              <a:t>access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encrypted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passwords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6875" y="4903229"/>
            <a:ext cx="2276475" cy="64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099"/>
              </a:lnSpc>
              <a:spcBef>
                <a:spcPts val="100"/>
              </a:spcBef>
            </a:pPr>
            <a:r>
              <a:rPr sz="1600" spc="-35" dirty="0">
                <a:latin typeface="Times New Roman"/>
                <a:cs typeface="Times New Roman"/>
              </a:rPr>
              <a:t>Always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close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data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files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after </a:t>
            </a:r>
            <a:r>
              <a:rPr sz="1600" spc="-10" dirty="0">
                <a:latin typeface="Times New Roman"/>
                <a:cs typeface="Times New Roman"/>
              </a:rPr>
              <a:t>use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prevent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resource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leaks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72467" y="1092596"/>
            <a:ext cx="3295650" cy="4969510"/>
            <a:chOff x="3872467" y="1092596"/>
            <a:chExt cx="3295650" cy="4969510"/>
          </a:xfrm>
        </p:grpSpPr>
        <p:sp>
          <p:nvSpPr>
            <p:cNvPr id="14" name="object 14"/>
            <p:cNvSpPr/>
            <p:nvPr/>
          </p:nvSpPr>
          <p:spPr>
            <a:xfrm>
              <a:off x="3876912" y="1097041"/>
              <a:ext cx="3286760" cy="4960620"/>
            </a:xfrm>
            <a:custGeom>
              <a:avLst/>
              <a:gdLst/>
              <a:ahLst/>
              <a:cxnLst/>
              <a:rect l="l" t="t" r="r" b="b"/>
              <a:pathLst>
                <a:path w="3286759" h="4960620">
                  <a:moveTo>
                    <a:pt x="3244151" y="4960619"/>
                  </a:moveTo>
                  <a:lnTo>
                    <a:pt x="42259" y="4960619"/>
                  </a:lnTo>
                  <a:lnTo>
                    <a:pt x="36044" y="4959382"/>
                  </a:lnTo>
                  <a:lnTo>
                    <a:pt x="1236" y="4924574"/>
                  </a:lnTo>
                  <a:lnTo>
                    <a:pt x="0" y="4918359"/>
                  </a:lnTo>
                  <a:lnTo>
                    <a:pt x="0" y="4911899"/>
                  </a:lnTo>
                  <a:lnTo>
                    <a:pt x="0" y="42259"/>
                  </a:lnTo>
                  <a:lnTo>
                    <a:pt x="24106" y="6180"/>
                  </a:lnTo>
                  <a:lnTo>
                    <a:pt x="42259" y="0"/>
                  </a:lnTo>
                  <a:lnTo>
                    <a:pt x="3244151" y="0"/>
                  </a:lnTo>
                  <a:lnTo>
                    <a:pt x="3280228" y="24106"/>
                  </a:lnTo>
                  <a:lnTo>
                    <a:pt x="3286410" y="42259"/>
                  </a:lnTo>
                  <a:lnTo>
                    <a:pt x="3286410" y="4918359"/>
                  </a:lnTo>
                  <a:lnTo>
                    <a:pt x="3262302" y="4954437"/>
                  </a:lnTo>
                  <a:lnTo>
                    <a:pt x="3250365" y="4959382"/>
                  </a:lnTo>
                  <a:lnTo>
                    <a:pt x="3244151" y="4960619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6912" y="1097041"/>
              <a:ext cx="3286760" cy="4960620"/>
            </a:xfrm>
            <a:custGeom>
              <a:avLst/>
              <a:gdLst/>
              <a:ahLst/>
              <a:cxnLst/>
              <a:rect l="l" t="t" r="r" b="b"/>
              <a:pathLst>
                <a:path w="3286759" h="4960620">
                  <a:moveTo>
                    <a:pt x="0" y="4911899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6" y="36044"/>
                  </a:lnTo>
                  <a:lnTo>
                    <a:pt x="3708" y="30075"/>
                  </a:lnTo>
                  <a:lnTo>
                    <a:pt x="6181" y="24106"/>
                  </a:lnTo>
                  <a:lnTo>
                    <a:pt x="9701" y="18838"/>
                  </a:lnTo>
                  <a:lnTo>
                    <a:pt x="14270" y="14269"/>
                  </a:lnTo>
                  <a:lnTo>
                    <a:pt x="18838" y="9701"/>
                  </a:lnTo>
                  <a:lnTo>
                    <a:pt x="24106" y="6180"/>
                  </a:lnTo>
                  <a:lnTo>
                    <a:pt x="30075" y="3708"/>
                  </a:lnTo>
                  <a:lnTo>
                    <a:pt x="36044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3237690" y="0"/>
                  </a:lnTo>
                  <a:lnTo>
                    <a:pt x="3244151" y="0"/>
                  </a:lnTo>
                  <a:lnTo>
                    <a:pt x="3250365" y="1236"/>
                  </a:lnTo>
                  <a:lnTo>
                    <a:pt x="3256333" y="3708"/>
                  </a:lnTo>
                  <a:lnTo>
                    <a:pt x="3262302" y="6180"/>
                  </a:lnTo>
                  <a:lnTo>
                    <a:pt x="3267571" y="9701"/>
                  </a:lnTo>
                  <a:lnTo>
                    <a:pt x="3286410" y="48720"/>
                  </a:lnTo>
                  <a:lnTo>
                    <a:pt x="3286410" y="4911899"/>
                  </a:lnTo>
                  <a:lnTo>
                    <a:pt x="3267571" y="4950917"/>
                  </a:lnTo>
                  <a:lnTo>
                    <a:pt x="3256333" y="4956910"/>
                  </a:lnTo>
                  <a:lnTo>
                    <a:pt x="3250365" y="4959382"/>
                  </a:lnTo>
                  <a:lnTo>
                    <a:pt x="3244151" y="4960619"/>
                  </a:lnTo>
                  <a:lnTo>
                    <a:pt x="3237690" y="4960619"/>
                  </a:lnTo>
                  <a:lnTo>
                    <a:pt x="48720" y="4960619"/>
                  </a:lnTo>
                  <a:lnTo>
                    <a:pt x="9701" y="4941781"/>
                  </a:lnTo>
                  <a:lnTo>
                    <a:pt x="0" y="4918359"/>
                  </a:lnTo>
                  <a:lnTo>
                    <a:pt x="0" y="4911899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90098" y="1273820"/>
            <a:ext cx="2347595" cy="7340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2720"/>
              </a:lnSpc>
              <a:spcBef>
                <a:spcPts val="300"/>
              </a:spcBef>
            </a:pPr>
            <a:r>
              <a:rPr sz="2350" spc="-35" dirty="0">
                <a:solidFill>
                  <a:srgbClr val="373C3C"/>
                </a:solidFill>
                <a:latin typeface="Times New Roman"/>
                <a:cs typeface="Times New Roman"/>
              </a:rPr>
              <a:t>Security</a:t>
            </a:r>
            <a:r>
              <a:rPr sz="2350" spc="-7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350" spc="-55" dirty="0">
                <a:solidFill>
                  <a:srgbClr val="373C3C"/>
                </a:solidFill>
                <a:latin typeface="Times New Roman"/>
                <a:cs typeface="Times New Roman"/>
              </a:rPr>
              <a:t>and</a:t>
            </a:r>
            <a:r>
              <a:rPr sz="2350" spc="-15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350" spc="-25" dirty="0">
                <a:solidFill>
                  <a:srgbClr val="373C3C"/>
                </a:solidFill>
                <a:latin typeface="Times New Roman"/>
                <a:cs typeface="Times New Roman"/>
              </a:rPr>
              <a:t>Access </a:t>
            </a:r>
            <a:r>
              <a:rPr sz="2350" spc="-10" dirty="0">
                <a:solidFill>
                  <a:srgbClr val="373C3C"/>
                </a:solidFill>
                <a:latin typeface="Times New Roman"/>
                <a:cs typeface="Times New Roman"/>
              </a:rPr>
              <a:t>Control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74832" y="2315057"/>
            <a:ext cx="53340" cy="3011805"/>
          </a:xfrm>
          <a:custGeom>
            <a:avLst/>
            <a:gdLst/>
            <a:ahLst/>
            <a:cxnLst/>
            <a:rect l="l" t="t" r="r" b="b"/>
            <a:pathLst>
              <a:path w="53339" h="3011804">
                <a:moveTo>
                  <a:pt x="53162" y="2985224"/>
                </a:moveTo>
                <a:lnTo>
                  <a:pt x="30099" y="2958655"/>
                </a:lnTo>
                <a:lnTo>
                  <a:pt x="23063" y="2958655"/>
                </a:lnTo>
                <a:lnTo>
                  <a:pt x="0" y="2981706"/>
                </a:lnTo>
                <a:lnTo>
                  <a:pt x="0" y="2988754"/>
                </a:lnTo>
                <a:lnTo>
                  <a:pt x="23063" y="3011805"/>
                </a:lnTo>
                <a:lnTo>
                  <a:pt x="30099" y="3011805"/>
                </a:lnTo>
                <a:lnTo>
                  <a:pt x="53162" y="2985224"/>
                </a:lnTo>
                <a:close/>
              </a:path>
              <a:path w="53339" h="3011804">
                <a:moveTo>
                  <a:pt x="53162" y="2001964"/>
                </a:moveTo>
                <a:lnTo>
                  <a:pt x="30099" y="1975383"/>
                </a:lnTo>
                <a:lnTo>
                  <a:pt x="23063" y="1975383"/>
                </a:lnTo>
                <a:lnTo>
                  <a:pt x="0" y="1998433"/>
                </a:lnTo>
                <a:lnTo>
                  <a:pt x="0" y="2005482"/>
                </a:lnTo>
                <a:lnTo>
                  <a:pt x="23063" y="2028532"/>
                </a:lnTo>
                <a:lnTo>
                  <a:pt x="30099" y="2028532"/>
                </a:lnTo>
                <a:lnTo>
                  <a:pt x="53162" y="2001964"/>
                </a:lnTo>
                <a:close/>
              </a:path>
              <a:path w="53339" h="3011804">
                <a:moveTo>
                  <a:pt x="53162" y="1009840"/>
                </a:moveTo>
                <a:lnTo>
                  <a:pt x="30099" y="983259"/>
                </a:lnTo>
                <a:lnTo>
                  <a:pt x="23063" y="983259"/>
                </a:lnTo>
                <a:lnTo>
                  <a:pt x="0" y="1006309"/>
                </a:lnTo>
                <a:lnTo>
                  <a:pt x="0" y="1013358"/>
                </a:lnTo>
                <a:lnTo>
                  <a:pt x="23063" y="1036408"/>
                </a:lnTo>
                <a:lnTo>
                  <a:pt x="30099" y="1036408"/>
                </a:lnTo>
                <a:lnTo>
                  <a:pt x="53162" y="1009840"/>
                </a:lnTo>
                <a:close/>
              </a:path>
              <a:path w="53339" h="3011804">
                <a:moveTo>
                  <a:pt x="53162" y="26568"/>
                </a:moveTo>
                <a:lnTo>
                  <a:pt x="30099" y="0"/>
                </a:lnTo>
                <a:lnTo>
                  <a:pt x="23063" y="0"/>
                </a:lnTo>
                <a:lnTo>
                  <a:pt x="0" y="23050"/>
                </a:lnTo>
                <a:lnTo>
                  <a:pt x="0" y="30099"/>
                </a:lnTo>
                <a:lnTo>
                  <a:pt x="23063" y="53149"/>
                </a:lnTo>
                <a:lnTo>
                  <a:pt x="30099" y="53149"/>
                </a:lnTo>
                <a:lnTo>
                  <a:pt x="53162" y="26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30451" y="2119882"/>
            <a:ext cx="2102485" cy="9201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125"/>
              </a:spcBef>
            </a:pPr>
            <a:r>
              <a:rPr sz="1500" spc="-20" dirty="0">
                <a:latin typeface="Times New Roman"/>
                <a:cs typeface="Times New Roman"/>
              </a:rPr>
              <a:t>Shadow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passwords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separate </a:t>
            </a:r>
            <a:r>
              <a:rPr sz="1500" spc="-10" dirty="0">
                <a:latin typeface="Times New Roman"/>
                <a:cs typeface="Times New Roman"/>
              </a:rPr>
              <a:t>authentication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from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user </a:t>
            </a:r>
            <a:r>
              <a:rPr sz="1500" spc="-10" dirty="0">
                <a:latin typeface="Times New Roman"/>
                <a:cs typeface="Times New Roman"/>
              </a:rPr>
              <a:t>information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30451" y="3103148"/>
            <a:ext cx="2319655" cy="929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90"/>
              </a:spcBef>
            </a:pPr>
            <a:r>
              <a:rPr sz="1500" spc="-20" dirty="0">
                <a:latin typeface="Times New Roman"/>
                <a:cs typeface="Times New Roman"/>
              </a:rPr>
              <a:t>Supplementary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groups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provide flexible,</a:t>
            </a:r>
            <a:r>
              <a:rPr sz="1500" spc="-25" dirty="0">
                <a:latin typeface="Times New Roman"/>
                <a:cs typeface="Times New Roman"/>
              </a:rPr>
              <a:t> multi-</a:t>
            </a:r>
            <a:r>
              <a:rPr sz="1500" spc="-10" dirty="0">
                <a:latin typeface="Times New Roman"/>
                <a:cs typeface="Times New Roman"/>
              </a:rPr>
              <a:t>project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access control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30451" y="4104130"/>
            <a:ext cx="2118995" cy="911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55"/>
              </a:spcBef>
            </a:pPr>
            <a:r>
              <a:rPr sz="1500" spc="-20" dirty="0">
                <a:latin typeface="Times New Roman"/>
                <a:cs typeface="Times New Roman"/>
              </a:rPr>
              <a:t>Platform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differences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require careful </a:t>
            </a:r>
            <a:r>
              <a:rPr sz="1500" spc="-20" dirty="0">
                <a:latin typeface="Times New Roman"/>
                <a:cs typeface="Times New Roman"/>
              </a:rPr>
              <a:t>consideration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in </a:t>
            </a:r>
            <a:r>
              <a:rPr sz="1500" spc="-10" dirty="0">
                <a:latin typeface="Times New Roman"/>
                <a:cs typeface="Times New Roman"/>
              </a:rPr>
              <a:t>portable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code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30451" y="5078537"/>
            <a:ext cx="2232025" cy="628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800"/>
              </a:lnSpc>
              <a:spcBef>
                <a:spcPts val="90"/>
              </a:spcBef>
            </a:pPr>
            <a:r>
              <a:rPr sz="1500" spc="-10" dirty="0">
                <a:latin typeface="Times New Roman"/>
                <a:cs typeface="Times New Roman"/>
              </a:rPr>
              <a:t>Proper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privilege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management essential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system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functions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344901" y="1092596"/>
            <a:ext cx="3295650" cy="4969510"/>
            <a:chOff x="7344901" y="1092596"/>
            <a:chExt cx="3295650" cy="4969510"/>
          </a:xfrm>
        </p:grpSpPr>
        <p:sp>
          <p:nvSpPr>
            <p:cNvPr id="23" name="object 23"/>
            <p:cNvSpPr/>
            <p:nvPr/>
          </p:nvSpPr>
          <p:spPr>
            <a:xfrm>
              <a:off x="7349346" y="1097041"/>
              <a:ext cx="3286760" cy="4960620"/>
            </a:xfrm>
            <a:custGeom>
              <a:avLst/>
              <a:gdLst/>
              <a:ahLst/>
              <a:cxnLst/>
              <a:rect l="l" t="t" r="r" b="b"/>
              <a:pathLst>
                <a:path w="3286759" h="4960620">
                  <a:moveTo>
                    <a:pt x="3244150" y="4960619"/>
                  </a:moveTo>
                  <a:lnTo>
                    <a:pt x="42259" y="4960619"/>
                  </a:lnTo>
                  <a:lnTo>
                    <a:pt x="36044" y="4959382"/>
                  </a:lnTo>
                  <a:lnTo>
                    <a:pt x="1235" y="4924574"/>
                  </a:lnTo>
                  <a:lnTo>
                    <a:pt x="0" y="4918359"/>
                  </a:lnTo>
                  <a:lnTo>
                    <a:pt x="0" y="4911899"/>
                  </a:lnTo>
                  <a:lnTo>
                    <a:pt x="0" y="42259"/>
                  </a:lnTo>
                  <a:lnTo>
                    <a:pt x="24106" y="6180"/>
                  </a:lnTo>
                  <a:lnTo>
                    <a:pt x="42259" y="0"/>
                  </a:lnTo>
                  <a:lnTo>
                    <a:pt x="3244150" y="0"/>
                  </a:lnTo>
                  <a:lnTo>
                    <a:pt x="3280228" y="24106"/>
                  </a:lnTo>
                  <a:lnTo>
                    <a:pt x="3286410" y="42259"/>
                  </a:lnTo>
                  <a:lnTo>
                    <a:pt x="3286410" y="4918359"/>
                  </a:lnTo>
                  <a:lnTo>
                    <a:pt x="3262301" y="4954437"/>
                  </a:lnTo>
                  <a:lnTo>
                    <a:pt x="3250365" y="4959382"/>
                  </a:lnTo>
                  <a:lnTo>
                    <a:pt x="3244150" y="4960619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49346" y="1097041"/>
              <a:ext cx="3286760" cy="4960620"/>
            </a:xfrm>
            <a:custGeom>
              <a:avLst/>
              <a:gdLst/>
              <a:ahLst/>
              <a:cxnLst/>
              <a:rect l="l" t="t" r="r" b="b"/>
              <a:pathLst>
                <a:path w="3286759" h="4960620">
                  <a:moveTo>
                    <a:pt x="0" y="4911899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5" y="36044"/>
                  </a:lnTo>
                  <a:lnTo>
                    <a:pt x="3708" y="30075"/>
                  </a:lnTo>
                  <a:lnTo>
                    <a:pt x="6180" y="24106"/>
                  </a:lnTo>
                  <a:lnTo>
                    <a:pt x="9701" y="18838"/>
                  </a:lnTo>
                  <a:lnTo>
                    <a:pt x="14270" y="14269"/>
                  </a:lnTo>
                  <a:lnTo>
                    <a:pt x="18838" y="9701"/>
                  </a:lnTo>
                  <a:lnTo>
                    <a:pt x="24106" y="6180"/>
                  </a:lnTo>
                  <a:lnTo>
                    <a:pt x="30076" y="3708"/>
                  </a:lnTo>
                  <a:lnTo>
                    <a:pt x="36044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3237690" y="0"/>
                  </a:lnTo>
                  <a:lnTo>
                    <a:pt x="3244150" y="0"/>
                  </a:lnTo>
                  <a:lnTo>
                    <a:pt x="3250365" y="1236"/>
                  </a:lnTo>
                  <a:lnTo>
                    <a:pt x="3282701" y="30075"/>
                  </a:lnTo>
                  <a:lnTo>
                    <a:pt x="3286411" y="48720"/>
                  </a:lnTo>
                  <a:lnTo>
                    <a:pt x="3286411" y="4911899"/>
                  </a:lnTo>
                  <a:lnTo>
                    <a:pt x="3267571" y="4950917"/>
                  </a:lnTo>
                  <a:lnTo>
                    <a:pt x="3237690" y="4960619"/>
                  </a:lnTo>
                  <a:lnTo>
                    <a:pt x="48720" y="4960619"/>
                  </a:lnTo>
                  <a:lnTo>
                    <a:pt x="9701" y="4941781"/>
                  </a:lnTo>
                  <a:lnTo>
                    <a:pt x="3708" y="4930543"/>
                  </a:lnTo>
                  <a:lnTo>
                    <a:pt x="1235" y="4924574"/>
                  </a:lnTo>
                  <a:lnTo>
                    <a:pt x="0" y="4918359"/>
                  </a:lnTo>
                  <a:lnTo>
                    <a:pt x="0" y="4911899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92949" y="3953827"/>
              <a:ext cx="2817495" cy="1364615"/>
            </a:xfrm>
            <a:custGeom>
              <a:avLst/>
              <a:gdLst/>
              <a:ahLst/>
              <a:cxnLst/>
              <a:rect l="l" t="t" r="r" b="b"/>
              <a:pathLst>
                <a:path w="2817495" h="1364614">
                  <a:moveTo>
                    <a:pt x="2767263" y="1364170"/>
                  </a:moveTo>
                  <a:lnTo>
                    <a:pt x="0" y="1364170"/>
                  </a:lnTo>
                  <a:lnTo>
                    <a:pt x="0" y="0"/>
                  </a:lnTo>
                  <a:lnTo>
                    <a:pt x="2767263" y="0"/>
                  </a:lnTo>
                  <a:lnTo>
                    <a:pt x="2770720" y="340"/>
                  </a:lnTo>
                  <a:lnTo>
                    <a:pt x="2806024" y="20719"/>
                  </a:lnTo>
                  <a:lnTo>
                    <a:pt x="2816922" y="49659"/>
                  </a:lnTo>
                  <a:lnTo>
                    <a:pt x="2816922" y="1314510"/>
                  </a:lnTo>
                  <a:lnTo>
                    <a:pt x="2798888" y="1351070"/>
                  </a:lnTo>
                  <a:lnTo>
                    <a:pt x="2767263" y="1364170"/>
                  </a:lnTo>
                  <a:close/>
                </a:path>
              </a:pathLst>
            </a:custGeom>
            <a:solidFill>
              <a:srgbClr val="3398D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75232" y="3953827"/>
              <a:ext cx="35560" cy="1364615"/>
            </a:xfrm>
            <a:custGeom>
              <a:avLst/>
              <a:gdLst/>
              <a:ahLst/>
              <a:cxnLst/>
              <a:rect l="l" t="t" r="r" b="b"/>
              <a:pathLst>
                <a:path w="35559" h="1364614">
                  <a:moveTo>
                    <a:pt x="35432" y="1364170"/>
                  </a:moveTo>
                  <a:lnTo>
                    <a:pt x="0" y="1364170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136417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562532" y="1283754"/>
            <a:ext cx="168338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55" dirty="0">
                <a:solidFill>
                  <a:srgbClr val="373C3C"/>
                </a:solidFill>
                <a:latin typeface="Times New Roman"/>
                <a:cs typeface="Times New Roman"/>
              </a:rPr>
              <a:t>Time</a:t>
            </a:r>
            <a:r>
              <a:rPr sz="1800" spc="-5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373C3C"/>
                </a:solidFill>
                <a:latin typeface="Times New Roman"/>
                <a:cs typeface="Times New Roman"/>
              </a:rPr>
              <a:t>Management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29550" y="1863280"/>
            <a:ext cx="44450" cy="1612265"/>
          </a:xfrm>
          <a:custGeom>
            <a:avLst/>
            <a:gdLst/>
            <a:ahLst/>
            <a:cxnLst/>
            <a:rect l="l" t="t" r="r" b="b"/>
            <a:pathLst>
              <a:path w="44450" h="1612264">
                <a:moveTo>
                  <a:pt x="44297" y="1587131"/>
                </a:moveTo>
                <a:lnTo>
                  <a:pt x="25082" y="1567916"/>
                </a:lnTo>
                <a:lnTo>
                  <a:pt x="19215" y="1567916"/>
                </a:lnTo>
                <a:lnTo>
                  <a:pt x="0" y="1587131"/>
                </a:lnTo>
                <a:lnTo>
                  <a:pt x="0" y="1592999"/>
                </a:lnTo>
                <a:lnTo>
                  <a:pt x="19215" y="1612201"/>
                </a:lnTo>
                <a:lnTo>
                  <a:pt x="25082" y="1612201"/>
                </a:lnTo>
                <a:lnTo>
                  <a:pt x="44297" y="1592999"/>
                </a:lnTo>
                <a:lnTo>
                  <a:pt x="44297" y="1590065"/>
                </a:lnTo>
                <a:lnTo>
                  <a:pt x="44297" y="1587131"/>
                </a:lnTo>
                <a:close/>
              </a:path>
              <a:path w="44450" h="1612264">
                <a:moveTo>
                  <a:pt x="44297" y="1064488"/>
                </a:moveTo>
                <a:lnTo>
                  <a:pt x="25082" y="1045273"/>
                </a:lnTo>
                <a:lnTo>
                  <a:pt x="19215" y="1045273"/>
                </a:lnTo>
                <a:lnTo>
                  <a:pt x="0" y="1064488"/>
                </a:lnTo>
                <a:lnTo>
                  <a:pt x="0" y="1070356"/>
                </a:lnTo>
                <a:lnTo>
                  <a:pt x="19215" y="1089571"/>
                </a:lnTo>
                <a:lnTo>
                  <a:pt x="25082" y="1089571"/>
                </a:lnTo>
                <a:lnTo>
                  <a:pt x="44297" y="1070356"/>
                </a:lnTo>
                <a:lnTo>
                  <a:pt x="44297" y="1067422"/>
                </a:lnTo>
                <a:lnTo>
                  <a:pt x="44297" y="1064488"/>
                </a:lnTo>
                <a:close/>
              </a:path>
              <a:path w="44450" h="1612264">
                <a:moveTo>
                  <a:pt x="44297" y="541845"/>
                </a:moveTo>
                <a:lnTo>
                  <a:pt x="25082" y="522643"/>
                </a:lnTo>
                <a:lnTo>
                  <a:pt x="19215" y="522643"/>
                </a:lnTo>
                <a:lnTo>
                  <a:pt x="0" y="541845"/>
                </a:lnTo>
                <a:lnTo>
                  <a:pt x="0" y="547725"/>
                </a:lnTo>
                <a:lnTo>
                  <a:pt x="19215" y="566928"/>
                </a:lnTo>
                <a:lnTo>
                  <a:pt x="25082" y="566928"/>
                </a:lnTo>
                <a:lnTo>
                  <a:pt x="44297" y="547725"/>
                </a:lnTo>
                <a:lnTo>
                  <a:pt x="44297" y="544791"/>
                </a:lnTo>
                <a:lnTo>
                  <a:pt x="44297" y="541845"/>
                </a:lnTo>
                <a:close/>
              </a:path>
              <a:path w="44450" h="1612264">
                <a:moveTo>
                  <a:pt x="44297" y="19215"/>
                </a:moveTo>
                <a:lnTo>
                  <a:pt x="25082" y="0"/>
                </a:lnTo>
                <a:lnTo>
                  <a:pt x="19215" y="0"/>
                </a:lnTo>
                <a:lnTo>
                  <a:pt x="0" y="19215"/>
                </a:lnTo>
                <a:lnTo>
                  <a:pt x="0" y="25082"/>
                </a:lnTo>
                <a:lnTo>
                  <a:pt x="19215" y="44297"/>
                </a:lnTo>
                <a:lnTo>
                  <a:pt x="25082" y="44297"/>
                </a:lnTo>
                <a:lnTo>
                  <a:pt x="44297" y="25082"/>
                </a:lnTo>
                <a:lnTo>
                  <a:pt x="44297" y="22148"/>
                </a:lnTo>
                <a:lnTo>
                  <a:pt x="44297" y="19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058594" y="1720837"/>
            <a:ext cx="2277110" cy="468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400"/>
              </a:lnSpc>
              <a:spcBef>
                <a:spcPts val="95"/>
              </a:spcBef>
            </a:pPr>
            <a:r>
              <a:rPr sz="1150" spc="-20" dirty="0">
                <a:latin typeface="Times New Roman"/>
                <a:cs typeface="Times New Roman"/>
              </a:rPr>
              <a:t>UNIX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time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system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provides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consistent, portable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time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handling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across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-40" dirty="0">
                <a:latin typeface="Times New Roman"/>
                <a:cs typeface="Times New Roman"/>
              </a:rPr>
              <a:t>platforms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58594" y="2234615"/>
            <a:ext cx="2172335" cy="4864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400"/>
              </a:lnSpc>
              <a:spcBef>
                <a:spcPts val="95"/>
              </a:spcBef>
            </a:pPr>
            <a:r>
              <a:rPr sz="1150" spc="-10" dirty="0">
                <a:latin typeface="Times New Roman"/>
                <a:cs typeface="Times New Roman"/>
              </a:rPr>
              <a:t>Multiple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clock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types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support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-40" dirty="0">
                <a:latin typeface="Times New Roman"/>
                <a:cs typeface="Times New Roman"/>
              </a:rPr>
              <a:t>different </a:t>
            </a:r>
            <a:r>
              <a:rPr sz="1150" spc="-10" dirty="0">
                <a:latin typeface="Times New Roman"/>
                <a:cs typeface="Times New Roman"/>
              </a:rPr>
              <a:t>timing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precision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stability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needs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58594" y="2757252"/>
            <a:ext cx="2253615" cy="4864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400"/>
              </a:lnSpc>
              <a:spcBef>
                <a:spcPts val="95"/>
              </a:spcBef>
            </a:pPr>
            <a:r>
              <a:rPr sz="1150" spc="-10" dirty="0">
                <a:latin typeface="Times New Roman"/>
                <a:cs typeface="Times New Roman"/>
              </a:rPr>
              <a:t>Proper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formatting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parsing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spc="-35" dirty="0">
                <a:latin typeface="Times New Roman"/>
                <a:cs typeface="Times New Roman"/>
              </a:rPr>
              <a:t>essential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user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interfaces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data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exchange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58594" y="3279888"/>
            <a:ext cx="2253615" cy="4864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400"/>
              </a:lnSpc>
              <a:spcBef>
                <a:spcPts val="95"/>
              </a:spcBef>
            </a:pPr>
            <a:r>
              <a:rPr sz="1150" spc="-20" dirty="0">
                <a:latin typeface="Times New Roman"/>
                <a:cs typeface="Times New Roman"/>
              </a:rPr>
              <a:t>Environment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variables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(TZ)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allow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50" dirty="0">
                <a:latin typeface="Times New Roman"/>
                <a:cs typeface="Times New Roman"/>
              </a:rPr>
              <a:t>time </a:t>
            </a:r>
            <a:r>
              <a:rPr sz="1150" spc="-10" dirty="0">
                <a:latin typeface="Times New Roman"/>
                <a:cs typeface="Times New Roman"/>
              </a:rPr>
              <a:t>zone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customization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30838" y="4058350"/>
            <a:ext cx="2404110" cy="11252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5100"/>
              </a:lnSpc>
              <a:spcBef>
                <a:spcPts val="50"/>
              </a:spcBef>
            </a:pPr>
            <a:r>
              <a:rPr sz="1150" b="1" spc="-20" dirty="0">
                <a:latin typeface="Times New Roman"/>
                <a:cs typeface="Times New Roman"/>
              </a:rPr>
              <a:t>Development</a:t>
            </a:r>
            <a:r>
              <a:rPr sz="1150" b="1" spc="-30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Times New Roman"/>
                <a:cs typeface="Times New Roman"/>
              </a:rPr>
              <a:t>Best</a:t>
            </a:r>
            <a:r>
              <a:rPr sz="1150" b="1" spc="-30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Times New Roman"/>
                <a:cs typeface="Times New Roman"/>
              </a:rPr>
              <a:t>Practices:</a:t>
            </a:r>
            <a:r>
              <a:rPr sz="1150" b="1" spc="-3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Handle platform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differences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appropriately,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use </a:t>
            </a:r>
            <a:r>
              <a:rPr sz="1150" spc="-10" dirty="0">
                <a:latin typeface="Times New Roman"/>
                <a:cs typeface="Times New Roman"/>
              </a:rPr>
              <a:t>appropriate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time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functions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precision requirements,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always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validate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buffer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-50" dirty="0">
                <a:latin typeface="Times New Roman"/>
                <a:cs typeface="Times New Roman"/>
              </a:rPr>
              <a:t>sizes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return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values,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understand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security implications.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746412" y="6263566"/>
            <a:ext cx="593725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Understanding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these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patterns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security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considerations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 essential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system-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level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programming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16</a:t>
            </a:fld>
            <a:r>
              <a:rPr spc="165" dirty="0"/>
              <a:t> </a:t>
            </a:r>
            <a:r>
              <a:rPr dirty="0"/>
              <a:t>/</a:t>
            </a:r>
            <a:r>
              <a:rPr spc="165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49" y="233361"/>
            <a:ext cx="10629899" cy="6820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70585">
              <a:lnSpc>
                <a:spcPct val="100000"/>
              </a:lnSpc>
              <a:spcBef>
                <a:spcPts val="114"/>
              </a:spcBef>
            </a:pPr>
            <a:r>
              <a:rPr spc="-65" dirty="0">
                <a:solidFill>
                  <a:schemeClr val="bg1"/>
                </a:solidFill>
              </a:rPr>
              <a:t>System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-60" dirty="0">
                <a:solidFill>
                  <a:schemeClr val="bg1"/>
                </a:solidFill>
              </a:rPr>
              <a:t>Data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spc="-45" dirty="0">
                <a:solidFill>
                  <a:schemeClr val="bg1"/>
                </a:solidFill>
              </a:rPr>
              <a:t>Files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spc="-35" dirty="0">
                <a:solidFill>
                  <a:schemeClr val="bg1"/>
                </a:solidFill>
              </a:rPr>
              <a:t>Overview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00034" y="1092596"/>
            <a:ext cx="5102860" cy="4969510"/>
            <a:chOff x="400034" y="1092596"/>
            <a:chExt cx="5102860" cy="4969510"/>
          </a:xfrm>
        </p:grpSpPr>
        <p:sp>
          <p:nvSpPr>
            <p:cNvPr id="5" name="object 5"/>
            <p:cNvSpPr/>
            <p:nvPr/>
          </p:nvSpPr>
          <p:spPr>
            <a:xfrm>
              <a:off x="404479" y="1097041"/>
              <a:ext cx="5093970" cy="4960620"/>
            </a:xfrm>
            <a:custGeom>
              <a:avLst/>
              <a:gdLst/>
              <a:ahLst/>
              <a:cxnLst/>
              <a:rect l="l" t="t" r="r" b="b"/>
              <a:pathLst>
                <a:path w="5093970" h="4960620">
                  <a:moveTo>
                    <a:pt x="5051233" y="4960619"/>
                  </a:moveTo>
                  <a:lnTo>
                    <a:pt x="42259" y="4960619"/>
                  </a:lnTo>
                  <a:lnTo>
                    <a:pt x="36044" y="4959382"/>
                  </a:lnTo>
                  <a:lnTo>
                    <a:pt x="1236" y="4924574"/>
                  </a:lnTo>
                  <a:lnTo>
                    <a:pt x="0" y="4918359"/>
                  </a:lnTo>
                  <a:lnTo>
                    <a:pt x="0" y="4911899"/>
                  </a:lnTo>
                  <a:lnTo>
                    <a:pt x="0" y="42259"/>
                  </a:lnTo>
                  <a:lnTo>
                    <a:pt x="24106" y="6180"/>
                  </a:lnTo>
                  <a:lnTo>
                    <a:pt x="42259" y="0"/>
                  </a:lnTo>
                  <a:lnTo>
                    <a:pt x="5051233" y="0"/>
                  </a:lnTo>
                  <a:lnTo>
                    <a:pt x="5087312" y="24106"/>
                  </a:lnTo>
                  <a:lnTo>
                    <a:pt x="5093493" y="42259"/>
                  </a:lnTo>
                  <a:lnTo>
                    <a:pt x="5093493" y="4918359"/>
                  </a:lnTo>
                  <a:lnTo>
                    <a:pt x="5069385" y="4954437"/>
                  </a:lnTo>
                  <a:lnTo>
                    <a:pt x="5057448" y="4959382"/>
                  </a:lnTo>
                  <a:lnTo>
                    <a:pt x="5051233" y="4960619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479" y="1097041"/>
              <a:ext cx="5093970" cy="4960620"/>
            </a:xfrm>
            <a:custGeom>
              <a:avLst/>
              <a:gdLst/>
              <a:ahLst/>
              <a:cxnLst/>
              <a:rect l="l" t="t" r="r" b="b"/>
              <a:pathLst>
                <a:path w="5093970" h="4960620">
                  <a:moveTo>
                    <a:pt x="0" y="4911899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6" y="36044"/>
                  </a:lnTo>
                  <a:lnTo>
                    <a:pt x="3708" y="30075"/>
                  </a:lnTo>
                  <a:lnTo>
                    <a:pt x="6181" y="24106"/>
                  </a:lnTo>
                  <a:lnTo>
                    <a:pt x="9701" y="18838"/>
                  </a:lnTo>
                  <a:lnTo>
                    <a:pt x="14269" y="14269"/>
                  </a:lnTo>
                  <a:lnTo>
                    <a:pt x="18838" y="9701"/>
                  </a:lnTo>
                  <a:lnTo>
                    <a:pt x="24106" y="6180"/>
                  </a:lnTo>
                  <a:lnTo>
                    <a:pt x="30075" y="3708"/>
                  </a:lnTo>
                  <a:lnTo>
                    <a:pt x="36044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5044773" y="0"/>
                  </a:lnTo>
                  <a:lnTo>
                    <a:pt x="5051233" y="0"/>
                  </a:lnTo>
                  <a:lnTo>
                    <a:pt x="5057448" y="1236"/>
                  </a:lnTo>
                  <a:lnTo>
                    <a:pt x="5089784" y="30075"/>
                  </a:lnTo>
                  <a:lnTo>
                    <a:pt x="5092257" y="36044"/>
                  </a:lnTo>
                  <a:lnTo>
                    <a:pt x="5093493" y="42259"/>
                  </a:lnTo>
                  <a:lnTo>
                    <a:pt x="5093493" y="48720"/>
                  </a:lnTo>
                  <a:lnTo>
                    <a:pt x="5093493" y="4911899"/>
                  </a:lnTo>
                  <a:lnTo>
                    <a:pt x="5074654" y="4950917"/>
                  </a:lnTo>
                  <a:lnTo>
                    <a:pt x="5044773" y="4960619"/>
                  </a:lnTo>
                  <a:lnTo>
                    <a:pt x="48720" y="4960619"/>
                  </a:lnTo>
                  <a:lnTo>
                    <a:pt x="9701" y="4941781"/>
                  </a:lnTo>
                  <a:lnTo>
                    <a:pt x="0" y="4918359"/>
                  </a:lnTo>
                  <a:lnTo>
                    <a:pt x="0" y="4911899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7664" y="1279350"/>
            <a:ext cx="2039620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-25" dirty="0">
                <a:solidFill>
                  <a:srgbClr val="373C3C"/>
                </a:solidFill>
                <a:latin typeface="Times New Roman"/>
                <a:cs typeface="Times New Roman"/>
              </a:rPr>
              <a:t>Core</a:t>
            </a:r>
            <a:r>
              <a:rPr sz="2250" spc="-10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250" spc="-40" dirty="0">
                <a:solidFill>
                  <a:srgbClr val="373C3C"/>
                </a:solidFill>
                <a:latin typeface="Times New Roman"/>
                <a:cs typeface="Times New Roman"/>
              </a:rPr>
              <a:t>System</a:t>
            </a:r>
            <a:r>
              <a:rPr sz="2250" spc="-10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250" spc="-20" dirty="0">
                <a:solidFill>
                  <a:srgbClr val="373C3C"/>
                </a:solidFill>
                <a:latin typeface="Times New Roman"/>
                <a:cs typeface="Times New Roman"/>
              </a:rPr>
              <a:t>Files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3546" y="1960727"/>
            <a:ext cx="53340" cy="3357879"/>
          </a:xfrm>
          <a:custGeom>
            <a:avLst/>
            <a:gdLst/>
            <a:ahLst/>
            <a:cxnLst/>
            <a:rect l="l" t="t" r="r" b="b"/>
            <a:pathLst>
              <a:path w="53340" h="3357879">
                <a:moveTo>
                  <a:pt x="53149" y="3327184"/>
                </a:moveTo>
                <a:lnTo>
                  <a:pt x="30099" y="3304121"/>
                </a:lnTo>
                <a:lnTo>
                  <a:pt x="23050" y="3304121"/>
                </a:lnTo>
                <a:lnTo>
                  <a:pt x="0" y="3327184"/>
                </a:lnTo>
                <a:lnTo>
                  <a:pt x="0" y="3334220"/>
                </a:lnTo>
                <a:lnTo>
                  <a:pt x="23050" y="3357270"/>
                </a:lnTo>
                <a:lnTo>
                  <a:pt x="30099" y="3357270"/>
                </a:lnTo>
                <a:lnTo>
                  <a:pt x="53149" y="3334220"/>
                </a:lnTo>
                <a:lnTo>
                  <a:pt x="53149" y="3330702"/>
                </a:lnTo>
                <a:lnTo>
                  <a:pt x="53149" y="3327184"/>
                </a:lnTo>
                <a:close/>
              </a:path>
              <a:path w="53340" h="3357879">
                <a:moveTo>
                  <a:pt x="53149" y="2955125"/>
                </a:moveTo>
                <a:lnTo>
                  <a:pt x="30099" y="2932074"/>
                </a:lnTo>
                <a:lnTo>
                  <a:pt x="23050" y="2932074"/>
                </a:lnTo>
                <a:lnTo>
                  <a:pt x="0" y="2955125"/>
                </a:lnTo>
                <a:lnTo>
                  <a:pt x="0" y="2962173"/>
                </a:lnTo>
                <a:lnTo>
                  <a:pt x="23050" y="2985224"/>
                </a:lnTo>
                <a:lnTo>
                  <a:pt x="30099" y="2985224"/>
                </a:lnTo>
                <a:lnTo>
                  <a:pt x="53149" y="2962173"/>
                </a:lnTo>
                <a:lnTo>
                  <a:pt x="53149" y="2958655"/>
                </a:lnTo>
                <a:lnTo>
                  <a:pt x="53149" y="2955125"/>
                </a:lnTo>
                <a:close/>
              </a:path>
              <a:path w="53340" h="3357879">
                <a:moveTo>
                  <a:pt x="53149" y="2299614"/>
                </a:moveTo>
                <a:lnTo>
                  <a:pt x="30099" y="2276564"/>
                </a:lnTo>
                <a:lnTo>
                  <a:pt x="23050" y="2276564"/>
                </a:lnTo>
                <a:lnTo>
                  <a:pt x="0" y="2299614"/>
                </a:lnTo>
                <a:lnTo>
                  <a:pt x="0" y="2306663"/>
                </a:lnTo>
                <a:lnTo>
                  <a:pt x="23050" y="2329713"/>
                </a:lnTo>
                <a:lnTo>
                  <a:pt x="30099" y="2329713"/>
                </a:lnTo>
                <a:lnTo>
                  <a:pt x="53149" y="2306663"/>
                </a:lnTo>
                <a:lnTo>
                  <a:pt x="53149" y="2303145"/>
                </a:lnTo>
                <a:lnTo>
                  <a:pt x="53149" y="2299614"/>
                </a:lnTo>
                <a:close/>
              </a:path>
              <a:path w="53340" h="3357879">
                <a:moveTo>
                  <a:pt x="53149" y="1139190"/>
                </a:moveTo>
                <a:lnTo>
                  <a:pt x="30099" y="1116139"/>
                </a:lnTo>
                <a:lnTo>
                  <a:pt x="23050" y="1116139"/>
                </a:lnTo>
                <a:lnTo>
                  <a:pt x="0" y="1139190"/>
                </a:lnTo>
                <a:lnTo>
                  <a:pt x="0" y="1146238"/>
                </a:lnTo>
                <a:lnTo>
                  <a:pt x="23050" y="1169289"/>
                </a:lnTo>
                <a:lnTo>
                  <a:pt x="30099" y="1169289"/>
                </a:lnTo>
                <a:lnTo>
                  <a:pt x="53149" y="1146238"/>
                </a:lnTo>
                <a:lnTo>
                  <a:pt x="53149" y="1142707"/>
                </a:lnTo>
                <a:lnTo>
                  <a:pt x="53149" y="1139190"/>
                </a:lnTo>
                <a:close/>
              </a:path>
              <a:path w="53340" h="3357879">
                <a:moveTo>
                  <a:pt x="53149" y="767143"/>
                </a:moveTo>
                <a:lnTo>
                  <a:pt x="30099" y="744093"/>
                </a:lnTo>
                <a:lnTo>
                  <a:pt x="23050" y="744093"/>
                </a:lnTo>
                <a:lnTo>
                  <a:pt x="0" y="767143"/>
                </a:lnTo>
                <a:lnTo>
                  <a:pt x="0" y="774192"/>
                </a:lnTo>
                <a:lnTo>
                  <a:pt x="23050" y="797242"/>
                </a:lnTo>
                <a:lnTo>
                  <a:pt x="30099" y="797242"/>
                </a:lnTo>
                <a:lnTo>
                  <a:pt x="53149" y="774192"/>
                </a:lnTo>
                <a:lnTo>
                  <a:pt x="53149" y="770661"/>
                </a:lnTo>
                <a:lnTo>
                  <a:pt x="53149" y="767143"/>
                </a:lnTo>
                <a:close/>
              </a:path>
              <a:path w="53340" h="3357879">
                <a:moveTo>
                  <a:pt x="53149" y="395097"/>
                </a:moveTo>
                <a:lnTo>
                  <a:pt x="30099" y="372046"/>
                </a:lnTo>
                <a:lnTo>
                  <a:pt x="23050" y="372046"/>
                </a:lnTo>
                <a:lnTo>
                  <a:pt x="0" y="395097"/>
                </a:lnTo>
                <a:lnTo>
                  <a:pt x="0" y="402145"/>
                </a:lnTo>
                <a:lnTo>
                  <a:pt x="23050" y="425196"/>
                </a:lnTo>
                <a:lnTo>
                  <a:pt x="30099" y="425196"/>
                </a:lnTo>
                <a:lnTo>
                  <a:pt x="53149" y="402145"/>
                </a:lnTo>
                <a:lnTo>
                  <a:pt x="53149" y="398614"/>
                </a:lnTo>
                <a:lnTo>
                  <a:pt x="53149" y="395097"/>
                </a:lnTo>
                <a:close/>
              </a:path>
              <a:path w="53340" h="3357879">
                <a:moveTo>
                  <a:pt x="53149" y="23050"/>
                </a:moveTo>
                <a:lnTo>
                  <a:pt x="30099" y="0"/>
                </a:lnTo>
                <a:lnTo>
                  <a:pt x="23050" y="0"/>
                </a:lnTo>
                <a:lnTo>
                  <a:pt x="0" y="23050"/>
                </a:lnTo>
                <a:lnTo>
                  <a:pt x="0" y="30099"/>
                </a:lnTo>
                <a:lnTo>
                  <a:pt x="23050" y="53149"/>
                </a:lnTo>
                <a:lnTo>
                  <a:pt x="30099" y="53149"/>
                </a:lnTo>
                <a:lnTo>
                  <a:pt x="53149" y="30099"/>
                </a:lnTo>
                <a:lnTo>
                  <a:pt x="53149" y="26568"/>
                </a:lnTo>
                <a:lnTo>
                  <a:pt x="53149" y="23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9159" y="1841414"/>
            <a:ext cx="3253740" cy="2495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30" dirty="0">
                <a:latin typeface="Times New Roman"/>
                <a:cs typeface="Times New Roman"/>
              </a:rPr>
              <a:t>/etc/passwd</a:t>
            </a:r>
            <a:r>
              <a:rPr sz="1450" b="1" spc="-4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-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30" dirty="0">
                <a:latin typeface="Times New Roman"/>
                <a:cs typeface="Times New Roman"/>
              </a:rPr>
              <a:t>Password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file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for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user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accounts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9159" y="2213461"/>
            <a:ext cx="3191510" cy="2495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30" dirty="0">
                <a:latin typeface="Times New Roman"/>
                <a:cs typeface="Times New Roman"/>
              </a:rPr>
              <a:t>/etc/group</a:t>
            </a:r>
            <a:r>
              <a:rPr sz="1450" b="1" spc="-3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-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Group</a:t>
            </a:r>
            <a:r>
              <a:rPr sz="1450" spc="-30" dirty="0">
                <a:latin typeface="Times New Roman"/>
                <a:cs typeface="Times New Roman"/>
              </a:rPr>
              <a:t> membership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information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9159" y="2586182"/>
            <a:ext cx="372554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20" dirty="0">
                <a:latin typeface="Times New Roman"/>
                <a:cs typeface="Times New Roman"/>
              </a:rPr>
              <a:t>Used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frequently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by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programs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(login,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ls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-</a:t>
            </a:r>
            <a:r>
              <a:rPr sz="1450" dirty="0">
                <a:latin typeface="Times New Roman"/>
                <a:cs typeface="Times New Roman"/>
              </a:rPr>
              <a:t>l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command)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9159" y="2897552"/>
            <a:ext cx="3415665" cy="59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299"/>
              </a:lnSpc>
              <a:spcBef>
                <a:spcPts val="95"/>
              </a:spcBef>
            </a:pPr>
            <a:r>
              <a:rPr sz="1450" spc="-30" dirty="0">
                <a:latin typeface="Times New Roman"/>
                <a:cs typeface="Times New Roman"/>
              </a:rPr>
              <a:t>Historically</a:t>
            </a:r>
            <a:r>
              <a:rPr sz="1450" spc="-95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ASCII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text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files,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now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optimized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for </a:t>
            </a:r>
            <a:r>
              <a:rPr sz="1450" spc="-10" dirty="0">
                <a:latin typeface="Times New Roman"/>
                <a:cs typeface="Times New Roman"/>
              </a:rPr>
              <a:t>performance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664" y="3564778"/>
            <a:ext cx="1772285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-20" dirty="0">
                <a:solidFill>
                  <a:srgbClr val="373C3C"/>
                </a:solidFill>
                <a:latin typeface="Times New Roman"/>
                <a:cs typeface="Times New Roman"/>
              </a:rPr>
              <a:t>Key</a:t>
            </a:r>
            <a:r>
              <a:rPr sz="2250" spc="-114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250" spc="-40" dirty="0">
                <a:solidFill>
                  <a:srgbClr val="373C3C"/>
                </a:solidFill>
                <a:latin typeface="Times New Roman"/>
                <a:cs typeface="Times New Roman"/>
              </a:rPr>
              <a:t>Challenges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9159" y="4057982"/>
            <a:ext cx="3697604" cy="59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299"/>
              </a:lnSpc>
              <a:spcBef>
                <a:spcPts val="95"/>
              </a:spcBef>
            </a:pPr>
            <a:r>
              <a:rPr sz="1450" spc="-25" dirty="0">
                <a:latin typeface="Times New Roman"/>
                <a:cs typeface="Times New Roman"/>
              </a:rPr>
              <a:t>Sequential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scans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30" dirty="0">
                <a:latin typeface="Times New Roman"/>
                <a:cs typeface="Times New Roman"/>
              </a:rPr>
              <a:t>become</a:t>
            </a:r>
            <a:r>
              <a:rPr sz="1450" spc="-35" dirty="0">
                <a:latin typeface="Times New Roman"/>
                <a:cs typeface="Times New Roman"/>
              </a:rPr>
              <a:t> time-</a:t>
            </a:r>
            <a:r>
              <a:rPr sz="1450" spc="-30" dirty="0">
                <a:latin typeface="Times New Roman"/>
                <a:cs typeface="Times New Roman"/>
              </a:rPr>
              <a:t>consuming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for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larger systems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9159" y="4774170"/>
            <a:ext cx="325755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20" dirty="0">
                <a:latin typeface="Times New Roman"/>
                <a:cs typeface="Times New Roman"/>
              </a:rPr>
              <a:t>Need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portable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interfaces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for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consistent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access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9159" y="5085539"/>
            <a:ext cx="3199130" cy="59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299"/>
              </a:lnSpc>
              <a:spcBef>
                <a:spcPts val="95"/>
              </a:spcBef>
            </a:pPr>
            <a:r>
              <a:rPr sz="1450" spc="-30" dirty="0">
                <a:latin typeface="Times New Roman"/>
                <a:cs typeface="Times New Roman"/>
              </a:rPr>
              <a:t>Performance </a:t>
            </a:r>
            <a:r>
              <a:rPr sz="1450" spc="-25" dirty="0">
                <a:latin typeface="Times New Roman"/>
                <a:cs typeface="Times New Roman"/>
              </a:rPr>
              <a:t>optimization </a:t>
            </a:r>
            <a:r>
              <a:rPr sz="1450" spc="-20" dirty="0">
                <a:latin typeface="Times New Roman"/>
                <a:cs typeface="Times New Roman"/>
              </a:rPr>
              <a:t>while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maintaining </a:t>
            </a:r>
            <a:r>
              <a:rPr sz="1450" spc="-10" dirty="0">
                <a:latin typeface="Times New Roman"/>
                <a:cs typeface="Times New Roman"/>
              </a:rPr>
              <a:t>compatibility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79550" y="1092596"/>
            <a:ext cx="5102860" cy="4969510"/>
            <a:chOff x="5679550" y="1092596"/>
            <a:chExt cx="5102860" cy="4969510"/>
          </a:xfrm>
        </p:grpSpPr>
        <p:sp>
          <p:nvSpPr>
            <p:cNvPr id="18" name="object 18"/>
            <p:cNvSpPr/>
            <p:nvPr/>
          </p:nvSpPr>
          <p:spPr>
            <a:xfrm>
              <a:off x="5683995" y="1097041"/>
              <a:ext cx="5093970" cy="4960620"/>
            </a:xfrm>
            <a:custGeom>
              <a:avLst/>
              <a:gdLst/>
              <a:ahLst/>
              <a:cxnLst/>
              <a:rect l="l" t="t" r="r" b="b"/>
              <a:pathLst>
                <a:path w="5093970" h="4960620">
                  <a:moveTo>
                    <a:pt x="5051233" y="4960619"/>
                  </a:moveTo>
                  <a:lnTo>
                    <a:pt x="42259" y="4960619"/>
                  </a:lnTo>
                  <a:lnTo>
                    <a:pt x="36045" y="4959382"/>
                  </a:lnTo>
                  <a:lnTo>
                    <a:pt x="1235" y="4924574"/>
                  </a:lnTo>
                  <a:lnTo>
                    <a:pt x="0" y="4918359"/>
                  </a:lnTo>
                  <a:lnTo>
                    <a:pt x="0" y="4911899"/>
                  </a:lnTo>
                  <a:lnTo>
                    <a:pt x="0" y="42259"/>
                  </a:lnTo>
                  <a:lnTo>
                    <a:pt x="24107" y="6180"/>
                  </a:lnTo>
                  <a:lnTo>
                    <a:pt x="42259" y="0"/>
                  </a:lnTo>
                  <a:lnTo>
                    <a:pt x="5051233" y="0"/>
                  </a:lnTo>
                  <a:lnTo>
                    <a:pt x="5087311" y="24106"/>
                  </a:lnTo>
                  <a:lnTo>
                    <a:pt x="5093493" y="42259"/>
                  </a:lnTo>
                  <a:lnTo>
                    <a:pt x="5093493" y="4918359"/>
                  </a:lnTo>
                  <a:lnTo>
                    <a:pt x="5069385" y="4954437"/>
                  </a:lnTo>
                  <a:lnTo>
                    <a:pt x="5057448" y="4959382"/>
                  </a:lnTo>
                  <a:lnTo>
                    <a:pt x="5051233" y="4960619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3995" y="1097041"/>
              <a:ext cx="5093970" cy="4960620"/>
            </a:xfrm>
            <a:custGeom>
              <a:avLst/>
              <a:gdLst/>
              <a:ahLst/>
              <a:cxnLst/>
              <a:rect l="l" t="t" r="r" b="b"/>
              <a:pathLst>
                <a:path w="5093970" h="4960620">
                  <a:moveTo>
                    <a:pt x="0" y="4911899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5" y="36044"/>
                  </a:lnTo>
                  <a:lnTo>
                    <a:pt x="3708" y="30075"/>
                  </a:lnTo>
                  <a:lnTo>
                    <a:pt x="6180" y="24106"/>
                  </a:lnTo>
                  <a:lnTo>
                    <a:pt x="9701" y="18838"/>
                  </a:lnTo>
                  <a:lnTo>
                    <a:pt x="14270" y="14269"/>
                  </a:lnTo>
                  <a:lnTo>
                    <a:pt x="18838" y="9701"/>
                  </a:lnTo>
                  <a:lnTo>
                    <a:pt x="24107" y="6180"/>
                  </a:lnTo>
                  <a:lnTo>
                    <a:pt x="30076" y="3708"/>
                  </a:lnTo>
                  <a:lnTo>
                    <a:pt x="36045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5044773" y="0"/>
                  </a:lnTo>
                  <a:lnTo>
                    <a:pt x="5051233" y="0"/>
                  </a:lnTo>
                  <a:lnTo>
                    <a:pt x="5057448" y="1236"/>
                  </a:lnTo>
                  <a:lnTo>
                    <a:pt x="5089784" y="30075"/>
                  </a:lnTo>
                  <a:lnTo>
                    <a:pt x="5093494" y="48720"/>
                  </a:lnTo>
                  <a:lnTo>
                    <a:pt x="5093494" y="4911899"/>
                  </a:lnTo>
                  <a:lnTo>
                    <a:pt x="5074655" y="4950917"/>
                  </a:lnTo>
                  <a:lnTo>
                    <a:pt x="5044773" y="4960619"/>
                  </a:lnTo>
                  <a:lnTo>
                    <a:pt x="48720" y="4960619"/>
                  </a:lnTo>
                  <a:lnTo>
                    <a:pt x="9701" y="4941781"/>
                  </a:lnTo>
                  <a:lnTo>
                    <a:pt x="0" y="4918359"/>
                  </a:lnTo>
                  <a:lnTo>
                    <a:pt x="0" y="4911899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27598" y="1898713"/>
              <a:ext cx="4624070" cy="824230"/>
            </a:xfrm>
            <a:custGeom>
              <a:avLst/>
              <a:gdLst/>
              <a:ahLst/>
              <a:cxnLst/>
              <a:rect l="l" t="t" r="r" b="b"/>
              <a:pathLst>
                <a:path w="4624070" h="824230">
                  <a:moveTo>
                    <a:pt x="4574346" y="823817"/>
                  </a:moveTo>
                  <a:lnTo>
                    <a:pt x="0" y="823817"/>
                  </a:lnTo>
                  <a:lnTo>
                    <a:pt x="0" y="0"/>
                  </a:lnTo>
                  <a:lnTo>
                    <a:pt x="4574346" y="0"/>
                  </a:lnTo>
                  <a:lnTo>
                    <a:pt x="4577802" y="340"/>
                  </a:lnTo>
                  <a:lnTo>
                    <a:pt x="4613109" y="20719"/>
                  </a:lnTo>
                  <a:lnTo>
                    <a:pt x="4624006" y="49659"/>
                  </a:lnTo>
                  <a:lnTo>
                    <a:pt x="4624006" y="774157"/>
                  </a:lnTo>
                  <a:lnTo>
                    <a:pt x="4605970" y="810717"/>
                  </a:lnTo>
                  <a:lnTo>
                    <a:pt x="4574346" y="823817"/>
                  </a:lnTo>
                  <a:close/>
                </a:path>
              </a:pathLst>
            </a:custGeom>
            <a:solidFill>
              <a:srgbClr val="3398D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09881" y="1898713"/>
              <a:ext cx="35560" cy="824230"/>
            </a:xfrm>
            <a:custGeom>
              <a:avLst/>
              <a:gdLst/>
              <a:ahLst/>
              <a:cxnLst/>
              <a:rect l="l" t="t" r="r" b="b"/>
              <a:pathLst>
                <a:path w="35560" h="824230">
                  <a:moveTo>
                    <a:pt x="35432" y="823817"/>
                  </a:moveTo>
                  <a:lnTo>
                    <a:pt x="0" y="823817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823817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97181" y="1266088"/>
            <a:ext cx="1974214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spc="-40" dirty="0">
                <a:solidFill>
                  <a:srgbClr val="373C3C"/>
                </a:solidFill>
                <a:latin typeface="Times New Roman"/>
                <a:cs typeface="Times New Roman"/>
              </a:rPr>
              <a:t>Access</a:t>
            </a:r>
            <a:r>
              <a:rPr sz="2700" spc="-12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700" spc="-40" dirty="0">
                <a:solidFill>
                  <a:srgbClr val="373C3C"/>
                </a:solidFill>
                <a:latin typeface="Times New Roman"/>
                <a:cs typeface="Times New Roman"/>
              </a:rPr>
              <a:t>Pattern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65487" y="1999030"/>
            <a:ext cx="4194810" cy="5683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45"/>
              </a:spcBef>
            </a:pPr>
            <a:r>
              <a:rPr sz="1750" b="1" spc="-50" dirty="0">
                <a:latin typeface="Times New Roman"/>
                <a:cs typeface="Times New Roman"/>
              </a:rPr>
              <a:t>UNIX </a:t>
            </a:r>
            <a:r>
              <a:rPr sz="1750" b="1" spc="-35" dirty="0">
                <a:latin typeface="Times New Roman"/>
                <a:cs typeface="Times New Roman"/>
              </a:rPr>
              <a:t>systems</a:t>
            </a:r>
            <a:r>
              <a:rPr sz="1750" b="1" spc="-50" dirty="0">
                <a:latin typeface="Times New Roman"/>
                <a:cs typeface="Times New Roman"/>
              </a:rPr>
              <a:t> </a:t>
            </a:r>
            <a:r>
              <a:rPr sz="1750" b="1" spc="-55" dirty="0">
                <a:latin typeface="Times New Roman"/>
                <a:cs typeface="Times New Roman"/>
              </a:rPr>
              <a:t>require</a:t>
            </a:r>
            <a:r>
              <a:rPr sz="1750" b="1" spc="-45" dirty="0">
                <a:latin typeface="Times New Roman"/>
                <a:cs typeface="Times New Roman"/>
              </a:rPr>
              <a:t> numerous</a:t>
            </a:r>
            <a:r>
              <a:rPr sz="1750" b="1" spc="-50" dirty="0">
                <a:latin typeface="Times New Roman"/>
                <a:cs typeface="Times New Roman"/>
              </a:rPr>
              <a:t> </a:t>
            </a:r>
            <a:r>
              <a:rPr sz="1750" b="1" spc="-25" dirty="0">
                <a:latin typeface="Times New Roman"/>
                <a:cs typeface="Times New Roman"/>
              </a:rPr>
              <a:t>data</a:t>
            </a:r>
            <a:r>
              <a:rPr sz="1750" b="1" spc="-50" dirty="0">
                <a:latin typeface="Times New Roman"/>
                <a:cs typeface="Times New Roman"/>
              </a:rPr>
              <a:t> </a:t>
            </a:r>
            <a:r>
              <a:rPr sz="1750" b="1" spc="-20" dirty="0">
                <a:latin typeface="Times New Roman"/>
                <a:cs typeface="Times New Roman"/>
              </a:rPr>
              <a:t>files</a:t>
            </a:r>
            <a:r>
              <a:rPr sz="1750" b="1" spc="-45" dirty="0">
                <a:latin typeface="Times New Roman"/>
                <a:cs typeface="Times New Roman"/>
              </a:rPr>
              <a:t> </a:t>
            </a:r>
            <a:r>
              <a:rPr sz="1750" b="1" spc="-25" dirty="0">
                <a:latin typeface="Times New Roman"/>
                <a:cs typeface="Times New Roman"/>
              </a:rPr>
              <a:t>for </a:t>
            </a:r>
            <a:r>
              <a:rPr sz="1750" b="1" spc="-40" dirty="0">
                <a:latin typeface="Times New Roman"/>
                <a:cs typeface="Times New Roman"/>
              </a:rPr>
              <a:t>normal</a:t>
            </a:r>
            <a:r>
              <a:rPr sz="1750" b="1" spc="-60" dirty="0">
                <a:latin typeface="Times New Roman"/>
                <a:cs typeface="Times New Roman"/>
              </a:rPr>
              <a:t> </a:t>
            </a:r>
            <a:r>
              <a:rPr sz="1750" b="1" spc="-10" dirty="0">
                <a:latin typeface="Times New Roman"/>
                <a:cs typeface="Times New Roman"/>
              </a:rPr>
              <a:t>operation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97181" y="2770507"/>
            <a:ext cx="1732914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40" dirty="0">
                <a:solidFill>
                  <a:srgbClr val="373C3C"/>
                </a:solidFill>
                <a:latin typeface="Times New Roman"/>
                <a:cs typeface="Times New Roman"/>
              </a:rPr>
              <a:t>Evolution</a:t>
            </a:r>
            <a:r>
              <a:rPr sz="1750" spc="-5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1750" spc="-35" dirty="0">
                <a:solidFill>
                  <a:srgbClr val="373C3C"/>
                </a:solidFill>
                <a:latin typeface="Times New Roman"/>
                <a:cs typeface="Times New Roman"/>
              </a:rPr>
              <a:t>Timeline: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90780" y="3378047"/>
            <a:ext cx="62230" cy="956944"/>
          </a:xfrm>
          <a:custGeom>
            <a:avLst/>
            <a:gdLst/>
            <a:ahLst/>
            <a:cxnLst/>
            <a:rect l="l" t="t" r="r" b="b"/>
            <a:pathLst>
              <a:path w="62229" h="956945">
                <a:moveTo>
                  <a:pt x="62014" y="925690"/>
                </a:moveTo>
                <a:lnTo>
                  <a:pt x="35115" y="894676"/>
                </a:lnTo>
                <a:lnTo>
                  <a:pt x="26898" y="894676"/>
                </a:lnTo>
                <a:lnTo>
                  <a:pt x="0" y="921575"/>
                </a:lnTo>
                <a:lnTo>
                  <a:pt x="0" y="929792"/>
                </a:lnTo>
                <a:lnTo>
                  <a:pt x="26898" y="956691"/>
                </a:lnTo>
                <a:lnTo>
                  <a:pt x="35115" y="956691"/>
                </a:lnTo>
                <a:lnTo>
                  <a:pt x="62014" y="925690"/>
                </a:lnTo>
                <a:close/>
              </a:path>
              <a:path w="62229" h="956945">
                <a:moveTo>
                  <a:pt x="62014" y="482777"/>
                </a:moveTo>
                <a:lnTo>
                  <a:pt x="35115" y="451764"/>
                </a:lnTo>
                <a:lnTo>
                  <a:pt x="26898" y="451764"/>
                </a:lnTo>
                <a:lnTo>
                  <a:pt x="0" y="478663"/>
                </a:lnTo>
                <a:lnTo>
                  <a:pt x="0" y="486879"/>
                </a:lnTo>
                <a:lnTo>
                  <a:pt x="26898" y="513778"/>
                </a:lnTo>
                <a:lnTo>
                  <a:pt x="35115" y="513778"/>
                </a:lnTo>
                <a:lnTo>
                  <a:pt x="62014" y="482777"/>
                </a:lnTo>
                <a:close/>
              </a:path>
              <a:path w="62229" h="956945">
                <a:moveTo>
                  <a:pt x="62014" y="31000"/>
                </a:moveTo>
                <a:lnTo>
                  <a:pt x="35115" y="0"/>
                </a:lnTo>
                <a:lnTo>
                  <a:pt x="26898" y="0"/>
                </a:lnTo>
                <a:lnTo>
                  <a:pt x="0" y="26885"/>
                </a:lnTo>
                <a:lnTo>
                  <a:pt x="0" y="35115"/>
                </a:lnTo>
                <a:lnTo>
                  <a:pt x="26898" y="62001"/>
                </a:lnTo>
                <a:lnTo>
                  <a:pt x="35115" y="62001"/>
                </a:lnTo>
                <a:lnTo>
                  <a:pt x="62014" y="3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464109" y="3239185"/>
            <a:ext cx="324421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-35" dirty="0">
                <a:latin typeface="Times New Roman"/>
                <a:cs typeface="Times New Roman"/>
              </a:rPr>
              <a:t>Early</a:t>
            </a:r>
            <a:r>
              <a:rPr sz="1750" b="1" spc="-75" dirty="0">
                <a:latin typeface="Times New Roman"/>
                <a:cs typeface="Times New Roman"/>
              </a:rPr>
              <a:t> </a:t>
            </a:r>
            <a:r>
              <a:rPr sz="1750" b="1" spc="-40" dirty="0">
                <a:latin typeface="Times New Roman"/>
                <a:cs typeface="Times New Roman"/>
              </a:rPr>
              <a:t>UNIX:</a:t>
            </a:r>
            <a:r>
              <a:rPr sz="1750" b="1" spc="-60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Simple</a:t>
            </a:r>
            <a:r>
              <a:rPr sz="1750" spc="-114" dirty="0">
                <a:latin typeface="Times New Roman"/>
                <a:cs typeface="Times New Roman"/>
              </a:rPr>
              <a:t> </a:t>
            </a:r>
            <a:r>
              <a:rPr sz="1750" spc="-35" dirty="0">
                <a:latin typeface="Times New Roman"/>
                <a:cs typeface="Times New Roman"/>
              </a:rPr>
              <a:t>ASCII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-20" dirty="0">
                <a:latin typeface="Times New Roman"/>
                <a:cs typeface="Times New Roman"/>
              </a:rPr>
              <a:t>text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-20" dirty="0">
                <a:latin typeface="Times New Roman"/>
                <a:cs typeface="Times New Roman"/>
              </a:rPr>
              <a:t>files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64109" y="3690956"/>
            <a:ext cx="367474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-50" dirty="0">
                <a:latin typeface="Times New Roman"/>
                <a:cs typeface="Times New Roman"/>
              </a:rPr>
              <a:t>Modern</a:t>
            </a:r>
            <a:r>
              <a:rPr sz="1750" b="1" spc="-55" dirty="0">
                <a:latin typeface="Times New Roman"/>
                <a:cs typeface="Times New Roman"/>
              </a:rPr>
              <a:t> </a:t>
            </a:r>
            <a:r>
              <a:rPr sz="1750" b="1" spc="-40" dirty="0">
                <a:latin typeface="Times New Roman"/>
                <a:cs typeface="Times New Roman"/>
              </a:rPr>
              <a:t>UNIX:</a:t>
            </a:r>
            <a:r>
              <a:rPr sz="1750" b="1" spc="-55" dirty="0">
                <a:latin typeface="Times New Roman"/>
                <a:cs typeface="Times New Roman"/>
              </a:rPr>
              <a:t> </a:t>
            </a:r>
            <a:r>
              <a:rPr sz="1750" spc="-40" dirty="0">
                <a:latin typeface="Times New Roman"/>
                <a:cs typeface="Times New Roman"/>
              </a:rPr>
              <a:t>Optimized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-30" dirty="0">
                <a:latin typeface="Times New Roman"/>
                <a:cs typeface="Times New Roman"/>
              </a:rPr>
              <a:t>binary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formats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64109" y="4064510"/>
            <a:ext cx="2896870" cy="699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105"/>
              </a:spcBef>
            </a:pPr>
            <a:r>
              <a:rPr sz="1750" b="1" spc="-45" dirty="0">
                <a:latin typeface="Times New Roman"/>
                <a:cs typeface="Times New Roman"/>
              </a:rPr>
              <a:t>Current: </a:t>
            </a:r>
            <a:r>
              <a:rPr sz="1750" spc="-35" dirty="0">
                <a:latin typeface="Times New Roman"/>
                <a:cs typeface="Times New Roman"/>
              </a:rPr>
              <a:t>Portable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35" dirty="0">
                <a:latin typeface="Times New Roman"/>
                <a:cs typeface="Times New Roman"/>
              </a:rPr>
              <a:t>interfaces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20" dirty="0">
                <a:latin typeface="Times New Roman"/>
                <a:cs typeface="Times New Roman"/>
              </a:rPr>
              <a:t>hide </a:t>
            </a:r>
            <a:r>
              <a:rPr sz="1750" spc="-45" dirty="0">
                <a:latin typeface="Times New Roman"/>
                <a:cs typeface="Times New Roman"/>
              </a:rPr>
              <a:t>implementation</a:t>
            </a:r>
            <a:r>
              <a:rPr sz="1750" spc="1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details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97181" y="5063984"/>
            <a:ext cx="4506595" cy="5683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45"/>
              </a:spcBef>
            </a:pPr>
            <a:r>
              <a:rPr sz="1750" b="1" spc="-30" dirty="0">
                <a:latin typeface="Times New Roman"/>
                <a:cs typeface="Times New Roman"/>
              </a:rPr>
              <a:t>Result:</a:t>
            </a:r>
            <a:r>
              <a:rPr sz="1750" b="1" spc="-65" dirty="0">
                <a:latin typeface="Times New Roman"/>
                <a:cs typeface="Times New Roman"/>
              </a:rPr>
              <a:t> </a:t>
            </a:r>
            <a:r>
              <a:rPr sz="1750" spc="-35" dirty="0">
                <a:latin typeface="Times New Roman"/>
                <a:cs typeface="Times New Roman"/>
              </a:rPr>
              <a:t>Programs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can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-35" dirty="0">
                <a:latin typeface="Times New Roman"/>
                <a:cs typeface="Times New Roman"/>
              </a:rPr>
              <a:t>access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-35" dirty="0">
                <a:latin typeface="Times New Roman"/>
                <a:cs typeface="Times New Roman"/>
              </a:rPr>
              <a:t>user/group</a:t>
            </a:r>
            <a:r>
              <a:rPr sz="1750" spc="-65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information </a:t>
            </a:r>
            <a:r>
              <a:rPr sz="1750" spc="-35" dirty="0">
                <a:latin typeface="Times New Roman"/>
                <a:cs typeface="Times New Roman"/>
              </a:rPr>
              <a:t>consistently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-35" dirty="0">
                <a:latin typeface="Times New Roman"/>
                <a:cs typeface="Times New Roman"/>
              </a:rPr>
              <a:t>regardless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-40" dirty="0">
                <a:latin typeface="Times New Roman"/>
                <a:cs typeface="Times New Roman"/>
              </a:rPr>
              <a:t>underlying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-20" dirty="0">
                <a:latin typeface="Times New Roman"/>
                <a:cs typeface="Times New Roman"/>
              </a:rPr>
              <a:t>file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format.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5012" y="6212429"/>
            <a:ext cx="320040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System</a:t>
            </a:r>
            <a:r>
              <a:rPr sz="1200" spc="-4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data</a:t>
            </a:r>
            <a:r>
              <a:rPr sz="1200" spc="-4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files</a:t>
            </a:r>
            <a:r>
              <a:rPr sz="1200" spc="-4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are</a:t>
            </a:r>
            <a:r>
              <a:rPr sz="1200" spc="-4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fundamental</a:t>
            </a:r>
            <a:r>
              <a:rPr sz="1200" spc="-4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sz="1200" spc="-4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UNIX</a:t>
            </a:r>
            <a:r>
              <a:rPr sz="1200" spc="-4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operation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2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49" y="233361"/>
            <a:ext cx="10629899" cy="6909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14"/>
              </a:spcBef>
            </a:pPr>
            <a:r>
              <a:rPr spc="-70" dirty="0">
                <a:solidFill>
                  <a:schemeClr val="bg1"/>
                </a:solidFill>
              </a:rPr>
              <a:t>Password</a:t>
            </a:r>
            <a:r>
              <a:rPr spc="-75" dirty="0">
                <a:solidFill>
                  <a:schemeClr val="bg1"/>
                </a:solidFill>
              </a:rPr>
              <a:t> </a:t>
            </a:r>
            <a:r>
              <a:rPr spc="-40" dirty="0">
                <a:solidFill>
                  <a:schemeClr val="bg1"/>
                </a:solidFill>
              </a:rPr>
              <a:t>File</a:t>
            </a:r>
            <a:r>
              <a:rPr spc="-70" dirty="0">
                <a:solidFill>
                  <a:schemeClr val="bg1"/>
                </a:solidFill>
              </a:rPr>
              <a:t> </a:t>
            </a:r>
            <a:r>
              <a:rPr spc="-60" dirty="0">
                <a:solidFill>
                  <a:schemeClr val="bg1"/>
                </a:solidFill>
              </a:rPr>
              <a:t>(/etc/passwd)</a:t>
            </a:r>
            <a:r>
              <a:rPr spc="-70" dirty="0">
                <a:solidFill>
                  <a:schemeClr val="bg1"/>
                </a:solidFill>
              </a:rPr>
              <a:t> </a:t>
            </a:r>
            <a:r>
              <a:rPr spc="-25" dirty="0">
                <a:solidFill>
                  <a:schemeClr val="bg1"/>
                </a:solidFill>
              </a:rPr>
              <a:t>Structure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00049" y="1101470"/>
            <a:ext cx="10629900" cy="4952365"/>
            <a:chOff x="400049" y="1101470"/>
            <a:chExt cx="10629900" cy="4952365"/>
          </a:xfrm>
        </p:grpSpPr>
        <p:sp>
          <p:nvSpPr>
            <p:cNvPr id="5" name="object 5"/>
            <p:cNvSpPr/>
            <p:nvPr/>
          </p:nvSpPr>
          <p:spPr>
            <a:xfrm>
              <a:off x="404479" y="1105900"/>
              <a:ext cx="10621645" cy="4943475"/>
            </a:xfrm>
            <a:custGeom>
              <a:avLst/>
              <a:gdLst/>
              <a:ahLst/>
              <a:cxnLst/>
              <a:rect l="l" t="t" r="r" b="b"/>
              <a:pathLst>
                <a:path w="10621645" h="4943475">
                  <a:moveTo>
                    <a:pt x="10578781" y="4942902"/>
                  </a:moveTo>
                  <a:lnTo>
                    <a:pt x="42259" y="4942902"/>
                  </a:lnTo>
                  <a:lnTo>
                    <a:pt x="36044" y="4941666"/>
                  </a:lnTo>
                  <a:lnTo>
                    <a:pt x="1236" y="4906857"/>
                  </a:lnTo>
                  <a:lnTo>
                    <a:pt x="0" y="4900643"/>
                  </a:lnTo>
                  <a:lnTo>
                    <a:pt x="0" y="4894183"/>
                  </a:lnTo>
                  <a:lnTo>
                    <a:pt x="0" y="42259"/>
                  </a:lnTo>
                  <a:lnTo>
                    <a:pt x="24106" y="6180"/>
                  </a:lnTo>
                  <a:lnTo>
                    <a:pt x="42259" y="0"/>
                  </a:lnTo>
                  <a:lnTo>
                    <a:pt x="10578781" y="0"/>
                  </a:lnTo>
                  <a:lnTo>
                    <a:pt x="10614858" y="24106"/>
                  </a:lnTo>
                  <a:lnTo>
                    <a:pt x="10621040" y="42259"/>
                  </a:lnTo>
                  <a:lnTo>
                    <a:pt x="10621040" y="4900643"/>
                  </a:lnTo>
                  <a:lnTo>
                    <a:pt x="10596933" y="4936721"/>
                  </a:lnTo>
                  <a:lnTo>
                    <a:pt x="10584995" y="4941666"/>
                  </a:lnTo>
                  <a:lnTo>
                    <a:pt x="10578781" y="4942902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479" y="1105900"/>
              <a:ext cx="10621645" cy="4943475"/>
            </a:xfrm>
            <a:custGeom>
              <a:avLst/>
              <a:gdLst/>
              <a:ahLst/>
              <a:cxnLst/>
              <a:rect l="l" t="t" r="r" b="b"/>
              <a:pathLst>
                <a:path w="10621645" h="4943475">
                  <a:moveTo>
                    <a:pt x="0" y="4894183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6" y="36044"/>
                  </a:lnTo>
                  <a:lnTo>
                    <a:pt x="3708" y="30075"/>
                  </a:lnTo>
                  <a:lnTo>
                    <a:pt x="6181" y="24106"/>
                  </a:lnTo>
                  <a:lnTo>
                    <a:pt x="9701" y="18838"/>
                  </a:lnTo>
                  <a:lnTo>
                    <a:pt x="14269" y="14269"/>
                  </a:lnTo>
                  <a:lnTo>
                    <a:pt x="18838" y="9701"/>
                  </a:lnTo>
                  <a:lnTo>
                    <a:pt x="24106" y="6180"/>
                  </a:lnTo>
                  <a:lnTo>
                    <a:pt x="30075" y="3708"/>
                  </a:lnTo>
                  <a:lnTo>
                    <a:pt x="36044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10572321" y="0"/>
                  </a:lnTo>
                  <a:lnTo>
                    <a:pt x="10578781" y="0"/>
                  </a:lnTo>
                  <a:lnTo>
                    <a:pt x="10584995" y="1236"/>
                  </a:lnTo>
                  <a:lnTo>
                    <a:pt x="10590964" y="3708"/>
                  </a:lnTo>
                  <a:lnTo>
                    <a:pt x="10596933" y="6180"/>
                  </a:lnTo>
                  <a:lnTo>
                    <a:pt x="10621040" y="42259"/>
                  </a:lnTo>
                  <a:lnTo>
                    <a:pt x="10621041" y="48720"/>
                  </a:lnTo>
                  <a:lnTo>
                    <a:pt x="10621041" y="4894183"/>
                  </a:lnTo>
                  <a:lnTo>
                    <a:pt x="10602202" y="4933201"/>
                  </a:lnTo>
                  <a:lnTo>
                    <a:pt x="10572321" y="4942903"/>
                  </a:lnTo>
                  <a:lnTo>
                    <a:pt x="48720" y="4942903"/>
                  </a:lnTo>
                  <a:lnTo>
                    <a:pt x="9701" y="4924064"/>
                  </a:lnTo>
                  <a:lnTo>
                    <a:pt x="0" y="4900643"/>
                  </a:lnTo>
                  <a:lnTo>
                    <a:pt x="0" y="4894183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8081" y="4830794"/>
              <a:ext cx="10151745" cy="894715"/>
            </a:xfrm>
            <a:custGeom>
              <a:avLst/>
              <a:gdLst/>
              <a:ahLst/>
              <a:cxnLst/>
              <a:rect l="l" t="t" r="r" b="b"/>
              <a:pathLst>
                <a:path w="10151745" h="894714">
                  <a:moveTo>
                    <a:pt x="10101894" y="894683"/>
                  </a:moveTo>
                  <a:lnTo>
                    <a:pt x="0" y="894683"/>
                  </a:lnTo>
                  <a:lnTo>
                    <a:pt x="0" y="0"/>
                  </a:lnTo>
                  <a:lnTo>
                    <a:pt x="10101894" y="0"/>
                  </a:lnTo>
                  <a:lnTo>
                    <a:pt x="10105350" y="340"/>
                  </a:lnTo>
                  <a:lnTo>
                    <a:pt x="10140656" y="20718"/>
                  </a:lnTo>
                  <a:lnTo>
                    <a:pt x="10151554" y="49659"/>
                  </a:lnTo>
                  <a:lnTo>
                    <a:pt x="10151554" y="845023"/>
                  </a:lnTo>
                  <a:lnTo>
                    <a:pt x="10133519" y="881583"/>
                  </a:lnTo>
                  <a:lnTo>
                    <a:pt x="10101894" y="894683"/>
                  </a:lnTo>
                  <a:close/>
                </a:path>
              </a:pathLst>
            </a:custGeom>
            <a:solidFill>
              <a:srgbClr val="3398D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364" y="4830794"/>
              <a:ext cx="35560" cy="894715"/>
            </a:xfrm>
            <a:custGeom>
              <a:avLst/>
              <a:gdLst/>
              <a:ahLst/>
              <a:cxnLst/>
              <a:rect l="l" t="t" r="r" b="b"/>
              <a:pathLst>
                <a:path w="35559" h="894714">
                  <a:moveTo>
                    <a:pt x="35432" y="894683"/>
                  </a:moveTo>
                  <a:lnTo>
                    <a:pt x="0" y="894683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894683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70837" y="1278274"/>
            <a:ext cx="6488430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20" dirty="0">
                <a:solidFill>
                  <a:srgbClr val="373C3C"/>
                </a:solidFill>
                <a:latin typeface="Times New Roman"/>
                <a:cs typeface="Times New Roman"/>
              </a:rPr>
              <a:t>The</a:t>
            </a:r>
            <a:r>
              <a:rPr sz="2800" spc="-12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373C3C"/>
                </a:solidFill>
                <a:latin typeface="Times New Roman"/>
                <a:cs typeface="Times New Roman"/>
              </a:rPr>
              <a:t>passwd</a:t>
            </a:r>
            <a:r>
              <a:rPr sz="2800" spc="-12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373C3C"/>
                </a:solidFill>
                <a:latin typeface="Times New Roman"/>
                <a:cs typeface="Times New Roman"/>
              </a:rPr>
              <a:t>structure</a:t>
            </a:r>
            <a:r>
              <a:rPr sz="2800" spc="-12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373C3C"/>
                </a:solidFill>
                <a:latin typeface="Times New Roman"/>
                <a:cs typeface="Times New Roman"/>
              </a:rPr>
              <a:t>contains</a:t>
            </a:r>
            <a:r>
              <a:rPr sz="2800" spc="-12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73C3C"/>
                </a:solidFill>
                <a:latin typeface="Times New Roman"/>
                <a:cs typeface="Times New Roman"/>
              </a:rPr>
              <a:t>these</a:t>
            </a:r>
            <a:r>
              <a:rPr sz="2800" spc="-12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73C3C"/>
                </a:solidFill>
                <a:latin typeface="Times New Roman"/>
                <a:cs typeface="Times New Roman"/>
              </a:rPr>
              <a:t>key</a:t>
            </a:r>
            <a:r>
              <a:rPr sz="2800" spc="-12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73C3C"/>
                </a:solidFill>
                <a:latin typeface="Times New Roman"/>
                <a:cs typeface="Times New Roman"/>
              </a:rPr>
              <a:t>fields: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30364" y="1916429"/>
          <a:ext cx="10161269" cy="2816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2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Field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3D4F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3D4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3D4F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POSIX.1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3D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pw_name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char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60" dirty="0">
                          <a:latin typeface="Times New Roman"/>
                          <a:cs typeface="Times New Roman"/>
                        </a:rPr>
                        <a:t>*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125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Required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pw_passwd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char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60" dirty="0">
                          <a:latin typeface="Times New Roman"/>
                          <a:cs typeface="Times New Roman"/>
                        </a:rPr>
                        <a:t>*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Encrypted</a:t>
                      </a:r>
                      <a:r>
                        <a:rPr sz="12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password</a:t>
                      </a:r>
                      <a:r>
                        <a:rPr sz="12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(placeholder)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pw_uid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uid_t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Numerical</a:t>
                      </a:r>
                      <a:r>
                        <a:rPr sz="12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12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ID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Required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pw_gid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gid_t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Numerical</a:t>
                      </a: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group</a:t>
                      </a: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 ID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Required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pw_gecos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char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60" dirty="0">
                          <a:latin typeface="Times New Roman"/>
                          <a:cs typeface="Times New Roman"/>
                        </a:rPr>
                        <a:t>*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Comment</a:t>
                      </a:r>
                      <a:r>
                        <a:rPr sz="12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field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pw_dir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char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60" dirty="0">
                          <a:latin typeface="Times New Roman"/>
                          <a:cs typeface="Times New Roman"/>
                        </a:rPr>
                        <a:t>*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Initial</a:t>
                      </a:r>
                      <a:r>
                        <a:rPr sz="12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working</a:t>
                      </a:r>
                      <a:r>
                        <a:rPr sz="12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directory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Required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pw_shell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char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60" dirty="0">
                          <a:latin typeface="Times New Roman"/>
                          <a:cs typeface="Times New Roman"/>
                        </a:rPr>
                        <a:t>*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Initial</a:t>
                      </a:r>
                      <a:r>
                        <a:rPr sz="125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shell/user</a:t>
                      </a:r>
                      <a:r>
                        <a:rPr sz="12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program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Required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667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389176" y="4864507"/>
            <a:ext cx="6687184" cy="71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8000">
              <a:lnSpc>
                <a:spcPct val="125899"/>
              </a:lnSpc>
              <a:spcBef>
                <a:spcPts val="95"/>
              </a:spcBef>
            </a:pPr>
            <a:r>
              <a:rPr sz="1800" b="1" spc="-30" dirty="0">
                <a:latin typeface="Times New Roman"/>
                <a:cs typeface="Times New Roman"/>
              </a:rPr>
              <a:t>Example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entry: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Courier New"/>
                <a:cs typeface="Courier New"/>
              </a:rPr>
              <a:t>root:x:0:0:root:/root:/bin/bash</a:t>
            </a:r>
            <a:r>
              <a:rPr sz="1650" spc="500" dirty="0">
                <a:latin typeface="Courier New"/>
                <a:cs typeface="Courier New"/>
              </a:rPr>
              <a:t>  </a:t>
            </a:r>
            <a:r>
              <a:rPr sz="1800" b="1" spc="-20" dirty="0">
                <a:latin typeface="Times New Roman"/>
                <a:cs typeface="Times New Roman"/>
              </a:rPr>
              <a:t>Note: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POSIX.1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specifies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only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fields.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BSD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platforms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support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10.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3545" y="6203571"/>
            <a:ext cx="524319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'x'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in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password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field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placeholder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-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actual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encrypted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passwords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stored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elsewhere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3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49" y="233361"/>
            <a:ext cx="10629899" cy="7440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10235">
              <a:lnSpc>
                <a:spcPct val="100000"/>
              </a:lnSpc>
              <a:spcBef>
                <a:spcPts val="114"/>
              </a:spcBef>
            </a:pPr>
            <a:r>
              <a:rPr spc="-70" dirty="0">
                <a:solidFill>
                  <a:schemeClr val="bg1"/>
                </a:solidFill>
              </a:rPr>
              <a:t>Password</a:t>
            </a:r>
            <a:r>
              <a:rPr spc="-50" dirty="0">
                <a:solidFill>
                  <a:schemeClr val="bg1"/>
                </a:solidFill>
              </a:rPr>
              <a:t> </a:t>
            </a:r>
            <a:r>
              <a:rPr spc="-70" dirty="0">
                <a:solidFill>
                  <a:schemeClr val="bg1"/>
                </a:solidFill>
              </a:rPr>
              <a:t>File</a:t>
            </a:r>
            <a:r>
              <a:rPr spc="-190" dirty="0">
                <a:solidFill>
                  <a:schemeClr val="bg1"/>
                </a:solidFill>
              </a:rPr>
              <a:t> </a:t>
            </a:r>
            <a:r>
              <a:rPr spc="-60" dirty="0">
                <a:solidFill>
                  <a:schemeClr val="bg1"/>
                </a:solidFill>
              </a:rPr>
              <a:t>Access</a:t>
            </a:r>
            <a:r>
              <a:rPr spc="-40" dirty="0">
                <a:solidFill>
                  <a:schemeClr val="bg1"/>
                </a:solidFill>
              </a:rPr>
              <a:t> </a:t>
            </a:r>
            <a:r>
              <a:rPr spc="-30" dirty="0">
                <a:solidFill>
                  <a:schemeClr val="bg1"/>
                </a:solidFill>
              </a:rPr>
              <a:t>Functions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00034" y="1154604"/>
            <a:ext cx="5102860" cy="4845685"/>
            <a:chOff x="400034" y="1154604"/>
            <a:chExt cx="5102860" cy="4845685"/>
          </a:xfrm>
        </p:grpSpPr>
        <p:sp>
          <p:nvSpPr>
            <p:cNvPr id="5" name="object 5"/>
            <p:cNvSpPr/>
            <p:nvPr/>
          </p:nvSpPr>
          <p:spPr>
            <a:xfrm>
              <a:off x="404479" y="1159049"/>
              <a:ext cx="5093970" cy="4836795"/>
            </a:xfrm>
            <a:custGeom>
              <a:avLst/>
              <a:gdLst/>
              <a:ahLst/>
              <a:cxnLst/>
              <a:rect l="l" t="t" r="r" b="b"/>
              <a:pathLst>
                <a:path w="5093970" h="4836795">
                  <a:moveTo>
                    <a:pt x="5051233" y="4836603"/>
                  </a:moveTo>
                  <a:lnTo>
                    <a:pt x="42259" y="4836603"/>
                  </a:lnTo>
                  <a:lnTo>
                    <a:pt x="36044" y="4835367"/>
                  </a:lnTo>
                  <a:lnTo>
                    <a:pt x="1236" y="4800558"/>
                  </a:lnTo>
                  <a:lnTo>
                    <a:pt x="0" y="4794344"/>
                  </a:lnTo>
                  <a:lnTo>
                    <a:pt x="0" y="4787884"/>
                  </a:lnTo>
                  <a:lnTo>
                    <a:pt x="0" y="42259"/>
                  </a:lnTo>
                  <a:lnTo>
                    <a:pt x="24106" y="6180"/>
                  </a:lnTo>
                  <a:lnTo>
                    <a:pt x="42259" y="0"/>
                  </a:lnTo>
                  <a:lnTo>
                    <a:pt x="5051233" y="0"/>
                  </a:lnTo>
                  <a:lnTo>
                    <a:pt x="5087312" y="24106"/>
                  </a:lnTo>
                  <a:lnTo>
                    <a:pt x="5093493" y="42259"/>
                  </a:lnTo>
                  <a:lnTo>
                    <a:pt x="5093493" y="4794344"/>
                  </a:lnTo>
                  <a:lnTo>
                    <a:pt x="5069385" y="4830422"/>
                  </a:lnTo>
                  <a:lnTo>
                    <a:pt x="5057448" y="4835367"/>
                  </a:lnTo>
                  <a:lnTo>
                    <a:pt x="5051233" y="4836603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479" y="1159049"/>
              <a:ext cx="5093970" cy="4836795"/>
            </a:xfrm>
            <a:custGeom>
              <a:avLst/>
              <a:gdLst/>
              <a:ahLst/>
              <a:cxnLst/>
              <a:rect l="l" t="t" r="r" b="b"/>
              <a:pathLst>
                <a:path w="5093970" h="4836795">
                  <a:moveTo>
                    <a:pt x="0" y="4787884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6" y="36044"/>
                  </a:lnTo>
                  <a:lnTo>
                    <a:pt x="3708" y="30075"/>
                  </a:lnTo>
                  <a:lnTo>
                    <a:pt x="6181" y="24106"/>
                  </a:lnTo>
                  <a:lnTo>
                    <a:pt x="9701" y="18838"/>
                  </a:lnTo>
                  <a:lnTo>
                    <a:pt x="14269" y="14269"/>
                  </a:lnTo>
                  <a:lnTo>
                    <a:pt x="18838" y="9701"/>
                  </a:lnTo>
                  <a:lnTo>
                    <a:pt x="24106" y="6180"/>
                  </a:lnTo>
                  <a:lnTo>
                    <a:pt x="30075" y="3708"/>
                  </a:lnTo>
                  <a:lnTo>
                    <a:pt x="36044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5044773" y="0"/>
                  </a:lnTo>
                  <a:lnTo>
                    <a:pt x="5051233" y="0"/>
                  </a:lnTo>
                  <a:lnTo>
                    <a:pt x="5057448" y="1236"/>
                  </a:lnTo>
                  <a:lnTo>
                    <a:pt x="5089784" y="30075"/>
                  </a:lnTo>
                  <a:lnTo>
                    <a:pt x="5093493" y="48720"/>
                  </a:lnTo>
                  <a:lnTo>
                    <a:pt x="5093493" y="4787884"/>
                  </a:lnTo>
                  <a:lnTo>
                    <a:pt x="5093493" y="4794344"/>
                  </a:lnTo>
                  <a:lnTo>
                    <a:pt x="5092257" y="4800558"/>
                  </a:lnTo>
                  <a:lnTo>
                    <a:pt x="5089784" y="4806527"/>
                  </a:lnTo>
                  <a:lnTo>
                    <a:pt x="5087312" y="4812496"/>
                  </a:lnTo>
                  <a:lnTo>
                    <a:pt x="5051233" y="4836603"/>
                  </a:lnTo>
                  <a:lnTo>
                    <a:pt x="5044773" y="4836604"/>
                  </a:lnTo>
                  <a:lnTo>
                    <a:pt x="48720" y="4836604"/>
                  </a:lnTo>
                  <a:lnTo>
                    <a:pt x="9701" y="4817764"/>
                  </a:lnTo>
                  <a:lnTo>
                    <a:pt x="3708" y="4806527"/>
                  </a:lnTo>
                  <a:lnTo>
                    <a:pt x="1236" y="4800558"/>
                  </a:lnTo>
                  <a:lnTo>
                    <a:pt x="0" y="4794344"/>
                  </a:lnTo>
                  <a:lnTo>
                    <a:pt x="0" y="4787884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7664" y="1332550"/>
            <a:ext cx="3569970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-40" dirty="0">
                <a:solidFill>
                  <a:srgbClr val="373C3C"/>
                </a:solidFill>
                <a:latin typeface="Times New Roman"/>
                <a:cs typeface="Times New Roman"/>
              </a:rPr>
              <a:t>Key</a:t>
            </a:r>
            <a:r>
              <a:rPr sz="3150" spc="-15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3150" spc="-55" dirty="0">
                <a:solidFill>
                  <a:srgbClr val="373C3C"/>
                </a:solidFill>
                <a:latin typeface="Times New Roman"/>
                <a:cs typeface="Times New Roman"/>
              </a:rPr>
              <a:t>Lookup</a:t>
            </a:r>
            <a:r>
              <a:rPr sz="3150" spc="-14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3150" spc="-45" dirty="0">
                <a:solidFill>
                  <a:srgbClr val="373C3C"/>
                </a:solidFill>
                <a:latin typeface="Times New Roman"/>
                <a:cs typeface="Times New Roman"/>
              </a:rPr>
              <a:t>Functions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664" y="3219357"/>
            <a:ext cx="442404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-70" dirty="0">
                <a:solidFill>
                  <a:srgbClr val="373C3C"/>
                </a:solidFill>
                <a:latin typeface="Times New Roman"/>
                <a:cs typeface="Times New Roman"/>
              </a:rPr>
              <a:t>Sequential</a:t>
            </a:r>
            <a:r>
              <a:rPr sz="3150" spc="-20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3150" spc="-60" dirty="0">
                <a:solidFill>
                  <a:srgbClr val="373C3C"/>
                </a:solidFill>
                <a:latin typeface="Times New Roman"/>
                <a:cs typeface="Times New Roman"/>
              </a:rPr>
              <a:t>Access</a:t>
            </a:r>
            <a:r>
              <a:rPr sz="3150" spc="-4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3150" spc="-35" dirty="0">
                <a:solidFill>
                  <a:srgbClr val="373C3C"/>
                </a:solidFill>
                <a:latin typeface="Times New Roman"/>
                <a:cs typeface="Times New Roman"/>
              </a:rPr>
              <a:t>Functions</a:t>
            </a:r>
            <a:endParaRPr sz="31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79550" y="1154604"/>
            <a:ext cx="5102860" cy="4845685"/>
            <a:chOff x="5679550" y="1154604"/>
            <a:chExt cx="5102860" cy="4845685"/>
          </a:xfrm>
        </p:grpSpPr>
        <p:sp>
          <p:nvSpPr>
            <p:cNvPr id="10" name="object 10"/>
            <p:cNvSpPr/>
            <p:nvPr/>
          </p:nvSpPr>
          <p:spPr>
            <a:xfrm>
              <a:off x="5683995" y="1159049"/>
              <a:ext cx="5093970" cy="4836795"/>
            </a:xfrm>
            <a:custGeom>
              <a:avLst/>
              <a:gdLst/>
              <a:ahLst/>
              <a:cxnLst/>
              <a:rect l="l" t="t" r="r" b="b"/>
              <a:pathLst>
                <a:path w="5093970" h="4836795">
                  <a:moveTo>
                    <a:pt x="5051233" y="4836603"/>
                  </a:moveTo>
                  <a:lnTo>
                    <a:pt x="42259" y="4836603"/>
                  </a:lnTo>
                  <a:lnTo>
                    <a:pt x="36045" y="4835367"/>
                  </a:lnTo>
                  <a:lnTo>
                    <a:pt x="1235" y="4800558"/>
                  </a:lnTo>
                  <a:lnTo>
                    <a:pt x="0" y="4794344"/>
                  </a:lnTo>
                  <a:lnTo>
                    <a:pt x="0" y="4787884"/>
                  </a:lnTo>
                  <a:lnTo>
                    <a:pt x="0" y="42259"/>
                  </a:lnTo>
                  <a:lnTo>
                    <a:pt x="24107" y="6180"/>
                  </a:lnTo>
                  <a:lnTo>
                    <a:pt x="42259" y="0"/>
                  </a:lnTo>
                  <a:lnTo>
                    <a:pt x="5051233" y="0"/>
                  </a:lnTo>
                  <a:lnTo>
                    <a:pt x="5087311" y="24106"/>
                  </a:lnTo>
                  <a:lnTo>
                    <a:pt x="5093493" y="42259"/>
                  </a:lnTo>
                  <a:lnTo>
                    <a:pt x="5093493" y="4794344"/>
                  </a:lnTo>
                  <a:lnTo>
                    <a:pt x="5069385" y="4830422"/>
                  </a:lnTo>
                  <a:lnTo>
                    <a:pt x="5057448" y="4835367"/>
                  </a:lnTo>
                  <a:lnTo>
                    <a:pt x="5051233" y="4836603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3995" y="1159049"/>
              <a:ext cx="5093970" cy="4836795"/>
            </a:xfrm>
            <a:custGeom>
              <a:avLst/>
              <a:gdLst/>
              <a:ahLst/>
              <a:cxnLst/>
              <a:rect l="l" t="t" r="r" b="b"/>
              <a:pathLst>
                <a:path w="5093970" h="4836795">
                  <a:moveTo>
                    <a:pt x="0" y="4787884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5" y="36044"/>
                  </a:lnTo>
                  <a:lnTo>
                    <a:pt x="3708" y="30075"/>
                  </a:lnTo>
                  <a:lnTo>
                    <a:pt x="6180" y="24106"/>
                  </a:lnTo>
                  <a:lnTo>
                    <a:pt x="9701" y="18838"/>
                  </a:lnTo>
                  <a:lnTo>
                    <a:pt x="14270" y="14269"/>
                  </a:lnTo>
                  <a:lnTo>
                    <a:pt x="18838" y="9701"/>
                  </a:lnTo>
                  <a:lnTo>
                    <a:pt x="24107" y="6180"/>
                  </a:lnTo>
                  <a:lnTo>
                    <a:pt x="30076" y="3708"/>
                  </a:lnTo>
                  <a:lnTo>
                    <a:pt x="36045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5044773" y="0"/>
                  </a:lnTo>
                  <a:lnTo>
                    <a:pt x="5051233" y="0"/>
                  </a:lnTo>
                  <a:lnTo>
                    <a:pt x="5057448" y="1236"/>
                  </a:lnTo>
                  <a:lnTo>
                    <a:pt x="5089784" y="30075"/>
                  </a:lnTo>
                  <a:lnTo>
                    <a:pt x="5093494" y="48720"/>
                  </a:lnTo>
                  <a:lnTo>
                    <a:pt x="5093494" y="4787884"/>
                  </a:lnTo>
                  <a:lnTo>
                    <a:pt x="5074655" y="4826902"/>
                  </a:lnTo>
                  <a:lnTo>
                    <a:pt x="5044773" y="4836604"/>
                  </a:lnTo>
                  <a:lnTo>
                    <a:pt x="48720" y="4836604"/>
                  </a:lnTo>
                  <a:lnTo>
                    <a:pt x="9701" y="4817764"/>
                  </a:lnTo>
                  <a:lnTo>
                    <a:pt x="3708" y="4806527"/>
                  </a:lnTo>
                  <a:lnTo>
                    <a:pt x="1235" y="4800558"/>
                  </a:lnTo>
                  <a:lnTo>
                    <a:pt x="0" y="4794344"/>
                  </a:lnTo>
                  <a:lnTo>
                    <a:pt x="0" y="4787884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27598" y="4821935"/>
              <a:ext cx="4624070" cy="797560"/>
            </a:xfrm>
            <a:custGeom>
              <a:avLst/>
              <a:gdLst/>
              <a:ahLst/>
              <a:cxnLst/>
              <a:rect l="l" t="t" r="r" b="b"/>
              <a:pathLst>
                <a:path w="4624070" h="797560">
                  <a:moveTo>
                    <a:pt x="4574346" y="797242"/>
                  </a:moveTo>
                  <a:lnTo>
                    <a:pt x="0" y="797242"/>
                  </a:lnTo>
                  <a:lnTo>
                    <a:pt x="0" y="0"/>
                  </a:lnTo>
                  <a:lnTo>
                    <a:pt x="4574346" y="0"/>
                  </a:lnTo>
                  <a:lnTo>
                    <a:pt x="4577802" y="340"/>
                  </a:lnTo>
                  <a:lnTo>
                    <a:pt x="4613109" y="20718"/>
                  </a:lnTo>
                  <a:lnTo>
                    <a:pt x="4624006" y="49659"/>
                  </a:lnTo>
                  <a:lnTo>
                    <a:pt x="4624006" y="747583"/>
                  </a:lnTo>
                  <a:lnTo>
                    <a:pt x="4605970" y="784142"/>
                  </a:lnTo>
                  <a:lnTo>
                    <a:pt x="4574346" y="797242"/>
                  </a:lnTo>
                  <a:close/>
                </a:path>
              </a:pathLst>
            </a:custGeom>
            <a:solidFill>
              <a:srgbClr val="3398D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09881" y="4821935"/>
              <a:ext cx="35560" cy="797560"/>
            </a:xfrm>
            <a:custGeom>
              <a:avLst/>
              <a:gdLst/>
              <a:ahLst/>
              <a:cxnLst/>
              <a:rect l="l" t="t" r="r" b="b"/>
              <a:pathLst>
                <a:path w="35560" h="797560">
                  <a:moveTo>
                    <a:pt x="35432" y="797242"/>
                  </a:moveTo>
                  <a:lnTo>
                    <a:pt x="0" y="797242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797242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97181" y="1333625"/>
            <a:ext cx="1910714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60" dirty="0">
                <a:solidFill>
                  <a:srgbClr val="373C3C"/>
                </a:solidFill>
                <a:latin typeface="Times New Roman"/>
                <a:cs typeface="Times New Roman"/>
              </a:rPr>
              <a:t>Usage</a:t>
            </a:r>
            <a:r>
              <a:rPr sz="2600" spc="-7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600" spc="-40" dirty="0">
                <a:solidFill>
                  <a:srgbClr val="373C3C"/>
                </a:solidFill>
                <a:latin typeface="Times New Roman"/>
                <a:cs typeface="Times New Roman"/>
              </a:rPr>
              <a:t>Patterns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90780" y="2075878"/>
            <a:ext cx="62230" cy="2427605"/>
          </a:xfrm>
          <a:custGeom>
            <a:avLst/>
            <a:gdLst/>
            <a:ahLst/>
            <a:cxnLst/>
            <a:rect l="l" t="t" r="r" b="b"/>
            <a:pathLst>
              <a:path w="62229" h="2427604">
                <a:moveTo>
                  <a:pt x="62014" y="2396159"/>
                </a:moveTo>
                <a:lnTo>
                  <a:pt x="35115" y="2365159"/>
                </a:lnTo>
                <a:lnTo>
                  <a:pt x="26898" y="2365159"/>
                </a:lnTo>
                <a:lnTo>
                  <a:pt x="0" y="2392045"/>
                </a:lnTo>
                <a:lnTo>
                  <a:pt x="0" y="2400274"/>
                </a:lnTo>
                <a:lnTo>
                  <a:pt x="26898" y="2427160"/>
                </a:lnTo>
                <a:lnTo>
                  <a:pt x="35115" y="2427160"/>
                </a:lnTo>
                <a:lnTo>
                  <a:pt x="62014" y="2396159"/>
                </a:lnTo>
                <a:close/>
              </a:path>
              <a:path w="62229" h="2427604">
                <a:moveTo>
                  <a:pt x="62014" y="1962111"/>
                </a:moveTo>
                <a:lnTo>
                  <a:pt x="35115" y="1931098"/>
                </a:lnTo>
                <a:lnTo>
                  <a:pt x="26898" y="1931098"/>
                </a:lnTo>
                <a:lnTo>
                  <a:pt x="0" y="1957997"/>
                </a:lnTo>
                <a:lnTo>
                  <a:pt x="0" y="1966214"/>
                </a:lnTo>
                <a:lnTo>
                  <a:pt x="26898" y="1993112"/>
                </a:lnTo>
                <a:lnTo>
                  <a:pt x="35115" y="1993112"/>
                </a:lnTo>
                <a:lnTo>
                  <a:pt x="62014" y="1962111"/>
                </a:lnTo>
                <a:close/>
              </a:path>
              <a:path w="62229" h="2427604">
                <a:moveTo>
                  <a:pt x="62014" y="1536915"/>
                </a:moveTo>
                <a:lnTo>
                  <a:pt x="35115" y="1505902"/>
                </a:lnTo>
                <a:lnTo>
                  <a:pt x="26898" y="1505902"/>
                </a:lnTo>
                <a:lnTo>
                  <a:pt x="0" y="1532801"/>
                </a:lnTo>
                <a:lnTo>
                  <a:pt x="0" y="1541018"/>
                </a:lnTo>
                <a:lnTo>
                  <a:pt x="26898" y="1567916"/>
                </a:lnTo>
                <a:lnTo>
                  <a:pt x="35115" y="1567916"/>
                </a:lnTo>
                <a:lnTo>
                  <a:pt x="62014" y="1536915"/>
                </a:lnTo>
                <a:close/>
              </a:path>
              <a:path w="62229" h="2427604">
                <a:moveTo>
                  <a:pt x="62014" y="783958"/>
                </a:moveTo>
                <a:lnTo>
                  <a:pt x="35115" y="752957"/>
                </a:lnTo>
                <a:lnTo>
                  <a:pt x="26898" y="752957"/>
                </a:lnTo>
                <a:lnTo>
                  <a:pt x="0" y="779843"/>
                </a:lnTo>
                <a:lnTo>
                  <a:pt x="0" y="788073"/>
                </a:lnTo>
                <a:lnTo>
                  <a:pt x="26898" y="814959"/>
                </a:lnTo>
                <a:lnTo>
                  <a:pt x="35115" y="814959"/>
                </a:lnTo>
                <a:lnTo>
                  <a:pt x="62014" y="783958"/>
                </a:lnTo>
                <a:close/>
              </a:path>
              <a:path w="62229" h="2427604">
                <a:moveTo>
                  <a:pt x="62014" y="31013"/>
                </a:moveTo>
                <a:lnTo>
                  <a:pt x="35115" y="0"/>
                </a:lnTo>
                <a:lnTo>
                  <a:pt x="26898" y="0"/>
                </a:lnTo>
                <a:lnTo>
                  <a:pt x="0" y="26898"/>
                </a:lnTo>
                <a:lnTo>
                  <a:pt x="0" y="35115"/>
                </a:lnTo>
                <a:lnTo>
                  <a:pt x="26898" y="62014"/>
                </a:lnTo>
                <a:lnTo>
                  <a:pt x="35115" y="62014"/>
                </a:lnTo>
                <a:lnTo>
                  <a:pt x="62014" y="31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955" marR="281305">
              <a:lnSpc>
                <a:spcPct val="130300"/>
              </a:lnSpc>
              <a:spcBef>
                <a:spcPts val="100"/>
              </a:spcBef>
            </a:pPr>
            <a:r>
              <a:rPr b="1" spc="-25" dirty="0">
                <a:latin typeface="Times New Roman"/>
                <a:cs typeface="Times New Roman"/>
              </a:rPr>
              <a:t>getpwuid()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spc="-10" dirty="0"/>
              <a:t>Used</a:t>
            </a:r>
            <a:r>
              <a:rPr spc="-65" dirty="0"/>
              <a:t> </a:t>
            </a:r>
            <a:r>
              <a:rPr dirty="0"/>
              <a:t>by</a:t>
            </a:r>
            <a:r>
              <a:rPr spc="-70" dirty="0"/>
              <a:t> </a:t>
            </a:r>
            <a:r>
              <a:rPr spc="-10" dirty="0"/>
              <a:t>ls(1)</a:t>
            </a:r>
            <a:r>
              <a:rPr spc="-7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spc="-10" dirty="0"/>
              <a:t>map</a:t>
            </a:r>
            <a:r>
              <a:rPr spc="-70" dirty="0"/>
              <a:t> </a:t>
            </a:r>
            <a:r>
              <a:rPr spc="-10" dirty="0"/>
              <a:t>user</a:t>
            </a:r>
            <a:r>
              <a:rPr spc="-70" dirty="0"/>
              <a:t> </a:t>
            </a:r>
            <a:r>
              <a:rPr dirty="0"/>
              <a:t>IDs</a:t>
            </a:r>
            <a:r>
              <a:rPr spc="-65" dirty="0"/>
              <a:t> </a:t>
            </a:r>
            <a:r>
              <a:rPr spc="-25" dirty="0"/>
              <a:t>to </a:t>
            </a:r>
            <a:r>
              <a:rPr spc="-10" dirty="0"/>
              <a:t>names</a:t>
            </a:r>
          </a:p>
          <a:p>
            <a:pPr marL="401955" marR="773430">
              <a:lnSpc>
                <a:spcPct val="130300"/>
              </a:lnSpc>
              <a:spcBef>
                <a:spcPts val="770"/>
              </a:spcBef>
            </a:pPr>
            <a:r>
              <a:rPr b="1" spc="-30" dirty="0">
                <a:latin typeface="Times New Roman"/>
                <a:cs typeface="Times New Roman"/>
              </a:rPr>
              <a:t>getpwnam()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10" dirty="0"/>
              <a:t>Used</a:t>
            </a:r>
            <a:r>
              <a:rPr spc="-50" dirty="0"/>
              <a:t> </a:t>
            </a:r>
            <a:r>
              <a:rPr dirty="0"/>
              <a:t>by</a:t>
            </a:r>
            <a:r>
              <a:rPr spc="-55" dirty="0"/>
              <a:t> </a:t>
            </a:r>
            <a:r>
              <a:rPr spc="-20" dirty="0"/>
              <a:t>login(1)</a:t>
            </a:r>
            <a:r>
              <a:rPr spc="-50" dirty="0"/>
              <a:t> </a:t>
            </a:r>
            <a:r>
              <a:rPr dirty="0"/>
              <a:t>for</a:t>
            </a:r>
            <a:r>
              <a:rPr spc="-55" dirty="0"/>
              <a:t> </a:t>
            </a:r>
            <a:r>
              <a:rPr spc="-20" dirty="0"/>
              <a:t>user </a:t>
            </a:r>
            <a:r>
              <a:rPr spc="-10" dirty="0"/>
              <a:t>authentication</a:t>
            </a:r>
          </a:p>
          <a:p>
            <a:pPr marL="401955" marR="5080">
              <a:lnSpc>
                <a:spcPct val="169100"/>
              </a:lnSpc>
            </a:pPr>
            <a:r>
              <a:rPr b="1" spc="-25" dirty="0">
                <a:latin typeface="Times New Roman"/>
                <a:cs typeface="Times New Roman"/>
              </a:rPr>
              <a:t>getpwent()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20" dirty="0"/>
              <a:t>Iterates</a:t>
            </a:r>
            <a:r>
              <a:rPr spc="-35" dirty="0"/>
              <a:t> </a:t>
            </a:r>
            <a:r>
              <a:rPr spc="-20" dirty="0"/>
              <a:t>through</a:t>
            </a:r>
            <a:r>
              <a:rPr spc="-40" dirty="0"/>
              <a:t> </a:t>
            </a:r>
            <a:r>
              <a:rPr spc="-20" dirty="0"/>
              <a:t>entire</a:t>
            </a:r>
            <a:r>
              <a:rPr spc="-35" dirty="0"/>
              <a:t> </a:t>
            </a:r>
            <a:r>
              <a:rPr spc="-25" dirty="0"/>
              <a:t>password</a:t>
            </a:r>
            <a:r>
              <a:rPr spc="-35" dirty="0"/>
              <a:t> </a:t>
            </a:r>
            <a:r>
              <a:rPr spc="-20" dirty="0"/>
              <a:t>file </a:t>
            </a:r>
            <a:r>
              <a:rPr b="1" spc="-25" dirty="0">
                <a:latin typeface="Times New Roman"/>
                <a:cs typeface="Times New Roman"/>
              </a:rPr>
              <a:t>setpwent()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20" dirty="0"/>
              <a:t>Opens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20" dirty="0"/>
              <a:t>rewinds</a:t>
            </a:r>
            <a:r>
              <a:rPr spc="-50" dirty="0"/>
              <a:t> </a:t>
            </a:r>
            <a:r>
              <a:rPr spc="-25" dirty="0"/>
              <a:t>password</a:t>
            </a:r>
            <a:r>
              <a:rPr spc="-50" dirty="0"/>
              <a:t> </a:t>
            </a:r>
            <a:r>
              <a:rPr spc="-20" dirty="0"/>
              <a:t>file</a:t>
            </a:r>
          </a:p>
          <a:p>
            <a:pPr marL="401955">
              <a:lnSpc>
                <a:spcPct val="100000"/>
              </a:lnSpc>
              <a:spcBef>
                <a:spcPts val="1435"/>
              </a:spcBef>
            </a:pPr>
            <a:r>
              <a:rPr b="1" spc="-25" dirty="0">
                <a:latin typeface="Times New Roman"/>
                <a:cs typeface="Times New Roman"/>
              </a:rPr>
              <a:t>endpwent()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20" dirty="0"/>
              <a:t>Closes</a:t>
            </a:r>
            <a:r>
              <a:rPr spc="-35" dirty="0"/>
              <a:t> </a:t>
            </a:r>
            <a:r>
              <a:rPr spc="-25" dirty="0"/>
              <a:t>password</a:t>
            </a:r>
            <a:r>
              <a:rPr spc="-40" dirty="0"/>
              <a:t> </a:t>
            </a:r>
            <a:r>
              <a:rPr spc="-20" dirty="0"/>
              <a:t>file</a:t>
            </a: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600"/>
          </a:p>
          <a:p>
            <a:pPr marL="12700" marR="274955">
              <a:lnSpc>
                <a:spcPct val="105700"/>
              </a:lnSpc>
            </a:pPr>
            <a:r>
              <a:rPr b="1" spc="-35" dirty="0">
                <a:latin typeface="Times New Roman"/>
                <a:cs typeface="Times New Roman"/>
              </a:rPr>
              <a:t>Important:</a:t>
            </a:r>
            <a:r>
              <a:rPr b="1" spc="-100" dirty="0">
                <a:latin typeface="Times New Roman"/>
                <a:cs typeface="Times New Roman"/>
              </a:rPr>
              <a:t> </a:t>
            </a:r>
            <a:r>
              <a:rPr spc="-20" dirty="0"/>
              <a:t>Always</a:t>
            </a:r>
            <a:r>
              <a:rPr spc="-60" dirty="0"/>
              <a:t> </a:t>
            </a:r>
            <a:r>
              <a:rPr spc="-10" dirty="0"/>
              <a:t>call</a:t>
            </a:r>
            <a:r>
              <a:rPr spc="-40" dirty="0"/>
              <a:t> </a:t>
            </a:r>
            <a:r>
              <a:rPr spc="-25" dirty="0"/>
              <a:t>endpwent()</a:t>
            </a:r>
            <a:r>
              <a:rPr spc="-40" dirty="0"/>
              <a:t> </a:t>
            </a:r>
            <a:r>
              <a:rPr spc="-10" dirty="0"/>
              <a:t>when</a:t>
            </a:r>
            <a:r>
              <a:rPr spc="-40" dirty="0"/>
              <a:t> </a:t>
            </a:r>
            <a:r>
              <a:rPr spc="-10" dirty="0"/>
              <a:t>finished </a:t>
            </a:r>
            <a:r>
              <a:rPr dirty="0"/>
              <a:t>to</a:t>
            </a:r>
            <a:r>
              <a:rPr spc="-75" dirty="0"/>
              <a:t> </a:t>
            </a:r>
            <a:r>
              <a:rPr spc="-10" dirty="0"/>
              <a:t>close</a:t>
            </a:r>
            <a:r>
              <a:rPr spc="-75" dirty="0"/>
              <a:t> </a:t>
            </a:r>
            <a:r>
              <a:rPr spc="-10" dirty="0"/>
              <a:t>files</a:t>
            </a:r>
            <a:r>
              <a:rPr spc="-7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20" dirty="0"/>
              <a:t>prevent</a:t>
            </a:r>
            <a:r>
              <a:rPr spc="-70" dirty="0"/>
              <a:t> </a:t>
            </a:r>
            <a:r>
              <a:rPr spc="-20" dirty="0"/>
              <a:t>resource</a:t>
            </a:r>
            <a:r>
              <a:rPr spc="-75" dirty="0"/>
              <a:t> </a:t>
            </a:r>
            <a:r>
              <a:rPr spc="-10" dirty="0"/>
              <a:t>leaks.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524255" y="1880615"/>
            <a:ext cx="4855845" cy="1445260"/>
            <a:chOff x="524255" y="1880615"/>
            <a:chExt cx="4855845" cy="1445260"/>
          </a:xfrm>
        </p:grpSpPr>
        <p:sp>
          <p:nvSpPr>
            <p:cNvPr id="18" name="object 18"/>
            <p:cNvSpPr/>
            <p:nvPr/>
          </p:nvSpPr>
          <p:spPr>
            <a:xfrm>
              <a:off x="524255" y="1880615"/>
              <a:ext cx="4855845" cy="1445260"/>
            </a:xfrm>
            <a:custGeom>
              <a:avLst/>
              <a:gdLst/>
              <a:ahLst/>
              <a:cxnLst/>
              <a:rect l="l" t="t" r="r" b="b"/>
              <a:pathLst>
                <a:path w="4855845" h="1445260">
                  <a:moveTo>
                    <a:pt x="4855463" y="1444751"/>
                  </a:moveTo>
                  <a:lnTo>
                    <a:pt x="0" y="1444751"/>
                  </a:lnTo>
                  <a:lnTo>
                    <a:pt x="0" y="0"/>
                  </a:lnTo>
                  <a:lnTo>
                    <a:pt x="4855463" y="0"/>
                  </a:lnTo>
                  <a:lnTo>
                    <a:pt x="4855463" y="142112"/>
                  </a:lnTo>
                  <a:lnTo>
                    <a:pt x="205069" y="142112"/>
                  </a:lnTo>
                  <a:lnTo>
                    <a:pt x="198805" y="144707"/>
                  </a:lnTo>
                  <a:lnTo>
                    <a:pt x="188427" y="155085"/>
                  </a:lnTo>
                  <a:lnTo>
                    <a:pt x="185832" y="161349"/>
                  </a:lnTo>
                  <a:lnTo>
                    <a:pt x="185832" y="1194724"/>
                  </a:lnTo>
                  <a:lnTo>
                    <a:pt x="188427" y="1200988"/>
                  </a:lnTo>
                  <a:lnTo>
                    <a:pt x="198805" y="1211366"/>
                  </a:lnTo>
                  <a:lnTo>
                    <a:pt x="205069" y="1213961"/>
                  </a:lnTo>
                  <a:lnTo>
                    <a:pt x="4855463" y="1213961"/>
                  </a:lnTo>
                  <a:lnTo>
                    <a:pt x="4855463" y="1444751"/>
                  </a:lnTo>
                  <a:close/>
                </a:path>
                <a:path w="4855845" h="1445260">
                  <a:moveTo>
                    <a:pt x="4855463" y="1213961"/>
                  </a:moveTo>
                  <a:lnTo>
                    <a:pt x="4648870" y="1213961"/>
                  </a:lnTo>
                  <a:lnTo>
                    <a:pt x="4655134" y="1211366"/>
                  </a:lnTo>
                  <a:lnTo>
                    <a:pt x="4665512" y="1200988"/>
                  </a:lnTo>
                  <a:lnTo>
                    <a:pt x="4668107" y="1194724"/>
                  </a:lnTo>
                  <a:lnTo>
                    <a:pt x="4668107" y="161349"/>
                  </a:lnTo>
                  <a:lnTo>
                    <a:pt x="4665512" y="155085"/>
                  </a:lnTo>
                  <a:lnTo>
                    <a:pt x="4655134" y="144707"/>
                  </a:lnTo>
                  <a:lnTo>
                    <a:pt x="4648870" y="142112"/>
                  </a:lnTo>
                  <a:lnTo>
                    <a:pt x="4855463" y="142112"/>
                  </a:lnTo>
                  <a:lnTo>
                    <a:pt x="4855463" y="1213961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805" y="2022728"/>
              <a:ext cx="4464685" cy="1071880"/>
            </a:xfrm>
            <a:custGeom>
              <a:avLst/>
              <a:gdLst/>
              <a:ahLst/>
              <a:cxnLst/>
              <a:rect l="l" t="t" r="r" b="b"/>
              <a:pathLst>
                <a:path w="4464685" h="1071880">
                  <a:moveTo>
                    <a:pt x="4441507" y="1071848"/>
                  </a:moveTo>
                  <a:lnTo>
                    <a:pt x="7683" y="1071848"/>
                  </a:lnTo>
                  <a:lnTo>
                    <a:pt x="6553" y="1071173"/>
                  </a:lnTo>
                  <a:lnTo>
                    <a:pt x="0" y="1048797"/>
                  </a:lnTo>
                  <a:lnTo>
                    <a:pt x="0" y="1045273"/>
                  </a:lnTo>
                  <a:lnTo>
                    <a:pt x="0" y="23050"/>
                  </a:lnTo>
                  <a:lnTo>
                    <a:pt x="7683" y="0"/>
                  </a:lnTo>
                  <a:lnTo>
                    <a:pt x="4441507" y="0"/>
                  </a:lnTo>
                  <a:lnTo>
                    <a:pt x="4464557" y="23050"/>
                  </a:lnTo>
                  <a:lnTo>
                    <a:pt x="4464557" y="1048797"/>
                  </a:lnTo>
                  <a:lnTo>
                    <a:pt x="4444896" y="1071173"/>
                  </a:lnTo>
                  <a:lnTo>
                    <a:pt x="4441507" y="1071848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0088" y="2022728"/>
              <a:ext cx="35560" cy="1071880"/>
            </a:xfrm>
            <a:custGeom>
              <a:avLst/>
              <a:gdLst/>
              <a:ahLst/>
              <a:cxnLst/>
              <a:rect l="l" t="t" r="r" b="b"/>
              <a:pathLst>
                <a:path w="35559" h="1071880">
                  <a:moveTo>
                    <a:pt x="35433" y="1071848"/>
                  </a:moveTo>
                  <a:lnTo>
                    <a:pt x="19236" y="1071848"/>
                  </a:lnTo>
                  <a:lnTo>
                    <a:pt x="12972" y="1069253"/>
                  </a:lnTo>
                  <a:lnTo>
                    <a:pt x="2594" y="1058875"/>
                  </a:lnTo>
                  <a:lnTo>
                    <a:pt x="0" y="1052611"/>
                  </a:lnTo>
                  <a:lnTo>
                    <a:pt x="0" y="19236"/>
                  </a:lnTo>
                  <a:lnTo>
                    <a:pt x="2594" y="12972"/>
                  </a:lnTo>
                  <a:lnTo>
                    <a:pt x="12972" y="2594"/>
                  </a:lnTo>
                  <a:lnTo>
                    <a:pt x="19236" y="0"/>
                  </a:lnTo>
                  <a:lnTo>
                    <a:pt x="35433" y="0"/>
                  </a:lnTo>
                  <a:lnTo>
                    <a:pt x="35433" y="1071848"/>
                  </a:lnTo>
                  <a:close/>
                </a:path>
              </a:pathLst>
            </a:custGeom>
            <a:solidFill>
              <a:srgbClr val="2B3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8395" y="2155602"/>
              <a:ext cx="4181475" cy="806450"/>
            </a:xfrm>
            <a:custGeom>
              <a:avLst/>
              <a:gdLst/>
              <a:ahLst/>
              <a:cxnLst/>
              <a:rect l="l" t="t" r="r" b="b"/>
              <a:pathLst>
                <a:path w="4181475" h="806450">
                  <a:moveTo>
                    <a:pt x="4158043" y="806100"/>
                  </a:moveTo>
                  <a:lnTo>
                    <a:pt x="23050" y="806100"/>
                  </a:lnTo>
                  <a:lnTo>
                    <a:pt x="19660" y="805426"/>
                  </a:lnTo>
                  <a:lnTo>
                    <a:pt x="0" y="783049"/>
                  </a:lnTo>
                  <a:lnTo>
                    <a:pt x="0" y="779526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4158043" y="0"/>
                  </a:lnTo>
                  <a:lnTo>
                    <a:pt x="4181094" y="23050"/>
                  </a:lnTo>
                  <a:lnTo>
                    <a:pt x="4181094" y="783049"/>
                  </a:lnTo>
                  <a:lnTo>
                    <a:pt x="4161432" y="805426"/>
                  </a:lnTo>
                  <a:lnTo>
                    <a:pt x="4158043" y="806100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11786" y="2141862"/>
            <a:ext cx="2786380" cy="7429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350" spc="-60" dirty="0">
                <a:latin typeface="Lucida Console"/>
                <a:cs typeface="Lucida Console"/>
              </a:rPr>
              <a:t>#include</a:t>
            </a:r>
            <a:r>
              <a:rPr sz="1350" spc="-140" dirty="0">
                <a:latin typeface="Lucida Console"/>
                <a:cs typeface="Lucida Console"/>
              </a:rPr>
              <a:t> </a:t>
            </a:r>
            <a:r>
              <a:rPr sz="1350" spc="-10" dirty="0">
                <a:latin typeface="Lucida Console"/>
                <a:cs typeface="Lucida Console"/>
              </a:rPr>
              <a:t>&lt;pwd.h&gt;</a:t>
            </a:r>
            <a:endParaRPr sz="1350">
              <a:latin typeface="Lucida Console"/>
              <a:cs typeface="Lucida Console"/>
            </a:endParaRPr>
          </a:p>
          <a:p>
            <a:pPr marL="12700" marR="5080">
              <a:lnSpc>
                <a:spcPct val="116199"/>
              </a:lnSpc>
            </a:pPr>
            <a:r>
              <a:rPr sz="1350" spc="-65" dirty="0">
                <a:latin typeface="Lucida Console"/>
                <a:cs typeface="Lucida Console"/>
              </a:rPr>
              <a:t>struct</a:t>
            </a:r>
            <a:r>
              <a:rPr sz="1350" spc="-90" dirty="0">
                <a:latin typeface="Lucida Console"/>
                <a:cs typeface="Lucida Console"/>
              </a:rPr>
              <a:t> </a:t>
            </a:r>
            <a:r>
              <a:rPr sz="1350" spc="-65" dirty="0">
                <a:latin typeface="Lucida Console"/>
                <a:cs typeface="Lucida Console"/>
              </a:rPr>
              <a:t>passwd</a:t>
            </a:r>
            <a:r>
              <a:rPr sz="1350" spc="-90" dirty="0">
                <a:latin typeface="Lucida Console"/>
                <a:cs typeface="Lucida Console"/>
              </a:rPr>
              <a:t> </a:t>
            </a:r>
            <a:r>
              <a:rPr sz="1350" spc="-70" dirty="0">
                <a:latin typeface="Lucida Console"/>
                <a:cs typeface="Lucida Console"/>
              </a:rPr>
              <a:t>*getpwuid(uid_t </a:t>
            </a:r>
            <a:r>
              <a:rPr sz="1350" spc="-65" dirty="0">
                <a:latin typeface="Lucida Console"/>
                <a:cs typeface="Lucida Console"/>
              </a:rPr>
              <a:t>struct</a:t>
            </a:r>
            <a:r>
              <a:rPr sz="1350" spc="-90" dirty="0">
                <a:latin typeface="Lucida Console"/>
                <a:cs typeface="Lucida Console"/>
              </a:rPr>
              <a:t> </a:t>
            </a:r>
            <a:r>
              <a:rPr sz="1350" spc="-65" dirty="0">
                <a:latin typeface="Lucida Console"/>
                <a:cs typeface="Lucida Console"/>
              </a:rPr>
              <a:t>passwd</a:t>
            </a:r>
            <a:r>
              <a:rPr sz="1350" spc="-90" dirty="0">
                <a:latin typeface="Lucida Console"/>
                <a:cs typeface="Lucida Console"/>
              </a:rPr>
              <a:t> </a:t>
            </a:r>
            <a:r>
              <a:rPr sz="1350" spc="-70" dirty="0">
                <a:latin typeface="Lucida Console"/>
                <a:cs typeface="Lucida Console"/>
              </a:rPr>
              <a:t>*getpwnam(const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67375" y="2381035"/>
            <a:ext cx="1167765" cy="5041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350" spc="-10" dirty="0">
                <a:latin typeface="Lucida Console"/>
                <a:cs typeface="Lucida Console"/>
              </a:rPr>
              <a:t>uid);</a:t>
            </a:r>
            <a:endParaRPr sz="13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350" spc="-50" dirty="0">
                <a:latin typeface="Lucida Console"/>
                <a:cs typeface="Lucida Console"/>
              </a:rPr>
              <a:t>char</a:t>
            </a:r>
            <a:r>
              <a:rPr sz="1350" spc="-140" dirty="0">
                <a:latin typeface="Lucida Console"/>
                <a:cs typeface="Lucida Console"/>
              </a:rPr>
              <a:t> </a:t>
            </a:r>
            <a:r>
              <a:rPr sz="1350" spc="-60" dirty="0">
                <a:latin typeface="Lucida Console"/>
                <a:cs typeface="Lucida Console"/>
              </a:rPr>
              <a:t>*name);</a:t>
            </a:r>
            <a:endParaRPr sz="1350">
              <a:latin typeface="Lucida Console"/>
              <a:cs typeface="Lucida Console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4255" y="3767327"/>
            <a:ext cx="4855845" cy="1445260"/>
            <a:chOff x="524255" y="3767327"/>
            <a:chExt cx="4855845" cy="1445260"/>
          </a:xfrm>
        </p:grpSpPr>
        <p:sp>
          <p:nvSpPr>
            <p:cNvPr id="25" name="object 25"/>
            <p:cNvSpPr/>
            <p:nvPr/>
          </p:nvSpPr>
          <p:spPr>
            <a:xfrm>
              <a:off x="524255" y="3767327"/>
              <a:ext cx="4855845" cy="1445260"/>
            </a:xfrm>
            <a:custGeom>
              <a:avLst/>
              <a:gdLst/>
              <a:ahLst/>
              <a:cxnLst/>
              <a:rect l="l" t="t" r="r" b="b"/>
              <a:pathLst>
                <a:path w="4855845" h="1445260">
                  <a:moveTo>
                    <a:pt x="4855463" y="1444751"/>
                  </a:moveTo>
                  <a:lnTo>
                    <a:pt x="0" y="1444751"/>
                  </a:lnTo>
                  <a:lnTo>
                    <a:pt x="0" y="0"/>
                  </a:lnTo>
                  <a:lnTo>
                    <a:pt x="4855463" y="0"/>
                  </a:lnTo>
                  <a:lnTo>
                    <a:pt x="4855463" y="142208"/>
                  </a:lnTo>
                  <a:lnTo>
                    <a:pt x="205069" y="142208"/>
                  </a:lnTo>
                  <a:lnTo>
                    <a:pt x="198805" y="144802"/>
                  </a:lnTo>
                  <a:lnTo>
                    <a:pt x="188427" y="155180"/>
                  </a:lnTo>
                  <a:lnTo>
                    <a:pt x="185832" y="161444"/>
                  </a:lnTo>
                  <a:lnTo>
                    <a:pt x="185832" y="1194819"/>
                  </a:lnTo>
                  <a:lnTo>
                    <a:pt x="188427" y="1201083"/>
                  </a:lnTo>
                  <a:lnTo>
                    <a:pt x="198805" y="1211461"/>
                  </a:lnTo>
                  <a:lnTo>
                    <a:pt x="205069" y="1214056"/>
                  </a:lnTo>
                  <a:lnTo>
                    <a:pt x="4855463" y="1214056"/>
                  </a:lnTo>
                  <a:lnTo>
                    <a:pt x="4855463" y="1444751"/>
                  </a:lnTo>
                  <a:close/>
                </a:path>
                <a:path w="4855845" h="1445260">
                  <a:moveTo>
                    <a:pt x="4855463" y="1214056"/>
                  </a:moveTo>
                  <a:lnTo>
                    <a:pt x="4648870" y="1214056"/>
                  </a:lnTo>
                  <a:lnTo>
                    <a:pt x="4655134" y="1211461"/>
                  </a:lnTo>
                  <a:lnTo>
                    <a:pt x="4665512" y="1201083"/>
                  </a:lnTo>
                  <a:lnTo>
                    <a:pt x="4668107" y="1194819"/>
                  </a:lnTo>
                  <a:lnTo>
                    <a:pt x="4668107" y="161444"/>
                  </a:lnTo>
                  <a:lnTo>
                    <a:pt x="4665512" y="155180"/>
                  </a:lnTo>
                  <a:lnTo>
                    <a:pt x="4655134" y="144802"/>
                  </a:lnTo>
                  <a:lnTo>
                    <a:pt x="4648870" y="142208"/>
                  </a:lnTo>
                  <a:lnTo>
                    <a:pt x="4855463" y="142208"/>
                  </a:lnTo>
                  <a:lnTo>
                    <a:pt x="4855463" y="1214056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7805" y="3909535"/>
              <a:ext cx="4464685" cy="1071880"/>
            </a:xfrm>
            <a:custGeom>
              <a:avLst/>
              <a:gdLst/>
              <a:ahLst/>
              <a:cxnLst/>
              <a:rect l="l" t="t" r="r" b="b"/>
              <a:pathLst>
                <a:path w="4464685" h="1071879">
                  <a:moveTo>
                    <a:pt x="4441507" y="1071848"/>
                  </a:moveTo>
                  <a:lnTo>
                    <a:pt x="7683" y="1071848"/>
                  </a:lnTo>
                  <a:lnTo>
                    <a:pt x="6553" y="1071173"/>
                  </a:lnTo>
                  <a:lnTo>
                    <a:pt x="0" y="1048797"/>
                  </a:lnTo>
                  <a:lnTo>
                    <a:pt x="0" y="1045273"/>
                  </a:lnTo>
                  <a:lnTo>
                    <a:pt x="0" y="23050"/>
                  </a:lnTo>
                  <a:lnTo>
                    <a:pt x="7683" y="0"/>
                  </a:lnTo>
                  <a:lnTo>
                    <a:pt x="4441507" y="0"/>
                  </a:lnTo>
                  <a:lnTo>
                    <a:pt x="4464557" y="23050"/>
                  </a:lnTo>
                  <a:lnTo>
                    <a:pt x="4464557" y="1048797"/>
                  </a:lnTo>
                  <a:lnTo>
                    <a:pt x="4444896" y="1071173"/>
                  </a:lnTo>
                  <a:lnTo>
                    <a:pt x="4441507" y="1071848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0088" y="3909535"/>
              <a:ext cx="35560" cy="1071880"/>
            </a:xfrm>
            <a:custGeom>
              <a:avLst/>
              <a:gdLst/>
              <a:ahLst/>
              <a:cxnLst/>
              <a:rect l="l" t="t" r="r" b="b"/>
              <a:pathLst>
                <a:path w="35559" h="1071879">
                  <a:moveTo>
                    <a:pt x="35433" y="1071848"/>
                  </a:moveTo>
                  <a:lnTo>
                    <a:pt x="19236" y="1071848"/>
                  </a:lnTo>
                  <a:lnTo>
                    <a:pt x="12972" y="1069253"/>
                  </a:lnTo>
                  <a:lnTo>
                    <a:pt x="2594" y="1058874"/>
                  </a:lnTo>
                  <a:lnTo>
                    <a:pt x="0" y="1052611"/>
                  </a:lnTo>
                  <a:lnTo>
                    <a:pt x="0" y="19236"/>
                  </a:lnTo>
                  <a:lnTo>
                    <a:pt x="2594" y="12972"/>
                  </a:lnTo>
                  <a:lnTo>
                    <a:pt x="12972" y="2594"/>
                  </a:lnTo>
                  <a:lnTo>
                    <a:pt x="19236" y="0"/>
                  </a:lnTo>
                  <a:lnTo>
                    <a:pt x="35433" y="0"/>
                  </a:lnTo>
                  <a:lnTo>
                    <a:pt x="35433" y="1071848"/>
                  </a:lnTo>
                  <a:close/>
                </a:path>
              </a:pathLst>
            </a:custGeom>
            <a:solidFill>
              <a:srgbClr val="2B3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78395" y="4042409"/>
              <a:ext cx="4181475" cy="806450"/>
            </a:xfrm>
            <a:custGeom>
              <a:avLst/>
              <a:gdLst/>
              <a:ahLst/>
              <a:cxnLst/>
              <a:rect l="l" t="t" r="r" b="b"/>
              <a:pathLst>
                <a:path w="4181475" h="806450">
                  <a:moveTo>
                    <a:pt x="4158043" y="806100"/>
                  </a:moveTo>
                  <a:lnTo>
                    <a:pt x="23050" y="806100"/>
                  </a:lnTo>
                  <a:lnTo>
                    <a:pt x="19660" y="805426"/>
                  </a:lnTo>
                  <a:lnTo>
                    <a:pt x="0" y="783049"/>
                  </a:lnTo>
                  <a:lnTo>
                    <a:pt x="0" y="779526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4158043" y="0"/>
                  </a:lnTo>
                  <a:lnTo>
                    <a:pt x="4181094" y="23050"/>
                  </a:lnTo>
                  <a:lnTo>
                    <a:pt x="4181094" y="783049"/>
                  </a:lnTo>
                  <a:lnTo>
                    <a:pt x="4161432" y="805426"/>
                  </a:lnTo>
                  <a:lnTo>
                    <a:pt x="4158043" y="806100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11786" y="4028669"/>
            <a:ext cx="2881630" cy="742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sz="1350" spc="-65" dirty="0">
                <a:latin typeface="Lucida Console"/>
                <a:cs typeface="Lucida Console"/>
              </a:rPr>
              <a:t>struct</a:t>
            </a:r>
            <a:r>
              <a:rPr sz="1350" spc="-90" dirty="0">
                <a:latin typeface="Lucida Console"/>
                <a:cs typeface="Lucida Console"/>
              </a:rPr>
              <a:t> </a:t>
            </a:r>
            <a:r>
              <a:rPr sz="1350" spc="-65" dirty="0">
                <a:latin typeface="Lucida Console"/>
                <a:cs typeface="Lucida Console"/>
              </a:rPr>
              <a:t>passwd</a:t>
            </a:r>
            <a:r>
              <a:rPr sz="1350" spc="-90" dirty="0">
                <a:latin typeface="Lucida Console"/>
                <a:cs typeface="Lucida Console"/>
              </a:rPr>
              <a:t> </a:t>
            </a:r>
            <a:r>
              <a:rPr sz="1350" spc="-70" dirty="0">
                <a:latin typeface="Lucida Console"/>
                <a:cs typeface="Lucida Console"/>
              </a:rPr>
              <a:t>*getpwent(void); </a:t>
            </a:r>
            <a:r>
              <a:rPr sz="1350" spc="-50" dirty="0">
                <a:latin typeface="Lucida Console"/>
                <a:cs typeface="Lucida Console"/>
              </a:rPr>
              <a:t>void</a:t>
            </a:r>
            <a:r>
              <a:rPr sz="1350" spc="-150" dirty="0">
                <a:latin typeface="Lucida Console"/>
                <a:cs typeface="Lucida Console"/>
              </a:rPr>
              <a:t> </a:t>
            </a:r>
            <a:r>
              <a:rPr sz="1350" spc="-10" dirty="0">
                <a:latin typeface="Lucida Console"/>
                <a:cs typeface="Lucida Console"/>
              </a:rPr>
              <a:t>setpwent(void);</a:t>
            </a:r>
            <a:endParaRPr sz="13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350" spc="-50" dirty="0">
                <a:latin typeface="Lucida Console"/>
                <a:cs typeface="Lucida Console"/>
              </a:rPr>
              <a:t>void</a:t>
            </a:r>
            <a:r>
              <a:rPr sz="1350" spc="-150" dirty="0">
                <a:latin typeface="Lucida Console"/>
                <a:cs typeface="Lucida Console"/>
              </a:rPr>
              <a:t> </a:t>
            </a:r>
            <a:r>
              <a:rPr sz="1350" spc="-10" dirty="0">
                <a:latin typeface="Lucida Console"/>
                <a:cs typeface="Lucida Console"/>
              </a:rPr>
              <a:t>endpwent(void);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21438" y="6203083"/>
            <a:ext cx="4587240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5"/>
              </a:lnSpc>
            </a:pP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Functions</a:t>
            </a:r>
            <a:r>
              <a:rPr sz="1200" spc="-3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return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pointers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static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structures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that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get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overwritten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on</a:t>
            </a:r>
            <a:r>
              <a:rPr sz="1200" spc="-3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each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call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4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49" y="233361"/>
            <a:ext cx="10629899" cy="7440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14"/>
              </a:spcBef>
            </a:pPr>
            <a:r>
              <a:rPr spc="-70" dirty="0">
                <a:solidFill>
                  <a:schemeClr val="bg1"/>
                </a:solidFill>
              </a:rPr>
              <a:t>Shadow</a:t>
            </a:r>
            <a:r>
              <a:rPr spc="-60" dirty="0">
                <a:solidFill>
                  <a:schemeClr val="bg1"/>
                </a:solidFill>
              </a:rPr>
              <a:t> </a:t>
            </a:r>
            <a:r>
              <a:rPr spc="-70" dirty="0">
                <a:solidFill>
                  <a:schemeClr val="bg1"/>
                </a:solidFill>
              </a:rPr>
              <a:t>Password</a:t>
            </a:r>
            <a:r>
              <a:rPr spc="-65" dirty="0">
                <a:solidFill>
                  <a:schemeClr val="bg1"/>
                </a:solidFill>
              </a:rPr>
              <a:t> </a:t>
            </a:r>
            <a:r>
              <a:rPr spc="-50" dirty="0">
                <a:solidFill>
                  <a:schemeClr val="bg1"/>
                </a:solidFill>
              </a:rPr>
              <a:t>Implementation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00049" y="1154620"/>
            <a:ext cx="10629900" cy="2329815"/>
            <a:chOff x="400049" y="1154620"/>
            <a:chExt cx="10629900" cy="2329815"/>
          </a:xfrm>
        </p:grpSpPr>
        <p:sp>
          <p:nvSpPr>
            <p:cNvPr id="5" name="object 5"/>
            <p:cNvSpPr/>
            <p:nvPr/>
          </p:nvSpPr>
          <p:spPr>
            <a:xfrm>
              <a:off x="404479" y="1159049"/>
              <a:ext cx="10621645" cy="2320925"/>
            </a:xfrm>
            <a:custGeom>
              <a:avLst/>
              <a:gdLst/>
              <a:ahLst/>
              <a:cxnLst/>
              <a:rect l="l" t="t" r="r" b="b"/>
              <a:pathLst>
                <a:path w="10621645" h="2320925">
                  <a:moveTo>
                    <a:pt x="10578781" y="2320861"/>
                  </a:moveTo>
                  <a:lnTo>
                    <a:pt x="42259" y="2320861"/>
                  </a:lnTo>
                  <a:lnTo>
                    <a:pt x="36044" y="2319624"/>
                  </a:lnTo>
                  <a:lnTo>
                    <a:pt x="1236" y="2284816"/>
                  </a:lnTo>
                  <a:lnTo>
                    <a:pt x="0" y="2278601"/>
                  </a:lnTo>
                  <a:lnTo>
                    <a:pt x="0" y="2272141"/>
                  </a:lnTo>
                  <a:lnTo>
                    <a:pt x="0" y="42259"/>
                  </a:lnTo>
                  <a:lnTo>
                    <a:pt x="24106" y="6180"/>
                  </a:lnTo>
                  <a:lnTo>
                    <a:pt x="42259" y="0"/>
                  </a:lnTo>
                  <a:lnTo>
                    <a:pt x="10578781" y="0"/>
                  </a:lnTo>
                  <a:lnTo>
                    <a:pt x="10614858" y="24106"/>
                  </a:lnTo>
                  <a:lnTo>
                    <a:pt x="10621040" y="42259"/>
                  </a:lnTo>
                  <a:lnTo>
                    <a:pt x="10621040" y="2278601"/>
                  </a:lnTo>
                  <a:lnTo>
                    <a:pt x="10596933" y="2314680"/>
                  </a:lnTo>
                  <a:lnTo>
                    <a:pt x="10584995" y="2319624"/>
                  </a:lnTo>
                  <a:lnTo>
                    <a:pt x="10578781" y="2320861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479" y="1159049"/>
              <a:ext cx="10621645" cy="2320925"/>
            </a:xfrm>
            <a:custGeom>
              <a:avLst/>
              <a:gdLst/>
              <a:ahLst/>
              <a:cxnLst/>
              <a:rect l="l" t="t" r="r" b="b"/>
              <a:pathLst>
                <a:path w="10621645" h="2320925">
                  <a:moveTo>
                    <a:pt x="0" y="2272141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6" y="36044"/>
                  </a:lnTo>
                  <a:lnTo>
                    <a:pt x="3708" y="30075"/>
                  </a:lnTo>
                  <a:lnTo>
                    <a:pt x="6181" y="24106"/>
                  </a:lnTo>
                  <a:lnTo>
                    <a:pt x="9701" y="18838"/>
                  </a:lnTo>
                  <a:lnTo>
                    <a:pt x="14269" y="14269"/>
                  </a:lnTo>
                  <a:lnTo>
                    <a:pt x="18838" y="9701"/>
                  </a:lnTo>
                  <a:lnTo>
                    <a:pt x="24106" y="6180"/>
                  </a:lnTo>
                  <a:lnTo>
                    <a:pt x="30075" y="3708"/>
                  </a:lnTo>
                  <a:lnTo>
                    <a:pt x="36044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10572321" y="0"/>
                  </a:lnTo>
                  <a:lnTo>
                    <a:pt x="10578781" y="0"/>
                  </a:lnTo>
                  <a:lnTo>
                    <a:pt x="10584995" y="1236"/>
                  </a:lnTo>
                  <a:lnTo>
                    <a:pt x="10617331" y="30075"/>
                  </a:lnTo>
                  <a:lnTo>
                    <a:pt x="10621041" y="48720"/>
                  </a:lnTo>
                  <a:lnTo>
                    <a:pt x="10621041" y="2272141"/>
                  </a:lnTo>
                  <a:lnTo>
                    <a:pt x="10602202" y="2311159"/>
                  </a:lnTo>
                  <a:lnTo>
                    <a:pt x="10590964" y="2317152"/>
                  </a:lnTo>
                  <a:lnTo>
                    <a:pt x="10584995" y="2319624"/>
                  </a:lnTo>
                  <a:lnTo>
                    <a:pt x="10578781" y="2320861"/>
                  </a:lnTo>
                  <a:lnTo>
                    <a:pt x="10572321" y="2320861"/>
                  </a:lnTo>
                  <a:lnTo>
                    <a:pt x="48720" y="2320861"/>
                  </a:lnTo>
                  <a:lnTo>
                    <a:pt x="42259" y="2320861"/>
                  </a:lnTo>
                  <a:lnTo>
                    <a:pt x="36044" y="2319624"/>
                  </a:lnTo>
                  <a:lnTo>
                    <a:pt x="30075" y="2317152"/>
                  </a:lnTo>
                  <a:lnTo>
                    <a:pt x="24106" y="2314680"/>
                  </a:lnTo>
                  <a:lnTo>
                    <a:pt x="0" y="2278601"/>
                  </a:lnTo>
                  <a:lnTo>
                    <a:pt x="0" y="2272141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8081" y="2740246"/>
              <a:ext cx="10151745" cy="407670"/>
            </a:xfrm>
            <a:custGeom>
              <a:avLst/>
              <a:gdLst/>
              <a:ahLst/>
              <a:cxnLst/>
              <a:rect l="l" t="t" r="r" b="b"/>
              <a:pathLst>
                <a:path w="10151745" h="407669">
                  <a:moveTo>
                    <a:pt x="10101894" y="407479"/>
                  </a:moveTo>
                  <a:lnTo>
                    <a:pt x="0" y="407479"/>
                  </a:lnTo>
                  <a:lnTo>
                    <a:pt x="0" y="0"/>
                  </a:lnTo>
                  <a:lnTo>
                    <a:pt x="10101894" y="0"/>
                  </a:lnTo>
                  <a:lnTo>
                    <a:pt x="10105350" y="340"/>
                  </a:lnTo>
                  <a:lnTo>
                    <a:pt x="10140656" y="20719"/>
                  </a:lnTo>
                  <a:lnTo>
                    <a:pt x="10151554" y="49659"/>
                  </a:lnTo>
                  <a:lnTo>
                    <a:pt x="10151554" y="357819"/>
                  </a:lnTo>
                  <a:lnTo>
                    <a:pt x="10133519" y="394379"/>
                  </a:lnTo>
                  <a:lnTo>
                    <a:pt x="10101894" y="407479"/>
                  </a:lnTo>
                  <a:close/>
                </a:path>
              </a:pathLst>
            </a:custGeom>
            <a:solidFill>
              <a:srgbClr val="3398D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364" y="2740247"/>
              <a:ext cx="35560" cy="407670"/>
            </a:xfrm>
            <a:custGeom>
              <a:avLst/>
              <a:gdLst/>
              <a:ahLst/>
              <a:cxnLst/>
              <a:rect l="l" t="t" r="r" b="b"/>
              <a:pathLst>
                <a:path w="35559" h="407669">
                  <a:moveTo>
                    <a:pt x="35432" y="407479"/>
                  </a:moveTo>
                  <a:lnTo>
                    <a:pt x="0" y="407479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40747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6977" y="18367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20065" y="35432"/>
                  </a:moveTo>
                  <a:lnTo>
                    <a:pt x="15367" y="35432"/>
                  </a:lnTo>
                  <a:lnTo>
                    <a:pt x="13107" y="34983"/>
                  </a:lnTo>
                  <a:lnTo>
                    <a:pt x="0" y="20065"/>
                  </a:lnTo>
                  <a:lnTo>
                    <a:pt x="0" y="15367"/>
                  </a:lnTo>
                  <a:lnTo>
                    <a:pt x="15367" y="0"/>
                  </a:lnTo>
                  <a:lnTo>
                    <a:pt x="20065" y="0"/>
                  </a:lnTo>
                  <a:lnTo>
                    <a:pt x="35433" y="17716"/>
                  </a:lnTo>
                  <a:lnTo>
                    <a:pt x="35432" y="20065"/>
                  </a:lnTo>
                  <a:lnTo>
                    <a:pt x="20065" y="35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70314" y="1783562"/>
              <a:ext cx="1470660" cy="151130"/>
            </a:xfrm>
            <a:custGeom>
              <a:avLst/>
              <a:gdLst/>
              <a:ahLst/>
              <a:cxnLst/>
              <a:rect l="l" t="t" r="r" b="b"/>
              <a:pathLst>
                <a:path w="1470660" h="151130">
                  <a:moveTo>
                    <a:pt x="673227" y="23050"/>
                  </a:moveTo>
                  <a:lnTo>
                    <a:pt x="650176" y="0"/>
                  </a:lnTo>
                  <a:lnTo>
                    <a:pt x="23050" y="0"/>
                  </a:lnTo>
                  <a:lnTo>
                    <a:pt x="0" y="23050"/>
                  </a:lnTo>
                  <a:lnTo>
                    <a:pt x="0" y="124015"/>
                  </a:lnTo>
                  <a:lnTo>
                    <a:pt x="0" y="127533"/>
                  </a:lnTo>
                  <a:lnTo>
                    <a:pt x="23050" y="150583"/>
                  </a:lnTo>
                  <a:lnTo>
                    <a:pt x="650176" y="150583"/>
                  </a:lnTo>
                  <a:lnTo>
                    <a:pt x="673227" y="127533"/>
                  </a:lnTo>
                  <a:lnTo>
                    <a:pt x="673227" y="23050"/>
                  </a:lnTo>
                  <a:close/>
                </a:path>
                <a:path w="1470660" h="151130">
                  <a:moveTo>
                    <a:pt x="1470469" y="23050"/>
                  </a:moveTo>
                  <a:lnTo>
                    <a:pt x="1447419" y="0"/>
                  </a:lnTo>
                  <a:lnTo>
                    <a:pt x="829157" y="0"/>
                  </a:lnTo>
                  <a:lnTo>
                    <a:pt x="806094" y="23050"/>
                  </a:lnTo>
                  <a:lnTo>
                    <a:pt x="806107" y="124015"/>
                  </a:lnTo>
                  <a:lnTo>
                    <a:pt x="806094" y="127533"/>
                  </a:lnTo>
                  <a:lnTo>
                    <a:pt x="829157" y="150583"/>
                  </a:lnTo>
                  <a:lnTo>
                    <a:pt x="1447419" y="150583"/>
                  </a:lnTo>
                  <a:lnTo>
                    <a:pt x="1470469" y="127533"/>
                  </a:lnTo>
                  <a:lnTo>
                    <a:pt x="1470469" y="23050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6977" y="205816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20065" y="35432"/>
                  </a:moveTo>
                  <a:lnTo>
                    <a:pt x="15367" y="35432"/>
                  </a:lnTo>
                  <a:lnTo>
                    <a:pt x="13107" y="34983"/>
                  </a:lnTo>
                  <a:lnTo>
                    <a:pt x="0" y="20065"/>
                  </a:lnTo>
                  <a:lnTo>
                    <a:pt x="0" y="15367"/>
                  </a:lnTo>
                  <a:lnTo>
                    <a:pt x="15367" y="0"/>
                  </a:lnTo>
                  <a:lnTo>
                    <a:pt x="20065" y="0"/>
                  </a:lnTo>
                  <a:lnTo>
                    <a:pt x="35433" y="17716"/>
                  </a:lnTo>
                  <a:lnTo>
                    <a:pt x="35432" y="20065"/>
                  </a:lnTo>
                  <a:lnTo>
                    <a:pt x="20065" y="35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0993" y="2005012"/>
              <a:ext cx="664845" cy="151130"/>
            </a:xfrm>
            <a:custGeom>
              <a:avLst/>
              <a:gdLst/>
              <a:ahLst/>
              <a:cxnLst/>
              <a:rect l="l" t="t" r="r" b="b"/>
              <a:pathLst>
                <a:path w="664844" h="151130">
                  <a:moveTo>
                    <a:pt x="641318" y="150590"/>
                  </a:moveTo>
                  <a:lnTo>
                    <a:pt x="23050" y="150590"/>
                  </a:lnTo>
                  <a:lnTo>
                    <a:pt x="19660" y="149915"/>
                  </a:lnTo>
                  <a:lnTo>
                    <a:pt x="0" y="127539"/>
                  </a:lnTo>
                  <a:lnTo>
                    <a:pt x="0" y="124015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641318" y="0"/>
                  </a:lnTo>
                  <a:lnTo>
                    <a:pt x="664368" y="23050"/>
                  </a:lnTo>
                  <a:lnTo>
                    <a:pt x="664368" y="127539"/>
                  </a:lnTo>
                  <a:lnTo>
                    <a:pt x="644707" y="149915"/>
                  </a:lnTo>
                  <a:lnTo>
                    <a:pt x="641318" y="150590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6977" y="227961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20065" y="35432"/>
                  </a:moveTo>
                  <a:lnTo>
                    <a:pt x="15367" y="35432"/>
                  </a:lnTo>
                  <a:lnTo>
                    <a:pt x="13107" y="34983"/>
                  </a:lnTo>
                  <a:lnTo>
                    <a:pt x="0" y="20065"/>
                  </a:lnTo>
                  <a:lnTo>
                    <a:pt x="0" y="15367"/>
                  </a:lnTo>
                  <a:lnTo>
                    <a:pt x="15367" y="0"/>
                  </a:lnTo>
                  <a:lnTo>
                    <a:pt x="20065" y="0"/>
                  </a:lnTo>
                  <a:lnTo>
                    <a:pt x="35433" y="17716"/>
                  </a:lnTo>
                  <a:lnTo>
                    <a:pt x="35432" y="20065"/>
                  </a:lnTo>
                  <a:lnTo>
                    <a:pt x="20065" y="35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0993" y="2226468"/>
              <a:ext cx="664845" cy="151130"/>
            </a:xfrm>
            <a:custGeom>
              <a:avLst/>
              <a:gdLst/>
              <a:ahLst/>
              <a:cxnLst/>
              <a:rect l="l" t="t" r="r" b="b"/>
              <a:pathLst>
                <a:path w="664844" h="151130">
                  <a:moveTo>
                    <a:pt x="641318" y="150590"/>
                  </a:moveTo>
                  <a:lnTo>
                    <a:pt x="23050" y="150590"/>
                  </a:lnTo>
                  <a:lnTo>
                    <a:pt x="19660" y="149915"/>
                  </a:lnTo>
                  <a:lnTo>
                    <a:pt x="0" y="127539"/>
                  </a:lnTo>
                  <a:lnTo>
                    <a:pt x="0" y="124015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641318" y="0"/>
                  </a:lnTo>
                  <a:lnTo>
                    <a:pt x="664368" y="23050"/>
                  </a:lnTo>
                  <a:lnTo>
                    <a:pt x="664368" y="127539"/>
                  </a:lnTo>
                  <a:lnTo>
                    <a:pt x="644707" y="149915"/>
                  </a:lnTo>
                  <a:lnTo>
                    <a:pt x="641318" y="150590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6977" y="250107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20065" y="35432"/>
                  </a:moveTo>
                  <a:lnTo>
                    <a:pt x="15367" y="35432"/>
                  </a:lnTo>
                  <a:lnTo>
                    <a:pt x="13107" y="34983"/>
                  </a:lnTo>
                  <a:lnTo>
                    <a:pt x="0" y="20065"/>
                  </a:lnTo>
                  <a:lnTo>
                    <a:pt x="0" y="15367"/>
                  </a:lnTo>
                  <a:lnTo>
                    <a:pt x="15367" y="0"/>
                  </a:lnTo>
                  <a:lnTo>
                    <a:pt x="20065" y="0"/>
                  </a:lnTo>
                  <a:lnTo>
                    <a:pt x="35433" y="17716"/>
                  </a:lnTo>
                  <a:lnTo>
                    <a:pt x="35432" y="20065"/>
                  </a:lnTo>
                  <a:lnTo>
                    <a:pt x="20065" y="35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0194" y="1350165"/>
            <a:ext cx="10556875" cy="165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10"/>
              </a:spcBef>
            </a:pPr>
            <a:r>
              <a:rPr sz="1350" spc="-30" dirty="0">
                <a:solidFill>
                  <a:srgbClr val="373C3C"/>
                </a:solidFill>
                <a:latin typeface="Times New Roman"/>
                <a:cs typeface="Times New Roman"/>
              </a:rPr>
              <a:t>Security</a:t>
            </a:r>
            <a:r>
              <a:rPr sz="1350" spc="-10" dirty="0">
                <a:solidFill>
                  <a:srgbClr val="373C3C"/>
                </a:solidFill>
                <a:latin typeface="Times New Roman"/>
                <a:cs typeface="Times New Roman"/>
              </a:rPr>
              <a:t> Enhancement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300">
              <a:latin typeface="Times New Roman"/>
              <a:cs typeface="Times New Roman"/>
            </a:endParaRPr>
          </a:p>
          <a:p>
            <a:pPr marL="650240">
              <a:lnSpc>
                <a:spcPct val="100000"/>
              </a:lnSpc>
              <a:spcBef>
                <a:spcPts val="5"/>
              </a:spcBef>
            </a:pPr>
            <a:r>
              <a:rPr sz="850" spc="-10" dirty="0">
                <a:latin typeface="Times New Roman"/>
                <a:cs typeface="Times New Roman"/>
              </a:rPr>
              <a:t>Encrypted</a:t>
            </a:r>
            <a:r>
              <a:rPr sz="850" spc="-20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passwords</a:t>
            </a:r>
            <a:r>
              <a:rPr sz="850" spc="-2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moved</a:t>
            </a:r>
            <a:r>
              <a:rPr sz="850" spc="-15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from</a:t>
            </a:r>
            <a:r>
              <a:rPr sz="850" spc="375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Lucida Console"/>
                <a:cs typeface="Lucida Console"/>
              </a:rPr>
              <a:t>/etc/passwd</a:t>
            </a:r>
            <a:r>
              <a:rPr sz="700" spc="165" dirty="0">
                <a:latin typeface="Lucida Console"/>
                <a:cs typeface="Lucida Console"/>
              </a:rPr>
              <a:t> </a:t>
            </a:r>
            <a:r>
              <a:rPr sz="850" dirty="0">
                <a:latin typeface="Times New Roman"/>
                <a:cs typeface="Times New Roman"/>
              </a:rPr>
              <a:t>to</a:t>
            </a:r>
            <a:r>
              <a:rPr sz="850" spc="375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Lucida Console"/>
                <a:cs typeface="Lucida Console"/>
              </a:rPr>
              <a:t>/etc/shadow</a:t>
            </a:r>
            <a:endParaRPr sz="700">
              <a:latin typeface="Lucida Console"/>
              <a:cs typeface="Lucida Console"/>
            </a:endParaRPr>
          </a:p>
          <a:p>
            <a:pPr marL="703580">
              <a:lnSpc>
                <a:spcPct val="100000"/>
              </a:lnSpc>
              <a:spcBef>
                <a:spcPts val="720"/>
              </a:spcBef>
            </a:pPr>
            <a:r>
              <a:rPr sz="700" spc="-10" dirty="0">
                <a:latin typeface="Lucida Console"/>
                <a:cs typeface="Lucida Console"/>
              </a:rPr>
              <a:t>/etc/passwd</a:t>
            </a:r>
            <a:r>
              <a:rPr sz="700" spc="100" dirty="0">
                <a:latin typeface="Lucida Console"/>
                <a:cs typeface="Lucida Console"/>
              </a:rPr>
              <a:t> </a:t>
            </a:r>
            <a:r>
              <a:rPr sz="850" dirty="0">
                <a:latin typeface="Times New Roman"/>
                <a:cs typeface="Times New Roman"/>
              </a:rPr>
              <a:t>remains</a:t>
            </a:r>
            <a:r>
              <a:rPr sz="850" spc="-35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world-</a:t>
            </a:r>
            <a:r>
              <a:rPr sz="850" dirty="0">
                <a:latin typeface="Times New Roman"/>
                <a:cs typeface="Times New Roman"/>
              </a:rPr>
              <a:t>readable</a:t>
            </a:r>
            <a:r>
              <a:rPr sz="850" spc="-4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for</a:t>
            </a:r>
            <a:r>
              <a:rPr sz="850" spc="-35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user</a:t>
            </a:r>
            <a:r>
              <a:rPr sz="850" spc="-40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information</a:t>
            </a:r>
            <a:endParaRPr sz="850">
              <a:latin typeface="Times New Roman"/>
              <a:cs typeface="Times New Roman"/>
            </a:endParaRPr>
          </a:p>
          <a:p>
            <a:pPr marL="650240" marR="7595870" indent="52705">
              <a:lnSpc>
                <a:spcPct val="171000"/>
              </a:lnSpc>
            </a:pPr>
            <a:r>
              <a:rPr sz="700" spc="-10" dirty="0">
                <a:latin typeface="Lucida Console"/>
                <a:cs typeface="Lucida Console"/>
              </a:rPr>
              <a:t>/etc/shadow</a:t>
            </a:r>
            <a:r>
              <a:rPr sz="700" spc="185" dirty="0">
                <a:latin typeface="Lucida Console"/>
                <a:cs typeface="Lucida Console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restricted </a:t>
            </a:r>
            <a:r>
              <a:rPr sz="850" dirty="0">
                <a:latin typeface="Times New Roman"/>
                <a:cs typeface="Times New Roman"/>
              </a:rPr>
              <a:t>to</a:t>
            </a:r>
            <a:r>
              <a:rPr sz="850" spc="-10" dirty="0">
                <a:latin typeface="Times New Roman"/>
                <a:cs typeface="Times New Roman"/>
              </a:rPr>
              <a:t> privileged programs </a:t>
            </a:r>
            <a:r>
              <a:rPr sz="850" spc="-20" dirty="0">
                <a:latin typeface="Times New Roman"/>
                <a:cs typeface="Times New Roman"/>
              </a:rPr>
              <a:t>only</a:t>
            </a:r>
            <a:r>
              <a:rPr sz="850" spc="-10" dirty="0">
                <a:latin typeface="Times New Roman"/>
                <a:cs typeface="Times New Roman"/>
              </a:rPr>
              <a:t> Prevents</a:t>
            </a:r>
            <a:r>
              <a:rPr sz="850" spc="-15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password </a:t>
            </a:r>
            <a:r>
              <a:rPr sz="850" dirty="0">
                <a:latin typeface="Times New Roman"/>
                <a:cs typeface="Times New Roman"/>
              </a:rPr>
              <a:t>cracking</a:t>
            </a:r>
            <a:r>
              <a:rPr sz="850" spc="-10" dirty="0">
                <a:latin typeface="Times New Roman"/>
                <a:cs typeface="Times New Roman"/>
              </a:rPr>
              <a:t> attempts </a:t>
            </a:r>
            <a:r>
              <a:rPr sz="850" dirty="0">
                <a:latin typeface="Times New Roman"/>
                <a:cs typeface="Times New Roman"/>
              </a:rPr>
              <a:t>on</a:t>
            </a:r>
            <a:r>
              <a:rPr sz="850" spc="-1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readable</a:t>
            </a:r>
            <a:r>
              <a:rPr sz="850" spc="-15" dirty="0">
                <a:latin typeface="Times New Roman"/>
                <a:cs typeface="Times New Roman"/>
              </a:rPr>
              <a:t> </a:t>
            </a:r>
            <a:r>
              <a:rPr sz="850" spc="-20" dirty="0">
                <a:latin typeface="Times New Roman"/>
                <a:cs typeface="Times New Roman"/>
              </a:rPr>
              <a:t>files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80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</a:pPr>
            <a:r>
              <a:rPr sz="850" b="1" spc="-10" dirty="0">
                <a:latin typeface="Times New Roman"/>
                <a:cs typeface="Times New Roman"/>
              </a:rPr>
              <a:t>Security Benefit:</a:t>
            </a:r>
            <a:r>
              <a:rPr sz="850" b="1" spc="-5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Separates</a:t>
            </a:r>
            <a:r>
              <a:rPr sz="850" spc="-5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authentication</a:t>
            </a:r>
            <a:r>
              <a:rPr sz="850" spc="-5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data</a:t>
            </a:r>
            <a:r>
              <a:rPr sz="850" spc="-1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from</a:t>
            </a:r>
            <a:r>
              <a:rPr sz="850" spc="-5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user</a:t>
            </a:r>
            <a:r>
              <a:rPr sz="850" spc="-5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information</a:t>
            </a:r>
            <a:r>
              <a:rPr sz="850" spc="-5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to</a:t>
            </a:r>
            <a:r>
              <a:rPr sz="850" spc="-5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enhance</a:t>
            </a:r>
            <a:r>
              <a:rPr sz="850" spc="-1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system</a:t>
            </a:r>
            <a:r>
              <a:rPr sz="850" spc="-5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security.</a:t>
            </a:r>
            <a:endParaRPr sz="8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0034" y="3661489"/>
            <a:ext cx="10630535" cy="2320925"/>
            <a:chOff x="400034" y="3661489"/>
            <a:chExt cx="10630535" cy="2320925"/>
          </a:xfrm>
        </p:grpSpPr>
        <p:sp>
          <p:nvSpPr>
            <p:cNvPr id="18" name="object 18"/>
            <p:cNvSpPr/>
            <p:nvPr/>
          </p:nvSpPr>
          <p:spPr>
            <a:xfrm>
              <a:off x="404479" y="3665934"/>
              <a:ext cx="10621645" cy="2312035"/>
            </a:xfrm>
            <a:custGeom>
              <a:avLst/>
              <a:gdLst/>
              <a:ahLst/>
              <a:cxnLst/>
              <a:rect l="l" t="t" r="r" b="b"/>
              <a:pathLst>
                <a:path w="10621645" h="2312035">
                  <a:moveTo>
                    <a:pt x="10578781" y="2312002"/>
                  </a:moveTo>
                  <a:lnTo>
                    <a:pt x="42259" y="2312002"/>
                  </a:lnTo>
                  <a:lnTo>
                    <a:pt x="36044" y="2310766"/>
                  </a:lnTo>
                  <a:lnTo>
                    <a:pt x="1236" y="2275958"/>
                  </a:lnTo>
                  <a:lnTo>
                    <a:pt x="0" y="2269743"/>
                  </a:lnTo>
                  <a:lnTo>
                    <a:pt x="0" y="2263282"/>
                  </a:lnTo>
                  <a:lnTo>
                    <a:pt x="0" y="42259"/>
                  </a:lnTo>
                  <a:lnTo>
                    <a:pt x="24106" y="6180"/>
                  </a:lnTo>
                  <a:lnTo>
                    <a:pt x="42259" y="0"/>
                  </a:lnTo>
                  <a:lnTo>
                    <a:pt x="10578781" y="0"/>
                  </a:lnTo>
                  <a:lnTo>
                    <a:pt x="10614858" y="24106"/>
                  </a:lnTo>
                  <a:lnTo>
                    <a:pt x="10621040" y="42259"/>
                  </a:lnTo>
                  <a:lnTo>
                    <a:pt x="10621040" y="2269743"/>
                  </a:lnTo>
                  <a:lnTo>
                    <a:pt x="10596933" y="2305821"/>
                  </a:lnTo>
                  <a:lnTo>
                    <a:pt x="10584995" y="2310766"/>
                  </a:lnTo>
                  <a:lnTo>
                    <a:pt x="10578781" y="2312002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4479" y="3665934"/>
              <a:ext cx="10621645" cy="2312035"/>
            </a:xfrm>
            <a:custGeom>
              <a:avLst/>
              <a:gdLst/>
              <a:ahLst/>
              <a:cxnLst/>
              <a:rect l="l" t="t" r="r" b="b"/>
              <a:pathLst>
                <a:path w="10621645" h="2312035">
                  <a:moveTo>
                    <a:pt x="0" y="2263282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6" y="36044"/>
                  </a:lnTo>
                  <a:lnTo>
                    <a:pt x="3708" y="30075"/>
                  </a:lnTo>
                  <a:lnTo>
                    <a:pt x="6181" y="24106"/>
                  </a:lnTo>
                  <a:lnTo>
                    <a:pt x="9701" y="18838"/>
                  </a:lnTo>
                  <a:lnTo>
                    <a:pt x="14269" y="14269"/>
                  </a:lnTo>
                  <a:lnTo>
                    <a:pt x="18838" y="9701"/>
                  </a:lnTo>
                  <a:lnTo>
                    <a:pt x="24106" y="6180"/>
                  </a:lnTo>
                  <a:lnTo>
                    <a:pt x="30075" y="3708"/>
                  </a:lnTo>
                  <a:lnTo>
                    <a:pt x="36044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10572321" y="0"/>
                  </a:lnTo>
                  <a:lnTo>
                    <a:pt x="10578781" y="0"/>
                  </a:lnTo>
                  <a:lnTo>
                    <a:pt x="10584995" y="1235"/>
                  </a:lnTo>
                  <a:lnTo>
                    <a:pt x="10617331" y="30075"/>
                  </a:lnTo>
                  <a:lnTo>
                    <a:pt x="10619804" y="36044"/>
                  </a:lnTo>
                  <a:lnTo>
                    <a:pt x="10621040" y="42259"/>
                  </a:lnTo>
                  <a:lnTo>
                    <a:pt x="10621041" y="48720"/>
                  </a:lnTo>
                  <a:lnTo>
                    <a:pt x="10621041" y="2263282"/>
                  </a:lnTo>
                  <a:lnTo>
                    <a:pt x="10621040" y="2269743"/>
                  </a:lnTo>
                  <a:lnTo>
                    <a:pt x="10619804" y="2275958"/>
                  </a:lnTo>
                  <a:lnTo>
                    <a:pt x="10617331" y="2281926"/>
                  </a:lnTo>
                  <a:lnTo>
                    <a:pt x="10614858" y="2287895"/>
                  </a:lnTo>
                  <a:lnTo>
                    <a:pt x="10578781" y="2312002"/>
                  </a:lnTo>
                  <a:lnTo>
                    <a:pt x="10572321" y="2312003"/>
                  </a:lnTo>
                  <a:lnTo>
                    <a:pt x="48720" y="2312003"/>
                  </a:lnTo>
                  <a:lnTo>
                    <a:pt x="9701" y="2293164"/>
                  </a:lnTo>
                  <a:lnTo>
                    <a:pt x="3708" y="2281926"/>
                  </a:lnTo>
                  <a:lnTo>
                    <a:pt x="1236" y="2275958"/>
                  </a:lnTo>
                  <a:lnTo>
                    <a:pt x="0" y="2269743"/>
                  </a:lnTo>
                  <a:lnTo>
                    <a:pt x="0" y="2263282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7664" y="3855923"/>
            <a:ext cx="141097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20" dirty="0">
                <a:solidFill>
                  <a:srgbClr val="373C3C"/>
                </a:solidFill>
                <a:latin typeface="Times New Roman"/>
                <a:cs typeface="Times New Roman"/>
              </a:rPr>
              <a:t>Shadow Password</a:t>
            </a:r>
            <a:r>
              <a:rPr sz="1000" spc="-1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373C3C"/>
                </a:solidFill>
                <a:latin typeface="Times New Roman"/>
                <a:cs typeface="Times New Roman"/>
              </a:rPr>
              <a:t>Structure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0364" y="4219574"/>
            <a:ext cx="1860550" cy="1054735"/>
            <a:chOff x="630364" y="4219574"/>
            <a:chExt cx="1860550" cy="1054735"/>
          </a:xfrm>
        </p:grpSpPr>
        <p:sp>
          <p:nvSpPr>
            <p:cNvPr id="22" name="object 22"/>
            <p:cNvSpPr/>
            <p:nvPr/>
          </p:nvSpPr>
          <p:spPr>
            <a:xfrm>
              <a:off x="958119" y="4263865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15049" y="26574"/>
                  </a:moveTo>
                  <a:lnTo>
                    <a:pt x="11525" y="26574"/>
                  </a:lnTo>
                  <a:lnTo>
                    <a:pt x="9830" y="26237"/>
                  </a:lnTo>
                  <a:lnTo>
                    <a:pt x="0" y="15049"/>
                  </a:lnTo>
                  <a:lnTo>
                    <a:pt x="0" y="11525"/>
                  </a:lnTo>
                  <a:lnTo>
                    <a:pt x="11525" y="0"/>
                  </a:lnTo>
                  <a:lnTo>
                    <a:pt x="15049" y="0"/>
                  </a:lnTo>
                  <a:lnTo>
                    <a:pt x="26574" y="13287"/>
                  </a:lnTo>
                  <a:lnTo>
                    <a:pt x="26574" y="15049"/>
                  </a:lnTo>
                  <a:lnTo>
                    <a:pt x="15049" y="26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64418" y="4219574"/>
              <a:ext cx="602615" cy="124460"/>
            </a:xfrm>
            <a:custGeom>
              <a:avLst/>
              <a:gdLst/>
              <a:ahLst/>
              <a:cxnLst/>
              <a:rect l="l" t="t" r="r" b="b"/>
              <a:pathLst>
                <a:path w="602614" h="124460">
                  <a:moveTo>
                    <a:pt x="579310" y="124015"/>
                  </a:moveTo>
                  <a:lnTo>
                    <a:pt x="23050" y="124015"/>
                  </a:lnTo>
                  <a:lnTo>
                    <a:pt x="19660" y="123340"/>
                  </a:lnTo>
                  <a:lnTo>
                    <a:pt x="0" y="100964"/>
                  </a:lnTo>
                  <a:lnTo>
                    <a:pt x="0" y="97440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579310" y="0"/>
                  </a:lnTo>
                  <a:lnTo>
                    <a:pt x="602360" y="23050"/>
                  </a:lnTo>
                  <a:lnTo>
                    <a:pt x="602360" y="100964"/>
                  </a:lnTo>
                  <a:lnTo>
                    <a:pt x="582700" y="123340"/>
                  </a:lnTo>
                  <a:lnTo>
                    <a:pt x="579310" y="124015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58119" y="4432172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15049" y="26574"/>
                  </a:moveTo>
                  <a:lnTo>
                    <a:pt x="11525" y="26574"/>
                  </a:lnTo>
                  <a:lnTo>
                    <a:pt x="9830" y="26237"/>
                  </a:lnTo>
                  <a:lnTo>
                    <a:pt x="0" y="15049"/>
                  </a:lnTo>
                  <a:lnTo>
                    <a:pt x="0" y="11525"/>
                  </a:lnTo>
                  <a:lnTo>
                    <a:pt x="11525" y="0"/>
                  </a:lnTo>
                  <a:lnTo>
                    <a:pt x="15049" y="0"/>
                  </a:lnTo>
                  <a:lnTo>
                    <a:pt x="26574" y="13287"/>
                  </a:lnTo>
                  <a:lnTo>
                    <a:pt x="26574" y="15049"/>
                  </a:lnTo>
                  <a:lnTo>
                    <a:pt x="15049" y="26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64418" y="4387881"/>
              <a:ext cx="602615" cy="124460"/>
            </a:xfrm>
            <a:custGeom>
              <a:avLst/>
              <a:gdLst/>
              <a:ahLst/>
              <a:cxnLst/>
              <a:rect l="l" t="t" r="r" b="b"/>
              <a:pathLst>
                <a:path w="602614" h="124460">
                  <a:moveTo>
                    <a:pt x="579310" y="124015"/>
                  </a:moveTo>
                  <a:lnTo>
                    <a:pt x="23050" y="124015"/>
                  </a:lnTo>
                  <a:lnTo>
                    <a:pt x="19660" y="123340"/>
                  </a:lnTo>
                  <a:lnTo>
                    <a:pt x="0" y="100964"/>
                  </a:lnTo>
                  <a:lnTo>
                    <a:pt x="0" y="97440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579310" y="0"/>
                  </a:lnTo>
                  <a:lnTo>
                    <a:pt x="602360" y="23050"/>
                  </a:lnTo>
                  <a:lnTo>
                    <a:pt x="602360" y="100964"/>
                  </a:lnTo>
                  <a:lnTo>
                    <a:pt x="582700" y="123340"/>
                  </a:lnTo>
                  <a:lnTo>
                    <a:pt x="579310" y="124015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58113" y="4600485"/>
              <a:ext cx="26670" cy="194945"/>
            </a:xfrm>
            <a:custGeom>
              <a:avLst/>
              <a:gdLst/>
              <a:ahLst/>
              <a:cxnLst/>
              <a:rect l="l" t="t" r="r" b="b"/>
              <a:pathLst>
                <a:path w="26669" h="194945">
                  <a:moveTo>
                    <a:pt x="26581" y="181597"/>
                  </a:moveTo>
                  <a:lnTo>
                    <a:pt x="15049" y="168300"/>
                  </a:lnTo>
                  <a:lnTo>
                    <a:pt x="11531" y="168300"/>
                  </a:lnTo>
                  <a:lnTo>
                    <a:pt x="0" y="179832"/>
                  </a:lnTo>
                  <a:lnTo>
                    <a:pt x="0" y="183349"/>
                  </a:lnTo>
                  <a:lnTo>
                    <a:pt x="11531" y="194881"/>
                  </a:lnTo>
                  <a:lnTo>
                    <a:pt x="15049" y="194881"/>
                  </a:lnTo>
                  <a:lnTo>
                    <a:pt x="26581" y="181597"/>
                  </a:lnTo>
                  <a:close/>
                </a:path>
                <a:path w="26669" h="194945">
                  <a:moveTo>
                    <a:pt x="26581" y="13284"/>
                  </a:moveTo>
                  <a:lnTo>
                    <a:pt x="15049" y="0"/>
                  </a:lnTo>
                  <a:lnTo>
                    <a:pt x="11531" y="0"/>
                  </a:lnTo>
                  <a:lnTo>
                    <a:pt x="0" y="11518"/>
                  </a:lnTo>
                  <a:lnTo>
                    <a:pt x="0" y="15049"/>
                  </a:lnTo>
                  <a:lnTo>
                    <a:pt x="11531" y="26568"/>
                  </a:lnTo>
                  <a:lnTo>
                    <a:pt x="15049" y="26568"/>
                  </a:lnTo>
                  <a:lnTo>
                    <a:pt x="26581" y="13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0364" y="5149690"/>
              <a:ext cx="1860550" cy="124460"/>
            </a:xfrm>
            <a:custGeom>
              <a:avLst/>
              <a:gdLst/>
              <a:ahLst/>
              <a:cxnLst/>
              <a:rect l="l" t="t" r="r" b="b"/>
              <a:pathLst>
                <a:path w="1860550" h="124460">
                  <a:moveTo>
                    <a:pt x="1837181" y="124015"/>
                  </a:moveTo>
                  <a:lnTo>
                    <a:pt x="23050" y="124015"/>
                  </a:lnTo>
                  <a:lnTo>
                    <a:pt x="19660" y="123340"/>
                  </a:lnTo>
                  <a:lnTo>
                    <a:pt x="0" y="100964"/>
                  </a:lnTo>
                  <a:lnTo>
                    <a:pt x="0" y="97440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1837181" y="0"/>
                  </a:lnTo>
                  <a:lnTo>
                    <a:pt x="1860232" y="23050"/>
                  </a:lnTo>
                  <a:lnTo>
                    <a:pt x="1860232" y="100964"/>
                  </a:lnTo>
                  <a:lnTo>
                    <a:pt x="1840571" y="123340"/>
                  </a:lnTo>
                  <a:lnTo>
                    <a:pt x="1837181" y="124015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17664" y="4203053"/>
            <a:ext cx="2428240" cy="1339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9745">
              <a:lnSpc>
                <a:spcPct val="100000"/>
              </a:lnSpc>
              <a:spcBef>
                <a:spcPts val="105"/>
              </a:spcBef>
            </a:pPr>
            <a:r>
              <a:rPr sz="550" spc="-30" dirty="0">
                <a:latin typeface="Lucida Console"/>
                <a:cs typeface="Lucida Console"/>
              </a:rPr>
              <a:t>char</a:t>
            </a:r>
            <a:r>
              <a:rPr sz="550" spc="-55" dirty="0">
                <a:latin typeface="Lucida Console"/>
                <a:cs typeface="Lucida Console"/>
              </a:rPr>
              <a:t> </a:t>
            </a:r>
            <a:r>
              <a:rPr sz="550" spc="-10" dirty="0">
                <a:latin typeface="Lucida Console"/>
                <a:cs typeface="Lucida Console"/>
              </a:rPr>
              <a:t>*sp_namp</a:t>
            </a:r>
            <a:r>
              <a:rPr sz="550" spc="100" dirty="0">
                <a:latin typeface="Lucida Console"/>
                <a:cs typeface="Lucida Console"/>
              </a:rPr>
              <a:t> </a:t>
            </a:r>
            <a:r>
              <a:rPr sz="650" dirty="0">
                <a:latin typeface="Times New Roman"/>
                <a:cs typeface="Times New Roman"/>
              </a:rPr>
              <a:t>-</a:t>
            </a:r>
            <a:r>
              <a:rPr sz="650" spc="-40" dirty="0">
                <a:latin typeface="Times New Roman"/>
                <a:cs typeface="Times New Roman"/>
              </a:rPr>
              <a:t> </a:t>
            </a:r>
            <a:r>
              <a:rPr sz="650" spc="-10" dirty="0">
                <a:latin typeface="Times New Roman"/>
                <a:cs typeface="Times New Roman"/>
              </a:rPr>
              <a:t>User</a:t>
            </a:r>
            <a:r>
              <a:rPr sz="650" spc="-30" dirty="0">
                <a:latin typeface="Times New Roman"/>
                <a:cs typeface="Times New Roman"/>
              </a:rPr>
              <a:t> </a:t>
            </a:r>
            <a:r>
              <a:rPr sz="650" spc="-10" dirty="0">
                <a:latin typeface="Times New Roman"/>
                <a:cs typeface="Times New Roman"/>
              </a:rPr>
              <a:t>login</a:t>
            </a:r>
            <a:r>
              <a:rPr sz="650" spc="-30" dirty="0">
                <a:latin typeface="Times New Roman"/>
                <a:cs typeface="Times New Roman"/>
              </a:rPr>
              <a:t> </a:t>
            </a:r>
            <a:r>
              <a:rPr sz="650" spc="-20" dirty="0">
                <a:latin typeface="Times New Roman"/>
                <a:cs typeface="Times New Roman"/>
              </a:rPr>
              <a:t>name</a:t>
            </a:r>
            <a:endParaRPr sz="650">
              <a:latin typeface="Times New Roman"/>
              <a:cs typeface="Times New Roman"/>
            </a:endParaRPr>
          </a:p>
          <a:p>
            <a:pPr marL="499745">
              <a:lnSpc>
                <a:spcPct val="100000"/>
              </a:lnSpc>
              <a:spcBef>
                <a:spcPts val="545"/>
              </a:spcBef>
            </a:pPr>
            <a:r>
              <a:rPr sz="550" spc="-30" dirty="0">
                <a:latin typeface="Lucida Console"/>
                <a:cs typeface="Lucida Console"/>
              </a:rPr>
              <a:t>char</a:t>
            </a:r>
            <a:r>
              <a:rPr sz="550" spc="-55" dirty="0">
                <a:latin typeface="Lucida Console"/>
                <a:cs typeface="Lucida Console"/>
              </a:rPr>
              <a:t> </a:t>
            </a:r>
            <a:r>
              <a:rPr sz="550" spc="-10" dirty="0">
                <a:latin typeface="Lucida Console"/>
                <a:cs typeface="Lucida Console"/>
              </a:rPr>
              <a:t>*sp_pwdp</a:t>
            </a:r>
            <a:r>
              <a:rPr sz="550" spc="85" dirty="0">
                <a:latin typeface="Lucida Console"/>
                <a:cs typeface="Lucida Console"/>
              </a:rPr>
              <a:t> </a:t>
            </a:r>
            <a:r>
              <a:rPr sz="650" dirty="0">
                <a:latin typeface="Times New Roman"/>
                <a:cs typeface="Times New Roman"/>
              </a:rPr>
              <a:t>-</a:t>
            </a:r>
            <a:r>
              <a:rPr sz="650" spc="-35" dirty="0">
                <a:latin typeface="Times New Roman"/>
                <a:cs typeface="Times New Roman"/>
              </a:rPr>
              <a:t> </a:t>
            </a:r>
            <a:r>
              <a:rPr sz="650" spc="-10" dirty="0">
                <a:latin typeface="Times New Roman"/>
                <a:cs typeface="Times New Roman"/>
              </a:rPr>
              <a:t>Encrypted</a:t>
            </a:r>
            <a:r>
              <a:rPr sz="650" spc="-30" dirty="0">
                <a:latin typeface="Times New Roman"/>
                <a:cs typeface="Times New Roman"/>
              </a:rPr>
              <a:t> </a:t>
            </a:r>
            <a:r>
              <a:rPr sz="650" spc="-10" dirty="0">
                <a:latin typeface="Times New Roman"/>
                <a:cs typeface="Times New Roman"/>
              </a:rPr>
              <a:t>password</a:t>
            </a:r>
            <a:endParaRPr sz="650">
              <a:latin typeface="Times New Roman"/>
              <a:cs typeface="Times New Roman"/>
            </a:endParaRPr>
          </a:p>
          <a:p>
            <a:pPr marL="446405" marR="5080">
              <a:lnSpc>
                <a:spcPct val="169900"/>
              </a:lnSpc>
            </a:pPr>
            <a:r>
              <a:rPr sz="650" spc="-20" dirty="0">
                <a:latin typeface="Times New Roman"/>
                <a:cs typeface="Times New Roman"/>
              </a:rPr>
              <a:t>Password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-10" dirty="0">
                <a:latin typeface="Times New Roman"/>
                <a:cs typeface="Times New Roman"/>
              </a:rPr>
              <a:t>aging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-10" dirty="0">
                <a:latin typeface="Times New Roman"/>
                <a:cs typeface="Times New Roman"/>
              </a:rPr>
              <a:t>fields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-10" dirty="0">
                <a:latin typeface="Times New Roman"/>
                <a:cs typeface="Times New Roman"/>
              </a:rPr>
              <a:t>(change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-10" dirty="0">
                <a:latin typeface="Times New Roman"/>
                <a:cs typeface="Times New Roman"/>
              </a:rPr>
              <a:t>intervals,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-10" dirty="0">
                <a:latin typeface="Times New Roman"/>
                <a:cs typeface="Times New Roman"/>
              </a:rPr>
              <a:t>expiration</a:t>
            </a:r>
            <a:r>
              <a:rPr sz="650" spc="5" dirty="0">
                <a:latin typeface="Times New Roman"/>
                <a:cs typeface="Times New Roman"/>
              </a:rPr>
              <a:t> </a:t>
            </a:r>
            <a:r>
              <a:rPr sz="650" spc="-10" dirty="0">
                <a:latin typeface="Times New Roman"/>
                <a:cs typeface="Times New Roman"/>
              </a:rPr>
              <a:t>warnings)</a:t>
            </a:r>
            <a:r>
              <a:rPr sz="650" spc="500" dirty="0">
                <a:latin typeface="Times New Roman"/>
                <a:cs typeface="Times New Roman"/>
              </a:rPr>
              <a:t> </a:t>
            </a:r>
            <a:r>
              <a:rPr sz="650" spc="-10" dirty="0">
                <a:latin typeface="Times New Roman"/>
                <a:cs typeface="Times New Roman"/>
              </a:rPr>
              <a:t>Only</a:t>
            </a:r>
            <a:r>
              <a:rPr sz="650" dirty="0">
                <a:latin typeface="Times New Roman"/>
                <a:cs typeface="Times New Roman"/>
              </a:rPr>
              <a:t> </a:t>
            </a:r>
            <a:r>
              <a:rPr sz="650" spc="-10" dirty="0">
                <a:latin typeface="Times New Roman"/>
                <a:cs typeface="Times New Roman"/>
              </a:rPr>
              <a:t>login(1)</a:t>
            </a:r>
            <a:r>
              <a:rPr sz="650" dirty="0">
                <a:latin typeface="Times New Roman"/>
                <a:cs typeface="Times New Roman"/>
              </a:rPr>
              <a:t> </a:t>
            </a:r>
            <a:r>
              <a:rPr sz="650" spc="-10" dirty="0">
                <a:latin typeface="Times New Roman"/>
                <a:cs typeface="Times New Roman"/>
              </a:rPr>
              <a:t>and</a:t>
            </a:r>
            <a:r>
              <a:rPr sz="650" dirty="0">
                <a:latin typeface="Times New Roman"/>
                <a:cs typeface="Times New Roman"/>
              </a:rPr>
              <a:t> </a:t>
            </a:r>
            <a:r>
              <a:rPr sz="650" spc="-20" dirty="0">
                <a:latin typeface="Times New Roman"/>
                <a:cs typeface="Times New Roman"/>
              </a:rPr>
              <a:t>passwd(1)</a:t>
            </a:r>
            <a:r>
              <a:rPr sz="650" dirty="0">
                <a:latin typeface="Times New Roman"/>
                <a:cs typeface="Times New Roman"/>
              </a:rPr>
              <a:t> </a:t>
            </a:r>
            <a:r>
              <a:rPr sz="650" spc="-10" dirty="0">
                <a:latin typeface="Times New Roman"/>
                <a:cs typeface="Times New Roman"/>
              </a:rPr>
              <a:t>need</a:t>
            </a:r>
            <a:r>
              <a:rPr sz="650" dirty="0">
                <a:latin typeface="Times New Roman"/>
                <a:cs typeface="Times New Roman"/>
              </a:rPr>
              <a:t> </a:t>
            </a:r>
            <a:r>
              <a:rPr sz="650" spc="-10" dirty="0">
                <a:latin typeface="Times New Roman"/>
                <a:cs typeface="Times New Roman"/>
              </a:rPr>
              <a:t>access</a:t>
            </a:r>
            <a:r>
              <a:rPr sz="650" dirty="0">
                <a:latin typeface="Times New Roman"/>
                <a:cs typeface="Times New Roman"/>
              </a:rPr>
              <a:t> </a:t>
            </a:r>
            <a:r>
              <a:rPr sz="650" spc="-10" dirty="0">
                <a:latin typeface="Times New Roman"/>
                <a:cs typeface="Times New Roman"/>
              </a:rPr>
              <a:t>(set-</a:t>
            </a:r>
            <a:r>
              <a:rPr sz="650" spc="-20" dirty="0">
                <a:latin typeface="Times New Roman"/>
                <a:cs typeface="Times New Roman"/>
              </a:rPr>
              <a:t>user-</a:t>
            </a:r>
            <a:r>
              <a:rPr sz="650" spc="-10" dirty="0">
                <a:latin typeface="Times New Roman"/>
                <a:cs typeface="Times New Roman"/>
              </a:rPr>
              <a:t>ID</a:t>
            </a:r>
            <a:r>
              <a:rPr sz="650" dirty="0">
                <a:latin typeface="Times New Roman"/>
                <a:cs typeface="Times New Roman"/>
              </a:rPr>
              <a:t> </a:t>
            </a:r>
            <a:r>
              <a:rPr sz="650" spc="-20" dirty="0">
                <a:latin typeface="Times New Roman"/>
                <a:cs typeface="Times New Roman"/>
              </a:rPr>
              <a:t>root)</a:t>
            </a: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650" spc="-10" dirty="0">
                <a:solidFill>
                  <a:srgbClr val="373C3C"/>
                </a:solidFill>
                <a:latin typeface="Times New Roman"/>
                <a:cs typeface="Times New Roman"/>
              </a:rPr>
              <a:t>Functions: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6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</a:pPr>
            <a:r>
              <a:rPr sz="550" spc="-40" dirty="0">
                <a:latin typeface="Lucida Console"/>
                <a:cs typeface="Lucida Console"/>
              </a:rPr>
              <a:t>getspnam(),</a:t>
            </a:r>
            <a:r>
              <a:rPr sz="550" spc="20" dirty="0">
                <a:latin typeface="Lucida Console"/>
                <a:cs typeface="Lucida Console"/>
              </a:rPr>
              <a:t> </a:t>
            </a:r>
            <a:r>
              <a:rPr sz="550" spc="-40" dirty="0">
                <a:latin typeface="Lucida Console"/>
                <a:cs typeface="Lucida Console"/>
              </a:rPr>
              <a:t>getspent(),</a:t>
            </a:r>
            <a:r>
              <a:rPr sz="550" spc="20" dirty="0">
                <a:latin typeface="Lucida Console"/>
                <a:cs typeface="Lucida Console"/>
              </a:rPr>
              <a:t> </a:t>
            </a:r>
            <a:r>
              <a:rPr sz="550" spc="-40" dirty="0">
                <a:latin typeface="Lucida Console"/>
                <a:cs typeface="Lucida Console"/>
              </a:rPr>
              <a:t>setspent(),</a:t>
            </a:r>
            <a:r>
              <a:rPr sz="550" spc="20" dirty="0">
                <a:latin typeface="Lucida Console"/>
                <a:cs typeface="Lucida Console"/>
              </a:rPr>
              <a:t> </a:t>
            </a:r>
            <a:r>
              <a:rPr sz="550" spc="-10" dirty="0">
                <a:latin typeface="Lucida Console"/>
                <a:cs typeface="Lucida Console"/>
              </a:rPr>
              <a:t>endspent()</a:t>
            </a:r>
            <a:endParaRPr sz="5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5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5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650" b="1" spc="-10" dirty="0">
                <a:latin typeface="Times New Roman"/>
                <a:cs typeface="Times New Roman"/>
              </a:rPr>
              <a:t>Note:</a:t>
            </a:r>
            <a:r>
              <a:rPr sz="650" b="1" spc="-5" dirty="0">
                <a:latin typeface="Times New Roman"/>
                <a:cs typeface="Times New Roman"/>
              </a:rPr>
              <a:t> </a:t>
            </a:r>
            <a:r>
              <a:rPr sz="650" spc="-20" dirty="0">
                <a:latin typeface="Times New Roman"/>
                <a:cs typeface="Times New Roman"/>
              </a:rPr>
              <a:t>FreeBSD</a:t>
            </a:r>
            <a:r>
              <a:rPr sz="650" spc="-10" dirty="0">
                <a:latin typeface="Times New Roman"/>
                <a:cs typeface="Times New Roman"/>
              </a:rPr>
              <a:t> and Mac </a:t>
            </a:r>
            <a:r>
              <a:rPr sz="650" spc="-20" dirty="0">
                <a:latin typeface="Times New Roman"/>
                <a:cs typeface="Times New Roman"/>
              </a:rPr>
              <a:t>OS</a:t>
            </a:r>
            <a:r>
              <a:rPr sz="650" spc="-1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X</a:t>
            </a:r>
            <a:r>
              <a:rPr sz="650" spc="-10" dirty="0">
                <a:latin typeface="Times New Roman"/>
                <a:cs typeface="Times New Roman"/>
              </a:rPr>
              <a:t> handle this differently than Linux/Solaris.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29803" y="6201559"/>
            <a:ext cx="5970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Shadow passwords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solve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 security 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vulnerabilities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by</a:t>
            </a:r>
            <a:r>
              <a:rPr sz="1200" spc="-1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separating 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authentication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 from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user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information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5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49" y="233361"/>
            <a:ext cx="10629899" cy="7440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25"/>
              </a:spcBef>
            </a:pPr>
            <a:r>
              <a:rPr spc="-75" dirty="0">
                <a:solidFill>
                  <a:schemeClr val="bg1"/>
                </a:solidFill>
              </a:rPr>
              <a:t>Group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-40" dirty="0">
                <a:solidFill>
                  <a:schemeClr val="bg1"/>
                </a:solidFill>
              </a:rPr>
              <a:t>File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-60" dirty="0">
                <a:solidFill>
                  <a:schemeClr val="bg1"/>
                </a:solidFill>
              </a:rPr>
              <a:t>(/etc/group)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spc="-40" dirty="0">
                <a:solidFill>
                  <a:schemeClr val="bg1"/>
                </a:solidFill>
              </a:rPr>
              <a:t>Management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00034" y="1154604"/>
            <a:ext cx="5102860" cy="4854575"/>
            <a:chOff x="400034" y="1154604"/>
            <a:chExt cx="5102860" cy="4854575"/>
          </a:xfrm>
        </p:grpSpPr>
        <p:sp>
          <p:nvSpPr>
            <p:cNvPr id="5" name="object 5"/>
            <p:cNvSpPr/>
            <p:nvPr/>
          </p:nvSpPr>
          <p:spPr>
            <a:xfrm>
              <a:off x="404479" y="1159049"/>
              <a:ext cx="5093970" cy="4845685"/>
            </a:xfrm>
            <a:custGeom>
              <a:avLst/>
              <a:gdLst/>
              <a:ahLst/>
              <a:cxnLst/>
              <a:rect l="l" t="t" r="r" b="b"/>
              <a:pathLst>
                <a:path w="5093970" h="4845685">
                  <a:moveTo>
                    <a:pt x="5051233" y="4845462"/>
                  </a:moveTo>
                  <a:lnTo>
                    <a:pt x="42259" y="4845462"/>
                  </a:lnTo>
                  <a:lnTo>
                    <a:pt x="36044" y="4844226"/>
                  </a:lnTo>
                  <a:lnTo>
                    <a:pt x="1236" y="4809417"/>
                  </a:lnTo>
                  <a:lnTo>
                    <a:pt x="0" y="4803202"/>
                  </a:lnTo>
                  <a:lnTo>
                    <a:pt x="0" y="4796742"/>
                  </a:lnTo>
                  <a:lnTo>
                    <a:pt x="0" y="42259"/>
                  </a:lnTo>
                  <a:lnTo>
                    <a:pt x="24106" y="6180"/>
                  </a:lnTo>
                  <a:lnTo>
                    <a:pt x="42259" y="0"/>
                  </a:lnTo>
                  <a:lnTo>
                    <a:pt x="5051233" y="0"/>
                  </a:lnTo>
                  <a:lnTo>
                    <a:pt x="5087312" y="24106"/>
                  </a:lnTo>
                  <a:lnTo>
                    <a:pt x="5093493" y="42259"/>
                  </a:lnTo>
                  <a:lnTo>
                    <a:pt x="5093493" y="4803202"/>
                  </a:lnTo>
                  <a:lnTo>
                    <a:pt x="5069385" y="4839281"/>
                  </a:lnTo>
                  <a:lnTo>
                    <a:pt x="5057448" y="4844226"/>
                  </a:lnTo>
                  <a:lnTo>
                    <a:pt x="5051233" y="4845462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479" y="1159049"/>
              <a:ext cx="5093970" cy="4845685"/>
            </a:xfrm>
            <a:custGeom>
              <a:avLst/>
              <a:gdLst/>
              <a:ahLst/>
              <a:cxnLst/>
              <a:rect l="l" t="t" r="r" b="b"/>
              <a:pathLst>
                <a:path w="5093970" h="4845685">
                  <a:moveTo>
                    <a:pt x="0" y="4796742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6" y="36044"/>
                  </a:lnTo>
                  <a:lnTo>
                    <a:pt x="3708" y="30075"/>
                  </a:lnTo>
                  <a:lnTo>
                    <a:pt x="6181" y="24106"/>
                  </a:lnTo>
                  <a:lnTo>
                    <a:pt x="9701" y="18838"/>
                  </a:lnTo>
                  <a:lnTo>
                    <a:pt x="14269" y="14269"/>
                  </a:lnTo>
                  <a:lnTo>
                    <a:pt x="18838" y="9701"/>
                  </a:lnTo>
                  <a:lnTo>
                    <a:pt x="24106" y="6180"/>
                  </a:lnTo>
                  <a:lnTo>
                    <a:pt x="30075" y="3708"/>
                  </a:lnTo>
                  <a:lnTo>
                    <a:pt x="36044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5044773" y="0"/>
                  </a:lnTo>
                  <a:lnTo>
                    <a:pt x="5051233" y="0"/>
                  </a:lnTo>
                  <a:lnTo>
                    <a:pt x="5057448" y="1236"/>
                  </a:lnTo>
                  <a:lnTo>
                    <a:pt x="5089784" y="30075"/>
                  </a:lnTo>
                  <a:lnTo>
                    <a:pt x="5093493" y="48720"/>
                  </a:lnTo>
                  <a:lnTo>
                    <a:pt x="5093493" y="4796742"/>
                  </a:lnTo>
                  <a:lnTo>
                    <a:pt x="5074654" y="4835760"/>
                  </a:lnTo>
                  <a:lnTo>
                    <a:pt x="5044773" y="4845462"/>
                  </a:lnTo>
                  <a:lnTo>
                    <a:pt x="48720" y="4845462"/>
                  </a:lnTo>
                  <a:lnTo>
                    <a:pt x="9701" y="4826623"/>
                  </a:lnTo>
                  <a:lnTo>
                    <a:pt x="0" y="4803202"/>
                  </a:lnTo>
                  <a:lnTo>
                    <a:pt x="0" y="4796742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8081" y="4219574"/>
              <a:ext cx="4624070" cy="912494"/>
            </a:xfrm>
            <a:custGeom>
              <a:avLst/>
              <a:gdLst/>
              <a:ahLst/>
              <a:cxnLst/>
              <a:rect l="l" t="t" r="r" b="b"/>
              <a:pathLst>
                <a:path w="4624070" h="912495">
                  <a:moveTo>
                    <a:pt x="4574346" y="912399"/>
                  </a:moveTo>
                  <a:lnTo>
                    <a:pt x="0" y="912399"/>
                  </a:lnTo>
                  <a:lnTo>
                    <a:pt x="0" y="0"/>
                  </a:lnTo>
                  <a:lnTo>
                    <a:pt x="4574346" y="0"/>
                  </a:lnTo>
                  <a:lnTo>
                    <a:pt x="4577802" y="340"/>
                  </a:lnTo>
                  <a:lnTo>
                    <a:pt x="4613110" y="20719"/>
                  </a:lnTo>
                  <a:lnTo>
                    <a:pt x="4624006" y="49659"/>
                  </a:lnTo>
                  <a:lnTo>
                    <a:pt x="4624006" y="862739"/>
                  </a:lnTo>
                  <a:lnTo>
                    <a:pt x="4605971" y="899300"/>
                  </a:lnTo>
                  <a:lnTo>
                    <a:pt x="4574346" y="912399"/>
                  </a:lnTo>
                  <a:close/>
                </a:path>
              </a:pathLst>
            </a:custGeom>
            <a:solidFill>
              <a:srgbClr val="3398D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364" y="4219574"/>
              <a:ext cx="35560" cy="912494"/>
            </a:xfrm>
            <a:custGeom>
              <a:avLst/>
              <a:gdLst/>
              <a:ahLst/>
              <a:cxnLst/>
              <a:rect l="l" t="t" r="r" b="b"/>
              <a:pathLst>
                <a:path w="35559" h="912495">
                  <a:moveTo>
                    <a:pt x="35432" y="912399"/>
                  </a:moveTo>
                  <a:lnTo>
                    <a:pt x="0" y="912399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9123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7664" y="1346582"/>
            <a:ext cx="251269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dirty="0">
                <a:solidFill>
                  <a:srgbClr val="373C3C"/>
                </a:solidFill>
                <a:latin typeface="Times New Roman"/>
                <a:cs typeface="Times New Roman"/>
              </a:rPr>
              <a:t>Group</a:t>
            </a:r>
            <a:r>
              <a:rPr sz="3050" spc="-11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3050" spc="-10" dirty="0">
                <a:solidFill>
                  <a:srgbClr val="373C3C"/>
                </a:solidFill>
                <a:latin typeface="Times New Roman"/>
                <a:cs typeface="Times New Roman"/>
              </a:rPr>
              <a:t>Structure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5971" y="4319003"/>
            <a:ext cx="3869054" cy="6565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45"/>
              </a:spcBef>
            </a:pPr>
            <a:r>
              <a:rPr sz="2050" b="1" spc="-40" dirty="0">
                <a:latin typeface="Times New Roman"/>
                <a:cs typeface="Times New Roman"/>
              </a:rPr>
              <a:t>Key</a:t>
            </a:r>
            <a:r>
              <a:rPr sz="2050" b="1" spc="-65" dirty="0">
                <a:latin typeface="Times New Roman"/>
                <a:cs typeface="Times New Roman"/>
              </a:rPr>
              <a:t> </a:t>
            </a:r>
            <a:r>
              <a:rPr sz="2050" b="1" spc="-35" dirty="0">
                <a:latin typeface="Times New Roman"/>
                <a:cs typeface="Times New Roman"/>
              </a:rPr>
              <a:t>Point:</a:t>
            </a:r>
            <a:r>
              <a:rPr sz="2050" b="1" spc="-65" dirty="0">
                <a:latin typeface="Times New Roman"/>
                <a:cs typeface="Times New Roman"/>
              </a:rPr>
              <a:t> </a:t>
            </a:r>
            <a:r>
              <a:rPr sz="2050" spc="-55" dirty="0">
                <a:latin typeface="Times New Roman"/>
                <a:cs typeface="Times New Roman"/>
              </a:rPr>
              <a:t>gr_mem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is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-45" dirty="0">
                <a:latin typeface="Times New Roman"/>
                <a:cs typeface="Times New Roman"/>
              </a:rPr>
              <a:t>null-</a:t>
            </a:r>
            <a:r>
              <a:rPr sz="2050" spc="-60" dirty="0">
                <a:latin typeface="Times New Roman"/>
                <a:cs typeface="Times New Roman"/>
              </a:rPr>
              <a:t>terminated </a:t>
            </a:r>
            <a:r>
              <a:rPr sz="2050" spc="-30" dirty="0">
                <a:latin typeface="Times New Roman"/>
                <a:cs typeface="Times New Roman"/>
              </a:rPr>
              <a:t>array</a:t>
            </a:r>
            <a:r>
              <a:rPr sz="2050" spc="-9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of</a:t>
            </a:r>
            <a:r>
              <a:rPr sz="2050" spc="-85" dirty="0">
                <a:latin typeface="Times New Roman"/>
                <a:cs typeface="Times New Roman"/>
              </a:rPr>
              <a:t> </a:t>
            </a:r>
            <a:r>
              <a:rPr sz="2050" spc="-35" dirty="0">
                <a:latin typeface="Times New Roman"/>
                <a:cs typeface="Times New Roman"/>
              </a:rPr>
              <a:t>pointers</a:t>
            </a:r>
            <a:r>
              <a:rPr sz="2050" spc="-8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to</a:t>
            </a:r>
            <a:r>
              <a:rPr sz="2050" spc="-90" dirty="0">
                <a:latin typeface="Times New Roman"/>
                <a:cs typeface="Times New Roman"/>
              </a:rPr>
              <a:t> </a:t>
            </a:r>
            <a:r>
              <a:rPr sz="2050" spc="-35" dirty="0">
                <a:latin typeface="Times New Roman"/>
                <a:cs typeface="Times New Roman"/>
              </a:rPr>
              <a:t>user</a:t>
            </a:r>
            <a:r>
              <a:rPr sz="2050" spc="-85" dirty="0">
                <a:latin typeface="Times New Roman"/>
                <a:cs typeface="Times New Roman"/>
              </a:rPr>
              <a:t> </a:t>
            </a:r>
            <a:r>
              <a:rPr sz="2050" spc="-20" dirty="0">
                <a:latin typeface="Times New Roman"/>
                <a:cs typeface="Times New Roman"/>
              </a:rPr>
              <a:t>names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79550" y="1154604"/>
            <a:ext cx="5102860" cy="4854575"/>
            <a:chOff x="5679550" y="1154604"/>
            <a:chExt cx="5102860" cy="4854575"/>
          </a:xfrm>
        </p:grpSpPr>
        <p:sp>
          <p:nvSpPr>
            <p:cNvPr id="12" name="object 12"/>
            <p:cNvSpPr/>
            <p:nvPr/>
          </p:nvSpPr>
          <p:spPr>
            <a:xfrm>
              <a:off x="5683995" y="1159049"/>
              <a:ext cx="5093970" cy="4845685"/>
            </a:xfrm>
            <a:custGeom>
              <a:avLst/>
              <a:gdLst/>
              <a:ahLst/>
              <a:cxnLst/>
              <a:rect l="l" t="t" r="r" b="b"/>
              <a:pathLst>
                <a:path w="5093970" h="4845685">
                  <a:moveTo>
                    <a:pt x="5051233" y="4845462"/>
                  </a:moveTo>
                  <a:lnTo>
                    <a:pt x="42259" y="4845462"/>
                  </a:lnTo>
                  <a:lnTo>
                    <a:pt x="36045" y="4844226"/>
                  </a:lnTo>
                  <a:lnTo>
                    <a:pt x="1235" y="4809417"/>
                  </a:lnTo>
                  <a:lnTo>
                    <a:pt x="0" y="4803202"/>
                  </a:lnTo>
                  <a:lnTo>
                    <a:pt x="0" y="4796742"/>
                  </a:lnTo>
                  <a:lnTo>
                    <a:pt x="0" y="42259"/>
                  </a:lnTo>
                  <a:lnTo>
                    <a:pt x="24107" y="6180"/>
                  </a:lnTo>
                  <a:lnTo>
                    <a:pt x="42259" y="0"/>
                  </a:lnTo>
                  <a:lnTo>
                    <a:pt x="5051233" y="0"/>
                  </a:lnTo>
                  <a:lnTo>
                    <a:pt x="5087311" y="24106"/>
                  </a:lnTo>
                  <a:lnTo>
                    <a:pt x="5093493" y="42259"/>
                  </a:lnTo>
                  <a:lnTo>
                    <a:pt x="5093493" y="4803202"/>
                  </a:lnTo>
                  <a:lnTo>
                    <a:pt x="5069385" y="4839281"/>
                  </a:lnTo>
                  <a:lnTo>
                    <a:pt x="5057448" y="4844226"/>
                  </a:lnTo>
                  <a:lnTo>
                    <a:pt x="5051233" y="4845462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3995" y="1159049"/>
              <a:ext cx="5093970" cy="4845685"/>
            </a:xfrm>
            <a:custGeom>
              <a:avLst/>
              <a:gdLst/>
              <a:ahLst/>
              <a:cxnLst/>
              <a:rect l="l" t="t" r="r" b="b"/>
              <a:pathLst>
                <a:path w="5093970" h="4845685">
                  <a:moveTo>
                    <a:pt x="0" y="4796742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5" y="36044"/>
                  </a:lnTo>
                  <a:lnTo>
                    <a:pt x="3708" y="30075"/>
                  </a:lnTo>
                  <a:lnTo>
                    <a:pt x="6180" y="24106"/>
                  </a:lnTo>
                  <a:lnTo>
                    <a:pt x="9701" y="18838"/>
                  </a:lnTo>
                  <a:lnTo>
                    <a:pt x="14270" y="14269"/>
                  </a:lnTo>
                  <a:lnTo>
                    <a:pt x="18838" y="9701"/>
                  </a:lnTo>
                  <a:lnTo>
                    <a:pt x="24107" y="6180"/>
                  </a:lnTo>
                  <a:lnTo>
                    <a:pt x="30076" y="3708"/>
                  </a:lnTo>
                  <a:lnTo>
                    <a:pt x="36045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5044773" y="0"/>
                  </a:lnTo>
                  <a:lnTo>
                    <a:pt x="5051233" y="0"/>
                  </a:lnTo>
                  <a:lnTo>
                    <a:pt x="5057448" y="1236"/>
                  </a:lnTo>
                  <a:lnTo>
                    <a:pt x="5089784" y="30075"/>
                  </a:lnTo>
                  <a:lnTo>
                    <a:pt x="5093494" y="48720"/>
                  </a:lnTo>
                  <a:lnTo>
                    <a:pt x="5093494" y="4796742"/>
                  </a:lnTo>
                  <a:lnTo>
                    <a:pt x="5074655" y="4835760"/>
                  </a:lnTo>
                  <a:lnTo>
                    <a:pt x="5063416" y="4841753"/>
                  </a:lnTo>
                  <a:lnTo>
                    <a:pt x="5057448" y="4844226"/>
                  </a:lnTo>
                  <a:lnTo>
                    <a:pt x="5051233" y="4845462"/>
                  </a:lnTo>
                  <a:lnTo>
                    <a:pt x="5044773" y="4845462"/>
                  </a:lnTo>
                  <a:lnTo>
                    <a:pt x="48720" y="4845462"/>
                  </a:lnTo>
                  <a:lnTo>
                    <a:pt x="9701" y="4826623"/>
                  </a:lnTo>
                  <a:lnTo>
                    <a:pt x="0" y="4803202"/>
                  </a:lnTo>
                  <a:lnTo>
                    <a:pt x="0" y="4796742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97181" y="1345152"/>
            <a:ext cx="2244090" cy="4089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500" dirty="0">
                <a:solidFill>
                  <a:srgbClr val="373C3C"/>
                </a:solidFill>
                <a:latin typeface="Times New Roman"/>
                <a:cs typeface="Times New Roman"/>
              </a:rPr>
              <a:t>Access</a:t>
            </a:r>
            <a:r>
              <a:rPr sz="2500" spc="-10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373C3C"/>
                </a:solidFill>
                <a:latin typeface="Times New Roman"/>
                <a:cs typeface="Times New Roman"/>
              </a:rPr>
              <a:t>Functions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97181" y="3409124"/>
            <a:ext cx="1420495" cy="4089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500" dirty="0">
                <a:solidFill>
                  <a:srgbClr val="373C3C"/>
                </a:solidFill>
                <a:latin typeface="Times New Roman"/>
                <a:cs typeface="Times New Roman"/>
              </a:rPr>
              <a:t>Key</a:t>
            </a:r>
            <a:r>
              <a:rPr sz="2500" spc="-6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373C3C"/>
                </a:solidFill>
                <a:latin typeface="Times New Roman"/>
                <a:cs typeface="Times New Roman"/>
              </a:rPr>
              <a:t>Points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03391" y="1792223"/>
            <a:ext cx="4855845" cy="3694429"/>
            <a:chOff x="5803391" y="1792223"/>
            <a:chExt cx="4855845" cy="3694429"/>
          </a:xfrm>
        </p:grpSpPr>
        <p:sp>
          <p:nvSpPr>
            <p:cNvPr id="17" name="object 17"/>
            <p:cNvSpPr/>
            <p:nvPr/>
          </p:nvSpPr>
          <p:spPr>
            <a:xfrm>
              <a:off x="6290780" y="4139856"/>
              <a:ext cx="62230" cy="1346835"/>
            </a:xfrm>
            <a:custGeom>
              <a:avLst/>
              <a:gdLst/>
              <a:ahLst/>
              <a:cxnLst/>
              <a:rect l="l" t="t" r="r" b="b"/>
              <a:pathLst>
                <a:path w="62229" h="1346835">
                  <a:moveTo>
                    <a:pt x="62014" y="1315453"/>
                  </a:moveTo>
                  <a:lnTo>
                    <a:pt x="35115" y="1284439"/>
                  </a:lnTo>
                  <a:lnTo>
                    <a:pt x="26898" y="1284439"/>
                  </a:lnTo>
                  <a:lnTo>
                    <a:pt x="0" y="1311338"/>
                  </a:lnTo>
                  <a:lnTo>
                    <a:pt x="0" y="1319555"/>
                  </a:lnTo>
                  <a:lnTo>
                    <a:pt x="26898" y="1346454"/>
                  </a:lnTo>
                  <a:lnTo>
                    <a:pt x="35115" y="1346454"/>
                  </a:lnTo>
                  <a:lnTo>
                    <a:pt x="62014" y="1315453"/>
                  </a:lnTo>
                  <a:close/>
                </a:path>
                <a:path w="62229" h="1346835">
                  <a:moveTo>
                    <a:pt x="62014" y="881392"/>
                  </a:moveTo>
                  <a:lnTo>
                    <a:pt x="35115" y="850392"/>
                  </a:lnTo>
                  <a:lnTo>
                    <a:pt x="26898" y="850392"/>
                  </a:lnTo>
                  <a:lnTo>
                    <a:pt x="0" y="877277"/>
                  </a:lnTo>
                  <a:lnTo>
                    <a:pt x="0" y="885507"/>
                  </a:lnTo>
                  <a:lnTo>
                    <a:pt x="26898" y="912393"/>
                  </a:lnTo>
                  <a:lnTo>
                    <a:pt x="35115" y="912393"/>
                  </a:lnTo>
                  <a:lnTo>
                    <a:pt x="62014" y="881392"/>
                  </a:lnTo>
                  <a:close/>
                </a:path>
                <a:path w="62229" h="1346835">
                  <a:moveTo>
                    <a:pt x="62014" y="456196"/>
                  </a:moveTo>
                  <a:lnTo>
                    <a:pt x="35115" y="425196"/>
                  </a:lnTo>
                  <a:lnTo>
                    <a:pt x="26898" y="425196"/>
                  </a:lnTo>
                  <a:lnTo>
                    <a:pt x="0" y="452081"/>
                  </a:lnTo>
                  <a:lnTo>
                    <a:pt x="0" y="460311"/>
                  </a:lnTo>
                  <a:lnTo>
                    <a:pt x="26898" y="487197"/>
                  </a:lnTo>
                  <a:lnTo>
                    <a:pt x="35115" y="487197"/>
                  </a:lnTo>
                  <a:lnTo>
                    <a:pt x="62014" y="456196"/>
                  </a:lnTo>
                  <a:close/>
                </a:path>
                <a:path w="62229" h="1346835">
                  <a:moveTo>
                    <a:pt x="62014" y="31000"/>
                  </a:moveTo>
                  <a:lnTo>
                    <a:pt x="35115" y="0"/>
                  </a:lnTo>
                  <a:lnTo>
                    <a:pt x="26898" y="0"/>
                  </a:lnTo>
                  <a:lnTo>
                    <a:pt x="0" y="26885"/>
                  </a:lnTo>
                  <a:lnTo>
                    <a:pt x="0" y="35115"/>
                  </a:lnTo>
                  <a:lnTo>
                    <a:pt x="26898" y="62001"/>
                  </a:lnTo>
                  <a:lnTo>
                    <a:pt x="35115" y="62001"/>
                  </a:lnTo>
                  <a:lnTo>
                    <a:pt x="62014" y="31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03391" y="1792223"/>
              <a:ext cx="4855845" cy="1710055"/>
            </a:xfrm>
            <a:custGeom>
              <a:avLst/>
              <a:gdLst/>
              <a:ahLst/>
              <a:cxnLst/>
              <a:rect l="l" t="t" r="r" b="b"/>
              <a:pathLst>
                <a:path w="4855845" h="1710054">
                  <a:moveTo>
                    <a:pt x="4855463" y="1709927"/>
                  </a:moveTo>
                  <a:lnTo>
                    <a:pt x="0" y="1709927"/>
                  </a:lnTo>
                  <a:lnTo>
                    <a:pt x="0" y="0"/>
                  </a:lnTo>
                  <a:lnTo>
                    <a:pt x="4855463" y="0"/>
                  </a:lnTo>
                  <a:lnTo>
                    <a:pt x="4855463" y="141922"/>
                  </a:lnTo>
                  <a:lnTo>
                    <a:pt x="205450" y="141922"/>
                  </a:lnTo>
                  <a:lnTo>
                    <a:pt x="199186" y="144516"/>
                  </a:lnTo>
                  <a:lnTo>
                    <a:pt x="188808" y="154894"/>
                  </a:lnTo>
                  <a:lnTo>
                    <a:pt x="186213" y="161158"/>
                  </a:lnTo>
                  <a:lnTo>
                    <a:pt x="186213" y="1460281"/>
                  </a:lnTo>
                  <a:lnTo>
                    <a:pt x="188808" y="1466545"/>
                  </a:lnTo>
                  <a:lnTo>
                    <a:pt x="199186" y="1476923"/>
                  </a:lnTo>
                  <a:lnTo>
                    <a:pt x="205450" y="1479517"/>
                  </a:lnTo>
                  <a:lnTo>
                    <a:pt x="4855463" y="1479517"/>
                  </a:lnTo>
                  <a:lnTo>
                    <a:pt x="4855463" y="1709927"/>
                  </a:lnTo>
                  <a:close/>
                </a:path>
                <a:path w="4855845" h="1710054">
                  <a:moveTo>
                    <a:pt x="4855463" y="1479517"/>
                  </a:moveTo>
                  <a:lnTo>
                    <a:pt x="4649251" y="1479517"/>
                  </a:lnTo>
                  <a:lnTo>
                    <a:pt x="4655515" y="1476923"/>
                  </a:lnTo>
                  <a:lnTo>
                    <a:pt x="4665893" y="1466545"/>
                  </a:lnTo>
                  <a:lnTo>
                    <a:pt x="4668487" y="1460281"/>
                  </a:lnTo>
                  <a:lnTo>
                    <a:pt x="4668487" y="161158"/>
                  </a:lnTo>
                  <a:lnTo>
                    <a:pt x="4665893" y="154894"/>
                  </a:lnTo>
                  <a:lnTo>
                    <a:pt x="4655515" y="144516"/>
                  </a:lnTo>
                  <a:lnTo>
                    <a:pt x="4649251" y="141922"/>
                  </a:lnTo>
                  <a:lnTo>
                    <a:pt x="4855463" y="141922"/>
                  </a:lnTo>
                  <a:lnTo>
                    <a:pt x="4855463" y="1479517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07322" y="1934146"/>
              <a:ext cx="4464685" cy="1337945"/>
            </a:xfrm>
            <a:custGeom>
              <a:avLst/>
              <a:gdLst/>
              <a:ahLst/>
              <a:cxnLst/>
              <a:rect l="l" t="t" r="r" b="b"/>
              <a:pathLst>
                <a:path w="4464684" h="1337945">
                  <a:moveTo>
                    <a:pt x="4441506" y="1337595"/>
                  </a:moveTo>
                  <a:lnTo>
                    <a:pt x="7683" y="1337595"/>
                  </a:lnTo>
                  <a:lnTo>
                    <a:pt x="6553" y="1336921"/>
                  </a:lnTo>
                  <a:lnTo>
                    <a:pt x="0" y="1314544"/>
                  </a:lnTo>
                  <a:lnTo>
                    <a:pt x="0" y="1311021"/>
                  </a:lnTo>
                  <a:lnTo>
                    <a:pt x="0" y="23050"/>
                  </a:lnTo>
                  <a:lnTo>
                    <a:pt x="7683" y="0"/>
                  </a:lnTo>
                  <a:lnTo>
                    <a:pt x="4441506" y="0"/>
                  </a:lnTo>
                  <a:lnTo>
                    <a:pt x="4464558" y="23050"/>
                  </a:lnTo>
                  <a:lnTo>
                    <a:pt x="4464558" y="1314544"/>
                  </a:lnTo>
                  <a:lnTo>
                    <a:pt x="4444896" y="1336921"/>
                  </a:lnTo>
                  <a:lnTo>
                    <a:pt x="4441506" y="1337595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89606" y="1934146"/>
              <a:ext cx="35560" cy="1337945"/>
            </a:xfrm>
            <a:custGeom>
              <a:avLst/>
              <a:gdLst/>
              <a:ahLst/>
              <a:cxnLst/>
              <a:rect l="l" t="t" r="r" b="b"/>
              <a:pathLst>
                <a:path w="35560" h="1337945">
                  <a:moveTo>
                    <a:pt x="35433" y="1337595"/>
                  </a:moveTo>
                  <a:lnTo>
                    <a:pt x="19236" y="1337595"/>
                  </a:lnTo>
                  <a:lnTo>
                    <a:pt x="12972" y="1335000"/>
                  </a:lnTo>
                  <a:lnTo>
                    <a:pt x="2594" y="1324622"/>
                  </a:lnTo>
                  <a:lnTo>
                    <a:pt x="0" y="1318359"/>
                  </a:lnTo>
                  <a:lnTo>
                    <a:pt x="0" y="19236"/>
                  </a:lnTo>
                  <a:lnTo>
                    <a:pt x="2594" y="12972"/>
                  </a:lnTo>
                  <a:lnTo>
                    <a:pt x="12972" y="2594"/>
                  </a:lnTo>
                  <a:lnTo>
                    <a:pt x="19236" y="0"/>
                  </a:lnTo>
                  <a:lnTo>
                    <a:pt x="35433" y="0"/>
                  </a:lnTo>
                  <a:lnTo>
                    <a:pt x="35433" y="1337595"/>
                  </a:lnTo>
                  <a:close/>
                </a:path>
              </a:pathLst>
            </a:custGeom>
            <a:solidFill>
              <a:srgbClr val="2B3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57912" y="2067019"/>
              <a:ext cx="4181475" cy="1071880"/>
            </a:xfrm>
            <a:custGeom>
              <a:avLst/>
              <a:gdLst/>
              <a:ahLst/>
              <a:cxnLst/>
              <a:rect l="l" t="t" r="r" b="b"/>
              <a:pathLst>
                <a:path w="4181475" h="1071880">
                  <a:moveTo>
                    <a:pt x="4158044" y="1071848"/>
                  </a:moveTo>
                  <a:lnTo>
                    <a:pt x="23050" y="1071848"/>
                  </a:lnTo>
                  <a:lnTo>
                    <a:pt x="19660" y="1071173"/>
                  </a:lnTo>
                  <a:lnTo>
                    <a:pt x="0" y="1048797"/>
                  </a:lnTo>
                  <a:lnTo>
                    <a:pt x="0" y="1045273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4158044" y="0"/>
                  </a:lnTo>
                  <a:lnTo>
                    <a:pt x="4181093" y="23050"/>
                  </a:lnTo>
                  <a:lnTo>
                    <a:pt x="4181093" y="1048797"/>
                  </a:lnTo>
                  <a:lnTo>
                    <a:pt x="4161432" y="1071173"/>
                  </a:lnTo>
                  <a:lnTo>
                    <a:pt x="4158044" y="1071848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55250" y="4002228"/>
            <a:ext cx="4008754" cy="15665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20" dirty="0">
                <a:latin typeface="Times New Roman"/>
                <a:cs typeface="Times New Roman"/>
              </a:rPr>
              <a:t>Similar</a:t>
            </a:r>
            <a:r>
              <a:rPr sz="1650" spc="-55" dirty="0">
                <a:latin typeface="Times New Roman"/>
                <a:cs typeface="Times New Roman"/>
              </a:rPr>
              <a:t> </a:t>
            </a:r>
            <a:r>
              <a:rPr sz="1650" spc="-20" dirty="0">
                <a:latin typeface="Times New Roman"/>
                <a:cs typeface="Times New Roman"/>
              </a:rPr>
              <a:t>function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spc="-20" dirty="0">
                <a:latin typeface="Times New Roman"/>
                <a:cs typeface="Times New Roman"/>
              </a:rPr>
              <a:t>patterns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to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spc="-25" dirty="0">
                <a:latin typeface="Times New Roman"/>
                <a:cs typeface="Times New Roman"/>
              </a:rPr>
              <a:t>password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file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access</a:t>
            </a:r>
            <a:endParaRPr sz="1650">
              <a:latin typeface="Times New Roman"/>
              <a:cs typeface="Times New Roman"/>
            </a:endParaRPr>
          </a:p>
          <a:p>
            <a:pPr marL="12700" marR="762635">
              <a:lnSpc>
                <a:spcPct val="169100"/>
              </a:lnSpc>
            </a:pPr>
            <a:r>
              <a:rPr sz="1650" spc="-20" dirty="0">
                <a:latin typeface="Times New Roman"/>
                <a:cs typeface="Times New Roman"/>
              </a:rPr>
              <a:t>POSIX.1</a:t>
            </a:r>
            <a:r>
              <a:rPr sz="1650" spc="-60" dirty="0">
                <a:latin typeface="Times New Roman"/>
                <a:cs typeface="Times New Roman"/>
              </a:rPr>
              <a:t> </a:t>
            </a:r>
            <a:r>
              <a:rPr sz="1650" spc="-20" dirty="0">
                <a:latin typeface="Times New Roman"/>
                <a:cs typeface="Times New Roman"/>
              </a:rPr>
              <a:t>defines</a:t>
            </a:r>
            <a:r>
              <a:rPr sz="1650" spc="-6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the</a:t>
            </a:r>
            <a:r>
              <a:rPr sz="1650" spc="-60" dirty="0">
                <a:latin typeface="Times New Roman"/>
                <a:cs typeface="Times New Roman"/>
              </a:rPr>
              <a:t> </a:t>
            </a:r>
            <a:r>
              <a:rPr sz="1650" spc="-20" dirty="0">
                <a:latin typeface="Times New Roman"/>
                <a:cs typeface="Times New Roman"/>
              </a:rPr>
              <a:t>lookup</a:t>
            </a:r>
            <a:r>
              <a:rPr sz="1650" spc="-55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functions </a:t>
            </a:r>
            <a:r>
              <a:rPr sz="1650" dirty="0">
                <a:latin typeface="Times New Roman"/>
                <a:cs typeface="Times New Roman"/>
              </a:rPr>
              <a:t>XSI</a:t>
            </a:r>
            <a:r>
              <a:rPr sz="1650" spc="-60" dirty="0">
                <a:latin typeface="Times New Roman"/>
                <a:cs typeface="Times New Roman"/>
              </a:rPr>
              <a:t> </a:t>
            </a:r>
            <a:r>
              <a:rPr sz="1650" spc="-20" dirty="0">
                <a:latin typeface="Times New Roman"/>
                <a:cs typeface="Times New Roman"/>
              </a:rPr>
              <a:t>defines</a:t>
            </a:r>
            <a:r>
              <a:rPr sz="1650" spc="-55" dirty="0">
                <a:latin typeface="Times New Roman"/>
                <a:cs typeface="Times New Roman"/>
              </a:rPr>
              <a:t> </a:t>
            </a:r>
            <a:r>
              <a:rPr sz="1650" spc="-25" dirty="0">
                <a:latin typeface="Times New Roman"/>
                <a:cs typeface="Times New Roman"/>
              </a:rPr>
              <a:t>sequential</a:t>
            </a:r>
            <a:r>
              <a:rPr sz="1650" spc="-55" dirty="0">
                <a:latin typeface="Times New Roman"/>
                <a:cs typeface="Times New Roman"/>
              </a:rPr>
              <a:t> </a:t>
            </a:r>
            <a:r>
              <a:rPr sz="1650" spc="-20" dirty="0">
                <a:latin typeface="Times New Roman"/>
                <a:cs typeface="Times New Roman"/>
              </a:rPr>
              <a:t>access</a:t>
            </a:r>
            <a:r>
              <a:rPr sz="1650" spc="-55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functions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650" spc="-10" dirty="0">
                <a:latin typeface="Times New Roman"/>
                <a:cs typeface="Times New Roman"/>
              </a:rPr>
              <a:t>Used</a:t>
            </a:r>
            <a:r>
              <a:rPr sz="1650" spc="-7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for</a:t>
            </a:r>
            <a:r>
              <a:rPr sz="1650" spc="-65" dirty="0">
                <a:latin typeface="Times New Roman"/>
                <a:cs typeface="Times New Roman"/>
              </a:rPr>
              <a:t> </a:t>
            </a:r>
            <a:r>
              <a:rPr sz="1650" spc="-20" dirty="0">
                <a:latin typeface="Times New Roman"/>
                <a:cs typeface="Times New Roman"/>
              </a:rPr>
              <a:t>access</a:t>
            </a:r>
            <a:r>
              <a:rPr sz="1650" spc="-70" dirty="0">
                <a:latin typeface="Times New Roman"/>
                <a:cs typeface="Times New Roman"/>
              </a:rPr>
              <a:t> </a:t>
            </a:r>
            <a:r>
              <a:rPr sz="1650" spc="-20" dirty="0">
                <a:latin typeface="Times New Roman"/>
                <a:cs typeface="Times New Roman"/>
              </a:rPr>
              <a:t>control</a:t>
            </a:r>
            <a:r>
              <a:rPr sz="1650" spc="-6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and</a:t>
            </a:r>
            <a:r>
              <a:rPr sz="1650" spc="-65" dirty="0">
                <a:latin typeface="Times New Roman"/>
                <a:cs typeface="Times New Roman"/>
              </a:rPr>
              <a:t> </a:t>
            </a:r>
            <a:r>
              <a:rPr sz="1650" spc="-25" dirty="0">
                <a:latin typeface="Times New Roman"/>
                <a:cs typeface="Times New Roman"/>
              </a:rPr>
              <a:t>permission</a:t>
            </a:r>
            <a:r>
              <a:rPr sz="1650" spc="-7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checking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4255" y="1880615"/>
            <a:ext cx="4855845" cy="2392680"/>
            <a:chOff x="524255" y="1880615"/>
            <a:chExt cx="4855845" cy="2392680"/>
          </a:xfrm>
        </p:grpSpPr>
        <p:sp>
          <p:nvSpPr>
            <p:cNvPr id="24" name="object 24"/>
            <p:cNvSpPr/>
            <p:nvPr/>
          </p:nvSpPr>
          <p:spPr>
            <a:xfrm>
              <a:off x="524255" y="1880615"/>
              <a:ext cx="4855845" cy="2392680"/>
            </a:xfrm>
            <a:custGeom>
              <a:avLst/>
              <a:gdLst/>
              <a:ahLst/>
              <a:cxnLst/>
              <a:rect l="l" t="t" r="r" b="b"/>
              <a:pathLst>
                <a:path w="4855845" h="2392679">
                  <a:moveTo>
                    <a:pt x="4855463" y="2392679"/>
                  </a:moveTo>
                  <a:lnTo>
                    <a:pt x="0" y="2392679"/>
                  </a:lnTo>
                  <a:lnTo>
                    <a:pt x="0" y="0"/>
                  </a:lnTo>
                  <a:lnTo>
                    <a:pt x="4855463" y="0"/>
                  </a:lnTo>
                  <a:lnTo>
                    <a:pt x="4855463" y="142112"/>
                  </a:lnTo>
                  <a:lnTo>
                    <a:pt x="205069" y="142112"/>
                  </a:lnTo>
                  <a:lnTo>
                    <a:pt x="198805" y="144707"/>
                  </a:lnTo>
                  <a:lnTo>
                    <a:pt x="188427" y="155085"/>
                  </a:lnTo>
                  <a:lnTo>
                    <a:pt x="185832" y="161349"/>
                  </a:lnTo>
                  <a:lnTo>
                    <a:pt x="185832" y="2142557"/>
                  </a:lnTo>
                  <a:lnTo>
                    <a:pt x="188427" y="2148820"/>
                  </a:lnTo>
                  <a:lnTo>
                    <a:pt x="198805" y="2159199"/>
                  </a:lnTo>
                  <a:lnTo>
                    <a:pt x="205069" y="2161793"/>
                  </a:lnTo>
                  <a:lnTo>
                    <a:pt x="4855463" y="2161793"/>
                  </a:lnTo>
                  <a:lnTo>
                    <a:pt x="4855463" y="2392679"/>
                  </a:lnTo>
                  <a:close/>
                </a:path>
                <a:path w="4855845" h="2392679">
                  <a:moveTo>
                    <a:pt x="4855463" y="2161793"/>
                  </a:moveTo>
                  <a:lnTo>
                    <a:pt x="4648870" y="2161793"/>
                  </a:lnTo>
                  <a:lnTo>
                    <a:pt x="4655134" y="2159199"/>
                  </a:lnTo>
                  <a:lnTo>
                    <a:pt x="4665512" y="2148820"/>
                  </a:lnTo>
                  <a:lnTo>
                    <a:pt x="4668107" y="2142557"/>
                  </a:lnTo>
                  <a:lnTo>
                    <a:pt x="4668107" y="161349"/>
                  </a:lnTo>
                  <a:lnTo>
                    <a:pt x="4665512" y="155085"/>
                  </a:lnTo>
                  <a:lnTo>
                    <a:pt x="4655134" y="144707"/>
                  </a:lnTo>
                  <a:lnTo>
                    <a:pt x="4648870" y="142112"/>
                  </a:lnTo>
                  <a:lnTo>
                    <a:pt x="4855463" y="142112"/>
                  </a:lnTo>
                  <a:lnTo>
                    <a:pt x="4855463" y="2161793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7805" y="2022728"/>
              <a:ext cx="4464685" cy="2019935"/>
            </a:xfrm>
            <a:custGeom>
              <a:avLst/>
              <a:gdLst/>
              <a:ahLst/>
              <a:cxnLst/>
              <a:rect l="l" t="t" r="r" b="b"/>
              <a:pathLst>
                <a:path w="4464685" h="2019935">
                  <a:moveTo>
                    <a:pt x="4441507" y="2019680"/>
                  </a:moveTo>
                  <a:lnTo>
                    <a:pt x="7683" y="2019680"/>
                  </a:lnTo>
                  <a:lnTo>
                    <a:pt x="6553" y="2019006"/>
                  </a:lnTo>
                  <a:lnTo>
                    <a:pt x="0" y="1996630"/>
                  </a:lnTo>
                  <a:lnTo>
                    <a:pt x="0" y="1993106"/>
                  </a:lnTo>
                  <a:lnTo>
                    <a:pt x="0" y="23050"/>
                  </a:lnTo>
                  <a:lnTo>
                    <a:pt x="7683" y="0"/>
                  </a:lnTo>
                  <a:lnTo>
                    <a:pt x="4441507" y="0"/>
                  </a:lnTo>
                  <a:lnTo>
                    <a:pt x="4464557" y="23050"/>
                  </a:lnTo>
                  <a:lnTo>
                    <a:pt x="4464557" y="1996630"/>
                  </a:lnTo>
                  <a:lnTo>
                    <a:pt x="4444896" y="2019006"/>
                  </a:lnTo>
                  <a:lnTo>
                    <a:pt x="4441507" y="2019680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0088" y="2022728"/>
              <a:ext cx="35560" cy="2019935"/>
            </a:xfrm>
            <a:custGeom>
              <a:avLst/>
              <a:gdLst/>
              <a:ahLst/>
              <a:cxnLst/>
              <a:rect l="l" t="t" r="r" b="b"/>
              <a:pathLst>
                <a:path w="35559" h="2019935">
                  <a:moveTo>
                    <a:pt x="35433" y="2019681"/>
                  </a:moveTo>
                  <a:lnTo>
                    <a:pt x="19236" y="2019681"/>
                  </a:lnTo>
                  <a:lnTo>
                    <a:pt x="12972" y="2017086"/>
                  </a:lnTo>
                  <a:lnTo>
                    <a:pt x="2594" y="2006708"/>
                  </a:lnTo>
                  <a:lnTo>
                    <a:pt x="0" y="2000444"/>
                  </a:lnTo>
                  <a:lnTo>
                    <a:pt x="0" y="19236"/>
                  </a:lnTo>
                  <a:lnTo>
                    <a:pt x="2594" y="12972"/>
                  </a:lnTo>
                  <a:lnTo>
                    <a:pt x="12972" y="2594"/>
                  </a:lnTo>
                  <a:lnTo>
                    <a:pt x="19236" y="0"/>
                  </a:lnTo>
                  <a:lnTo>
                    <a:pt x="35433" y="0"/>
                  </a:lnTo>
                  <a:lnTo>
                    <a:pt x="35433" y="2019681"/>
                  </a:lnTo>
                  <a:close/>
                </a:path>
              </a:pathLst>
            </a:custGeom>
            <a:solidFill>
              <a:srgbClr val="2B3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8395" y="2155602"/>
              <a:ext cx="4181475" cy="1754505"/>
            </a:xfrm>
            <a:custGeom>
              <a:avLst/>
              <a:gdLst/>
              <a:ahLst/>
              <a:cxnLst/>
              <a:rect l="l" t="t" r="r" b="b"/>
              <a:pathLst>
                <a:path w="4181475" h="1754504">
                  <a:moveTo>
                    <a:pt x="4161857" y="1753933"/>
                  </a:moveTo>
                  <a:lnTo>
                    <a:pt x="19236" y="1753933"/>
                  </a:lnTo>
                  <a:lnTo>
                    <a:pt x="12972" y="1751338"/>
                  </a:lnTo>
                  <a:lnTo>
                    <a:pt x="2594" y="1740960"/>
                  </a:lnTo>
                  <a:lnTo>
                    <a:pt x="0" y="1734697"/>
                  </a:lnTo>
                  <a:lnTo>
                    <a:pt x="0" y="19236"/>
                  </a:lnTo>
                  <a:lnTo>
                    <a:pt x="2594" y="12972"/>
                  </a:lnTo>
                  <a:lnTo>
                    <a:pt x="12972" y="2594"/>
                  </a:lnTo>
                  <a:lnTo>
                    <a:pt x="19236" y="0"/>
                  </a:lnTo>
                  <a:lnTo>
                    <a:pt x="4161857" y="0"/>
                  </a:lnTo>
                  <a:lnTo>
                    <a:pt x="4168120" y="2594"/>
                  </a:lnTo>
                  <a:lnTo>
                    <a:pt x="4178499" y="12972"/>
                  </a:lnTo>
                  <a:lnTo>
                    <a:pt x="4181093" y="19236"/>
                  </a:lnTo>
                  <a:lnTo>
                    <a:pt x="4181093" y="1734697"/>
                  </a:lnTo>
                  <a:lnTo>
                    <a:pt x="4178499" y="1740960"/>
                  </a:lnTo>
                  <a:lnTo>
                    <a:pt x="4168120" y="1751338"/>
                  </a:lnTo>
                  <a:lnTo>
                    <a:pt x="4161857" y="1753933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005884" y="2629065"/>
            <a:ext cx="2024380" cy="9645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350" dirty="0">
                <a:latin typeface="Lucida Console"/>
                <a:cs typeface="Lucida Console"/>
              </a:rPr>
              <a:t>//</a:t>
            </a:r>
            <a:r>
              <a:rPr sz="1350" spc="-170" dirty="0">
                <a:latin typeface="Lucida Console"/>
                <a:cs typeface="Lucida Console"/>
              </a:rPr>
              <a:t> </a:t>
            </a:r>
            <a:r>
              <a:rPr sz="1350" spc="-60" dirty="0">
                <a:latin typeface="Lucida Console"/>
                <a:cs typeface="Lucida Console"/>
              </a:rPr>
              <a:t>Group</a:t>
            </a:r>
            <a:r>
              <a:rPr sz="1350" spc="-140" dirty="0">
                <a:latin typeface="Lucida Console"/>
                <a:cs typeface="Lucida Console"/>
              </a:rPr>
              <a:t> </a:t>
            </a:r>
            <a:r>
              <a:rPr sz="1350" spc="-20" dirty="0">
                <a:latin typeface="Lucida Console"/>
                <a:cs typeface="Lucida Console"/>
              </a:rPr>
              <a:t>name</a:t>
            </a:r>
            <a:endParaRPr sz="13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350" dirty="0">
                <a:latin typeface="Lucida Console"/>
                <a:cs typeface="Lucida Console"/>
              </a:rPr>
              <a:t>//</a:t>
            </a:r>
            <a:r>
              <a:rPr sz="1350" spc="-130" dirty="0">
                <a:latin typeface="Lucida Console"/>
                <a:cs typeface="Lucida Console"/>
              </a:rPr>
              <a:t> </a:t>
            </a:r>
            <a:r>
              <a:rPr sz="1350" spc="-70" dirty="0">
                <a:latin typeface="Lucida Console"/>
                <a:cs typeface="Lucida Console"/>
              </a:rPr>
              <a:t>Encrypted</a:t>
            </a:r>
            <a:r>
              <a:rPr sz="1350" spc="-130" dirty="0">
                <a:latin typeface="Lucida Console"/>
                <a:cs typeface="Lucida Console"/>
              </a:rPr>
              <a:t> </a:t>
            </a:r>
            <a:r>
              <a:rPr sz="1350" spc="-55" dirty="0">
                <a:latin typeface="Lucida Console"/>
                <a:cs typeface="Lucida Console"/>
              </a:rPr>
              <a:t>password</a:t>
            </a:r>
            <a:endParaRPr sz="13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350" dirty="0">
                <a:latin typeface="Lucida Console"/>
                <a:cs typeface="Lucida Console"/>
              </a:rPr>
              <a:t>//</a:t>
            </a:r>
            <a:r>
              <a:rPr sz="1350" spc="-135" dirty="0">
                <a:latin typeface="Lucida Console"/>
                <a:cs typeface="Lucida Console"/>
              </a:rPr>
              <a:t> </a:t>
            </a:r>
            <a:r>
              <a:rPr sz="1350" spc="-70" dirty="0">
                <a:latin typeface="Lucida Console"/>
                <a:cs typeface="Lucida Console"/>
              </a:rPr>
              <a:t>Numerical</a:t>
            </a:r>
            <a:r>
              <a:rPr sz="1350" spc="-125" dirty="0">
                <a:latin typeface="Lucida Console"/>
                <a:cs typeface="Lucida Console"/>
              </a:rPr>
              <a:t> </a:t>
            </a:r>
            <a:r>
              <a:rPr sz="1350" spc="-60" dirty="0">
                <a:latin typeface="Lucida Console"/>
                <a:cs typeface="Lucida Console"/>
              </a:rPr>
              <a:t>group</a:t>
            </a:r>
            <a:r>
              <a:rPr sz="1350" spc="-120" dirty="0">
                <a:latin typeface="Lucida Console"/>
                <a:cs typeface="Lucida Console"/>
              </a:rPr>
              <a:t> </a:t>
            </a:r>
            <a:r>
              <a:rPr sz="1350" spc="-25" dirty="0">
                <a:latin typeface="Lucida Console"/>
                <a:cs typeface="Lucida Console"/>
              </a:rPr>
              <a:t>ID</a:t>
            </a:r>
            <a:endParaRPr sz="13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350" dirty="0">
                <a:latin typeface="Lucida Console"/>
                <a:cs typeface="Lucida Console"/>
              </a:rPr>
              <a:t>//</a:t>
            </a:r>
            <a:r>
              <a:rPr sz="1350" spc="-195" dirty="0">
                <a:latin typeface="Lucida Console"/>
                <a:cs typeface="Lucida Console"/>
              </a:rPr>
              <a:t> </a:t>
            </a:r>
            <a:r>
              <a:rPr sz="1350" spc="-60" dirty="0">
                <a:latin typeface="Lucida Console"/>
                <a:cs typeface="Lucida Console"/>
              </a:rPr>
              <a:t>Array</a:t>
            </a:r>
            <a:r>
              <a:rPr sz="1350" spc="-140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of</a:t>
            </a:r>
            <a:r>
              <a:rPr sz="1350" spc="-165" dirty="0">
                <a:latin typeface="Lucida Console"/>
                <a:cs typeface="Lucida Console"/>
              </a:rPr>
              <a:t> </a:t>
            </a:r>
            <a:r>
              <a:rPr sz="1350" spc="-50" dirty="0">
                <a:latin typeface="Lucida Console"/>
                <a:cs typeface="Lucida Console"/>
              </a:rPr>
              <a:t>user</a:t>
            </a:r>
            <a:r>
              <a:rPr sz="1350" spc="-150" dirty="0">
                <a:latin typeface="Lucida Console"/>
                <a:cs typeface="Lucida Console"/>
              </a:rPr>
              <a:t> </a:t>
            </a:r>
            <a:r>
              <a:rPr sz="1350" spc="-40" dirty="0">
                <a:latin typeface="Lucida Console"/>
                <a:cs typeface="Lucida Console"/>
              </a:rPr>
              <a:t>name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1786" y="2141862"/>
            <a:ext cx="1929764" cy="1691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5445">
              <a:lnSpc>
                <a:spcPct val="116199"/>
              </a:lnSpc>
              <a:spcBef>
                <a:spcPts val="100"/>
              </a:spcBef>
            </a:pPr>
            <a:r>
              <a:rPr sz="1350" spc="-60" dirty="0">
                <a:latin typeface="Lucida Console"/>
                <a:cs typeface="Lucida Console"/>
              </a:rPr>
              <a:t>#include</a:t>
            </a:r>
            <a:r>
              <a:rPr sz="1350" spc="-140" dirty="0">
                <a:latin typeface="Lucida Console"/>
                <a:cs typeface="Lucida Console"/>
              </a:rPr>
              <a:t> </a:t>
            </a:r>
            <a:r>
              <a:rPr sz="1350" spc="-60" dirty="0">
                <a:latin typeface="Lucida Console"/>
                <a:cs typeface="Lucida Console"/>
              </a:rPr>
              <a:t>&lt;grp.h&gt; </a:t>
            </a:r>
            <a:r>
              <a:rPr sz="1350" spc="-65" dirty="0">
                <a:latin typeface="Lucida Console"/>
                <a:cs typeface="Lucida Console"/>
              </a:rPr>
              <a:t>struct</a:t>
            </a:r>
            <a:r>
              <a:rPr sz="1350" spc="-100" dirty="0">
                <a:latin typeface="Lucida Console"/>
                <a:cs typeface="Lucida Console"/>
              </a:rPr>
              <a:t> </a:t>
            </a:r>
            <a:r>
              <a:rPr sz="1350" spc="-60" dirty="0">
                <a:latin typeface="Lucida Console"/>
                <a:cs typeface="Lucida Console"/>
              </a:rPr>
              <a:t>group</a:t>
            </a:r>
            <a:r>
              <a:rPr sz="1350" spc="-100" dirty="0">
                <a:latin typeface="Lucida Console"/>
                <a:cs typeface="Lucida Console"/>
              </a:rPr>
              <a:t> </a:t>
            </a:r>
            <a:r>
              <a:rPr sz="1350" spc="-50" dirty="0">
                <a:latin typeface="Lucida Console"/>
                <a:cs typeface="Lucida Console"/>
              </a:rPr>
              <a:t>{</a:t>
            </a:r>
            <a:endParaRPr sz="1350">
              <a:latin typeface="Lucida Console"/>
              <a:cs typeface="Lucida Console"/>
            </a:endParaRPr>
          </a:p>
          <a:p>
            <a:pPr marL="393065" marR="5080">
              <a:lnSpc>
                <a:spcPct val="114799"/>
              </a:lnSpc>
              <a:spcBef>
                <a:spcPts val="20"/>
              </a:spcBef>
            </a:pPr>
            <a:r>
              <a:rPr sz="1350" spc="-50" dirty="0">
                <a:latin typeface="Lucida Console"/>
                <a:cs typeface="Lucida Console"/>
              </a:rPr>
              <a:t>char</a:t>
            </a:r>
            <a:r>
              <a:rPr sz="1350" spc="-140" dirty="0">
                <a:latin typeface="Lucida Console"/>
                <a:cs typeface="Lucida Console"/>
              </a:rPr>
              <a:t> </a:t>
            </a:r>
            <a:r>
              <a:rPr sz="1350" spc="-10" dirty="0">
                <a:latin typeface="Lucida Console"/>
                <a:cs typeface="Lucida Console"/>
              </a:rPr>
              <a:t>*gr_name; </a:t>
            </a:r>
            <a:r>
              <a:rPr sz="1350" spc="-50" dirty="0">
                <a:latin typeface="Lucida Console"/>
                <a:cs typeface="Lucida Console"/>
              </a:rPr>
              <a:t>char</a:t>
            </a:r>
            <a:r>
              <a:rPr sz="1350" spc="-140" dirty="0">
                <a:latin typeface="Lucida Console"/>
                <a:cs typeface="Lucida Console"/>
              </a:rPr>
              <a:t> </a:t>
            </a:r>
            <a:r>
              <a:rPr sz="1350" spc="-70" dirty="0">
                <a:latin typeface="Lucida Console"/>
                <a:cs typeface="Lucida Console"/>
              </a:rPr>
              <a:t>*gr_passwd; </a:t>
            </a:r>
            <a:r>
              <a:rPr sz="1350" spc="-40" dirty="0">
                <a:latin typeface="Lucida Console"/>
                <a:cs typeface="Lucida Console"/>
              </a:rPr>
              <a:t>int</a:t>
            </a:r>
            <a:r>
              <a:rPr sz="1350" spc="-150" dirty="0">
                <a:latin typeface="Lucida Console"/>
                <a:cs typeface="Lucida Console"/>
              </a:rPr>
              <a:t> </a:t>
            </a:r>
            <a:r>
              <a:rPr sz="1350" spc="-10" dirty="0">
                <a:latin typeface="Lucida Console"/>
                <a:cs typeface="Lucida Console"/>
              </a:rPr>
              <a:t>gr_gid; </a:t>
            </a:r>
            <a:r>
              <a:rPr sz="1350" spc="-50" dirty="0">
                <a:latin typeface="Lucida Console"/>
                <a:cs typeface="Lucida Console"/>
              </a:rPr>
              <a:t>char</a:t>
            </a:r>
            <a:r>
              <a:rPr sz="1350" spc="-140" dirty="0">
                <a:latin typeface="Lucida Console"/>
                <a:cs typeface="Lucida Console"/>
              </a:rPr>
              <a:t> </a:t>
            </a:r>
            <a:r>
              <a:rPr sz="1350" spc="-10" dirty="0">
                <a:latin typeface="Lucida Console"/>
                <a:cs typeface="Lucida Console"/>
              </a:rPr>
              <a:t>**gr_mem;</a:t>
            </a:r>
            <a:endParaRPr sz="13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350" spc="-25" dirty="0">
                <a:latin typeface="Lucida Console"/>
                <a:cs typeface="Lucida Console"/>
              </a:rPr>
              <a:t>};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91302" y="2055977"/>
            <a:ext cx="3230245" cy="1017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130"/>
              </a:spcBef>
            </a:pPr>
            <a:r>
              <a:rPr sz="1100" spc="-40" dirty="0">
                <a:latin typeface="Lucida Console"/>
                <a:cs typeface="Lucida Console"/>
              </a:rPr>
              <a:t>struct</a:t>
            </a:r>
            <a:r>
              <a:rPr sz="1100" spc="-105" dirty="0">
                <a:latin typeface="Lucida Console"/>
                <a:cs typeface="Lucida Console"/>
              </a:rPr>
              <a:t> </a:t>
            </a:r>
            <a:r>
              <a:rPr sz="1100" spc="-35" dirty="0">
                <a:latin typeface="Lucida Console"/>
                <a:cs typeface="Lucida Console"/>
              </a:rPr>
              <a:t>group</a:t>
            </a:r>
            <a:r>
              <a:rPr sz="1100" spc="-100" dirty="0">
                <a:latin typeface="Lucida Console"/>
                <a:cs typeface="Lucida Console"/>
              </a:rPr>
              <a:t> </a:t>
            </a:r>
            <a:r>
              <a:rPr sz="1100" spc="-50" dirty="0">
                <a:latin typeface="Lucida Console"/>
                <a:cs typeface="Lucida Console"/>
              </a:rPr>
              <a:t>*getgrgid(gid_t</a:t>
            </a:r>
            <a:r>
              <a:rPr sz="1100" spc="-10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gid);</a:t>
            </a:r>
            <a:r>
              <a:rPr sz="1100" spc="500" dirty="0">
                <a:latin typeface="Lucida Console"/>
                <a:cs typeface="Lucida Console"/>
              </a:rPr>
              <a:t> </a:t>
            </a:r>
            <a:r>
              <a:rPr sz="1100" spc="-40" dirty="0">
                <a:latin typeface="Lucida Console"/>
                <a:cs typeface="Lucida Console"/>
              </a:rPr>
              <a:t>struct</a:t>
            </a:r>
            <a:r>
              <a:rPr sz="1100" spc="-110" dirty="0">
                <a:latin typeface="Lucida Console"/>
                <a:cs typeface="Lucida Console"/>
              </a:rPr>
              <a:t> </a:t>
            </a:r>
            <a:r>
              <a:rPr sz="1100" spc="-35" dirty="0">
                <a:latin typeface="Lucida Console"/>
                <a:cs typeface="Lucida Console"/>
              </a:rPr>
              <a:t>group</a:t>
            </a:r>
            <a:r>
              <a:rPr sz="1100" spc="-110" dirty="0">
                <a:latin typeface="Lucida Console"/>
                <a:cs typeface="Lucida Console"/>
              </a:rPr>
              <a:t> </a:t>
            </a:r>
            <a:r>
              <a:rPr sz="1100" spc="-50" dirty="0">
                <a:latin typeface="Lucida Console"/>
                <a:cs typeface="Lucida Console"/>
              </a:rPr>
              <a:t>*getgrnam(const</a:t>
            </a:r>
            <a:r>
              <a:rPr sz="1100" spc="-110" dirty="0">
                <a:latin typeface="Lucida Console"/>
                <a:cs typeface="Lucida Console"/>
              </a:rPr>
              <a:t> </a:t>
            </a:r>
            <a:r>
              <a:rPr sz="1100" spc="-30" dirty="0">
                <a:latin typeface="Lucida Console"/>
                <a:cs typeface="Lucida Console"/>
              </a:rPr>
              <a:t>char</a:t>
            </a:r>
            <a:r>
              <a:rPr sz="1100" spc="-110" dirty="0">
                <a:latin typeface="Lucida Console"/>
                <a:cs typeface="Lucida Console"/>
              </a:rPr>
              <a:t> </a:t>
            </a:r>
            <a:r>
              <a:rPr sz="1100" spc="-45" dirty="0">
                <a:latin typeface="Lucida Console"/>
                <a:cs typeface="Lucida Console"/>
              </a:rPr>
              <a:t>*name); </a:t>
            </a:r>
            <a:r>
              <a:rPr sz="1100" spc="-40" dirty="0">
                <a:latin typeface="Lucida Console"/>
                <a:cs typeface="Lucida Console"/>
              </a:rPr>
              <a:t>struct</a:t>
            </a:r>
            <a:r>
              <a:rPr sz="1100" spc="-125" dirty="0">
                <a:latin typeface="Lucida Console"/>
                <a:cs typeface="Lucida Console"/>
              </a:rPr>
              <a:t> </a:t>
            </a:r>
            <a:r>
              <a:rPr sz="1100" spc="-35" dirty="0">
                <a:latin typeface="Lucida Console"/>
                <a:cs typeface="Lucida Console"/>
              </a:rPr>
              <a:t>group</a:t>
            </a:r>
            <a:r>
              <a:rPr sz="1100" spc="-120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*getgrent(void);</a:t>
            </a:r>
            <a:endParaRPr sz="1100">
              <a:latin typeface="Lucida Console"/>
              <a:cs typeface="Lucida Console"/>
            </a:endParaRPr>
          </a:p>
          <a:p>
            <a:pPr marL="12700" marR="1645920">
              <a:lnSpc>
                <a:spcPct val="116300"/>
              </a:lnSpc>
            </a:pPr>
            <a:r>
              <a:rPr sz="1100" spc="-30" dirty="0">
                <a:latin typeface="Lucida Console"/>
                <a:cs typeface="Lucida Console"/>
              </a:rPr>
              <a:t>void</a:t>
            </a:r>
            <a:r>
              <a:rPr sz="1100" spc="-135" dirty="0">
                <a:latin typeface="Lucida Console"/>
                <a:cs typeface="Lucida Console"/>
              </a:rPr>
              <a:t> </a:t>
            </a:r>
            <a:r>
              <a:rPr sz="1100" spc="-55" dirty="0">
                <a:latin typeface="Lucida Console"/>
                <a:cs typeface="Lucida Console"/>
              </a:rPr>
              <a:t>setgrent(void); </a:t>
            </a:r>
            <a:r>
              <a:rPr sz="1100" spc="-30" dirty="0">
                <a:latin typeface="Lucida Console"/>
                <a:cs typeface="Lucida Console"/>
              </a:rPr>
              <a:t>void</a:t>
            </a:r>
            <a:r>
              <a:rPr sz="1100" spc="-135" dirty="0">
                <a:latin typeface="Lucida Console"/>
                <a:cs typeface="Lucida Console"/>
              </a:rPr>
              <a:t> </a:t>
            </a:r>
            <a:r>
              <a:rPr sz="1100" spc="-55" dirty="0">
                <a:latin typeface="Lucida Console"/>
                <a:cs typeface="Lucida Console"/>
              </a:rPr>
              <a:t>endgrent(void);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022138" y="6210417"/>
            <a:ext cx="3385820" cy="16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Group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file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follows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same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access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patterns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as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password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file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6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49" y="233361"/>
            <a:ext cx="10629899" cy="6998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78800" y="316083"/>
            <a:ext cx="5872480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b="1" spc="-65" dirty="0">
                <a:solidFill>
                  <a:schemeClr val="bg1"/>
                </a:solidFill>
                <a:latin typeface="Times New Roman"/>
                <a:cs typeface="Times New Roman"/>
              </a:rPr>
              <a:t>Supplementary</a:t>
            </a:r>
            <a:r>
              <a:rPr sz="2850" b="1" spc="-11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50" b="1" spc="-75" dirty="0">
                <a:solidFill>
                  <a:schemeClr val="bg1"/>
                </a:solidFill>
                <a:latin typeface="Times New Roman"/>
                <a:cs typeface="Times New Roman"/>
              </a:rPr>
              <a:t>Group</a:t>
            </a:r>
            <a:r>
              <a:rPr sz="2850" b="1" spc="-10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ID</a:t>
            </a:r>
            <a:r>
              <a:rPr sz="2850" b="1" spc="-1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50" b="1" spc="-45" dirty="0">
                <a:solidFill>
                  <a:schemeClr val="bg1"/>
                </a:solidFill>
                <a:latin typeface="Times New Roman"/>
                <a:cs typeface="Times New Roman"/>
              </a:rPr>
              <a:t>Management</a:t>
            </a:r>
            <a:endParaRPr sz="285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0034" y="1110313"/>
            <a:ext cx="3295650" cy="4934585"/>
            <a:chOff x="400034" y="1110313"/>
            <a:chExt cx="3295650" cy="4934585"/>
          </a:xfrm>
        </p:grpSpPr>
        <p:sp>
          <p:nvSpPr>
            <p:cNvPr id="5" name="object 5"/>
            <p:cNvSpPr/>
            <p:nvPr/>
          </p:nvSpPr>
          <p:spPr>
            <a:xfrm>
              <a:off x="404479" y="1114758"/>
              <a:ext cx="3286760" cy="4925695"/>
            </a:xfrm>
            <a:custGeom>
              <a:avLst/>
              <a:gdLst/>
              <a:ahLst/>
              <a:cxnLst/>
              <a:rect l="l" t="t" r="r" b="b"/>
              <a:pathLst>
                <a:path w="3286760" h="4925695">
                  <a:moveTo>
                    <a:pt x="3244150" y="4925186"/>
                  </a:moveTo>
                  <a:lnTo>
                    <a:pt x="42259" y="4925186"/>
                  </a:lnTo>
                  <a:lnTo>
                    <a:pt x="36044" y="4923950"/>
                  </a:lnTo>
                  <a:lnTo>
                    <a:pt x="1236" y="4889141"/>
                  </a:lnTo>
                  <a:lnTo>
                    <a:pt x="0" y="4882926"/>
                  </a:lnTo>
                  <a:lnTo>
                    <a:pt x="0" y="4876466"/>
                  </a:lnTo>
                  <a:lnTo>
                    <a:pt x="0" y="42259"/>
                  </a:lnTo>
                  <a:lnTo>
                    <a:pt x="24106" y="6180"/>
                  </a:lnTo>
                  <a:lnTo>
                    <a:pt x="42259" y="0"/>
                  </a:lnTo>
                  <a:lnTo>
                    <a:pt x="3244150" y="0"/>
                  </a:lnTo>
                  <a:lnTo>
                    <a:pt x="3280229" y="24106"/>
                  </a:lnTo>
                  <a:lnTo>
                    <a:pt x="3286410" y="42259"/>
                  </a:lnTo>
                  <a:lnTo>
                    <a:pt x="3286410" y="4882926"/>
                  </a:lnTo>
                  <a:lnTo>
                    <a:pt x="3262303" y="4919005"/>
                  </a:lnTo>
                  <a:lnTo>
                    <a:pt x="3250365" y="4923950"/>
                  </a:lnTo>
                  <a:lnTo>
                    <a:pt x="3244150" y="4925186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479" y="1114758"/>
              <a:ext cx="3286760" cy="4925695"/>
            </a:xfrm>
            <a:custGeom>
              <a:avLst/>
              <a:gdLst/>
              <a:ahLst/>
              <a:cxnLst/>
              <a:rect l="l" t="t" r="r" b="b"/>
              <a:pathLst>
                <a:path w="3286760" h="4925695">
                  <a:moveTo>
                    <a:pt x="0" y="4876466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6" y="36044"/>
                  </a:lnTo>
                  <a:lnTo>
                    <a:pt x="3708" y="30075"/>
                  </a:lnTo>
                  <a:lnTo>
                    <a:pt x="6181" y="24106"/>
                  </a:lnTo>
                  <a:lnTo>
                    <a:pt x="9701" y="18838"/>
                  </a:lnTo>
                  <a:lnTo>
                    <a:pt x="14269" y="14269"/>
                  </a:lnTo>
                  <a:lnTo>
                    <a:pt x="18838" y="9701"/>
                  </a:lnTo>
                  <a:lnTo>
                    <a:pt x="24106" y="6180"/>
                  </a:lnTo>
                  <a:lnTo>
                    <a:pt x="30075" y="3708"/>
                  </a:lnTo>
                  <a:lnTo>
                    <a:pt x="36044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3237690" y="0"/>
                  </a:lnTo>
                  <a:lnTo>
                    <a:pt x="3244150" y="0"/>
                  </a:lnTo>
                  <a:lnTo>
                    <a:pt x="3250365" y="1236"/>
                  </a:lnTo>
                  <a:lnTo>
                    <a:pt x="3282701" y="30075"/>
                  </a:lnTo>
                  <a:lnTo>
                    <a:pt x="3285174" y="36044"/>
                  </a:lnTo>
                  <a:lnTo>
                    <a:pt x="3286410" y="42259"/>
                  </a:lnTo>
                  <a:lnTo>
                    <a:pt x="3286410" y="48720"/>
                  </a:lnTo>
                  <a:lnTo>
                    <a:pt x="3286410" y="4876466"/>
                  </a:lnTo>
                  <a:lnTo>
                    <a:pt x="3286410" y="4882926"/>
                  </a:lnTo>
                  <a:lnTo>
                    <a:pt x="3285174" y="4889141"/>
                  </a:lnTo>
                  <a:lnTo>
                    <a:pt x="3282701" y="4895110"/>
                  </a:lnTo>
                  <a:lnTo>
                    <a:pt x="3280229" y="4901079"/>
                  </a:lnTo>
                  <a:lnTo>
                    <a:pt x="3244150" y="4925186"/>
                  </a:lnTo>
                  <a:lnTo>
                    <a:pt x="3237690" y="4925186"/>
                  </a:lnTo>
                  <a:lnTo>
                    <a:pt x="48720" y="4925186"/>
                  </a:lnTo>
                  <a:lnTo>
                    <a:pt x="9701" y="4906348"/>
                  </a:lnTo>
                  <a:lnTo>
                    <a:pt x="0" y="4882926"/>
                  </a:lnTo>
                  <a:lnTo>
                    <a:pt x="0" y="4876466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7664" y="1287132"/>
            <a:ext cx="1379855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45" dirty="0">
                <a:solidFill>
                  <a:srgbClr val="373C3C"/>
                </a:solidFill>
                <a:latin typeface="Times New Roman"/>
                <a:cs typeface="Times New Roman"/>
              </a:rPr>
              <a:t>Evolution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0114" y="2084742"/>
            <a:ext cx="62230" cy="2409825"/>
          </a:xfrm>
          <a:custGeom>
            <a:avLst/>
            <a:gdLst/>
            <a:ahLst/>
            <a:cxnLst/>
            <a:rect l="l" t="t" r="r" b="b"/>
            <a:pathLst>
              <a:path w="62230" h="2409825">
                <a:moveTo>
                  <a:pt x="62014" y="2374328"/>
                </a:moveTo>
                <a:lnTo>
                  <a:pt x="35115" y="2347430"/>
                </a:lnTo>
                <a:lnTo>
                  <a:pt x="26898" y="2347430"/>
                </a:lnTo>
                <a:lnTo>
                  <a:pt x="0" y="2374328"/>
                </a:lnTo>
                <a:lnTo>
                  <a:pt x="0" y="2382545"/>
                </a:lnTo>
                <a:lnTo>
                  <a:pt x="26898" y="2409444"/>
                </a:lnTo>
                <a:lnTo>
                  <a:pt x="35115" y="2409444"/>
                </a:lnTo>
                <a:lnTo>
                  <a:pt x="62014" y="2382545"/>
                </a:lnTo>
                <a:lnTo>
                  <a:pt x="62014" y="2378443"/>
                </a:lnTo>
                <a:lnTo>
                  <a:pt x="62014" y="2374328"/>
                </a:lnTo>
                <a:close/>
              </a:path>
              <a:path w="62230" h="2409825">
                <a:moveTo>
                  <a:pt x="62014" y="1205039"/>
                </a:moveTo>
                <a:lnTo>
                  <a:pt x="35115" y="1178140"/>
                </a:lnTo>
                <a:lnTo>
                  <a:pt x="26898" y="1178140"/>
                </a:lnTo>
                <a:lnTo>
                  <a:pt x="0" y="1205039"/>
                </a:lnTo>
                <a:lnTo>
                  <a:pt x="0" y="1213256"/>
                </a:lnTo>
                <a:lnTo>
                  <a:pt x="26898" y="1240155"/>
                </a:lnTo>
                <a:lnTo>
                  <a:pt x="35115" y="1240155"/>
                </a:lnTo>
                <a:lnTo>
                  <a:pt x="62014" y="1213256"/>
                </a:lnTo>
                <a:lnTo>
                  <a:pt x="62014" y="1209154"/>
                </a:lnTo>
                <a:lnTo>
                  <a:pt x="62014" y="1205039"/>
                </a:lnTo>
                <a:close/>
              </a:path>
              <a:path w="62230" h="2409825">
                <a:moveTo>
                  <a:pt x="62014" y="26885"/>
                </a:moveTo>
                <a:lnTo>
                  <a:pt x="35115" y="0"/>
                </a:lnTo>
                <a:lnTo>
                  <a:pt x="26898" y="0"/>
                </a:lnTo>
                <a:lnTo>
                  <a:pt x="0" y="26885"/>
                </a:lnTo>
                <a:lnTo>
                  <a:pt x="0" y="35115"/>
                </a:lnTo>
                <a:lnTo>
                  <a:pt x="26898" y="62001"/>
                </a:lnTo>
                <a:lnTo>
                  <a:pt x="35115" y="62001"/>
                </a:lnTo>
                <a:lnTo>
                  <a:pt x="62014" y="35115"/>
                </a:lnTo>
                <a:lnTo>
                  <a:pt x="62014" y="31000"/>
                </a:lnTo>
                <a:lnTo>
                  <a:pt x="62014" y="268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93450" y="1852703"/>
            <a:ext cx="2176780" cy="1088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90"/>
              </a:spcBef>
            </a:pPr>
            <a:r>
              <a:rPr sz="1800" b="1" spc="-50" dirty="0">
                <a:latin typeface="Times New Roman"/>
                <a:cs typeface="Times New Roman"/>
              </a:rPr>
              <a:t>Version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7: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Single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group </a:t>
            </a:r>
            <a:r>
              <a:rPr sz="1800" spc="-30" dirty="0">
                <a:latin typeface="Times New Roman"/>
                <a:cs typeface="Times New Roman"/>
              </a:rPr>
              <a:t>membership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with </a:t>
            </a:r>
            <a:r>
              <a:rPr sz="1800" spc="-10" dirty="0">
                <a:latin typeface="Times New Roman"/>
                <a:cs typeface="Times New Roman"/>
              </a:rPr>
              <a:t>newgrp(1)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3450" y="3030850"/>
            <a:ext cx="1987550" cy="108839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b="1" spc="-30" dirty="0">
                <a:latin typeface="Times New Roman"/>
                <a:cs typeface="Times New Roman"/>
              </a:rPr>
              <a:t>4.2BSD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(1983):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29200"/>
              </a:lnSpc>
            </a:pPr>
            <a:r>
              <a:rPr sz="1800" spc="-10" dirty="0">
                <a:latin typeface="Times New Roman"/>
                <a:cs typeface="Times New Roman"/>
              </a:rPr>
              <a:t>Introduced </a:t>
            </a:r>
            <a:r>
              <a:rPr sz="1800" spc="-30" dirty="0">
                <a:latin typeface="Times New Roman"/>
                <a:cs typeface="Times New Roman"/>
              </a:rPr>
              <a:t>supplementary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groups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3450" y="4200139"/>
            <a:ext cx="1687195" cy="1442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90"/>
              </a:spcBef>
            </a:pPr>
            <a:r>
              <a:rPr sz="1800" b="1" spc="-30" dirty="0">
                <a:latin typeface="Times New Roman"/>
                <a:cs typeface="Times New Roman"/>
              </a:rPr>
              <a:t>Modern: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spc="-50" dirty="0">
                <a:latin typeface="Times New Roman"/>
                <a:cs typeface="Times New Roman"/>
              </a:rPr>
              <a:t>NGROUPS_MAX</a:t>
            </a:r>
            <a:endParaRPr sz="1800">
              <a:latin typeface="Times New Roman"/>
              <a:cs typeface="Times New Roman"/>
            </a:endParaRPr>
          </a:p>
          <a:p>
            <a:pPr marL="12700" marR="121920">
              <a:lnSpc>
                <a:spcPct val="129200"/>
              </a:lnSpc>
            </a:pPr>
            <a:r>
              <a:rPr sz="1800" spc="-25" dirty="0">
                <a:latin typeface="Times New Roman"/>
                <a:cs typeface="Times New Roman"/>
              </a:rPr>
              <a:t>additional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groups </a:t>
            </a:r>
            <a:r>
              <a:rPr sz="1800" spc="-25" dirty="0">
                <a:latin typeface="Times New Roman"/>
                <a:cs typeface="Times New Roman"/>
              </a:rPr>
              <a:t>(typically 16)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72467" y="1110313"/>
            <a:ext cx="3295650" cy="4934585"/>
            <a:chOff x="3872467" y="1110313"/>
            <a:chExt cx="3295650" cy="4934585"/>
          </a:xfrm>
        </p:grpSpPr>
        <p:sp>
          <p:nvSpPr>
            <p:cNvPr id="13" name="object 13"/>
            <p:cNvSpPr/>
            <p:nvPr/>
          </p:nvSpPr>
          <p:spPr>
            <a:xfrm>
              <a:off x="3876912" y="1114758"/>
              <a:ext cx="3286760" cy="4925695"/>
            </a:xfrm>
            <a:custGeom>
              <a:avLst/>
              <a:gdLst/>
              <a:ahLst/>
              <a:cxnLst/>
              <a:rect l="l" t="t" r="r" b="b"/>
              <a:pathLst>
                <a:path w="3286759" h="4925695">
                  <a:moveTo>
                    <a:pt x="3244151" y="4925186"/>
                  </a:moveTo>
                  <a:lnTo>
                    <a:pt x="42259" y="4925186"/>
                  </a:lnTo>
                  <a:lnTo>
                    <a:pt x="36044" y="4923950"/>
                  </a:lnTo>
                  <a:lnTo>
                    <a:pt x="1236" y="4889141"/>
                  </a:lnTo>
                  <a:lnTo>
                    <a:pt x="0" y="4882926"/>
                  </a:lnTo>
                  <a:lnTo>
                    <a:pt x="0" y="4876466"/>
                  </a:lnTo>
                  <a:lnTo>
                    <a:pt x="0" y="42259"/>
                  </a:lnTo>
                  <a:lnTo>
                    <a:pt x="24106" y="6180"/>
                  </a:lnTo>
                  <a:lnTo>
                    <a:pt x="42259" y="0"/>
                  </a:lnTo>
                  <a:lnTo>
                    <a:pt x="3244151" y="0"/>
                  </a:lnTo>
                  <a:lnTo>
                    <a:pt x="3280228" y="24106"/>
                  </a:lnTo>
                  <a:lnTo>
                    <a:pt x="3286410" y="42259"/>
                  </a:lnTo>
                  <a:lnTo>
                    <a:pt x="3286410" y="4882926"/>
                  </a:lnTo>
                  <a:lnTo>
                    <a:pt x="3262302" y="4919005"/>
                  </a:lnTo>
                  <a:lnTo>
                    <a:pt x="3250365" y="4923950"/>
                  </a:lnTo>
                  <a:lnTo>
                    <a:pt x="3244151" y="4925186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76912" y="1114758"/>
              <a:ext cx="3286760" cy="4925695"/>
            </a:xfrm>
            <a:custGeom>
              <a:avLst/>
              <a:gdLst/>
              <a:ahLst/>
              <a:cxnLst/>
              <a:rect l="l" t="t" r="r" b="b"/>
              <a:pathLst>
                <a:path w="3286759" h="4925695">
                  <a:moveTo>
                    <a:pt x="0" y="4876466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6" y="36044"/>
                  </a:lnTo>
                  <a:lnTo>
                    <a:pt x="3708" y="30075"/>
                  </a:lnTo>
                  <a:lnTo>
                    <a:pt x="6181" y="24106"/>
                  </a:lnTo>
                  <a:lnTo>
                    <a:pt x="9701" y="18838"/>
                  </a:lnTo>
                  <a:lnTo>
                    <a:pt x="14270" y="14269"/>
                  </a:lnTo>
                  <a:lnTo>
                    <a:pt x="18838" y="9701"/>
                  </a:lnTo>
                  <a:lnTo>
                    <a:pt x="24106" y="6180"/>
                  </a:lnTo>
                  <a:lnTo>
                    <a:pt x="30075" y="3708"/>
                  </a:lnTo>
                  <a:lnTo>
                    <a:pt x="36044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3237690" y="0"/>
                  </a:lnTo>
                  <a:lnTo>
                    <a:pt x="3244151" y="0"/>
                  </a:lnTo>
                  <a:lnTo>
                    <a:pt x="3250365" y="1236"/>
                  </a:lnTo>
                  <a:lnTo>
                    <a:pt x="3256333" y="3708"/>
                  </a:lnTo>
                  <a:lnTo>
                    <a:pt x="3262302" y="6180"/>
                  </a:lnTo>
                  <a:lnTo>
                    <a:pt x="3286410" y="42259"/>
                  </a:lnTo>
                  <a:lnTo>
                    <a:pt x="3286410" y="48720"/>
                  </a:lnTo>
                  <a:lnTo>
                    <a:pt x="3286410" y="4876466"/>
                  </a:lnTo>
                  <a:lnTo>
                    <a:pt x="3267571" y="4915485"/>
                  </a:lnTo>
                  <a:lnTo>
                    <a:pt x="3256333" y="4921477"/>
                  </a:lnTo>
                  <a:lnTo>
                    <a:pt x="3250365" y="4923950"/>
                  </a:lnTo>
                  <a:lnTo>
                    <a:pt x="3244151" y="4925186"/>
                  </a:lnTo>
                  <a:lnTo>
                    <a:pt x="3237690" y="4925186"/>
                  </a:lnTo>
                  <a:lnTo>
                    <a:pt x="48720" y="4925186"/>
                  </a:lnTo>
                  <a:lnTo>
                    <a:pt x="9701" y="4906348"/>
                  </a:lnTo>
                  <a:lnTo>
                    <a:pt x="0" y="4882926"/>
                  </a:lnTo>
                  <a:lnTo>
                    <a:pt x="0" y="4876466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090098" y="1281602"/>
            <a:ext cx="1215390" cy="47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b="0" spc="-60" dirty="0">
                <a:latin typeface="Times New Roman"/>
                <a:cs typeface="Times New Roman"/>
              </a:rPr>
              <a:t>Benefits</a:t>
            </a:r>
            <a:endParaRPr sz="29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92561" y="2102452"/>
            <a:ext cx="71120" cy="2631440"/>
            <a:chOff x="4492561" y="2102452"/>
            <a:chExt cx="71120" cy="263144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2561" y="2102452"/>
              <a:ext cx="70866" cy="708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2561" y="2952844"/>
              <a:ext cx="70866" cy="7086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2561" y="3803237"/>
              <a:ext cx="70866" cy="708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2561" y="4662487"/>
              <a:ext cx="70866" cy="7086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674742" y="1863418"/>
            <a:ext cx="1746250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</a:pPr>
            <a:r>
              <a:rPr sz="1900" spc="-30" dirty="0">
                <a:latin typeface="Times New Roman"/>
                <a:cs typeface="Times New Roman"/>
              </a:rPr>
              <a:t>No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spc="-30" dirty="0">
                <a:latin typeface="Times New Roman"/>
                <a:cs typeface="Times New Roman"/>
              </a:rPr>
              <a:t>need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1900" spc="-40" dirty="0">
                <a:latin typeface="Times New Roman"/>
                <a:cs typeface="Times New Roman"/>
              </a:rPr>
              <a:t>change </a:t>
            </a:r>
            <a:r>
              <a:rPr sz="1900" spc="-35" dirty="0">
                <a:latin typeface="Times New Roman"/>
                <a:cs typeface="Times New Roman"/>
              </a:rPr>
              <a:t>groups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explicitly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74742" y="2713809"/>
            <a:ext cx="2207260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</a:pPr>
            <a:r>
              <a:rPr sz="1900" spc="-35" dirty="0">
                <a:latin typeface="Times New Roman"/>
                <a:cs typeface="Times New Roman"/>
              </a:rPr>
              <a:t>Participate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multiple </a:t>
            </a:r>
            <a:r>
              <a:rPr sz="1900" spc="-35" dirty="0">
                <a:latin typeface="Times New Roman"/>
                <a:cs typeface="Times New Roman"/>
              </a:rPr>
              <a:t>projects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40" dirty="0">
                <a:latin typeface="Times New Roman"/>
                <a:cs typeface="Times New Roman"/>
              </a:rPr>
              <a:t>simultaneously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74742" y="3564201"/>
            <a:ext cx="2014855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</a:pPr>
            <a:r>
              <a:rPr sz="1900" spc="-45" dirty="0">
                <a:latin typeface="Times New Roman"/>
                <a:cs typeface="Times New Roman"/>
              </a:rPr>
              <a:t>Enhanced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file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access </a:t>
            </a:r>
            <a:r>
              <a:rPr sz="1900" spc="-40" dirty="0">
                <a:latin typeface="Times New Roman"/>
                <a:cs typeface="Times New Roman"/>
              </a:rPr>
              <a:t>permissions checking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74742" y="4432310"/>
            <a:ext cx="2200275" cy="11239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27000"/>
              </a:lnSpc>
              <a:spcBef>
                <a:spcPts val="65"/>
              </a:spcBef>
            </a:pPr>
            <a:r>
              <a:rPr sz="1900" spc="-40" dirty="0">
                <a:latin typeface="Times New Roman"/>
                <a:cs typeface="Times New Roman"/>
              </a:rPr>
              <a:t>Improved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-40" dirty="0">
                <a:latin typeface="Times New Roman"/>
                <a:cs typeface="Times New Roman"/>
              </a:rPr>
              <a:t>workflow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-35" dirty="0">
                <a:latin typeface="Times New Roman"/>
                <a:cs typeface="Times New Roman"/>
              </a:rPr>
              <a:t>for </a:t>
            </a:r>
            <a:r>
              <a:rPr sz="1900" spc="-45" dirty="0">
                <a:latin typeface="Times New Roman"/>
                <a:cs typeface="Times New Roman"/>
              </a:rPr>
              <a:t>multi-</a:t>
            </a:r>
            <a:r>
              <a:rPr sz="1900" spc="-10" dirty="0">
                <a:latin typeface="Times New Roman"/>
                <a:cs typeface="Times New Roman"/>
              </a:rPr>
              <a:t>project environments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344901" y="1110313"/>
            <a:ext cx="3295650" cy="4934585"/>
            <a:chOff x="7344901" y="1110313"/>
            <a:chExt cx="3295650" cy="4934585"/>
          </a:xfrm>
        </p:grpSpPr>
        <p:sp>
          <p:nvSpPr>
            <p:cNvPr id="26" name="object 26"/>
            <p:cNvSpPr/>
            <p:nvPr/>
          </p:nvSpPr>
          <p:spPr>
            <a:xfrm>
              <a:off x="7349346" y="1114758"/>
              <a:ext cx="3286760" cy="4925695"/>
            </a:xfrm>
            <a:custGeom>
              <a:avLst/>
              <a:gdLst/>
              <a:ahLst/>
              <a:cxnLst/>
              <a:rect l="l" t="t" r="r" b="b"/>
              <a:pathLst>
                <a:path w="3286759" h="4925695">
                  <a:moveTo>
                    <a:pt x="3244150" y="4925186"/>
                  </a:moveTo>
                  <a:lnTo>
                    <a:pt x="42259" y="4925186"/>
                  </a:lnTo>
                  <a:lnTo>
                    <a:pt x="36044" y="4923950"/>
                  </a:lnTo>
                  <a:lnTo>
                    <a:pt x="1235" y="4889141"/>
                  </a:lnTo>
                  <a:lnTo>
                    <a:pt x="0" y="4882926"/>
                  </a:lnTo>
                  <a:lnTo>
                    <a:pt x="0" y="4876466"/>
                  </a:lnTo>
                  <a:lnTo>
                    <a:pt x="0" y="42259"/>
                  </a:lnTo>
                  <a:lnTo>
                    <a:pt x="24106" y="6180"/>
                  </a:lnTo>
                  <a:lnTo>
                    <a:pt x="42259" y="0"/>
                  </a:lnTo>
                  <a:lnTo>
                    <a:pt x="3244150" y="0"/>
                  </a:lnTo>
                  <a:lnTo>
                    <a:pt x="3280228" y="24106"/>
                  </a:lnTo>
                  <a:lnTo>
                    <a:pt x="3286410" y="42259"/>
                  </a:lnTo>
                  <a:lnTo>
                    <a:pt x="3286410" y="4882926"/>
                  </a:lnTo>
                  <a:lnTo>
                    <a:pt x="3262301" y="4919005"/>
                  </a:lnTo>
                  <a:lnTo>
                    <a:pt x="3250365" y="4923950"/>
                  </a:lnTo>
                  <a:lnTo>
                    <a:pt x="3244150" y="4925186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49346" y="1114758"/>
              <a:ext cx="3286760" cy="4925695"/>
            </a:xfrm>
            <a:custGeom>
              <a:avLst/>
              <a:gdLst/>
              <a:ahLst/>
              <a:cxnLst/>
              <a:rect l="l" t="t" r="r" b="b"/>
              <a:pathLst>
                <a:path w="3286759" h="4925695">
                  <a:moveTo>
                    <a:pt x="0" y="4876466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5" y="36044"/>
                  </a:lnTo>
                  <a:lnTo>
                    <a:pt x="3708" y="30075"/>
                  </a:lnTo>
                  <a:lnTo>
                    <a:pt x="6180" y="24106"/>
                  </a:lnTo>
                  <a:lnTo>
                    <a:pt x="9701" y="18838"/>
                  </a:lnTo>
                  <a:lnTo>
                    <a:pt x="14270" y="14269"/>
                  </a:lnTo>
                  <a:lnTo>
                    <a:pt x="18838" y="9701"/>
                  </a:lnTo>
                  <a:lnTo>
                    <a:pt x="24106" y="6180"/>
                  </a:lnTo>
                  <a:lnTo>
                    <a:pt x="30076" y="3708"/>
                  </a:lnTo>
                  <a:lnTo>
                    <a:pt x="36044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3237690" y="0"/>
                  </a:lnTo>
                  <a:lnTo>
                    <a:pt x="3244150" y="0"/>
                  </a:lnTo>
                  <a:lnTo>
                    <a:pt x="3250365" y="1236"/>
                  </a:lnTo>
                  <a:lnTo>
                    <a:pt x="3282701" y="30075"/>
                  </a:lnTo>
                  <a:lnTo>
                    <a:pt x="3286411" y="48720"/>
                  </a:lnTo>
                  <a:lnTo>
                    <a:pt x="3286411" y="4876466"/>
                  </a:lnTo>
                  <a:lnTo>
                    <a:pt x="3267571" y="4915485"/>
                  </a:lnTo>
                  <a:lnTo>
                    <a:pt x="3237690" y="4925186"/>
                  </a:lnTo>
                  <a:lnTo>
                    <a:pt x="48720" y="4925186"/>
                  </a:lnTo>
                  <a:lnTo>
                    <a:pt x="14270" y="4910917"/>
                  </a:lnTo>
                  <a:lnTo>
                    <a:pt x="9701" y="4906348"/>
                  </a:lnTo>
                  <a:lnTo>
                    <a:pt x="6181" y="4901079"/>
                  </a:lnTo>
                  <a:lnTo>
                    <a:pt x="3708" y="4895110"/>
                  </a:lnTo>
                  <a:lnTo>
                    <a:pt x="1235" y="4889141"/>
                  </a:lnTo>
                  <a:lnTo>
                    <a:pt x="0" y="4882926"/>
                  </a:lnTo>
                  <a:lnTo>
                    <a:pt x="0" y="4876466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562532" y="1288259"/>
            <a:ext cx="2278380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50" spc="-40" dirty="0">
                <a:solidFill>
                  <a:srgbClr val="373C3C"/>
                </a:solidFill>
                <a:latin typeface="Times New Roman"/>
                <a:cs typeface="Times New Roman"/>
              </a:rPr>
              <a:t>Key</a:t>
            </a:r>
            <a:r>
              <a:rPr sz="3150" spc="-15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3150" spc="-50" dirty="0">
                <a:solidFill>
                  <a:srgbClr val="373C3C"/>
                </a:solidFill>
                <a:latin typeface="Times New Roman"/>
                <a:cs typeface="Times New Roman"/>
              </a:rPr>
              <a:t>Functions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62532" y="4381011"/>
            <a:ext cx="2595245" cy="9842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10"/>
              </a:spcBef>
            </a:pPr>
            <a:r>
              <a:rPr sz="2050" b="1" spc="-40" dirty="0">
                <a:latin typeface="Times New Roman"/>
                <a:cs typeface="Times New Roman"/>
              </a:rPr>
              <a:t>Note:</a:t>
            </a:r>
            <a:r>
              <a:rPr sz="2050" b="1" spc="-70" dirty="0">
                <a:latin typeface="Times New Roman"/>
                <a:cs typeface="Times New Roman"/>
              </a:rPr>
              <a:t> </a:t>
            </a:r>
            <a:r>
              <a:rPr sz="2050" spc="-45" dirty="0">
                <a:latin typeface="Times New Roman"/>
                <a:cs typeface="Times New Roman"/>
              </a:rPr>
              <a:t>Only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Times New Roman"/>
                <a:cs typeface="Times New Roman"/>
              </a:rPr>
              <a:t>getgroups()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Times New Roman"/>
                <a:cs typeface="Times New Roman"/>
              </a:rPr>
              <a:t>is </a:t>
            </a:r>
            <a:r>
              <a:rPr sz="2050" spc="-50" dirty="0">
                <a:latin typeface="Times New Roman"/>
                <a:cs typeface="Times New Roman"/>
              </a:rPr>
              <a:t>POSIX.1;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spc="-35" dirty="0">
                <a:latin typeface="Times New Roman"/>
                <a:cs typeface="Times New Roman"/>
              </a:rPr>
              <a:t>others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require </a:t>
            </a:r>
            <a:r>
              <a:rPr sz="2050" spc="-40" dirty="0">
                <a:latin typeface="Times New Roman"/>
                <a:cs typeface="Times New Roman"/>
              </a:rPr>
              <a:t>superuser</a:t>
            </a:r>
            <a:r>
              <a:rPr sz="2050" spc="-7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privileges.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71044" y="6194713"/>
            <a:ext cx="668845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Major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improvement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in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UNIX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group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management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-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file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access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checks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compare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against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all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supplementary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groups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388352" y="1837943"/>
            <a:ext cx="3225165" cy="2630805"/>
            <a:chOff x="7388352" y="1837943"/>
            <a:chExt cx="3225165" cy="2630805"/>
          </a:xfrm>
        </p:grpSpPr>
        <p:sp>
          <p:nvSpPr>
            <p:cNvPr id="32" name="object 32"/>
            <p:cNvSpPr/>
            <p:nvPr/>
          </p:nvSpPr>
          <p:spPr>
            <a:xfrm>
              <a:off x="7388352" y="1837943"/>
              <a:ext cx="3225165" cy="2630805"/>
            </a:xfrm>
            <a:custGeom>
              <a:avLst/>
              <a:gdLst/>
              <a:ahLst/>
              <a:cxnLst/>
              <a:rect l="l" t="t" r="r" b="b"/>
              <a:pathLst>
                <a:path w="3225165" h="2630804">
                  <a:moveTo>
                    <a:pt x="3224783" y="2630423"/>
                  </a:moveTo>
                  <a:lnTo>
                    <a:pt x="0" y="2630423"/>
                  </a:lnTo>
                  <a:lnTo>
                    <a:pt x="0" y="0"/>
                  </a:lnTo>
                  <a:lnTo>
                    <a:pt x="3224783" y="0"/>
                  </a:lnTo>
                  <a:lnTo>
                    <a:pt x="3224783" y="140493"/>
                  </a:lnTo>
                  <a:lnTo>
                    <a:pt x="206116" y="140493"/>
                  </a:lnTo>
                  <a:lnTo>
                    <a:pt x="199852" y="143088"/>
                  </a:lnTo>
                  <a:lnTo>
                    <a:pt x="189474" y="153466"/>
                  </a:lnTo>
                  <a:lnTo>
                    <a:pt x="186879" y="159729"/>
                  </a:lnTo>
                  <a:lnTo>
                    <a:pt x="186879" y="2380111"/>
                  </a:lnTo>
                  <a:lnTo>
                    <a:pt x="189474" y="2386374"/>
                  </a:lnTo>
                  <a:lnTo>
                    <a:pt x="199852" y="2396752"/>
                  </a:lnTo>
                  <a:lnTo>
                    <a:pt x="206116" y="2399347"/>
                  </a:lnTo>
                  <a:lnTo>
                    <a:pt x="3224783" y="2399347"/>
                  </a:lnTo>
                  <a:lnTo>
                    <a:pt x="3224783" y="2630423"/>
                  </a:lnTo>
                  <a:close/>
                </a:path>
                <a:path w="3225165" h="2630804">
                  <a:moveTo>
                    <a:pt x="3224783" y="2399347"/>
                  </a:moveTo>
                  <a:lnTo>
                    <a:pt x="3020000" y="2399347"/>
                  </a:lnTo>
                  <a:lnTo>
                    <a:pt x="3026263" y="2396752"/>
                  </a:lnTo>
                  <a:lnTo>
                    <a:pt x="3036641" y="2386374"/>
                  </a:lnTo>
                  <a:lnTo>
                    <a:pt x="3039236" y="2380111"/>
                  </a:lnTo>
                  <a:lnTo>
                    <a:pt x="3039236" y="159729"/>
                  </a:lnTo>
                  <a:lnTo>
                    <a:pt x="3036641" y="153466"/>
                  </a:lnTo>
                  <a:lnTo>
                    <a:pt x="3026263" y="143088"/>
                  </a:lnTo>
                  <a:lnTo>
                    <a:pt x="3020000" y="140493"/>
                  </a:lnTo>
                  <a:lnTo>
                    <a:pt x="3224783" y="140493"/>
                  </a:lnTo>
                  <a:lnTo>
                    <a:pt x="3224783" y="2399347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92949" y="1978437"/>
              <a:ext cx="2834640" cy="2259330"/>
            </a:xfrm>
            <a:custGeom>
              <a:avLst/>
              <a:gdLst/>
              <a:ahLst/>
              <a:cxnLst/>
              <a:rect l="l" t="t" r="r" b="b"/>
              <a:pathLst>
                <a:path w="2834640" h="2259329">
                  <a:moveTo>
                    <a:pt x="2811589" y="2258853"/>
                  </a:moveTo>
                  <a:lnTo>
                    <a:pt x="7683" y="2258853"/>
                  </a:lnTo>
                  <a:lnTo>
                    <a:pt x="6552" y="2258179"/>
                  </a:lnTo>
                  <a:lnTo>
                    <a:pt x="0" y="2235802"/>
                  </a:lnTo>
                  <a:lnTo>
                    <a:pt x="0" y="2232279"/>
                  </a:lnTo>
                  <a:lnTo>
                    <a:pt x="0" y="23050"/>
                  </a:lnTo>
                  <a:lnTo>
                    <a:pt x="7683" y="0"/>
                  </a:lnTo>
                  <a:lnTo>
                    <a:pt x="2811589" y="0"/>
                  </a:lnTo>
                  <a:lnTo>
                    <a:pt x="2834639" y="23050"/>
                  </a:lnTo>
                  <a:lnTo>
                    <a:pt x="2834639" y="2235802"/>
                  </a:lnTo>
                  <a:lnTo>
                    <a:pt x="2814978" y="2258179"/>
                  </a:lnTo>
                  <a:lnTo>
                    <a:pt x="2811589" y="2258853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75233" y="1978437"/>
              <a:ext cx="35560" cy="2259330"/>
            </a:xfrm>
            <a:custGeom>
              <a:avLst/>
              <a:gdLst/>
              <a:ahLst/>
              <a:cxnLst/>
              <a:rect l="l" t="t" r="r" b="b"/>
              <a:pathLst>
                <a:path w="35559" h="2259329">
                  <a:moveTo>
                    <a:pt x="35433" y="2258853"/>
                  </a:moveTo>
                  <a:lnTo>
                    <a:pt x="19235" y="2258853"/>
                  </a:lnTo>
                  <a:lnTo>
                    <a:pt x="12971" y="2256259"/>
                  </a:lnTo>
                  <a:lnTo>
                    <a:pt x="2594" y="2245880"/>
                  </a:lnTo>
                  <a:lnTo>
                    <a:pt x="0" y="2239617"/>
                  </a:lnTo>
                  <a:lnTo>
                    <a:pt x="0" y="19236"/>
                  </a:lnTo>
                  <a:lnTo>
                    <a:pt x="2594" y="12972"/>
                  </a:lnTo>
                  <a:lnTo>
                    <a:pt x="12971" y="2594"/>
                  </a:lnTo>
                  <a:lnTo>
                    <a:pt x="19235" y="0"/>
                  </a:lnTo>
                  <a:lnTo>
                    <a:pt x="35433" y="0"/>
                  </a:lnTo>
                  <a:lnTo>
                    <a:pt x="35433" y="2258853"/>
                  </a:lnTo>
                  <a:close/>
                </a:path>
              </a:pathLst>
            </a:custGeom>
            <a:solidFill>
              <a:srgbClr val="2B3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43538" y="2111311"/>
              <a:ext cx="2551430" cy="1993264"/>
            </a:xfrm>
            <a:custGeom>
              <a:avLst/>
              <a:gdLst/>
              <a:ahLst/>
              <a:cxnLst/>
              <a:rect l="l" t="t" r="r" b="b"/>
              <a:pathLst>
                <a:path w="2551429" h="1993264">
                  <a:moveTo>
                    <a:pt x="2531940" y="1993105"/>
                  </a:moveTo>
                  <a:lnTo>
                    <a:pt x="19236" y="1993105"/>
                  </a:lnTo>
                  <a:lnTo>
                    <a:pt x="12972" y="1990511"/>
                  </a:lnTo>
                  <a:lnTo>
                    <a:pt x="2594" y="1980133"/>
                  </a:lnTo>
                  <a:lnTo>
                    <a:pt x="0" y="1973869"/>
                  </a:lnTo>
                  <a:lnTo>
                    <a:pt x="0" y="19236"/>
                  </a:lnTo>
                  <a:lnTo>
                    <a:pt x="2594" y="12972"/>
                  </a:lnTo>
                  <a:lnTo>
                    <a:pt x="12972" y="2594"/>
                  </a:lnTo>
                  <a:lnTo>
                    <a:pt x="19236" y="0"/>
                  </a:lnTo>
                  <a:lnTo>
                    <a:pt x="2531940" y="0"/>
                  </a:lnTo>
                  <a:lnTo>
                    <a:pt x="2538204" y="2594"/>
                  </a:lnTo>
                  <a:lnTo>
                    <a:pt x="2548581" y="12972"/>
                  </a:lnTo>
                  <a:lnTo>
                    <a:pt x="2551177" y="19236"/>
                  </a:lnTo>
                  <a:lnTo>
                    <a:pt x="2551177" y="1973869"/>
                  </a:lnTo>
                  <a:lnTo>
                    <a:pt x="2548581" y="1980133"/>
                  </a:lnTo>
                  <a:lnTo>
                    <a:pt x="2538204" y="1990511"/>
                  </a:lnTo>
                  <a:lnTo>
                    <a:pt x="2531940" y="1993105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775130" y="2097570"/>
            <a:ext cx="2500630" cy="5041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60"/>
              </a:spcBef>
            </a:pPr>
            <a:r>
              <a:rPr sz="1350" spc="-40" dirty="0">
                <a:latin typeface="Lucida Console"/>
                <a:cs typeface="Lucida Console"/>
              </a:rPr>
              <a:t>int</a:t>
            </a:r>
            <a:r>
              <a:rPr sz="1350" spc="-150" dirty="0">
                <a:latin typeface="Lucida Console"/>
                <a:cs typeface="Lucida Console"/>
              </a:rPr>
              <a:t> </a:t>
            </a:r>
            <a:r>
              <a:rPr sz="1350" spc="-65" dirty="0">
                <a:latin typeface="Lucida Console"/>
                <a:cs typeface="Lucida Console"/>
              </a:rPr>
              <a:t>getgroups(int</a:t>
            </a:r>
            <a:r>
              <a:rPr sz="1350" spc="-135" dirty="0">
                <a:latin typeface="Lucida Console"/>
                <a:cs typeface="Lucida Console"/>
              </a:rPr>
              <a:t> </a:t>
            </a:r>
            <a:r>
              <a:rPr sz="1350" spc="-50" dirty="0">
                <a:latin typeface="Lucida Console"/>
                <a:cs typeface="Lucida Console"/>
              </a:rPr>
              <a:t>gidsetsi</a:t>
            </a:r>
            <a:endParaRPr sz="1350">
              <a:latin typeface="Lucida Console"/>
              <a:cs typeface="Lucida Console"/>
            </a:endParaRPr>
          </a:p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1350" spc="-60" dirty="0">
                <a:latin typeface="Lucida Console"/>
                <a:cs typeface="Lucida Console"/>
              </a:rPr>
              <a:t>gid_t</a:t>
            </a:r>
            <a:r>
              <a:rPr sz="1350" spc="-110" dirty="0">
                <a:latin typeface="Lucida Console"/>
                <a:cs typeface="Lucida Console"/>
              </a:rPr>
              <a:t> </a:t>
            </a:r>
            <a:r>
              <a:rPr sz="1350" spc="-10" dirty="0">
                <a:latin typeface="Lucida Console"/>
                <a:cs typeface="Lucida Console"/>
              </a:rPr>
              <a:t>groupl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75130" y="2806231"/>
            <a:ext cx="2500630" cy="5041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350" spc="-40" dirty="0">
                <a:latin typeface="Lucida Console"/>
                <a:cs typeface="Lucida Console"/>
              </a:rPr>
              <a:t>int</a:t>
            </a:r>
            <a:r>
              <a:rPr sz="1350" spc="-150" dirty="0">
                <a:latin typeface="Lucida Console"/>
                <a:cs typeface="Lucida Console"/>
              </a:rPr>
              <a:t> </a:t>
            </a:r>
            <a:r>
              <a:rPr sz="1350" spc="-65" dirty="0">
                <a:latin typeface="Lucida Console"/>
                <a:cs typeface="Lucida Console"/>
              </a:rPr>
              <a:t>setgroups(int</a:t>
            </a:r>
            <a:r>
              <a:rPr sz="1350" spc="-135" dirty="0">
                <a:latin typeface="Lucida Console"/>
                <a:cs typeface="Lucida Console"/>
              </a:rPr>
              <a:t> </a:t>
            </a:r>
            <a:r>
              <a:rPr sz="1350" spc="-50" dirty="0">
                <a:latin typeface="Lucida Console"/>
                <a:cs typeface="Lucida Console"/>
              </a:rPr>
              <a:t>ngroups,</a:t>
            </a:r>
            <a:endParaRPr sz="1350">
              <a:latin typeface="Lucida Console"/>
              <a:cs typeface="Lucida Console"/>
            </a:endParaRPr>
          </a:p>
          <a:p>
            <a:pPr marL="1344930">
              <a:lnSpc>
                <a:spcPct val="100000"/>
              </a:lnSpc>
              <a:spcBef>
                <a:spcPts val="265"/>
              </a:spcBef>
            </a:pPr>
            <a:r>
              <a:rPr sz="1350" spc="-60" dirty="0">
                <a:latin typeface="Lucida Console"/>
                <a:cs typeface="Lucida Console"/>
              </a:rPr>
              <a:t>const</a:t>
            </a:r>
            <a:r>
              <a:rPr sz="1350" spc="-110" dirty="0">
                <a:latin typeface="Lucida Console"/>
                <a:cs typeface="Lucida Console"/>
              </a:rPr>
              <a:t> </a:t>
            </a:r>
            <a:r>
              <a:rPr sz="1350" spc="-10" dirty="0">
                <a:latin typeface="Lucida Console"/>
                <a:cs typeface="Lucida Console"/>
              </a:rPr>
              <a:t>gid_t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75130" y="3523748"/>
            <a:ext cx="2500630" cy="5041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350" spc="-40" dirty="0">
                <a:latin typeface="Lucida Console"/>
                <a:cs typeface="Lucida Console"/>
              </a:rPr>
              <a:t>int</a:t>
            </a:r>
            <a:r>
              <a:rPr sz="1350" spc="-105" dirty="0">
                <a:latin typeface="Lucida Console"/>
                <a:cs typeface="Lucida Console"/>
              </a:rPr>
              <a:t> </a:t>
            </a:r>
            <a:r>
              <a:rPr sz="1350" spc="-70" dirty="0">
                <a:latin typeface="Lucida Console"/>
                <a:cs typeface="Lucida Console"/>
              </a:rPr>
              <a:t>initgroups(const</a:t>
            </a:r>
            <a:r>
              <a:rPr sz="1350" spc="-105" dirty="0">
                <a:latin typeface="Lucida Console"/>
                <a:cs typeface="Lucida Console"/>
              </a:rPr>
              <a:t> </a:t>
            </a:r>
            <a:r>
              <a:rPr sz="1350" spc="-20" dirty="0">
                <a:latin typeface="Lucida Console"/>
                <a:cs typeface="Lucida Console"/>
              </a:rPr>
              <a:t>char</a:t>
            </a:r>
            <a:endParaRPr sz="1350">
              <a:latin typeface="Lucida Console"/>
              <a:cs typeface="Lucida Console"/>
            </a:endParaRPr>
          </a:p>
          <a:p>
            <a:pPr marL="1440180">
              <a:lnSpc>
                <a:spcPct val="100000"/>
              </a:lnSpc>
              <a:spcBef>
                <a:spcPts val="265"/>
              </a:spcBef>
            </a:pPr>
            <a:r>
              <a:rPr sz="1350" spc="-60" dirty="0">
                <a:latin typeface="Lucida Console"/>
                <a:cs typeface="Lucida Console"/>
              </a:rPr>
              <a:t>gid_t</a:t>
            </a:r>
            <a:r>
              <a:rPr sz="1350" spc="-110" dirty="0">
                <a:latin typeface="Lucida Console"/>
                <a:cs typeface="Lucida Console"/>
              </a:rPr>
              <a:t> </a:t>
            </a:r>
            <a:r>
              <a:rPr sz="1350" spc="-55" dirty="0">
                <a:latin typeface="Lucida Console"/>
                <a:cs typeface="Lucida Console"/>
              </a:rPr>
              <a:t>baseg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49224" y="6362426"/>
            <a:ext cx="368935" cy="10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950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50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49" y="233361"/>
            <a:ext cx="10629899" cy="8681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14"/>
              </a:spcBef>
            </a:pPr>
            <a:r>
              <a:rPr spc="-70" dirty="0">
                <a:solidFill>
                  <a:schemeClr val="bg1"/>
                </a:solidFill>
              </a:rPr>
              <a:t>Platform</a:t>
            </a:r>
            <a:r>
              <a:rPr spc="-80" dirty="0">
                <a:solidFill>
                  <a:schemeClr val="bg1"/>
                </a:solidFill>
              </a:rPr>
              <a:t> </a:t>
            </a:r>
            <a:r>
              <a:rPr spc="-65" dirty="0">
                <a:solidFill>
                  <a:schemeClr val="bg1"/>
                </a:solidFill>
              </a:rPr>
              <a:t>Implementation</a:t>
            </a:r>
            <a:r>
              <a:rPr spc="-75" dirty="0">
                <a:solidFill>
                  <a:schemeClr val="bg1"/>
                </a:solidFill>
              </a:rPr>
              <a:t> </a:t>
            </a:r>
            <a:r>
              <a:rPr spc="-30" dirty="0">
                <a:solidFill>
                  <a:schemeClr val="bg1"/>
                </a:solidFill>
              </a:rPr>
              <a:t>Differences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00049" y="1278635"/>
            <a:ext cx="10629900" cy="4598035"/>
            <a:chOff x="400049" y="1278635"/>
            <a:chExt cx="10629900" cy="4598035"/>
          </a:xfrm>
        </p:grpSpPr>
        <p:sp>
          <p:nvSpPr>
            <p:cNvPr id="5" name="object 5"/>
            <p:cNvSpPr/>
            <p:nvPr/>
          </p:nvSpPr>
          <p:spPr>
            <a:xfrm>
              <a:off x="404479" y="1283065"/>
              <a:ext cx="10621645" cy="4589145"/>
            </a:xfrm>
            <a:custGeom>
              <a:avLst/>
              <a:gdLst/>
              <a:ahLst/>
              <a:cxnLst/>
              <a:rect l="l" t="t" r="r" b="b"/>
              <a:pathLst>
                <a:path w="10621645" h="4589145">
                  <a:moveTo>
                    <a:pt x="10578781" y="4588572"/>
                  </a:moveTo>
                  <a:lnTo>
                    <a:pt x="42259" y="4588572"/>
                  </a:lnTo>
                  <a:lnTo>
                    <a:pt x="36044" y="4587336"/>
                  </a:lnTo>
                  <a:lnTo>
                    <a:pt x="1236" y="4552528"/>
                  </a:lnTo>
                  <a:lnTo>
                    <a:pt x="0" y="4546313"/>
                  </a:lnTo>
                  <a:lnTo>
                    <a:pt x="0" y="4539853"/>
                  </a:lnTo>
                  <a:lnTo>
                    <a:pt x="0" y="42259"/>
                  </a:lnTo>
                  <a:lnTo>
                    <a:pt x="24106" y="6180"/>
                  </a:lnTo>
                  <a:lnTo>
                    <a:pt x="42259" y="0"/>
                  </a:lnTo>
                  <a:lnTo>
                    <a:pt x="10578781" y="0"/>
                  </a:lnTo>
                  <a:lnTo>
                    <a:pt x="10614858" y="24106"/>
                  </a:lnTo>
                  <a:lnTo>
                    <a:pt x="10621040" y="42259"/>
                  </a:lnTo>
                  <a:lnTo>
                    <a:pt x="10621040" y="4546313"/>
                  </a:lnTo>
                  <a:lnTo>
                    <a:pt x="10596933" y="4582392"/>
                  </a:lnTo>
                  <a:lnTo>
                    <a:pt x="10584995" y="4587336"/>
                  </a:lnTo>
                  <a:lnTo>
                    <a:pt x="10578781" y="4588572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479" y="1283065"/>
              <a:ext cx="10621645" cy="4589145"/>
            </a:xfrm>
            <a:custGeom>
              <a:avLst/>
              <a:gdLst/>
              <a:ahLst/>
              <a:cxnLst/>
              <a:rect l="l" t="t" r="r" b="b"/>
              <a:pathLst>
                <a:path w="10621645" h="4589145">
                  <a:moveTo>
                    <a:pt x="0" y="4539853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6" y="36044"/>
                  </a:lnTo>
                  <a:lnTo>
                    <a:pt x="3708" y="30075"/>
                  </a:lnTo>
                  <a:lnTo>
                    <a:pt x="6181" y="24106"/>
                  </a:lnTo>
                  <a:lnTo>
                    <a:pt x="9701" y="18838"/>
                  </a:lnTo>
                  <a:lnTo>
                    <a:pt x="14269" y="14269"/>
                  </a:lnTo>
                  <a:lnTo>
                    <a:pt x="18838" y="9701"/>
                  </a:lnTo>
                  <a:lnTo>
                    <a:pt x="24106" y="6180"/>
                  </a:lnTo>
                  <a:lnTo>
                    <a:pt x="30075" y="3708"/>
                  </a:lnTo>
                  <a:lnTo>
                    <a:pt x="36044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10572321" y="0"/>
                  </a:lnTo>
                  <a:lnTo>
                    <a:pt x="10578781" y="0"/>
                  </a:lnTo>
                  <a:lnTo>
                    <a:pt x="10584995" y="1236"/>
                  </a:lnTo>
                  <a:lnTo>
                    <a:pt x="10590964" y="3708"/>
                  </a:lnTo>
                  <a:lnTo>
                    <a:pt x="10596933" y="6180"/>
                  </a:lnTo>
                  <a:lnTo>
                    <a:pt x="10621040" y="42259"/>
                  </a:lnTo>
                  <a:lnTo>
                    <a:pt x="10621041" y="48720"/>
                  </a:lnTo>
                  <a:lnTo>
                    <a:pt x="10621041" y="4539853"/>
                  </a:lnTo>
                  <a:lnTo>
                    <a:pt x="10602202" y="4578871"/>
                  </a:lnTo>
                  <a:lnTo>
                    <a:pt x="10590964" y="4584864"/>
                  </a:lnTo>
                  <a:lnTo>
                    <a:pt x="10584995" y="4587336"/>
                  </a:lnTo>
                  <a:lnTo>
                    <a:pt x="10578781" y="4588572"/>
                  </a:lnTo>
                  <a:lnTo>
                    <a:pt x="10572321" y="4588573"/>
                  </a:lnTo>
                  <a:lnTo>
                    <a:pt x="48720" y="4588573"/>
                  </a:lnTo>
                  <a:lnTo>
                    <a:pt x="9701" y="4569734"/>
                  </a:lnTo>
                  <a:lnTo>
                    <a:pt x="0" y="4546313"/>
                  </a:lnTo>
                  <a:lnTo>
                    <a:pt x="0" y="4539853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8081" y="3493198"/>
              <a:ext cx="10151745" cy="1878330"/>
            </a:xfrm>
            <a:custGeom>
              <a:avLst/>
              <a:gdLst/>
              <a:ahLst/>
              <a:cxnLst/>
              <a:rect l="l" t="t" r="r" b="b"/>
              <a:pathLst>
                <a:path w="10151745" h="1878329">
                  <a:moveTo>
                    <a:pt x="10101894" y="1877949"/>
                  </a:moveTo>
                  <a:lnTo>
                    <a:pt x="0" y="1877949"/>
                  </a:lnTo>
                  <a:lnTo>
                    <a:pt x="0" y="0"/>
                  </a:lnTo>
                  <a:lnTo>
                    <a:pt x="10101894" y="0"/>
                  </a:lnTo>
                  <a:lnTo>
                    <a:pt x="10105350" y="340"/>
                  </a:lnTo>
                  <a:lnTo>
                    <a:pt x="10140656" y="20719"/>
                  </a:lnTo>
                  <a:lnTo>
                    <a:pt x="10151554" y="49659"/>
                  </a:lnTo>
                  <a:lnTo>
                    <a:pt x="10151554" y="1828289"/>
                  </a:lnTo>
                  <a:lnTo>
                    <a:pt x="10133519" y="1864849"/>
                  </a:lnTo>
                  <a:lnTo>
                    <a:pt x="10101894" y="1877949"/>
                  </a:lnTo>
                  <a:close/>
                </a:path>
              </a:pathLst>
            </a:custGeom>
            <a:solidFill>
              <a:srgbClr val="3398D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364" y="3493198"/>
              <a:ext cx="35560" cy="1878330"/>
            </a:xfrm>
            <a:custGeom>
              <a:avLst/>
              <a:gdLst/>
              <a:ahLst/>
              <a:cxnLst/>
              <a:rect l="l" t="t" r="r" b="b"/>
              <a:pathLst>
                <a:path w="35559" h="1878329">
                  <a:moveTo>
                    <a:pt x="35432" y="1877948"/>
                  </a:moveTo>
                  <a:lnTo>
                    <a:pt x="0" y="1877948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1877948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30364" y="1508950"/>
          <a:ext cx="10161903" cy="1884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7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Platform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3D4F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Account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Info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3D4F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Encrypted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Passwords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3D4F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Hashed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Files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3D4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Group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Info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2B3D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FreeBSD 8.0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/etc/passwd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/etc/master.passwd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/etc/group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Linux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3.2.0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/etc/passwd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/etc/shadow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/etc/group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Mac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OS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10.6.8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Directory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Services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Directory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Services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Directory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Services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33495D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Solaris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/etc/passwd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/etc/shadow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/etc/group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684945" y="3592626"/>
            <a:ext cx="8095615" cy="1621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4840">
              <a:lnSpc>
                <a:spcPct val="100000"/>
              </a:lnSpc>
              <a:spcBef>
                <a:spcPts val="95"/>
              </a:spcBef>
            </a:pPr>
            <a:r>
              <a:rPr sz="2050" b="1" spc="-40" dirty="0">
                <a:latin typeface="Times New Roman"/>
                <a:cs typeface="Times New Roman"/>
              </a:rPr>
              <a:t>Key</a:t>
            </a:r>
            <a:r>
              <a:rPr sz="2050" b="1" spc="-85" dirty="0">
                <a:latin typeface="Times New Roman"/>
                <a:cs typeface="Times New Roman"/>
              </a:rPr>
              <a:t> </a:t>
            </a:r>
            <a:r>
              <a:rPr sz="2050" b="1" spc="-10" dirty="0">
                <a:latin typeface="Times New Roman"/>
                <a:cs typeface="Times New Roman"/>
              </a:rPr>
              <a:t>Differences:</a:t>
            </a:r>
            <a:endParaRPr sz="2050">
              <a:latin typeface="Times New Roman"/>
              <a:cs typeface="Times New Roman"/>
            </a:endParaRPr>
          </a:p>
          <a:p>
            <a:pPr marL="1457960" indent="-150495">
              <a:lnSpc>
                <a:spcPct val="100000"/>
              </a:lnSpc>
              <a:spcBef>
                <a:spcPts val="50"/>
              </a:spcBef>
              <a:buSzPts val="450"/>
              <a:buChar char="•"/>
              <a:tabLst>
                <a:tab pos="1457960" algn="l"/>
              </a:tabLst>
            </a:pPr>
            <a:r>
              <a:rPr sz="2050" spc="-45" dirty="0">
                <a:latin typeface="Times New Roman"/>
                <a:cs typeface="Times New Roman"/>
              </a:rPr>
              <a:t>Mac</a:t>
            </a:r>
            <a:r>
              <a:rPr sz="2050" spc="-80" dirty="0"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Times New Roman"/>
                <a:cs typeface="Times New Roman"/>
              </a:rPr>
              <a:t>OS</a:t>
            </a:r>
            <a:r>
              <a:rPr sz="2050" spc="-7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X</a:t>
            </a:r>
            <a:r>
              <a:rPr sz="2050" spc="-80" dirty="0">
                <a:latin typeface="Times New Roman"/>
                <a:cs typeface="Times New Roman"/>
              </a:rPr>
              <a:t> </a:t>
            </a:r>
            <a:r>
              <a:rPr sz="2050" spc="-30" dirty="0">
                <a:latin typeface="Times New Roman"/>
                <a:cs typeface="Times New Roman"/>
              </a:rPr>
              <a:t>uses</a:t>
            </a:r>
            <a:r>
              <a:rPr sz="2050" spc="-75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Times New Roman"/>
                <a:cs typeface="Times New Roman"/>
              </a:rPr>
              <a:t>Directory</a:t>
            </a:r>
            <a:r>
              <a:rPr sz="2050" spc="-75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Times New Roman"/>
                <a:cs typeface="Times New Roman"/>
              </a:rPr>
              <a:t>Services</a:t>
            </a:r>
            <a:r>
              <a:rPr sz="2050" spc="-8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in</a:t>
            </a:r>
            <a:r>
              <a:rPr sz="2050" spc="-75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Times New Roman"/>
                <a:cs typeface="Times New Roman"/>
              </a:rPr>
              <a:t>multiuser</a:t>
            </a:r>
            <a:r>
              <a:rPr sz="2050" spc="-80" dirty="0">
                <a:latin typeface="Times New Roman"/>
                <a:cs typeface="Times New Roman"/>
              </a:rPr>
              <a:t> </a:t>
            </a:r>
            <a:r>
              <a:rPr sz="2050" spc="-20" dirty="0">
                <a:latin typeface="Times New Roman"/>
                <a:cs typeface="Times New Roman"/>
              </a:rPr>
              <a:t>mode</a:t>
            </a:r>
            <a:endParaRPr sz="2050">
              <a:latin typeface="Times New Roman"/>
              <a:cs typeface="Times New Roman"/>
            </a:endParaRPr>
          </a:p>
          <a:p>
            <a:pPr marL="163195" indent="-150495">
              <a:lnSpc>
                <a:spcPct val="100000"/>
              </a:lnSpc>
              <a:spcBef>
                <a:spcPts val="50"/>
              </a:spcBef>
              <a:buSzPts val="450"/>
              <a:buChar char="•"/>
              <a:tabLst>
                <a:tab pos="163195" algn="l"/>
              </a:tabLst>
            </a:pPr>
            <a:r>
              <a:rPr sz="2050" spc="-50" dirty="0">
                <a:latin typeface="Times New Roman"/>
                <a:cs typeface="Times New Roman"/>
              </a:rPr>
              <a:t>FreeBSD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Times New Roman"/>
                <a:cs typeface="Times New Roman"/>
              </a:rPr>
              <a:t>provides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Times New Roman"/>
                <a:cs typeface="Times New Roman"/>
              </a:rPr>
              <a:t>hashed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Times New Roman"/>
                <a:cs typeface="Times New Roman"/>
              </a:rPr>
              <a:t>versions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Times New Roman"/>
                <a:cs typeface="Times New Roman"/>
              </a:rPr>
              <a:t>(/etc/pwd.db,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spc="-45" dirty="0">
                <a:latin typeface="Times New Roman"/>
                <a:cs typeface="Times New Roman"/>
              </a:rPr>
              <a:t>/etc/spwd.db)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for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Times New Roman"/>
                <a:cs typeface="Times New Roman"/>
              </a:rPr>
              <a:t>performance</a:t>
            </a:r>
            <a:endParaRPr sz="2050">
              <a:latin typeface="Times New Roman"/>
              <a:cs typeface="Times New Roman"/>
            </a:endParaRPr>
          </a:p>
          <a:p>
            <a:pPr marL="1247775" lvl="1" indent="-150495">
              <a:lnSpc>
                <a:spcPct val="100000"/>
              </a:lnSpc>
              <a:spcBef>
                <a:spcPts val="125"/>
              </a:spcBef>
              <a:buSzPts val="450"/>
              <a:buChar char="•"/>
              <a:tabLst>
                <a:tab pos="1247775" algn="l"/>
              </a:tabLst>
            </a:pPr>
            <a:r>
              <a:rPr sz="2050" spc="-35" dirty="0">
                <a:latin typeface="Times New Roman"/>
                <a:cs typeface="Times New Roman"/>
              </a:rPr>
              <a:t>Linux</a:t>
            </a:r>
            <a:r>
              <a:rPr sz="2050" spc="-70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and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-35" dirty="0">
                <a:latin typeface="Times New Roman"/>
                <a:cs typeface="Times New Roman"/>
              </a:rPr>
              <a:t>Solaris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-30" dirty="0">
                <a:latin typeface="Times New Roman"/>
                <a:cs typeface="Times New Roman"/>
              </a:rPr>
              <a:t>use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-30" dirty="0">
                <a:latin typeface="Times New Roman"/>
                <a:cs typeface="Times New Roman"/>
              </a:rPr>
              <a:t>similar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-55" dirty="0">
                <a:latin typeface="Times New Roman"/>
                <a:cs typeface="Times New Roman"/>
              </a:rPr>
              <a:t>shadow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-55" dirty="0">
                <a:latin typeface="Times New Roman"/>
                <a:cs typeface="Times New Roman"/>
              </a:rPr>
              <a:t>password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interfaces</a:t>
            </a:r>
            <a:endParaRPr sz="2050">
              <a:latin typeface="Times New Roman"/>
              <a:cs typeface="Times New Roman"/>
            </a:endParaRPr>
          </a:p>
          <a:p>
            <a:pPr marL="1680845" lvl="2" indent="-150495">
              <a:lnSpc>
                <a:spcPct val="100000"/>
              </a:lnSpc>
              <a:spcBef>
                <a:spcPts val="50"/>
              </a:spcBef>
              <a:buSzPts val="450"/>
              <a:buChar char="•"/>
              <a:tabLst>
                <a:tab pos="1680845" algn="l"/>
              </a:tabLst>
            </a:pPr>
            <a:r>
              <a:rPr sz="2050" spc="-50" dirty="0">
                <a:latin typeface="Times New Roman"/>
                <a:cs typeface="Times New Roman"/>
              </a:rPr>
              <a:t>Single-</a:t>
            </a:r>
            <a:r>
              <a:rPr sz="2050" spc="-35" dirty="0">
                <a:latin typeface="Times New Roman"/>
                <a:cs typeface="Times New Roman"/>
              </a:rPr>
              <a:t>user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Times New Roman"/>
                <a:cs typeface="Times New Roman"/>
              </a:rPr>
              <a:t>mode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Times New Roman"/>
                <a:cs typeface="Times New Roman"/>
              </a:rPr>
              <a:t>may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-30" dirty="0">
                <a:latin typeface="Times New Roman"/>
                <a:cs typeface="Times New Roman"/>
              </a:rPr>
              <a:t>use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spc="-40" dirty="0">
                <a:latin typeface="Times New Roman"/>
                <a:cs typeface="Times New Roman"/>
              </a:rPr>
              <a:t>different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file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locations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6389" y="6026406"/>
            <a:ext cx="415734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While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interfaces </a:t>
            </a:r>
            <a:r>
              <a:rPr sz="1200" dirty="0">
                <a:solidFill>
                  <a:srgbClr val="666666"/>
                </a:solidFill>
                <a:latin typeface="Times New Roman"/>
                <a:cs typeface="Times New Roman"/>
              </a:rPr>
              <a:t>are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standardized,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implementations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vary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significantly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8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49" y="233361"/>
            <a:ext cx="10629899" cy="6820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99745">
              <a:lnSpc>
                <a:spcPct val="100000"/>
              </a:lnSpc>
              <a:spcBef>
                <a:spcPts val="114"/>
              </a:spcBef>
            </a:pPr>
            <a:r>
              <a:rPr spc="-65" dirty="0">
                <a:solidFill>
                  <a:schemeClr val="bg1"/>
                </a:solidFill>
              </a:rPr>
              <a:t>System</a:t>
            </a:r>
            <a:r>
              <a:rPr spc="-90" dirty="0">
                <a:solidFill>
                  <a:schemeClr val="bg1"/>
                </a:solidFill>
              </a:rPr>
              <a:t> </a:t>
            </a:r>
            <a:r>
              <a:rPr spc="-60" dirty="0">
                <a:solidFill>
                  <a:schemeClr val="bg1"/>
                </a:solidFill>
              </a:rPr>
              <a:t>Data </a:t>
            </a:r>
            <a:r>
              <a:rPr spc="-70" dirty="0">
                <a:solidFill>
                  <a:schemeClr val="bg1"/>
                </a:solidFill>
              </a:rPr>
              <a:t>File</a:t>
            </a:r>
            <a:r>
              <a:rPr spc="-185" dirty="0">
                <a:solidFill>
                  <a:schemeClr val="bg1"/>
                </a:solidFill>
              </a:rPr>
              <a:t> </a:t>
            </a:r>
            <a:r>
              <a:rPr spc="-60" dirty="0">
                <a:solidFill>
                  <a:schemeClr val="bg1"/>
                </a:solidFill>
              </a:rPr>
              <a:t>Access</a:t>
            </a:r>
            <a:r>
              <a:rPr spc="-6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Patterns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00034" y="1092596"/>
            <a:ext cx="10630535" cy="4969510"/>
            <a:chOff x="400034" y="1092596"/>
            <a:chExt cx="10630535" cy="4969510"/>
          </a:xfrm>
        </p:grpSpPr>
        <p:sp>
          <p:nvSpPr>
            <p:cNvPr id="5" name="object 5"/>
            <p:cNvSpPr/>
            <p:nvPr/>
          </p:nvSpPr>
          <p:spPr>
            <a:xfrm>
              <a:off x="404479" y="1097041"/>
              <a:ext cx="10621645" cy="4960620"/>
            </a:xfrm>
            <a:custGeom>
              <a:avLst/>
              <a:gdLst/>
              <a:ahLst/>
              <a:cxnLst/>
              <a:rect l="l" t="t" r="r" b="b"/>
              <a:pathLst>
                <a:path w="10621645" h="4960620">
                  <a:moveTo>
                    <a:pt x="10578781" y="4960619"/>
                  </a:moveTo>
                  <a:lnTo>
                    <a:pt x="42259" y="4960619"/>
                  </a:lnTo>
                  <a:lnTo>
                    <a:pt x="36044" y="4959382"/>
                  </a:lnTo>
                  <a:lnTo>
                    <a:pt x="1236" y="4924574"/>
                  </a:lnTo>
                  <a:lnTo>
                    <a:pt x="0" y="4918359"/>
                  </a:lnTo>
                  <a:lnTo>
                    <a:pt x="0" y="4911899"/>
                  </a:lnTo>
                  <a:lnTo>
                    <a:pt x="0" y="42259"/>
                  </a:lnTo>
                  <a:lnTo>
                    <a:pt x="24106" y="6180"/>
                  </a:lnTo>
                  <a:lnTo>
                    <a:pt x="42259" y="0"/>
                  </a:lnTo>
                  <a:lnTo>
                    <a:pt x="10578781" y="0"/>
                  </a:lnTo>
                  <a:lnTo>
                    <a:pt x="10614858" y="24106"/>
                  </a:lnTo>
                  <a:lnTo>
                    <a:pt x="10621040" y="42259"/>
                  </a:lnTo>
                  <a:lnTo>
                    <a:pt x="10621040" y="4918359"/>
                  </a:lnTo>
                  <a:lnTo>
                    <a:pt x="10596933" y="4954437"/>
                  </a:lnTo>
                  <a:lnTo>
                    <a:pt x="10584995" y="4959382"/>
                  </a:lnTo>
                  <a:lnTo>
                    <a:pt x="10578781" y="4960619"/>
                  </a:lnTo>
                  <a:close/>
                </a:path>
              </a:pathLst>
            </a:custGeom>
            <a:solidFill>
              <a:srgbClr val="F5F5F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479" y="1097041"/>
              <a:ext cx="10621645" cy="4960620"/>
            </a:xfrm>
            <a:custGeom>
              <a:avLst/>
              <a:gdLst/>
              <a:ahLst/>
              <a:cxnLst/>
              <a:rect l="l" t="t" r="r" b="b"/>
              <a:pathLst>
                <a:path w="10621645" h="4960620">
                  <a:moveTo>
                    <a:pt x="0" y="4911899"/>
                  </a:moveTo>
                  <a:lnTo>
                    <a:pt x="0" y="48720"/>
                  </a:lnTo>
                  <a:lnTo>
                    <a:pt x="0" y="42259"/>
                  </a:lnTo>
                  <a:lnTo>
                    <a:pt x="1236" y="36044"/>
                  </a:lnTo>
                  <a:lnTo>
                    <a:pt x="3708" y="30075"/>
                  </a:lnTo>
                  <a:lnTo>
                    <a:pt x="6181" y="24106"/>
                  </a:lnTo>
                  <a:lnTo>
                    <a:pt x="9701" y="18838"/>
                  </a:lnTo>
                  <a:lnTo>
                    <a:pt x="14269" y="14269"/>
                  </a:lnTo>
                  <a:lnTo>
                    <a:pt x="18838" y="9701"/>
                  </a:lnTo>
                  <a:lnTo>
                    <a:pt x="24106" y="6180"/>
                  </a:lnTo>
                  <a:lnTo>
                    <a:pt x="30075" y="3708"/>
                  </a:lnTo>
                  <a:lnTo>
                    <a:pt x="36044" y="1236"/>
                  </a:lnTo>
                  <a:lnTo>
                    <a:pt x="42259" y="0"/>
                  </a:lnTo>
                  <a:lnTo>
                    <a:pt x="48720" y="0"/>
                  </a:lnTo>
                  <a:lnTo>
                    <a:pt x="10572321" y="0"/>
                  </a:lnTo>
                  <a:lnTo>
                    <a:pt x="10578781" y="0"/>
                  </a:lnTo>
                  <a:lnTo>
                    <a:pt x="10584995" y="1236"/>
                  </a:lnTo>
                  <a:lnTo>
                    <a:pt x="10617331" y="30075"/>
                  </a:lnTo>
                  <a:lnTo>
                    <a:pt x="10621041" y="48720"/>
                  </a:lnTo>
                  <a:lnTo>
                    <a:pt x="10621041" y="4911899"/>
                  </a:lnTo>
                  <a:lnTo>
                    <a:pt x="10602202" y="4950917"/>
                  </a:lnTo>
                  <a:lnTo>
                    <a:pt x="10572321" y="4960619"/>
                  </a:lnTo>
                  <a:lnTo>
                    <a:pt x="48720" y="4960619"/>
                  </a:lnTo>
                  <a:lnTo>
                    <a:pt x="9701" y="4941781"/>
                  </a:lnTo>
                  <a:lnTo>
                    <a:pt x="0" y="4918359"/>
                  </a:lnTo>
                  <a:lnTo>
                    <a:pt x="0" y="4911899"/>
                  </a:lnTo>
                  <a:close/>
                </a:path>
              </a:pathLst>
            </a:custGeom>
            <a:ln w="8858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8081" y="5007958"/>
              <a:ext cx="10151745" cy="744220"/>
            </a:xfrm>
            <a:custGeom>
              <a:avLst/>
              <a:gdLst/>
              <a:ahLst/>
              <a:cxnLst/>
              <a:rect l="l" t="t" r="r" b="b"/>
              <a:pathLst>
                <a:path w="10151745" h="744220">
                  <a:moveTo>
                    <a:pt x="10101894" y="744092"/>
                  </a:moveTo>
                  <a:lnTo>
                    <a:pt x="0" y="744093"/>
                  </a:lnTo>
                  <a:lnTo>
                    <a:pt x="0" y="0"/>
                  </a:lnTo>
                  <a:lnTo>
                    <a:pt x="10101894" y="0"/>
                  </a:lnTo>
                  <a:lnTo>
                    <a:pt x="10105350" y="340"/>
                  </a:lnTo>
                  <a:lnTo>
                    <a:pt x="10140656" y="20719"/>
                  </a:lnTo>
                  <a:lnTo>
                    <a:pt x="10151554" y="49659"/>
                  </a:lnTo>
                  <a:lnTo>
                    <a:pt x="10151554" y="694433"/>
                  </a:lnTo>
                  <a:lnTo>
                    <a:pt x="10133519" y="730993"/>
                  </a:lnTo>
                  <a:lnTo>
                    <a:pt x="10101894" y="744092"/>
                  </a:lnTo>
                  <a:close/>
                </a:path>
              </a:pathLst>
            </a:custGeom>
            <a:solidFill>
              <a:srgbClr val="3398D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364" y="5007958"/>
              <a:ext cx="35560" cy="744220"/>
            </a:xfrm>
            <a:custGeom>
              <a:avLst/>
              <a:gdLst/>
              <a:ahLst/>
              <a:cxnLst/>
              <a:rect l="l" t="t" r="r" b="b"/>
              <a:pathLst>
                <a:path w="35559" h="744220">
                  <a:moveTo>
                    <a:pt x="35432" y="744092"/>
                  </a:moveTo>
                  <a:lnTo>
                    <a:pt x="0" y="744092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744092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7664" y="1273820"/>
            <a:ext cx="4021454" cy="3879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-40" dirty="0">
                <a:solidFill>
                  <a:srgbClr val="373C3C"/>
                </a:solidFill>
                <a:latin typeface="Times New Roman"/>
                <a:cs typeface="Times New Roman"/>
              </a:rPr>
              <a:t>Standard</a:t>
            </a:r>
            <a:r>
              <a:rPr sz="2350" spc="-11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350" spc="-30" dirty="0">
                <a:solidFill>
                  <a:srgbClr val="373C3C"/>
                </a:solidFill>
                <a:latin typeface="Times New Roman"/>
                <a:cs typeface="Times New Roman"/>
              </a:rPr>
              <a:t>Pattern</a:t>
            </a:r>
            <a:r>
              <a:rPr sz="2350" spc="-114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350" spc="-40" dirty="0">
                <a:solidFill>
                  <a:srgbClr val="373C3C"/>
                </a:solidFill>
                <a:latin typeface="Times New Roman"/>
                <a:cs typeface="Times New Roman"/>
              </a:rPr>
              <a:t>for</a:t>
            </a:r>
            <a:r>
              <a:rPr sz="2350" spc="-15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373C3C"/>
                </a:solidFill>
                <a:latin typeface="Times New Roman"/>
                <a:cs typeface="Times New Roman"/>
              </a:rPr>
              <a:t>All</a:t>
            </a:r>
            <a:r>
              <a:rPr sz="2350" spc="-10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350" spc="-25" dirty="0">
                <a:solidFill>
                  <a:srgbClr val="373C3C"/>
                </a:solidFill>
                <a:latin typeface="Times New Roman"/>
                <a:cs typeface="Times New Roman"/>
              </a:rPr>
              <a:t>Data</a:t>
            </a:r>
            <a:r>
              <a:rPr sz="2350" spc="-9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373C3C"/>
                </a:solidFill>
                <a:latin typeface="Times New Roman"/>
                <a:cs typeface="Times New Roman"/>
              </a:rPr>
              <a:t>Files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1994" y="1840956"/>
            <a:ext cx="4644390" cy="1040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8120" indent="-185420">
              <a:lnSpc>
                <a:spcPct val="100000"/>
              </a:lnSpc>
              <a:spcBef>
                <a:spcPts val="90"/>
              </a:spcBef>
              <a:buSzPct val="96774"/>
              <a:buFont typeface="Times New Roman"/>
              <a:buAutoNum type="arabicPeriod"/>
              <a:tabLst>
                <a:tab pos="198120" algn="l"/>
              </a:tabLst>
            </a:pPr>
            <a:r>
              <a:rPr sz="1550" b="1" spc="-25" dirty="0">
                <a:latin typeface="Times New Roman"/>
                <a:cs typeface="Times New Roman"/>
              </a:rPr>
              <a:t>get</a:t>
            </a:r>
            <a:r>
              <a:rPr sz="1550" b="1" spc="-75" dirty="0">
                <a:latin typeface="Times New Roman"/>
                <a:cs typeface="Times New Roman"/>
              </a:rPr>
              <a:t> </a:t>
            </a:r>
            <a:r>
              <a:rPr sz="1550" b="1" spc="-45" dirty="0">
                <a:latin typeface="Times New Roman"/>
                <a:cs typeface="Times New Roman"/>
              </a:rPr>
              <a:t>function</a:t>
            </a:r>
            <a:r>
              <a:rPr sz="1550" b="1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Reads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next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record,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opens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file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if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necessary</a:t>
            </a:r>
            <a:endParaRPr sz="1500">
              <a:latin typeface="Times New Roman"/>
              <a:cs typeface="Times New Roman"/>
            </a:endParaRPr>
          </a:p>
          <a:p>
            <a:pPr marL="198120" indent="-185420">
              <a:lnSpc>
                <a:spcPct val="100000"/>
              </a:lnSpc>
              <a:spcBef>
                <a:spcPts val="1210"/>
              </a:spcBef>
              <a:buSzPct val="96774"/>
              <a:buFont typeface="Times New Roman"/>
              <a:buAutoNum type="arabicPeriod"/>
              <a:tabLst>
                <a:tab pos="198120" algn="l"/>
              </a:tabLst>
            </a:pPr>
            <a:r>
              <a:rPr sz="1550" b="1" spc="-20" dirty="0">
                <a:latin typeface="Times New Roman"/>
                <a:cs typeface="Times New Roman"/>
              </a:rPr>
              <a:t>set</a:t>
            </a:r>
            <a:r>
              <a:rPr sz="1550" b="1" spc="-80" dirty="0">
                <a:latin typeface="Times New Roman"/>
                <a:cs typeface="Times New Roman"/>
              </a:rPr>
              <a:t> </a:t>
            </a:r>
            <a:r>
              <a:rPr sz="1550" b="1" spc="-45" dirty="0">
                <a:latin typeface="Times New Roman"/>
                <a:cs typeface="Times New Roman"/>
              </a:rPr>
              <a:t>function</a:t>
            </a:r>
            <a:r>
              <a:rPr sz="1550" b="1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Opens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rewinds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file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beginning</a:t>
            </a:r>
            <a:endParaRPr sz="1500">
              <a:latin typeface="Times New Roman"/>
              <a:cs typeface="Times New Roman"/>
            </a:endParaRPr>
          </a:p>
          <a:p>
            <a:pPr marL="198120" indent="-185420">
              <a:lnSpc>
                <a:spcPct val="100000"/>
              </a:lnSpc>
              <a:spcBef>
                <a:spcPts val="1205"/>
              </a:spcBef>
              <a:buSzPct val="96774"/>
              <a:buFont typeface="Times New Roman"/>
              <a:buAutoNum type="arabicPeriod"/>
              <a:tabLst>
                <a:tab pos="198120" algn="l"/>
              </a:tabLst>
            </a:pPr>
            <a:r>
              <a:rPr sz="1550" b="1" spc="-45" dirty="0">
                <a:latin typeface="Times New Roman"/>
                <a:cs typeface="Times New Roman"/>
              </a:rPr>
              <a:t>end</a:t>
            </a:r>
            <a:r>
              <a:rPr sz="1550" b="1" spc="-55" dirty="0">
                <a:latin typeface="Times New Roman"/>
                <a:cs typeface="Times New Roman"/>
              </a:rPr>
              <a:t> </a:t>
            </a:r>
            <a:r>
              <a:rPr sz="1550" b="1" spc="-45" dirty="0">
                <a:latin typeface="Times New Roman"/>
                <a:cs typeface="Times New Roman"/>
              </a:rPr>
              <a:t>function</a:t>
            </a:r>
            <a:r>
              <a:rPr sz="1550" b="1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Closes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file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(always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call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when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done)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664" y="2965745"/>
            <a:ext cx="3268979" cy="3879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-60" dirty="0">
                <a:solidFill>
                  <a:srgbClr val="373C3C"/>
                </a:solidFill>
                <a:latin typeface="Times New Roman"/>
                <a:cs typeface="Times New Roman"/>
              </a:rPr>
              <a:t>Common</a:t>
            </a:r>
            <a:r>
              <a:rPr sz="2350" spc="-7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350" spc="-45" dirty="0">
                <a:solidFill>
                  <a:srgbClr val="373C3C"/>
                </a:solidFill>
                <a:latin typeface="Times New Roman"/>
                <a:cs typeface="Times New Roman"/>
              </a:rPr>
              <a:t>System</a:t>
            </a:r>
            <a:r>
              <a:rPr sz="2350" spc="-7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350" spc="-25" dirty="0">
                <a:solidFill>
                  <a:srgbClr val="373C3C"/>
                </a:solidFill>
                <a:latin typeface="Times New Roman"/>
                <a:cs typeface="Times New Roman"/>
              </a:rPr>
              <a:t>Data</a:t>
            </a:r>
            <a:r>
              <a:rPr sz="2350" spc="-7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2350" spc="-20" dirty="0">
                <a:solidFill>
                  <a:srgbClr val="373C3C"/>
                </a:solidFill>
                <a:latin typeface="Times New Roman"/>
                <a:cs typeface="Times New Roman"/>
              </a:rPr>
              <a:t>Files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02410" y="3661504"/>
            <a:ext cx="3304540" cy="452120"/>
            <a:chOff x="1002410" y="3661504"/>
            <a:chExt cx="3304540" cy="452120"/>
          </a:xfrm>
        </p:grpSpPr>
        <p:sp>
          <p:nvSpPr>
            <p:cNvPr id="13" name="object 13"/>
            <p:cNvSpPr/>
            <p:nvPr/>
          </p:nvSpPr>
          <p:spPr>
            <a:xfrm>
              <a:off x="1002410" y="3661504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40" h="53339">
                  <a:moveTo>
                    <a:pt x="30098" y="53149"/>
                  </a:moveTo>
                  <a:lnTo>
                    <a:pt x="23050" y="53149"/>
                  </a:lnTo>
                  <a:lnTo>
                    <a:pt x="19660" y="52474"/>
                  </a:lnTo>
                  <a:lnTo>
                    <a:pt x="0" y="30098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30098" y="0"/>
                  </a:lnTo>
                  <a:lnTo>
                    <a:pt x="53149" y="26574"/>
                  </a:lnTo>
                  <a:lnTo>
                    <a:pt x="53149" y="30098"/>
                  </a:lnTo>
                  <a:lnTo>
                    <a:pt x="30098" y="53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0717" y="3891819"/>
              <a:ext cx="3136265" cy="221615"/>
            </a:xfrm>
            <a:custGeom>
              <a:avLst/>
              <a:gdLst/>
              <a:ahLst/>
              <a:cxnLst/>
              <a:rect l="l" t="t" r="r" b="b"/>
              <a:pathLst>
                <a:path w="3136265" h="221614">
                  <a:moveTo>
                    <a:pt x="3112769" y="221455"/>
                  </a:moveTo>
                  <a:lnTo>
                    <a:pt x="23050" y="221455"/>
                  </a:lnTo>
                  <a:lnTo>
                    <a:pt x="19660" y="220781"/>
                  </a:lnTo>
                  <a:lnTo>
                    <a:pt x="0" y="198405"/>
                  </a:lnTo>
                  <a:lnTo>
                    <a:pt x="0" y="194881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3112769" y="0"/>
                  </a:lnTo>
                  <a:lnTo>
                    <a:pt x="3135820" y="23050"/>
                  </a:lnTo>
                  <a:lnTo>
                    <a:pt x="3135820" y="198405"/>
                  </a:lnTo>
                  <a:lnTo>
                    <a:pt x="3116159" y="220781"/>
                  </a:lnTo>
                  <a:lnTo>
                    <a:pt x="3112769" y="221455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58017" y="3532882"/>
            <a:ext cx="219075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-35" dirty="0">
                <a:latin typeface="Times New Roman"/>
                <a:cs typeface="Times New Roman"/>
              </a:rPr>
              <a:t>/etc/hosts</a:t>
            </a:r>
            <a:r>
              <a:rPr sz="1550" b="1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Host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information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1167" y="3868590"/>
            <a:ext cx="305879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45" dirty="0">
                <a:latin typeface="Lucida Console"/>
                <a:cs typeface="Lucida Console"/>
              </a:rPr>
              <a:t>gethostent,</a:t>
            </a:r>
            <a:r>
              <a:rPr sz="1250" spc="-105" dirty="0">
                <a:latin typeface="Lucida Console"/>
                <a:cs typeface="Lucida Console"/>
              </a:rPr>
              <a:t> </a:t>
            </a:r>
            <a:r>
              <a:rPr sz="1250" spc="-45" dirty="0">
                <a:latin typeface="Lucida Console"/>
                <a:cs typeface="Lucida Console"/>
              </a:rPr>
              <a:t>sethostent,</a:t>
            </a:r>
            <a:r>
              <a:rPr sz="1250" spc="-105" dirty="0">
                <a:latin typeface="Lucida Console"/>
                <a:cs typeface="Lucida Console"/>
              </a:rPr>
              <a:t> </a:t>
            </a:r>
            <a:r>
              <a:rPr sz="1250" spc="-45" dirty="0">
                <a:latin typeface="Lucida Console"/>
                <a:cs typeface="Lucida Console"/>
              </a:rPr>
              <a:t>endhostent</a:t>
            </a:r>
            <a:endParaRPr sz="1250">
              <a:latin typeface="Lucida Console"/>
              <a:cs typeface="Lucida Consol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02410" y="4352448"/>
            <a:ext cx="3304540" cy="452120"/>
            <a:chOff x="1002410" y="4352448"/>
            <a:chExt cx="3304540" cy="452120"/>
          </a:xfrm>
        </p:grpSpPr>
        <p:sp>
          <p:nvSpPr>
            <p:cNvPr id="18" name="object 18"/>
            <p:cNvSpPr/>
            <p:nvPr/>
          </p:nvSpPr>
          <p:spPr>
            <a:xfrm>
              <a:off x="1002410" y="4352448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40" h="53339">
                  <a:moveTo>
                    <a:pt x="30098" y="53149"/>
                  </a:moveTo>
                  <a:lnTo>
                    <a:pt x="23050" y="53149"/>
                  </a:lnTo>
                  <a:lnTo>
                    <a:pt x="19660" y="52474"/>
                  </a:lnTo>
                  <a:lnTo>
                    <a:pt x="0" y="30098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30098" y="0"/>
                  </a:lnTo>
                  <a:lnTo>
                    <a:pt x="53149" y="26574"/>
                  </a:lnTo>
                  <a:lnTo>
                    <a:pt x="53149" y="30098"/>
                  </a:lnTo>
                  <a:lnTo>
                    <a:pt x="30098" y="53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70717" y="4582762"/>
              <a:ext cx="3136265" cy="221615"/>
            </a:xfrm>
            <a:custGeom>
              <a:avLst/>
              <a:gdLst/>
              <a:ahLst/>
              <a:cxnLst/>
              <a:rect l="l" t="t" r="r" b="b"/>
              <a:pathLst>
                <a:path w="3136265" h="221614">
                  <a:moveTo>
                    <a:pt x="3112769" y="221455"/>
                  </a:moveTo>
                  <a:lnTo>
                    <a:pt x="23050" y="221455"/>
                  </a:lnTo>
                  <a:lnTo>
                    <a:pt x="19660" y="220781"/>
                  </a:lnTo>
                  <a:lnTo>
                    <a:pt x="0" y="198405"/>
                  </a:lnTo>
                  <a:lnTo>
                    <a:pt x="0" y="194881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3112769" y="0"/>
                  </a:lnTo>
                  <a:lnTo>
                    <a:pt x="3135820" y="23050"/>
                  </a:lnTo>
                  <a:lnTo>
                    <a:pt x="3135820" y="198405"/>
                  </a:lnTo>
                  <a:lnTo>
                    <a:pt x="3116159" y="220781"/>
                  </a:lnTo>
                  <a:lnTo>
                    <a:pt x="3112769" y="221455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58017" y="4223825"/>
            <a:ext cx="242760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-35" dirty="0">
                <a:latin typeface="Times New Roman"/>
                <a:cs typeface="Times New Roman"/>
              </a:rPr>
              <a:t>/etc/services</a:t>
            </a:r>
            <a:r>
              <a:rPr sz="1550" b="1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Network</a:t>
            </a:r>
            <a:r>
              <a:rPr sz="1500" spc="-10" dirty="0">
                <a:latin typeface="Times New Roman"/>
                <a:cs typeface="Times New Roman"/>
              </a:rPr>
              <a:t> services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11167" y="4559534"/>
            <a:ext cx="305879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45" dirty="0">
                <a:latin typeface="Lucida Console"/>
                <a:cs typeface="Lucida Console"/>
              </a:rPr>
              <a:t>getservent,</a:t>
            </a:r>
            <a:r>
              <a:rPr sz="1250" spc="-105" dirty="0">
                <a:latin typeface="Lucida Console"/>
                <a:cs typeface="Lucida Console"/>
              </a:rPr>
              <a:t> </a:t>
            </a:r>
            <a:r>
              <a:rPr sz="1250" spc="-45" dirty="0">
                <a:latin typeface="Lucida Console"/>
                <a:cs typeface="Lucida Console"/>
              </a:rPr>
              <a:t>setservent,</a:t>
            </a:r>
            <a:r>
              <a:rPr sz="1250" spc="-105" dirty="0">
                <a:latin typeface="Lucida Console"/>
                <a:cs typeface="Lucida Console"/>
              </a:rPr>
              <a:t> </a:t>
            </a:r>
            <a:r>
              <a:rPr sz="1250" spc="-45" dirty="0">
                <a:latin typeface="Lucida Console"/>
                <a:cs typeface="Lucida Console"/>
              </a:rPr>
              <a:t>endservent</a:t>
            </a:r>
            <a:endParaRPr sz="1250">
              <a:latin typeface="Lucida Console"/>
              <a:cs typeface="Lucida Console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60471" y="3661504"/>
            <a:ext cx="3578860" cy="452120"/>
            <a:chOff x="6060471" y="3661504"/>
            <a:chExt cx="3578860" cy="452120"/>
          </a:xfrm>
        </p:grpSpPr>
        <p:sp>
          <p:nvSpPr>
            <p:cNvPr id="23" name="object 23"/>
            <p:cNvSpPr/>
            <p:nvPr/>
          </p:nvSpPr>
          <p:spPr>
            <a:xfrm>
              <a:off x="6060471" y="3661504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30098" y="53149"/>
                  </a:moveTo>
                  <a:lnTo>
                    <a:pt x="23050" y="53149"/>
                  </a:lnTo>
                  <a:lnTo>
                    <a:pt x="19660" y="52474"/>
                  </a:lnTo>
                  <a:lnTo>
                    <a:pt x="0" y="30098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30098" y="0"/>
                  </a:lnTo>
                  <a:lnTo>
                    <a:pt x="53150" y="26574"/>
                  </a:lnTo>
                  <a:lnTo>
                    <a:pt x="53149" y="30098"/>
                  </a:lnTo>
                  <a:lnTo>
                    <a:pt x="30098" y="53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28778" y="3891819"/>
              <a:ext cx="3410585" cy="221615"/>
            </a:xfrm>
            <a:custGeom>
              <a:avLst/>
              <a:gdLst/>
              <a:ahLst/>
              <a:cxnLst/>
              <a:rect l="l" t="t" r="r" b="b"/>
              <a:pathLst>
                <a:path w="3410584" h="221614">
                  <a:moveTo>
                    <a:pt x="3387376" y="221455"/>
                  </a:moveTo>
                  <a:lnTo>
                    <a:pt x="23051" y="221455"/>
                  </a:lnTo>
                  <a:lnTo>
                    <a:pt x="19661" y="220781"/>
                  </a:lnTo>
                  <a:lnTo>
                    <a:pt x="0" y="198405"/>
                  </a:lnTo>
                  <a:lnTo>
                    <a:pt x="0" y="194881"/>
                  </a:lnTo>
                  <a:lnTo>
                    <a:pt x="0" y="23050"/>
                  </a:lnTo>
                  <a:lnTo>
                    <a:pt x="23051" y="0"/>
                  </a:lnTo>
                  <a:lnTo>
                    <a:pt x="3387376" y="0"/>
                  </a:lnTo>
                  <a:lnTo>
                    <a:pt x="3410426" y="23050"/>
                  </a:lnTo>
                  <a:lnTo>
                    <a:pt x="3410426" y="198405"/>
                  </a:lnTo>
                  <a:lnTo>
                    <a:pt x="3390765" y="220781"/>
                  </a:lnTo>
                  <a:lnTo>
                    <a:pt x="3387376" y="221455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16355" y="3532882"/>
            <a:ext cx="263144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-40" dirty="0">
                <a:latin typeface="Times New Roman"/>
                <a:cs typeface="Times New Roman"/>
              </a:rPr>
              <a:t>/etc/protocols</a:t>
            </a:r>
            <a:r>
              <a:rPr sz="1550" b="1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Network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protocols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69504" y="3868590"/>
            <a:ext cx="3326129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45" dirty="0">
                <a:latin typeface="Lucida Console"/>
                <a:cs typeface="Lucida Console"/>
              </a:rPr>
              <a:t>getprotoent,</a:t>
            </a:r>
            <a:r>
              <a:rPr sz="1250" spc="-110" dirty="0">
                <a:latin typeface="Lucida Console"/>
                <a:cs typeface="Lucida Console"/>
              </a:rPr>
              <a:t> </a:t>
            </a:r>
            <a:r>
              <a:rPr sz="1250" spc="-45" dirty="0">
                <a:latin typeface="Lucida Console"/>
                <a:cs typeface="Lucida Console"/>
              </a:rPr>
              <a:t>setprotoent,</a:t>
            </a:r>
            <a:r>
              <a:rPr sz="1250" spc="-110" dirty="0">
                <a:latin typeface="Lucida Console"/>
                <a:cs typeface="Lucida Console"/>
              </a:rPr>
              <a:t> </a:t>
            </a:r>
            <a:r>
              <a:rPr sz="1250" spc="-45" dirty="0">
                <a:latin typeface="Lucida Console"/>
                <a:cs typeface="Lucida Console"/>
              </a:rPr>
              <a:t>endprotoent</a:t>
            </a:r>
            <a:endParaRPr sz="1250">
              <a:latin typeface="Lucida Console"/>
              <a:cs typeface="Lucida Console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60471" y="4352448"/>
            <a:ext cx="3038475" cy="452120"/>
            <a:chOff x="6060471" y="4352448"/>
            <a:chExt cx="3038475" cy="452120"/>
          </a:xfrm>
        </p:grpSpPr>
        <p:sp>
          <p:nvSpPr>
            <p:cNvPr id="28" name="object 28"/>
            <p:cNvSpPr/>
            <p:nvPr/>
          </p:nvSpPr>
          <p:spPr>
            <a:xfrm>
              <a:off x="6060471" y="4352448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30098" y="53149"/>
                  </a:moveTo>
                  <a:lnTo>
                    <a:pt x="23050" y="53149"/>
                  </a:lnTo>
                  <a:lnTo>
                    <a:pt x="19660" y="52474"/>
                  </a:lnTo>
                  <a:lnTo>
                    <a:pt x="0" y="30098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30098" y="0"/>
                  </a:lnTo>
                  <a:lnTo>
                    <a:pt x="53150" y="26574"/>
                  </a:lnTo>
                  <a:lnTo>
                    <a:pt x="53149" y="30098"/>
                  </a:lnTo>
                  <a:lnTo>
                    <a:pt x="30098" y="53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28778" y="4582762"/>
              <a:ext cx="2870200" cy="221615"/>
            </a:xfrm>
            <a:custGeom>
              <a:avLst/>
              <a:gdLst/>
              <a:ahLst/>
              <a:cxnLst/>
              <a:rect l="l" t="t" r="r" b="b"/>
              <a:pathLst>
                <a:path w="2870200" h="221614">
                  <a:moveTo>
                    <a:pt x="2847022" y="221455"/>
                  </a:moveTo>
                  <a:lnTo>
                    <a:pt x="23051" y="221455"/>
                  </a:lnTo>
                  <a:lnTo>
                    <a:pt x="19661" y="220781"/>
                  </a:lnTo>
                  <a:lnTo>
                    <a:pt x="0" y="198405"/>
                  </a:lnTo>
                  <a:lnTo>
                    <a:pt x="0" y="194881"/>
                  </a:lnTo>
                  <a:lnTo>
                    <a:pt x="0" y="23050"/>
                  </a:lnTo>
                  <a:lnTo>
                    <a:pt x="23051" y="0"/>
                  </a:lnTo>
                  <a:lnTo>
                    <a:pt x="2847022" y="0"/>
                  </a:lnTo>
                  <a:lnTo>
                    <a:pt x="2870073" y="23050"/>
                  </a:lnTo>
                  <a:lnTo>
                    <a:pt x="2870073" y="198405"/>
                  </a:lnTo>
                  <a:lnTo>
                    <a:pt x="2850411" y="220781"/>
                  </a:lnTo>
                  <a:lnTo>
                    <a:pt x="2847022" y="221455"/>
                  </a:lnTo>
                  <a:close/>
                </a:path>
              </a:pathLst>
            </a:custGeom>
            <a:solidFill>
              <a:srgbClr val="2B3D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216355" y="4223825"/>
            <a:ext cx="282067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-40" dirty="0">
                <a:latin typeface="Times New Roman"/>
                <a:cs typeface="Times New Roman"/>
              </a:rPr>
              <a:t>/etc/networks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20" dirty="0">
                <a:latin typeface="Times New Roman"/>
                <a:cs typeface="Times New Roman"/>
              </a:rPr>
              <a:t> Network </a:t>
            </a:r>
            <a:r>
              <a:rPr sz="1500" spc="-10" dirty="0">
                <a:latin typeface="Times New Roman"/>
                <a:cs typeface="Times New Roman"/>
              </a:rPr>
              <a:t>information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69504" y="4559534"/>
            <a:ext cx="2791460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-45" dirty="0">
                <a:latin typeface="Lucida Console"/>
                <a:cs typeface="Lucida Console"/>
              </a:rPr>
              <a:t>getnetent,</a:t>
            </a:r>
            <a:r>
              <a:rPr sz="1250" spc="-100" dirty="0">
                <a:latin typeface="Lucida Console"/>
                <a:cs typeface="Lucida Console"/>
              </a:rPr>
              <a:t> </a:t>
            </a:r>
            <a:r>
              <a:rPr sz="1250" spc="-45" dirty="0">
                <a:latin typeface="Lucida Console"/>
                <a:cs typeface="Lucida Console"/>
              </a:rPr>
              <a:t>setnetent,</a:t>
            </a:r>
            <a:r>
              <a:rPr sz="1250" spc="-100" dirty="0">
                <a:latin typeface="Lucida Console"/>
                <a:cs typeface="Lucida Console"/>
              </a:rPr>
              <a:t> </a:t>
            </a:r>
            <a:r>
              <a:rPr sz="1250" spc="-45" dirty="0">
                <a:latin typeface="Lucida Console"/>
                <a:cs typeface="Lucida Console"/>
              </a:rPr>
              <a:t>endnetent</a:t>
            </a:r>
            <a:endParaRPr sz="1250">
              <a:latin typeface="Lucida Console"/>
              <a:cs typeface="Lucida Consol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5971" y="5109650"/>
            <a:ext cx="9863455" cy="4997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15"/>
              </a:spcBef>
            </a:pPr>
            <a:r>
              <a:rPr sz="1550" b="1" spc="-45" dirty="0">
                <a:latin typeface="Times New Roman"/>
                <a:cs typeface="Times New Roman"/>
              </a:rPr>
              <a:t>Additional</a:t>
            </a:r>
            <a:r>
              <a:rPr sz="1550" b="1" spc="-55" dirty="0">
                <a:latin typeface="Times New Roman"/>
                <a:cs typeface="Times New Roman"/>
              </a:rPr>
              <a:t> </a:t>
            </a:r>
            <a:r>
              <a:rPr sz="1550" b="1" spc="-45" dirty="0">
                <a:latin typeface="Times New Roman"/>
                <a:cs typeface="Times New Roman"/>
              </a:rPr>
              <a:t>Features:</a:t>
            </a:r>
            <a:r>
              <a:rPr sz="1550" b="1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Keyed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lookup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functions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specific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searches,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consistent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error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handling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patterns,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static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structure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returns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(copy </a:t>
            </a:r>
            <a:r>
              <a:rPr sz="1500" dirty="0">
                <a:latin typeface="Times New Roman"/>
                <a:cs typeface="Times New Roman"/>
              </a:rPr>
              <a:t>if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you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need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save)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53623" y="6212429"/>
            <a:ext cx="3923029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Consistent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pattern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makes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UNIX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imes New Roman"/>
                <a:cs typeface="Times New Roman"/>
              </a:rPr>
              <a:t>system</a:t>
            </a:r>
            <a:r>
              <a:rPr sz="120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666666"/>
                </a:solidFill>
                <a:latin typeface="Times New Roman"/>
                <a:cs typeface="Times New Roman"/>
              </a:rPr>
              <a:t>programming </a:t>
            </a:r>
            <a:r>
              <a:rPr sz="1200" spc="-10" dirty="0">
                <a:solidFill>
                  <a:srgbClr val="666666"/>
                </a:solidFill>
                <a:latin typeface="Times New Roman"/>
                <a:cs typeface="Times New Roman"/>
              </a:rPr>
              <a:t>predictable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9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2231</Words>
  <Application>Microsoft Office PowerPoint</Application>
  <PresentationFormat>Custom</PresentationFormat>
  <Paragraphs>341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Lucida Console</vt:lpstr>
      <vt:lpstr>Times New Roman</vt:lpstr>
      <vt:lpstr>Office Theme</vt:lpstr>
      <vt:lpstr>UNIX System Data Files and Information</vt:lpstr>
      <vt:lpstr>System Data Files Overview</vt:lpstr>
      <vt:lpstr>Password File (/etc/passwd) Structure</vt:lpstr>
      <vt:lpstr>Password File Access Functions</vt:lpstr>
      <vt:lpstr>Shadow Password Implementation</vt:lpstr>
      <vt:lpstr>Group File (/etc/group) Management</vt:lpstr>
      <vt:lpstr>Benefits</vt:lpstr>
      <vt:lpstr>Platform Implementation Differences</vt:lpstr>
      <vt:lpstr>System Data File Access Patterns</vt:lpstr>
      <vt:lpstr>Login Accounting with utmp and wtmp</vt:lpstr>
      <vt:lpstr>System Identification Functions</vt:lpstr>
      <vt:lpstr>UNIX Time System Fundamentals</vt:lpstr>
      <vt:lpstr>Time Function Relationships and Flow</vt:lpstr>
      <vt:lpstr>Broken-Down Time Structure Details</vt:lpstr>
      <vt:lpstr>Practical Time Programming Examples</vt:lpstr>
      <vt:lpstr>Key Takeaways and 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Jhashuva U</cp:lastModifiedBy>
  <cp:revision>1</cp:revision>
  <dcterms:created xsi:type="dcterms:W3CDTF">2025-05-31T05:17:22Z</dcterms:created>
  <dcterms:modified xsi:type="dcterms:W3CDTF">2025-05-31T05:17:07Z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2025-05-31T00:00:00Z</vt:filetime>
  </property>
  <property fmtid="{D5CDD505-2E9C-101B-9397-08002B2CF9AE}" pid="3" name="Creator">
    <vt:lpwstr>Decktape</vt:lpwstr>
  </property>
  <property fmtid="{D5CDD505-2E9C-101B-9397-08002B2CF9AE}" pid="4" name="LastSaved">
    <vt:filetime>2025-05-31T00:00:00Z</vt:filetime>
  </property>
  <property fmtid="{D5CDD505-2E9C-101B-9397-08002B2CF9AE}" pid="5" name="Producer">
    <vt:lpwstr>pdf-lib (https://github.com/Hopding/pdf-lib)</vt:lpwstr>
  </property>
</Properties>
</file>