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1430000" cy="6673850"/>
  <p:notesSz cx="11430000" cy="6673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27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2068893"/>
            <a:ext cx="9715500" cy="14015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1" i="0">
                <a:solidFill>
                  <a:srgbClr val="2562E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737356"/>
            <a:ext cx="8001000" cy="1668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‹#›</a:t>
            </a:fld>
            <a:r>
              <a:rPr spc="180" dirty="0"/>
              <a:t> </a:t>
            </a:r>
            <a:r>
              <a:rPr dirty="0"/>
              <a:t>/</a:t>
            </a:r>
            <a:r>
              <a:rPr spc="180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rgbClr val="2562E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‹#›</a:t>
            </a:fld>
            <a:r>
              <a:rPr spc="180" dirty="0"/>
              <a:t> </a:t>
            </a:r>
            <a:r>
              <a:rPr dirty="0"/>
              <a:t>/</a:t>
            </a:r>
            <a:r>
              <a:rPr spc="180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rgbClr val="2562E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8806" y="1012666"/>
            <a:ext cx="4124325" cy="3503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1" i="0">
                <a:solidFill>
                  <a:srgbClr val="2562E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8323" y="1077466"/>
            <a:ext cx="4366895" cy="4015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1" i="0">
                <a:solidFill>
                  <a:srgbClr val="2562E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‹#›</a:t>
            </a:fld>
            <a:r>
              <a:rPr spc="180" dirty="0"/>
              <a:t> </a:t>
            </a:r>
            <a:r>
              <a:rPr dirty="0"/>
              <a:t>/</a:t>
            </a:r>
            <a:r>
              <a:rPr spc="180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rgbClr val="2562E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‹#›</a:t>
            </a:fld>
            <a:r>
              <a:rPr spc="180" dirty="0"/>
              <a:t> </a:t>
            </a:r>
            <a:r>
              <a:rPr dirty="0"/>
              <a:t>/</a:t>
            </a:r>
            <a:r>
              <a:rPr spc="180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667500"/>
          </a:xfrm>
          <a:custGeom>
            <a:avLst/>
            <a:gdLst/>
            <a:ahLst/>
            <a:cxnLst/>
            <a:rect l="l" t="t" r="r" b="b"/>
            <a:pathLst>
              <a:path w="11430000" h="6667500">
                <a:moveTo>
                  <a:pt x="11429999" y="6667499"/>
                </a:moveTo>
                <a:lnTo>
                  <a:pt x="0" y="6667499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6667499"/>
                </a:lnTo>
                <a:close/>
              </a:path>
            </a:pathLst>
          </a:custGeom>
          <a:solidFill>
            <a:srgbClr val="F0F1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49" y="233362"/>
            <a:ext cx="10629899" cy="62007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‹#›</a:t>
            </a:fld>
            <a:r>
              <a:rPr spc="180" dirty="0"/>
              <a:t> </a:t>
            </a:r>
            <a:r>
              <a:rPr dirty="0"/>
              <a:t>/</a:t>
            </a:r>
            <a:r>
              <a:rPr spc="180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667500"/>
          </a:xfrm>
          <a:custGeom>
            <a:avLst/>
            <a:gdLst/>
            <a:ahLst/>
            <a:cxnLst/>
            <a:rect l="l" t="t" r="r" b="b"/>
            <a:pathLst>
              <a:path w="11430000" h="6667500">
                <a:moveTo>
                  <a:pt x="11429999" y="6667499"/>
                </a:moveTo>
                <a:lnTo>
                  <a:pt x="0" y="6667499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6667499"/>
                </a:lnTo>
                <a:close/>
              </a:path>
            </a:pathLst>
          </a:custGeom>
          <a:solidFill>
            <a:srgbClr val="F0F1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7413" y="183210"/>
            <a:ext cx="6555172" cy="464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1" i="0">
                <a:solidFill>
                  <a:srgbClr val="2562E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3406" y="1429225"/>
            <a:ext cx="10263505" cy="2390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6206680"/>
            <a:ext cx="3657600" cy="3336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6206680"/>
            <a:ext cx="2628900" cy="3336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3824" y="6362426"/>
            <a:ext cx="458470" cy="109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‹#›</a:t>
            </a:fld>
            <a:r>
              <a:rPr spc="180" dirty="0"/>
              <a:t> </a:t>
            </a:r>
            <a:r>
              <a:rPr dirty="0"/>
              <a:t>/</a:t>
            </a:r>
            <a:r>
              <a:rPr spc="180" dirty="0"/>
              <a:t> </a:t>
            </a:r>
            <a:r>
              <a:rPr spc="-25" dirty="0"/>
              <a:t>19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6598" y="3776787"/>
            <a:ext cx="925703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-105" dirty="0">
                <a:solidFill>
                  <a:srgbClr val="2562EB"/>
                </a:solidFill>
                <a:latin typeface="Times New Roman"/>
                <a:cs typeface="Times New Roman"/>
              </a:rPr>
              <a:t>Standard</a:t>
            </a:r>
            <a:r>
              <a:rPr sz="4500" b="1" spc="-190" dirty="0">
                <a:solidFill>
                  <a:srgbClr val="2562EB"/>
                </a:solidFill>
                <a:latin typeface="Times New Roman"/>
                <a:cs typeface="Times New Roman"/>
              </a:rPr>
              <a:t> </a:t>
            </a:r>
            <a:r>
              <a:rPr sz="4500" b="1" spc="-55" dirty="0">
                <a:solidFill>
                  <a:srgbClr val="2562EB"/>
                </a:solidFill>
                <a:latin typeface="Times New Roman"/>
                <a:cs typeface="Times New Roman"/>
              </a:rPr>
              <a:t>I/O</a:t>
            </a:r>
            <a:r>
              <a:rPr sz="4500" b="1" spc="-210" dirty="0">
                <a:solidFill>
                  <a:srgbClr val="2562EB"/>
                </a:solidFill>
                <a:latin typeface="Times New Roman"/>
                <a:cs typeface="Times New Roman"/>
              </a:rPr>
              <a:t> </a:t>
            </a:r>
            <a:r>
              <a:rPr sz="4500" b="1" spc="-100" dirty="0">
                <a:solidFill>
                  <a:srgbClr val="2562EB"/>
                </a:solidFill>
                <a:latin typeface="Times New Roman"/>
                <a:cs typeface="Times New Roman"/>
              </a:rPr>
              <a:t>Library</a:t>
            </a:r>
            <a:r>
              <a:rPr sz="4500" b="1" spc="-175" dirty="0">
                <a:solidFill>
                  <a:srgbClr val="2562EB"/>
                </a:solidFill>
                <a:latin typeface="Times New Roman"/>
                <a:cs typeface="Times New Roman"/>
              </a:rPr>
              <a:t> </a:t>
            </a:r>
            <a:r>
              <a:rPr sz="4500" b="1" dirty="0">
                <a:solidFill>
                  <a:srgbClr val="2562EB"/>
                </a:solidFill>
                <a:latin typeface="Times New Roman"/>
                <a:cs typeface="Times New Roman"/>
              </a:rPr>
              <a:t>in</a:t>
            </a:r>
            <a:r>
              <a:rPr sz="4500" b="1" spc="-180" dirty="0">
                <a:solidFill>
                  <a:srgbClr val="2562EB"/>
                </a:solidFill>
                <a:latin typeface="Times New Roman"/>
                <a:cs typeface="Times New Roman"/>
              </a:rPr>
              <a:t> </a:t>
            </a:r>
            <a:r>
              <a:rPr sz="4500" b="1" spc="-130" dirty="0">
                <a:solidFill>
                  <a:srgbClr val="2562EB"/>
                </a:solidFill>
                <a:latin typeface="Times New Roman"/>
                <a:cs typeface="Times New Roman"/>
              </a:rPr>
              <a:t>UNIX</a:t>
            </a:r>
            <a:r>
              <a:rPr sz="4500" b="1" spc="-150" dirty="0">
                <a:solidFill>
                  <a:srgbClr val="2562EB"/>
                </a:solidFill>
                <a:latin typeface="Times New Roman"/>
                <a:cs typeface="Times New Roman"/>
              </a:rPr>
              <a:t> </a:t>
            </a:r>
            <a:r>
              <a:rPr sz="4500" b="1" spc="-45" dirty="0">
                <a:solidFill>
                  <a:srgbClr val="2562EB"/>
                </a:solidFill>
                <a:latin typeface="Times New Roman"/>
                <a:cs typeface="Times New Roman"/>
              </a:rPr>
              <a:t>Systems</a:t>
            </a:r>
            <a:endParaRPr sz="45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8065" y="4621932"/>
            <a:ext cx="7133590" cy="14484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2650" spc="-60" dirty="0">
                <a:solidFill>
                  <a:srgbClr val="6B747D"/>
                </a:solidFill>
                <a:latin typeface="Times New Roman"/>
                <a:cs typeface="Times New Roman"/>
              </a:rPr>
              <a:t>Advanced</a:t>
            </a:r>
            <a:r>
              <a:rPr sz="2650" spc="-100" dirty="0">
                <a:solidFill>
                  <a:srgbClr val="6B747D"/>
                </a:solidFill>
                <a:latin typeface="Times New Roman"/>
                <a:cs typeface="Times New Roman"/>
              </a:rPr>
              <a:t> </a:t>
            </a:r>
            <a:r>
              <a:rPr sz="2650" spc="-65" dirty="0">
                <a:solidFill>
                  <a:srgbClr val="6B747D"/>
                </a:solidFill>
                <a:latin typeface="Times New Roman"/>
                <a:cs typeface="Times New Roman"/>
              </a:rPr>
              <a:t>Programming</a:t>
            </a:r>
            <a:r>
              <a:rPr sz="2650" spc="-100" dirty="0">
                <a:solidFill>
                  <a:srgbClr val="6B747D"/>
                </a:solidFill>
                <a:latin typeface="Times New Roman"/>
                <a:cs typeface="Times New Roman"/>
              </a:rPr>
              <a:t> </a:t>
            </a:r>
            <a:r>
              <a:rPr sz="2650" spc="-55" dirty="0">
                <a:solidFill>
                  <a:srgbClr val="6B747D"/>
                </a:solidFill>
                <a:latin typeface="Times New Roman"/>
                <a:cs typeface="Times New Roman"/>
              </a:rPr>
              <a:t>Concepts</a:t>
            </a:r>
            <a:r>
              <a:rPr sz="2650" spc="-100" dirty="0">
                <a:solidFill>
                  <a:srgbClr val="6B747D"/>
                </a:solidFill>
                <a:latin typeface="Times New Roman"/>
                <a:cs typeface="Times New Roman"/>
              </a:rPr>
              <a:t> </a:t>
            </a:r>
            <a:r>
              <a:rPr sz="2650" spc="-40" dirty="0">
                <a:solidFill>
                  <a:srgbClr val="6B747D"/>
                </a:solidFill>
                <a:latin typeface="Times New Roman"/>
                <a:cs typeface="Times New Roman"/>
              </a:rPr>
              <a:t>and</a:t>
            </a:r>
            <a:r>
              <a:rPr sz="2650" spc="-95" dirty="0">
                <a:solidFill>
                  <a:srgbClr val="6B747D"/>
                </a:solidFill>
                <a:latin typeface="Times New Roman"/>
                <a:cs typeface="Times New Roman"/>
              </a:rPr>
              <a:t> </a:t>
            </a:r>
            <a:r>
              <a:rPr sz="2650" spc="-20" dirty="0">
                <a:solidFill>
                  <a:srgbClr val="6B747D"/>
                </a:solidFill>
                <a:latin typeface="Times New Roman"/>
                <a:cs typeface="Times New Roman"/>
              </a:rPr>
              <a:t>Implementation</a:t>
            </a:r>
            <a:endParaRPr sz="2650">
              <a:latin typeface="Times New Roman"/>
              <a:cs typeface="Times New Roman"/>
            </a:endParaRPr>
          </a:p>
          <a:p>
            <a:pPr marL="1315720" marR="1308100" algn="ctr">
              <a:lnSpc>
                <a:spcPct val="159100"/>
              </a:lnSpc>
              <a:spcBef>
                <a:spcPts val="755"/>
              </a:spcBef>
            </a:pPr>
            <a:r>
              <a:rPr sz="1900" b="1" spc="-105" dirty="0">
                <a:solidFill>
                  <a:srgbClr val="6B747D"/>
                </a:solidFill>
                <a:latin typeface="Arial"/>
                <a:cs typeface="Arial"/>
              </a:rPr>
              <a:t>Based</a:t>
            </a:r>
            <a:r>
              <a:rPr sz="1900" b="1" spc="-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900" b="1" spc="-100" dirty="0">
                <a:solidFill>
                  <a:srgbClr val="6B747D"/>
                </a:solidFill>
                <a:latin typeface="Arial"/>
                <a:cs typeface="Arial"/>
              </a:rPr>
              <a:t>on:</a:t>
            </a:r>
            <a:r>
              <a:rPr sz="1900" b="1" spc="-125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900" spc="-114" dirty="0">
                <a:solidFill>
                  <a:srgbClr val="6B747D"/>
                </a:solidFill>
                <a:latin typeface="Arial"/>
                <a:cs typeface="Arial"/>
              </a:rPr>
              <a:t>APUE</a:t>
            </a:r>
            <a:r>
              <a:rPr sz="1900" spc="-25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900" spc="-90" dirty="0">
                <a:solidFill>
                  <a:srgbClr val="6B747D"/>
                </a:solidFill>
                <a:latin typeface="Arial"/>
                <a:cs typeface="Arial"/>
              </a:rPr>
              <a:t>Chapter</a:t>
            </a:r>
            <a:r>
              <a:rPr sz="1900" spc="-25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6B747D"/>
                </a:solidFill>
                <a:latin typeface="Arial"/>
                <a:cs typeface="Arial"/>
              </a:rPr>
              <a:t>5</a:t>
            </a:r>
            <a:r>
              <a:rPr sz="1900" spc="-25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900" spc="-90" dirty="0">
                <a:solidFill>
                  <a:srgbClr val="6B747D"/>
                </a:solidFill>
                <a:latin typeface="Arial"/>
                <a:cs typeface="Arial"/>
              </a:rPr>
              <a:t>(Pages</a:t>
            </a:r>
            <a:r>
              <a:rPr sz="1900" spc="-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900" spc="-90" dirty="0">
                <a:solidFill>
                  <a:srgbClr val="6B747D"/>
                </a:solidFill>
                <a:latin typeface="Arial"/>
                <a:cs typeface="Arial"/>
              </a:rPr>
              <a:t>177-</a:t>
            </a:r>
            <a:r>
              <a:rPr sz="1900" spc="-20" dirty="0">
                <a:solidFill>
                  <a:srgbClr val="6B747D"/>
                </a:solidFill>
                <a:latin typeface="Arial"/>
                <a:cs typeface="Arial"/>
              </a:rPr>
              <a:t>209) </a:t>
            </a:r>
            <a:r>
              <a:rPr sz="1900" b="1" spc="-95" dirty="0">
                <a:solidFill>
                  <a:srgbClr val="6B747D"/>
                </a:solidFill>
                <a:latin typeface="Arial"/>
                <a:cs typeface="Arial"/>
              </a:rPr>
              <a:t>Course:</a:t>
            </a:r>
            <a:r>
              <a:rPr sz="1900" b="1" spc="-15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900" spc="-80" dirty="0">
                <a:solidFill>
                  <a:srgbClr val="6B747D"/>
                </a:solidFill>
                <a:latin typeface="Arial"/>
                <a:cs typeface="Arial"/>
              </a:rPr>
              <a:t>Linux</a:t>
            </a:r>
            <a:r>
              <a:rPr sz="1900" spc="-2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6B747D"/>
                </a:solidFill>
                <a:latin typeface="Arial"/>
                <a:cs typeface="Arial"/>
              </a:rPr>
              <a:t>Programming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23824" y="6362426"/>
            <a:ext cx="458470" cy="109854"/>
          </a:xfrm>
        </p:spPr>
        <p:txBody>
          <a:bodyPr vert="horz" wrap="square" lIns="0" tIns="0" rIns="0" bIns="0" rtlCol="0">
            <a:spAutoFit/>
          </a:bodyPr>
          <a:lstStyle/>
          <a:p>
            <a:fld id="{81D60167-4931-47E6-BA6A-407CBD079E47}" type="slidenum">
              <a:rPr lang="en-US" dirty="0"/>
              <a:pPr/>
              <a:t>1</a:t>
            </a:fld>
            <a:r>
              <a:rPr lang="en-US" dirty="0"/>
              <a:t> / 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598930">
              <a:lnSpc>
                <a:spcPct val="100000"/>
              </a:lnSpc>
              <a:spcBef>
                <a:spcPts val="114"/>
              </a:spcBef>
            </a:pPr>
            <a:r>
              <a:rPr spc="-65" dirty="0"/>
              <a:t>Binary</a:t>
            </a:r>
            <a:r>
              <a:rPr spc="-100" dirty="0"/>
              <a:t> </a:t>
            </a:r>
            <a:r>
              <a:rPr spc="-35" dirty="0"/>
              <a:t>I/O</a:t>
            </a:r>
            <a:r>
              <a:rPr spc="-100" dirty="0"/>
              <a:t> </a:t>
            </a:r>
            <a:r>
              <a:rPr spc="-45" dirty="0"/>
              <a:t>Operations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844581"/>
            <a:ext cx="5102860" cy="5164455"/>
            <a:chOff x="400049" y="844581"/>
            <a:chExt cx="5102860" cy="5164455"/>
          </a:xfrm>
        </p:grpSpPr>
        <p:sp>
          <p:nvSpPr>
            <p:cNvPr id="4" name="object 4"/>
            <p:cNvSpPr/>
            <p:nvPr/>
          </p:nvSpPr>
          <p:spPr>
            <a:xfrm>
              <a:off x="400049" y="844581"/>
              <a:ext cx="5102860" cy="5164455"/>
            </a:xfrm>
            <a:custGeom>
              <a:avLst/>
              <a:gdLst/>
              <a:ahLst/>
              <a:cxnLst/>
              <a:rect l="l" t="t" r="r" b="b"/>
              <a:pathLst>
                <a:path w="5102860" h="5164455">
                  <a:moveTo>
                    <a:pt x="5056250" y="5164359"/>
                  </a:moveTo>
                  <a:lnTo>
                    <a:pt x="46101" y="5164359"/>
                  </a:lnTo>
                  <a:lnTo>
                    <a:pt x="39321" y="5163010"/>
                  </a:lnTo>
                  <a:lnTo>
                    <a:pt x="6742" y="5138060"/>
                  </a:lnTo>
                  <a:lnTo>
                    <a:pt x="0" y="5118258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5056250" y="0"/>
                  </a:lnTo>
                  <a:lnTo>
                    <a:pt x="5091768" y="20550"/>
                  </a:lnTo>
                  <a:lnTo>
                    <a:pt x="5102351" y="46101"/>
                  </a:lnTo>
                  <a:lnTo>
                    <a:pt x="5102351" y="5118258"/>
                  </a:lnTo>
                  <a:lnTo>
                    <a:pt x="5081800" y="5153775"/>
                  </a:lnTo>
                  <a:lnTo>
                    <a:pt x="5056250" y="5164359"/>
                  </a:lnTo>
                  <a:close/>
                </a:path>
              </a:pathLst>
            </a:custGeom>
            <a:solidFill>
              <a:srgbClr val="F7F9FA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844581"/>
              <a:ext cx="5102860" cy="5164455"/>
            </a:xfrm>
            <a:custGeom>
              <a:avLst/>
              <a:gdLst/>
              <a:ahLst/>
              <a:cxnLst/>
              <a:rect l="l" t="t" r="r" b="b"/>
              <a:pathLst>
                <a:path w="5102860" h="5164455">
                  <a:moveTo>
                    <a:pt x="5056249" y="5164359"/>
                  </a:moveTo>
                  <a:lnTo>
                    <a:pt x="46101" y="5164359"/>
                  </a:lnTo>
                  <a:lnTo>
                    <a:pt x="39321" y="5163010"/>
                  </a:lnTo>
                  <a:lnTo>
                    <a:pt x="6742" y="5138060"/>
                  </a:lnTo>
                  <a:lnTo>
                    <a:pt x="0" y="5118258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5056249" y="0"/>
                  </a:lnTo>
                  <a:lnTo>
                    <a:pt x="5063029" y="1348"/>
                  </a:lnTo>
                  <a:lnTo>
                    <a:pt x="5076052" y="6742"/>
                  </a:lnTo>
                  <a:lnTo>
                    <a:pt x="5079218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2" y="41626"/>
                  </a:lnTo>
                  <a:lnTo>
                    <a:pt x="8858" y="47276"/>
                  </a:lnTo>
                  <a:lnTo>
                    <a:pt x="8858" y="5117083"/>
                  </a:lnTo>
                  <a:lnTo>
                    <a:pt x="30773" y="5149882"/>
                  </a:lnTo>
                  <a:lnTo>
                    <a:pt x="47276" y="5155501"/>
                  </a:lnTo>
                  <a:lnTo>
                    <a:pt x="5079217" y="5155501"/>
                  </a:lnTo>
                  <a:lnTo>
                    <a:pt x="5076052" y="5157616"/>
                  </a:lnTo>
                  <a:lnTo>
                    <a:pt x="5063029" y="5163010"/>
                  </a:lnTo>
                  <a:lnTo>
                    <a:pt x="5056249" y="5164359"/>
                  </a:lnTo>
                  <a:close/>
                </a:path>
                <a:path w="5102860" h="5164455">
                  <a:moveTo>
                    <a:pt x="5079217" y="5155501"/>
                  </a:moveTo>
                  <a:lnTo>
                    <a:pt x="5055075" y="5155501"/>
                  </a:lnTo>
                  <a:lnTo>
                    <a:pt x="5060724" y="5154377"/>
                  </a:lnTo>
                  <a:lnTo>
                    <a:pt x="5071578" y="5149882"/>
                  </a:lnTo>
                  <a:lnTo>
                    <a:pt x="5093493" y="5117083"/>
                  </a:lnTo>
                  <a:lnTo>
                    <a:pt x="5093493" y="47276"/>
                  </a:lnTo>
                  <a:lnTo>
                    <a:pt x="5071578" y="14477"/>
                  </a:lnTo>
                  <a:lnTo>
                    <a:pt x="5055075" y="8858"/>
                  </a:lnTo>
                  <a:lnTo>
                    <a:pt x="5079218" y="8858"/>
                  </a:lnTo>
                  <a:lnTo>
                    <a:pt x="5102351" y="46101"/>
                  </a:lnTo>
                  <a:lnTo>
                    <a:pt x="5102351" y="5118258"/>
                  </a:lnTo>
                  <a:lnTo>
                    <a:pt x="5101003" y="5125037"/>
                  </a:lnTo>
                  <a:lnTo>
                    <a:pt x="5095608" y="5138060"/>
                  </a:lnTo>
                  <a:lnTo>
                    <a:pt x="5091768" y="5143808"/>
                  </a:lnTo>
                  <a:lnTo>
                    <a:pt x="5081800" y="5153775"/>
                  </a:lnTo>
                  <a:lnTo>
                    <a:pt x="5079217" y="5155501"/>
                  </a:lnTo>
                  <a:close/>
                </a:path>
              </a:pathLst>
            </a:custGeom>
            <a:solidFill>
              <a:srgbClr val="6B747D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08806" y="1016812"/>
            <a:ext cx="1136650" cy="3562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50" b="1" spc="-40" dirty="0">
                <a:solidFill>
                  <a:srgbClr val="2562EB"/>
                </a:solidFill>
                <a:latin typeface="Times New Roman"/>
                <a:cs typeface="Times New Roman"/>
              </a:rPr>
              <a:t>Functions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806" y="1450628"/>
            <a:ext cx="4595495" cy="75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100"/>
              </a:spcBef>
            </a:pPr>
            <a:r>
              <a:rPr sz="1800" b="1" spc="-85" dirty="0">
                <a:solidFill>
                  <a:srgbClr val="2562EB"/>
                </a:solidFill>
                <a:latin typeface="Courier New"/>
                <a:cs typeface="Courier New"/>
              </a:rPr>
              <a:t>fread()</a:t>
            </a:r>
            <a:r>
              <a:rPr sz="1800" b="1" spc="-530" dirty="0">
                <a:solidFill>
                  <a:srgbClr val="2562EB"/>
                </a:solidFill>
                <a:latin typeface="Courier New"/>
                <a:cs typeface="Courier New"/>
              </a:rPr>
              <a:t> </a:t>
            </a:r>
            <a:r>
              <a:rPr sz="2050" spc="-95" dirty="0">
                <a:latin typeface="Arial"/>
                <a:cs typeface="Arial"/>
              </a:rPr>
              <a:t>and</a:t>
            </a:r>
            <a:r>
              <a:rPr sz="2050" spc="-20" dirty="0">
                <a:latin typeface="Arial"/>
                <a:cs typeface="Arial"/>
              </a:rPr>
              <a:t> </a:t>
            </a:r>
            <a:r>
              <a:rPr sz="1800" b="1" spc="-75" dirty="0">
                <a:solidFill>
                  <a:srgbClr val="2562EB"/>
                </a:solidFill>
                <a:latin typeface="Courier New"/>
                <a:cs typeface="Courier New"/>
              </a:rPr>
              <a:t>fwrite()</a:t>
            </a:r>
            <a:r>
              <a:rPr sz="2050" spc="-75" dirty="0">
                <a:latin typeface="Arial"/>
                <a:cs typeface="Arial"/>
              </a:rPr>
              <a:t>:</a:t>
            </a:r>
            <a:r>
              <a:rPr sz="2050" spc="-15" dirty="0">
                <a:latin typeface="Arial"/>
                <a:cs typeface="Arial"/>
              </a:rPr>
              <a:t> </a:t>
            </a:r>
            <a:r>
              <a:rPr sz="2050" spc="-90" dirty="0">
                <a:latin typeface="Arial"/>
                <a:cs typeface="Arial"/>
              </a:rPr>
              <a:t>Read/write</a:t>
            </a:r>
            <a:r>
              <a:rPr sz="2050" spc="-20" dirty="0">
                <a:latin typeface="Arial"/>
                <a:cs typeface="Arial"/>
              </a:rPr>
              <a:t> </a:t>
            </a:r>
            <a:r>
              <a:rPr sz="2050" spc="-35" dirty="0">
                <a:latin typeface="Arial"/>
                <a:cs typeface="Arial"/>
              </a:rPr>
              <a:t>objects </a:t>
            </a:r>
            <a:r>
              <a:rPr sz="2050" spc="-50" dirty="0">
                <a:latin typeface="Arial"/>
                <a:cs typeface="Arial"/>
              </a:rPr>
              <a:t>of</a:t>
            </a:r>
            <a:r>
              <a:rPr sz="2050" spc="-45" dirty="0">
                <a:latin typeface="Arial"/>
                <a:cs typeface="Arial"/>
              </a:rPr>
              <a:t> </a:t>
            </a:r>
            <a:r>
              <a:rPr sz="2050" spc="-80" dirty="0">
                <a:latin typeface="Arial"/>
                <a:cs typeface="Arial"/>
              </a:rPr>
              <a:t>specified</a:t>
            </a:r>
            <a:r>
              <a:rPr sz="2050" spc="-50" dirty="0">
                <a:latin typeface="Arial"/>
                <a:cs typeface="Arial"/>
              </a:rPr>
              <a:t> </a:t>
            </a:r>
            <a:r>
              <a:rPr sz="2050" spc="-20" dirty="0">
                <a:latin typeface="Arial"/>
                <a:cs typeface="Arial"/>
              </a:rPr>
              <a:t>size</a:t>
            </a:r>
            <a:endParaRPr sz="2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8806" y="2380982"/>
            <a:ext cx="1640205" cy="3562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50" b="1" spc="-60" dirty="0">
                <a:solidFill>
                  <a:srgbClr val="2562EB"/>
                </a:solidFill>
                <a:latin typeface="Times New Roman"/>
                <a:cs typeface="Times New Roman"/>
              </a:rPr>
              <a:t>Common</a:t>
            </a:r>
            <a:r>
              <a:rPr sz="2150" b="1" spc="-30" dirty="0">
                <a:solidFill>
                  <a:srgbClr val="2562EB"/>
                </a:solidFill>
                <a:latin typeface="Times New Roman"/>
                <a:cs typeface="Times New Roman"/>
              </a:rPr>
              <a:t> </a:t>
            </a:r>
            <a:r>
              <a:rPr sz="2150" b="1" spc="-20" dirty="0">
                <a:solidFill>
                  <a:srgbClr val="2562EB"/>
                </a:solidFill>
                <a:latin typeface="Times New Roman"/>
                <a:cs typeface="Times New Roman"/>
              </a:rPr>
              <a:t>Uses</a:t>
            </a:r>
            <a:endParaRPr sz="215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01230" y="3032569"/>
            <a:ext cx="4455795" cy="584835"/>
            <a:chOff x="701230" y="3032569"/>
            <a:chExt cx="4455795" cy="58483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230" y="3032569"/>
              <a:ext cx="70866" cy="7086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04970" y="3262883"/>
              <a:ext cx="4251960" cy="354330"/>
            </a:xfrm>
            <a:custGeom>
              <a:avLst/>
              <a:gdLst/>
              <a:ahLst/>
              <a:cxnLst/>
              <a:rect l="l" t="t" r="r" b="b"/>
              <a:pathLst>
                <a:path w="4251960" h="354329">
                  <a:moveTo>
                    <a:pt x="4251960" y="354330"/>
                  </a:moveTo>
                  <a:lnTo>
                    <a:pt x="23050" y="354330"/>
                  </a:lnTo>
                  <a:lnTo>
                    <a:pt x="19660" y="353655"/>
                  </a:lnTo>
                  <a:lnTo>
                    <a:pt x="0" y="331279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4251960" y="0"/>
                  </a:lnTo>
                  <a:lnTo>
                    <a:pt x="4251960" y="354330"/>
                  </a:lnTo>
                  <a:close/>
                </a:path>
              </a:pathLst>
            </a:custGeom>
            <a:solidFill>
              <a:srgbClr val="6B747D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95730" y="2771576"/>
            <a:ext cx="4272915" cy="77787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050" b="1" spc="-90" dirty="0">
                <a:latin typeface="Arial"/>
                <a:cs typeface="Arial"/>
              </a:rPr>
              <a:t>Binary</a:t>
            </a:r>
            <a:r>
              <a:rPr sz="2050" b="1" spc="-45" dirty="0">
                <a:latin typeface="Arial"/>
                <a:cs typeface="Arial"/>
              </a:rPr>
              <a:t> </a:t>
            </a:r>
            <a:r>
              <a:rPr sz="2050" b="1" spc="-10" dirty="0">
                <a:latin typeface="Arial"/>
                <a:cs typeface="Arial"/>
              </a:rPr>
              <a:t>arrays:</a:t>
            </a:r>
            <a:endParaRPr sz="205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670"/>
              </a:spcBef>
            </a:pPr>
            <a:r>
              <a:rPr sz="1700" spc="-70" dirty="0">
                <a:latin typeface="Lucida Console"/>
                <a:cs typeface="Lucida Console"/>
              </a:rPr>
              <a:t>fwrite(&amp;data[2],</a:t>
            </a:r>
            <a:r>
              <a:rPr sz="1700" spc="-165" dirty="0">
                <a:latin typeface="Lucida Console"/>
                <a:cs typeface="Lucida Console"/>
              </a:rPr>
              <a:t> </a:t>
            </a:r>
            <a:r>
              <a:rPr sz="1700" spc="-70" dirty="0">
                <a:latin typeface="Lucida Console"/>
                <a:cs typeface="Lucida Console"/>
              </a:rPr>
              <a:t>sizeof(float),</a:t>
            </a:r>
            <a:r>
              <a:rPr sz="1700" spc="-160" dirty="0">
                <a:latin typeface="Lucida Console"/>
                <a:cs typeface="Lucida Console"/>
              </a:rPr>
              <a:t> </a:t>
            </a:r>
            <a:r>
              <a:rPr sz="1700" spc="-25" dirty="0">
                <a:latin typeface="Lucida Console"/>
                <a:cs typeface="Lucida Console"/>
              </a:rPr>
              <a:t>4,</a:t>
            </a:r>
            <a:endParaRPr sz="1700">
              <a:latin typeface="Lucida Console"/>
              <a:cs typeface="Lucida Consol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04970" y="3626071"/>
            <a:ext cx="469900" cy="354330"/>
          </a:xfrm>
          <a:custGeom>
            <a:avLst/>
            <a:gdLst/>
            <a:ahLst/>
            <a:cxnLst/>
            <a:rect l="l" t="t" r="r" b="b"/>
            <a:pathLst>
              <a:path w="469900" h="354329">
                <a:moveTo>
                  <a:pt x="446436" y="354330"/>
                </a:moveTo>
                <a:lnTo>
                  <a:pt x="0" y="354330"/>
                </a:lnTo>
                <a:lnTo>
                  <a:pt x="0" y="0"/>
                </a:lnTo>
                <a:lnTo>
                  <a:pt x="446436" y="0"/>
                </a:lnTo>
                <a:lnTo>
                  <a:pt x="449826" y="674"/>
                </a:lnTo>
                <a:lnTo>
                  <a:pt x="469487" y="23050"/>
                </a:lnTo>
                <a:lnTo>
                  <a:pt x="469487" y="331279"/>
                </a:lnTo>
                <a:lnTo>
                  <a:pt x="446436" y="354330"/>
                </a:lnTo>
                <a:close/>
              </a:path>
            </a:pathLst>
          </a:custGeom>
          <a:solidFill>
            <a:srgbClr val="6B747D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95730" y="3622347"/>
            <a:ext cx="391795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-55" dirty="0">
                <a:latin typeface="Lucida Console"/>
                <a:cs typeface="Lucida Console"/>
              </a:rPr>
              <a:t>fp)</a:t>
            </a:r>
            <a:endParaRPr sz="1700">
              <a:latin typeface="Lucida Console"/>
              <a:cs typeface="Lucida Console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01230" y="4201858"/>
            <a:ext cx="4553585" cy="584835"/>
            <a:chOff x="701230" y="4201858"/>
            <a:chExt cx="4553585" cy="584835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230" y="4201858"/>
              <a:ext cx="70866" cy="7086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04970" y="4441031"/>
              <a:ext cx="4349750" cy="346075"/>
            </a:xfrm>
            <a:custGeom>
              <a:avLst/>
              <a:gdLst/>
              <a:ahLst/>
              <a:cxnLst/>
              <a:rect l="l" t="t" r="r" b="b"/>
              <a:pathLst>
                <a:path w="4349750" h="346075">
                  <a:moveTo>
                    <a:pt x="4326349" y="345471"/>
                  </a:moveTo>
                  <a:lnTo>
                    <a:pt x="23050" y="345471"/>
                  </a:lnTo>
                  <a:lnTo>
                    <a:pt x="19660" y="344797"/>
                  </a:lnTo>
                  <a:lnTo>
                    <a:pt x="0" y="322420"/>
                  </a:lnTo>
                  <a:lnTo>
                    <a:pt x="0" y="318897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4326349" y="0"/>
                  </a:lnTo>
                  <a:lnTo>
                    <a:pt x="4349400" y="23050"/>
                  </a:lnTo>
                  <a:lnTo>
                    <a:pt x="4349400" y="322420"/>
                  </a:lnTo>
                  <a:lnTo>
                    <a:pt x="4329739" y="344797"/>
                  </a:lnTo>
                  <a:lnTo>
                    <a:pt x="4326349" y="345471"/>
                  </a:lnTo>
                  <a:close/>
                </a:path>
              </a:pathLst>
            </a:custGeom>
            <a:solidFill>
              <a:srgbClr val="6B747D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95730" y="3930443"/>
            <a:ext cx="4272915" cy="79692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50" b="1" spc="-10" dirty="0">
                <a:latin typeface="Arial"/>
                <a:cs typeface="Arial"/>
              </a:rPr>
              <a:t>Structures:</a:t>
            </a:r>
            <a:endParaRPr sz="205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740"/>
              </a:spcBef>
            </a:pPr>
            <a:r>
              <a:rPr sz="1700" spc="-70" dirty="0">
                <a:latin typeface="Lucida Console"/>
                <a:cs typeface="Lucida Console"/>
              </a:rPr>
              <a:t>fwrite(&amp;item,</a:t>
            </a:r>
            <a:r>
              <a:rPr sz="1700" spc="-170" dirty="0">
                <a:latin typeface="Lucida Console"/>
                <a:cs typeface="Lucida Console"/>
              </a:rPr>
              <a:t> </a:t>
            </a:r>
            <a:r>
              <a:rPr sz="1700" spc="-70" dirty="0">
                <a:latin typeface="Lucida Console"/>
                <a:cs typeface="Lucida Console"/>
              </a:rPr>
              <a:t>sizeof(item),</a:t>
            </a:r>
            <a:r>
              <a:rPr sz="1700" spc="-170" dirty="0">
                <a:latin typeface="Lucida Console"/>
                <a:cs typeface="Lucida Console"/>
              </a:rPr>
              <a:t> </a:t>
            </a:r>
            <a:r>
              <a:rPr sz="1700" dirty="0">
                <a:latin typeface="Lucida Console"/>
                <a:cs typeface="Lucida Console"/>
              </a:rPr>
              <a:t>1,</a:t>
            </a:r>
            <a:r>
              <a:rPr sz="1700" spc="-170" dirty="0">
                <a:latin typeface="Lucida Console"/>
                <a:cs typeface="Lucida Console"/>
              </a:rPr>
              <a:t> </a:t>
            </a:r>
            <a:r>
              <a:rPr sz="1700" spc="-25" dirty="0">
                <a:latin typeface="Lucida Console"/>
                <a:cs typeface="Lucida Console"/>
              </a:rPr>
              <a:t>fp)</a:t>
            </a:r>
            <a:endParaRPr sz="1700">
              <a:latin typeface="Lucida Console"/>
              <a:cs typeface="Lucida Consol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8806" y="4807905"/>
            <a:ext cx="4186554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99"/>
              </a:lnSpc>
              <a:spcBef>
                <a:spcPts val="100"/>
              </a:spcBef>
            </a:pPr>
            <a:r>
              <a:rPr sz="2050" spc="-90" dirty="0">
                <a:latin typeface="Arial"/>
                <a:cs typeface="Arial"/>
              </a:rPr>
              <a:t>Returns</a:t>
            </a:r>
            <a:r>
              <a:rPr sz="2050" spc="-55" dirty="0">
                <a:latin typeface="Arial"/>
                <a:cs typeface="Arial"/>
              </a:rPr>
              <a:t> </a:t>
            </a:r>
            <a:r>
              <a:rPr sz="2050" spc="-95" dirty="0">
                <a:latin typeface="Arial"/>
                <a:cs typeface="Arial"/>
              </a:rPr>
              <a:t>number</a:t>
            </a:r>
            <a:r>
              <a:rPr sz="2050" spc="-45" dirty="0">
                <a:latin typeface="Arial"/>
                <a:cs typeface="Arial"/>
              </a:rPr>
              <a:t> </a:t>
            </a:r>
            <a:r>
              <a:rPr sz="2050" spc="-50" dirty="0">
                <a:latin typeface="Arial"/>
                <a:cs typeface="Arial"/>
              </a:rPr>
              <a:t>of</a:t>
            </a:r>
            <a:r>
              <a:rPr sz="2050" spc="-40" dirty="0">
                <a:latin typeface="Arial"/>
                <a:cs typeface="Arial"/>
              </a:rPr>
              <a:t> </a:t>
            </a:r>
            <a:r>
              <a:rPr sz="2050" spc="-80" dirty="0">
                <a:latin typeface="Arial"/>
                <a:cs typeface="Arial"/>
              </a:rPr>
              <a:t>objects</a:t>
            </a:r>
            <a:r>
              <a:rPr sz="2050" spc="-45" dirty="0">
                <a:latin typeface="Arial"/>
                <a:cs typeface="Arial"/>
              </a:rPr>
              <a:t> </a:t>
            </a:r>
            <a:r>
              <a:rPr sz="2050" spc="-85" dirty="0">
                <a:latin typeface="Arial"/>
                <a:cs typeface="Arial"/>
              </a:rPr>
              <a:t>successfully </a:t>
            </a:r>
            <a:r>
              <a:rPr sz="2050" spc="-10" dirty="0">
                <a:latin typeface="Arial"/>
                <a:cs typeface="Arial"/>
              </a:rPr>
              <a:t>transferred</a:t>
            </a:r>
            <a:endParaRPr sz="205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79566" y="844581"/>
            <a:ext cx="5102860" cy="5164455"/>
            <a:chOff x="5679566" y="844581"/>
            <a:chExt cx="5102860" cy="5164455"/>
          </a:xfrm>
        </p:grpSpPr>
        <p:sp>
          <p:nvSpPr>
            <p:cNvPr id="21" name="object 21"/>
            <p:cNvSpPr/>
            <p:nvPr/>
          </p:nvSpPr>
          <p:spPr>
            <a:xfrm>
              <a:off x="5679567" y="844581"/>
              <a:ext cx="5102860" cy="5164455"/>
            </a:xfrm>
            <a:custGeom>
              <a:avLst/>
              <a:gdLst/>
              <a:ahLst/>
              <a:cxnLst/>
              <a:rect l="l" t="t" r="r" b="b"/>
              <a:pathLst>
                <a:path w="5102859" h="5164455">
                  <a:moveTo>
                    <a:pt x="5056249" y="5164359"/>
                  </a:moveTo>
                  <a:lnTo>
                    <a:pt x="46101" y="5164359"/>
                  </a:lnTo>
                  <a:lnTo>
                    <a:pt x="39321" y="5163010"/>
                  </a:lnTo>
                  <a:lnTo>
                    <a:pt x="6742" y="5138060"/>
                  </a:lnTo>
                  <a:lnTo>
                    <a:pt x="0" y="5118258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5056249" y="0"/>
                  </a:lnTo>
                  <a:lnTo>
                    <a:pt x="5091767" y="20550"/>
                  </a:lnTo>
                  <a:lnTo>
                    <a:pt x="5102351" y="46101"/>
                  </a:lnTo>
                  <a:lnTo>
                    <a:pt x="5102351" y="5118258"/>
                  </a:lnTo>
                  <a:lnTo>
                    <a:pt x="5081800" y="5153775"/>
                  </a:lnTo>
                  <a:lnTo>
                    <a:pt x="5056249" y="5164359"/>
                  </a:lnTo>
                  <a:close/>
                </a:path>
              </a:pathLst>
            </a:custGeom>
            <a:solidFill>
              <a:srgbClr val="F7F9FA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79566" y="844581"/>
              <a:ext cx="5102860" cy="5164455"/>
            </a:xfrm>
            <a:custGeom>
              <a:avLst/>
              <a:gdLst/>
              <a:ahLst/>
              <a:cxnLst/>
              <a:rect l="l" t="t" r="r" b="b"/>
              <a:pathLst>
                <a:path w="5102859" h="5164455">
                  <a:moveTo>
                    <a:pt x="5056249" y="5164359"/>
                  </a:moveTo>
                  <a:lnTo>
                    <a:pt x="46101" y="5164359"/>
                  </a:lnTo>
                  <a:lnTo>
                    <a:pt x="39321" y="5163010"/>
                  </a:lnTo>
                  <a:lnTo>
                    <a:pt x="6742" y="5138060"/>
                  </a:lnTo>
                  <a:lnTo>
                    <a:pt x="0" y="5118258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5056249" y="0"/>
                  </a:lnTo>
                  <a:lnTo>
                    <a:pt x="5063028" y="1348"/>
                  </a:lnTo>
                  <a:lnTo>
                    <a:pt x="5076052" y="6742"/>
                  </a:lnTo>
                  <a:lnTo>
                    <a:pt x="5079218" y="8858"/>
                  </a:lnTo>
                  <a:lnTo>
                    <a:pt x="47275" y="8858"/>
                  </a:lnTo>
                  <a:lnTo>
                    <a:pt x="41625" y="9982"/>
                  </a:lnTo>
                  <a:lnTo>
                    <a:pt x="9981" y="41626"/>
                  </a:lnTo>
                  <a:lnTo>
                    <a:pt x="8858" y="47276"/>
                  </a:lnTo>
                  <a:lnTo>
                    <a:pt x="8858" y="5117083"/>
                  </a:lnTo>
                  <a:lnTo>
                    <a:pt x="30772" y="5149882"/>
                  </a:lnTo>
                  <a:lnTo>
                    <a:pt x="47275" y="5155501"/>
                  </a:lnTo>
                  <a:lnTo>
                    <a:pt x="5079217" y="5155501"/>
                  </a:lnTo>
                  <a:lnTo>
                    <a:pt x="5076052" y="5157616"/>
                  </a:lnTo>
                  <a:lnTo>
                    <a:pt x="5063028" y="5163010"/>
                  </a:lnTo>
                  <a:lnTo>
                    <a:pt x="5056249" y="5164359"/>
                  </a:lnTo>
                  <a:close/>
                </a:path>
                <a:path w="5102859" h="5164455">
                  <a:moveTo>
                    <a:pt x="5079217" y="5155501"/>
                  </a:moveTo>
                  <a:lnTo>
                    <a:pt x="5055075" y="5155501"/>
                  </a:lnTo>
                  <a:lnTo>
                    <a:pt x="5060724" y="5154377"/>
                  </a:lnTo>
                  <a:lnTo>
                    <a:pt x="5071577" y="5149882"/>
                  </a:lnTo>
                  <a:lnTo>
                    <a:pt x="5093493" y="5117083"/>
                  </a:lnTo>
                  <a:lnTo>
                    <a:pt x="5093493" y="47276"/>
                  </a:lnTo>
                  <a:lnTo>
                    <a:pt x="5071577" y="14477"/>
                  </a:lnTo>
                  <a:lnTo>
                    <a:pt x="5055075" y="8858"/>
                  </a:lnTo>
                  <a:lnTo>
                    <a:pt x="5079218" y="8858"/>
                  </a:lnTo>
                  <a:lnTo>
                    <a:pt x="5102351" y="46101"/>
                  </a:lnTo>
                  <a:lnTo>
                    <a:pt x="5102351" y="5118258"/>
                  </a:lnTo>
                  <a:lnTo>
                    <a:pt x="5101003" y="5125037"/>
                  </a:lnTo>
                  <a:lnTo>
                    <a:pt x="5095608" y="5138060"/>
                  </a:lnTo>
                  <a:lnTo>
                    <a:pt x="5091767" y="5143808"/>
                  </a:lnTo>
                  <a:lnTo>
                    <a:pt x="5081800" y="5153775"/>
                  </a:lnTo>
                  <a:lnTo>
                    <a:pt x="5079217" y="5155501"/>
                  </a:lnTo>
                  <a:close/>
                </a:path>
              </a:pathLst>
            </a:custGeom>
            <a:solidFill>
              <a:srgbClr val="6B747D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918740" y="1526666"/>
              <a:ext cx="4641850" cy="3127375"/>
            </a:xfrm>
            <a:custGeom>
              <a:avLst/>
              <a:gdLst/>
              <a:ahLst/>
              <a:cxnLst/>
              <a:rect l="l" t="t" r="r" b="b"/>
              <a:pathLst>
                <a:path w="4641850" h="3127375">
                  <a:moveTo>
                    <a:pt x="4592063" y="3126962"/>
                  </a:moveTo>
                  <a:lnTo>
                    <a:pt x="0" y="3126962"/>
                  </a:lnTo>
                  <a:lnTo>
                    <a:pt x="0" y="0"/>
                  </a:lnTo>
                  <a:lnTo>
                    <a:pt x="4592063" y="0"/>
                  </a:lnTo>
                  <a:lnTo>
                    <a:pt x="4595520" y="340"/>
                  </a:lnTo>
                  <a:lnTo>
                    <a:pt x="4630825" y="20719"/>
                  </a:lnTo>
                  <a:lnTo>
                    <a:pt x="4641723" y="49659"/>
                  </a:lnTo>
                  <a:lnTo>
                    <a:pt x="4641723" y="3077302"/>
                  </a:lnTo>
                  <a:lnTo>
                    <a:pt x="4623687" y="3113862"/>
                  </a:lnTo>
                  <a:lnTo>
                    <a:pt x="4592063" y="3126962"/>
                  </a:lnTo>
                  <a:close/>
                </a:path>
              </a:pathLst>
            </a:custGeom>
            <a:solidFill>
              <a:srgbClr val="F59D0A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01023" y="1526666"/>
              <a:ext cx="35560" cy="3127375"/>
            </a:xfrm>
            <a:custGeom>
              <a:avLst/>
              <a:gdLst/>
              <a:ahLst/>
              <a:cxnLst/>
              <a:rect l="l" t="t" r="r" b="b"/>
              <a:pathLst>
                <a:path w="35560" h="3127375">
                  <a:moveTo>
                    <a:pt x="35432" y="3126962"/>
                  </a:moveTo>
                  <a:lnTo>
                    <a:pt x="0" y="3126962"/>
                  </a:lnTo>
                  <a:lnTo>
                    <a:pt x="0" y="0"/>
                  </a:lnTo>
                  <a:lnTo>
                    <a:pt x="35432" y="0"/>
                  </a:lnTo>
                  <a:lnTo>
                    <a:pt x="35432" y="3126962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888323" y="1015459"/>
            <a:ext cx="2049145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b="1" spc="-50" dirty="0">
                <a:solidFill>
                  <a:srgbClr val="2562EB"/>
                </a:solidFill>
                <a:latin typeface="Times New Roman"/>
                <a:cs typeface="Times New Roman"/>
              </a:rPr>
              <a:t>Portability </a:t>
            </a:r>
            <a:r>
              <a:rPr sz="2250" b="1" spc="-25" dirty="0">
                <a:solidFill>
                  <a:srgbClr val="2562EB"/>
                </a:solidFill>
                <a:latin typeface="Times New Roman"/>
                <a:cs typeface="Times New Roman"/>
              </a:rPr>
              <a:t>Issues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22097" y="1665146"/>
            <a:ext cx="3265170" cy="769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5"/>
              </a:spcBef>
            </a:pPr>
            <a:r>
              <a:rPr sz="2100" b="1" spc="-95" dirty="0">
                <a:latin typeface="Arial"/>
                <a:cs typeface="Arial"/>
              </a:rPr>
              <a:t>Cross-</a:t>
            </a:r>
            <a:r>
              <a:rPr sz="2100" b="1" spc="-100" dirty="0">
                <a:latin typeface="Arial"/>
                <a:cs typeface="Arial"/>
              </a:rPr>
              <a:t>system</a:t>
            </a:r>
            <a:r>
              <a:rPr sz="2100" b="1" spc="25" dirty="0">
                <a:latin typeface="Arial"/>
                <a:cs typeface="Arial"/>
              </a:rPr>
              <a:t> </a:t>
            </a:r>
            <a:r>
              <a:rPr sz="2100" b="1" spc="-70" dirty="0">
                <a:latin typeface="Arial"/>
                <a:cs typeface="Arial"/>
              </a:rPr>
              <a:t>compatibility </a:t>
            </a:r>
            <a:r>
              <a:rPr sz="2100" b="1" spc="-10" dirty="0">
                <a:latin typeface="Arial"/>
                <a:cs typeface="Arial"/>
              </a:rPr>
              <a:t>concerns: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228778" y="2828829"/>
            <a:ext cx="71120" cy="1391285"/>
            <a:chOff x="6228778" y="2828829"/>
            <a:chExt cx="71120" cy="1391285"/>
          </a:xfrm>
        </p:grpSpPr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8778" y="2828829"/>
              <a:ext cx="70866" cy="7086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8778" y="3670363"/>
              <a:ext cx="70866" cy="7086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8778" y="4148708"/>
              <a:ext cx="70866" cy="70865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6419679" y="2604120"/>
            <a:ext cx="3154680" cy="769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5"/>
              </a:spcBef>
            </a:pPr>
            <a:r>
              <a:rPr sz="2100" spc="-70" dirty="0">
                <a:latin typeface="Arial"/>
                <a:cs typeface="Arial"/>
              </a:rPr>
              <a:t>Structure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-105" dirty="0">
                <a:latin typeface="Arial"/>
                <a:cs typeface="Arial"/>
              </a:rPr>
              <a:t>member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-65" dirty="0">
                <a:latin typeface="Arial"/>
                <a:cs typeface="Arial"/>
              </a:rPr>
              <a:t>alignment </a:t>
            </a:r>
            <a:r>
              <a:rPr sz="2100" spc="-10" dirty="0">
                <a:latin typeface="Arial"/>
                <a:cs typeface="Arial"/>
              </a:rPr>
              <a:t>differences</a:t>
            </a:r>
            <a:endParaRPr sz="21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419679" y="3495269"/>
            <a:ext cx="2452370" cy="347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00" spc="-90" dirty="0">
                <a:latin typeface="Arial"/>
                <a:cs typeface="Arial"/>
              </a:rPr>
              <a:t>Endianness</a:t>
            </a:r>
            <a:r>
              <a:rPr sz="2100" spc="5" dirty="0">
                <a:latin typeface="Arial"/>
                <a:cs typeface="Arial"/>
              </a:rPr>
              <a:t> </a:t>
            </a:r>
            <a:r>
              <a:rPr sz="2100" spc="-50" dirty="0">
                <a:latin typeface="Arial"/>
                <a:cs typeface="Arial"/>
              </a:rPr>
              <a:t>variations</a:t>
            </a:r>
            <a:endParaRPr sz="21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419679" y="3973615"/>
            <a:ext cx="2879090" cy="347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00" spc="-90" dirty="0">
                <a:latin typeface="Arial"/>
                <a:cs typeface="Arial"/>
              </a:rPr>
              <a:t>Compiler-</a:t>
            </a:r>
            <a:r>
              <a:rPr sz="2100" spc="-60" dirty="0">
                <a:latin typeface="Arial"/>
                <a:cs typeface="Arial"/>
              </a:rPr>
              <a:t>specific</a:t>
            </a:r>
            <a:r>
              <a:rPr sz="2100" spc="-5" dirty="0">
                <a:latin typeface="Arial"/>
                <a:cs typeface="Arial"/>
              </a:rPr>
              <a:t> </a:t>
            </a:r>
            <a:r>
              <a:rPr sz="2100" spc="-45" dirty="0">
                <a:latin typeface="Arial"/>
                <a:cs typeface="Arial"/>
              </a:rPr>
              <a:t>padding</a:t>
            </a:r>
            <a:endParaRPr sz="21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79712" y="6153628"/>
            <a:ext cx="407035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spc="-50" dirty="0">
                <a:solidFill>
                  <a:srgbClr val="6B747D"/>
                </a:solidFill>
                <a:latin typeface="Arial"/>
                <a:cs typeface="Arial"/>
              </a:rPr>
              <a:t>Advanced</a:t>
            </a:r>
            <a:r>
              <a:rPr sz="1450" spc="-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55" dirty="0">
                <a:solidFill>
                  <a:srgbClr val="6B747D"/>
                </a:solidFill>
                <a:latin typeface="Arial"/>
                <a:cs typeface="Arial"/>
              </a:rPr>
              <a:t>UNIX</a:t>
            </a:r>
            <a:r>
              <a:rPr sz="1450" spc="-25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55" dirty="0">
                <a:solidFill>
                  <a:srgbClr val="6B747D"/>
                </a:solidFill>
                <a:latin typeface="Arial"/>
                <a:cs typeface="Arial"/>
              </a:rPr>
              <a:t>Programming</a:t>
            </a:r>
            <a:r>
              <a:rPr sz="1450" spc="-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6B747D"/>
                </a:solidFill>
                <a:latin typeface="Arial"/>
                <a:cs typeface="Arial"/>
              </a:rPr>
              <a:t>•</a:t>
            </a:r>
            <a:r>
              <a:rPr sz="1250" spc="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45" dirty="0">
                <a:solidFill>
                  <a:srgbClr val="6B747D"/>
                </a:solidFill>
                <a:latin typeface="Arial"/>
                <a:cs typeface="Arial"/>
              </a:rPr>
              <a:t>Standard</a:t>
            </a:r>
            <a:r>
              <a:rPr sz="1450" spc="-25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35" dirty="0">
                <a:solidFill>
                  <a:srgbClr val="6B747D"/>
                </a:solidFill>
                <a:latin typeface="Arial"/>
                <a:cs typeface="Arial"/>
              </a:rPr>
              <a:t>I/O</a:t>
            </a:r>
            <a:r>
              <a:rPr sz="1450" spc="-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6B747D"/>
                </a:solidFill>
                <a:latin typeface="Arial"/>
                <a:cs typeface="Arial"/>
              </a:rPr>
              <a:t>Library</a:t>
            </a:r>
            <a:endParaRPr sz="145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spc="165" dirty="0"/>
              <a:t> </a:t>
            </a:r>
            <a:r>
              <a:rPr dirty="0"/>
              <a:t>/</a:t>
            </a:r>
            <a:r>
              <a:rPr spc="165" dirty="0"/>
              <a:t> </a:t>
            </a:r>
            <a:r>
              <a:rPr spc="-35" dirty="0"/>
              <a:t>19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5726" y="183210"/>
            <a:ext cx="5058410" cy="4641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5" dirty="0"/>
              <a:t>Formatted</a:t>
            </a:r>
            <a:r>
              <a:rPr spc="-80" dirty="0"/>
              <a:t> </a:t>
            </a:r>
            <a:r>
              <a:rPr spc="-55" dirty="0"/>
              <a:t>Output</a:t>
            </a:r>
            <a:r>
              <a:rPr spc="-75" dirty="0"/>
              <a:t> </a:t>
            </a:r>
            <a:r>
              <a:rPr dirty="0"/>
              <a:t>-</a:t>
            </a:r>
            <a:r>
              <a:rPr spc="-75" dirty="0"/>
              <a:t> </a:t>
            </a:r>
            <a:r>
              <a:rPr spc="-50" dirty="0"/>
              <a:t>printf</a:t>
            </a:r>
            <a:r>
              <a:rPr spc="-80" dirty="0"/>
              <a:t> </a:t>
            </a:r>
            <a:r>
              <a:rPr spc="-10" dirty="0"/>
              <a:t>Family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977454"/>
            <a:ext cx="10629900" cy="4907915"/>
            <a:chOff x="400049" y="977454"/>
            <a:chExt cx="10629900" cy="4907915"/>
          </a:xfrm>
        </p:grpSpPr>
        <p:sp>
          <p:nvSpPr>
            <p:cNvPr id="4" name="object 4"/>
            <p:cNvSpPr/>
            <p:nvPr/>
          </p:nvSpPr>
          <p:spPr>
            <a:xfrm>
              <a:off x="400049" y="977454"/>
              <a:ext cx="10629900" cy="4907915"/>
            </a:xfrm>
            <a:custGeom>
              <a:avLst/>
              <a:gdLst/>
              <a:ahLst/>
              <a:cxnLst/>
              <a:rect l="l" t="t" r="r" b="b"/>
              <a:pathLst>
                <a:path w="10629900" h="4907915">
                  <a:moveTo>
                    <a:pt x="10583797" y="4907470"/>
                  </a:moveTo>
                  <a:lnTo>
                    <a:pt x="46101" y="4907470"/>
                  </a:lnTo>
                  <a:lnTo>
                    <a:pt x="39321" y="4906121"/>
                  </a:lnTo>
                  <a:lnTo>
                    <a:pt x="6742" y="4881171"/>
                  </a:lnTo>
                  <a:lnTo>
                    <a:pt x="0" y="4861369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10583797" y="0"/>
                  </a:lnTo>
                  <a:lnTo>
                    <a:pt x="10619316" y="20550"/>
                  </a:lnTo>
                  <a:lnTo>
                    <a:pt x="10629899" y="46101"/>
                  </a:lnTo>
                  <a:lnTo>
                    <a:pt x="10629899" y="4861369"/>
                  </a:lnTo>
                  <a:lnTo>
                    <a:pt x="10609348" y="4896886"/>
                  </a:lnTo>
                  <a:lnTo>
                    <a:pt x="10583797" y="4907470"/>
                  </a:lnTo>
                  <a:close/>
                </a:path>
              </a:pathLst>
            </a:custGeom>
            <a:solidFill>
              <a:srgbClr val="F7F9FA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977454"/>
              <a:ext cx="10629900" cy="4907915"/>
            </a:xfrm>
            <a:custGeom>
              <a:avLst/>
              <a:gdLst/>
              <a:ahLst/>
              <a:cxnLst/>
              <a:rect l="l" t="t" r="r" b="b"/>
              <a:pathLst>
                <a:path w="10629900" h="4907915">
                  <a:moveTo>
                    <a:pt x="10583797" y="4907470"/>
                  </a:moveTo>
                  <a:lnTo>
                    <a:pt x="46101" y="4907470"/>
                  </a:lnTo>
                  <a:lnTo>
                    <a:pt x="39321" y="4906121"/>
                  </a:lnTo>
                  <a:lnTo>
                    <a:pt x="6742" y="4881171"/>
                  </a:lnTo>
                  <a:lnTo>
                    <a:pt x="0" y="4861368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10583797" y="0"/>
                  </a:lnTo>
                  <a:lnTo>
                    <a:pt x="10590576" y="1348"/>
                  </a:lnTo>
                  <a:lnTo>
                    <a:pt x="10603599" y="6742"/>
                  </a:lnTo>
                  <a:lnTo>
                    <a:pt x="10606765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2" y="41626"/>
                  </a:lnTo>
                  <a:lnTo>
                    <a:pt x="8858" y="47276"/>
                  </a:lnTo>
                  <a:lnTo>
                    <a:pt x="8858" y="4860194"/>
                  </a:lnTo>
                  <a:lnTo>
                    <a:pt x="30773" y="4892992"/>
                  </a:lnTo>
                  <a:lnTo>
                    <a:pt x="47276" y="4898611"/>
                  </a:lnTo>
                  <a:lnTo>
                    <a:pt x="10606765" y="4898611"/>
                  </a:lnTo>
                  <a:lnTo>
                    <a:pt x="10603599" y="4900726"/>
                  </a:lnTo>
                  <a:lnTo>
                    <a:pt x="10590576" y="4906121"/>
                  </a:lnTo>
                  <a:lnTo>
                    <a:pt x="10583797" y="4907470"/>
                  </a:lnTo>
                  <a:close/>
                </a:path>
                <a:path w="10629900" h="4907915">
                  <a:moveTo>
                    <a:pt x="10606765" y="4898611"/>
                  </a:moveTo>
                  <a:lnTo>
                    <a:pt x="10582623" y="4898611"/>
                  </a:lnTo>
                  <a:lnTo>
                    <a:pt x="10588273" y="4897487"/>
                  </a:lnTo>
                  <a:lnTo>
                    <a:pt x="10599125" y="4892992"/>
                  </a:lnTo>
                  <a:lnTo>
                    <a:pt x="10621040" y="4860194"/>
                  </a:lnTo>
                  <a:lnTo>
                    <a:pt x="10621040" y="47276"/>
                  </a:lnTo>
                  <a:lnTo>
                    <a:pt x="10599125" y="14477"/>
                  </a:lnTo>
                  <a:lnTo>
                    <a:pt x="10582623" y="8858"/>
                  </a:lnTo>
                  <a:lnTo>
                    <a:pt x="10606765" y="8858"/>
                  </a:lnTo>
                  <a:lnTo>
                    <a:pt x="10629899" y="46101"/>
                  </a:lnTo>
                  <a:lnTo>
                    <a:pt x="10629899" y="4861368"/>
                  </a:lnTo>
                  <a:lnTo>
                    <a:pt x="10628551" y="4868148"/>
                  </a:lnTo>
                  <a:lnTo>
                    <a:pt x="10623156" y="4881171"/>
                  </a:lnTo>
                  <a:lnTo>
                    <a:pt x="10619316" y="4886918"/>
                  </a:lnTo>
                  <a:lnTo>
                    <a:pt x="10609347" y="4896886"/>
                  </a:lnTo>
                  <a:lnTo>
                    <a:pt x="10606765" y="4898611"/>
                  </a:lnTo>
                  <a:close/>
                </a:path>
              </a:pathLst>
            </a:custGeom>
            <a:solidFill>
              <a:srgbClr val="6B747D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1506" y="2704813"/>
              <a:ext cx="10187305" cy="443230"/>
            </a:xfrm>
            <a:custGeom>
              <a:avLst/>
              <a:gdLst/>
              <a:ahLst/>
              <a:cxnLst/>
              <a:rect l="l" t="t" r="r" b="b"/>
              <a:pathLst>
                <a:path w="10187305" h="443230">
                  <a:moveTo>
                    <a:pt x="10163936" y="442912"/>
                  </a:moveTo>
                  <a:lnTo>
                    <a:pt x="23050" y="442912"/>
                  </a:lnTo>
                  <a:lnTo>
                    <a:pt x="19660" y="442238"/>
                  </a:lnTo>
                  <a:lnTo>
                    <a:pt x="0" y="419861"/>
                  </a:lnTo>
                  <a:lnTo>
                    <a:pt x="0" y="416337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10163936" y="0"/>
                  </a:lnTo>
                  <a:lnTo>
                    <a:pt x="10186986" y="23050"/>
                  </a:lnTo>
                  <a:lnTo>
                    <a:pt x="10186986" y="419861"/>
                  </a:lnTo>
                  <a:lnTo>
                    <a:pt x="10167325" y="442238"/>
                  </a:lnTo>
                  <a:lnTo>
                    <a:pt x="10163936" y="442912"/>
                  </a:lnTo>
                  <a:close/>
                </a:path>
              </a:pathLst>
            </a:custGeom>
            <a:solidFill>
              <a:srgbClr val="6B747D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8946" y="3874102"/>
              <a:ext cx="70866" cy="7086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06388" y="3699009"/>
            <a:ext cx="4076065" cy="347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00" b="1" spc="-105" dirty="0">
                <a:solidFill>
                  <a:srgbClr val="2562EB"/>
                </a:solidFill>
                <a:latin typeface="Courier New"/>
                <a:cs typeface="Courier New"/>
              </a:rPr>
              <a:t>snprintf()</a:t>
            </a:r>
            <a:r>
              <a:rPr sz="1900" b="1" spc="-565" dirty="0">
                <a:solidFill>
                  <a:srgbClr val="2562EB"/>
                </a:solidFill>
                <a:latin typeface="Courier New"/>
                <a:cs typeface="Courier New"/>
              </a:rPr>
              <a:t> </a:t>
            </a:r>
            <a:r>
              <a:rPr sz="2100" spc="-80" dirty="0">
                <a:latin typeface="Arial"/>
                <a:cs typeface="Arial"/>
              </a:rPr>
              <a:t>prevents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buffer</a:t>
            </a:r>
            <a:r>
              <a:rPr sz="2100" spc="-5" dirty="0">
                <a:latin typeface="Arial"/>
                <a:cs typeface="Arial"/>
              </a:rPr>
              <a:t> </a:t>
            </a:r>
            <a:r>
              <a:rPr sz="2100" spc="-35" dirty="0">
                <a:latin typeface="Arial"/>
                <a:cs typeface="Arial"/>
              </a:rPr>
              <a:t>overflow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18946" y="3874103"/>
            <a:ext cx="5208905" cy="1028065"/>
            <a:chOff x="718946" y="3874103"/>
            <a:chExt cx="5208905" cy="102806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8946" y="4352448"/>
              <a:ext cx="70866" cy="708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8946" y="4830794"/>
              <a:ext cx="70866" cy="7086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56731" y="3874103"/>
              <a:ext cx="70866" cy="7086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56731" y="4715636"/>
              <a:ext cx="70866" cy="7086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906388" y="4177355"/>
            <a:ext cx="3766820" cy="347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00" b="1" spc="-105" dirty="0">
                <a:solidFill>
                  <a:srgbClr val="2562EB"/>
                </a:solidFill>
                <a:latin typeface="Courier New"/>
                <a:cs typeface="Courier New"/>
              </a:rPr>
              <a:t>dprintf()</a:t>
            </a:r>
            <a:r>
              <a:rPr sz="1900" b="1" spc="-600" dirty="0">
                <a:solidFill>
                  <a:srgbClr val="2562EB"/>
                </a:solidFill>
                <a:latin typeface="Courier New"/>
                <a:cs typeface="Courier New"/>
              </a:rPr>
              <a:t> </a:t>
            </a:r>
            <a:r>
              <a:rPr sz="2100" spc="-70" dirty="0">
                <a:latin typeface="Arial"/>
                <a:cs typeface="Arial"/>
              </a:rPr>
              <a:t>writes</a:t>
            </a:r>
            <a:r>
              <a:rPr sz="2100" spc="-50" dirty="0">
                <a:latin typeface="Arial"/>
                <a:cs typeface="Arial"/>
              </a:rPr>
              <a:t> </a:t>
            </a:r>
            <a:r>
              <a:rPr sz="2100" spc="-35" dirty="0">
                <a:latin typeface="Arial"/>
                <a:cs typeface="Arial"/>
              </a:rPr>
              <a:t>to</a:t>
            </a:r>
            <a:r>
              <a:rPr sz="2100" spc="-50" dirty="0">
                <a:latin typeface="Arial"/>
                <a:cs typeface="Arial"/>
              </a:rPr>
              <a:t> </a:t>
            </a:r>
            <a:r>
              <a:rPr sz="2100" spc="-45" dirty="0">
                <a:latin typeface="Arial"/>
                <a:cs typeface="Arial"/>
              </a:rPr>
              <a:t>file descriptor</a:t>
            </a:r>
            <a:endParaRPr sz="2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6388" y="4606085"/>
            <a:ext cx="3729990" cy="769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5"/>
              </a:spcBef>
            </a:pPr>
            <a:r>
              <a:rPr sz="2100" spc="-100" dirty="0">
                <a:latin typeface="Arial"/>
                <a:cs typeface="Arial"/>
              </a:rPr>
              <a:t>Variable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spc="-95" dirty="0">
                <a:latin typeface="Arial"/>
                <a:cs typeface="Arial"/>
              </a:rPr>
              <a:t>argument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spc="-80" dirty="0">
                <a:latin typeface="Arial"/>
                <a:cs typeface="Arial"/>
              </a:rPr>
              <a:t>support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spc="-65" dirty="0">
                <a:latin typeface="Arial"/>
                <a:cs typeface="Arial"/>
              </a:rPr>
              <a:t>with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spc="-25" dirty="0">
                <a:latin typeface="Arial"/>
                <a:cs typeface="Arial"/>
              </a:rPr>
              <a:t>v* </a:t>
            </a:r>
            <a:r>
              <a:rPr sz="2100" spc="-10" dirty="0">
                <a:latin typeface="Arial"/>
                <a:cs typeface="Arial"/>
              </a:rPr>
              <a:t>variants</a:t>
            </a:r>
            <a:endParaRPr sz="2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8806" y="984684"/>
            <a:ext cx="7710805" cy="2626995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2250" b="1" spc="-10" dirty="0">
                <a:solidFill>
                  <a:srgbClr val="2562EB"/>
                </a:solidFill>
                <a:latin typeface="Times New Roman"/>
                <a:cs typeface="Times New Roman"/>
              </a:rPr>
              <a:t>Functions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900" b="1" spc="-95" dirty="0">
                <a:solidFill>
                  <a:srgbClr val="2562EB"/>
                </a:solidFill>
                <a:latin typeface="Courier New"/>
                <a:cs typeface="Courier New"/>
              </a:rPr>
              <a:t>printf()</a:t>
            </a:r>
            <a:r>
              <a:rPr sz="2100" spc="-95" dirty="0">
                <a:latin typeface="Arial"/>
                <a:cs typeface="Arial"/>
              </a:rPr>
              <a:t>,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1900" b="1" spc="-95" dirty="0">
                <a:solidFill>
                  <a:srgbClr val="2562EB"/>
                </a:solidFill>
                <a:latin typeface="Courier New"/>
                <a:cs typeface="Courier New"/>
              </a:rPr>
              <a:t>fprintf()</a:t>
            </a:r>
            <a:r>
              <a:rPr sz="2100" spc="-95" dirty="0">
                <a:latin typeface="Arial"/>
                <a:cs typeface="Arial"/>
              </a:rPr>
              <a:t>,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1900" b="1" spc="-95" dirty="0">
                <a:solidFill>
                  <a:srgbClr val="2562EB"/>
                </a:solidFill>
                <a:latin typeface="Courier New"/>
                <a:cs typeface="Courier New"/>
              </a:rPr>
              <a:t>sprintf()</a:t>
            </a:r>
            <a:r>
              <a:rPr sz="2100" spc="-95" dirty="0">
                <a:latin typeface="Arial"/>
                <a:cs typeface="Arial"/>
              </a:rPr>
              <a:t>,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1900" b="1" spc="-90" dirty="0">
                <a:solidFill>
                  <a:srgbClr val="2562EB"/>
                </a:solidFill>
                <a:latin typeface="Courier New"/>
                <a:cs typeface="Courier New"/>
              </a:rPr>
              <a:t>snprintf()</a:t>
            </a:r>
            <a:r>
              <a:rPr sz="2100" spc="-90" dirty="0">
                <a:latin typeface="Arial"/>
                <a:cs typeface="Arial"/>
              </a:rPr>
              <a:t>,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1900" b="1" spc="-10" dirty="0">
                <a:solidFill>
                  <a:srgbClr val="2562EB"/>
                </a:solidFill>
                <a:latin typeface="Courier New"/>
                <a:cs typeface="Courier New"/>
              </a:rPr>
              <a:t>dprintf()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250" b="1" spc="-65" dirty="0">
                <a:solidFill>
                  <a:srgbClr val="2562EB"/>
                </a:solidFill>
                <a:latin typeface="Times New Roman"/>
                <a:cs typeface="Times New Roman"/>
              </a:rPr>
              <a:t>Format</a:t>
            </a:r>
            <a:r>
              <a:rPr sz="2250" b="1" spc="-30" dirty="0">
                <a:solidFill>
                  <a:srgbClr val="2562EB"/>
                </a:solidFill>
                <a:latin typeface="Times New Roman"/>
                <a:cs typeface="Times New Roman"/>
              </a:rPr>
              <a:t> </a:t>
            </a:r>
            <a:r>
              <a:rPr sz="2250" b="1" spc="-10" dirty="0">
                <a:solidFill>
                  <a:srgbClr val="2562EB"/>
                </a:solidFill>
                <a:latin typeface="Times New Roman"/>
                <a:cs typeface="Times New Roman"/>
              </a:rPr>
              <a:t>Specification</a:t>
            </a:r>
            <a:endParaRPr sz="2250">
              <a:latin typeface="Times New Roman"/>
              <a:cs typeface="Times New Roman"/>
            </a:endParaRPr>
          </a:p>
          <a:p>
            <a:pPr marL="117475">
              <a:lnSpc>
                <a:spcPct val="100000"/>
              </a:lnSpc>
              <a:spcBef>
                <a:spcPts val="1655"/>
              </a:spcBef>
            </a:pPr>
            <a:r>
              <a:rPr sz="1800" spc="-85" dirty="0">
                <a:latin typeface="Lucida Console"/>
                <a:cs typeface="Lucida Console"/>
              </a:rPr>
              <a:t>%[flags][width][precision][length]convtype</a:t>
            </a:r>
            <a:endParaRPr sz="18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sz="16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tabLst>
                <a:tab pos="5149850" algn="l"/>
              </a:tabLst>
            </a:pPr>
            <a:r>
              <a:rPr sz="2050" b="1" spc="-40" dirty="0">
                <a:solidFill>
                  <a:srgbClr val="2562EB"/>
                </a:solidFill>
                <a:latin typeface="Times New Roman"/>
                <a:cs typeface="Times New Roman"/>
              </a:rPr>
              <a:t>Key</a:t>
            </a:r>
            <a:r>
              <a:rPr sz="2050" b="1" spc="-85" dirty="0">
                <a:solidFill>
                  <a:srgbClr val="2562EB"/>
                </a:solidFill>
                <a:latin typeface="Times New Roman"/>
                <a:cs typeface="Times New Roman"/>
              </a:rPr>
              <a:t> </a:t>
            </a:r>
            <a:r>
              <a:rPr sz="2050" b="1" spc="-10" dirty="0">
                <a:solidFill>
                  <a:srgbClr val="2562EB"/>
                </a:solidFill>
                <a:latin typeface="Times New Roman"/>
                <a:cs typeface="Times New Roman"/>
              </a:rPr>
              <a:t>Features</a:t>
            </a:r>
            <a:r>
              <a:rPr sz="2050" b="1" dirty="0">
                <a:solidFill>
                  <a:srgbClr val="2562EB"/>
                </a:solidFill>
                <a:latin typeface="Times New Roman"/>
                <a:cs typeface="Times New Roman"/>
              </a:rPr>
              <a:t>	</a:t>
            </a:r>
            <a:r>
              <a:rPr sz="2050" b="1" spc="-75" dirty="0">
                <a:solidFill>
                  <a:srgbClr val="2562EB"/>
                </a:solidFill>
                <a:latin typeface="Times New Roman"/>
                <a:cs typeface="Times New Roman"/>
              </a:rPr>
              <a:t>Common</a:t>
            </a:r>
            <a:r>
              <a:rPr sz="2050" b="1" spc="-60" dirty="0">
                <a:solidFill>
                  <a:srgbClr val="2562EB"/>
                </a:solidFill>
                <a:latin typeface="Times New Roman"/>
                <a:cs typeface="Times New Roman"/>
              </a:rPr>
              <a:t> </a:t>
            </a:r>
            <a:r>
              <a:rPr sz="2050" b="1" spc="-80" dirty="0">
                <a:solidFill>
                  <a:srgbClr val="2562EB"/>
                </a:solidFill>
                <a:latin typeface="Times New Roman"/>
                <a:cs typeface="Times New Roman"/>
              </a:rPr>
              <a:t>Types</a:t>
            </a:r>
            <a:r>
              <a:rPr sz="2050" b="1" spc="-50" dirty="0">
                <a:solidFill>
                  <a:srgbClr val="2562EB"/>
                </a:solidFill>
                <a:latin typeface="Times New Roman"/>
                <a:cs typeface="Times New Roman"/>
              </a:rPr>
              <a:t> </a:t>
            </a:r>
            <a:r>
              <a:rPr sz="2050" b="1" dirty="0">
                <a:solidFill>
                  <a:srgbClr val="2562EB"/>
                </a:solidFill>
                <a:latin typeface="Times New Roman"/>
                <a:cs typeface="Times New Roman"/>
              </a:rPr>
              <a:t>&amp;</a:t>
            </a:r>
            <a:r>
              <a:rPr sz="2050" b="1" spc="-70" dirty="0">
                <a:solidFill>
                  <a:srgbClr val="2562EB"/>
                </a:solidFill>
                <a:latin typeface="Times New Roman"/>
                <a:cs typeface="Times New Roman"/>
              </a:rPr>
              <a:t> </a:t>
            </a:r>
            <a:r>
              <a:rPr sz="2050" b="1" spc="-30" dirty="0">
                <a:solidFill>
                  <a:srgbClr val="2562EB"/>
                </a:solidFill>
                <a:latin typeface="Times New Roman"/>
                <a:cs typeface="Times New Roman"/>
              </a:rPr>
              <a:t>Flags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44172" y="3649393"/>
            <a:ext cx="4500245" cy="769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5"/>
              </a:spcBef>
            </a:pPr>
            <a:r>
              <a:rPr sz="2100" b="1" spc="-114" dirty="0">
                <a:latin typeface="Arial"/>
                <a:cs typeface="Arial"/>
              </a:rPr>
              <a:t>Types:</a:t>
            </a:r>
            <a:r>
              <a:rPr sz="2100" b="1" spc="-45" dirty="0">
                <a:latin typeface="Arial"/>
                <a:cs typeface="Arial"/>
              </a:rPr>
              <a:t> </a:t>
            </a:r>
            <a:r>
              <a:rPr sz="2100" spc="-40" dirty="0">
                <a:latin typeface="Arial"/>
                <a:cs typeface="Arial"/>
              </a:rPr>
              <a:t>d/i</a:t>
            </a:r>
            <a:r>
              <a:rPr sz="2100" spc="-75" dirty="0">
                <a:latin typeface="Arial"/>
                <a:cs typeface="Arial"/>
              </a:rPr>
              <a:t> </a:t>
            </a:r>
            <a:r>
              <a:rPr sz="2100" spc="-70" dirty="0">
                <a:latin typeface="Arial"/>
                <a:cs typeface="Arial"/>
              </a:rPr>
              <a:t>(decimal),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spc="-55" dirty="0">
                <a:latin typeface="Arial"/>
                <a:cs typeface="Arial"/>
              </a:rPr>
              <a:t> </a:t>
            </a:r>
            <a:r>
              <a:rPr sz="2100" spc="-65" dirty="0">
                <a:latin typeface="Arial"/>
                <a:cs typeface="Arial"/>
              </a:rPr>
              <a:t>(string),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f</a:t>
            </a:r>
            <a:r>
              <a:rPr sz="2100" spc="-60" dirty="0">
                <a:latin typeface="Arial"/>
                <a:cs typeface="Arial"/>
              </a:rPr>
              <a:t> (float), </a:t>
            </a:r>
            <a:r>
              <a:rPr sz="2100" spc="-50" dirty="0">
                <a:latin typeface="Arial"/>
                <a:cs typeface="Arial"/>
              </a:rPr>
              <a:t>x </a:t>
            </a:r>
            <a:r>
              <a:rPr sz="2100" spc="-10" dirty="0">
                <a:latin typeface="Arial"/>
                <a:cs typeface="Arial"/>
              </a:rPr>
              <a:t>(hex)</a:t>
            </a:r>
            <a:endParaRPr sz="2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44172" y="4490927"/>
            <a:ext cx="4070985" cy="769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5"/>
              </a:spcBef>
            </a:pPr>
            <a:r>
              <a:rPr sz="2100" b="1" spc="-75" dirty="0">
                <a:latin typeface="Arial"/>
                <a:cs typeface="Arial"/>
              </a:rPr>
              <a:t>Flags: </a:t>
            </a:r>
            <a:r>
              <a:rPr sz="2100" dirty="0">
                <a:latin typeface="Arial"/>
                <a:cs typeface="Arial"/>
              </a:rPr>
              <a:t>-</a:t>
            </a:r>
            <a:r>
              <a:rPr sz="2100" spc="-95" dirty="0">
                <a:latin typeface="Arial"/>
                <a:cs typeface="Arial"/>
              </a:rPr>
              <a:t> </a:t>
            </a:r>
            <a:r>
              <a:rPr sz="2100" spc="-50" dirty="0">
                <a:latin typeface="Arial"/>
                <a:cs typeface="Arial"/>
              </a:rPr>
              <a:t>(left</a:t>
            </a:r>
            <a:r>
              <a:rPr sz="2100" spc="-80" dirty="0">
                <a:latin typeface="Arial"/>
                <a:cs typeface="Arial"/>
              </a:rPr>
              <a:t> </a:t>
            </a:r>
            <a:r>
              <a:rPr sz="2100" spc="-50" dirty="0">
                <a:latin typeface="Arial"/>
                <a:cs typeface="Arial"/>
              </a:rPr>
              <a:t>justify),</a:t>
            </a:r>
            <a:r>
              <a:rPr sz="2100" spc="-7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+</a:t>
            </a:r>
            <a:r>
              <a:rPr sz="2100" spc="-80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(show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spc="-65" dirty="0">
                <a:latin typeface="Arial"/>
                <a:cs typeface="Arial"/>
              </a:rPr>
              <a:t>sign),</a:t>
            </a:r>
            <a:r>
              <a:rPr sz="2100" spc="-80" dirty="0">
                <a:latin typeface="Arial"/>
                <a:cs typeface="Arial"/>
              </a:rPr>
              <a:t> </a:t>
            </a:r>
            <a:r>
              <a:rPr sz="2100" spc="-50" dirty="0">
                <a:latin typeface="Arial"/>
                <a:cs typeface="Arial"/>
              </a:rPr>
              <a:t>0 </a:t>
            </a:r>
            <a:r>
              <a:rPr sz="2100" spc="-70" dirty="0">
                <a:latin typeface="Arial"/>
                <a:cs typeface="Arial"/>
              </a:rPr>
              <a:t>(zero </a:t>
            </a:r>
            <a:r>
              <a:rPr sz="2100" spc="-20" dirty="0">
                <a:latin typeface="Arial"/>
                <a:cs typeface="Arial"/>
              </a:rPr>
              <a:t>pad)</a:t>
            </a:r>
            <a:endParaRPr sz="2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4299" y="6305549"/>
            <a:ext cx="495300" cy="247650"/>
          </a:xfrm>
          <a:custGeom>
            <a:avLst/>
            <a:gdLst/>
            <a:ahLst/>
            <a:cxnLst/>
            <a:rect l="l" t="t" r="r" b="b"/>
            <a:pathLst>
              <a:path w="495300" h="247650">
                <a:moveTo>
                  <a:pt x="49529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95299" y="0"/>
                </a:lnTo>
                <a:lnTo>
                  <a:pt x="49529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679712" y="6109606"/>
            <a:ext cx="4070350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0"/>
              </a:lnSpc>
            </a:pPr>
            <a:r>
              <a:rPr sz="1450" spc="-50" dirty="0">
                <a:solidFill>
                  <a:srgbClr val="6B747D"/>
                </a:solidFill>
                <a:latin typeface="Arial"/>
                <a:cs typeface="Arial"/>
              </a:rPr>
              <a:t>Advanced</a:t>
            </a:r>
            <a:r>
              <a:rPr sz="1450" spc="-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55" dirty="0">
                <a:solidFill>
                  <a:srgbClr val="6B747D"/>
                </a:solidFill>
                <a:latin typeface="Arial"/>
                <a:cs typeface="Arial"/>
              </a:rPr>
              <a:t>UNIX</a:t>
            </a:r>
            <a:r>
              <a:rPr sz="1450" spc="-25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55" dirty="0">
                <a:solidFill>
                  <a:srgbClr val="6B747D"/>
                </a:solidFill>
                <a:latin typeface="Arial"/>
                <a:cs typeface="Arial"/>
              </a:rPr>
              <a:t>Programming</a:t>
            </a:r>
            <a:r>
              <a:rPr sz="1450" spc="-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6B747D"/>
                </a:solidFill>
                <a:latin typeface="Arial"/>
                <a:cs typeface="Arial"/>
              </a:rPr>
              <a:t>•</a:t>
            </a:r>
            <a:r>
              <a:rPr sz="1250" spc="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45" dirty="0">
                <a:solidFill>
                  <a:srgbClr val="6B747D"/>
                </a:solidFill>
                <a:latin typeface="Arial"/>
                <a:cs typeface="Arial"/>
              </a:rPr>
              <a:t>Standard</a:t>
            </a:r>
            <a:r>
              <a:rPr sz="1450" spc="-25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35" dirty="0">
                <a:solidFill>
                  <a:srgbClr val="6B747D"/>
                </a:solidFill>
                <a:latin typeface="Arial"/>
                <a:cs typeface="Arial"/>
              </a:rPr>
              <a:t>I/O</a:t>
            </a:r>
            <a:r>
              <a:rPr sz="1450" spc="-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6B747D"/>
                </a:solidFill>
                <a:latin typeface="Arial"/>
                <a:cs typeface="Arial"/>
              </a:rPr>
              <a:t>Library</a:t>
            </a:r>
            <a:endParaRPr sz="145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11</a:t>
            </a:fld>
            <a:r>
              <a:rPr spc="165" dirty="0"/>
              <a:t> </a:t>
            </a:r>
            <a:r>
              <a:rPr dirty="0"/>
              <a:t>/</a:t>
            </a:r>
            <a:r>
              <a:rPr spc="165" dirty="0"/>
              <a:t> </a:t>
            </a:r>
            <a:r>
              <a:rPr spc="-35" dirty="0"/>
              <a:t>19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934085">
              <a:lnSpc>
                <a:spcPct val="100000"/>
              </a:lnSpc>
              <a:spcBef>
                <a:spcPts val="114"/>
              </a:spcBef>
            </a:pPr>
            <a:r>
              <a:rPr spc="-75" dirty="0"/>
              <a:t>Formatted</a:t>
            </a:r>
            <a:r>
              <a:rPr spc="-85" dirty="0"/>
              <a:t> </a:t>
            </a:r>
            <a:r>
              <a:rPr spc="-40" dirty="0"/>
              <a:t>Input</a:t>
            </a:r>
            <a:r>
              <a:rPr spc="-80" dirty="0"/>
              <a:t> </a:t>
            </a:r>
            <a:r>
              <a:rPr dirty="0"/>
              <a:t>-</a:t>
            </a:r>
            <a:r>
              <a:rPr spc="-85" dirty="0"/>
              <a:t> </a:t>
            </a:r>
            <a:r>
              <a:rPr spc="-50" dirty="0"/>
              <a:t>scanf</a:t>
            </a:r>
            <a:r>
              <a:rPr spc="-80" dirty="0"/>
              <a:t> </a:t>
            </a:r>
            <a:r>
              <a:rPr spc="-20" dirty="0"/>
              <a:t>Family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959738"/>
            <a:ext cx="5102860" cy="4943475"/>
            <a:chOff x="400049" y="959738"/>
            <a:chExt cx="5102860" cy="4943475"/>
          </a:xfrm>
        </p:grpSpPr>
        <p:sp>
          <p:nvSpPr>
            <p:cNvPr id="4" name="object 4"/>
            <p:cNvSpPr/>
            <p:nvPr/>
          </p:nvSpPr>
          <p:spPr>
            <a:xfrm>
              <a:off x="400049" y="959738"/>
              <a:ext cx="5102860" cy="4943475"/>
            </a:xfrm>
            <a:custGeom>
              <a:avLst/>
              <a:gdLst/>
              <a:ahLst/>
              <a:cxnLst/>
              <a:rect l="l" t="t" r="r" b="b"/>
              <a:pathLst>
                <a:path w="5102860" h="4943475">
                  <a:moveTo>
                    <a:pt x="5056250" y="4942903"/>
                  </a:moveTo>
                  <a:lnTo>
                    <a:pt x="46101" y="4942903"/>
                  </a:lnTo>
                  <a:lnTo>
                    <a:pt x="39321" y="4941554"/>
                  </a:lnTo>
                  <a:lnTo>
                    <a:pt x="6742" y="4916604"/>
                  </a:lnTo>
                  <a:lnTo>
                    <a:pt x="0" y="4896802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5056250" y="0"/>
                  </a:lnTo>
                  <a:lnTo>
                    <a:pt x="5091768" y="20550"/>
                  </a:lnTo>
                  <a:lnTo>
                    <a:pt x="5102351" y="46101"/>
                  </a:lnTo>
                  <a:lnTo>
                    <a:pt x="5102351" y="4896802"/>
                  </a:lnTo>
                  <a:lnTo>
                    <a:pt x="5081800" y="4932319"/>
                  </a:lnTo>
                  <a:lnTo>
                    <a:pt x="5056250" y="4942903"/>
                  </a:lnTo>
                  <a:close/>
                </a:path>
              </a:pathLst>
            </a:custGeom>
            <a:solidFill>
              <a:srgbClr val="F7F9FA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959738"/>
              <a:ext cx="5102860" cy="4943475"/>
            </a:xfrm>
            <a:custGeom>
              <a:avLst/>
              <a:gdLst/>
              <a:ahLst/>
              <a:cxnLst/>
              <a:rect l="l" t="t" r="r" b="b"/>
              <a:pathLst>
                <a:path w="5102860" h="4943475">
                  <a:moveTo>
                    <a:pt x="5056249" y="4942903"/>
                  </a:moveTo>
                  <a:lnTo>
                    <a:pt x="46101" y="4942903"/>
                  </a:lnTo>
                  <a:lnTo>
                    <a:pt x="39321" y="4941554"/>
                  </a:lnTo>
                  <a:lnTo>
                    <a:pt x="6742" y="4916604"/>
                  </a:lnTo>
                  <a:lnTo>
                    <a:pt x="0" y="4896801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5056249" y="0"/>
                  </a:lnTo>
                  <a:lnTo>
                    <a:pt x="5063029" y="1348"/>
                  </a:lnTo>
                  <a:lnTo>
                    <a:pt x="5076052" y="6742"/>
                  </a:lnTo>
                  <a:lnTo>
                    <a:pt x="5079218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2" y="41626"/>
                  </a:lnTo>
                  <a:lnTo>
                    <a:pt x="8858" y="47276"/>
                  </a:lnTo>
                  <a:lnTo>
                    <a:pt x="8858" y="4895626"/>
                  </a:lnTo>
                  <a:lnTo>
                    <a:pt x="30773" y="4928425"/>
                  </a:lnTo>
                  <a:lnTo>
                    <a:pt x="47276" y="4934044"/>
                  </a:lnTo>
                  <a:lnTo>
                    <a:pt x="5079218" y="4934044"/>
                  </a:lnTo>
                  <a:lnTo>
                    <a:pt x="5076052" y="4936159"/>
                  </a:lnTo>
                  <a:lnTo>
                    <a:pt x="5063029" y="4941554"/>
                  </a:lnTo>
                  <a:lnTo>
                    <a:pt x="5056249" y="4942903"/>
                  </a:lnTo>
                  <a:close/>
                </a:path>
                <a:path w="5102860" h="4943475">
                  <a:moveTo>
                    <a:pt x="5079218" y="4934044"/>
                  </a:moveTo>
                  <a:lnTo>
                    <a:pt x="5055075" y="4934044"/>
                  </a:lnTo>
                  <a:lnTo>
                    <a:pt x="5060724" y="4932920"/>
                  </a:lnTo>
                  <a:lnTo>
                    <a:pt x="5071578" y="4928425"/>
                  </a:lnTo>
                  <a:lnTo>
                    <a:pt x="5093493" y="4895626"/>
                  </a:lnTo>
                  <a:lnTo>
                    <a:pt x="5093493" y="47276"/>
                  </a:lnTo>
                  <a:lnTo>
                    <a:pt x="5071578" y="14477"/>
                  </a:lnTo>
                  <a:lnTo>
                    <a:pt x="5055075" y="8858"/>
                  </a:lnTo>
                  <a:lnTo>
                    <a:pt x="5079218" y="8858"/>
                  </a:lnTo>
                  <a:lnTo>
                    <a:pt x="5102351" y="46101"/>
                  </a:lnTo>
                  <a:lnTo>
                    <a:pt x="5102351" y="4896801"/>
                  </a:lnTo>
                  <a:lnTo>
                    <a:pt x="5101003" y="4903581"/>
                  </a:lnTo>
                  <a:lnTo>
                    <a:pt x="5095608" y="4916604"/>
                  </a:lnTo>
                  <a:lnTo>
                    <a:pt x="5091768" y="4922352"/>
                  </a:lnTo>
                  <a:lnTo>
                    <a:pt x="5081800" y="4932319"/>
                  </a:lnTo>
                  <a:lnTo>
                    <a:pt x="5079218" y="4934044"/>
                  </a:lnTo>
                  <a:close/>
                </a:path>
              </a:pathLst>
            </a:custGeom>
            <a:solidFill>
              <a:srgbClr val="6B747D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1506" y="2687097"/>
              <a:ext cx="4659630" cy="443230"/>
            </a:xfrm>
            <a:custGeom>
              <a:avLst/>
              <a:gdLst/>
              <a:ahLst/>
              <a:cxnLst/>
              <a:rect l="l" t="t" r="r" b="b"/>
              <a:pathLst>
                <a:path w="4659630" h="443230">
                  <a:moveTo>
                    <a:pt x="4636389" y="442912"/>
                  </a:moveTo>
                  <a:lnTo>
                    <a:pt x="23050" y="442912"/>
                  </a:lnTo>
                  <a:lnTo>
                    <a:pt x="19660" y="442237"/>
                  </a:lnTo>
                  <a:lnTo>
                    <a:pt x="0" y="419861"/>
                  </a:lnTo>
                  <a:lnTo>
                    <a:pt x="0" y="416337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4636389" y="0"/>
                  </a:lnTo>
                  <a:lnTo>
                    <a:pt x="4659439" y="23050"/>
                  </a:lnTo>
                  <a:lnTo>
                    <a:pt x="4659439" y="419861"/>
                  </a:lnTo>
                  <a:lnTo>
                    <a:pt x="4639778" y="442237"/>
                  </a:lnTo>
                  <a:lnTo>
                    <a:pt x="4636389" y="442912"/>
                  </a:lnTo>
                  <a:close/>
                </a:path>
              </a:pathLst>
            </a:custGeom>
            <a:solidFill>
              <a:srgbClr val="6B747D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8946" y="3918394"/>
              <a:ext cx="70866" cy="708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8946" y="4387881"/>
              <a:ext cx="70866" cy="708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8946" y="5238273"/>
              <a:ext cx="70866" cy="7086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08806" y="968374"/>
            <a:ext cx="4085590" cy="4443095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2250" b="1" spc="-10" dirty="0">
                <a:solidFill>
                  <a:srgbClr val="2562EB"/>
                </a:solidFill>
                <a:latin typeface="Times New Roman"/>
                <a:cs typeface="Times New Roman"/>
              </a:rPr>
              <a:t>Functions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700" b="1" dirty="0">
                <a:solidFill>
                  <a:srgbClr val="2562EB"/>
                </a:solidFill>
                <a:latin typeface="Courier New"/>
                <a:cs typeface="Courier New"/>
              </a:rPr>
              <a:t>scanf()</a:t>
            </a:r>
            <a:r>
              <a:rPr sz="2100" dirty="0">
                <a:latin typeface="Arial"/>
                <a:cs typeface="Arial"/>
              </a:rPr>
              <a:t>,</a:t>
            </a:r>
            <a:r>
              <a:rPr sz="2100" spc="105" dirty="0"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2562EB"/>
                </a:solidFill>
                <a:latin typeface="Courier New"/>
                <a:cs typeface="Courier New"/>
              </a:rPr>
              <a:t>fscanf()</a:t>
            </a:r>
            <a:r>
              <a:rPr sz="2100" dirty="0">
                <a:latin typeface="Arial"/>
                <a:cs typeface="Arial"/>
              </a:rPr>
              <a:t>,</a:t>
            </a:r>
            <a:r>
              <a:rPr sz="2100" spc="110" dirty="0"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2562EB"/>
                </a:solidFill>
                <a:latin typeface="Courier New"/>
                <a:cs typeface="Courier New"/>
              </a:rPr>
              <a:t>sscanf()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250" b="1" spc="-65" dirty="0">
                <a:solidFill>
                  <a:srgbClr val="2562EB"/>
                </a:solidFill>
                <a:latin typeface="Times New Roman"/>
                <a:cs typeface="Times New Roman"/>
              </a:rPr>
              <a:t>Format</a:t>
            </a:r>
            <a:r>
              <a:rPr sz="2250" b="1" spc="-30" dirty="0">
                <a:solidFill>
                  <a:srgbClr val="2562EB"/>
                </a:solidFill>
                <a:latin typeface="Times New Roman"/>
                <a:cs typeface="Times New Roman"/>
              </a:rPr>
              <a:t> </a:t>
            </a:r>
            <a:r>
              <a:rPr sz="2250" b="1" spc="-10" dirty="0">
                <a:solidFill>
                  <a:srgbClr val="2562EB"/>
                </a:solidFill>
                <a:latin typeface="Times New Roman"/>
                <a:cs typeface="Times New Roman"/>
              </a:rPr>
              <a:t>Specification</a:t>
            </a:r>
            <a:endParaRPr sz="2250">
              <a:latin typeface="Times New Roman"/>
              <a:cs typeface="Times New Roman"/>
            </a:endParaRPr>
          </a:p>
          <a:p>
            <a:pPr marL="117475">
              <a:lnSpc>
                <a:spcPct val="100000"/>
              </a:lnSpc>
              <a:spcBef>
                <a:spcPts val="1655"/>
              </a:spcBef>
            </a:pPr>
            <a:r>
              <a:rPr sz="1800" spc="-75" dirty="0">
                <a:latin typeface="Lucida Console"/>
                <a:cs typeface="Lucida Console"/>
              </a:rPr>
              <a:t>%[*][width][m][length]convtype</a:t>
            </a:r>
            <a:endParaRPr sz="18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16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50" b="1" spc="-50" dirty="0">
                <a:solidFill>
                  <a:srgbClr val="2562EB"/>
                </a:solidFill>
                <a:latin typeface="Times New Roman"/>
                <a:cs typeface="Times New Roman"/>
              </a:rPr>
              <a:t>Key</a:t>
            </a:r>
            <a:r>
              <a:rPr sz="2250" b="1" spc="-85" dirty="0">
                <a:solidFill>
                  <a:srgbClr val="2562EB"/>
                </a:solidFill>
                <a:latin typeface="Times New Roman"/>
                <a:cs typeface="Times New Roman"/>
              </a:rPr>
              <a:t> </a:t>
            </a:r>
            <a:r>
              <a:rPr sz="2250" b="1" spc="-10" dirty="0">
                <a:solidFill>
                  <a:srgbClr val="2562EB"/>
                </a:solidFill>
                <a:latin typeface="Times New Roman"/>
                <a:cs typeface="Times New Roman"/>
              </a:rPr>
              <a:t>Features</a:t>
            </a:r>
            <a:endParaRPr sz="2250">
              <a:latin typeface="Times New Roman"/>
              <a:cs typeface="Times New Roman"/>
            </a:endParaRPr>
          </a:p>
          <a:p>
            <a:pPr marL="309880">
              <a:lnSpc>
                <a:spcPct val="100000"/>
              </a:lnSpc>
              <a:spcBef>
                <a:spcPts val="1215"/>
              </a:spcBef>
            </a:pPr>
            <a:r>
              <a:rPr sz="2100" b="1" dirty="0">
                <a:latin typeface="Arial"/>
                <a:cs typeface="Arial"/>
              </a:rPr>
              <a:t>*</a:t>
            </a:r>
            <a:r>
              <a:rPr sz="2100" b="1" spc="-105" dirty="0">
                <a:latin typeface="Arial"/>
                <a:cs typeface="Arial"/>
              </a:rPr>
              <a:t> </a:t>
            </a:r>
            <a:r>
              <a:rPr sz="2100" spc="-80" dirty="0">
                <a:latin typeface="Arial"/>
                <a:cs typeface="Arial"/>
              </a:rPr>
              <a:t>suppresses</a:t>
            </a:r>
            <a:r>
              <a:rPr sz="2100" spc="-65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assignment</a:t>
            </a:r>
            <a:endParaRPr sz="2100">
              <a:latin typeface="Arial"/>
              <a:cs typeface="Arial"/>
            </a:endParaRPr>
          </a:p>
          <a:p>
            <a:pPr marL="309880" marR="500380">
              <a:lnSpc>
                <a:spcPct val="116199"/>
              </a:lnSpc>
              <a:spcBef>
                <a:spcPts val="770"/>
              </a:spcBef>
            </a:pPr>
            <a:r>
              <a:rPr sz="2100" b="1" spc="-155" dirty="0">
                <a:latin typeface="Arial"/>
                <a:cs typeface="Arial"/>
              </a:rPr>
              <a:t>m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enables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automatic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spc="-65" dirty="0">
                <a:latin typeface="Arial"/>
                <a:cs typeface="Arial"/>
              </a:rPr>
              <a:t>memory </a:t>
            </a:r>
            <a:r>
              <a:rPr sz="2100" spc="-10" dirty="0">
                <a:latin typeface="Arial"/>
                <a:cs typeface="Arial"/>
              </a:rPr>
              <a:t>allocation</a:t>
            </a:r>
            <a:endParaRPr sz="2100">
              <a:latin typeface="Arial"/>
              <a:cs typeface="Arial"/>
            </a:endParaRPr>
          </a:p>
          <a:p>
            <a:pPr marL="309880">
              <a:lnSpc>
                <a:spcPct val="100000"/>
              </a:lnSpc>
              <a:spcBef>
                <a:spcPts val="1245"/>
              </a:spcBef>
            </a:pPr>
            <a:r>
              <a:rPr sz="2100" b="1" spc="-70" dirty="0">
                <a:latin typeface="Arial"/>
                <a:cs typeface="Arial"/>
              </a:rPr>
              <a:t>Field</a:t>
            </a:r>
            <a:r>
              <a:rPr sz="2100" b="1" spc="-55" dirty="0">
                <a:latin typeface="Arial"/>
                <a:cs typeface="Arial"/>
              </a:rPr>
              <a:t> </a:t>
            </a:r>
            <a:r>
              <a:rPr sz="2100" b="1" spc="-75" dirty="0">
                <a:latin typeface="Arial"/>
                <a:cs typeface="Arial"/>
              </a:rPr>
              <a:t>width</a:t>
            </a:r>
            <a:r>
              <a:rPr sz="2100" b="1" spc="-50" dirty="0">
                <a:latin typeface="Arial"/>
                <a:cs typeface="Arial"/>
              </a:rPr>
              <a:t> </a:t>
            </a:r>
            <a:r>
              <a:rPr sz="2100" spc="-60" dirty="0">
                <a:latin typeface="Arial"/>
                <a:cs typeface="Arial"/>
              </a:rPr>
              <a:t>limits</a:t>
            </a:r>
            <a:r>
              <a:rPr sz="2100" spc="-55" dirty="0">
                <a:latin typeface="Arial"/>
                <a:cs typeface="Arial"/>
              </a:rPr>
              <a:t> </a:t>
            </a:r>
            <a:r>
              <a:rPr sz="2100" spc="-70" dirty="0">
                <a:latin typeface="Arial"/>
                <a:cs typeface="Arial"/>
              </a:rPr>
              <a:t>input</a:t>
            </a:r>
            <a:r>
              <a:rPr sz="2100" spc="-55" dirty="0">
                <a:latin typeface="Arial"/>
                <a:cs typeface="Arial"/>
              </a:rPr>
              <a:t> </a:t>
            </a:r>
            <a:r>
              <a:rPr sz="2100" spc="-60" dirty="0">
                <a:latin typeface="Arial"/>
                <a:cs typeface="Arial"/>
              </a:rPr>
              <a:t>characters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79566" y="959738"/>
            <a:ext cx="5102860" cy="4943475"/>
            <a:chOff x="5679566" y="959738"/>
            <a:chExt cx="5102860" cy="4943475"/>
          </a:xfrm>
        </p:grpSpPr>
        <p:sp>
          <p:nvSpPr>
            <p:cNvPr id="12" name="object 12"/>
            <p:cNvSpPr/>
            <p:nvPr/>
          </p:nvSpPr>
          <p:spPr>
            <a:xfrm>
              <a:off x="5679567" y="959738"/>
              <a:ext cx="5102860" cy="4943475"/>
            </a:xfrm>
            <a:custGeom>
              <a:avLst/>
              <a:gdLst/>
              <a:ahLst/>
              <a:cxnLst/>
              <a:rect l="l" t="t" r="r" b="b"/>
              <a:pathLst>
                <a:path w="5102859" h="4943475">
                  <a:moveTo>
                    <a:pt x="5056249" y="4942903"/>
                  </a:moveTo>
                  <a:lnTo>
                    <a:pt x="46101" y="4942903"/>
                  </a:lnTo>
                  <a:lnTo>
                    <a:pt x="39321" y="4941554"/>
                  </a:lnTo>
                  <a:lnTo>
                    <a:pt x="6742" y="4916604"/>
                  </a:lnTo>
                  <a:lnTo>
                    <a:pt x="0" y="4896802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5056249" y="0"/>
                  </a:lnTo>
                  <a:lnTo>
                    <a:pt x="5091767" y="20550"/>
                  </a:lnTo>
                  <a:lnTo>
                    <a:pt x="5102351" y="46101"/>
                  </a:lnTo>
                  <a:lnTo>
                    <a:pt x="5102351" y="4896802"/>
                  </a:lnTo>
                  <a:lnTo>
                    <a:pt x="5081800" y="4932319"/>
                  </a:lnTo>
                  <a:lnTo>
                    <a:pt x="5056249" y="4942903"/>
                  </a:lnTo>
                  <a:close/>
                </a:path>
              </a:pathLst>
            </a:custGeom>
            <a:solidFill>
              <a:srgbClr val="F7F9FA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79566" y="959738"/>
              <a:ext cx="5102860" cy="4943475"/>
            </a:xfrm>
            <a:custGeom>
              <a:avLst/>
              <a:gdLst/>
              <a:ahLst/>
              <a:cxnLst/>
              <a:rect l="l" t="t" r="r" b="b"/>
              <a:pathLst>
                <a:path w="5102859" h="4943475">
                  <a:moveTo>
                    <a:pt x="5056249" y="4942903"/>
                  </a:moveTo>
                  <a:lnTo>
                    <a:pt x="46101" y="4942903"/>
                  </a:lnTo>
                  <a:lnTo>
                    <a:pt x="39321" y="4941554"/>
                  </a:lnTo>
                  <a:lnTo>
                    <a:pt x="6742" y="4916604"/>
                  </a:lnTo>
                  <a:lnTo>
                    <a:pt x="0" y="4896801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5056249" y="0"/>
                  </a:lnTo>
                  <a:lnTo>
                    <a:pt x="5063028" y="1348"/>
                  </a:lnTo>
                  <a:lnTo>
                    <a:pt x="5076052" y="6742"/>
                  </a:lnTo>
                  <a:lnTo>
                    <a:pt x="5079218" y="8858"/>
                  </a:lnTo>
                  <a:lnTo>
                    <a:pt x="47275" y="8858"/>
                  </a:lnTo>
                  <a:lnTo>
                    <a:pt x="41625" y="9982"/>
                  </a:lnTo>
                  <a:lnTo>
                    <a:pt x="9981" y="41626"/>
                  </a:lnTo>
                  <a:lnTo>
                    <a:pt x="8858" y="47276"/>
                  </a:lnTo>
                  <a:lnTo>
                    <a:pt x="8858" y="4895626"/>
                  </a:lnTo>
                  <a:lnTo>
                    <a:pt x="30772" y="4928425"/>
                  </a:lnTo>
                  <a:lnTo>
                    <a:pt x="47275" y="4934044"/>
                  </a:lnTo>
                  <a:lnTo>
                    <a:pt x="5079217" y="4934044"/>
                  </a:lnTo>
                  <a:lnTo>
                    <a:pt x="5076052" y="4936159"/>
                  </a:lnTo>
                  <a:lnTo>
                    <a:pt x="5063028" y="4941554"/>
                  </a:lnTo>
                  <a:lnTo>
                    <a:pt x="5056249" y="4942903"/>
                  </a:lnTo>
                  <a:close/>
                </a:path>
                <a:path w="5102859" h="4943475">
                  <a:moveTo>
                    <a:pt x="5079217" y="4934044"/>
                  </a:moveTo>
                  <a:lnTo>
                    <a:pt x="5055075" y="4934044"/>
                  </a:lnTo>
                  <a:lnTo>
                    <a:pt x="5060724" y="4932920"/>
                  </a:lnTo>
                  <a:lnTo>
                    <a:pt x="5071577" y="4928425"/>
                  </a:lnTo>
                  <a:lnTo>
                    <a:pt x="5093493" y="4895626"/>
                  </a:lnTo>
                  <a:lnTo>
                    <a:pt x="5093493" y="47276"/>
                  </a:lnTo>
                  <a:lnTo>
                    <a:pt x="5071577" y="14477"/>
                  </a:lnTo>
                  <a:lnTo>
                    <a:pt x="5055075" y="8858"/>
                  </a:lnTo>
                  <a:lnTo>
                    <a:pt x="5079218" y="8858"/>
                  </a:lnTo>
                  <a:lnTo>
                    <a:pt x="5102351" y="46101"/>
                  </a:lnTo>
                  <a:lnTo>
                    <a:pt x="5102351" y="4896801"/>
                  </a:lnTo>
                  <a:lnTo>
                    <a:pt x="5101003" y="4903581"/>
                  </a:lnTo>
                  <a:lnTo>
                    <a:pt x="5095608" y="4916604"/>
                  </a:lnTo>
                  <a:lnTo>
                    <a:pt x="5091767" y="4922352"/>
                  </a:lnTo>
                  <a:lnTo>
                    <a:pt x="5081800" y="4932319"/>
                  </a:lnTo>
                  <a:lnTo>
                    <a:pt x="5079217" y="4934044"/>
                  </a:lnTo>
                  <a:close/>
                </a:path>
              </a:pathLst>
            </a:custGeom>
            <a:solidFill>
              <a:srgbClr val="6B747D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18740" y="1641823"/>
              <a:ext cx="4641850" cy="3127375"/>
            </a:xfrm>
            <a:custGeom>
              <a:avLst/>
              <a:gdLst/>
              <a:ahLst/>
              <a:cxnLst/>
              <a:rect l="l" t="t" r="r" b="b"/>
              <a:pathLst>
                <a:path w="4641850" h="3127375">
                  <a:moveTo>
                    <a:pt x="4592063" y="3126962"/>
                  </a:moveTo>
                  <a:lnTo>
                    <a:pt x="0" y="3126962"/>
                  </a:lnTo>
                  <a:lnTo>
                    <a:pt x="0" y="0"/>
                  </a:lnTo>
                  <a:lnTo>
                    <a:pt x="4592063" y="0"/>
                  </a:lnTo>
                  <a:lnTo>
                    <a:pt x="4628621" y="18034"/>
                  </a:lnTo>
                  <a:lnTo>
                    <a:pt x="4641723" y="49659"/>
                  </a:lnTo>
                  <a:lnTo>
                    <a:pt x="4641723" y="3077302"/>
                  </a:lnTo>
                  <a:lnTo>
                    <a:pt x="4623687" y="3113862"/>
                  </a:lnTo>
                  <a:lnTo>
                    <a:pt x="4592063" y="3126962"/>
                  </a:lnTo>
                  <a:close/>
                </a:path>
              </a:pathLst>
            </a:custGeom>
            <a:solidFill>
              <a:srgbClr val="EF4444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01023" y="1641824"/>
              <a:ext cx="35560" cy="3127375"/>
            </a:xfrm>
            <a:custGeom>
              <a:avLst/>
              <a:gdLst/>
              <a:ahLst/>
              <a:cxnLst/>
              <a:rect l="l" t="t" r="r" b="b"/>
              <a:pathLst>
                <a:path w="35560" h="3127375">
                  <a:moveTo>
                    <a:pt x="35432" y="3126962"/>
                  </a:moveTo>
                  <a:lnTo>
                    <a:pt x="0" y="3126962"/>
                  </a:lnTo>
                  <a:lnTo>
                    <a:pt x="0" y="0"/>
                  </a:lnTo>
                  <a:lnTo>
                    <a:pt x="35432" y="0"/>
                  </a:lnTo>
                  <a:lnTo>
                    <a:pt x="35432" y="3126962"/>
                  </a:lnTo>
                  <a:close/>
                </a:path>
              </a:pathLst>
            </a:custGeom>
            <a:solidFill>
              <a:srgbClr val="EF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8778" y="2571940"/>
              <a:ext cx="70866" cy="7086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8778" y="3413473"/>
              <a:ext cx="70866" cy="7086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8778" y="4255007"/>
              <a:ext cx="70866" cy="70865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888323" y="1130616"/>
            <a:ext cx="4224020" cy="3297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b="1" spc="-50" dirty="0">
                <a:solidFill>
                  <a:srgbClr val="2562EB"/>
                </a:solidFill>
                <a:latin typeface="Times New Roman"/>
                <a:cs typeface="Times New Roman"/>
              </a:rPr>
              <a:t>Security</a:t>
            </a:r>
            <a:r>
              <a:rPr sz="2250" b="1" spc="-65" dirty="0">
                <a:solidFill>
                  <a:srgbClr val="2562EB"/>
                </a:solidFill>
                <a:latin typeface="Times New Roman"/>
                <a:cs typeface="Times New Roman"/>
              </a:rPr>
              <a:t> </a:t>
            </a:r>
            <a:r>
              <a:rPr sz="2250" b="1" spc="-10" dirty="0">
                <a:solidFill>
                  <a:srgbClr val="2562EB"/>
                </a:solidFill>
                <a:latin typeface="Times New Roman"/>
                <a:cs typeface="Times New Roman"/>
              </a:rPr>
              <a:t>Considerations</a:t>
            </a: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2150">
              <a:latin typeface="Times New Roman"/>
              <a:cs typeface="Times New Roman"/>
            </a:endParaRPr>
          </a:p>
          <a:p>
            <a:pPr marL="246379">
              <a:lnSpc>
                <a:spcPct val="100000"/>
              </a:lnSpc>
              <a:spcBef>
                <a:spcPts val="5"/>
              </a:spcBef>
            </a:pPr>
            <a:r>
              <a:rPr sz="2100" b="1" spc="-65" dirty="0">
                <a:latin typeface="Arial"/>
                <a:cs typeface="Arial"/>
              </a:rPr>
              <a:t>Critical</a:t>
            </a:r>
            <a:r>
              <a:rPr sz="2100" b="1" spc="-40" dirty="0">
                <a:latin typeface="Arial"/>
                <a:cs typeface="Arial"/>
              </a:rPr>
              <a:t> </a:t>
            </a:r>
            <a:r>
              <a:rPr sz="2100" b="1" spc="-85" dirty="0">
                <a:latin typeface="Arial"/>
                <a:cs typeface="Arial"/>
              </a:rPr>
              <a:t>Security</a:t>
            </a:r>
            <a:r>
              <a:rPr sz="2100" b="1" spc="-35" dirty="0">
                <a:latin typeface="Arial"/>
                <a:cs typeface="Arial"/>
              </a:rPr>
              <a:t> </a:t>
            </a:r>
            <a:r>
              <a:rPr sz="2100" b="1" spc="-10" dirty="0">
                <a:latin typeface="Arial"/>
                <a:cs typeface="Arial"/>
              </a:rPr>
              <a:t>Practices:</a:t>
            </a:r>
            <a:endParaRPr sz="2100">
              <a:latin typeface="Arial"/>
              <a:cs typeface="Arial"/>
            </a:endParaRPr>
          </a:p>
          <a:p>
            <a:pPr marL="543560" marR="514984">
              <a:lnSpc>
                <a:spcPct val="116300"/>
              </a:lnSpc>
              <a:spcBef>
                <a:spcPts val="1530"/>
              </a:spcBef>
            </a:pPr>
            <a:r>
              <a:rPr sz="2100" spc="-85" dirty="0">
                <a:latin typeface="Arial"/>
                <a:cs typeface="Arial"/>
              </a:rPr>
              <a:t>Always</a:t>
            </a:r>
            <a:r>
              <a:rPr sz="2100" spc="-50" dirty="0">
                <a:latin typeface="Arial"/>
                <a:cs typeface="Arial"/>
              </a:rPr>
              <a:t> </a:t>
            </a:r>
            <a:r>
              <a:rPr sz="2100" spc="-70" dirty="0">
                <a:latin typeface="Arial"/>
                <a:cs typeface="Arial"/>
              </a:rPr>
              <a:t>specify</a:t>
            </a:r>
            <a:r>
              <a:rPr sz="2100" spc="-50" dirty="0">
                <a:latin typeface="Arial"/>
                <a:cs typeface="Arial"/>
              </a:rPr>
              <a:t> </a:t>
            </a:r>
            <a:r>
              <a:rPr sz="2100" spc="-55" dirty="0">
                <a:latin typeface="Arial"/>
                <a:cs typeface="Arial"/>
              </a:rPr>
              <a:t>field</a:t>
            </a:r>
            <a:r>
              <a:rPr sz="2100" spc="-50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width</a:t>
            </a:r>
            <a:r>
              <a:rPr sz="2100" spc="-50" dirty="0">
                <a:latin typeface="Arial"/>
                <a:cs typeface="Arial"/>
              </a:rPr>
              <a:t> </a:t>
            </a:r>
            <a:r>
              <a:rPr sz="2100" spc="-25" dirty="0">
                <a:latin typeface="Arial"/>
                <a:cs typeface="Arial"/>
              </a:rPr>
              <a:t>for </a:t>
            </a:r>
            <a:r>
              <a:rPr sz="2100" spc="-10" dirty="0">
                <a:latin typeface="Arial"/>
                <a:cs typeface="Arial"/>
              </a:rPr>
              <a:t>strings</a:t>
            </a:r>
            <a:endParaRPr sz="2100">
              <a:latin typeface="Arial"/>
              <a:cs typeface="Arial"/>
            </a:endParaRPr>
          </a:p>
          <a:p>
            <a:pPr marL="543560" marR="5080">
              <a:lnSpc>
                <a:spcPct val="116300"/>
              </a:lnSpc>
              <a:spcBef>
                <a:spcPts val="765"/>
              </a:spcBef>
            </a:pPr>
            <a:r>
              <a:rPr sz="2100" spc="-90" dirty="0">
                <a:latin typeface="Arial"/>
                <a:cs typeface="Arial"/>
              </a:rPr>
              <a:t>Check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return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value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spc="-45" dirty="0">
                <a:latin typeface="Arial"/>
                <a:cs typeface="Arial"/>
              </a:rPr>
              <a:t>for</a:t>
            </a:r>
            <a:r>
              <a:rPr sz="2100" spc="-60" dirty="0">
                <a:latin typeface="Arial"/>
                <a:cs typeface="Arial"/>
              </a:rPr>
              <a:t> successful </a:t>
            </a:r>
            <a:r>
              <a:rPr sz="2100" spc="-10" dirty="0">
                <a:latin typeface="Arial"/>
                <a:cs typeface="Arial"/>
              </a:rPr>
              <a:t>conversions</a:t>
            </a:r>
            <a:endParaRPr sz="2100">
              <a:latin typeface="Arial"/>
              <a:cs typeface="Arial"/>
            </a:endParaRPr>
          </a:p>
          <a:p>
            <a:pPr marL="543560">
              <a:lnSpc>
                <a:spcPct val="100000"/>
              </a:lnSpc>
              <a:spcBef>
                <a:spcPts val="1180"/>
              </a:spcBef>
            </a:pPr>
            <a:r>
              <a:rPr sz="2100" spc="-95" dirty="0">
                <a:latin typeface="Arial"/>
                <a:cs typeface="Arial"/>
              </a:rPr>
              <a:t>Validate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-70" dirty="0">
                <a:latin typeface="Arial"/>
                <a:cs typeface="Arial"/>
              </a:rPr>
              <a:t>input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data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ranges</a:t>
            </a:r>
            <a:endParaRPr sz="2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679712" y="6109606"/>
            <a:ext cx="4070350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0"/>
              </a:lnSpc>
            </a:pPr>
            <a:r>
              <a:rPr sz="1450" spc="-50" dirty="0">
                <a:solidFill>
                  <a:srgbClr val="6B747D"/>
                </a:solidFill>
                <a:latin typeface="Arial"/>
                <a:cs typeface="Arial"/>
              </a:rPr>
              <a:t>Advanced</a:t>
            </a:r>
            <a:r>
              <a:rPr sz="1450" spc="-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55" dirty="0">
                <a:solidFill>
                  <a:srgbClr val="6B747D"/>
                </a:solidFill>
                <a:latin typeface="Arial"/>
                <a:cs typeface="Arial"/>
              </a:rPr>
              <a:t>UNIX</a:t>
            </a:r>
            <a:r>
              <a:rPr sz="1450" spc="-25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55" dirty="0">
                <a:solidFill>
                  <a:srgbClr val="6B747D"/>
                </a:solidFill>
                <a:latin typeface="Arial"/>
                <a:cs typeface="Arial"/>
              </a:rPr>
              <a:t>Programming</a:t>
            </a:r>
            <a:r>
              <a:rPr sz="1450" spc="-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6B747D"/>
                </a:solidFill>
                <a:latin typeface="Arial"/>
                <a:cs typeface="Arial"/>
              </a:rPr>
              <a:t>•</a:t>
            </a:r>
            <a:r>
              <a:rPr sz="1250" spc="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45" dirty="0">
                <a:solidFill>
                  <a:srgbClr val="6B747D"/>
                </a:solidFill>
                <a:latin typeface="Arial"/>
                <a:cs typeface="Arial"/>
              </a:rPr>
              <a:t>Standard</a:t>
            </a:r>
            <a:r>
              <a:rPr sz="1450" spc="-25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35" dirty="0">
                <a:solidFill>
                  <a:srgbClr val="6B747D"/>
                </a:solidFill>
                <a:latin typeface="Arial"/>
                <a:cs typeface="Arial"/>
              </a:rPr>
              <a:t>I/O</a:t>
            </a:r>
            <a:r>
              <a:rPr sz="1450" spc="-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6B747D"/>
                </a:solidFill>
                <a:latin typeface="Arial"/>
                <a:cs typeface="Arial"/>
              </a:rPr>
              <a:t>Library</a:t>
            </a:r>
            <a:endParaRPr sz="145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12</a:t>
            </a:fld>
            <a:r>
              <a:rPr spc="165" dirty="0"/>
              <a:t> </a:t>
            </a:r>
            <a:r>
              <a:rPr dirty="0"/>
              <a:t>/</a:t>
            </a:r>
            <a:r>
              <a:rPr spc="165" dirty="0"/>
              <a:t> </a:t>
            </a:r>
            <a:r>
              <a:rPr spc="-35" dirty="0"/>
              <a:t>19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867535">
              <a:lnSpc>
                <a:spcPct val="100000"/>
              </a:lnSpc>
              <a:spcBef>
                <a:spcPts val="125"/>
              </a:spcBef>
            </a:pPr>
            <a:r>
              <a:rPr spc="-75" dirty="0"/>
              <a:t>Stream</a:t>
            </a:r>
            <a:r>
              <a:rPr spc="-80" dirty="0"/>
              <a:t> </a:t>
            </a:r>
            <a:r>
              <a:rPr spc="-45" dirty="0"/>
              <a:t>Positioning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207769"/>
            <a:ext cx="10629900" cy="4446905"/>
            <a:chOff x="400049" y="1207769"/>
            <a:chExt cx="10629900" cy="4446905"/>
          </a:xfrm>
        </p:grpSpPr>
        <p:sp>
          <p:nvSpPr>
            <p:cNvPr id="4" name="object 4"/>
            <p:cNvSpPr/>
            <p:nvPr/>
          </p:nvSpPr>
          <p:spPr>
            <a:xfrm>
              <a:off x="400049" y="1207769"/>
              <a:ext cx="10629900" cy="4446905"/>
            </a:xfrm>
            <a:custGeom>
              <a:avLst/>
              <a:gdLst/>
              <a:ahLst/>
              <a:cxnLst/>
              <a:rect l="l" t="t" r="r" b="b"/>
              <a:pathLst>
                <a:path w="10629900" h="4446905">
                  <a:moveTo>
                    <a:pt x="10583797" y="4446841"/>
                  </a:moveTo>
                  <a:lnTo>
                    <a:pt x="46101" y="4446841"/>
                  </a:lnTo>
                  <a:lnTo>
                    <a:pt x="39321" y="4445492"/>
                  </a:lnTo>
                  <a:lnTo>
                    <a:pt x="6742" y="4420542"/>
                  </a:lnTo>
                  <a:lnTo>
                    <a:pt x="0" y="4400740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10583797" y="0"/>
                  </a:lnTo>
                  <a:lnTo>
                    <a:pt x="10619316" y="20550"/>
                  </a:lnTo>
                  <a:lnTo>
                    <a:pt x="10629899" y="46101"/>
                  </a:lnTo>
                  <a:lnTo>
                    <a:pt x="10629899" y="4400740"/>
                  </a:lnTo>
                  <a:lnTo>
                    <a:pt x="10609348" y="4436257"/>
                  </a:lnTo>
                  <a:lnTo>
                    <a:pt x="10583797" y="4446841"/>
                  </a:lnTo>
                  <a:close/>
                </a:path>
              </a:pathLst>
            </a:custGeom>
            <a:solidFill>
              <a:srgbClr val="F7F9FA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207769"/>
              <a:ext cx="10629900" cy="4446905"/>
            </a:xfrm>
            <a:custGeom>
              <a:avLst/>
              <a:gdLst/>
              <a:ahLst/>
              <a:cxnLst/>
              <a:rect l="l" t="t" r="r" b="b"/>
              <a:pathLst>
                <a:path w="10629900" h="4446905">
                  <a:moveTo>
                    <a:pt x="10583797" y="4446841"/>
                  </a:moveTo>
                  <a:lnTo>
                    <a:pt x="46101" y="4446841"/>
                  </a:lnTo>
                  <a:lnTo>
                    <a:pt x="39321" y="4445492"/>
                  </a:lnTo>
                  <a:lnTo>
                    <a:pt x="6742" y="4420542"/>
                  </a:lnTo>
                  <a:lnTo>
                    <a:pt x="0" y="4400739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10583797" y="0"/>
                  </a:lnTo>
                  <a:lnTo>
                    <a:pt x="10590576" y="1348"/>
                  </a:lnTo>
                  <a:lnTo>
                    <a:pt x="10603599" y="6742"/>
                  </a:lnTo>
                  <a:lnTo>
                    <a:pt x="10606765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2" y="41626"/>
                  </a:lnTo>
                  <a:lnTo>
                    <a:pt x="8858" y="47276"/>
                  </a:lnTo>
                  <a:lnTo>
                    <a:pt x="8858" y="4399565"/>
                  </a:lnTo>
                  <a:lnTo>
                    <a:pt x="30773" y="4432363"/>
                  </a:lnTo>
                  <a:lnTo>
                    <a:pt x="47276" y="4437982"/>
                  </a:lnTo>
                  <a:lnTo>
                    <a:pt x="10606765" y="4437982"/>
                  </a:lnTo>
                  <a:lnTo>
                    <a:pt x="10603599" y="4440098"/>
                  </a:lnTo>
                  <a:lnTo>
                    <a:pt x="10590576" y="4445492"/>
                  </a:lnTo>
                  <a:lnTo>
                    <a:pt x="10583797" y="4446841"/>
                  </a:lnTo>
                  <a:close/>
                </a:path>
                <a:path w="10629900" h="4446905">
                  <a:moveTo>
                    <a:pt x="10606765" y="4437982"/>
                  </a:moveTo>
                  <a:lnTo>
                    <a:pt x="10582623" y="4437982"/>
                  </a:lnTo>
                  <a:lnTo>
                    <a:pt x="10588273" y="4436858"/>
                  </a:lnTo>
                  <a:lnTo>
                    <a:pt x="10599125" y="4432363"/>
                  </a:lnTo>
                  <a:lnTo>
                    <a:pt x="10621040" y="4399565"/>
                  </a:lnTo>
                  <a:lnTo>
                    <a:pt x="10621040" y="47276"/>
                  </a:lnTo>
                  <a:lnTo>
                    <a:pt x="10599125" y="14477"/>
                  </a:lnTo>
                  <a:lnTo>
                    <a:pt x="10582623" y="8858"/>
                  </a:lnTo>
                  <a:lnTo>
                    <a:pt x="10606765" y="8858"/>
                  </a:lnTo>
                  <a:lnTo>
                    <a:pt x="10629899" y="46101"/>
                  </a:lnTo>
                  <a:lnTo>
                    <a:pt x="10629899" y="4400739"/>
                  </a:lnTo>
                  <a:lnTo>
                    <a:pt x="10628551" y="4407519"/>
                  </a:lnTo>
                  <a:lnTo>
                    <a:pt x="10623156" y="4420542"/>
                  </a:lnTo>
                  <a:lnTo>
                    <a:pt x="10619316" y="4426290"/>
                  </a:lnTo>
                  <a:lnTo>
                    <a:pt x="10609347" y="4436257"/>
                  </a:lnTo>
                  <a:lnTo>
                    <a:pt x="10606765" y="4437982"/>
                  </a:lnTo>
                  <a:close/>
                </a:path>
              </a:pathLst>
            </a:custGeom>
            <a:solidFill>
              <a:srgbClr val="6B747D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9222" y="3953827"/>
              <a:ext cx="10169525" cy="974725"/>
            </a:xfrm>
            <a:custGeom>
              <a:avLst/>
              <a:gdLst/>
              <a:ahLst/>
              <a:cxnLst/>
              <a:rect l="l" t="t" r="r" b="b"/>
              <a:pathLst>
                <a:path w="10169525" h="974725">
                  <a:moveTo>
                    <a:pt x="10119611" y="974407"/>
                  </a:moveTo>
                  <a:lnTo>
                    <a:pt x="0" y="974407"/>
                  </a:lnTo>
                  <a:lnTo>
                    <a:pt x="0" y="0"/>
                  </a:lnTo>
                  <a:lnTo>
                    <a:pt x="10119611" y="0"/>
                  </a:lnTo>
                  <a:lnTo>
                    <a:pt x="10123067" y="340"/>
                  </a:lnTo>
                  <a:lnTo>
                    <a:pt x="10158373" y="20719"/>
                  </a:lnTo>
                  <a:lnTo>
                    <a:pt x="10169270" y="49659"/>
                  </a:lnTo>
                  <a:lnTo>
                    <a:pt x="10169270" y="924748"/>
                  </a:lnTo>
                  <a:lnTo>
                    <a:pt x="10151234" y="961307"/>
                  </a:lnTo>
                  <a:lnTo>
                    <a:pt x="10119611" y="974407"/>
                  </a:lnTo>
                  <a:close/>
                </a:path>
              </a:pathLst>
            </a:custGeom>
            <a:solidFill>
              <a:srgbClr val="21C45D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506" y="3953827"/>
              <a:ext cx="35560" cy="974725"/>
            </a:xfrm>
            <a:custGeom>
              <a:avLst/>
              <a:gdLst/>
              <a:ahLst/>
              <a:cxnLst/>
              <a:rect l="l" t="t" r="r" b="b"/>
              <a:pathLst>
                <a:path w="35559" h="974725">
                  <a:moveTo>
                    <a:pt x="35432" y="974407"/>
                  </a:moveTo>
                  <a:lnTo>
                    <a:pt x="0" y="974407"/>
                  </a:lnTo>
                  <a:lnTo>
                    <a:pt x="0" y="0"/>
                  </a:lnTo>
                  <a:lnTo>
                    <a:pt x="35432" y="0"/>
                  </a:lnTo>
                  <a:lnTo>
                    <a:pt x="35432" y="974407"/>
                  </a:lnTo>
                  <a:close/>
                </a:path>
              </a:pathLst>
            </a:custGeom>
            <a:solidFill>
              <a:srgbClr val="21C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21506" y="1429225"/>
          <a:ext cx="10179049" cy="2390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2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1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2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2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9265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550" b="1" spc="-60" dirty="0">
                          <a:solidFill>
                            <a:srgbClr val="2562EB"/>
                          </a:solidFill>
                          <a:latin typeface="Arial"/>
                          <a:cs typeface="Arial"/>
                        </a:rPr>
                        <a:t>Method</a:t>
                      </a:r>
                      <a:r>
                        <a:rPr sz="1550" b="1" spc="-10" dirty="0">
                          <a:solidFill>
                            <a:srgbClr val="2562E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b="1" spc="-20" dirty="0">
                          <a:solidFill>
                            <a:srgbClr val="2562EB"/>
                          </a:solidFill>
                          <a:latin typeface="Arial"/>
                          <a:cs typeface="Arial"/>
                        </a:rPr>
                        <a:t>Type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9525">
                      <a:solidFill>
                        <a:srgbClr val="6B747D"/>
                      </a:solidFill>
                      <a:prstDash val="solid"/>
                    </a:lnL>
                    <a:lnR w="9525">
                      <a:solidFill>
                        <a:srgbClr val="6B747D"/>
                      </a:solidFill>
                      <a:prstDash val="solid"/>
                    </a:lnR>
                    <a:lnT w="9525">
                      <a:solidFill>
                        <a:srgbClr val="6B747D"/>
                      </a:solidFill>
                      <a:prstDash val="solid"/>
                    </a:lnT>
                    <a:lnB w="9525">
                      <a:solidFill>
                        <a:srgbClr val="6B747D"/>
                      </a:solidFill>
                      <a:prstDash val="solid"/>
                    </a:lnB>
                    <a:solidFill>
                      <a:srgbClr val="2562EB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550" b="1" spc="-10" dirty="0">
                          <a:solidFill>
                            <a:srgbClr val="2562EB"/>
                          </a:solidFill>
                          <a:latin typeface="Arial"/>
                          <a:cs typeface="Arial"/>
                        </a:rPr>
                        <a:t>Functions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9525">
                      <a:solidFill>
                        <a:srgbClr val="6B747D"/>
                      </a:solidFill>
                      <a:prstDash val="solid"/>
                    </a:lnL>
                    <a:lnR w="9525">
                      <a:solidFill>
                        <a:srgbClr val="6B747D"/>
                      </a:solidFill>
                      <a:prstDash val="solid"/>
                    </a:lnR>
                    <a:lnT w="9525">
                      <a:solidFill>
                        <a:srgbClr val="6B747D"/>
                      </a:solidFill>
                      <a:prstDash val="solid"/>
                    </a:lnT>
                    <a:lnB w="9525">
                      <a:solidFill>
                        <a:srgbClr val="6B747D"/>
                      </a:solidFill>
                      <a:prstDash val="solid"/>
                    </a:lnB>
                    <a:solidFill>
                      <a:srgbClr val="2562EB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550" b="1" spc="-55" dirty="0">
                          <a:solidFill>
                            <a:srgbClr val="2562EB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1550" b="1" spc="-30" dirty="0">
                          <a:solidFill>
                            <a:srgbClr val="2562E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b="1" spc="-20" dirty="0">
                          <a:solidFill>
                            <a:srgbClr val="2562EB"/>
                          </a:solidFill>
                          <a:latin typeface="Arial"/>
                          <a:cs typeface="Arial"/>
                        </a:rPr>
                        <a:t>Type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9525">
                      <a:solidFill>
                        <a:srgbClr val="6B747D"/>
                      </a:solidFill>
                      <a:prstDash val="solid"/>
                    </a:lnL>
                    <a:lnR w="9525">
                      <a:solidFill>
                        <a:srgbClr val="6B747D"/>
                      </a:solidFill>
                      <a:prstDash val="solid"/>
                    </a:lnR>
                    <a:lnT w="9525">
                      <a:solidFill>
                        <a:srgbClr val="6B747D"/>
                      </a:solidFill>
                      <a:prstDash val="solid"/>
                    </a:lnT>
                    <a:lnB w="9525">
                      <a:solidFill>
                        <a:srgbClr val="6B747D"/>
                      </a:solidFill>
                      <a:prstDash val="solid"/>
                    </a:lnB>
                    <a:solidFill>
                      <a:srgbClr val="2562EB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550" b="1" spc="-10" dirty="0">
                          <a:solidFill>
                            <a:srgbClr val="2562EB"/>
                          </a:solidFill>
                          <a:latin typeface="Arial"/>
                          <a:cs typeface="Arial"/>
                        </a:rPr>
                        <a:t>Limitations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9525">
                      <a:solidFill>
                        <a:srgbClr val="6B747D"/>
                      </a:solidFill>
                      <a:prstDash val="solid"/>
                    </a:lnL>
                    <a:lnR w="9525">
                      <a:solidFill>
                        <a:srgbClr val="6B747D"/>
                      </a:solidFill>
                      <a:prstDash val="solid"/>
                    </a:lnR>
                    <a:lnT w="9525">
                      <a:solidFill>
                        <a:srgbClr val="6B747D"/>
                      </a:solidFill>
                      <a:prstDash val="solid"/>
                    </a:lnT>
                    <a:lnB w="9525">
                      <a:solidFill>
                        <a:srgbClr val="6B747D"/>
                      </a:solidFill>
                      <a:prstDash val="solid"/>
                    </a:lnB>
                    <a:solidFill>
                      <a:srgbClr val="2562EB">
                        <a:alpha val="101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915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550" spc="-10" dirty="0">
                          <a:latin typeface="Arial"/>
                          <a:cs typeface="Arial"/>
                        </a:rPr>
                        <a:t>Traditional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9525">
                      <a:solidFill>
                        <a:srgbClr val="6B747D"/>
                      </a:solidFill>
                      <a:prstDash val="solid"/>
                    </a:lnL>
                    <a:lnR w="9525">
                      <a:solidFill>
                        <a:srgbClr val="6B747D"/>
                      </a:solidFill>
                      <a:prstDash val="solid"/>
                    </a:lnR>
                    <a:lnT w="9525">
                      <a:solidFill>
                        <a:srgbClr val="6B747D"/>
                      </a:solidFill>
                      <a:prstDash val="solid"/>
                    </a:lnT>
                    <a:lnB w="9525">
                      <a:solidFill>
                        <a:srgbClr val="6B74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00" b="1" spc="-60" dirty="0">
                          <a:solidFill>
                            <a:srgbClr val="2562EB"/>
                          </a:solidFill>
                          <a:latin typeface="Courier New"/>
                          <a:cs typeface="Courier New"/>
                        </a:rPr>
                        <a:t>ftell()</a:t>
                      </a:r>
                      <a:r>
                        <a:rPr sz="1400" b="1" spc="-430" dirty="0">
                          <a:solidFill>
                            <a:srgbClr val="2562E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55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2562EB"/>
                          </a:solidFill>
                          <a:latin typeface="Courier New"/>
                          <a:cs typeface="Courier New"/>
                        </a:rPr>
                        <a:t>fseek()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08585" marB="0">
                    <a:lnL w="9525">
                      <a:solidFill>
                        <a:srgbClr val="6B747D"/>
                      </a:solidFill>
                      <a:prstDash val="solid"/>
                    </a:lnL>
                    <a:lnR w="9525">
                      <a:solidFill>
                        <a:srgbClr val="6B747D"/>
                      </a:solidFill>
                      <a:prstDash val="solid"/>
                    </a:lnR>
                    <a:lnT w="9525">
                      <a:solidFill>
                        <a:srgbClr val="6B747D"/>
                      </a:solidFill>
                      <a:prstDash val="solid"/>
                    </a:lnT>
                    <a:lnB w="9525">
                      <a:solidFill>
                        <a:srgbClr val="6B74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550" spc="-50" dirty="0">
                          <a:latin typeface="Arial"/>
                          <a:cs typeface="Arial"/>
                        </a:rPr>
                        <a:t>long</a:t>
                      </a:r>
                      <a:r>
                        <a:rPr sz="155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10" dirty="0">
                          <a:latin typeface="Arial"/>
                          <a:cs typeface="Arial"/>
                        </a:rPr>
                        <a:t>integer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9525">
                      <a:solidFill>
                        <a:srgbClr val="6B747D"/>
                      </a:solidFill>
                      <a:prstDash val="solid"/>
                    </a:lnL>
                    <a:lnR w="9525">
                      <a:solidFill>
                        <a:srgbClr val="6B747D"/>
                      </a:solidFill>
                      <a:prstDash val="solid"/>
                    </a:lnR>
                    <a:lnT w="9525">
                      <a:solidFill>
                        <a:srgbClr val="6B747D"/>
                      </a:solidFill>
                      <a:prstDash val="solid"/>
                    </a:lnT>
                    <a:lnB w="9525">
                      <a:solidFill>
                        <a:srgbClr val="6B74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 marR="388620">
                        <a:lnSpc>
                          <a:spcPct val="101299"/>
                        </a:lnSpc>
                        <a:spcBef>
                          <a:spcPts val="830"/>
                        </a:spcBef>
                      </a:pPr>
                      <a:r>
                        <a:rPr sz="1550" spc="-45" dirty="0">
                          <a:latin typeface="Arial"/>
                          <a:cs typeface="Arial"/>
                        </a:rPr>
                        <a:t>Limited</a:t>
                      </a:r>
                      <a:r>
                        <a:rPr sz="155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1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55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25" dirty="0">
                          <a:latin typeface="Arial"/>
                          <a:cs typeface="Arial"/>
                        </a:rPr>
                        <a:t>files</a:t>
                      </a:r>
                      <a:r>
                        <a:rPr sz="155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55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65" dirty="0">
                          <a:latin typeface="Arial"/>
                          <a:cs typeface="Arial"/>
                        </a:rPr>
                        <a:t>2GB</a:t>
                      </a:r>
                      <a:r>
                        <a:rPr sz="155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25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1550" spc="-60" dirty="0">
                          <a:latin typeface="Arial"/>
                          <a:cs typeface="Arial"/>
                        </a:rPr>
                        <a:t>32-</a:t>
                      </a:r>
                      <a:r>
                        <a:rPr sz="1550" spc="-2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155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10" dirty="0">
                          <a:latin typeface="Arial"/>
                          <a:cs typeface="Arial"/>
                        </a:rPr>
                        <a:t>systems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L w="9525">
                      <a:solidFill>
                        <a:srgbClr val="6B747D"/>
                      </a:solidFill>
                      <a:prstDash val="solid"/>
                    </a:lnL>
                    <a:lnR w="9525">
                      <a:solidFill>
                        <a:srgbClr val="6B747D"/>
                      </a:solidFill>
                      <a:prstDash val="solid"/>
                    </a:lnR>
                    <a:lnT w="9525">
                      <a:solidFill>
                        <a:srgbClr val="6B747D"/>
                      </a:solidFill>
                      <a:prstDash val="solid"/>
                    </a:lnT>
                    <a:lnB w="9525">
                      <a:solidFill>
                        <a:srgbClr val="6B747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045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550" spc="-10" dirty="0">
                          <a:latin typeface="Arial"/>
                          <a:cs typeface="Arial"/>
                        </a:rPr>
                        <a:t>Extended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9525">
                      <a:solidFill>
                        <a:srgbClr val="6B747D"/>
                      </a:solidFill>
                      <a:prstDash val="solid"/>
                    </a:lnL>
                    <a:lnR w="9525">
                      <a:solidFill>
                        <a:srgbClr val="6B747D"/>
                      </a:solidFill>
                      <a:prstDash val="solid"/>
                    </a:lnR>
                    <a:lnT w="9525">
                      <a:solidFill>
                        <a:srgbClr val="6B747D"/>
                      </a:solidFill>
                      <a:prstDash val="solid"/>
                    </a:lnT>
                    <a:lnB w="9525">
                      <a:solidFill>
                        <a:srgbClr val="6B74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00" b="1" spc="-60" dirty="0">
                          <a:solidFill>
                            <a:srgbClr val="2562EB"/>
                          </a:solidFill>
                          <a:latin typeface="Courier New"/>
                          <a:cs typeface="Courier New"/>
                        </a:rPr>
                        <a:t>ftello()</a:t>
                      </a:r>
                      <a:r>
                        <a:rPr sz="1400" b="1" spc="-425" dirty="0">
                          <a:solidFill>
                            <a:srgbClr val="2562E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55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2562EB"/>
                          </a:solidFill>
                          <a:latin typeface="Courier New"/>
                          <a:cs typeface="Courier New"/>
                        </a:rPr>
                        <a:t>fseeko()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08585" marB="0">
                    <a:lnL w="9525">
                      <a:solidFill>
                        <a:srgbClr val="6B747D"/>
                      </a:solidFill>
                      <a:prstDash val="solid"/>
                    </a:lnL>
                    <a:lnR w="9525">
                      <a:solidFill>
                        <a:srgbClr val="6B747D"/>
                      </a:solidFill>
                      <a:prstDash val="solid"/>
                    </a:lnR>
                    <a:lnT w="9525">
                      <a:solidFill>
                        <a:srgbClr val="6B747D"/>
                      </a:solidFill>
                      <a:prstDash val="solid"/>
                    </a:lnT>
                    <a:lnB w="9525">
                      <a:solidFill>
                        <a:srgbClr val="6B74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550" spc="-10" dirty="0">
                          <a:latin typeface="Arial"/>
                          <a:cs typeface="Arial"/>
                        </a:rPr>
                        <a:t>off_t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9525">
                      <a:solidFill>
                        <a:srgbClr val="6B747D"/>
                      </a:solidFill>
                      <a:prstDash val="solid"/>
                    </a:lnL>
                    <a:lnR w="9525">
                      <a:solidFill>
                        <a:srgbClr val="6B747D"/>
                      </a:solidFill>
                      <a:prstDash val="solid"/>
                    </a:lnR>
                    <a:lnT w="9525">
                      <a:solidFill>
                        <a:srgbClr val="6B747D"/>
                      </a:solidFill>
                      <a:prstDash val="solid"/>
                    </a:lnT>
                    <a:lnB w="9525">
                      <a:solidFill>
                        <a:srgbClr val="6B74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550" spc="-55" dirty="0">
                          <a:latin typeface="Arial"/>
                          <a:cs typeface="Arial"/>
                        </a:rPr>
                        <a:t>Support </a:t>
                      </a:r>
                      <a:r>
                        <a:rPr sz="1550" spc="-2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55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25" dirty="0">
                          <a:latin typeface="Arial"/>
                          <a:cs typeface="Arial"/>
                        </a:rPr>
                        <a:t>files</a:t>
                      </a:r>
                      <a:r>
                        <a:rPr sz="155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155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25" dirty="0">
                          <a:latin typeface="Arial"/>
                          <a:cs typeface="Arial"/>
                        </a:rPr>
                        <a:t>2GB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9525">
                      <a:solidFill>
                        <a:srgbClr val="6B747D"/>
                      </a:solidFill>
                      <a:prstDash val="solid"/>
                    </a:lnL>
                    <a:lnR w="9525">
                      <a:solidFill>
                        <a:srgbClr val="6B747D"/>
                      </a:solidFill>
                      <a:prstDash val="solid"/>
                    </a:lnR>
                    <a:lnT w="9525">
                      <a:solidFill>
                        <a:srgbClr val="6B747D"/>
                      </a:solidFill>
                      <a:prstDash val="solid"/>
                    </a:lnT>
                    <a:lnB w="9525">
                      <a:solidFill>
                        <a:srgbClr val="6B747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6915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550" spc="-10" dirty="0">
                          <a:latin typeface="Arial"/>
                          <a:cs typeface="Arial"/>
                        </a:rPr>
                        <a:t>Portable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9525">
                      <a:solidFill>
                        <a:srgbClr val="6B747D"/>
                      </a:solidFill>
                      <a:prstDash val="solid"/>
                    </a:lnL>
                    <a:lnR w="9525">
                      <a:solidFill>
                        <a:srgbClr val="6B747D"/>
                      </a:solidFill>
                      <a:prstDash val="solid"/>
                    </a:lnR>
                    <a:lnT w="9525">
                      <a:solidFill>
                        <a:srgbClr val="6B747D"/>
                      </a:solidFill>
                      <a:prstDash val="solid"/>
                    </a:lnT>
                    <a:lnB w="9525">
                      <a:solidFill>
                        <a:srgbClr val="6B74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400" b="1" spc="-60" dirty="0">
                          <a:solidFill>
                            <a:srgbClr val="2562EB"/>
                          </a:solidFill>
                          <a:latin typeface="Courier New"/>
                          <a:cs typeface="Courier New"/>
                        </a:rPr>
                        <a:t>fgetpos()</a:t>
                      </a:r>
                      <a:r>
                        <a:rPr sz="1400" b="1" spc="-425" dirty="0">
                          <a:solidFill>
                            <a:srgbClr val="2562E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5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2562EB"/>
                          </a:solidFill>
                          <a:latin typeface="Courier New"/>
                          <a:cs typeface="Courier New"/>
                        </a:rPr>
                        <a:t>fsetpos()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08585" marB="0">
                    <a:lnL w="9525">
                      <a:solidFill>
                        <a:srgbClr val="6B747D"/>
                      </a:solidFill>
                      <a:prstDash val="solid"/>
                    </a:lnL>
                    <a:lnR w="9525">
                      <a:solidFill>
                        <a:srgbClr val="6B747D"/>
                      </a:solidFill>
                      <a:prstDash val="solid"/>
                    </a:lnR>
                    <a:lnT w="9525">
                      <a:solidFill>
                        <a:srgbClr val="6B747D"/>
                      </a:solidFill>
                      <a:prstDash val="solid"/>
                    </a:lnT>
                    <a:lnB w="9525">
                      <a:solidFill>
                        <a:srgbClr val="6B74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550" spc="-40" dirty="0">
                          <a:latin typeface="Arial"/>
                          <a:cs typeface="Arial"/>
                        </a:rPr>
                        <a:t>abstract</a:t>
                      </a:r>
                      <a:r>
                        <a:rPr sz="155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10" dirty="0">
                          <a:latin typeface="Arial"/>
                          <a:cs typeface="Arial"/>
                        </a:rPr>
                        <a:t>fpos_t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9525">
                      <a:solidFill>
                        <a:srgbClr val="6B747D"/>
                      </a:solidFill>
                      <a:prstDash val="solid"/>
                    </a:lnL>
                    <a:lnR w="9525">
                      <a:solidFill>
                        <a:srgbClr val="6B747D"/>
                      </a:solidFill>
                      <a:prstDash val="solid"/>
                    </a:lnR>
                    <a:lnT w="9525">
                      <a:solidFill>
                        <a:srgbClr val="6B747D"/>
                      </a:solidFill>
                      <a:prstDash val="solid"/>
                    </a:lnT>
                    <a:lnB w="9525">
                      <a:solidFill>
                        <a:srgbClr val="6B74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 marR="332105">
                        <a:lnSpc>
                          <a:spcPct val="101200"/>
                        </a:lnSpc>
                        <a:spcBef>
                          <a:spcPts val="835"/>
                        </a:spcBef>
                      </a:pPr>
                      <a:r>
                        <a:rPr sz="1550" spc="-65" dirty="0">
                          <a:latin typeface="Arial"/>
                          <a:cs typeface="Arial"/>
                        </a:rPr>
                        <a:t>Recommended</a:t>
                      </a:r>
                      <a:r>
                        <a:rPr sz="155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2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55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25" dirty="0">
                          <a:latin typeface="Arial"/>
                          <a:cs typeface="Arial"/>
                        </a:rPr>
                        <a:t>cross- </a:t>
                      </a:r>
                      <a:r>
                        <a:rPr sz="1550" spc="-45" dirty="0">
                          <a:latin typeface="Arial"/>
                          <a:cs typeface="Arial"/>
                        </a:rPr>
                        <a:t>platform</a:t>
                      </a:r>
                      <a:r>
                        <a:rPr sz="15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10" dirty="0">
                          <a:latin typeface="Arial"/>
                          <a:cs typeface="Arial"/>
                        </a:rPr>
                        <a:t>applications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106045" marB="0">
                    <a:lnL w="9525">
                      <a:solidFill>
                        <a:srgbClr val="6B747D"/>
                      </a:solidFill>
                      <a:prstDash val="solid"/>
                    </a:lnL>
                    <a:lnR w="9525">
                      <a:solidFill>
                        <a:srgbClr val="6B747D"/>
                      </a:solidFill>
                      <a:prstDash val="solid"/>
                    </a:lnR>
                    <a:lnT w="9525">
                      <a:solidFill>
                        <a:srgbClr val="6B747D"/>
                      </a:solidFill>
                      <a:prstDash val="solid"/>
                    </a:lnT>
                    <a:lnB w="9525">
                      <a:solidFill>
                        <a:srgbClr val="6B747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667809" y="4133064"/>
            <a:ext cx="4130040" cy="347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00" b="1" spc="-95" dirty="0">
                <a:solidFill>
                  <a:srgbClr val="2562EB"/>
                </a:solidFill>
                <a:latin typeface="Courier New"/>
                <a:cs typeface="Courier New"/>
              </a:rPr>
              <a:t>rewind()</a:t>
            </a:r>
            <a:r>
              <a:rPr sz="2100" spc="-95" dirty="0">
                <a:latin typeface="Arial"/>
                <a:cs typeface="Arial"/>
              </a:rPr>
              <a:t>:</a:t>
            </a:r>
            <a:r>
              <a:rPr sz="2100" spc="-50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Reset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stream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-35" dirty="0">
                <a:latin typeface="Arial"/>
                <a:cs typeface="Arial"/>
              </a:rPr>
              <a:t>to</a:t>
            </a:r>
            <a:r>
              <a:rPr sz="2100" spc="-45" dirty="0">
                <a:latin typeface="Arial"/>
                <a:cs typeface="Arial"/>
              </a:rPr>
              <a:t> beginning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79712" y="5799298"/>
            <a:ext cx="407035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spc="-50" dirty="0">
                <a:solidFill>
                  <a:srgbClr val="6B747D"/>
                </a:solidFill>
                <a:latin typeface="Arial"/>
                <a:cs typeface="Arial"/>
              </a:rPr>
              <a:t>Advanced</a:t>
            </a:r>
            <a:r>
              <a:rPr sz="1450" spc="-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55" dirty="0">
                <a:solidFill>
                  <a:srgbClr val="6B747D"/>
                </a:solidFill>
                <a:latin typeface="Arial"/>
                <a:cs typeface="Arial"/>
              </a:rPr>
              <a:t>UNIX</a:t>
            </a:r>
            <a:r>
              <a:rPr sz="1450" spc="-25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55" dirty="0">
                <a:solidFill>
                  <a:srgbClr val="6B747D"/>
                </a:solidFill>
                <a:latin typeface="Arial"/>
                <a:cs typeface="Arial"/>
              </a:rPr>
              <a:t>Programming</a:t>
            </a:r>
            <a:r>
              <a:rPr sz="1450" spc="-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6B747D"/>
                </a:solidFill>
                <a:latin typeface="Arial"/>
                <a:cs typeface="Arial"/>
              </a:rPr>
              <a:t>•</a:t>
            </a:r>
            <a:r>
              <a:rPr sz="1250" spc="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45" dirty="0">
                <a:solidFill>
                  <a:srgbClr val="6B747D"/>
                </a:solidFill>
                <a:latin typeface="Arial"/>
                <a:cs typeface="Arial"/>
              </a:rPr>
              <a:t>Standard</a:t>
            </a:r>
            <a:r>
              <a:rPr sz="1450" spc="-25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35" dirty="0">
                <a:solidFill>
                  <a:srgbClr val="6B747D"/>
                </a:solidFill>
                <a:latin typeface="Arial"/>
                <a:cs typeface="Arial"/>
              </a:rPr>
              <a:t>I/O</a:t>
            </a:r>
            <a:r>
              <a:rPr sz="1450" spc="-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6B747D"/>
                </a:solidFill>
                <a:latin typeface="Arial"/>
                <a:cs typeface="Arial"/>
              </a:rPr>
              <a:t>Library</a:t>
            </a:r>
            <a:endParaRPr sz="14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13</a:t>
            </a:fld>
            <a:r>
              <a:rPr spc="165" dirty="0"/>
              <a:t> </a:t>
            </a:r>
            <a:r>
              <a:rPr dirty="0"/>
              <a:t>/</a:t>
            </a:r>
            <a:r>
              <a:rPr spc="165" dirty="0"/>
              <a:t> </a:t>
            </a:r>
            <a:r>
              <a:rPr spc="-35" dirty="0"/>
              <a:t>19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1930" y="183210"/>
            <a:ext cx="3506470" cy="4641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5" dirty="0"/>
              <a:t>Implementation</a:t>
            </a:r>
            <a:r>
              <a:rPr spc="-100" dirty="0"/>
              <a:t> </a:t>
            </a:r>
            <a:r>
              <a:rPr spc="-15" dirty="0"/>
              <a:t>Details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012887"/>
            <a:ext cx="5102860" cy="4836795"/>
            <a:chOff x="400049" y="1012887"/>
            <a:chExt cx="5102860" cy="4836795"/>
          </a:xfrm>
        </p:grpSpPr>
        <p:sp>
          <p:nvSpPr>
            <p:cNvPr id="4" name="object 4"/>
            <p:cNvSpPr/>
            <p:nvPr/>
          </p:nvSpPr>
          <p:spPr>
            <a:xfrm>
              <a:off x="400049" y="1012888"/>
              <a:ext cx="5102860" cy="4836795"/>
            </a:xfrm>
            <a:custGeom>
              <a:avLst/>
              <a:gdLst/>
              <a:ahLst/>
              <a:cxnLst/>
              <a:rect l="l" t="t" r="r" b="b"/>
              <a:pathLst>
                <a:path w="5102860" h="4836795">
                  <a:moveTo>
                    <a:pt x="5056250" y="4836604"/>
                  </a:moveTo>
                  <a:lnTo>
                    <a:pt x="46101" y="4836604"/>
                  </a:lnTo>
                  <a:lnTo>
                    <a:pt x="39321" y="4835255"/>
                  </a:lnTo>
                  <a:lnTo>
                    <a:pt x="6742" y="4810305"/>
                  </a:lnTo>
                  <a:lnTo>
                    <a:pt x="0" y="4790502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5056250" y="0"/>
                  </a:lnTo>
                  <a:lnTo>
                    <a:pt x="5091768" y="20550"/>
                  </a:lnTo>
                  <a:lnTo>
                    <a:pt x="5102351" y="46101"/>
                  </a:lnTo>
                  <a:lnTo>
                    <a:pt x="5102351" y="4790502"/>
                  </a:lnTo>
                  <a:lnTo>
                    <a:pt x="5081800" y="4826020"/>
                  </a:lnTo>
                  <a:lnTo>
                    <a:pt x="5056250" y="4836604"/>
                  </a:lnTo>
                  <a:close/>
                </a:path>
              </a:pathLst>
            </a:custGeom>
            <a:solidFill>
              <a:srgbClr val="F7F9FA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012887"/>
              <a:ext cx="5102860" cy="4836795"/>
            </a:xfrm>
            <a:custGeom>
              <a:avLst/>
              <a:gdLst/>
              <a:ahLst/>
              <a:cxnLst/>
              <a:rect l="l" t="t" r="r" b="b"/>
              <a:pathLst>
                <a:path w="5102860" h="4836795">
                  <a:moveTo>
                    <a:pt x="5056249" y="4836604"/>
                  </a:moveTo>
                  <a:lnTo>
                    <a:pt x="46101" y="4836604"/>
                  </a:lnTo>
                  <a:lnTo>
                    <a:pt x="39321" y="4835255"/>
                  </a:lnTo>
                  <a:lnTo>
                    <a:pt x="6742" y="4810305"/>
                  </a:lnTo>
                  <a:lnTo>
                    <a:pt x="0" y="4790502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5056249" y="0"/>
                  </a:lnTo>
                  <a:lnTo>
                    <a:pt x="5063029" y="1348"/>
                  </a:lnTo>
                  <a:lnTo>
                    <a:pt x="5076052" y="6742"/>
                  </a:lnTo>
                  <a:lnTo>
                    <a:pt x="5079218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2" y="41626"/>
                  </a:lnTo>
                  <a:lnTo>
                    <a:pt x="8858" y="47276"/>
                  </a:lnTo>
                  <a:lnTo>
                    <a:pt x="8858" y="4789328"/>
                  </a:lnTo>
                  <a:lnTo>
                    <a:pt x="30773" y="4822126"/>
                  </a:lnTo>
                  <a:lnTo>
                    <a:pt x="47276" y="4827745"/>
                  </a:lnTo>
                  <a:lnTo>
                    <a:pt x="5079218" y="4827745"/>
                  </a:lnTo>
                  <a:lnTo>
                    <a:pt x="5076052" y="4829861"/>
                  </a:lnTo>
                  <a:lnTo>
                    <a:pt x="5063029" y="4835255"/>
                  </a:lnTo>
                  <a:lnTo>
                    <a:pt x="5056249" y="4836604"/>
                  </a:lnTo>
                  <a:close/>
                </a:path>
                <a:path w="5102860" h="4836795">
                  <a:moveTo>
                    <a:pt x="5079218" y="4827745"/>
                  </a:moveTo>
                  <a:lnTo>
                    <a:pt x="5055075" y="4827745"/>
                  </a:lnTo>
                  <a:lnTo>
                    <a:pt x="5060724" y="4826621"/>
                  </a:lnTo>
                  <a:lnTo>
                    <a:pt x="5071578" y="4822126"/>
                  </a:lnTo>
                  <a:lnTo>
                    <a:pt x="5093493" y="4789328"/>
                  </a:lnTo>
                  <a:lnTo>
                    <a:pt x="5093493" y="47276"/>
                  </a:lnTo>
                  <a:lnTo>
                    <a:pt x="5071578" y="14477"/>
                  </a:lnTo>
                  <a:lnTo>
                    <a:pt x="5055075" y="8858"/>
                  </a:lnTo>
                  <a:lnTo>
                    <a:pt x="5079218" y="8858"/>
                  </a:lnTo>
                  <a:lnTo>
                    <a:pt x="5102351" y="46101"/>
                  </a:lnTo>
                  <a:lnTo>
                    <a:pt x="5102351" y="4790502"/>
                  </a:lnTo>
                  <a:lnTo>
                    <a:pt x="5101003" y="4797281"/>
                  </a:lnTo>
                  <a:lnTo>
                    <a:pt x="5095608" y="4810305"/>
                  </a:lnTo>
                  <a:lnTo>
                    <a:pt x="5091768" y="4816052"/>
                  </a:lnTo>
                  <a:lnTo>
                    <a:pt x="5081800" y="4826020"/>
                  </a:lnTo>
                  <a:lnTo>
                    <a:pt x="5079218" y="4827745"/>
                  </a:lnTo>
                  <a:close/>
                </a:path>
              </a:pathLst>
            </a:custGeom>
            <a:solidFill>
              <a:srgbClr val="6B747D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9222" y="3705796"/>
              <a:ext cx="4641850" cy="1346835"/>
            </a:xfrm>
            <a:custGeom>
              <a:avLst/>
              <a:gdLst/>
              <a:ahLst/>
              <a:cxnLst/>
              <a:rect l="l" t="t" r="r" b="b"/>
              <a:pathLst>
                <a:path w="4641850" h="1346835">
                  <a:moveTo>
                    <a:pt x="4592063" y="1346453"/>
                  </a:moveTo>
                  <a:lnTo>
                    <a:pt x="0" y="1346454"/>
                  </a:lnTo>
                  <a:lnTo>
                    <a:pt x="0" y="0"/>
                  </a:lnTo>
                  <a:lnTo>
                    <a:pt x="4592063" y="0"/>
                  </a:lnTo>
                  <a:lnTo>
                    <a:pt x="4595519" y="340"/>
                  </a:lnTo>
                  <a:lnTo>
                    <a:pt x="4630826" y="20719"/>
                  </a:lnTo>
                  <a:lnTo>
                    <a:pt x="4641722" y="49659"/>
                  </a:lnTo>
                  <a:lnTo>
                    <a:pt x="4641722" y="1296794"/>
                  </a:lnTo>
                  <a:lnTo>
                    <a:pt x="4623688" y="1333353"/>
                  </a:lnTo>
                  <a:lnTo>
                    <a:pt x="4592063" y="1346453"/>
                  </a:lnTo>
                  <a:close/>
                </a:path>
              </a:pathLst>
            </a:custGeom>
            <a:solidFill>
              <a:srgbClr val="21C45D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506" y="3705796"/>
              <a:ext cx="35560" cy="1346835"/>
            </a:xfrm>
            <a:custGeom>
              <a:avLst/>
              <a:gdLst/>
              <a:ahLst/>
              <a:cxnLst/>
              <a:rect l="l" t="t" r="r" b="b"/>
              <a:pathLst>
                <a:path w="35559" h="1346835">
                  <a:moveTo>
                    <a:pt x="35432" y="1346453"/>
                  </a:moveTo>
                  <a:lnTo>
                    <a:pt x="0" y="1346453"/>
                  </a:lnTo>
                  <a:lnTo>
                    <a:pt x="0" y="0"/>
                  </a:lnTo>
                  <a:lnTo>
                    <a:pt x="35432" y="0"/>
                  </a:lnTo>
                  <a:lnTo>
                    <a:pt x="35432" y="1346453"/>
                  </a:lnTo>
                  <a:close/>
                </a:path>
              </a:pathLst>
            </a:custGeom>
            <a:solidFill>
              <a:srgbClr val="21C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08806" y="1182727"/>
            <a:ext cx="2632710" cy="370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b="1" spc="-60" dirty="0">
                <a:solidFill>
                  <a:srgbClr val="2562EB"/>
                </a:solidFill>
                <a:latin typeface="Times New Roman"/>
                <a:cs typeface="Times New Roman"/>
              </a:rPr>
              <a:t>FILE </a:t>
            </a:r>
            <a:r>
              <a:rPr sz="2250" b="1" spc="-55" dirty="0">
                <a:solidFill>
                  <a:srgbClr val="2562EB"/>
                </a:solidFill>
                <a:latin typeface="Times New Roman"/>
                <a:cs typeface="Times New Roman"/>
              </a:rPr>
              <a:t>Object</a:t>
            </a:r>
            <a:r>
              <a:rPr sz="2250" b="1" spc="-60" dirty="0">
                <a:solidFill>
                  <a:srgbClr val="2562EB"/>
                </a:solidFill>
                <a:latin typeface="Times New Roman"/>
                <a:cs typeface="Times New Roman"/>
              </a:rPr>
              <a:t> </a:t>
            </a:r>
            <a:r>
              <a:rPr sz="2250" b="1" spc="-35" dirty="0">
                <a:solidFill>
                  <a:srgbClr val="2562EB"/>
                </a:solidFill>
                <a:latin typeface="Times New Roman"/>
                <a:cs typeface="Times New Roman"/>
              </a:rPr>
              <a:t>Contains</a:t>
            </a:r>
            <a:endParaRPr sz="225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18946" y="1854421"/>
            <a:ext cx="71120" cy="1488440"/>
            <a:chOff x="718946" y="1854421"/>
            <a:chExt cx="71120" cy="148844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8946" y="1854421"/>
              <a:ext cx="70866" cy="708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8946" y="2323909"/>
              <a:ext cx="70866" cy="7086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8946" y="2802254"/>
              <a:ext cx="70866" cy="7086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8946" y="3271741"/>
              <a:ext cx="70866" cy="7086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906388" y="1679328"/>
            <a:ext cx="3072130" cy="347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00" spc="-55" dirty="0">
                <a:latin typeface="Arial"/>
                <a:cs typeface="Arial"/>
              </a:rPr>
              <a:t>File</a:t>
            </a:r>
            <a:r>
              <a:rPr sz="2100" spc="-75" dirty="0">
                <a:latin typeface="Arial"/>
                <a:cs typeface="Arial"/>
              </a:rPr>
              <a:t> </a:t>
            </a:r>
            <a:r>
              <a:rPr sz="2100" spc="-70" dirty="0">
                <a:latin typeface="Arial"/>
                <a:cs typeface="Arial"/>
              </a:rPr>
              <a:t>descriptor</a:t>
            </a:r>
            <a:r>
              <a:rPr sz="2100" spc="-75" dirty="0">
                <a:latin typeface="Arial"/>
                <a:cs typeface="Arial"/>
              </a:rPr>
              <a:t> </a:t>
            </a:r>
            <a:r>
              <a:rPr sz="2100" spc="-45" dirty="0">
                <a:latin typeface="Arial"/>
                <a:cs typeface="Arial"/>
              </a:rPr>
              <a:t>for</a:t>
            </a:r>
            <a:r>
              <a:rPr sz="2100" spc="-70" dirty="0">
                <a:latin typeface="Arial"/>
                <a:cs typeface="Arial"/>
              </a:rPr>
              <a:t> actual</a:t>
            </a:r>
            <a:r>
              <a:rPr sz="2100" spc="-75" dirty="0">
                <a:latin typeface="Arial"/>
                <a:cs typeface="Arial"/>
              </a:rPr>
              <a:t> </a:t>
            </a:r>
            <a:r>
              <a:rPr sz="2100" spc="-25" dirty="0">
                <a:latin typeface="Arial"/>
                <a:cs typeface="Arial"/>
              </a:rPr>
              <a:t>I/O</a:t>
            </a:r>
            <a:endParaRPr sz="2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6388" y="2148816"/>
            <a:ext cx="3798570" cy="347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00" spc="-80" dirty="0">
                <a:latin typeface="Arial"/>
                <a:cs typeface="Arial"/>
              </a:rPr>
              <a:t>Buffer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pointer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-95" dirty="0">
                <a:latin typeface="Arial"/>
                <a:cs typeface="Arial"/>
              </a:rPr>
              <a:t>and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-60" dirty="0">
                <a:latin typeface="Arial"/>
                <a:cs typeface="Arial"/>
              </a:rPr>
              <a:t>size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spc="-50" dirty="0">
                <a:latin typeface="Arial"/>
                <a:cs typeface="Arial"/>
              </a:rPr>
              <a:t>information</a:t>
            </a:r>
            <a:endParaRPr sz="2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6388" y="2627161"/>
            <a:ext cx="4134485" cy="347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00" spc="-85" dirty="0">
                <a:latin typeface="Arial"/>
                <a:cs typeface="Arial"/>
              </a:rPr>
              <a:t>Character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count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spc="-95" dirty="0">
                <a:latin typeface="Arial"/>
                <a:cs typeface="Arial"/>
              </a:rPr>
              <a:t>and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position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spc="-30" dirty="0">
                <a:latin typeface="Arial"/>
                <a:cs typeface="Arial"/>
              </a:rPr>
              <a:t>tracking</a:t>
            </a:r>
            <a:endParaRPr sz="2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6388" y="3096648"/>
            <a:ext cx="2824480" cy="347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00" spc="-70" dirty="0">
                <a:latin typeface="Arial"/>
                <a:cs typeface="Arial"/>
              </a:rPr>
              <a:t>Error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-95" dirty="0">
                <a:latin typeface="Arial"/>
                <a:cs typeface="Arial"/>
              </a:rPr>
              <a:t>and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spc="-90" dirty="0">
                <a:latin typeface="Arial"/>
                <a:cs typeface="Arial"/>
              </a:rPr>
              <a:t>end-</a:t>
            </a:r>
            <a:r>
              <a:rPr sz="2100" spc="-70" dirty="0">
                <a:latin typeface="Arial"/>
                <a:cs typeface="Arial"/>
              </a:rPr>
              <a:t>of-</a:t>
            </a:r>
            <a:r>
              <a:rPr sz="2100" spc="-45" dirty="0">
                <a:latin typeface="Arial"/>
                <a:cs typeface="Arial"/>
              </a:rPr>
              <a:t>file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spc="-20" dirty="0">
                <a:latin typeface="Arial"/>
                <a:cs typeface="Arial"/>
              </a:rPr>
              <a:t>flags</a:t>
            </a:r>
            <a:endParaRPr sz="2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2580" y="3826559"/>
            <a:ext cx="411543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95"/>
              </a:spcBef>
            </a:pPr>
            <a:r>
              <a:rPr sz="1900" b="1" spc="-95" dirty="0">
                <a:solidFill>
                  <a:srgbClr val="2562EB"/>
                </a:solidFill>
                <a:latin typeface="Courier New"/>
                <a:cs typeface="Courier New"/>
              </a:rPr>
              <a:t>fileno()</a:t>
            </a:r>
            <a:r>
              <a:rPr sz="2100" spc="-95" dirty="0">
                <a:latin typeface="Arial"/>
                <a:cs typeface="Arial"/>
              </a:rPr>
              <a:t>: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spc="-70" dirty="0">
                <a:latin typeface="Arial"/>
                <a:cs typeface="Arial"/>
              </a:rPr>
              <a:t>Extract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spc="-45" dirty="0">
                <a:latin typeface="Arial"/>
                <a:cs typeface="Arial"/>
              </a:rPr>
              <a:t>file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spc="-70" dirty="0">
                <a:latin typeface="Arial"/>
                <a:cs typeface="Arial"/>
              </a:rPr>
              <a:t>descriptor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spc="-35" dirty="0">
                <a:latin typeface="Arial"/>
                <a:cs typeface="Arial"/>
              </a:rPr>
              <a:t>from </a:t>
            </a:r>
            <a:r>
              <a:rPr sz="2100" spc="-75" dirty="0">
                <a:latin typeface="Arial"/>
                <a:cs typeface="Arial"/>
              </a:rPr>
              <a:t>FILE</a:t>
            </a:r>
            <a:r>
              <a:rPr sz="2100" spc="-70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pointer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679566" y="1012887"/>
            <a:ext cx="5102860" cy="4836795"/>
            <a:chOff x="5679566" y="1012887"/>
            <a:chExt cx="5102860" cy="4836795"/>
          </a:xfrm>
        </p:grpSpPr>
        <p:sp>
          <p:nvSpPr>
            <p:cNvPr id="20" name="object 20"/>
            <p:cNvSpPr/>
            <p:nvPr/>
          </p:nvSpPr>
          <p:spPr>
            <a:xfrm>
              <a:off x="5679567" y="1012888"/>
              <a:ext cx="5102860" cy="4836795"/>
            </a:xfrm>
            <a:custGeom>
              <a:avLst/>
              <a:gdLst/>
              <a:ahLst/>
              <a:cxnLst/>
              <a:rect l="l" t="t" r="r" b="b"/>
              <a:pathLst>
                <a:path w="5102859" h="4836795">
                  <a:moveTo>
                    <a:pt x="5056249" y="4836604"/>
                  </a:moveTo>
                  <a:lnTo>
                    <a:pt x="46101" y="4836604"/>
                  </a:lnTo>
                  <a:lnTo>
                    <a:pt x="39321" y="4835255"/>
                  </a:lnTo>
                  <a:lnTo>
                    <a:pt x="6742" y="4810305"/>
                  </a:lnTo>
                  <a:lnTo>
                    <a:pt x="0" y="4790502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5056249" y="0"/>
                  </a:lnTo>
                  <a:lnTo>
                    <a:pt x="5091767" y="20550"/>
                  </a:lnTo>
                  <a:lnTo>
                    <a:pt x="5102351" y="46101"/>
                  </a:lnTo>
                  <a:lnTo>
                    <a:pt x="5102351" y="4790502"/>
                  </a:lnTo>
                  <a:lnTo>
                    <a:pt x="5081800" y="4826020"/>
                  </a:lnTo>
                  <a:lnTo>
                    <a:pt x="5056249" y="4836604"/>
                  </a:lnTo>
                  <a:close/>
                </a:path>
              </a:pathLst>
            </a:custGeom>
            <a:solidFill>
              <a:srgbClr val="F7F9FA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79566" y="1012887"/>
              <a:ext cx="5102860" cy="4836795"/>
            </a:xfrm>
            <a:custGeom>
              <a:avLst/>
              <a:gdLst/>
              <a:ahLst/>
              <a:cxnLst/>
              <a:rect l="l" t="t" r="r" b="b"/>
              <a:pathLst>
                <a:path w="5102859" h="4836795">
                  <a:moveTo>
                    <a:pt x="5056249" y="4836604"/>
                  </a:moveTo>
                  <a:lnTo>
                    <a:pt x="46101" y="4836604"/>
                  </a:lnTo>
                  <a:lnTo>
                    <a:pt x="39321" y="4835255"/>
                  </a:lnTo>
                  <a:lnTo>
                    <a:pt x="6742" y="4810305"/>
                  </a:lnTo>
                  <a:lnTo>
                    <a:pt x="0" y="4790502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5056249" y="0"/>
                  </a:lnTo>
                  <a:lnTo>
                    <a:pt x="5063028" y="1348"/>
                  </a:lnTo>
                  <a:lnTo>
                    <a:pt x="5076052" y="6742"/>
                  </a:lnTo>
                  <a:lnTo>
                    <a:pt x="5079218" y="8858"/>
                  </a:lnTo>
                  <a:lnTo>
                    <a:pt x="47275" y="8858"/>
                  </a:lnTo>
                  <a:lnTo>
                    <a:pt x="41625" y="9982"/>
                  </a:lnTo>
                  <a:lnTo>
                    <a:pt x="9981" y="41626"/>
                  </a:lnTo>
                  <a:lnTo>
                    <a:pt x="8858" y="47276"/>
                  </a:lnTo>
                  <a:lnTo>
                    <a:pt x="8858" y="4789328"/>
                  </a:lnTo>
                  <a:lnTo>
                    <a:pt x="30772" y="4822126"/>
                  </a:lnTo>
                  <a:lnTo>
                    <a:pt x="47275" y="4827745"/>
                  </a:lnTo>
                  <a:lnTo>
                    <a:pt x="5079218" y="4827745"/>
                  </a:lnTo>
                  <a:lnTo>
                    <a:pt x="5076052" y="4829861"/>
                  </a:lnTo>
                  <a:lnTo>
                    <a:pt x="5063028" y="4835255"/>
                  </a:lnTo>
                  <a:lnTo>
                    <a:pt x="5056249" y="4836604"/>
                  </a:lnTo>
                  <a:close/>
                </a:path>
                <a:path w="5102859" h="4836795">
                  <a:moveTo>
                    <a:pt x="5079218" y="4827745"/>
                  </a:moveTo>
                  <a:lnTo>
                    <a:pt x="5055075" y="4827745"/>
                  </a:lnTo>
                  <a:lnTo>
                    <a:pt x="5060724" y="4826621"/>
                  </a:lnTo>
                  <a:lnTo>
                    <a:pt x="5071577" y="4822126"/>
                  </a:lnTo>
                  <a:lnTo>
                    <a:pt x="5093493" y="4789328"/>
                  </a:lnTo>
                  <a:lnTo>
                    <a:pt x="5093493" y="47276"/>
                  </a:lnTo>
                  <a:lnTo>
                    <a:pt x="5071577" y="14477"/>
                  </a:lnTo>
                  <a:lnTo>
                    <a:pt x="5055075" y="8858"/>
                  </a:lnTo>
                  <a:lnTo>
                    <a:pt x="5079218" y="8858"/>
                  </a:lnTo>
                  <a:lnTo>
                    <a:pt x="5102351" y="46101"/>
                  </a:lnTo>
                  <a:lnTo>
                    <a:pt x="5102351" y="4790502"/>
                  </a:lnTo>
                  <a:lnTo>
                    <a:pt x="5101003" y="4797281"/>
                  </a:lnTo>
                  <a:lnTo>
                    <a:pt x="5095608" y="4810305"/>
                  </a:lnTo>
                  <a:lnTo>
                    <a:pt x="5091767" y="4816052"/>
                  </a:lnTo>
                  <a:lnTo>
                    <a:pt x="5081800" y="4826020"/>
                  </a:lnTo>
                  <a:lnTo>
                    <a:pt x="5079218" y="4827745"/>
                  </a:lnTo>
                  <a:close/>
                </a:path>
              </a:pathLst>
            </a:custGeom>
            <a:solidFill>
              <a:srgbClr val="6B747D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18740" y="3980401"/>
              <a:ext cx="4641850" cy="1337945"/>
            </a:xfrm>
            <a:custGeom>
              <a:avLst/>
              <a:gdLst/>
              <a:ahLst/>
              <a:cxnLst/>
              <a:rect l="l" t="t" r="r" b="b"/>
              <a:pathLst>
                <a:path w="4641850" h="1337945">
                  <a:moveTo>
                    <a:pt x="4592063" y="1337595"/>
                  </a:moveTo>
                  <a:lnTo>
                    <a:pt x="0" y="1337595"/>
                  </a:lnTo>
                  <a:lnTo>
                    <a:pt x="0" y="0"/>
                  </a:lnTo>
                  <a:lnTo>
                    <a:pt x="4592063" y="0"/>
                  </a:lnTo>
                  <a:lnTo>
                    <a:pt x="4595520" y="340"/>
                  </a:lnTo>
                  <a:lnTo>
                    <a:pt x="4630825" y="20719"/>
                  </a:lnTo>
                  <a:lnTo>
                    <a:pt x="4641723" y="49659"/>
                  </a:lnTo>
                  <a:lnTo>
                    <a:pt x="4641723" y="1287935"/>
                  </a:lnTo>
                  <a:lnTo>
                    <a:pt x="4623687" y="1324496"/>
                  </a:lnTo>
                  <a:lnTo>
                    <a:pt x="4592063" y="1337595"/>
                  </a:lnTo>
                  <a:close/>
                </a:path>
              </a:pathLst>
            </a:custGeom>
            <a:solidFill>
              <a:srgbClr val="21C45D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901023" y="3980402"/>
              <a:ext cx="35560" cy="1337945"/>
            </a:xfrm>
            <a:custGeom>
              <a:avLst/>
              <a:gdLst/>
              <a:ahLst/>
              <a:cxnLst/>
              <a:rect l="l" t="t" r="r" b="b"/>
              <a:pathLst>
                <a:path w="35560" h="1337945">
                  <a:moveTo>
                    <a:pt x="35432" y="1337595"/>
                  </a:moveTo>
                  <a:lnTo>
                    <a:pt x="0" y="1337595"/>
                  </a:lnTo>
                  <a:lnTo>
                    <a:pt x="0" y="0"/>
                  </a:lnTo>
                  <a:lnTo>
                    <a:pt x="35432" y="0"/>
                  </a:lnTo>
                  <a:lnTo>
                    <a:pt x="35432" y="1337595"/>
                  </a:lnTo>
                  <a:close/>
                </a:path>
              </a:pathLst>
            </a:custGeom>
            <a:solidFill>
              <a:srgbClr val="21C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888323" y="1182727"/>
            <a:ext cx="2245995" cy="370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b="1" spc="-60" dirty="0">
                <a:solidFill>
                  <a:srgbClr val="2562EB"/>
                </a:solidFill>
                <a:latin typeface="Times New Roman"/>
                <a:cs typeface="Times New Roman"/>
              </a:rPr>
              <a:t>System</a:t>
            </a:r>
            <a:r>
              <a:rPr sz="2250" b="1" spc="-40" dirty="0">
                <a:solidFill>
                  <a:srgbClr val="2562EB"/>
                </a:solidFill>
                <a:latin typeface="Times New Roman"/>
                <a:cs typeface="Times New Roman"/>
              </a:rPr>
              <a:t> Integration</a:t>
            </a:r>
            <a:endParaRPr sz="225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998463" y="1854421"/>
            <a:ext cx="71120" cy="1391285"/>
            <a:chOff x="5998463" y="1854421"/>
            <a:chExt cx="71120" cy="1391285"/>
          </a:xfrm>
        </p:grpSpPr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98463" y="1854421"/>
              <a:ext cx="70866" cy="7086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98463" y="2323909"/>
              <a:ext cx="70866" cy="7086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98463" y="3174301"/>
              <a:ext cx="70866" cy="70865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6185904" y="1679328"/>
            <a:ext cx="4271010" cy="347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00" spc="-80" dirty="0">
                <a:latin typeface="Arial"/>
                <a:cs typeface="Arial"/>
              </a:rPr>
              <a:t>Platform-</a:t>
            </a:r>
            <a:r>
              <a:rPr sz="2100" spc="-60" dirty="0">
                <a:latin typeface="Arial"/>
                <a:cs typeface="Arial"/>
              </a:rPr>
              <a:t>specific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spc="-80" dirty="0">
                <a:latin typeface="Arial"/>
                <a:cs typeface="Arial"/>
              </a:rPr>
              <a:t>implementations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spc="-20" dirty="0">
                <a:latin typeface="Arial"/>
                <a:cs typeface="Arial"/>
              </a:rPr>
              <a:t>vary</a:t>
            </a:r>
            <a:endParaRPr sz="21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85904" y="2099199"/>
            <a:ext cx="3844925" cy="769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95"/>
              </a:spcBef>
            </a:pPr>
            <a:r>
              <a:rPr sz="2100" spc="-85" dirty="0">
                <a:latin typeface="Arial"/>
                <a:cs typeface="Arial"/>
              </a:rPr>
              <a:t>Standard</a:t>
            </a:r>
            <a:r>
              <a:rPr sz="2100" spc="-65" dirty="0">
                <a:latin typeface="Arial"/>
                <a:cs typeface="Arial"/>
              </a:rPr>
              <a:t> </a:t>
            </a:r>
            <a:r>
              <a:rPr sz="2100" spc="-50" dirty="0">
                <a:latin typeface="Arial"/>
                <a:cs typeface="Arial"/>
              </a:rPr>
              <a:t>I/O</a:t>
            </a:r>
            <a:r>
              <a:rPr sz="2100" spc="-95" dirty="0">
                <a:latin typeface="Arial"/>
                <a:cs typeface="Arial"/>
              </a:rPr>
              <a:t> </a:t>
            </a:r>
            <a:r>
              <a:rPr sz="2100" spc="-55" dirty="0">
                <a:latin typeface="Arial"/>
                <a:cs typeface="Arial"/>
              </a:rPr>
              <a:t>built</a:t>
            </a:r>
            <a:r>
              <a:rPr sz="2100" spc="-70" dirty="0">
                <a:latin typeface="Arial"/>
                <a:cs typeface="Arial"/>
              </a:rPr>
              <a:t> </a:t>
            </a:r>
            <a:r>
              <a:rPr sz="2100" spc="-90" dirty="0">
                <a:latin typeface="Arial"/>
                <a:cs typeface="Arial"/>
              </a:rPr>
              <a:t>on</a:t>
            </a:r>
            <a:r>
              <a:rPr sz="2100" spc="-55" dirty="0">
                <a:latin typeface="Arial"/>
                <a:cs typeface="Arial"/>
              </a:rPr>
              <a:t> </a:t>
            </a:r>
            <a:r>
              <a:rPr sz="2100" spc="-65" dirty="0">
                <a:latin typeface="Arial"/>
                <a:cs typeface="Arial"/>
              </a:rPr>
              <a:t>top</a:t>
            </a:r>
            <a:r>
              <a:rPr sz="2100" spc="-70" dirty="0">
                <a:latin typeface="Arial"/>
                <a:cs typeface="Arial"/>
              </a:rPr>
              <a:t> </a:t>
            </a:r>
            <a:r>
              <a:rPr sz="2100" spc="-35" dirty="0">
                <a:latin typeface="Arial"/>
                <a:cs typeface="Arial"/>
              </a:rPr>
              <a:t>of</a:t>
            </a:r>
            <a:r>
              <a:rPr sz="2100" spc="-75" dirty="0">
                <a:latin typeface="Arial"/>
                <a:cs typeface="Arial"/>
              </a:rPr>
              <a:t> </a:t>
            </a:r>
            <a:r>
              <a:rPr sz="2100" spc="-60" dirty="0">
                <a:latin typeface="Arial"/>
                <a:cs typeface="Arial"/>
              </a:rPr>
              <a:t>system calls </a:t>
            </a:r>
            <a:r>
              <a:rPr sz="2100" spc="-10" dirty="0">
                <a:latin typeface="Arial"/>
                <a:cs typeface="Arial"/>
              </a:rPr>
              <a:t>(read/write)</a:t>
            </a:r>
            <a:endParaRPr sz="21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185904" y="2949591"/>
            <a:ext cx="4363720" cy="769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95"/>
              </a:spcBef>
            </a:pPr>
            <a:r>
              <a:rPr sz="2100" spc="-80" dirty="0">
                <a:latin typeface="Arial"/>
                <a:cs typeface="Arial"/>
              </a:rPr>
              <a:t>Buffering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reduces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system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spc="-50" dirty="0">
                <a:latin typeface="Arial"/>
                <a:cs typeface="Arial"/>
              </a:rPr>
              <a:t>call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spc="-60" dirty="0">
                <a:latin typeface="Arial"/>
                <a:cs typeface="Arial"/>
              </a:rPr>
              <a:t>overhead </a:t>
            </a:r>
            <a:r>
              <a:rPr sz="2100" spc="-10" dirty="0">
                <a:latin typeface="Arial"/>
                <a:cs typeface="Arial"/>
              </a:rPr>
              <a:t>significantly</a:t>
            </a:r>
            <a:endParaRPr sz="21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122097" y="4110023"/>
            <a:ext cx="3913504" cy="769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5"/>
              </a:spcBef>
            </a:pPr>
            <a:r>
              <a:rPr sz="2100" b="1" spc="-90" dirty="0">
                <a:latin typeface="Arial"/>
                <a:cs typeface="Arial"/>
              </a:rPr>
              <a:t>Performance</a:t>
            </a:r>
            <a:r>
              <a:rPr sz="2100" b="1" spc="-30" dirty="0">
                <a:latin typeface="Arial"/>
                <a:cs typeface="Arial"/>
              </a:rPr>
              <a:t> </a:t>
            </a:r>
            <a:r>
              <a:rPr sz="2100" b="1" spc="-80" dirty="0">
                <a:latin typeface="Arial"/>
                <a:cs typeface="Arial"/>
              </a:rPr>
              <a:t>Benefit:</a:t>
            </a:r>
            <a:r>
              <a:rPr sz="2100" b="1" spc="-25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Dramatic </a:t>
            </a:r>
            <a:r>
              <a:rPr sz="2100" spc="-80" dirty="0">
                <a:latin typeface="Arial"/>
                <a:cs typeface="Arial"/>
              </a:rPr>
              <a:t>reduction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spc="-30" dirty="0">
                <a:latin typeface="Arial"/>
                <a:cs typeface="Arial"/>
              </a:rPr>
              <a:t>in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expensive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system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spc="-25" dirty="0">
                <a:latin typeface="Arial"/>
                <a:cs typeface="Arial"/>
              </a:rPr>
              <a:t>calls</a:t>
            </a:r>
            <a:endParaRPr sz="21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79712" y="5994179"/>
            <a:ext cx="407035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spc="-50" dirty="0">
                <a:solidFill>
                  <a:srgbClr val="6B747D"/>
                </a:solidFill>
                <a:latin typeface="Arial"/>
                <a:cs typeface="Arial"/>
              </a:rPr>
              <a:t>Advanced</a:t>
            </a:r>
            <a:r>
              <a:rPr sz="1450" spc="-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55" dirty="0">
                <a:solidFill>
                  <a:srgbClr val="6B747D"/>
                </a:solidFill>
                <a:latin typeface="Arial"/>
                <a:cs typeface="Arial"/>
              </a:rPr>
              <a:t>UNIX</a:t>
            </a:r>
            <a:r>
              <a:rPr sz="1450" spc="-25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55" dirty="0">
                <a:solidFill>
                  <a:srgbClr val="6B747D"/>
                </a:solidFill>
                <a:latin typeface="Arial"/>
                <a:cs typeface="Arial"/>
              </a:rPr>
              <a:t>Programming</a:t>
            </a:r>
            <a:r>
              <a:rPr sz="1450" spc="-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6B747D"/>
                </a:solidFill>
                <a:latin typeface="Arial"/>
                <a:cs typeface="Arial"/>
              </a:rPr>
              <a:t>•</a:t>
            </a:r>
            <a:r>
              <a:rPr sz="1250" spc="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45" dirty="0">
                <a:solidFill>
                  <a:srgbClr val="6B747D"/>
                </a:solidFill>
                <a:latin typeface="Arial"/>
                <a:cs typeface="Arial"/>
              </a:rPr>
              <a:t>Standard</a:t>
            </a:r>
            <a:r>
              <a:rPr sz="1450" spc="-25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35" dirty="0">
                <a:solidFill>
                  <a:srgbClr val="6B747D"/>
                </a:solidFill>
                <a:latin typeface="Arial"/>
                <a:cs typeface="Arial"/>
              </a:rPr>
              <a:t>I/O</a:t>
            </a:r>
            <a:r>
              <a:rPr sz="1450" spc="-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6B747D"/>
                </a:solidFill>
                <a:latin typeface="Arial"/>
                <a:cs typeface="Arial"/>
              </a:rPr>
              <a:t>Library</a:t>
            </a:r>
            <a:endParaRPr sz="145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14</a:t>
            </a:fld>
            <a:r>
              <a:rPr spc="165" dirty="0"/>
              <a:t> </a:t>
            </a:r>
            <a:r>
              <a:rPr dirty="0"/>
              <a:t>/</a:t>
            </a:r>
            <a:r>
              <a:rPr spc="165" dirty="0"/>
              <a:t> </a:t>
            </a:r>
            <a:r>
              <a:rPr spc="-35" dirty="0"/>
              <a:t>19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054225">
              <a:lnSpc>
                <a:spcPct val="100000"/>
              </a:lnSpc>
              <a:spcBef>
                <a:spcPts val="125"/>
              </a:spcBef>
            </a:pPr>
            <a:r>
              <a:rPr spc="-110" dirty="0"/>
              <a:t>Temporary</a:t>
            </a:r>
            <a:r>
              <a:rPr spc="-20" dirty="0"/>
              <a:t> Files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915447"/>
            <a:ext cx="5102860" cy="5022850"/>
            <a:chOff x="400049" y="915447"/>
            <a:chExt cx="5102860" cy="5022850"/>
          </a:xfrm>
        </p:grpSpPr>
        <p:sp>
          <p:nvSpPr>
            <p:cNvPr id="4" name="object 4"/>
            <p:cNvSpPr/>
            <p:nvPr/>
          </p:nvSpPr>
          <p:spPr>
            <a:xfrm>
              <a:off x="400049" y="915447"/>
              <a:ext cx="5102860" cy="5022850"/>
            </a:xfrm>
            <a:custGeom>
              <a:avLst/>
              <a:gdLst/>
              <a:ahLst/>
              <a:cxnLst/>
              <a:rect l="l" t="t" r="r" b="b"/>
              <a:pathLst>
                <a:path w="5102860" h="5022850">
                  <a:moveTo>
                    <a:pt x="5056250" y="5022627"/>
                  </a:moveTo>
                  <a:lnTo>
                    <a:pt x="46101" y="5022627"/>
                  </a:lnTo>
                  <a:lnTo>
                    <a:pt x="39321" y="5021278"/>
                  </a:lnTo>
                  <a:lnTo>
                    <a:pt x="6742" y="4996329"/>
                  </a:lnTo>
                  <a:lnTo>
                    <a:pt x="0" y="4976526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5056250" y="0"/>
                  </a:lnTo>
                  <a:lnTo>
                    <a:pt x="5091768" y="20550"/>
                  </a:lnTo>
                  <a:lnTo>
                    <a:pt x="5102351" y="46101"/>
                  </a:lnTo>
                  <a:lnTo>
                    <a:pt x="5102351" y="4976526"/>
                  </a:lnTo>
                  <a:lnTo>
                    <a:pt x="5081800" y="5012044"/>
                  </a:lnTo>
                  <a:lnTo>
                    <a:pt x="5056250" y="5022627"/>
                  </a:lnTo>
                  <a:close/>
                </a:path>
              </a:pathLst>
            </a:custGeom>
            <a:solidFill>
              <a:srgbClr val="F7F9FA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915447"/>
              <a:ext cx="5102860" cy="5022850"/>
            </a:xfrm>
            <a:custGeom>
              <a:avLst/>
              <a:gdLst/>
              <a:ahLst/>
              <a:cxnLst/>
              <a:rect l="l" t="t" r="r" b="b"/>
              <a:pathLst>
                <a:path w="5102860" h="5022850">
                  <a:moveTo>
                    <a:pt x="5056249" y="5022627"/>
                  </a:moveTo>
                  <a:lnTo>
                    <a:pt x="46101" y="5022627"/>
                  </a:lnTo>
                  <a:lnTo>
                    <a:pt x="39321" y="5021278"/>
                  </a:lnTo>
                  <a:lnTo>
                    <a:pt x="6742" y="4996329"/>
                  </a:lnTo>
                  <a:lnTo>
                    <a:pt x="0" y="4976526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5056249" y="0"/>
                  </a:lnTo>
                  <a:lnTo>
                    <a:pt x="5063029" y="1348"/>
                  </a:lnTo>
                  <a:lnTo>
                    <a:pt x="5076052" y="6742"/>
                  </a:lnTo>
                  <a:lnTo>
                    <a:pt x="5079218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2" y="41626"/>
                  </a:lnTo>
                  <a:lnTo>
                    <a:pt x="8858" y="47276"/>
                  </a:lnTo>
                  <a:lnTo>
                    <a:pt x="8858" y="4975351"/>
                  </a:lnTo>
                  <a:lnTo>
                    <a:pt x="30773" y="5008149"/>
                  </a:lnTo>
                  <a:lnTo>
                    <a:pt x="47276" y="5013769"/>
                  </a:lnTo>
                  <a:lnTo>
                    <a:pt x="5079218" y="5013769"/>
                  </a:lnTo>
                  <a:lnTo>
                    <a:pt x="5076052" y="5015884"/>
                  </a:lnTo>
                  <a:lnTo>
                    <a:pt x="5063029" y="5021278"/>
                  </a:lnTo>
                  <a:lnTo>
                    <a:pt x="5056249" y="5022627"/>
                  </a:lnTo>
                  <a:close/>
                </a:path>
                <a:path w="5102860" h="5022850">
                  <a:moveTo>
                    <a:pt x="5079218" y="5013769"/>
                  </a:moveTo>
                  <a:lnTo>
                    <a:pt x="5055075" y="5013769"/>
                  </a:lnTo>
                  <a:lnTo>
                    <a:pt x="5060724" y="5012645"/>
                  </a:lnTo>
                  <a:lnTo>
                    <a:pt x="5071578" y="5008149"/>
                  </a:lnTo>
                  <a:lnTo>
                    <a:pt x="5093493" y="4975351"/>
                  </a:lnTo>
                  <a:lnTo>
                    <a:pt x="5093493" y="47276"/>
                  </a:lnTo>
                  <a:lnTo>
                    <a:pt x="5071578" y="14477"/>
                  </a:lnTo>
                  <a:lnTo>
                    <a:pt x="5055075" y="8858"/>
                  </a:lnTo>
                  <a:lnTo>
                    <a:pt x="5079218" y="8858"/>
                  </a:lnTo>
                  <a:lnTo>
                    <a:pt x="5102351" y="46101"/>
                  </a:lnTo>
                  <a:lnTo>
                    <a:pt x="5102351" y="4976526"/>
                  </a:lnTo>
                  <a:lnTo>
                    <a:pt x="5101003" y="4983305"/>
                  </a:lnTo>
                  <a:lnTo>
                    <a:pt x="5095608" y="4996329"/>
                  </a:lnTo>
                  <a:lnTo>
                    <a:pt x="5091768" y="5002076"/>
                  </a:lnTo>
                  <a:lnTo>
                    <a:pt x="5081800" y="5012043"/>
                  </a:lnTo>
                  <a:lnTo>
                    <a:pt x="5079218" y="5013769"/>
                  </a:lnTo>
                  <a:close/>
                </a:path>
              </a:pathLst>
            </a:custGeom>
            <a:solidFill>
              <a:srgbClr val="6B747D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9222" y="1606390"/>
              <a:ext cx="4641850" cy="3038475"/>
            </a:xfrm>
            <a:custGeom>
              <a:avLst/>
              <a:gdLst/>
              <a:ahLst/>
              <a:cxnLst/>
              <a:rect l="l" t="t" r="r" b="b"/>
              <a:pathLst>
                <a:path w="4641850" h="3038475">
                  <a:moveTo>
                    <a:pt x="4592063" y="3038379"/>
                  </a:moveTo>
                  <a:lnTo>
                    <a:pt x="0" y="3038379"/>
                  </a:lnTo>
                  <a:lnTo>
                    <a:pt x="0" y="0"/>
                  </a:lnTo>
                  <a:lnTo>
                    <a:pt x="4592063" y="0"/>
                  </a:lnTo>
                  <a:lnTo>
                    <a:pt x="4595519" y="340"/>
                  </a:lnTo>
                  <a:lnTo>
                    <a:pt x="4630826" y="20719"/>
                  </a:lnTo>
                  <a:lnTo>
                    <a:pt x="4641722" y="49659"/>
                  </a:lnTo>
                  <a:lnTo>
                    <a:pt x="4641722" y="2988720"/>
                  </a:lnTo>
                  <a:lnTo>
                    <a:pt x="4623688" y="3025279"/>
                  </a:lnTo>
                  <a:lnTo>
                    <a:pt x="4592063" y="3038379"/>
                  </a:lnTo>
                  <a:close/>
                </a:path>
              </a:pathLst>
            </a:custGeom>
            <a:solidFill>
              <a:srgbClr val="EF4444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506" y="1606391"/>
              <a:ext cx="35560" cy="3038475"/>
            </a:xfrm>
            <a:custGeom>
              <a:avLst/>
              <a:gdLst/>
              <a:ahLst/>
              <a:cxnLst/>
              <a:rect l="l" t="t" r="r" b="b"/>
              <a:pathLst>
                <a:path w="35559" h="3038475">
                  <a:moveTo>
                    <a:pt x="35432" y="3038379"/>
                  </a:moveTo>
                  <a:lnTo>
                    <a:pt x="0" y="3038379"/>
                  </a:lnTo>
                  <a:lnTo>
                    <a:pt x="0" y="0"/>
                  </a:lnTo>
                  <a:lnTo>
                    <a:pt x="35432" y="0"/>
                  </a:lnTo>
                  <a:lnTo>
                    <a:pt x="35432" y="3038379"/>
                  </a:lnTo>
                  <a:close/>
                </a:path>
              </a:pathLst>
            </a:custGeom>
            <a:solidFill>
              <a:srgbClr val="EF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9261" y="1960720"/>
              <a:ext cx="70866" cy="708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9261" y="2811112"/>
              <a:ext cx="70866" cy="7086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08806" y="1085286"/>
            <a:ext cx="4022725" cy="3121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b="1" spc="-60" dirty="0">
                <a:solidFill>
                  <a:srgbClr val="2562EB"/>
                </a:solidFill>
                <a:latin typeface="Times New Roman"/>
                <a:cs typeface="Times New Roman"/>
              </a:rPr>
              <a:t>Legacy</a:t>
            </a:r>
            <a:r>
              <a:rPr sz="2250" b="1" spc="-20" dirty="0">
                <a:solidFill>
                  <a:srgbClr val="2562EB"/>
                </a:solidFill>
                <a:latin typeface="Times New Roman"/>
                <a:cs typeface="Times New Roman"/>
              </a:rPr>
              <a:t> </a:t>
            </a:r>
            <a:r>
              <a:rPr sz="2250" b="1" spc="-60" dirty="0">
                <a:solidFill>
                  <a:srgbClr val="2562EB"/>
                </a:solidFill>
                <a:latin typeface="Times New Roman"/>
                <a:cs typeface="Times New Roman"/>
              </a:rPr>
              <a:t>Functions</a:t>
            </a:r>
            <a:r>
              <a:rPr sz="2250" b="1" spc="-25" dirty="0">
                <a:solidFill>
                  <a:srgbClr val="2562EB"/>
                </a:solidFill>
                <a:latin typeface="Times New Roman"/>
                <a:cs typeface="Times New Roman"/>
              </a:rPr>
              <a:t> </a:t>
            </a:r>
            <a:r>
              <a:rPr sz="2250" b="1" spc="-10" dirty="0">
                <a:solidFill>
                  <a:srgbClr val="2562EB"/>
                </a:solidFill>
                <a:latin typeface="Times New Roman"/>
                <a:cs typeface="Times New Roman"/>
              </a:rPr>
              <a:t>(Avoid)</a:t>
            </a:r>
            <a:endParaRPr sz="2250">
              <a:latin typeface="Times New Roman"/>
              <a:cs typeface="Times New Roman"/>
            </a:endParaRPr>
          </a:p>
          <a:p>
            <a:pPr marL="543560" marR="620395">
              <a:lnSpc>
                <a:spcPct val="119000"/>
              </a:lnSpc>
              <a:spcBef>
                <a:spcPts val="2340"/>
              </a:spcBef>
            </a:pPr>
            <a:r>
              <a:rPr sz="1900" b="1" spc="-95" dirty="0">
                <a:solidFill>
                  <a:srgbClr val="2562EB"/>
                </a:solidFill>
                <a:latin typeface="Courier New"/>
                <a:cs typeface="Courier New"/>
              </a:rPr>
              <a:t>tmpnam()</a:t>
            </a:r>
            <a:r>
              <a:rPr sz="2100" spc="-95" dirty="0">
                <a:latin typeface="Arial"/>
                <a:cs typeface="Arial"/>
              </a:rPr>
              <a:t>: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spc="-95" dirty="0">
                <a:latin typeface="Arial"/>
                <a:cs typeface="Arial"/>
              </a:rPr>
              <a:t>Race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spc="-55" dirty="0">
                <a:latin typeface="Arial"/>
                <a:cs typeface="Arial"/>
              </a:rPr>
              <a:t>condition </a:t>
            </a:r>
            <a:r>
              <a:rPr sz="2100" spc="-10" dirty="0">
                <a:latin typeface="Arial"/>
                <a:cs typeface="Arial"/>
              </a:rPr>
              <a:t>vulnerability</a:t>
            </a:r>
            <a:endParaRPr sz="2100">
              <a:latin typeface="Arial"/>
              <a:cs typeface="Arial"/>
            </a:endParaRPr>
          </a:p>
          <a:p>
            <a:pPr marL="543560" marR="266065">
              <a:lnSpc>
                <a:spcPct val="119000"/>
              </a:lnSpc>
              <a:spcBef>
                <a:spcPts val="700"/>
              </a:spcBef>
            </a:pPr>
            <a:r>
              <a:rPr sz="1900" b="1" spc="-100" dirty="0">
                <a:solidFill>
                  <a:srgbClr val="2562EB"/>
                </a:solidFill>
                <a:latin typeface="Courier New"/>
                <a:cs typeface="Courier New"/>
              </a:rPr>
              <a:t>tempnam()</a:t>
            </a:r>
            <a:r>
              <a:rPr sz="2100" spc="-100" dirty="0">
                <a:latin typeface="Arial"/>
                <a:cs typeface="Arial"/>
              </a:rPr>
              <a:t>:</a:t>
            </a:r>
            <a:r>
              <a:rPr sz="2100" spc="-130" dirty="0">
                <a:latin typeface="Arial"/>
                <a:cs typeface="Arial"/>
              </a:rPr>
              <a:t> </a:t>
            </a:r>
            <a:r>
              <a:rPr sz="2100" spc="-70" dirty="0">
                <a:latin typeface="Arial"/>
                <a:cs typeface="Arial"/>
              </a:rPr>
              <a:t>Also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has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spc="-55" dirty="0">
                <a:latin typeface="Arial"/>
                <a:cs typeface="Arial"/>
              </a:rPr>
              <a:t>security </a:t>
            </a:r>
            <a:r>
              <a:rPr sz="2100" spc="-10" dirty="0">
                <a:latin typeface="Arial"/>
                <a:cs typeface="Arial"/>
              </a:rPr>
              <a:t>issues</a:t>
            </a:r>
            <a:endParaRPr sz="2100">
              <a:latin typeface="Arial"/>
              <a:cs typeface="Arial"/>
            </a:endParaRPr>
          </a:p>
          <a:p>
            <a:pPr marL="246379" marR="5080">
              <a:lnSpc>
                <a:spcPct val="116199"/>
              </a:lnSpc>
              <a:spcBef>
                <a:spcPts val="765"/>
              </a:spcBef>
            </a:pPr>
            <a:r>
              <a:rPr sz="2100" b="1" spc="-85" dirty="0">
                <a:latin typeface="Arial"/>
                <a:cs typeface="Arial"/>
              </a:rPr>
              <a:t>Security</a:t>
            </a:r>
            <a:r>
              <a:rPr sz="2100" b="1" spc="55" dirty="0">
                <a:latin typeface="Arial"/>
                <a:cs typeface="Arial"/>
              </a:rPr>
              <a:t> </a:t>
            </a:r>
            <a:r>
              <a:rPr sz="2100" b="1" spc="-85" dirty="0">
                <a:latin typeface="Arial"/>
                <a:cs typeface="Arial"/>
              </a:rPr>
              <a:t>Issue:</a:t>
            </a:r>
            <a:r>
              <a:rPr sz="2100" b="1" spc="15" dirty="0">
                <a:latin typeface="Arial"/>
                <a:cs typeface="Arial"/>
              </a:rPr>
              <a:t> </a:t>
            </a:r>
            <a:r>
              <a:rPr sz="2100" spc="-105" dirty="0">
                <a:latin typeface="Arial"/>
                <a:cs typeface="Arial"/>
              </a:rPr>
              <a:t>Time-</a:t>
            </a:r>
            <a:r>
              <a:rPr sz="2100" spc="-70" dirty="0">
                <a:latin typeface="Arial"/>
                <a:cs typeface="Arial"/>
              </a:rPr>
              <a:t>of-</a:t>
            </a:r>
            <a:r>
              <a:rPr sz="2100" spc="-85" dirty="0">
                <a:latin typeface="Arial"/>
                <a:cs typeface="Arial"/>
              </a:rPr>
              <a:t>check-</a:t>
            </a:r>
            <a:r>
              <a:rPr sz="2100" spc="-25" dirty="0">
                <a:latin typeface="Arial"/>
                <a:cs typeface="Arial"/>
              </a:rPr>
              <a:t>to- </a:t>
            </a:r>
            <a:r>
              <a:rPr sz="2100" spc="-80" dirty="0">
                <a:latin typeface="Arial"/>
                <a:cs typeface="Arial"/>
              </a:rPr>
              <a:t>time-</a:t>
            </a:r>
            <a:r>
              <a:rPr sz="2100" spc="-70" dirty="0">
                <a:latin typeface="Arial"/>
                <a:cs typeface="Arial"/>
              </a:rPr>
              <a:t>of-</a:t>
            </a:r>
            <a:r>
              <a:rPr sz="2100" spc="-85" dirty="0">
                <a:latin typeface="Arial"/>
                <a:cs typeface="Arial"/>
              </a:rPr>
              <a:t>use</a:t>
            </a:r>
            <a:r>
              <a:rPr sz="2100" dirty="0">
                <a:latin typeface="Arial"/>
                <a:cs typeface="Arial"/>
              </a:rPr>
              <a:t> </a:t>
            </a:r>
            <a:r>
              <a:rPr sz="2100" spc="-20" dirty="0">
                <a:latin typeface="Arial"/>
                <a:cs typeface="Arial"/>
              </a:rPr>
              <a:t>races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79566" y="915447"/>
            <a:ext cx="5102860" cy="5022850"/>
            <a:chOff x="5679566" y="915447"/>
            <a:chExt cx="5102860" cy="5022850"/>
          </a:xfrm>
        </p:grpSpPr>
        <p:sp>
          <p:nvSpPr>
            <p:cNvPr id="12" name="object 12"/>
            <p:cNvSpPr/>
            <p:nvPr/>
          </p:nvSpPr>
          <p:spPr>
            <a:xfrm>
              <a:off x="5679567" y="915447"/>
              <a:ext cx="5102860" cy="5022850"/>
            </a:xfrm>
            <a:custGeom>
              <a:avLst/>
              <a:gdLst/>
              <a:ahLst/>
              <a:cxnLst/>
              <a:rect l="l" t="t" r="r" b="b"/>
              <a:pathLst>
                <a:path w="5102859" h="5022850">
                  <a:moveTo>
                    <a:pt x="5056249" y="5022627"/>
                  </a:moveTo>
                  <a:lnTo>
                    <a:pt x="46101" y="5022627"/>
                  </a:lnTo>
                  <a:lnTo>
                    <a:pt x="39321" y="5021278"/>
                  </a:lnTo>
                  <a:lnTo>
                    <a:pt x="6742" y="4996329"/>
                  </a:lnTo>
                  <a:lnTo>
                    <a:pt x="0" y="4976526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5056249" y="0"/>
                  </a:lnTo>
                  <a:lnTo>
                    <a:pt x="5091767" y="20550"/>
                  </a:lnTo>
                  <a:lnTo>
                    <a:pt x="5102351" y="46101"/>
                  </a:lnTo>
                  <a:lnTo>
                    <a:pt x="5102351" y="4976526"/>
                  </a:lnTo>
                  <a:lnTo>
                    <a:pt x="5081800" y="5012044"/>
                  </a:lnTo>
                  <a:lnTo>
                    <a:pt x="5056249" y="5022627"/>
                  </a:lnTo>
                  <a:close/>
                </a:path>
              </a:pathLst>
            </a:custGeom>
            <a:solidFill>
              <a:srgbClr val="F7F9FA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79566" y="915447"/>
              <a:ext cx="5102860" cy="5022850"/>
            </a:xfrm>
            <a:custGeom>
              <a:avLst/>
              <a:gdLst/>
              <a:ahLst/>
              <a:cxnLst/>
              <a:rect l="l" t="t" r="r" b="b"/>
              <a:pathLst>
                <a:path w="5102859" h="5022850">
                  <a:moveTo>
                    <a:pt x="5056249" y="5022627"/>
                  </a:moveTo>
                  <a:lnTo>
                    <a:pt x="46101" y="5022627"/>
                  </a:lnTo>
                  <a:lnTo>
                    <a:pt x="39321" y="5021278"/>
                  </a:lnTo>
                  <a:lnTo>
                    <a:pt x="6742" y="4996329"/>
                  </a:lnTo>
                  <a:lnTo>
                    <a:pt x="0" y="4976526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5056249" y="0"/>
                  </a:lnTo>
                  <a:lnTo>
                    <a:pt x="5063028" y="1348"/>
                  </a:lnTo>
                  <a:lnTo>
                    <a:pt x="5076052" y="6742"/>
                  </a:lnTo>
                  <a:lnTo>
                    <a:pt x="5079218" y="8858"/>
                  </a:lnTo>
                  <a:lnTo>
                    <a:pt x="47275" y="8858"/>
                  </a:lnTo>
                  <a:lnTo>
                    <a:pt x="41625" y="9982"/>
                  </a:lnTo>
                  <a:lnTo>
                    <a:pt x="9981" y="41626"/>
                  </a:lnTo>
                  <a:lnTo>
                    <a:pt x="8858" y="47276"/>
                  </a:lnTo>
                  <a:lnTo>
                    <a:pt x="8858" y="4975351"/>
                  </a:lnTo>
                  <a:lnTo>
                    <a:pt x="30772" y="5008149"/>
                  </a:lnTo>
                  <a:lnTo>
                    <a:pt x="47275" y="5013769"/>
                  </a:lnTo>
                  <a:lnTo>
                    <a:pt x="5079218" y="5013769"/>
                  </a:lnTo>
                  <a:lnTo>
                    <a:pt x="5076052" y="5015884"/>
                  </a:lnTo>
                  <a:lnTo>
                    <a:pt x="5063028" y="5021278"/>
                  </a:lnTo>
                  <a:lnTo>
                    <a:pt x="5056249" y="5022627"/>
                  </a:lnTo>
                  <a:close/>
                </a:path>
                <a:path w="5102859" h="5022850">
                  <a:moveTo>
                    <a:pt x="5079218" y="5013769"/>
                  </a:moveTo>
                  <a:lnTo>
                    <a:pt x="5055075" y="5013769"/>
                  </a:lnTo>
                  <a:lnTo>
                    <a:pt x="5060724" y="5012645"/>
                  </a:lnTo>
                  <a:lnTo>
                    <a:pt x="5071577" y="5008149"/>
                  </a:lnTo>
                  <a:lnTo>
                    <a:pt x="5093493" y="4975351"/>
                  </a:lnTo>
                  <a:lnTo>
                    <a:pt x="5093493" y="47276"/>
                  </a:lnTo>
                  <a:lnTo>
                    <a:pt x="5071577" y="14477"/>
                  </a:lnTo>
                  <a:lnTo>
                    <a:pt x="5055075" y="8858"/>
                  </a:lnTo>
                  <a:lnTo>
                    <a:pt x="5079218" y="8858"/>
                  </a:lnTo>
                  <a:lnTo>
                    <a:pt x="5102351" y="46101"/>
                  </a:lnTo>
                  <a:lnTo>
                    <a:pt x="5102351" y="4976526"/>
                  </a:lnTo>
                  <a:lnTo>
                    <a:pt x="5101003" y="4983305"/>
                  </a:lnTo>
                  <a:lnTo>
                    <a:pt x="5095608" y="4996329"/>
                  </a:lnTo>
                  <a:lnTo>
                    <a:pt x="5091767" y="5002076"/>
                  </a:lnTo>
                  <a:lnTo>
                    <a:pt x="5081800" y="5012043"/>
                  </a:lnTo>
                  <a:lnTo>
                    <a:pt x="5079218" y="5013769"/>
                  </a:lnTo>
                  <a:close/>
                </a:path>
              </a:pathLst>
            </a:custGeom>
            <a:solidFill>
              <a:srgbClr val="6B747D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18740" y="1606390"/>
              <a:ext cx="4641850" cy="3897629"/>
            </a:xfrm>
            <a:custGeom>
              <a:avLst/>
              <a:gdLst/>
              <a:ahLst/>
              <a:cxnLst/>
              <a:rect l="l" t="t" r="r" b="b"/>
              <a:pathLst>
                <a:path w="4641850" h="3897629">
                  <a:moveTo>
                    <a:pt x="4592063" y="3897629"/>
                  </a:moveTo>
                  <a:lnTo>
                    <a:pt x="0" y="3897630"/>
                  </a:lnTo>
                  <a:lnTo>
                    <a:pt x="0" y="0"/>
                  </a:lnTo>
                  <a:lnTo>
                    <a:pt x="4592063" y="0"/>
                  </a:lnTo>
                  <a:lnTo>
                    <a:pt x="4595520" y="340"/>
                  </a:lnTo>
                  <a:lnTo>
                    <a:pt x="4630825" y="20719"/>
                  </a:lnTo>
                  <a:lnTo>
                    <a:pt x="4641723" y="49659"/>
                  </a:lnTo>
                  <a:lnTo>
                    <a:pt x="4641723" y="3847970"/>
                  </a:lnTo>
                  <a:lnTo>
                    <a:pt x="4623687" y="3884530"/>
                  </a:lnTo>
                  <a:lnTo>
                    <a:pt x="4592063" y="3897629"/>
                  </a:lnTo>
                  <a:close/>
                </a:path>
              </a:pathLst>
            </a:custGeom>
            <a:solidFill>
              <a:srgbClr val="21C45D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01023" y="1606391"/>
              <a:ext cx="35560" cy="3897629"/>
            </a:xfrm>
            <a:custGeom>
              <a:avLst/>
              <a:gdLst/>
              <a:ahLst/>
              <a:cxnLst/>
              <a:rect l="l" t="t" r="r" b="b"/>
              <a:pathLst>
                <a:path w="35560" h="3897629">
                  <a:moveTo>
                    <a:pt x="35432" y="3897629"/>
                  </a:moveTo>
                  <a:lnTo>
                    <a:pt x="0" y="3897629"/>
                  </a:lnTo>
                  <a:lnTo>
                    <a:pt x="0" y="0"/>
                  </a:lnTo>
                  <a:lnTo>
                    <a:pt x="35432" y="0"/>
                  </a:lnTo>
                  <a:lnTo>
                    <a:pt x="35432" y="3897629"/>
                  </a:lnTo>
                  <a:close/>
                </a:path>
              </a:pathLst>
            </a:custGeom>
            <a:solidFill>
              <a:srgbClr val="21C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8778" y="1960720"/>
              <a:ext cx="70866" cy="7086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8778" y="2811112"/>
              <a:ext cx="70866" cy="7086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8778" y="3661504"/>
              <a:ext cx="70866" cy="70865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888323" y="1085286"/>
            <a:ext cx="4180840" cy="39808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b="1" spc="-55" dirty="0">
                <a:solidFill>
                  <a:srgbClr val="2562EB"/>
                </a:solidFill>
                <a:latin typeface="Times New Roman"/>
                <a:cs typeface="Times New Roman"/>
              </a:rPr>
              <a:t>Secure </a:t>
            </a:r>
            <a:r>
              <a:rPr sz="2250" b="1" spc="-60" dirty="0">
                <a:solidFill>
                  <a:srgbClr val="2562EB"/>
                </a:solidFill>
                <a:latin typeface="Times New Roman"/>
                <a:cs typeface="Times New Roman"/>
              </a:rPr>
              <a:t>Functions</a:t>
            </a:r>
            <a:r>
              <a:rPr sz="2250" b="1" spc="-45" dirty="0">
                <a:solidFill>
                  <a:srgbClr val="2562EB"/>
                </a:solidFill>
                <a:latin typeface="Times New Roman"/>
                <a:cs typeface="Times New Roman"/>
              </a:rPr>
              <a:t> </a:t>
            </a:r>
            <a:r>
              <a:rPr sz="2250" b="1" spc="-10" dirty="0">
                <a:solidFill>
                  <a:srgbClr val="2562EB"/>
                </a:solidFill>
                <a:latin typeface="Times New Roman"/>
                <a:cs typeface="Times New Roman"/>
              </a:rPr>
              <a:t>(Recommended)</a:t>
            </a:r>
            <a:endParaRPr sz="2250">
              <a:latin typeface="Times New Roman"/>
              <a:cs typeface="Times New Roman"/>
            </a:endParaRPr>
          </a:p>
          <a:p>
            <a:pPr marL="543560" marR="299720">
              <a:lnSpc>
                <a:spcPct val="119000"/>
              </a:lnSpc>
              <a:spcBef>
                <a:spcPts val="2340"/>
              </a:spcBef>
            </a:pPr>
            <a:r>
              <a:rPr sz="1900" b="1" spc="-95" dirty="0">
                <a:solidFill>
                  <a:srgbClr val="2562EB"/>
                </a:solidFill>
                <a:latin typeface="Courier New"/>
                <a:cs typeface="Courier New"/>
              </a:rPr>
              <a:t>tmpfile()</a:t>
            </a:r>
            <a:r>
              <a:rPr sz="2100" spc="-95" dirty="0">
                <a:latin typeface="Arial"/>
                <a:cs typeface="Arial"/>
              </a:rPr>
              <a:t>: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Creates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spc="-95" dirty="0">
                <a:latin typeface="Arial"/>
                <a:cs typeface="Arial"/>
              </a:rPr>
              <a:t>and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spc="-30" dirty="0">
                <a:latin typeface="Arial"/>
                <a:cs typeface="Arial"/>
              </a:rPr>
              <a:t>auto- </a:t>
            </a:r>
            <a:r>
              <a:rPr sz="2100" spc="-90" dirty="0">
                <a:latin typeface="Arial"/>
                <a:cs typeface="Arial"/>
              </a:rPr>
              <a:t>removes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spc="-20" dirty="0">
                <a:latin typeface="Arial"/>
                <a:cs typeface="Arial"/>
              </a:rPr>
              <a:t>file</a:t>
            </a:r>
            <a:endParaRPr sz="2100">
              <a:latin typeface="Arial"/>
              <a:cs typeface="Arial"/>
            </a:endParaRPr>
          </a:p>
          <a:p>
            <a:pPr marL="543560" marR="162560">
              <a:lnSpc>
                <a:spcPct val="119000"/>
              </a:lnSpc>
              <a:spcBef>
                <a:spcPts val="700"/>
              </a:spcBef>
            </a:pPr>
            <a:r>
              <a:rPr sz="1900" b="1" spc="-95" dirty="0">
                <a:solidFill>
                  <a:srgbClr val="2562EB"/>
                </a:solidFill>
                <a:latin typeface="Courier New"/>
                <a:cs typeface="Courier New"/>
              </a:rPr>
              <a:t>mkstemp()</a:t>
            </a:r>
            <a:r>
              <a:rPr sz="2100" spc="-95" dirty="0">
                <a:latin typeface="Arial"/>
                <a:cs typeface="Arial"/>
              </a:rPr>
              <a:t>: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Secure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spc="-45" dirty="0">
                <a:latin typeface="Arial"/>
                <a:cs typeface="Arial"/>
              </a:rPr>
              <a:t>file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spc="-50" dirty="0">
                <a:latin typeface="Arial"/>
                <a:cs typeface="Arial"/>
              </a:rPr>
              <a:t>creation </a:t>
            </a:r>
            <a:r>
              <a:rPr sz="2100" spc="-65" dirty="0">
                <a:latin typeface="Arial"/>
                <a:cs typeface="Arial"/>
              </a:rPr>
              <a:t>with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unique</a:t>
            </a:r>
            <a:r>
              <a:rPr sz="2100" spc="-55" dirty="0">
                <a:latin typeface="Arial"/>
                <a:cs typeface="Arial"/>
              </a:rPr>
              <a:t> </a:t>
            </a:r>
            <a:r>
              <a:rPr sz="2100" spc="-20" dirty="0">
                <a:latin typeface="Arial"/>
                <a:cs typeface="Arial"/>
              </a:rPr>
              <a:t>name</a:t>
            </a:r>
            <a:endParaRPr sz="2100">
              <a:latin typeface="Arial"/>
              <a:cs typeface="Arial"/>
            </a:endParaRPr>
          </a:p>
          <a:p>
            <a:pPr marL="543560" marR="231775">
              <a:lnSpc>
                <a:spcPct val="119000"/>
              </a:lnSpc>
              <a:spcBef>
                <a:spcPts val="695"/>
              </a:spcBef>
            </a:pPr>
            <a:r>
              <a:rPr sz="1900" b="1" spc="-95" dirty="0">
                <a:solidFill>
                  <a:srgbClr val="2562EB"/>
                </a:solidFill>
                <a:latin typeface="Courier New"/>
                <a:cs typeface="Courier New"/>
              </a:rPr>
              <a:t>mkdtemp()</a:t>
            </a:r>
            <a:r>
              <a:rPr sz="2100" spc="-95" dirty="0">
                <a:latin typeface="Arial"/>
                <a:cs typeface="Arial"/>
              </a:rPr>
              <a:t>: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Creates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spc="-65" dirty="0">
                <a:latin typeface="Arial"/>
                <a:cs typeface="Arial"/>
              </a:rPr>
              <a:t>temporary </a:t>
            </a:r>
            <a:r>
              <a:rPr sz="2100" spc="-10" dirty="0">
                <a:latin typeface="Arial"/>
                <a:cs typeface="Arial"/>
              </a:rPr>
              <a:t>directory</a:t>
            </a:r>
            <a:endParaRPr sz="2100">
              <a:latin typeface="Arial"/>
              <a:cs typeface="Arial"/>
            </a:endParaRPr>
          </a:p>
          <a:p>
            <a:pPr marL="246379">
              <a:lnSpc>
                <a:spcPct val="100000"/>
              </a:lnSpc>
              <a:spcBef>
                <a:spcPts val="1180"/>
              </a:spcBef>
            </a:pPr>
            <a:r>
              <a:rPr sz="2100" b="1" spc="-90" dirty="0">
                <a:latin typeface="Arial"/>
                <a:cs typeface="Arial"/>
              </a:rPr>
              <a:t>Best</a:t>
            </a:r>
            <a:r>
              <a:rPr sz="2100" b="1" spc="-25" dirty="0">
                <a:latin typeface="Arial"/>
                <a:cs typeface="Arial"/>
              </a:rPr>
              <a:t> </a:t>
            </a:r>
            <a:r>
              <a:rPr sz="2100" b="1" spc="-75" dirty="0">
                <a:latin typeface="Arial"/>
                <a:cs typeface="Arial"/>
              </a:rPr>
              <a:t>Practice:</a:t>
            </a:r>
            <a:r>
              <a:rPr sz="2100" b="1" spc="-25" dirty="0">
                <a:latin typeface="Arial"/>
                <a:cs typeface="Arial"/>
              </a:rPr>
              <a:t> </a:t>
            </a:r>
            <a:r>
              <a:rPr sz="2100" spc="-100" dirty="0">
                <a:latin typeface="Arial"/>
                <a:cs typeface="Arial"/>
              </a:rPr>
              <a:t>Use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1900" b="1" spc="-105" dirty="0">
                <a:solidFill>
                  <a:srgbClr val="2562EB"/>
                </a:solidFill>
                <a:latin typeface="Courier New"/>
                <a:cs typeface="Courier New"/>
              </a:rPr>
              <a:t>mkstemp()</a:t>
            </a:r>
            <a:r>
              <a:rPr sz="1900" b="1" spc="-580" dirty="0">
                <a:solidFill>
                  <a:srgbClr val="2562EB"/>
                </a:solidFill>
                <a:latin typeface="Courier New"/>
                <a:cs typeface="Courier New"/>
              </a:rPr>
              <a:t> </a:t>
            </a:r>
            <a:r>
              <a:rPr sz="2100" spc="-25" dirty="0">
                <a:latin typeface="Arial"/>
                <a:cs typeface="Arial"/>
              </a:rPr>
              <a:t>and</a:t>
            </a:r>
            <a:endParaRPr sz="2100">
              <a:latin typeface="Arial"/>
              <a:cs typeface="Arial"/>
            </a:endParaRPr>
          </a:p>
          <a:p>
            <a:pPr marL="246379">
              <a:lnSpc>
                <a:spcPct val="100000"/>
              </a:lnSpc>
              <a:spcBef>
                <a:spcPts val="475"/>
              </a:spcBef>
            </a:pPr>
            <a:r>
              <a:rPr sz="1900" b="1" spc="-105" dirty="0">
                <a:solidFill>
                  <a:srgbClr val="2562EB"/>
                </a:solidFill>
                <a:latin typeface="Courier New"/>
                <a:cs typeface="Courier New"/>
              </a:rPr>
              <a:t>unlink()</a:t>
            </a:r>
            <a:r>
              <a:rPr sz="1900" b="1" spc="-595" dirty="0">
                <a:solidFill>
                  <a:srgbClr val="2562EB"/>
                </a:solidFill>
                <a:latin typeface="Courier New"/>
                <a:cs typeface="Courier New"/>
              </a:rPr>
              <a:t> </a:t>
            </a:r>
            <a:r>
              <a:rPr sz="2100" spc="-85" dirty="0">
                <a:latin typeface="Arial"/>
                <a:cs typeface="Arial"/>
              </a:rPr>
              <a:t>manually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if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needed</a:t>
            </a:r>
            <a:endParaRPr sz="2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679712" y="6198188"/>
            <a:ext cx="4070350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0"/>
              </a:lnSpc>
            </a:pPr>
            <a:r>
              <a:rPr sz="1450" spc="-50" dirty="0">
                <a:solidFill>
                  <a:srgbClr val="6B747D"/>
                </a:solidFill>
                <a:latin typeface="Arial"/>
                <a:cs typeface="Arial"/>
              </a:rPr>
              <a:t>Advanced</a:t>
            </a:r>
            <a:r>
              <a:rPr sz="1450" spc="-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55" dirty="0">
                <a:solidFill>
                  <a:srgbClr val="6B747D"/>
                </a:solidFill>
                <a:latin typeface="Arial"/>
                <a:cs typeface="Arial"/>
              </a:rPr>
              <a:t>UNIX</a:t>
            </a:r>
            <a:r>
              <a:rPr sz="1450" spc="-25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55" dirty="0">
                <a:solidFill>
                  <a:srgbClr val="6B747D"/>
                </a:solidFill>
                <a:latin typeface="Arial"/>
                <a:cs typeface="Arial"/>
              </a:rPr>
              <a:t>Programming</a:t>
            </a:r>
            <a:r>
              <a:rPr sz="1450" spc="-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6B747D"/>
                </a:solidFill>
                <a:latin typeface="Arial"/>
                <a:cs typeface="Arial"/>
              </a:rPr>
              <a:t>•</a:t>
            </a:r>
            <a:r>
              <a:rPr sz="1250" spc="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45" dirty="0">
                <a:solidFill>
                  <a:srgbClr val="6B747D"/>
                </a:solidFill>
                <a:latin typeface="Arial"/>
                <a:cs typeface="Arial"/>
              </a:rPr>
              <a:t>Standard</a:t>
            </a:r>
            <a:r>
              <a:rPr sz="1450" spc="-25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35" dirty="0">
                <a:solidFill>
                  <a:srgbClr val="6B747D"/>
                </a:solidFill>
                <a:latin typeface="Arial"/>
                <a:cs typeface="Arial"/>
              </a:rPr>
              <a:t>I/O</a:t>
            </a:r>
            <a:r>
              <a:rPr sz="1450" spc="-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6B747D"/>
                </a:solidFill>
                <a:latin typeface="Arial"/>
                <a:cs typeface="Arial"/>
              </a:rPr>
              <a:t>Library</a:t>
            </a:r>
            <a:endParaRPr sz="145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15</a:t>
            </a:fld>
            <a:r>
              <a:rPr spc="165" dirty="0"/>
              <a:t> </a:t>
            </a:r>
            <a:r>
              <a:rPr dirty="0"/>
              <a:t>/</a:t>
            </a:r>
            <a:r>
              <a:rPr spc="165" dirty="0"/>
              <a:t> </a:t>
            </a:r>
            <a:r>
              <a:rPr spc="-35" dirty="0"/>
              <a:t>19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993900">
              <a:lnSpc>
                <a:spcPct val="100000"/>
              </a:lnSpc>
              <a:spcBef>
                <a:spcPts val="114"/>
              </a:spcBef>
            </a:pPr>
            <a:r>
              <a:rPr spc="-85" dirty="0"/>
              <a:t>Memory</a:t>
            </a:r>
            <a:r>
              <a:rPr spc="-70" dirty="0"/>
              <a:t> </a:t>
            </a:r>
            <a:r>
              <a:rPr spc="-50" dirty="0"/>
              <a:t>Streams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862297"/>
            <a:ext cx="10629900" cy="5129530"/>
            <a:chOff x="400049" y="862297"/>
            <a:chExt cx="10629900" cy="5129530"/>
          </a:xfrm>
        </p:grpSpPr>
        <p:sp>
          <p:nvSpPr>
            <p:cNvPr id="4" name="object 4"/>
            <p:cNvSpPr/>
            <p:nvPr/>
          </p:nvSpPr>
          <p:spPr>
            <a:xfrm>
              <a:off x="400049" y="862297"/>
              <a:ext cx="10629900" cy="5129530"/>
            </a:xfrm>
            <a:custGeom>
              <a:avLst/>
              <a:gdLst/>
              <a:ahLst/>
              <a:cxnLst/>
              <a:rect l="l" t="t" r="r" b="b"/>
              <a:pathLst>
                <a:path w="10629900" h="5129530">
                  <a:moveTo>
                    <a:pt x="10583797" y="5128926"/>
                  </a:moveTo>
                  <a:lnTo>
                    <a:pt x="46101" y="5128926"/>
                  </a:lnTo>
                  <a:lnTo>
                    <a:pt x="39321" y="5127577"/>
                  </a:lnTo>
                  <a:lnTo>
                    <a:pt x="6742" y="5102627"/>
                  </a:lnTo>
                  <a:lnTo>
                    <a:pt x="0" y="5082824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10583797" y="0"/>
                  </a:lnTo>
                  <a:lnTo>
                    <a:pt x="10619316" y="20550"/>
                  </a:lnTo>
                  <a:lnTo>
                    <a:pt x="10629899" y="46101"/>
                  </a:lnTo>
                  <a:lnTo>
                    <a:pt x="10629899" y="5082824"/>
                  </a:lnTo>
                  <a:lnTo>
                    <a:pt x="10609348" y="5118342"/>
                  </a:lnTo>
                  <a:lnTo>
                    <a:pt x="10583797" y="5128926"/>
                  </a:lnTo>
                  <a:close/>
                </a:path>
              </a:pathLst>
            </a:custGeom>
            <a:solidFill>
              <a:srgbClr val="F7F9FA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862297"/>
              <a:ext cx="10629900" cy="5129530"/>
            </a:xfrm>
            <a:custGeom>
              <a:avLst/>
              <a:gdLst/>
              <a:ahLst/>
              <a:cxnLst/>
              <a:rect l="l" t="t" r="r" b="b"/>
              <a:pathLst>
                <a:path w="10629900" h="5129530">
                  <a:moveTo>
                    <a:pt x="10583797" y="5128926"/>
                  </a:moveTo>
                  <a:lnTo>
                    <a:pt x="46101" y="5128926"/>
                  </a:lnTo>
                  <a:lnTo>
                    <a:pt x="39321" y="5127577"/>
                  </a:lnTo>
                  <a:lnTo>
                    <a:pt x="6742" y="5102627"/>
                  </a:lnTo>
                  <a:lnTo>
                    <a:pt x="0" y="5082824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10583797" y="0"/>
                  </a:lnTo>
                  <a:lnTo>
                    <a:pt x="10590576" y="1348"/>
                  </a:lnTo>
                  <a:lnTo>
                    <a:pt x="10603599" y="6742"/>
                  </a:lnTo>
                  <a:lnTo>
                    <a:pt x="10606765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2" y="41626"/>
                  </a:lnTo>
                  <a:lnTo>
                    <a:pt x="8858" y="47276"/>
                  </a:lnTo>
                  <a:lnTo>
                    <a:pt x="8858" y="5081650"/>
                  </a:lnTo>
                  <a:lnTo>
                    <a:pt x="30773" y="5114448"/>
                  </a:lnTo>
                  <a:lnTo>
                    <a:pt x="47276" y="5120068"/>
                  </a:lnTo>
                  <a:lnTo>
                    <a:pt x="10606764" y="5120068"/>
                  </a:lnTo>
                  <a:lnTo>
                    <a:pt x="10603599" y="5122183"/>
                  </a:lnTo>
                  <a:lnTo>
                    <a:pt x="10590576" y="5127577"/>
                  </a:lnTo>
                  <a:lnTo>
                    <a:pt x="10583797" y="5128926"/>
                  </a:lnTo>
                  <a:close/>
                </a:path>
                <a:path w="10629900" h="5129530">
                  <a:moveTo>
                    <a:pt x="10606764" y="5120068"/>
                  </a:moveTo>
                  <a:lnTo>
                    <a:pt x="10582623" y="5120068"/>
                  </a:lnTo>
                  <a:lnTo>
                    <a:pt x="10588273" y="5118944"/>
                  </a:lnTo>
                  <a:lnTo>
                    <a:pt x="10599125" y="5114448"/>
                  </a:lnTo>
                  <a:lnTo>
                    <a:pt x="10621040" y="5081650"/>
                  </a:lnTo>
                  <a:lnTo>
                    <a:pt x="10621040" y="47276"/>
                  </a:lnTo>
                  <a:lnTo>
                    <a:pt x="10599125" y="14477"/>
                  </a:lnTo>
                  <a:lnTo>
                    <a:pt x="10582623" y="8858"/>
                  </a:lnTo>
                  <a:lnTo>
                    <a:pt x="10606765" y="8858"/>
                  </a:lnTo>
                  <a:lnTo>
                    <a:pt x="10629899" y="46101"/>
                  </a:lnTo>
                  <a:lnTo>
                    <a:pt x="10629899" y="5082824"/>
                  </a:lnTo>
                  <a:lnTo>
                    <a:pt x="10628551" y="5089604"/>
                  </a:lnTo>
                  <a:lnTo>
                    <a:pt x="10623156" y="5102627"/>
                  </a:lnTo>
                  <a:lnTo>
                    <a:pt x="10619316" y="5108375"/>
                  </a:lnTo>
                  <a:lnTo>
                    <a:pt x="10609347" y="5118342"/>
                  </a:lnTo>
                  <a:lnTo>
                    <a:pt x="10606764" y="5120068"/>
                  </a:lnTo>
                  <a:close/>
                </a:path>
              </a:pathLst>
            </a:custGeom>
            <a:solidFill>
              <a:srgbClr val="6B747D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9222" y="4192999"/>
              <a:ext cx="10169525" cy="1426210"/>
            </a:xfrm>
            <a:custGeom>
              <a:avLst/>
              <a:gdLst/>
              <a:ahLst/>
              <a:cxnLst/>
              <a:rect l="l" t="t" r="r" b="b"/>
              <a:pathLst>
                <a:path w="10169525" h="1426210">
                  <a:moveTo>
                    <a:pt x="10119611" y="1426177"/>
                  </a:moveTo>
                  <a:lnTo>
                    <a:pt x="0" y="1426178"/>
                  </a:lnTo>
                  <a:lnTo>
                    <a:pt x="0" y="0"/>
                  </a:lnTo>
                  <a:lnTo>
                    <a:pt x="10119611" y="0"/>
                  </a:lnTo>
                  <a:lnTo>
                    <a:pt x="10123067" y="340"/>
                  </a:lnTo>
                  <a:lnTo>
                    <a:pt x="10158373" y="20719"/>
                  </a:lnTo>
                  <a:lnTo>
                    <a:pt x="10169270" y="49659"/>
                  </a:lnTo>
                  <a:lnTo>
                    <a:pt x="10169270" y="1376518"/>
                  </a:lnTo>
                  <a:lnTo>
                    <a:pt x="10151234" y="1413078"/>
                  </a:lnTo>
                  <a:lnTo>
                    <a:pt x="10119611" y="1426177"/>
                  </a:lnTo>
                  <a:close/>
                </a:path>
              </a:pathLst>
            </a:custGeom>
            <a:solidFill>
              <a:srgbClr val="21C45D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506" y="4193000"/>
              <a:ext cx="35560" cy="1426210"/>
            </a:xfrm>
            <a:custGeom>
              <a:avLst/>
              <a:gdLst/>
              <a:ahLst/>
              <a:cxnLst/>
              <a:rect l="l" t="t" r="r" b="b"/>
              <a:pathLst>
                <a:path w="35559" h="1426210">
                  <a:moveTo>
                    <a:pt x="35432" y="1426178"/>
                  </a:moveTo>
                  <a:lnTo>
                    <a:pt x="0" y="1426178"/>
                  </a:lnTo>
                  <a:lnTo>
                    <a:pt x="0" y="0"/>
                  </a:lnTo>
                  <a:lnTo>
                    <a:pt x="35432" y="0"/>
                  </a:lnTo>
                  <a:lnTo>
                    <a:pt x="35432" y="1426178"/>
                  </a:lnTo>
                  <a:close/>
                </a:path>
              </a:pathLst>
            </a:custGeom>
            <a:solidFill>
              <a:srgbClr val="21C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372" y="1659540"/>
              <a:ext cx="70866" cy="7086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21308" y="2013876"/>
              <a:ext cx="71120" cy="948055"/>
            </a:xfrm>
            <a:custGeom>
              <a:avLst/>
              <a:gdLst/>
              <a:ahLst/>
              <a:cxnLst/>
              <a:rect l="l" t="t" r="r" b="b"/>
              <a:pathLst>
                <a:path w="71119" h="948055">
                  <a:moveTo>
                    <a:pt x="70866" y="876960"/>
                  </a:moveTo>
                  <a:lnTo>
                    <a:pt x="0" y="876960"/>
                  </a:lnTo>
                  <a:lnTo>
                    <a:pt x="0" y="947826"/>
                  </a:lnTo>
                  <a:lnTo>
                    <a:pt x="70866" y="947826"/>
                  </a:lnTo>
                  <a:lnTo>
                    <a:pt x="70866" y="876960"/>
                  </a:lnTo>
                  <a:close/>
                </a:path>
                <a:path w="71119" h="948055">
                  <a:moveTo>
                    <a:pt x="70866" y="434047"/>
                  </a:moveTo>
                  <a:lnTo>
                    <a:pt x="0" y="434047"/>
                  </a:lnTo>
                  <a:lnTo>
                    <a:pt x="0" y="504913"/>
                  </a:lnTo>
                  <a:lnTo>
                    <a:pt x="70866" y="504913"/>
                  </a:lnTo>
                  <a:lnTo>
                    <a:pt x="70866" y="434047"/>
                  </a:lnTo>
                  <a:close/>
                </a:path>
                <a:path w="71119" h="948055">
                  <a:moveTo>
                    <a:pt x="70866" y="0"/>
                  </a:moveTo>
                  <a:lnTo>
                    <a:pt x="0" y="0"/>
                  </a:lnTo>
                  <a:lnTo>
                    <a:pt x="0" y="70866"/>
                  </a:lnTo>
                  <a:lnTo>
                    <a:pt x="70866" y="70866"/>
                  </a:lnTo>
                  <a:lnTo>
                    <a:pt x="708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372" y="3324891"/>
              <a:ext cx="70866" cy="708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372" y="3776662"/>
              <a:ext cx="70866" cy="7086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08806" y="877149"/>
            <a:ext cx="6377940" cy="4344035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2100" b="1" spc="-80" dirty="0">
                <a:solidFill>
                  <a:srgbClr val="2562EB"/>
                </a:solidFill>
                <a:latin typeface="Times New Roman"/>
                <a:cs typeface="Times New Roman"/>
              </a:rPr>
              <a:t>Available</a:t>
            </a:r>
            <a:r>
              <a:rPr sz="2100" b="1" spc="20" dirty="0">
                <a:solidFill>
                  <a:srgbClr val="2562EB"/>
                </a:solidFill>
                <a:latin typeface="Times New Roman"/>
                <a:cs typeface="Times New Roman"/>
              </a:rPr>
              <a:t> </a:t>
            </a:r>
            <a:r>
              <a:rPr sz="2100" b="1" spc="-10" dirty="0">
                <a:solidFill>
                  <a:srgbClr val="2562EB"/>
                </a:solidFill>
                <a:latin typeface="Times New Roman"/>
                <a:cs typeface="Times New Roman"/>
              </a:rPr>
              <a:t>Functions</a:t>
            </a:r>
            <a:endParaRPr sz="2100">
              <a:latin typeface="Times New Roman"/>
              <a:cs typeface="Times New Roman"/>
            </a:endParaRPr>
          </a:p>
          <a:p>
            <a:pPr marL="919480" marR="1448435" indent="-631190">
              <a:lnSpc>
                <a:spcPct val="119200"/>
              </a:lnSpc>
              <a:spcBef>
                <a:spcPts val="735"/>
              </a:spcBef>
            </a:pPr>
            <a:r>
              <a:rPr sz="1650" b="1" spc="-25" dirty="0">
                <a:solidFill>
                  <a:srgbClr val="2562EB"/>
                </a:solidFill>
                <a:latin typeface="Courier New"/>
                <a:cs typeface="Courier New"/>
              </a:rPr>
              <a:t>fmemopen()</a:t>
            </a:r>
            <a:r>
              <a:rPr sz="1950" spc="-25" dirty="0">
                <a:latin typeface="Arial"/>
                <a:cs typeface="Arial"/>
              </a:rPr>
              <a:t>:</a:t>
            </a:r>
            <a:r>
              <a:rPr sz="1950" spc="-75" dirty="0">
                <a:latin typeface="Arial"/>
                <a:cs typeface="Arial"/>
              </a:rPr>
              <a:t> </a:t>
            </a:r>
            <a:r>
              <a:rPr sz="1950" spc="-95" dirty="0">
                <a:latin typeface="Arial"/>
                <a:cs typeface="Arial"/>
              </a:rPr>
              <a:t>Use</a:t>
            </a:r>
            <a:r>
              <a:rPr sz="1950" spc="-40" dirty="0">
                <a:latin typeface="Arial"/>
                <a:cs typeface="Arial"/>
              </a:rPr>
              <a:t> </a:t>
            </a:r>
            <a:r>
              <a:rPr sz="1950" spc="-65" dirty="0">
                <a:latin typeface="Arial"/>
                <a:cs typeface="Arial"/>
              </a:rPr>
              <a:t>provided</a:t>
            </a:r>
            <a:r>
              <a:rPr sz="1950" spc="-55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or</a:t>
            </a:r>
            <a:r>
              <a:rPr sz="1950" spc="-55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allocated</a:t>
            </a:r>
            <a:r>
              <a:rPr sz="1950" spc="-55" dirty="0">
                <a:latin typeface="Arial"/>
                <a:cs typeface="Arial"/>
              </a:rPr>
              <a:t> </a:t>
            </a:r>
            <a:r>
              <a:rPr sz="1950" spc="-45" dirty="0">
                <a:latin typeface="Arial"/>
                <a:cs typeface="Arial"/>
              </a:rPr>
              <a:t>buffer </a:t>
            </a:r>
            <a:r>
              <a:rPr sz="1950" spc="-75" dirty="0">
                <a:latin typeface="Arial"/>
                <a:cs typeface="Arial"/>
              </a:rPr>
              <a:t>Supports</a:t>
            </a:r>
            <a:r>
              <a:rPr sz="1950" spc="-25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read,</a:t>
            </a:r>
            <a:r>
              <a:rPr sz="1950" spc="-25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write,</a:t>
            </a:r>
            <a:r>
              <a:rPr sz="1950" spc="-25" dirty="0">
                <a:latin typeface="Arial"/>
                <a:cs typeface="Arial"/>
              </a:rPr>
              <a:t> </a:t>
            </a:r>
            <a:r>
              <a:rPr sz="1950" spc="-80" dirty="0">
                <a:latin typeface="Arial"/>
                <a:cs typeface="Arial"/>
              </a:rPr>
              <a:t>append</a:t>
            </a:r>
            <a:r>
              <a:rPr sz="1950" spc="-2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modes</a:t>
            </a:r>
            <a:endParaRPr sz="1950">
              <a:latin typeface="Arial"/>
              <a:cs typeface="Arial"/>
            </a:endParaRPr>
          </a:p>
          <a:p>
            <a:pPr marL="919480" marR="832485">
              <a:lnSpc>
                <a:spcPts val="3490"/>
              </a:lnSpc>
              <a:spcBef>
                <a:spcPts val="240"/>
              </a:spcBef>
            </a:pPr>
            <a:r>
              <a:rPr sz="1950" spc="-70" dirty="0">
                <a:latin typeface="Arial"/>
                <a:cs typeface="Arial"/>
              </a:rPr>
              <a:t>Buffer</a:t>
            </a:r>
            <a:r>
              <a:rPr sz="1950" spc="-55" dirty="0">
                <a:latin typeface="Arial"/>
                <a:cs typeface="Arial"/>
              </a:rPr>
              <a:t> </a:t>
            </a:r>
            <a:r>
              <a:rPr sz="1950" spc="-65" dirty="0">
                <a:latin typeface="Arial"/>
                <a:cs typeface="Arial"/>
              </a:rPr>
              <a:t>can</a:t>
            </a:r>
            <a:r>
              <a:rPr sz="1950" spc="-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be</a:t>
            </a:r>
            <a:r>
              <a:rPr sz="1950" spc="-55" dirty="0">
                <a:latin typeface="Arial"/>
                <a:cs typeface="Arial"/>
              </a:rPr>
              <a:t> </a:t>
            </a:r>
            <a:r>
              <a:rPr sz="1950" spc="-70" dirty="0">
                <a:latin typeface="Arial"/>
                <a:cs typeface="Arial"/>
              </a:rPr>
              <a:t>user-</a:t>
            </a:r>
            <a:r>
              <a:rPr sz="1950" spc="-65" dirty="0">
                <a:latin typeface="Arial"/>
                <a:cs typeface="Arial"/>
              </a:rPr>
              <a:t>provided</a:t>
            </a:r>
            <a:r>
              <a:rPr sz="1950" spc="-50" dirty="0">
                <a:latin typeface="Arial"/>
                <a:cs typeface="Arial"/>
              </a:rPr>
              <a:t> </a:t>
            </a:r>
            <a:r>
              <a:rPr sz="1950" spc="-35" dirty="0">
                <a:latin typeface="Arial"/>
                <a:cs typeface="Arial"/>
              </a:rPr>
              <a:t>or</a:t>
            </a:r>
            <a:r>
              <a:rPr sz="1950" spc="-50" dirty="0">
                <a:latin typeface="Arial"/>
                <a:cs typeface="Arial"/>
              </a:rPr>
              <a:t> </a:t>
            </a:r>
            <a:r>
              <a:rPr sz="1950" spc="-70" dirty="0">
                <a:latin typeface="Arial"/>
                <a:cs typeface="Arial"/>
              </a:rPr>
              <a:t>auto-allocated </a:t>
            </a:r>
            <a:r>
              <a:rPr sz="1950" spc="-60" dirty="0">
                <a:latin typeface="Arial"/>
                <a:cs typeface="Arial"/>
              </a:rPr>
              <a:t>Null</a:t>
            </a:r>
            <a:r>
              <a:rPr sz="1950" spc="-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byte</a:t>
            </a:r>
            <a:r>
              <a:rPr sz="1950" spc="-45" dirty="0">
                <a:latin typeface="Arial"/>
                <a:cs typeface="Arial"/>
              </a:rPr>
              <a:t> </a:t>
            </a:r>
            <a:r>
              <a:rPr sz="1950" spc="-70" dirty="0">
                <a:latin typeface="Arial"/>
                <a:cs typeface="Arial"/>
              </a:rPr>
              <a:t>handling</a:t>
            </a:r>
            <a:r>
              <a:rPr sz="1950" spc="-50" dirty="0">
                <a:latin typeface="Arial"/>
                <a:cs typeface="Arial"/>
              </a:rPr>
              <a:t> </a:t>
            </a:r>
            <a:r>
              <a:rPr sz="1950" spc="-40" dirty="0">
                <a:latin typeface="Arial"/>
                <a:cs typeface="Arial"/>
              </a:rPr>
              <a:t>for</a:t>
            </a:r>
            <a:r>
              <a:rPr sz="1950" spc="-45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string</a:t>
            </a:r>
            <a:r>
              <a:rPr sz="1950" spc="-4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operations</a:t>
            </a:r>
            <a:endParaRPr sz="1950">
              <a:latin typeface="Arial"/>
              <a:cs typeface="Arial"/>
            </a:endParaRPr>
          </a:p>
          <a:p>
            <a:pPr marL="288925">
              <a:lnSpc>
                <a:spcPct val="100000"/>
              </a:lnSpc>
              <a:spcBef>
                <a:spcPts val="765"/>
              </a:spcBef>
            </a:pPr>
            <a:r>
              <a:rPr sz="1650" b="1" spc="-25" dirty="0">
                <a:solidFill>
                  <a:srgbClr val="2562EB"/>
                </a:solidFill>
                <a:latin typeface="Courier New"/>
                <a:cs typeface="Courier New"/>
              </a:rPr>
              <a:t>open_memstream()</a:t>
            </a:r>
            <a:r>
              <a:rPr sz="1950" spc="-25" dirty="0">
                <a:latin typeface="Arial"/>
                <a:cs typeface="Arial"/>
              </a:rPr>
              <a:t>:</a:t>
            </a:r>
            <a:r>
              <a:rPr sz="1950" spc="-35" dirty="0">
                <a:latin typeface="Arial"/>
                <a:cs typeface="Arial"/>
              </a:rPr>
              <a:t> </a:t>
            </a:r>
            <a:r>
              <a:rPr sz="1950" spc="-85" dirty="0">
                <a:latin typeface="Arial"/>
                <a:cs typeface="Arial"/>
              </a:rPr>
              <a:t>Dynamic</a:t>
            </a:r>
            <a:r>
              <a:rPr sz="1950" spc="-30" dirty="0">
                <a:latin typeface="Arial"/>
                <a:cs typeface="Arial"/>
              </a:rPr>
              <a:t> </a:t>
            </a:r>
            <a:r>
              <a:rPr sz="1950" spc="-70" dirty="0">
                <a:latin typeface="Arial"/>
                <a:cs typeface="Arial"/>
              </a:rPr>
              <a:t>byte-</a:t>
            </a:r>
            <a:r>
              <a:rPr sz="1950" spc="-60" dirty="0">
                <a:latin typeface="Arial"/>
                <a:cs typeface="Arial"/>
              </a:rPr>
              <a:t>oriented</a:t>
            </a:r>
            <a:r>
              <a:rPr sz="1950" spc="-3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streams</a:t>
            </a:r>
            <a:endParaRPr sz="1950">
              <a:latin typeface="Arial"/>
              <a:cs typeface="Arial"/>
            </a:endParaRPr>
          </a:p>
          <a:p>
            <a:pPr marL="288925">
              <a:lnSpc>
                <a:spcPct val="100000"/>
              </a:lnSpc>
              <a:spcBef>
                <a:spcPts val="1215"/>
              </a:spcBef>
            </a:pPr>
            <a:r>
              <a:rPr sz="1650" b="1" spc="-30" dirty="0">
                <a:solidFill>
                  <a:srgbClr val="2562EB"/>
                </a:solidFill>
                <a:latin typeface="Courier New"/>
                <a:cs typeface="Courier New"/>
              </a:rPr>
              <a:t>open_wmemstream()</a:t>
            </a:r>
            <a:r>
              <a:rPr sz="1950" spc="-30" dirty="0">
                <a:latin typeface="Arial"/>
                <a:cs typeface="Arial"/>
              </a:rPr>
              <a:t>:</a:t>
            </a:r>
            <a:r>
              <a:rPr sz="1950" spc="25" dirty="0">
                <a:latin typeface="Arial"/>
                <a:cs typeface="Arial"/>
              </a:rPr>
              <a:t> </a:t>
            </a:r>
            <a:r>
              <a:rPr sz="1950" spc="-85" dirty="0">
                <a:latin typeface="Arial"/>
                <a:cs typeface="Arial"/>
              </a:rPr>
              <a:t>Dynamic</a:t>
            </a:r>
            <a:r>
              <a:rPr sz="1950" spc="25" dirty="0">
                <a:latin typeface="Arial"/>
                <a:cs typeface="Arial"/>
              </a:rPr>
              <a:t> </a:t>
            </a:r>
            <a:r>
              <a:rPr sz="1950" spc="-80" dirty="0">
                <a:latin typeface="Arial"/>
                <a:cs typeface="Arial"/>
              </a:rPr>
              <a:t>wide-</a:t>
            </a:r>
            <a:r>
              <a:rPr sz="1950" spc="-70" dirty="0">
                <a:latin typeface="Arial"/>
                <a:cs typeface="Arial"/>
              </a:rPr>
              <a:t>character</a:t>
            </a:r>
            <a:r>
              <a:rPr sz="1950" spc="2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streams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50"/>
              </a:spcBef>
            </a:pPr>
            <a:endParaRPr sz="1800">
              <a:latin typeface="Arial"/>
              <a:cs typeface="Arial"/>
            </a:endParaRPr>
          </a:p>
          <a:p>
            <a:pPr marL="231775">
              <a:lnSpc>
                <a:spcPct val="100000"/>
              </a:lnSpc>
            </a:pPr>
            <a:r>
              <a:rPr sz="1950" b="1" spc="-75" dirty="0">
                <a:latin typeface="Arial"/>
                <a:cs typeface="Arial"/>
              </a:rPr>
              <a:t>Benefits:</a:t>
            </a:r>
            <a:r>
              <a:rPr sz="1950" b="1" spc="-60" dirty="0">
                <a:latin typeface="Arial"/>
                <a:cs typeface="Arial"/>
              </a:rPr>
              <a:t> </a:t>
            </a:r>
            <a:r>
              <a:rPr sz="1950" spc="-95" dirty="0">
                <a:latin typeface="Arial"/>
                <a:cs typeface="Arial"/>
              </a:rPr>
              <a:t>No</a:t>
            </a:r>
            <a:r>
              <a:rPr sz="1950" spc="-40" dirty="0">
                <a:latin typeface="Arial"/>
                <a:cs typeface="Arial"/>
              </a:rPr>
              <a:t> </a:t>
            </a:r>
            <a:r>
              <a:rPr sz="1950" spc="-30" dirty="0">
                <a:latin typeface="Arial"/>
                <a:cs typeface="Arial"/>
              </a:rPr>
              <a:t>file</a:t>
            </a:r>
            <a:r>
              <a:rPr sz="1950" spc="-50" dirty="0">
                <a:latin typeface="Arial"/>
                <a:cs typeface="Arial"/>
              </a:rPr>
              <a:t> </a:t>
            </a:r>
            <a:r>
              <a:rPr sz="1950" spc="-75" dirty="0">
                <a:latin typeface="Arial"/>
                <a:cs typeface="Arial"/>
              </a:rPr>
              <a:t>system</a:t>
            </a:r>
            <a:r>
              <a:rPr sz="1950" spc="-50" dirty="0">
                <a:latin typeface="Arial"/>
                <a:cs typeface="Arial"/>
              </a:rPr>
              <a:t> I/O, </a:t>
            </a:r>
            <a:r>
              <a:rPr sz="1950" spc="-65" dirty="0">
                <a:latin typeface="Arial"/>
                <a:cs typeface="Arial"/>
              </a:rPr>
              <a:t>automatic</a:t>
            </a:r>
            <a:r>
              <a:rPr sz="1950" spc="-45" dirty="0">
                <a:latin typeface="Arial"/>
                <a:cs typeface="Arial"/>
              </a:rPr>
              <a:t> </a:t>
            </a:r>
            <a:r>
              <a:rPr sz="1950" spc="-65" dirty="0">
                <a:latin typeface="Arial"/>
                <a:cs typeface="Arial"/>
              </a:rPr>
              <a:t>buffer</a:t>
            </a:r>
            <a:r>
              <a:rPr sz="1950" spc="-5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growth</a:t>
            </a:r>
            <a:endParaRPr sz="1950">
              <a:latin typeface="Arial"/>
              <a:cs typeface="Arial"/>
            </a:endParaRPr>
          </a:p>
          <a:p>
            <a:pPr marL="231775">
              <a:lnSpc>
                <a:spcPct val="100000"/>
              </a:lnSpc>
              <a:spcBef>
                <a:spcPts val="1845"/>
              </a:spcBef>
            </a:pPr>
            <a:r>
              <a:rPr sz="1950" b="1" spc="-95" dirty="0">
                <a:latin typeface="Arial"/>
                <a:cs typeface="Arial"/>
              </a:rPr>
              <a:t>Use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-80" dirty="0">
                <a:latin typeface="Arial"/>
                <a:cs typeface="Arial"/>
              </a:rPr>
              <a:t>Cases:</a:t>
            </a:r>
            <a:r>
              <a:rPr sz="1950" b="1" spc="-55" dirty="0">
                <a:latin typeface="Arial"/>
                <a:cs typeface="Arial"/>
              </a:rPr>
              <a:t> </a:t>
            </a:r>
            <a:r>
              <a:rPr sz="1950" spc="-55" dirty="0">
                <a:latin typeface="Arial"/>
                <a:cs typeface="Arial"/>
              </a:rPr>
              <a:t>String</a:t>
            </a:r>
            <a:r>
              <a:rPr sz="1950" spc="-50" dirty="0">
                <a:latin typeface="Arial"/>
                <a:cs typeface="Arial"/>
              </a:rPr>
              <a:t> </a:t>
            </a:r>
            <a:r>
              <a:rPr sz="1950" spc="-65" dirty="0">
                <a:latin typeface="Arial"/>
                <a:cs typeface="Arial"/>
              </a:rPr>
              <a:t>manipulation,</a:t>
            </a:r>
            <a:r>
              <a:rPr sz="1950" spc="-50" dirty="0">
                <a:latin typeface="Arial"/>
                <a:cs typeface="Arial"/>
              </a:rPr>
              <a:t> </a:t>
            </a:r>
            <a:r>
              <a:rPr sz="1950" spc="-70" dirty="0">
                <a:latin typeface="Arial"/>
                <a:cs typeface="Arial"/>
              </a:rPr>
              <a:t>temporary</a:t>
            </a:r>
            <a:r>
              <a:rPr sz="1950" spc="-45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data</a:t>
            </a:r>
            <a:r>
              <a:rPr sz="1950" spc="-50" dirty="0">
                <a:latin typeface="Arial"/>
                <a:cs typeface="Arial"/>
              </a:rPr>
              <a:t> </a:t>
            </a:r>
            <a:r>
              <a:rPr sz="1950" spc="-60" dirty="0">
                <a:latin typeface="Arial"/>
                <a:cs typeface="Arial"/>
              </a:rPr>
              <a:t>processing</a:t>
            </a:r>
            <a:endParaRPr sz="19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79712" y="6198188"/>
            <a:ext cx="4070350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0"/>
              </a:lnSpc>
            </a:pPr>
            <a:r>
              <a:rPr sz="1450" spc="-50" dirty="0">
                <a:solidFill>
                  <a:srgbClr val="6B747D"/>
                </a:solidFill>
                <a:latin typeface="Arial"/>
                <a:cs typeface="Arial"/>
              </a:rPr>
              <a:t>Advanced</a:t>
            </a:r>
            <a:r>
              <a:rPr sz="1450" spc="-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55" dirty="0">
                <a:solidFill>
                  <a:srgbClr val="6B747D"/>
                </a:solidFill>
                <a:latin typeface="Arial"/>
                <a:cs typeface="Arial"/>
              </a:rPr>
              <a:t>UNIX</a:t>
            </a:r>
            <a:r>
              <a:rPr sz="1450" spc="-25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55" dirty="0">
                <a:solidFill>
                  <a:srgbClr val="6B747D"/>
                </a:solidFill>
                <a:latin typeface="Arial"/>
                <a:cs typeface="Arial"/>
              </a:rPr>
              <a:t>Programming</a:t>
            </a:r>
            <a:r>
              <a:rPr sz="1450" spc="-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6B747D"/>
                </a:solidFill>
                <a:latin typeface="Arial"/>
                <a:cs typeface="Arial"/>
              </a:rPr>
              <a:t>•</a:t>
            </a:r>
            <a:r>
              <a:rPr sz="1250" spc="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45" dirty="0">
                <a:solidFill>
                  <a:srgbClr val="6B747D"/>
                </a:solidFill>
                <a:latin typeface="Arial"/>
                <a:cs typeface="Arial"/>
              </a:rPr>
              <a:t>Standard</a:t>
            </a:r>
            <a:r>
              <a:rPr sz="1450" spc="-25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35" dirty="0">
                <a:solidFill>
                  <a:srgbClr val="6B747D"/>
                </a:solidFill>
                <a:latin typeface="Arial"/>
                <a:cs typeface="Arial"/>
              </a:rPr>
              <a:t>I/O</a:t>
            </a:r>
            <a:r>
              <a:rPr sz="1450" spc="-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6B747D"/>
                </a:solidFill>
                <a:latin typeface="Arial"/>
                <a:cs typeface="Arial"/>
              </a:rPr>
              <a:t>Library</a:t>
            </a:r>
            <a:endParaRPr sz="145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16</a:t>
            </a:fld>
            <a:r>
              <a:rPr spc="165" dirty="0"/>
              <a:t> </a:t>
            </a:r>
            <a:r>
              <a:rPr dirty="0"/>
              <a:t>/</a:t>
            </a:r>
            <a:r>
              <a:rPr spc="165" dirty="0"/>
              <a:t> </a:t>
            </a:r>
            <a:r>
              <a:rPr spc="-35" dirty="0"/>
              <a:t>19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652905">
              <a:lnSpc>
                <a:spcPct val="100000"/>
              </a:lnSpc>
              <a:spcBef>
                <a:spcPts val="114"/>
              </a:spcBef>
            </a:pPr>
            <a:r>
              <a:rPr spc="-75" dirty="0"/>
              <a:t>Performance</a:t>
            </a:r>
            <a:r>
              <a:rPr spc="-185" dirty="0"/>
              <a:t> </a:t>
            </a:r>
            <a:r>
              <a:rPr spc="-30" dirty="0"/>
              <a:t>Analysis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906589"/>
            <a:ext cx="5102860" cy="5049520"/>
            <a:chOff x="400049" y="906589"/>
            <a:chExt cx="5102860" cy="5049520"/>
          </a:xfrm>
        </p:grpSpPr>
        <p:sp>
          <p:nvSpPr>
            <p:cNvPr id="4" name="object 4"/>
            <p:cNvSpPr/>
            <p:nvPr/>
          </p:nvSpPr>
          <p:spPr>
            <a:xfrm>
              <a:off x="400049" y="906589"/>
              <a:ext cx="5102860" cy="5049520"/>
            </a:xfrm>
            <a:custGeom>
              <a:avLst/>
              <a:gdLst/>
              <a:ahLst/>
              <a:cxnLst/>
              <a:rect l="l" t="t" r="r" b="b"/>
              <a:pathLst>
                <a:path w="5102860" h="5049520">
                  <a:moveTo>
                    <a:pt x="5056250" y="5049202"/>
                  </a:moveTo>
                  <a:lnTo>
                    <a:pt x="46101" y="5049202"/>
                  </a:lnTo>
                  <a:lnTo>
                    <a:pt x="39321" y="5047853"/>
                  </a:lnTo>
                  <a:lnTo>
                    <a:pt x="6742" y="5022903"/>
                  </a:lnTo>
                  <a:lnTo>
                    <a:pt x="0" y="5003100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5056250" y="0"/>
                  </a:lnTo>
                  <a:lnTo>
                    <a:pt x="5091768" y="20550"/>
                  </a:lnTo>
                  <a:lnTo>
                    <a:pt x="5102351" y="46101"/>
                  </a:lnTo>
                  <a:lnTo>
                    <a:pt x="5102351" y="5003100"/>
                  </a:lnTo>
                  <a:lnTo>
                    <a:pt x="5081800" y="5038617"/>
                  </a:lnTo>
                  <a:lnTo>
                    <a:pt x="5056250" y="5049202"/>
                  </a:lnTo>
                  <a:close/>
                </a:path>
              </a:pathLst>
            </a:custGeom>
            <a:solidFill>
              <a:srgbClr val="F7F9FA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906589"/>
              <a:ext cx="5102860" cy="5049520"/>
            </a:xfrm>
            <a:custGeom>
              <a:avLst/>
              <a:gdLst/>
              <a:ahLst/>
              <a:cxnLst/>
              <a:rect l="l" t="t" r="r" b="b"/>
              <a:pathLst>
                <a:path w="5102860" h="5049520">
                  <a:moveTo>
                    <a:pt x="5056249" y="5049202"/>
                  </a:moveTo>
                  <a:lnTo>
                    <a:pt x="46101" y="5049202"/>
                  </a:lnTo>
                  <a:lnTo>
                    <a:pt x="39321" y="5047853"/>
                  </a:lnTo>
                  <a:lnTo>
                    <a:pt x="6742" y="5022903"/>
                  </a:lnTo>
                  <a:lnTo>
                    <a:pt x="0" y="5003100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5056249" y="0"/>
                  </a:lnTo>
                  <a:lnTo>
                    <a:pt x="5063029" y="1348"/>
                  </a:lnTo>
                  <a:lnTo>
                    <a:pt x="5076052" y="6742"/>
                  </a:lnTo>
                  <a:lnTo>
                    <a:pt x="5079218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2" y="41626"/>
                  </a:lnTo>
                  <a:lnTo>
                    <a:pt x="8858" y="47276"/>
                  </a:lnTo>
                  <a:lnTo>
                    <a:pt x="8858" y="5001926"/>
                  </a:lnTo>
                  <a:lnTo>
                    <a:pt x="30773" y="5034724"/>
                  </a:lnTo>
                  <a:lnTo>
                    <a:pt x="47276" y="5040343"/>
                  </a:lnTo>
                  <a:lnTo>
                    <a:pt x="5079217" y="5040343"/>
                  </a:lnTo>
                  <a:lnTo>
                    <a:pt x="5076052" y="5042458"/>
                  </a:lnTo>
                  <a:lnTo>
                    <a:pt x="5063029" y="5047853"/>
                  </a:lnTo>
                  <a:lnTo>
                    <a:pt x="5056249" y="5049202"/>
                  </a:lnTo>
                  <a:close/>
                </a:path>
                <a:path w="5102860" h="5049520">
                  <a:moveTo>
                    <a:pt x="5079217" y="5040343"/>
                  </a:moveTo>
                  <a:lnTo>
                    <a:pt x="5055075" y="5040343"/>
                  </a:lnTo>
                  <a:lnTo>
                    <a:pt x="5060724" y="5039219"/>
                  </a:lnTo>
                  <a:lnTo>
                    <a:pt x="5071578" y="5034724"/>
                  </a:lnTo>
                  <a:lnTo>
                    <a:pt x="5093493" y="5001926"/>
                  </a:lnTo>
                  <a:lnTo>
                    <a:pt x="5093493" y="47276"/>
                  </a:lnTo>
                  <a:lnTo>
                    <a:pt x="5071578" y="14477"/>
                  </a:lnTo>
                  <a:lnTo>
                    <a:pt x="5055075" y="8858"/>
                  </a:lnTo>
                  <a:lnTo>
                    <a:pt x="5079218" y="8858"/>
                  </a:lnTo>
                  <a:lnTo>
                    <a:pt x="5102351" y="46101"/>
                  </a:lnTo>
                  <a:lnTo>
                    <a:pt x="5102351" y="5003100"/>
                  </a:lnTo>
                  <a:lnTo>
                    <a:pt x="5101003" y="5009880"/>
                  </a:lnTo>
                  <a:lnTo>
                    <a:pt x="5095608" y="5022903"/>
                  </a:lnTo>
                  <a:lnTo>
                    <a:pt x="5091768" y="5028650"/>
                  </a:lnTo>
                  <a:lnTo>
                    <a:pt x="5081800" y="5038617"/>
                  </a:lnTo>
                  <a:lnTo>
                    <a:pt x="5079217" y="5040343"/>
                  </a:lnTo>
                  <a:close/>
                </a:path>
              </a:pathLst>
            </a:custGeom>
            <a:solidFill>
              <a:srgbClr val="6B747D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9222" y="3395757"/>
              <a:ext cx="4641850" cy="1346835"/>
            </a:xfrm>
            <a:custGeom>
              <a:avLst/>
              <a:gdLst/>
              <a:ahLst/>
              <a:cxnLst/>
              <a:rect l="l" t="t" r="r" b="b"/>
              <a:pathLst>
                <a:path w="4641850" h="1346835">
                  <a:moveTo>
                    <a:pt x="4592063" y="1346453"/>
                  </a:moveTo>
                  <a:lnTo>
                    <a:pt x="0" y="1346454"/>
                  </a:lnTo>
                  <a:lnTo>
                    <a:pt x="0" y="0"/>
                  </a:lnTo>
                  <a:lnTo>
                    <a:pt x="4592063" y="0"/>
                  </a:lnTo>
                  <a:lnTo>
                    <a:pt x="4595519" y="340"/>
                  </a:lnTo>
                  <a:lnTo>
                    <a:pt x="4630826" y="20719"/>
                  </a:lnTo>
                  <a:lnTo>
                    <a:pt x="4641722" y="49659"/>
                  </a:lnTo>
                  <a:lnTo>
                    <a:pt x="4641722" y="1296794"/>
                  </a:lnTo>
                  <a:lnTo>
                    <a:pt x="4623688" y="1333354"/>
                  </a:lnTo>
                  <a:lnTo>
                    <a:pt x="4592063" y="1346453"/>
                  </a:lnTo>
                  <a:close/>
                </a:path>
              </a:pathLst>
            </a:custGeom>
            <a:solidFill>
              <a:srgbClr val="21C45D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506" y="3395757"/>
              <a:ext cx="35560" cy="1346835"/>
            </a:xfrm>
            <a:custGeom>
              <a:avLst/>
              <a:gdLst/>
              <a:ahLst/>
              <a:cxnLst/>
              <a:rect l="l" t="t" r="r" b="b"/>
              <a:pathLst>
                <a:path w="35559" h="1346835">
                  <a:moveTo>
                    <a:pt x="35432" y="1346453"/>
                  </a:moveTo>
                  <a:lnTo>
                    <a:pt x="0" y="1346453"/>
                  </a:lnTo>
                  <a:lnTo>
                    <a:pt x="0" y="0"/>
                  </a:lnTo>
                  <a:lnTo>
                    <a:pt x="35432" y="0"/>
                  </a:lnTo>
                  <a:lnTo>
                    <a:pt x="35432" y="1346453"/>
                  </a:lnTo>
                  <a:close/>
                </a:path>
              </a:pathLst>
            </a:custGeom>
            <a:solidFill>
              <a:srgbClr val="21C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8946" y="1748122"/>
              <a:ext cx="70866" cy="708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8946" y="2589656"/>
              <a:ext cx="70866" cy="7086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08806" y="915225"/>
            <a:ext cx="4293235" cy="3388995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2250" b="1" spc="-40" dirty="0">
                <a:solidFill>
                  <a:srgbClr val="2562EB"/>
                </a:solidFill>
                <a:latin typeface="Times New Roman"/>
                <a:cs typeface="Times New Roman"/>
              </a:rPr>
              <a:t>I/O</a:t>
            </a:r>
            <a:r>
              <a:rPr sz="2250" b="1" spc="-65" dirty="0">
                <a:solidFill>
                  <a:srgbClr val="2562EB"/>
                </a:solidFill>
                <a:latin typeface="Times New Roman"/>
                <a:cs typeface="Times New Roman"/>
              </a:rPr>
              <a:t> Method</a:t>
            </a:r>
            <a:r>
              <a:rPr sz="2250" b="1" spc="-60" dirty="0">
                <a:solidFill>
                  <a:srgbClr val="2562EB"/>
                </a:solidFill>
                <a:latin typeface="Times New Roman"/>
                <a:cs typeface="Times New Roman"/>
              </a:rPr>
              <a:t> </a:t>
            </a:r>
            <a:r>
              <a:rPr sz="2250" b="1" spc="-10" dirty="0">
                <a:solidFill>
                  <a:srgbClr val="2562EB"/>
                </a:solidFill>
                <a:latin typeface="Times New Roman"/>
                <a:cs typeface="Times New Roman"/>
              </a:rPr>
              <a:t>Comparison</a:t>
            </a:r>
            <a:endParaRPr sz="2250">
              <a:latin typeface="Times New Roman"/>
              <a:cs typeface="Times New Roman"/>
            </a:endParaRPr>
          </a:p>
          <a:p>
            <a:pPr marL="309880" marR="225425">
              <a:lnSpc>
                <a:spcPct val="116300"/>
              </a:lnSpc>
              <a:spcBef>
                <a:spcPts val="810"/>
              </a:spcBef>
            </a:pPr>
            <a:r>
              <a:rPr sz="2100" b="1" spc="-90" dirty="0">
                <a:latin typeface="Arial"/>
                <a:cs typeface="Arial"/>
              </a:rPr>
              <a:t>Character-</a:t>
            </a:r>
            <a:r>
              <a:rPr sz="2100" b="1" spc="-75" dirty="0">
                <a:latin typeface="Arial"/>
                <a:cs typeface="Arial"/>
              </a:rPr>
              <a:t>at-</a:t>
            </a:r>
            <a:r>
              <a:rPr sz="2100" b="1" spc="-80" dirty="0">
                <a:latin typeface="Arial"/>
                <a:cs typeface="Arial"/>
              </a:rPr>
              <a:t>a-</a:t>
            </a:r>
            <a:r>
              <a:rPr sz="2100" b="1" spc="-75" dirty="0">
                <a:latin typeface="Arial"/>
                <a:cs typeface="Arial"/>
              </a:rPr>
              <a:t>time:</a:t>
            </a:r>
            <a:r>
              <a:rPr sz="2100" b="1" spc="5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Higher</a:t>
            </a:r>
            <a:r>
              <a:rPr sz="2100" spc="5" dirty="0">
                <a:latin typeface="Arial"/>
                <a:cs typeface="Arial"/>
              </a:rPr>
              <a:t> </a:t>
            </a:r>
            <a:r>
              <a:rPr sz="2100" spc="-25" dirty="0">
                <a:latin typeface="Arial"/>
                <a:cs typeface="Arial"/>
              </a:rPr>
              <a:t>CPU </a:t>
            </a:r>
            <a:r>
              <a:rPr sz="2100" spc="-80" dirty="0">
                <a:latin typeface="Arial"/>
                <a:cs typeface="Arial"/>
              </a:rPr>
              <a:t>usage,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spc="-95" dirty="0">
                <a:latin typeface="Arial"/>
                <a:cs typeface="Arial"/>
              </a:rPr>
              <a:t>more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function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spc="-20" dirty="0">
                <a:latin typeface="Arial"/>
                <a:cs typeface="Arial"/>
              </a:rPr>
              <a:t>calls</a:t>
            </a:r>
            <a:endParaRPr sz="2100">
              <a:latin typeface="Arial"/>
              <a:cs typeface="Arial"/>
            </a:endParaRPr>
          </a:p>
          <a:p>
            <a:pPr marL="309880" marR="5080">
              <a:lnSpc>
                <a:spcPct val="116199"/>
              </a:lnSpc>
              <a:spcBef>
                <a:spcPts val="765"/>
              </a:spcBef>
            </a:pPr>
            <a:r>
              <a:rPr sz="2100" b="1" spc="-80" dirty="0">
                <a:latin typeface="Arial"/>
                <a:cs typeface="Arial"/>
              </a:rPr>
              <a:t>Line-</a:t>
            </a:r>
            <a:r>
              <a:rPr sz="2100" b="1" spc="-75" dirty="0">
                <a:latin typeface="Arial"/>
                <a:cs typeface="Arial"/>
              </a:rPr>
              <a:t>at-</a:t>
            </a:r>
            <a:r>
              <a:rPr sz="2100" b="1" spc="-80" dirty="0">
                <a:latin typeface="Arial"/>
                <a:cs typeface="Arial"/>
              </a:rPr>
              <a:t>a-</a:t>
            </a:r>
            <a:r>
              <a:rPr sz="2100" b="1" spc="-75" dirty="0">
                <a:latin typeface="Arial"/>
                <a:cs typeface="Arial"/>
              </a:rPr>
              <a:t>time:</a:t>
            </a:r>
            <a:r>
              <a:rPr sz="2100" b="1" spc="-30" dirty="0">
                <a:latin typeface="Arial"/>
                <a:cs typeface="Arial"/>
              </a:rPr>
              <a:t> </a:t>
            </a:r>
            <a:r>
              <a:rPr sz="2100" spc="-70" dirty="0">
                <a:latin typeface="Arial"/>
                <a:cs typeface="Arial"/>
              </a:rPr>
              <a:t>Better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spc="-70" dirty="0">
                <a:latin typeface="Arial"/>
                <a:cs typeface="Arial"/>
              </a:rPr>
              <a:t>performance, </a:t>
            </a:r>
            <a:r>
              <a:rPr sz="2100" spc="-80" dirty="0">
                <a:latin typeface="Arial"/>
                <a:cs typeface="Arial"/>
              </a:rPr>
              <a:t>fewer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system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calls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10"/>
              </a:spcBef>
            </a:pPr>
            <a:endParaRPr sz="1950">
              <a:latin typeface="Arial"/>
              <a:cs typeface="Arial"/>
            </a:endParaRPr>
          </a:p>
          <a:p>
            <a:pPr marL="246379" marR="169545">
              <a:lnSpc>
                <a:spcPct val="116199"/>
              </a:lnSpc>
            </a:pPr>
            <a:r>
              <a:rPr sz="2100" b="1" spc="-110" dirty="0">
                <a:latin typeface="Arial"/>
                <a:cs typeface="Arial"/>
              </a:rPr>
              <a:t>Key</a:t>
            </a:r>
            <a:r>
              <a:rPr sz="2100" b="1" spc="-15" dirty="0">
                <a:latin typeface="Arial"/>
                <a:cs typeface="Arial"/>
              </a:rPr>
              <a:t> </a:t>
            </a:r>
            <a:r>
              <a:rPr sz="2100" b="1" spc="-75" dirty="0">
                <a:latin typeface="Arial"/>
                <a:cs typeface="Arial"/>
              </a:rPr>
              <a:t>Insight:</a:t>
            </a:r>
            <a:r>
              <a:rPr sz="2100" b="1" spc="-10" dirty="0">
                <a:latin typeface="Arial"/>
                <a:cs typeface="Arial"/>
              </a:rPr>
              <a:t> </a:t>
            </a:r>
            <a:r>
              <a:rPr sz="2100" spc="-80" dirty="0">
                <a:latin typeface="Arial"/>
                <a:cs typeface="Arial"/>
              </a:rPr>
              <a:t>Buffering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spc="-60" dirty="0">
                <a:latin typeface="Arial"/>
                <a:cs typeface="Arial"/>
              </a:rPr>
              <a:t>dramatically </a:t>
            </a:r>
            <a:r>
              <a:rPr sz="2100" spc="-85" dirty="0">
                <a:latin typeface="Arial"/>
                <a:cs typeface="Arial"/>
              </a:rPr>
              <a:t>reduces</a:t>
            </a:r>
            <a:r>
              <a:rPr sz="2100" spc="-50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system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-50" dirty="0">
                <a:latin typeface="Arial"/>
                <a:cs typeface="Arial"/>
              </a:rPr>
              <a:t>call </a:t>
            </a:r>
            <a:r>
              <a:rPr sz="2100" spc="-10" dirty="0">
                <a:latin typeface="Arial"/>
                <a:cs typeface="Arial"/>
              </a:rPr>
              <a:t>overhead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79566" y="906589"/>
            <a:ext cx="5102860" cy="5049520"/>
            <a:chOff x="5679566" y="906589"/>
            <a:chExt cx="5102860" cy="5049520"/>
          </a:xfrm>
        </p:grpSpPr>
        <p:sp>
          <p:nvSpPr>
            <p:cNvPr id="12" name="object 12"/>
            <p:cNvSpPr/>
            <p:nvPr/>
          </p:nvSpPr>
          <p:spPr>
            <a:xfrm>
              <a:off x="5679567" y="906589"/>
              <a:ext cx="5102860" cy="5049520"/>
            </a:xfrm>
            <a:custGeom>
              <a:avLst/>
              <a:gdLst/>
              <a:ahLst/>
              <a:cxnLst/>
              <a:rect l="l" t="t" r="r" b="b"/>
              <a:pathLst>
                <a:path w="5102859" h="5049520">
                  <a:moveTo>
                    <a:pt x="5056249" y="5049202"/>
                  </a:moveTo>
                  <a:lnTo>
                    <a:pt x="46101" y="5049202"/>
                  </a:lnTo>
                  <a:lnTo>
                    <a:pt x="39321" y="5047853"/>
                  </a:lnTo>
                  <a:lnTo>
                    <a:pt x="6742" y="5022903"/>
                  </a:lnTo>
                  <a:lnTo>
                    <a:pt x="0" y="5003100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5056249" y="0"/>
                  </a:lnTo>
                  <a:lnTo>
                    <a:pt x="5091767" y="20550"/>
                  </a:lnTo>
                  <a:lnTo>
                    <a:pt x="5102351" y="46101"/>
                  </a:lnTo>
                  <a:lnTo>
                    <a:pt x="5102351" y="5003100"/>
                  </a:lnTo>
                  <a:lnTo>
                    <a:pt x="5081800" y="5038617"/>
                  </a:lnTo>
                  <a:lnTo>
                    <a:pt x="5056249" y="5049202"/>
                  </a:lnTo>
                  <a:close/>
                </a:path>
              </a:pathLst>
            </a:custGeom>
            <a:solidFill>
              <a:srgbClr val="F7F9FA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79566" y="906589"/>
              <a:ext cx="5102860" cy="5049520"/>
            </a:xfrm>
            <a:custGeom>
              <a:avLst/>
              <a:gdLst/>
              <a:ahLst/>
              <a:cxnLst/>
              <a:rect l="l" t="t" r="r" b="b"/>
              <a:pathLst>
                <a:path w="5102859" h="5049520">
                  <a:moveTo>
                    <a:pt x="5056249" y="5049202"/>
                  </a:moveTo>
                  <a:lnTo>
                    <a:pt x="46101" y="5049202"/>
                  </a:lnTo>
                  <a:lnTo>
                    <a:pt x="39321" y="5047853"/>
                  </a:lnTo>
                  <a:lnTo>
                    <a:pt x="6742" y="5022903"/>
                  </a:lnTo>
                  <a:lnTo>
                    <a:pt x="0" y="5003100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5056249" y="0"/>
                  </a:lnTo>
                  <a:lnTo>
                    <a:pt x="5063028" y="1348"/>
                  </a:lnTo>
                  <a:lnTo>
                    <a:pt x="5076052" y="6742"/>
                  </a:lnTo>
                  <a:lnTo>
                    <a:pt x="5079218" y="8858"/>
                  </a:lnTo>
                  <a:lnTo>
                    <a:pt x="47275" y="8858"/>
                  </a:lnTo>
                  <a:lnTo>
                    <a:pt x="41625" y="9982"/>
                  </a:lnTo>
                  <a:lnTo>
                    <a:pt x="9981" y="41626"/>
                  </a:lnTo>
                  <a:lnTo>
                    <a:pt x="8858" y="47276"/>
                  </a:lnTo>
                  <a:lnTo>
                    <a:pt x="8858" y="5001926"/>
                  </a:lnTo>
                  <a:lnTo>
                    <a:pt x="30772" y="5034724"/>
                  </a:lnTo>
                  <a:lnTo>
                    <a:pt x="47275" y="5040343"/>
                  </a:lnTo>
                  <a:lnTo>
                    <a:pt x="5079216" y="5040343"/>
                  </a:lnTo>
                  <a:lnTo>
                    <a:pt x="5076052" y="5042458"/>
                  </a:lnTo>
                  <a:lnTo>
                    <a:pt x="5063028" y="5047853"/>
                  </a:lnTo>
                  <a:lnTo>
                    <a:pt x="5056249" y="5049202"/>
                  </a:lnTo>
                  <a:close/>
                </a:path>
                <a:path w="5102859" h="5049520">
                  <a:moveTo>
                    <a:pt x="5079216" y="5040343"/>
                  </a:moveTo>
                  <a:lnTo>
                    <a:pt x="5055075" y="5040343"/>
                  </a:lnTo>
                  <a:lnTo>
                    <a:pt x="5060724" y="5039219"/>
                  </a:lnTo>
                  <a:lnTo>
                    <a:pt x="5071577" y="5034724"/>
                  </a:lnTo>
                  <a:lnTo>
                    <a:pt x="5093493" y="5001926"/>
                  </a:lnTo>
                  <a:lnTo>
                    <a:pt x="5093493" y="47276"/>
                  </a:lnTo>
                  <a:lnTo>
                    <a:pt x="5071577" y="14477"/>
                  </a:lnTo>
                  <a:lnTo>
                    <a:pt x="5055075" y="8858"/>
                  </a:lnTo>
                  <a:lnTo>
                    <a:pt x="5079218" y="8858"/>
                  </a:lnTo>
                  <a:lnTo>
                    <a:pt x="5102351" y="46101"/>
                  </a:lnTo>
                  <a:lnTo>
                    <a:pt x="5102351" y="5003100"/>
                  </a:lnTo>
                  <a:lnTo>
                    <a:pt x="5101003" y="5009880"/>
                  </a:lnTo>
                  <a:lnTo>
                    <a:pt x="5095608" y="5022903"/>
                  </a:lnTo>
                  <a:lnTo>
                    <a:pt x="5091767" y="5028650"/>
                  </a:lnTo>
                  <a:lnTo>
                    <a:pt x="5081800" y="5038617"/>
                  </a:lnTo>
                  <a:lnTo>
                    <a:pt x="5079216" y="5040343"/>
                  </a:lnTo>
                  <a:close/>
                </a:path>
              </a:pathLst>
            </a:custGeom>
            <a:solidFill>
              <a:srgbClr val="6B747D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18740" y="1588674"/>
              <a:ext cx="4641850" cy="2480310"/>
            </a:xfrm>
            <a:custGeom>
              <a:avLst/>
              <a:gdLst/>
              <a:ahLst/>
              <a:cxnLst/>
              <a:rect l="l" t="t" r="r" b="b"/>
              <a:pathLst>
                <a:path w="4641850" h="2480310">
                  <a:moveTo>
                    <a:pt x="4592063" y="2480309"/>
                  </a:moveTo>
                  <a:lnTo>
                    <a:pt x="0" y="2480310"/>
                  </a:lnTo>
                  <a:lnTo>
                    <a:pt x="0" y="0"/>
                  </a:lnTo>
                  <a:lnTo>
                    <a:pt x="4592063" y="0"/>
                  </a:lnTo>
                  <a:lnTo>
                    <a:pt x="4595520" y="340"/>
                  </a:lnTo>
                  <a:lnTo>
                    <a:pt x="4630825" y="20719"/>
                  </a:lnTo>
                  <a:lnTo>
                    <a:pt x="4641723" y="49659"/>
                  </a:lnTo>
                  <a:lnTo>
                    <a:pt x="4641723" y="2430650"/>
                  </a:lnTo>
                  <a:lnTo>
                    <a:pt x="4623687" y="2467210"/>
                  </a:lnTo>
                  <a:lnTo>
                    <a:pt x="4592063" y="2480309"/>
                  </a:lnTo>
                  <a:close/>
                </a:path>
              </a:pathLst>
            </a:custGeom>
            <a:solidFill>
              <a:srgbClr val="21C45D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01023" y="1588674"/>
              <a:ext cx="35560" cy="2480310"/>
            </a:xfrm>
            <a:custGeom>
              <a:avLst/>
              <a:gdLst/>
              <a:ahLst/>
              <a:cxnLst/>
              <a:rect l="l" t="t" r="r" b="b"/>
              <a:pathLst>
                <a:path w="35560" h="2480310">
                  <a:moveTo>
                    <a:pt x="35432" y="2480309"/>
                  </a:moveTo>
                  <a:lnTo>
                    <a:pt x="0" y="2480309"/>
                  </a:lnTo>
                  <a:lnTo>
                    <a:pt x="0" y="0"/>
                  </a:lnTo>
                  <a:lnTo>
                    <a:pt x="35432" y="0"/>
                  </a:lnTo>
                  <a:lnTo>
                    <a:pt x="35432" y="2480309"/>
                  </a:lnTo>
                  <a:close/>
                </a:path>
              </a:pathLst>
            </a:custGeom>
            <a:solidFill>
              <a:srgbClr val="21C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18740" y="4193000"/>
              <a:ext cx="4641850" cy="1337945"/>
            </a:xfrm>
            <a:custGeom>
              <a:avLst/>
              <a:gdLst/>
              <a:ahLst/>
              <a:cxnLst/>
              <a:rect l="l" t="t" r="r" b="b"/>
              <a:pathLst>
                <a:path w="4641850" h="1337945">
                  <a:moveTo>
                    <a:pt x="4592063" y="1337595"/>
                  </a:moveTo>
                  <a:lnTo>
                    <a:pt x="0" y="1337595"/>
                  </a:lnTo>
                  <a:lnTo>
                    <a:pt x="0" y="0"/>
                  </a:lnTo>
                  <a:lnTo>
                    <a:pt x="4592063" y="0"/>
                  </a:lnTo>
                  <a:lnTo>
                    <a:pt x="4595520" y="340"/>
                  </a:lnTo>
                  <a:lnTo>
                    <a:pt x="4630825" y="20719"/>
                  </a:lnTo>
                  <a:lnTo>
                    <a:pt x="4641723" y="49659"/>
                  </a:lnTo>
                  <a:lnTo>
                    <a:pt x="4641723" y="1287936"/>
                  </a:lnTo>
                  <a:lnTo>
                    <a:pt x="4623687" y="1324495"/>
                  </a:lnTo>
                  <a:lnTo>
                    <a:pt x="4592063" y="1337595"/>
                  </a:lnTo>
                  <a:close/>
                </a:path>
              </a:pathLst>
            </a:custGeom>
            <a:solidFill>
              <a:srgbClr val="F59D0A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01023" y="4193000"/>
              <a:ext cx="35560" cy="1337945"/>
            </a:xfrm>
            <a:custGeom>
              <a:avLst/>
              <a:gdLst/>
              <a:ahLst/>
              <a:cxnLst/>
              <a:rect l="l" t="t" r="r" b="b"/>
              <a:pathLst>
                <a:path w="35560" h="1337945">
                  <a:moveTo>
                    <a:pt x="35432" y="1337595"/>
                  </a:moveTo>
                  <a:lnTo>
                    <a:pt x="0" y="1337595"/>
                  </a:lnTo>
                  <a:lnTo>
                    <a:pt x="0" y="0"/>
                  </a:lnTo>
                  <a:lnTo>
                    <a:pt x="35432" y="0"/>
                  </a:lnTo>
                  <a:lnTo>
                    <a:pt x="35432" y="1337595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8778" y="2341625"/>
              <a:ext cx="70866" cy="7086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8778" y="3183159"/>
              <a:ext cx="70866" cy="70865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Benchmark</a:t>
            </a:r>
            <a:r>
              <a:rPr spc="-10" dirty="0"/>
              <a:t> Results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/>
          </a:p>
          <a:p>
            <a:pPr marL="246379">
              <a:lnSpc>
                <a:spcPct val="100000"/>
              </a:lnSpc>
            </a:pPr>
            <a:r>
              <a:rPr sz="2050" spc="-45" dirty="0"/>
              <a:t>Standard</a:t>
            </a:r>
            <a:r>
              <a:rPr sz="2050" spc="-85" dirty="0"/>
              <a:t> </a:t>
            </a:r>
            <a:r>
              <a:rPr sz="2050" spc="-25" dirty="0"/>
              <a:t>I/O</a:t>
            </a:r>
            <a:r>
              <a:rPr sz="2050" spc="-105" dirty="0"/>
              <a:t> </a:t>
            </a:r>
            <a:r>
              <a:rPr sz="2050" dirty="0"/>
              <a:t>vs</a:t>
            </a:r>
            <a:r>
              <a:rPr sz="2050" spc="-105" dirty="0"/>
              <a:t> </a:t>
            </a:r>
            <a:r>
              <a:rPr sz="2050" spc="-45" dirty="0"/>
              <a:t>System</a:t>
            </a:r>
            <a:r>
              <a:rPr sz="2050" spc="-85" dirty="0"/>
              <a:t> </a:t>
            </a:r>
            <a:r>
              <a:rPr sz="2050" spc="-20" dirty="0"/>
              <a:t>Calls</a:t>
            </a:r>
            <a:endParaRPr sz="2050"/>
          </a:p>
          <a:p>
            <a:pPr marL="543560" marR="430530">
              <a:lnSpc>
                <a:spcPct val="116199"/>
              </a:lnSpc>
              <a:spcBef>
                <a:spcPts val="500"/>
              </a:spcBef>
            </a:pPr>
            <a:r>
              <a:rPr sz="2100" spc="-90" dirty="0">
                <a:solidFill>
                  <a:srgbClr val="000000"/>
                </a:solidFill>
                <a:latin typeface="Arial"/>
                <a:cs typeface="Arial"/>
              </a:rPr>
              <a:t>Standard</a:t>
            </a:r>
            <a:r>
              <a:rPr sz="210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100" spc="-55" dirty="0">
                <a:solidFill>
                  <a:srgbClr val="000000"/>
                </a:solidFill>
                <a:latin typeface="Arial"/>
                <a:cs typeface="Arial"/>
              </a:rPr>
              <a:t>I/O:</a:t>
            </a:r>
            <a:r>
              <a:rPr sz="210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100" b="0" spc="-90" dirty="0">
                <a:solidFill>
                  <a:srgbClr val="000000"/>
                </a:solidFill>
                <a:latin typeface="Arial"/>
                <a:cs typeface="Arial"/>
              </a:rPr>
              <a:t>~25,000</a:t>
            </a:r>
            <a:r>
              <a:rPr sz="2100" b="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100" b="0" spc="-70" dirty="0">
                <a:solidFill>
                  <a:srgbClr val="000000"/>
                </a:solidFill>
                <a:latin typeface="Arial"/>
                <a:cs typeface="Arial"/>
              </a:rPr>
              <a:t>system </a:t>
            </a:r>
            <a:r>
              <a:rPr sz="2100" b="0" spc="-60" dirty="0">
                <a:solidFill>
                  <a:srgbClr val="000000"/>
                </a:solidFill>
                <a:latin typeface="Arial"/>
                <a:cs typeface="Arial"/>
              </a:rPr>
              <a:t>calls</a:t>
            </a:r>
            <a:r>
              <a:rPr sz="2100" b="0" spc="-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100" b="0" spc="-45" dirty="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sz="2100" b="0" spc="-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100" b="0" spc="-70" dirty="0">
                <a:solidFill>
                  <a:srgbClr val="000000"/>
                </a:solidFill>
                <a:latin typeface="Arial"/>
                <a:cs typeface="Arial"/>
              </a:rPr>
              <a:t>large</a:t>
            </a:r>
            <a:r>
              <a:rPr sz="2100" b="0" spc="-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100" b="0" spc="-20" dirty="0">
                <a:solidFill>
                  <a:srgbClr val="000000"/>
                </a:solidFill>
                <a:latin typeface="Arial"/>
                <a:cs typeface="Arial"/>
              </a:rPr>
              <a:t>file</a:t>
            </a:r>
            <a:endParaRPr sz="2100">
              <a:latin typeface="Arial"/>
              <a:cs typeface="Arial"/>
            </a:endParaRPr>
          </a:p>
          <a:p>
            <a:pPr marL="543560" marR="161925">
              <a:lnSpc>
                <a:spcPct val="116199"/>
              </a:lnSpc>
              <a:spcBef>
                <a:spcPts val="765"/>
              </a:spcBef>
            </a:pPr>
            <a:r>
              <a:rPr sz="2100" spc="-80" dirty="0">
                <a:solidFill>
                  <a:srgbClr val="000000"/>
                </a:solidFill>
                <a:latin typeface="Arial"/>
                <a:cs typeface="Arial"/>
              </a:rPr>
              <a:t>Direct</a:t>
            </a:r>
            <a:r>
              <a:rPr sz="2100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100" spc="-75" dirty="0">
                <a:solidFill>
                  <a:srgbClr val="000000"/>
                </a:solidFill>
                <a:latin typeface="Arial"/>
                <a:cs typeface="Arial"/>
              </a:rPr>
              <a:t>read():</a:t>
            </a:r>
            <a:r>
              <a:rPr sz="2100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100" b="0" spc="-95" dirty="0">
                <a:solidFill>
                  <a:srgbClr val="000000"/>
                </a:solidFill>
                <a:latin typeface="Arial"/>
                <a:cs typeface="Arial"/>
              </a:rPr>
              <a:t>200</a:t>
            </a:r>
            <a:r>
              <a:rPr sz="2100" b="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100" b="0" spc="-70" dirty="0">
                <a:solidFill>
                  <a:srgbClr val="000000"/>
                </a:solidFill>
                <a:latin typeface="Arial"/>
                <a:cs typeface="Arial"/>
              </a:rPr>
              <a:t>million</a:t>
            </a:r>
            <a:r>
              <a:rPr sz="2100" b="0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100" b="0" spc="-45" dirty="0">
                <a:solidFill>
                  <a:srgbClr val="000000"/>
                </a:solidFill>
                <a:latin typeface="Arial"/>
                <a:cs typeface="Arial"/>
              </a:rPr>
              <a:t>system </a:t>
            </a:r>
            <a:r>
              <a:rPr sz="2100" b="0" spc="-60" dirty="0">
                <a:solidFill>
                  <a:srgbClr val="000000"/>
                </a:solidFill>
                <a:latin typeface="Arial"/>
                <a:cs typeface="Arial"/>
              </a:rPr>
              <a:t>calls</a:t>
            </a:r>
            <a:r>
              <a:rPr sz="2100" b="0" spc="-9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100" b="0" spc="-45" dirty="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sz="2100" b="0" spc="-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100" b="0" spc="-100" dirty="0">
                <a:solidFill>
                  <a:srgbClr val="000000"/>
                </a:solidFill>
                <a:latin typeface="Arial"/>
                <a:cs typeface="Arial"/>
              </a:rPr>
              <a:t>same</a:t>
            </a:r>
            <a:r>
              <a:rPr sz="2100" b="0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100" b="0" spc="-20" dirty="0">
                <a:solidFill>
                  <a:srgbClr val="000000"/>
                </a:solidFill>
                <a:latin typeface="Arial"/>
                <a:cs typeface="Arial"/>
              </a:rPr>
              <a:t>file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950">
              <a:latin typeface="Arial"/>
              <a:cs typeface="Arial"/>
            </a:endParaRPr>
          </a:p>
          <a:p>
            <a:pPr marL="246379" marR="5080">
              <a:lnSpc>
                <a:spcPct val="116199"/>
              </a:lnSpc>
            </a:pPr>
            <a:r>
              <a:rPr sz="2100" spc="-95" dirty="0">
                <a:solidFill>
                  <a:srgbClr val="000000"/>
                </a:solidFill>
                <a:latin typeface="Arial"/>
                <a:cs typeface="Arial"/>
              </a:rPr>
              <a:t>Recommendation:</a:t>
            </a:r>
            <a:r>
              <a:rPr sz="210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100" b="0" spc="-100" dirty="0">
                <a:solidFill>
                  <a:srgbClr val="000000"/>
                </a:solidFill>
                <a:latin typeface="Arial"/>
                <a:cs typeface="Arial"/>
              </a:rPr>
              <a:t>Use</a:t>
            </a:r>
            <a:r>
              <a:rPr sz="2100" b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100" b="0" spc="-85" dirty="0">
                <a:solidFill>
                  <a:srgbClr val="000000"/>
                </a:solidFill>
                <a:latin typeface="Arial"/>
                <a:cs typeface="Arial"/>
              </a:rPr>
              <a:t>standard</a:t>
            </a:r>
            <a:r>
              <a:rPr sz="2100" b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100" b="0" spc="-25" dirty="0">
                <a:solidFill>
                  <a:srgbClr val="000000"/>
                </a:solidFill>
                <a:latin typeface="Arial"/>
                <a:cs typeface="Arial"/>
              </a:rPr>
              <a:t>I/O </a:t>
            </a:r>
            <a:r>
              <a:rPr sz="2100" b="0" spc="-45" dirty="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sz="2100" b="0" spc="-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100" b="0" spc="-85" dirty="0">
                <a:solidFill>
                  <a:srgbClr val="000000"/>
                </a:solidFill>
                <a:latin typeface="Arial"/>
                <a:cs typeface="Arial"/>
              </a:rPr>
              <a:t>most</a:t>
            </a:r>
            <a:r>
              <a:rPr sz="2100" b="0" spc="-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100" b="0" spc="-10" dirty="0">
                <a:solidFill>
                  <a:srgbClr val="000000"/>
                </a:solidFill>
                <a:latin typeface="Arial"/>
                <a:cs typeface="Arial"/>
              </a:rPr>
              <a:t>applications</a:t>
            </a:r>
            <a:endParaRPr sz="21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679712" y="6198188"/>
            <a:ext cx="4070350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0"/>
              </a:lnSpc>
            </a:pPr>
            <a:r>
              <a:rPr sz="1450" spc="-50" dirty="0">
                <a:solidFill>
                  <a:srgbClr val="6B747D"/>
                </a:solidFill>
                <a:latin typeface="Arial"/>
                <a:cs typeface="Arial"/>
              </a:rPr>
              <a:t>Advanced</a:t>
            </a:r>
            <a:r>
              <a:rPr sz="1450" spc="-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55" dirty="0">
                <a:solidFill>
                  <a:srgbClr val="6B747D"/>
                </a:solidFill>
                <a:latin typeface="Arial"/>
                <a:cs typeface="Arial"/>
              </a:rPr>
              <a:t>UNIX</a:t>
            </a:r>
            <a:r>
              <a:rPr sz="1450" spc="-25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55" dirty="0">
                <a:solidFill>
                  <a:srgbClr val="6B747D"/>
                </a:solidFill>
                <a:latin typeface="Arial"/>
                <a:cs typeface="Arial"/>
              </a:rPr>
              <a:t>Programming</a:t>
            </a:r>
            <a:r>
              <a:rPr sz="1450" spc="-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6B747D"/>
                </a:solidFill>
                <a:latin typeface="Arial"/>
                <a:cs typeface="Arial"/>
              </a:rPr>
              <a:t>•</a:t>
            </a:r>
            <a:r>
              <a:rPr sz="1250" spc="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45" dirty="0">
                <a:solidFill>
                  <a:srgbClr val="6B747D"/>
                </a:solidFill>
                <a:latin typeface="Arial"/>
                <a:cs typeface="Arial"/>
              </a:rPr>
              <a:t>Standard</a:t>
            </a:r>
            <a:r>
              <a:rPr sz="1450" spc="-25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35" dirty="0">
                <a:solidFill>
                  <a:srgbClr val="6B747D"/>
                </a:solidFill>
                <a:latin typeface="Arial"/>
                <a:cs typeface="Arial"/>
              </a:rPr>
              <a:t>I/O</a:t>
            </a:r>
            <a:r>
              <a:rPr sz="1450" spc="-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6B747D"/>
                </a:solidFill>
                <a:latin typeface="Arial"/>
                <a:cs typeface="Arial"/>
              </a:rPr>
              <a:t>Library</a:t>
            </a:r>
            <a:endParaRPr sz="145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17</a:t>
            </a:fld>
            <a:r>
              <a:rPr spc="165" dirty="0"/>
              <a:t> </a:t>
            </a:r>
            <a:r>
              <a:rPr dirty="0"/>
              <a:t>/</a:t>
            </a:r>
            <a:r>
              <a:rPr spc="165" dirty="0"/>
              <a:t> </a:t>
            </a:r>
            <a:r>
              <a:rPr spc="-35" dirty="0"/>
              <a:t>19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83310">
              <a:lnSpc>
                <a:spcPct val="100000"/>
              </a:lnSpc>
              <a:spcBef>
                <a:spcPts val="114"/>
              </a:spcBef>
            </a:pPr>
            <a:r>
              <a:rPr spc="-45" dirty="0"/>
              <a:t>Best</a:t>
            </a:r>
            <a:r>
              <a:rPr spc="-120" dirty="0"/>
              <a:t> </a:t>
            </a:r>
            <a:r>
              <a:rPr spc="-55" dirty="0"/>
              <a:t>Practices</a:t>
            </a:r>
            <a:r>
              <a:rPr spc="-114" dirty="0"/>
              <a:t> </a:t>
            </a:r>
            <a:r>
              <a:rPr spc="-40" dirty="0"/>
              <a:t>and</a:t>
            </a:r>
            <a:r>
              <a:rPr spc="-120" dirty="0"/>
              <a:t> </a:t>
            </a:r>
            <a:r>
              <a:rPr spc="-35" dirty="0"/>
              <a:t>Guidelines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871156"/>
            <a:ext cx="3295650" cy="5120640"/>
            <a:chOff x="400049" y="871156"/>
            <a:chExt cx="3295650" cy="5120640"/>
          </a:xfrm>
        </p:grpSpPr>
        <p:sp>
          <p:nvSpPr>
            <p:cNvPr id="4" name="object 4"/>
            <p:cNvSpPr/>
            <p:nvPr/>
          </p:nvSpPr>
          <p:spPr>
            <a:xfrm>
              <a:off x="400049" y="871156"/>
              <a:ext cx="3295650" cy="5120640"/>
            </a:xfrm>
            <a:custGeom>
              <a:avLst/>
              <a:gdLst/>
              <a:ahLst/>
              <a:cxnLst/>
              <a:rect l="l" t="t" r="r" b="b"/>
              <a:pathLst>
                <a:path w="3295650" h="5120640">
                  <a:moveTo>
                    <a:pt x="3249167" y="5120068"/>
                  </a:moveTo>
                  <a:lnTo>
                    <a:pt x="46101" y="5120068"/>
                  </a:lnTo>
                  <a:lnTo>
                    <a:pt x="39321" y="5118719"/>
                  </a:lnTo>
                  <a:lnTo>
                    <a:pt x="6742" y="5093769"/>
                  </a:lnTo>
                  <a:lnTo>
                    <a:pt x="0" y="5073966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3249167" y="0"/>
                  </a:lnTo>
                  <a:lnTo>
                    <a:pt x="3284685" y="20550"/>
                  </a:lnTo>
                  <a:lnTo>
                    <a:pt x="3295268" y="46101"/>
                  </a:lnTo>
                  <a:lnTo>
                    <a:pt x="3295268" y="5073966"/>
                  </a:lnTo>
                  <a:lnTo>
                    <a:pt x="3274717" y="5109484"/>
                  </a:lnTo>
                  <a:lnTo>
                    <a:pt x="3249167" y="5120068"/>
                  </a:lnTo>
                  <a:close/>
                </a:path>
              </a:pathLst>
            </a:custGeom>
            <a:solidFill>
              <a:srgbClr val="F7F9FA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871156"/>
              <a:ext cx="3295650" cy="5120640"/>
            </a:xfrm>
            <a:custGeom>
              <a:avLst/>
              <a:gdLst/>
              <a:ahLst/>
              <a:cxnLst/>
              <a:rect l="l" t="t" r="r" b="b"/>
              <a:pathLst>
                <a:path w="3295650" h="5120640">
                  <a:moveTo>
                    <a:pt x="3249167" y="5120068"/>
                  </a:moveTo>
                  <a:lnTo>
                    <a:pt x="46101" y="5120068"/>
                  </a:lnTo>
                  <a:lnTo>
                    <a:pt x="39321" y="5118719"/>
                  </a:lnTo>
                  <a:lnTo>
                    <a:pt x="6742" y="5093769"/>
                  </a:lnTo>
                  <a:lnTo>
                    <a:pt x="0" y="5073966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3249167" y="0"/>
                  </a:lnTo>
                  <a:lnTo>
                    <a:pt x="3255947" y="1348"/>
                  </a:lnTo>
                  <a:lnTo>
                    <a:pt x="3268970" y="6742"/>
                  </a:lnTo>
                  <a:lnTo>
                    <a:pt x="3272136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2" y="41626"/>
                  </a:lnTo>
                  <a:lnTo>
                    <a:pt x="8858" y="47276"/>
                  </a:lnTo>
                  <a:lnTo>
                    <a:pt x="8858" y="5072792"/>
                  </a:lnTo>
                  <a:lnTo>
                    <a:pt x="30773" y="5105590"/>
                  </a:lnTo>
                  <a:lnTo>
                    <a:pt x="47276" y="5111210"/>
                  </a:lnTo>
                  <a:lnTo>
                    <a:pt x="3272134" y="5111210"/>
                  </a:lnTo>
                  <a:lnTo>
                    <a:pt x="3268970" y="5113324"/>
                  </a:lnTo>
                  <a:lnTo>
                    <a:pt x="3255947" y="5118719"/>
                  </a:lnTo>
                  <a:lnTo>
                    <a:pt x="3249167" y="5120068"/>
                  </a:lnTo>
                  <a:close/>
                </a:path>
                <a:path w="3295650" h="5120640">
                  <a:moveTo>
                    <a:pt x="3272134" y="5111210"/>
                  </a:moveTo>
                  <a:lnTo>
                    <a:pt x="3247992" y="5111210"/>
                  </a:lnTo>
                  <a:lnTo>
                    <a:pt x="3253642" y="5110086"/>
                  </a:lnTo>
                  <a:lnTo>
                    <a:pt x="3264495" y="5105590"/>
                  </a:lnTo>
                  <a:lnTo>
                    <a:pt x="3286410" y="5072792"/>
                  </a:lnTo>
                  <a:lnTo>
                    <a:pt x="3286410" y="47276"/>
                  </a:lnTo>
                  <a:lnTo>
                    <a:pt x="3264495" y="14477"/>
                  </a:lnTo>
                  <a:lnTo>
                    <a:pt x="3247992" y="8858"/>
                  </a:lnTo>
                  <a:lnTo>
                    <a:pt x="3272136" y="8858"/>
                  </a:lnTo>
                  <a:lnTo>
                    <a:pt x="3295268" y="46101"/>
                  </a:lnTo>
                  <a:lnTo>
                    <a:pt x="3295268" y="5073966"/>
                  </a:lnTo>
                  <a:lnTo>
                    <a:pt x="3293919" y="5080746"/>
                  </a:lnTo>
                  <a:lnTo>
                    <a:pt x="3288525" y="5093769"/>
                  </a:lnTo>
                  <a:lnTo>
                    <a:pt x="3284685" y="5099517"/>
                  </a:lnTo>
                  <a:lnTo>
                    <a:pt x="3274717" y="5109484"/>
                  </a:lnTo>
                  <a:lnTo>
                    <a:pt x="3272134" y="5111210"/>
                  </a:lnTo>
                  <a:close/>
                </a:path>
              </a:pathLst>
            </a:custGeom>
            <a:solidFill>
              <a:srgbClr val="6B747D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9222" y="1553241"/>
              <a:ext cx="2834640" cy="3703320"/>
            </a:xfrm>
            <a:custGeom>
              <a:avLst/>
              <a:gdLst/>
              <a:ahLst/>
              <a:cxnLst/>
              <a:rect l="l" t="t" r="r" b="b"/>
              <a:pathLst>
                <a:path w="2834640" h="3703320">
                  <a:moveTo>
                    <a:pt x="2784980" y="3702748"/>
                  </a:moveTo>
                  <a:lnTo>
                    <a:pt x="0" y="3702748"/>
                  </a:lnTo>
                  <a:lnTo>
                    <a:pt x="0" y="0"/>
                  </a:lnTo>
                  <a:lnTo>
                    <a:pt x="2784980" y="0"/>
                  </a:lnTo>
                  <a:lnTo>
                    <a:pt x="2788436" y="340"/>
                  </a:lnTo>
                  <a:lnTo>
                    <a:pt x="2823743" y="20719"/>
                  </a:lnTo>
                  <a:lnTo>
                    <a:pt x="2834639" y="49659"/>
                  </a:lnTo>
                  <a:lnTo>
                    <a:pt x="2834639" y="3653089"/>
                  </a:lnTo>
                  <a:lnTo>
                    <a:pt x="2816604" y="3689648"/>
                  </a:lnTo>
                  <a:lnTo>
                    <a:pt x="2784980" y="3702748"/>
                  </a:lnTo>
                  <a:close/>
                </a:path>
              </a:pathLst>
            </a:custGeom>
            <a:solidFill>
              <a:srgbClr val="EF4444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506" y="1553241"/>
              <a:ext cx="35560" cy="3703320"/>
            </a:xfrm>
            <a:custGeom>
              <a:avLst/>
              <a:gdLst/>
              <a:ahLst/>
              <a:cxnLst/>
              <a:rect l="l" t="t" r="r" b="b"/>
              <a:pathLst>
                <a:path w="35559" h="3703320">
                  <a:moveTo>
                    <a:pt x="35432" y="3702748"/>
                  </a:moveTo>
                  <a:lnTo>
                    <a:pt x="0" y="3702748"/>
                  </a:lnTo>
                  <a:lnTo>
                    <a:pt x="0" y="0"/>
                  </a:lnTo>
                  <a:lnTo>
                    <a:pt x="35432" y="0"/>
                  </a:lnTo>
                  <a:lnTo>
                    <a:pt x="35432" y="3702748"/>
                  </a:lnTo>
                  <a:close/>
                </a:path>
              </a:pathLst>
            </a:custGeom>
            <a:solidFill>
              <a:srgbClr val="EF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08806" y="1042034"/>
            <a:ext cx="995680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b="1" spc="-45" dirty="0">
                <a:solidFill>
                  <a:srgbClr val="2562EB"/>
                </a:solidFill>
                <a:latin typeface="Times New Roman"/>
                <a:cs typeface="Times New Roman"/>
              </a:rPr>
              <a:t>Security</a:t>
            </a:r>
            <a:endParaRPr sz="225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49261" y="1916429"/>
            <a:ext cx="71120" cy="2152650"/>
            <a:chOff x="949261" y="1916429"/>
            <a:chExt cx="71120" cy="215265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9261" y="1916429"/>
              <a:ext cx="70866" cy="708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9261" y="3138868"/>
              <a:ext cx="70866" cy="7086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9261" y="3998118"/>
              <a:ext cx="70866" cy="7086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140162" y="1682862"/>
            <a:ext cx="2028825" cy="115951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100" spc="-85" dirty="0">
                <a:latin typeface="Arial"/>
                <a:cs typeface="Arial"/>
              </a:rPr>
              <a:t>Never</a:t>
            </a:r>
            <a:r>
              <a:rPr sz="2100" spc="-55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use</a:t>
            </a:r>
            <a:r>
              <a:rPr sz="2100" spc="-50" dirty="0">
                <a:latin typeface="Arial"/>
                <a:cs typeface="Arial"/>
              </a:rPr>
              <a:t> </a:t>
            </a:r>
            <a:r>
              <a:rPr sz="1900" b="1" spc="-65" dirty="0">
                <a:solidFill>
                  <a:srgbClr val="2562EB"/>
                </a:solidFill>
                <a:latin typeface="Courier New"/>
                <a:cs typeface="Courier New"/>
              </a:rPr>
              <a:t>gets()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100" dirty="0">
                <a:latin typeface="Arial"/>
                <a:cs typeface="Arial"/>
              </a:rPr>
              <a:t>-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use</a:t>
            </a:r>
            <a:r>
              <a:rPr sz="2100" spc="-65" dirty="0">
                <a:latin typeface="Arial"/>
                <a:cs typeface="Arial"/>
              </a:rPr>
              <a:t> </a:t>
            </a:r>
            <a:r>
              <a:rPr sz="1900" b="1" spc="-10" dirty="0">
                <a:solidFill>
                  <a:srgbClr val="2562EB"/>
                </a:solidFill>
                <a:latin typeface="Courier New"/>
                <a:cs typeface="Courier New"/>
              </a:rPr>
              <a:t>fgets()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100" spc="-10" dirty="0">
                <a:latin typeface="Arial"/>
                <a:cs typeface="Arial"/>
              </a:rPr>
              <a:t>instead</a:t>
            </a:r>
            <a:endParaRPr sz="2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0162" y="2905301"/>
            <a:ext cx="193357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95"/>
              </a:spcBef>
            </a:pPr>
            <a:r>
              <a:rPr sz="2100" spc="-85" dirty="0">
                <a:latin typeface="Arial"/>
                <a:cs typeface="Arial"/>
              </a:rPr>
              <a:t>Avoid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1900" b="1" spc="-105" dirty="0">
                <a:solidFill>
                  <a:srgbClr val="2562EB"/>
                </a:solidFill>
                <a:latin typeface="Courier New"/>
                <a:cs typeface="Courier New"/>
              </a:rPr>
              <a:t>tmpnam()</a:t>
            </a:r>
            <a:r>
              <a:rPr sz="1900" b="1" spc="-565" dirty="0">
                <a:solidFill>
                  <a:srgbClr val="2562EB"/>
                </a:solidFill>
                <a:latin typeface="Courier New"/>
                <a:cs typeface="Courier New"/>
              </a:rPr>
              <a:t> </a:t>
            </a:r>
            <a:r>
              <a:rPr sz="2100" spc="-50" dirty="0">
                <a:latin typeface="Arial"/>
                <a:cs typeface="Arial"/>
              </a:rPr>
              <a:t>- </a:t>
            </a:r>
            <a:r>
              <a:rPr sz="2100" spc="-85" dirty="0">
                <a:latin typeface="Arial"/>
                <a:cs typeface="Arial"/>
              </a:rPr>
              <a:t>use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1900" b="1" spc="-10" dirty="0">
                <a:solidFill>
                  <a:srgbClr val="2562EB"/>
                </a:solidFill>
                <a:latin typeface="Courier New"/>
                <a:cs typeface="Courier New"/>
              </a:rPr>
              <a:t>mkstemp()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0162" y="3773409"/>
            <a:ext cx="1818005" cy="1141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5"/>
              </a:spcBef>
            </a:pPr>
            <a:r>
              <a:rPr sz="2100" spc="-85" dirty="0">
                <a:latin typeface="Arial"/>
                <a:cs typeface="Arial"/>
              </a:rPr>
              <a:t>Always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check </a:t>
            </a:r>
            <a:r>
              <a:rPr sz="2100" spc="-75" dirty="0">
                <a:latin typeface="Arial"/>
                <a:cs typeface="Arial"/>
              </a:rPr>
              <a:t>return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spc="-80" dirty="0">
                <a:latin typeface="Arial"/>
                <a:cs typeface="Arial"/>
              </a:rPr>
              <a:t>values</a:t>
            </a:r>
            <a:r>
              <a:rPr sz="2100" spc="-30" dirty="0">
                <a:latin typeface="Arial"/>
                <a:cs typeface="Arial"/>
              </a:rPr>
              <a:t> for </a:t>
            </a:r>
            <a:r>
              <a:rPr sz="2100" spc="-70" dirty="0">
                <a:latin typeface="Arial"/>
                <a:cs typeface="Arial"/>
              </a:rPr>
              <a:t>error</a:t>
            </a:r>
            <a:r>
              <a:rPr sz="2100" spc="-50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conditions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872483" y="871156"/>
            <a:ext cx="3295650" cy="5120640"/>
            <a:chOff x="3872483" y="871156"/>
            <a:chExt cx="3295650" cy="5120640"/>
          </a:xfrm>
        </p:grpSpPr>
        <p:sp>
          <p:nvSpPr>
            <p:cNvPr id="17" name="object 17"/>
            <p:cNvSpPr/>
            <p:nvPr/>
          </p:nvSpPr>
          <p:spPr>
            <a:xfrm>
              <a:off x="3872483" y="871156"/>
              <a:ext cx="3295650" cy="5120640"/>
            </a:xfrm>
            <a:custGeom>
              <a:avLst/>
              <a:gdLst/>
              <a:ahLst/>
              <a:cxnLst/>
              <a:rect l="l" t="t" r="r" b="b"/>
              <a:pathLst>
                <a:path w="3295650" h="5120640">
                  <a:moveTo>
                    <a:pt x="3249166" y="5120068"/>
                  </a:moveTo>
                  <a:lnTo>
                    <a:pt x="46101" y="5120068"/>
                  </a:lnTo>
                  <a:lnTo>
                    <a:pt x="39321" y="5118719"/>
                  </a:lnTo>
                  <a:lnTo>
                    <a:pt x="6742" y="5093769"/>
                  </a:lnTo>
                  <a:lnTo>
                    <a:pt x="0" y="5073966"/>
                  </a:lnTo>
                  <a:lnTo>
                    <a:pt x="0" y="46101"/>
                  </a:lnTo>
                  <a:lnTo>
                    <a:pt x="20551" y="10583"/>
                  </a:lnTo>
                  <a:lnTo>
                    <a:pt x="46101" y="0"/>
                  </a:lnTo>
                  <a:lnTo>
                    <a:pt x="3249166" y="0"/>
                  </a:lnTo>
                  <a:lnTo>
                    <a:pt x="3284685" y="20550"/>
                  </a:lnTo>
                  <a:lnTo>
                    <a:pt x="3295268" y="46101"/>
                  </a:lnTo>
                  <a:lnTo>
                    <a:pt x="3295268" y="5073966"/>
                  </a:lnTo>
                  <a:lnTo>
                    <a:pt x="3274717" y="5109484"/>
                  </a:lnTo>
                  <a:lnTo>
                    <a:pt x="3249166" y="5120068"/>
                  </a:lnTo>
                  <a:close/>
                </a:path>
              </a:pathLst>
            </a:custGeom>
            <a:solidFill>
              <a:srgbClr val="F7F9FA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72483" y="871156"/>
              <a:ext cx="3295650" cy="5120640"/>
            </a:xfrm>
            <a:custGeom>
              <a:avLst/>
              <a:gdLst/>
              <a:ahLst/>
              <a:cxnLst/>
              <a:rect l="l" t="t" r="r" b="b"/>
              <a:pathLst>
                <a:path w="3295650" h="5120640">
                  <a:moveTo>
                    <a:pt x="3249166" y="5120068"/>
                  </a:moveTo>
                  <a:lnTo>
                    <a:pt x="46101" y="5120068"/>
                  </a:lnTo>
                  <a:lnTo>
                    <a:pt x="39321" y="5118719"/>
                  </a:lnTo>
                  <a:lnTo>
                    <a:pt x="6742" y="5093769"/>
                  </a:lnTo>
                  <a:lnTo>
                    <a:pt x="0" y="5073966"/>
                  </a:lnTo>
                  <a:lnTo>
                    <a:pt x="0" y="46101"/>
                  </a:lnTo>
                  <a:lnTo>
                    <a:pt x="20551" y="10583"/>
                  </a:lnTo>
                  <a:lnTo>
                    <a:pt x="46101" y="0"/>
                  </a:lnTo>
                  <a:lnTo>
                    <a:pt x="3249166" y="0"/>
                  </a:lnTo>
                  <a:lnTo>
                    <a:pt x="3255945" y="1348"/>
                  </a:lnTo>
                  <a:lnTo>
                    <a:pt x="3268969" y="6742"/>
                  </a:lnTo>
                  <a:lnTo>
                    <a:pt x="3272135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1" y="41626"/>
                  </a:lnTo>
                  <a:lnTo>
                    <a:pt x="8858" y="47276"/>
                  </a:lnTo>
                  <a:lnTo>
                    <a:pt x="8858" y="5072792"/>
                  </a:lnTo>
                  <a:lnTo>
                    <a:pt x="30773" y="5105590"/>
                  </a:lnTo>
                  <a:lnTo>
                    <a:pt x="47276" y="5111210"/>
                  </a:lnTo>
                  <a:lnTo>
                    <a:pt x="3272133" y="5111210"/>
                  </a:lnTo>
                  <a:lnTo>
                    <a:pt x="3268969" y="5113324"/>
                  </a:lnTo>
                  <a:lnTo>
                    <a:pt x="3255945" y="5118719"/>
                  </a:lnTo>
                  <a:lnTo>
                    <a:pt x="3249166" y="5120068"/>
                  </a:lnTo>
                  <a:close/>
                </a:path>
                <a:path w="3295650" h="5120640">
                  <a:moveTo>
                    <a:pt x="3272133" y="5111210"/>
                  </a:moveTo>
                  <a:lnTo>
                    <a:pt x="3247993" y="5111210"/>
                  </a:lnTo>
                  <a:lnTo>
                    <a:pt x="3253642" y="5110086"/>
                  </a:lnTo>
                  <a:lnTo>
                    <a:pt x="3264494" y="5105590"/>
                  </a:lnTo>
                  <a:lnTo>
                    <a:pt x="3286410" y="5072792"/>
                  </a:lnTo>
                  <a:lnTo>
                    <a:pt x="3286410" y="47276"/>
                  </a:lnTo>
                  <a:lnTo>
                    <a:pt x="3264494" y="14477"/>
                  </a:lnTo>
                  <a:lnTo>
                    <a:pt x="3247993" y="8858"/>
                  </a:lnTo>
                  <a:lnTo>
                    <a:pt x="3272135" y="8858"/>
                  </a:lnTo>
                  <a:lnTo>
                    <a:pt x="3295268" y="46101"/>
                  </a:lnTo>
                  <a:lnTo>
                    <a:pt x="3295268" y="5073966"/>
                  </a:lnTo>
                  <a:lnTo>
                    <a:pt x="3293920" y="5080746"/>
                  </a:lnTo>
                  <a:lnTo>
                    <a:pt x="3288525" y="5093769"/>
                  </a:lnTo>
                  <a:lnTo>
                    <a:pt x="3284685" y="5099517"/>
                  </a:lnTo>
                  <a:lnTo>
                    <a:pt x="3274717" y="5109484"/>
                  </a:lnTo>
                  <a:lnTo>
                    <a:pt x="3272133" y="5111210"/>
                  </a:lnTo>
                  <a:close/>
                </a:path>
              </a:pathLst>
            </a:custGeom>
            <a:solidFill>
              <a:srgbClr val="6B747D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11657" y="1553241"/>
              <a:ext cx="2834640" cy="4048760"/>
            </a:xfrm>
            <a:custGeom>
              <a:avLst/>
              <a:gdLst/>
              <a:ahLst/>
              <a:cxnLst/>
              <a:rect l="l" t="t" r="r" b="b"/>
              <a:pathLst>
                <a:path w="2834640" h="4048760">
                  <a:moveTo>
                    <a:pt x="2784980" y="4048219"/>
                  </a:moveTo>
                  <a:lnTo>
                    <a:pt x="0" y="4048220"/>
                  </a:lnTo>
                  <a:lnTo>
                    <a:pt x="0" y="0"/>
                  </a:lnTo>
                  <a:lnTo>
                    <a:pt x="2784980" y="0"/>
                  </a:lnTo>
                  <a:lnTo>
                    <a:pt x="2788436" y="340"/>
                  </a:lnTo>
                  <a:lnTo>
                    <a:pt x="2823743" y="20719"/>
                  </a:lnTo>
                  <a:lnTo>
                    <a:pt x="2834640" y="49659"/>
                  </a:lnTo>
                  <a:lnTo>
                    <a:pt x="2834640" y="3998560"/>
                  </a:lnTo>
                  <a:lnTo>
                    <a:pt x="2816604" y="4035120"/>
                  </a:lnTo>
                  <a:lnTo>
                    <a:pt x="2784980" y="4048219"/>
                  </a:lnTo>
                  <a:close/>
                </a:path>
              </a:pathLst>
            </a:custGeom>
            <a:solidFill>
              <a:srgbClr val="21C45D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93940" y="1553241"/>
              <a:ext cx="35560" cy="4048760"/>
            </a:xfrm>
            <a:custGeom>
              <a:avLst/>
              <a:gdLst/>
              <a:ahLst/>
              <a:cxnLst/>
              <a:rect l="l" t="t" r="r" b="b"/>
              <a:pathLst>
                <a:path w="35560" h="4048760">
                  <a:moveTo>
                    <a:pt x="35432" y="4048220"/>
                  </a:moveTo>
                  <a:lnTo>
                    <a:pt x="0" y="4048220"/>
                  </a:lnTo>
                  <a:lnTo>
                    <a:pt x="0" y="0"/>
                  </a:lnTo>
                  <a:lnTo>
                    <a:pt x="35432" y="0"/>
                  </a:lnTo>
                  <a:lnTo>
                    <a:pt x="35432" y="4048220"/>
                  </a:lnTo>
                  <a:close/>
                </a:path>
              </a:pathLst>
            </a:custGeom>
            <a:solidFill>
              <a:srgbClr val="21C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21695" y="1916429"/>
              <a:ext cx="70866" cy="70865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4612596" y="1691720"/>
            <a:ext cx="1804670" cy="1513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95"/>
              </a:spcBef>
            </a:pPr>
            <a:r>
              <a:rPr sz="2100" spc="-10" dirty="0">
                <a:latin typeface="Arial"/>
                <a:cs typeface="Arial"/>
              </a:rPr>
              <a:t>Choose </a:t>
            </a:r>
            <a:r>
              <a:rPr sz="2100" spc="-75" dirty="0">
                <a:latin typeface="Arial"/>
                <a:cs typeface="Arial"/>
              </a:rPr>
              <a:t>appropriate</a:t>
            </a:r>
            <a:r>
              <a:rPr sz="2100" spc="-65" dirty="0">
                <a:latin typeface="Arial"/>
                <a:cs typeface="Arial"/>
              </a:rPr>
              <a:t> </a:t>
            </a:r>
            <a:r>
              <a:rPr sz="2100" spc="-25" dirty="0">
                <a:latin typeface="Arial"/>
                <a:cs typeface="Arial"/>
              </a:rPr>
              <a:t>I/O </a:t>
            </a:r>
            <a:r>
              <a:rPr sz="2100" spc="-75" dirty="0">
                <a:latin typeface="Arial"/>
                <a:cs typeface="Arial"/>
              </a:rPr>
              <a:t>function</a:t>
            </a:r>
            <a:r>
              <a:rPr sz="2100" spc="-55" dirty="0">
                <a:latin typeface="Arial"/>
                <a:cs typeface="Arial"/>
              </a:rPr>
              <a:t> </a:t>
            </a:r>
            <a:r>
              <a:rPr sz="2100" spc="-45" dirty="0">
                <a:latin typeface="Arial"/>
                <a:cs typeface="Arial"/>
              </a:rPr>
              <a:t>for</a:t>
            </a:r>
            <a:r>
              <a:rPr sz="2100" spc="-55" dirty="0">
                <a:latin typeface="Arial"/>
                <a:cs typeface="Arial"/>
              </a:rPr>
              <a:t> </a:t>
            </a:r>
            <a:r>
              <a:rPr sz="2100" spc="-65" dirty="0">
                <a:latin typeface="Arial"/>
                <a:cs typeface="Arial"/>
              </a:rPr>
              <a:t>data </a:t>
            </a:r>
            <a:r>
              <a:rPr sz="2100" spc="-20" dirty="0">
                <a:latin typeface="Arial"/>
                <a:cs typeface="Arial"/>
              </a:rPr>
              <a:t>type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421695" y="3502056"/>
            <a:ext cx="71120" cy="1284605"/>
            <a:chOff x="4421695" y="3502056"/>
            <a:chExt cx="71120" cy="1284605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21695" y="3502056"/>
              <a:ext cx="70866" cy="7086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21695" y="4715636"/>
              <a:ext cx="70866" cy="70865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4612596" y="3277347"/>
            <a:ext cx="2006600" cy="1141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5"/>
              </a:spcBef>
            </a:pPr>
            <a:r>
              <a:rPr sz="2100" spc="-10" dirty="0">
                <a:latin typeface="Arial"/>
                <a:cs typeface="Arial"/>
              </a:rPr>
              <a:t>Understand </a:t>
            </a:r>
            <a:r>
              <a:rPr sz="2100" spc="-80" dirty="0">
                <a:latin typeface="Arial"/>
                <a:cs typeface="Arial"/>
              </a:rPr>
              <a:t>buffering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spc="-65" dirty="0">
                <a:latin typeface="Arial"/>
                <a:cs typeface="Arial"/>
              </a:rPr>
              <a:t>behavior </a:t>
            </a:r>
            <a:r>
              <a:rPr sz="2100" spc="-45" dirty="0">
                <a:latin typeface="Arial"/>
                <a:cs typeface="Arial"/>
              </a:rPr>
              <a:t>for</a:t>
            </a:r>
            <a:r>
              <a:rPr sz="2100" spc="-80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your</a:t>
            </a:r>
            <a:r>
              <a:rPr sz="2100" spc="-70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use</a:t>
            </a:r>
            <a:r>
              <a:rPr sz="2100" spc="-65" dirty="0">
                <a:latin typeface="Arial"/>
                <a:cs typeface="Arial"/>
              </a:rPr>
              <a:t> </a:t>
            </a:r>
            <a:r>
              <a:rPr sz="2100" spc="-20" dirty="0">
                <a:latin typeface="Arial"/>
                <a:cs typeface="Arial"/>
              </a:rPr>
              <a:t>case</a:t>
            </a:r>
            <a:endParaRPr sz="2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12596" y="4490927"/>
            <a:ext cx="1997075" cy="769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5"/>
              </a:spcBef>
            </a:pPr>
            <a:r>
              <a:rPr sz="2100" spc="-100" dirty="0">
                <a:latin typeface="Arial"/>
                <a:cs typeface="Arial"/>
              </a:rPr>
              <a:t>Use</a:t>
            </a:r>
            <a:r>
              <a:rPr sz="2100" spc="30" dirty="0">
                <a:latin typeface="Arial"/>
                <a:cs typeface="Arial"/>
              </a:rPr>
              <a:t> </a:t>
            </a:r>
            <a:r>
              <a:rPr sz="2100" spc="-70" dirty="0">
                <a:latin typeface="Arial"/>
                <a:cs typeface="Arial"/>
              </a:rPr>
              <a:t>line-at-</a:t>
            </a:r>
            <a:r>
              <a:rPr sz="2100" spc="-80" dirty="0">
                <a:latin typeface="Arial"/>
                <a:cs typeface="Arial"/>
              </a:rPr>
              <a:t>a-</a:t>
            </a:r>
            <a:r>
              <a:rPr sz="2100" spc="-25" dirty="0">
                <a:latin typeface="Arial"/>
                <a:cs typeface="Arial"/>
              </a:rPr>
              <a:t>time </a:t>
            </a:r>
            <a:r>
              <a:rPr sz="2100" spc="-50" dirty="0">
                <a:latin typeface="Arial"/>
                <a:cs typeface="Arial"/>
              </a:rPr>
              <a:t>I/O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100" dirty="0">
                <a:latin typeface="Arial"/>
                <a:cs typeface="Arial"/>
              </a:rPr>
              <a:t>when</a:t>
            </a:r>
            <a:r>
              <a:rPr sz="2100" spc="-50" dirty="0">
                <a:latin typeface="Arial"/>
                <a:cs typeface="Arial"/>
              </a:rPr>
              <a:t> </a:t>
            </a:r>
            <a:r>
              <a:rPr sz="2100" spc="-70" dirty="0">
                <a:latin typeface="Arial"/>
                <a:cs typeface="Arial"/>
              </a:rPr>
              <a:t>possible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344917" y="871156"/>
            <a:ext cx="3295650" cy="5120640"/>
            <a:chOff x="7344917" y="871156"/>
            <a:chExt cx="3295650" cy="5120640"/>
          </a:xfrm>
        </p:grpSpPr>
        <p:sp>
          <p:nvSpPr>
            <p:cNvPr id="29" name="object 29"/>
            <p:cNvSpPr/>
            <p:nvPr/>
          </p:nvSpPr>
          <p:spPr>
            <a:xfrm>
              <a:off x="7344917" y="871156"/>
              <a:ext cx="3295650" cy="5120640"/>
            </a:xfrm>
            <a:custGeom>
              <a:avLst/>
              <a:gdLst/>
              <a:ahLst/>
              <a:cxnLst/>
              <a:rect l="l" t="t" r="r" b="b"/>
              <a:pathLst>
                <a:path w="3295650" h="5120640">
                  <a:moveTo>
                    <a:pt x="3249168" y="5120068"/>
                  </a:moveTo>
                  <a:lnTo>
                    <a:pt x="46101" y="5120068"/>
                  </a:lnTo>
                  <a:lnTo>
                    <a:pt x="39321" y="5118719"/>
                  </a:lnTo>
                  <a:lnTo>
                    <a:pt x="6742" y="5093769"/>
                  </a:lnTo>
                  <a:lnTo>
                    <a:pt x="0" y="5073966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3249168" y="0"/>
                  </a:lnTo>
                  <a:lnTo>
                    <a:pt x="3284685" y="20550"/>
                  </a:lnTo>
                  <a:lnTo>
                    <a:pt x="3295269" y="46101"/>
                  </a:lnTo>
                  <a:lnTo>
                    <a:pt x="3295269" y="5073966"/>
                  </a:lnTo>
                  <a:lnTo>
                    <a:pt x="3274717" y="5109484"/>
                  </a:lnTo>
                  <a:lnTo>
                    <a:pt x="3249168" y="5120068"/>
                  </a:lnTo>
                  <a:close/>
                </a:path>
              </a:pathLst>
            </a:custGeom>
            <a:solidFill>
              <a:srgbClr val="F7F9FA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344917" y="871156"/>
              <a:ext cx="3295650" cy="5120640"/>
            </a:xfrm>
            <a:custGeom>
              <a:avLst/>
              <a:gdLst/>
              <a:ahLst/>
              <a:cxnLst/>
              <a:rect l="l" t="t" r="r" b="b"/>
              <a:pathLst>
                <a:path w="3295650" h="5120640">
                  <a:moveTo>
                    <a:pt x="3249168" y="5120068"/>
                  </a:moveTo>
                  <a:lnTo>
                    <a:pt x="46101" y="5120068"/>
                  </a:lnTo>
                  <a:lnTo>
                    <a:pt x="39321" y="5118719"/>
                  </a:lnTo>
                  <a:lnTo>
                    <a:pt x="6742" y="5093769"/>
                  </a:lnTo>
                  <a:lnTo>
                    <a:pt x="0" y="5073966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3249168" y="0"/>
                  </a:lnTo>
                  <a:lnTo>
                    <a:pt x="3255947" y="1348"/>
                  </a:lnTo>
                  <a:lnTo>
                    <a:pt x="3268970" y="6742"/>
                  </a:lnTo>
                  <a:lnTo>
                    <a:pt x="3272136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2" y="41626"/>
                  </a:lnTo>
                  <a:lnTo>
                    <a:pt x="8858" y="47276"/>
                  </a:lnTo>
                  <a:lnTo>
                    <a:pt x="8858" y="5072792"/>
                  </a:lnTo>
                  <a:lnTo>
                    <a:pt x="30773" y="5105590"/>
                  </a:lnTo>
                  <a:lnTo>
                    <a:pt x="47276" y="5111210"/>
                  </a:lnTo>
                  <a:lnTo>
                    <a:pt x="3272134" y="5111210"/>
                  </a:lnTo>
                  <a:lnTo>
                    <a:pt x="3268970" y="5113324"/>
                  </a:lnTo>
                  <a:lnTo>
                    <a:pt x="3255947" y="5118719"/>
                  </a:lnTo>
                  <a:lnTo>
                    <a:pt x="3249168" y="5120068"/>
                  </a:lnTo>
                  <a:close/>
                </a:path>
                <a:path w="3295650" h="5120640">
                  <a:moveTo>
                    <a:pt x="3272134" y="5111210"/>
                  </a:moveTo>
                  <a:lnTo>
                    <a:pt x="3247992" y="5111210"/>
                  </a:lnTo>
                  <a:lnTo>
                    <a:pt x="3253641" y="5110086"/>
                  </a:lnTo>
                  <a:lnTo>
                    <a:pt x="3264494" y="5105590"/>
                  </a:lnTo>
                  <a:lnTo>
                    <a:pt x="3286410" y="5072792"/>
                  </a:lnTo>
                  <a:lnTo>
                    <a:pt x="3286410" y="47276"/>
                  </a:lnTo>
                  <a:lnTo>
                    <a:pt x="3264494" y="14477"/>
                  </a:lnTo>
                  <a:lnTo>
                    <a:pt x="3247992" y="8858"/>
                  </a:lnTo>
                  <a:lnTo>
                    <a:pt x="3272136" y="8858"/>
                  </a:lnTo>
                  <a:lnTo>
                    <a:pt x="3295269" y="46101"/>
                  </a:lnTo>
                  <a:lnTo>
                    <a:pt x="3295269" y="5073966"/>
                  </a:lnTo>
                  <a:lnTo>
                    <a:pt x="3293920" y="5080746"/>
                  </a:lnTo>
                  <a:lnTo>
                    <a:pt x="3288525" y="5093769"/>
                  </a:lnTo>
                  <a:lnTo>
                    <a:pt x="3284685" y="5099517"/>
                  </a:lnTo>
                  <a:lnTo>
                    <a:pt x="3274717" y="5109484"/>
                  </a:lnTo>
                  <a:lnTo>
                    <a:pt x="3272134" y="5111210"/>
                  </a:lnTo>
                  <a:close/>
                </a:path>
              </a:pathLst>
            </a:custGeom>
            <a:solidFill>
              <a:srgbClr val="6B747D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84091" y="1553241"/>
              <a:ext cx="2834640" cy="2463165"/>
            </a:xfrm>
            <a:custGeom>
              <a:avLst/>
              <a:gdLst/>
              <a:ahLst/>
              <a:cxnLst/>
              <a:rect l="l" t="t" r="r" b="b"/>
              <a:pathLst>
                <a:path w="2834640" h="2463165">
                  <a:moveTo>
                    <a:pt x="2784980" y="2462593"/>
                  </a:moveTo>
                  <a:lnTo>
                    <a:pt x="0" y="2462593"/>
                  </a:lnTo>
                  <a:lnTo>
                    <a:pt x="0" y="0"/>
                  </a:lnTo>
                  <a:lnTo>
                    <a:pt x="2784980" y="0"/>
                  </a:lnTo>
                  <a:lnTo>
                    <a:pt x="2788436" y="340"/>
                  </a:lnTo>
                  <a:lnTo>
                    <a:pt x="2823743" y="20719"/>
                  </a:lnTo>
                  <a:lnTo>
                    <a:pt x="2834639" y="49659"/>
                  </a:lnTo>
                  <a:lnTo>
                    <a:pt x="2834639" y="2412933"/>
                  </a:lnTo>
                  <a:lnTo>
                    <a:pt x="2816603" y="2449493"/>
                  </a:lnTo>
                  <a:lnTo>
                    <a:pt x="2784980" y="2462593"/>
                  </a:lnTo>
                  <a:close/>
                </a:path>
              </a:pathLst>
            </a:custGeom>
            <a:solidFill>
              <a:srgbClr val="F59D0A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66374" y="1553241"/>
              <a:ext cx="35560" cy="2463165"/>
            </a:xfrm>
            <a:custGeom>
              <a:avLst/>
              <a:gdLst/>
              <a:ahLst/>
              <a:cxnLst/>
              <a:rect l="l" t="t" r="r" b="b"/>
              <a:pathLst>
                <a:path w="35559" h="2463165">
                  <a:moveTo>
                    <a:pt x="35432" y="2462593"/>
                  </a:moveTo>
                  <a:lnTo>
                    <a:pt x="0" y="2462593"/>
                  </a:lnTo>
                  <a:lnTo>
                    <a:pt x="0" y="0"/>
                  </a:lnTo>
                  <a:lnTo>
                    <a:pt x="35432" y="0"/>
                  </a:lnTo>
                  <a:lnTo>
                    <a:pt x="35432" y="2462593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081240" y="1042034"/>
            <a:ext cx="4756150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4879" algn="l"/>
              </a:tabLst>
            </a:pPr>
            <a:r>
              <a:rPr sz="2250" b="1" spc="-10" dirty="0">
                <a:solidFill>
                  <a:srgbClr val="2562EB"/>
                </a:solidFill>
                <a:latin typeface="Times New Roman"/>
                <a:cs typeface="Times New Roman"/>
              </a:rPr>
              <a:t>Performance</a:t>
            </a:r>
            <a:r>
              <a:rPr sz="2250" b="1" dirty="0">
                <a:solidFill>
                  <a:srgbClr val="2562EB"/>
                </a:solidFill>
                <a:latin typeface="Times New Roman"/>
                <a:cs typeface="Times New Roman"/>
              </a:rPr>
              <a:t>	</a:t>
            </a:r>
            <a:r>
              <a:rPr sz="2250" b="1" spc="-45" dirty="0">
                <a:solidFill>
                  <a:srgbClr val="2562EB"/>
                </a:solidFill>
                <a:latin typeface="Times New Roman"/>
                <a:cs typeface="Times New Roman"/>
              </a:rPr>
              <a:t>Portability</a:t>
            </a:r>
            <a:endParaRPr sz="225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894129" y="1916429"/>
            <a:ext cx="71120" cy="1293495"/>
            <a:chOff x="7894129" y="1916429"/>
            <a:chExt cx="71120" cy="1293495"/>
          </a:xfrm>
        </p:grpSpPr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94129" y="1916429"/>
              <a:ext cx="70866" cy="7086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94129" y="3138868"/>
              <a:ext cx="70866" cy="70865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8085030" y="1691720"/>
            <a:ext cx="2505075" cy="11506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17600"/>
              </a:lnSpc>
              <a:spcBef>
                <a:spcPts val="60"/>
              </a:spcBef>
            </a:pPr>
            <a:r>
              <a:rPr sz="2100" spc="-25" dirty="0">
                <a:latin typeface="Arial"/>
                <a:cs typeface="Arial"/>
              </a:rPr>
              <a:t>Use </a:t>
            </a:r>
            <a:r>
              <a:rPr sz="1900" b="1" spc="-90" dirty="0">
                <a:solidFill>
                  <a:srgbClr val="2562EB"/>
                </a:solidFill>
                <a:latin typeface="Courier New"/>
                <a:cs typeface="Courier New"/>
              </a:rPr>
              <a:t>fgetpos()</a:t>
            </a:r>
            <a:r>
              <a:rPr sz="2100" spc="-90" dirty="0">
                <a:latin typeface="Arial"/>
                <a:cs typeface="Arial"/>
              </a:rPr>
              <a:t>/</a:t>
            </a:r>
            <a:r>
              <a:rPr sz="1900" b="1" spc="-90" dirty="0">
                <a:solidFill>
                  <a:srgbClr val="2562EB"/>
                </a:solidFill>
                <a:latin typeface="Courier New"/>
                <a:cs typeface="Courier New"/>
              </a:rPr>
              <a:t>fsetpos() </a:t>
            </a:r>
            <a:r>
              <a:rPr sz="2100" spc="-45" dirty="0">
                <a:latin typeface="Arial"/>
                <a:cs typeface="Arial"/>
              </a:rPr>
              <a:t>for</a:t>
            </a:r>
            <a:r>
              <a:rPr sz="2100" spc="-90" dirty="0">
                <a:latin typeface="Arial"/>
                <a:cs typeface="Arial"/>
              </a:rPr>
              <a:t> </a:t>
            </a:r>
            <a:r>
              <a:rPr sz="2100" spc="-45" dirty="0">
                <a:latin typeface="Arial"/>
                <a:cs typeface="Arial"/>
              </a:rPr>
              <a:t>file</a:t>
            </a:r>
            <a:r>
              <a:rPr sz="2100" spc="-85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positioning</a:t>
            </a:r>
            <a:endParaRPr sz="21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085030" y="2914159"/>
            <a:ext cx="2411095" cy="769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5"/>
              </a:spcBef>
            </a:pPr>
            <a:r>
              <a:rPr sz="2100" spc="-90" dirty="0">
                <a:latin typeface="Arial"/>
                <a:cs typeface="Arial"/>
              </a:rPr>
              <a:t>Be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spc="-90" dirty="0">
                <a:latin typeface="Arial"/>
                <a:cs typeface="Arial"/>
              </a:rPr>
              <a:t>aware</a:t>
            </a:r>
            <a:r>
              <a:rPr sz="2100" spc="-55" dirty="0">
                <a:latin typeface="Arial"/>
                <a:cs typeface="Arial"/>
              </a:rPr>
              <a:t> </a:t>
            </a:r>
            <a:r>
              <a:rPr sz="2100" spc="-35" dirty="0">
                <a:latin typeface="Arial"/>
                <a:cs typeface="Arial"/>
              </a:rPr>
              <a:t>of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binary </a:t>
            </a:r>
            <a:r>
              <a:rPr sz="2100" spc="-75" dirty="0">
                <a:latin typeface="Arial"/>
                <a:cs typeface="Arial"/>
              </a:rPr>
              <a:t>data </a:t>
            </a:r>
            <a:r>
              <a:rPr sz="2100" spc="-60" dirty="0">
                <a:latin typeface="Arial"/>
                <a:cs typeface="Arial"/>
              </a:rPr>
              <a:t>portability</a:t>
            </a:r>
            <a:r>
              <a:rPr sz="2100" spc="-70" dirty="0">
                <a:latin typeface="Arial"/>
                <a:cs typeface="Arial"/>
              </a:rPr>
              <a:t> </a:t>
            </a:r>
            <a:r>
              <a:rPr sz="2100" spc="-60" dirty="0">
                <a:latin typeface="Arial"/>
                <a:cs typeface="Arial"/>
              </a:rPr>
              <a:t>issues</a:t>
            </a:r>
            <a:endParaRPr sz="21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679712" y="6198188"/>
            <a:ext cx="4070350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0"/>
              </a:lnSpc>
            </a:pPr>
            <a:r>
              <a:rPr sz="1450" spc="-50" dirty="0">
                <a:solidFill>
                  <a:srgbClr val="6B747D"/>
                </a:solidFill>
                <a:latin typeface="Arial"/>
                <a:cs typeface="Arial"/>
              </a:rPr>
              <a:t>Advanced</a:t>
            </a:r>
            <a:r>
              <a:rPr sz="1450" spc="-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55" dirty="0">
                <a:solidFill>
                  <a:srgbClr val="6B747D"/>
                </a:solidFill>
                <a:latin typeface="Arial"/>
                <a:cs typeface="Arial"/>
              </a:rPr>
              <a:t>UNIX</a:t>
            </a:r>
            <a:r>
              <a:rPr sz="1450" spc="-25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55" dirty="0">
                <a:solidFill>
                  <a:srgbClr val="6B747D"/>
                </a:solidFill>
                <a:latin typeface="Arial"/>
                <a:cs typeface="Arial"/>
              </a:rPr>
              <a:t>Programming</a:t>
            </a:r>
            <a:r>
              <a:rPr sz="1450" spc="-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6B747D"/>
                </a:solidFill>
                <a:latin typeface="Arial"/>
                <a:cs typeface="Arial"/>
              </a:rPr>
              <a:t>•</a:t>
            </a:r>
            <a:r>
              <a:rPr sz="1250" spc="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45" dirty="0">
                <a:solidFill>
                  <a:srgbClr val="6B747D"/>
                </a:solidFill>
                <a:latin typeface="Arial"/>
                <a:cs typeface="Arial"/>
              </a:rPr>
              <a:t>Standard</a:t>
            </a:r>
            <a:r>
              <a:rPr sz="1450" spc="-25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35" dirty="0">
                <a:solidFill>
                  <a:srgbClr val="6B747D"/>
                </a:solidFill>
                <a:latin typeface="Arial"/>
                <a:cs typeface="Arial"/>
              </a:rPr>
              <a:t>I/O</a:t>
            </a:r>
            <a:r>
              <a:rPr sz="1450" spc="-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6B747D"/>
                </a:solidFill>
                <a:latin typeface="Arial"/>
                <a:cs typeface="Arial"/>
              </a:rPr>
              <a:t>Library</a:t>
            </a:r>
            <a:endParaRPr sz="145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18</a:t>
            </a:fld>
            <a:r>
              <a:rPr spc="165" dirty="0"/>
              <a:t> </a:t>
            </a:r>
            <a:r>
              <a:rPr dirty="0"/>
              <a:t>/</a:t>
            </a:r>
            <a:r>
              <a:rPr spc="165" dirty="0"/>
              <a:t> </a:t>
            </a:r>
            <a:r>
              <a:rPr spc="-35" dirty="0"/>
              <a:t>19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124710">
              <a:lnSpc>
                <a:spcPct val="100000"/>
              </a:lnSpc>
              <a:spcBef>
                <a:spcPts val="114"/>
              </a:spcBef>
            </a:pPr>
            <a:r>
              <a:rPr spc="-85" dirty="0"/>
              <a:t>Key</a:t>
            </a:r>
            <a:r>
              <a:rPr spc="-80" dirty="0"/>
              <a:t> </a:t>
            </a:r>
            <a:r>
              <a:rPr spc="-85" dirty="0"/>
              <a:t>Takeaways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066037"/>
            <a:ext cx="10629900" cy="4730750"/>
            <a:chOff x="400049" y="1066037"/>
            <a:chExt cx="10629900" cy="4730750"/>
          </a:xfrm>
        </p:grpSpPr>
        <p:sp>
          <p:nvSpPr>
            <p:cNvPr id="4" name="object 4"/>
            <p:cNvSpPr/>
            <p:nvPr/>
          </p:nvSpPr>
          <p:spPr>
            <a:xfrm>
              <a:off x="400049" y="1066037"/>
              <a:ext cx="10629900" cy="4730750"/>
            </a:xfrm>
            <a:custGeom>
              <a:avLst/>
              <a:gdLst/>
              <a:ahLst/>
              <a:cxnLst/>
              <a:rect l="l" t="t" r="r" b="b"/>
              <a:pathLst>
                <a:path w="10629900" h="4730750">
                  <a:moveTo>
                    <a:pt x="10583797" y="4730305"/>
                  </a:moveTo>
                  <a:lnTo>
                    <a:pt x="46101" y="4730305"/>
                  </a:lnTo>
                  <a:lnTo>
                    <a:pt x="39321" y="4728956"/>
                  </a:lnTo>
                  <a:lnTo>
                    <a:pt x="6742" y="4704006"/>
                  </a:lnTo>
                  <a:lnTo>
                    <a:pt x="0" y="4684203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10583797" y="0"/>
                  </a:lnTo>
                  <a:lnTo>
                    <a:pt x="10619316" y="20550"/>
                  </a:lnTo>
                  <a:lnTo>
                    <a:pt x="10629899" y="46101"/>
                  </a:lnTo>
                  <a:lnTo>
                    <a:pt x="10629899" y="4684203"/>
                  </a:lnTo>
                  <a:lnTo>
                    <a:pt x="10609348" y="4719721"/>
                  </a:lnTo>
                  <a:lnTo>
                    <a:pt x="10583797" y="4730305"/>
                  </a:lnTo>
                  <a:close/>
                </a:path>
              </a:pathLst>
            </a:custGeom>
            <a:solidFill>
              <a:srgbClr val="F7F9FA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066037"/>
              <a:ext cx="10629900" cy="4730750"/>
            </a:xfrm>
            <a:custGeom>
              <a:avLst/>
              <a:gdLst/>
              <a:ahLst/>
              <a:cxnLst/>
              <a:rect l="l" t="t" r="r" b="b"/>
              <a:pathLst>
                <a:path w="10629900" h="4730750">
                  <a:moveTo>
                    <a:pt x="10583797" y="4730305"/>
                  </a:moveTo>
                  <a:lnTo>
                    <a:pt x="46101" y="4730305"/>
                  </a:lnTo>
                  <a:lnTo>
                    <a:pt x="39321" y="4728956"/>
                  </a:lnTo>
                  <a:lnTo>
                    <a:pt x="6742" y="4704006"/>
                  </a:lnTo>
                  <a:lnTo>
                    <a:pt x="0" y="4684203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10583797" y="0"/>
                  </a:lnTo>
                  <a:lnTo>
                    <a:pt x="10590576" y="1348"/>
                  </a:lnTo>
                  <a:lnTo>
                    <a:pt x="10603599" y="6742"/>
                  </a:lnTo>
                  <a:lnTo>
                    <a:pt x="10606765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2" y="41626"/>
                  </a:lnTo>
                  <a:lnTo>
                    <a:pt x="8858" y="47276"/>
                  </a:lnTo>
                  <a:lnTo>
                    <a:pt x="8858" y="4683028"/>
                  </a:lnTo>
                  <a:lnTo>
                    <a:pt x="30773" y="4715827"/>
                  </a:lnTo>
                  <a:lnTo>
                    <a:pt x="47276" y="4721446"/>
                  </a:lnTo>
                  <a:lnTo>
                    <a:pt x="10606765" y="4721446"/>
                  </a:lnTo>
                  <a:lnTo>
                    <a:pt x="10603599" y="4723561"/>
                  </a:lnTo>
                  <a:lnTo>
                    <a:pt x="10590576" y="4728956"/>
                  </a:lnTo>
                  <a:lnTo>
                    <a:pt x="10583797" y="4730305"/>
                  </a:lnTo>
                  <a:close/>
                </a:path>
                <a:path w="10629900" h="4730750">
                  <a:moveTo>
                    <a:pt x="10606765" y="4721446"/>
                  </a:moveTo>
                  <a:lnTo>
                    <a:pt x="10582623" y="4721446"/>
                  </a:lnTo>
                  <a:lnTo>
                    <a:pt x="10588273" y="4720322"/>
                  </a:lnTo>
                  <a:lnTo>
                    <a:pt x="10599125" y="4715827"/>
                  </a:lnTo>
                  <a:lnTo>
                    <a:pt x="10621040" y="4683028"/>
                  </a:lnTo>
                  <a:lnTo>
                    <a:pt x="10621040" y="47276"/>
                  </a:lnTo>
                  <a:lnTo>
                    <a:pt x="10599125" y="14477"/>
                  </a:lnTo>
                  <a:lnTo>
                    <a:pt x="10582623" y="8858"/>
                  </a:lnTo>
                  <a:lnTo>
                    <a:pt x="10606765" y="8858"/>
                  </a:lnTo>
                  <a:lnTo>
                    <a:pt x="10629899" y="46101"/>
                  </a:lnTo>
                  <a:lnTo>
                    <a:pt x="10629899" y="4684203"/>
                  </a:lnTo>
                  <a:lnTo>
                    <a:pt x="10628551" y="4690982"/>
                  </a:lnTo>
                  <a:lnTo>
                    <a:pt x="10623156" y="4704006"/>
                  </a:lnTo>
                  <a:lnTo>
                    <a:pt x="10619316" y="4709753"/>
                  </a:lnTo>
                  <a:lnTo>
                    <a:pt x="10609347" y="4719721"/>
                  </a:lnTo>
                  <a:lnTo>
                    <a:pt x="10606765" y="4721446"/>
                  </a:lnTo>
                  <a:close/>
                </a:path>
              </a:pathLst>
            </a:custGeom>
            <a:solidFill>
              <a:srgbClr val="6B747D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8946" y="1446942"/>
              <a:ext cx="70866" cy="708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8946" y="1916429"/>
              <a:ext cx="70866" cy="708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8946" y="2385916"/>
              <a:ext cx="70866" cy="708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8946" y="2864262"/>
              <a:ext cx="70866" cy="708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8946" y="3705796"/>
              <a:ext cx="70866" cy="708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8946" y="4556188"/>
              <a:ext cx="70866" cy="7086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8946" y="5025675"/>
              <a:ext cx="70866" cy="7086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906388" y="1124792"/>
            <a:ext cx="9675495" cy="407416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2100" b="1" spc="-80" dirty="0">
                <a:latin typeface="Arial"/>
                <a:cs typeface="Arial"/>
              </a:rPr>
              <a:t>Efficiency:</a:t>
            </a:r>
            <a:r>
              <a:rPr sz="2100" b="1" spc="-40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Standard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spc="-50" dirty="0">
                <a:latin typeface="Arial"/>
                <a:cs typeface="Arial"/>
              </a:rPr>
              <a:t>I/O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spc="-65" dirty="0">
                <a:latin typeface="Arial"/>
                <a:cs typeface="Arial"/>
              </a:rPr>
              <a:t>library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spc="-80" dirty="0">
                <a:latin typeface="Arial"/>
                <a:cs typeface="Arial"/>
              </a:rPr>
              <a:t>provides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spc="-60" dirty="0">
                <a:latin typeface="Arial"/>
                <a:cs typeface="Arial"/>
              </a:rPr>
              <a:t>efficient,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spc="-80" dirty="0">
                <a:latin typeface="Arial"/>
                <a:cs typeface="Arial"/>
              </a:rPr>
              <a:t>portable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spc="-50" dirty="0">
                <a:latin typeface="Arial"/>
                <a:cs typeface="Arial"/>
              </a:rPr>
              <a:t>I/O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abstraction</a:t>
            </a:r>
            <a:endParaRPr sz="2100">
              <a:latin typeface="Arial"/>
              <a:cs typeface="Arial"/>
            </a:endParaRPr>
          </a:p>
          <a:p>
            <a:pPr marL="12700" marR="215265">
              <a:lnSpc>
                <a:spcPct val="146700"/>
              </a:lnSpc>
            </a:pPr>
            <a:r>
              <a:rPr sz="2100" b="1" spc="-75" dirty="0">
                <a:latin typeface="Arial"/>
                <a:cs typeface="Arial"/>
              </a:rPr>
              <a:t>Buffering:</a:t>
            </a:r>
            <a:r>
              <a:rPr sz="2100" b="1" spc="-50" dirty="0">
                <a:latin typeface="Arial"/>
                <a:cs typeface="Arial"/>
              </a:rPr>
              <a:t> </a:t>
            </a:r>
            <a:r>
              <a:rPr sz="2100" spc="-90" dirty="0">
                <a:latin typeface="Arial"/>
                <a:cs typeface="Arial"/>
              </a:rPr>
              <a:t>Understanding</a:t>
            </a:r>
            <a:r>
              <a:rPr sz="2100" spc="-50" dirty="0">
                <a:latin typeface="Arial"/>
                <a:cs typeface="Arial"/>
              </a:rPr>
              <a:t> </a:t>
            </a:r>
            <a:r>
              <a:rPr sz="2100" spc="-65" dirty="0">
                <a:latin typeface="Arial"/>
                <a:cs typeface="Arial"/>
              </a:rPr>
              <a:t>the</a:t>
            </a:r>
            <a:r>
              <a:rPr sz="2100" spc="-55" dirty="0">
                <a:latin typeface="Arial"/>
                <a:cs typeface="Arial"/>
              </a:rPr>
              <a:t> </a:t>
            </a:r>
            <a:r>
              <a:rPr sz="2100" spc="-70" dirty="0">
                <a:latin typeface="Arial"/>
                <a:cs typeface="Arial"/>
              </a:rPr>
              <a:t>three</a:t>
            </a:r>
            <a:r>
              <a:rPr sz="2100" spc="-50" dirty="0">
                <a:latin typeface="Arial"/>
                <a:cs typeface="Arial"/>
              </a:rPr>
              <a:t> </a:t>
            </a:r>
            <a:r>
              <a:rPr sz="2100" spc="-80" dirty="0">
                <a:latin typeface="Arial"/>
                <a:cs typeface="Arial"/>
              </a:rPr>
              <a:t>buffering</a:t>
            </a:r>
            <a:r>
              <a:rPr sz="2100" spc="-55" dirty="0">
                <a:latin typeface="Arial"/>
                <a:cs typeface="Arial"/>
              </a:rPr>
              <a:t> </a:t>
            </a:r>
            <a:r>
              <a:rPr sz="2100" spc="-70" dirty="0">
                <a:latin typeface="Arial"/>
                <a:cs typeface="Arial"/>
              </a:rPr>
              <a:t>types</a:t>
            </a:r>
            <a:r>
              <a:rPr sz="2100" spc="-50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is</a:t>
            </a:r>
            <a:r>
              <a:rPr sz="2100" spc="-55" dirty="0">
                <a:latin typeface="Arial"/>
                <a:cs typeface="Arial"/>
              </a:rPr>
              <a:t> </a:t>
            </a:r>
            <a:r>
              <a:rPr sz="2100" spc="-70" dirty="0">
                <a:latin typeface="Arial"/>
                <a:cs typeface="Arial"/>
              </a:rPr>
              <a:t>key</a:t>
            </a:r>
            <a:r>
              <a:rPr sz="2100" spc="-50" dirty="0">
                <a:latin typeface="Arial"/>
                <a:cs typeface="Arial"/>
              </a:rPr>
              <a:t> </a:t>
            </a:r>
            <a:r>
              <a:rPr sz="2100" spc="-35" dirty="0">
                <a:latin typeface="Arial"/>
                <a:cs typeface="Arial"/>
              </a:rPr>
              <a:t>to</a:t>
            </a:r>
            <a:r>
              <a:rPr sz="2100" spc="-55" dirty="0">
                <a:latin typeface="Arial"/>
                <a:cs typeface="Arial"/>
              </a:rPr>
              <a:t> </a:t>
            </a:r>
            <a:r>
              <a:rPr sz="2100" spc="-90" dirty="0">
                <a:latin typeface="Arial"/>
                <a:cs typeface="Arial"/>
              </a:rPr>
              <a:t>performance</a:t>
            </a:r>
            <a:r>
              <a:rPr sz="2100" spc="-50" dirty="0">
                <a:latin typeface="Arial"/>
                <a:cs typeface="Arial"/>
              </a:rPr>
              <a:t> </a:t>
            </a:r>
            <a:r>
              <a:rPr sz="2100" spc="-25" dirty="0">
                <a:latin typeface="Arial"/>
                <a:cs typeface="Arial"/>
              </a:rPr>
              <a:t>optimization </a:t>
            </a:r>
            <a:r>
              <a:rPr sz="2100" b="1" spc="-80" dirty="0">
                <a:latin typeface="Arial"/>
                <a:cs typeface="Arial"/>
              </a:rPr>
              <a:t>Security:</a:t>
            </a:r>
            <a:r>
              <a:rPr sz="2100" b="1" spc="-60" dirty="0">
                <a:latin typeface="Arial"/>
                <a:cs typeface="Arial"/>
              </a:rPr>
              <a:t> </a:t>
            </a:r>
            <a:r>
              <a:rPr sz="2100" spc="-95" dirty="0">
                <a:latin typeface="Arial"/>
                <a:cs typeface="Arial"/>
              </a:rPr>
              <a:t>Choose</a:t>
            </a:r>
            <a:r>
              <a:rPr sz="2100" spc="-50" dirty="0">
                <a:latin typeface="Arial"/>
                <a:cs typeface="Arial"/>
              </a:rPr>
              <a:t> </a:t>
            </a:r>
            <a:r>
              <a:rPr sz="2100" spc="-80" dirty="0">
                <a:latin typeface="Arial"/>
                <a:cs typeface="Arial"/>
              </a:rPr>
              <a:t>secure</a:t>
            </a:r>
            <a:r>
              <a:rPr sz="2100" spc="-55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functions</a:t>
            </a:r>
            <a:r>
              <a:rPr sz="2100" spc="-55" dirty="0">
                <a:latin typeface="Arial"/>
                <a:cs typeface="Arial"/>
              </a:rPr>
              <a:t> </a:t>
            </a:r>
            <a:r>
              <a:rPr sz="2100" spc="-35" dirty="0">
                <a:latin typeface="Arial"/>
                <a:cs typeface="Arial"/>
              </a:rPr>
              <a:t>to</a:t>
            </a:r>
            <a:r>
              <a:rPr sz="2100" spc="-50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avoid</a:t>
            </a:r>
            <a:r>
              <a:rPr sz="2100" spc="-55" dirty="0">
                <a:latin typeface="Arial"/>
                <a:cs typeface="Arial"/>
              </a:rPr>
              <a:t> </a:t>
            </a:r>
            <a:r>
              <a:rPr sz="2100" spc="-65" dirty="0">
                <a:latin typeface="Arial"/>
                <a:cs typeface="Arial"/>
              </a:rPr>
              <a:t>vulnerabilities</a:t>
            </a:r>
            <a:r>
              <a:rPr sz="2100" spc="-55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(avoid</a:t>
            </a:r>
            <a:r>
              <a:rPr sz="2100" spc="-55" dirty="0">
                <a:latin typeface="Arial"/>
                <a:cs typeface="Arial"/>
              </a:rPr>
              <a:t> </a:t>
            </a:r>
            <a:r>
              <a:rPr sz="1750" b="1" dirty="0">
                <a:solidFill>
                  <a:srgbClr val="2562EB"/>
                </a:solidFill>
                <a:latin typeface="Courier New"/>
                <a:cs typeface="Courier New"/>
              </a:rPr>
              <a:t>gets()</a:t>
            </a:r>
            <a:r>
              <a:rPr sz="2100" dirty="0">
                <a:latin typeface="Arial"/>
                <a:cs typeface="Arial"/>
              </a:rPr>
              <a:t>,</a:t>
            </a:r>
            <a:r>
              <a:rPr sz="2100" spc="-50" dirty="0">
                <a:latin typeface="Arial"/>
                <a:cs typeface="Arial"/>
              </a:rPr>
              <a:t> </a:t>
            </a:r>
            <a:r>
              <a:rPr sz="1750" b="1" spc="-10" dirty="0">
                <a:solidFill>
                  <a:srgbClr val="2562EB"/>
                </a:solidFill>
                <a:latin typeface="Courier New"/>
                <a:cs typeface="Courier New"/>
              </a:rPr>
              <a:t>tmpnam()</a:t>
            </a:r>
            <a:r>
              <a:rPr sz="2100" spc="-10" dirty="0">
                <a:latin typeface="Arial"/>
                <a:cs typeface="Arial"/>
              </a:rPr>
              <a:t>)</a:t>
            </a:r>
            <a:endParaRPr sz="2100">
              <a:latin typeface="Arial"/>
              <a:cs typeface="Arial"/>
            </a:endParaRPr>
          </a:p>
          <a:p>
            <a:pPr marL="12700" marR="459105">
              <a:lnSpc>
                <a:spcPct val="116199"/>
              </a:lnSpc>
              <a:spcBef>
                <a:spcPts val="840"/>
              </a:spcBef>
            </a:pPr>
            <a:r>
              <a:rPr sz="2100" b="1" spc="-95" dirty="0">
                <a:latin typeface="Arial"/>
                <a:cs typeface="Arial"/>
              </a:rPr>
              <a:t>Performance:</a:t>
            </a:r>
            <a:r>
              <a:rPr sz="2100" b="1" spc="-25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Benefits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spc="-100" dirty="0">
                <a:latin typeface="Arial"/>
                <a:cs typeface="Arial"/>
              </a:rPr>
              <a:t>come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spc="-80" dirty="0">
                <a:latin typeface="Arial"/>
                <a:cs typeface="Arial"/>
              </a:rPr>
              <a:t>from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spc="-90" dirty="0">
                <a:latin typeface="Arial"/>
                <a:cs typeface="Arial"/>
              </a:rPr>
              <a:t>reduced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system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spc="-50" dirty="0">
                <a:latin typeface="Arial"/>
                <a:cs typeface="Arial"/>
              </a:rPr>
              <a:t>call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spc="-90" dirty="0">
                <a:latin typeface="Arial"/>
                <a:cs typeface="Arial"/>
              </a:rPr>
              <a:t>overhead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through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intelligent buffering</a:t>
            </a:r>
            <a:endParaRPr sz="2100">
              <a:latin typeface="Arial"/>
              <a:cs typeface="Arial"/>
            </a:endParaRPr>
          </a:p>
          <a:p>
            <a:pPr marL="12700" marR="5080">
              <a:lnSpc>
                <a:spcPct val="116199"/>
              </a:lnSpc>
              <a:spcBef>
                <a:spcPts val="770"/>
              </a:spcBef>
            </a:pPr>
            <a:r>
              <a:rPr sz="2100" b="1" spc="-95" dirty="0">
                <a:latin typeface="Arial"/>
                <a:cs typeface="Arial"/>
              </a:rPr>
              <a:t>Recommendation:</a:t>
            </a:r>
            <a:r>
              <a:rPr sz="2100" b="1" spc="-50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Most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-70" dirty="0">
                <a:latin typeface="Arial"/>
                <a:cs typeface="Arial"/>
              </a:rPr>
              <a:t>applications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-80" dirty="0">
                <a:latin typeface="Arial"/>
                <a:cs typeface="Arial"/>
              </a:rPr>
              <a:t>should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use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standard</a:t>
            </a:r>
            <a:r>
              <a:rPr sz="2100" spc="-50" dirty="0">
                <a:latin typeface="Arial"/>
                <a:cs typeface="Arial"/>
              </a:rPr>
              <a:t> I/O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rather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than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-65" dirty="0">
                <a:latin typeface="Arial"/>
                <a:cs typeface="Arial"/>
              </a:rPr>
              <a:t>direct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system calls</a:t>
            </a:r>
            <a:endParaRPr sz="2100">
              <a:latin typeface="Arial"/>
              <a:cs typeface="Arial"/>
            </a:endParaRPr>
          </a:p>
          <a:p>
            <a:pPr marL="12700" marR="1024255">
              <a:lnSpc>
                <a:spcPct val="146700"/>
              </a:lnSpc>
              <a:spcBef>
                <a:spcPts val="70"/>
              </a:spcBef>
            </a:pPr>
            <a:r>
              <a:rPr sz="2100" b="1" spc="-85" dirty="0">
                <a:latin typeface="Arial"/>
                <a:cs typeface="Arial"/>
              </a:rPr>
              <a:t>Implementation:</a:t>
            </a:r>
            <a:r>
              <a:rPr sz="2100" b="1" spc="-25" dirty="0">
                <a:latin typeface="Arial"/>
                <a:cs typeface="Arial"/>
              </a:rPr>
              <a:t> </a:t>
            </a:r>
            <a:r>
              <a:rPr sz="2100" spc="-90" dirty="0">
                <a:latin typeface="Arial"/>
                <a:cs typeface="Arial"/>
              </a:rPr>
              <a:t>Understanding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spc="-65" dirty="0">
                <a:latin typeface="Arial"/>
                <a:cs typeface="Arial"/>
              </a:rPr>
              <a:t>internal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spc="-70" dirty="0">
                <a:latin typeface="Arial"/>
                <a:cs typeface="Arial"/>
              </a:rPr>
              <a:t>details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helps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spc="-80" dirty="0">
                <a:latin typeface="Arial"/>
                <a:cs typeface="Arial"/>
              </a:rPr>
              <a:t>optimize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spc="-90" dirty="0">
                <a:latin typeface="Arial"/>
                <a:cs typeface="Arial"/>
              </a:rPr>
              <a:t>usage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patterns </a:t>
            </a:r>
            <a:r>
              <a:rPr sz="2100" b="1" spc="-85" dirty="0">
                <a:latin typeface="Arial"/>
                <a:cs typeface="Arial"/>
              </a:rPr>
              <a:t>Security-</a:t>
            </a:r>
            <a:r>
              <a:rPr sz="2100" b="1" spc="-75" dirty="0">
                <a:latin typeface="Arial"/>
                <a:cs typeface="Arial"/>
              </a:rPr>
              <a:t>First:</a:t>
            </a:r>
            <a:r>
              <a:rPr sz="2100" b="1" spc="-145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Always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spc="-80" dirty="0">
                <a:latin typeface="Arial"/>
                <a:cs typeface="Arial"/>
              </a:rPr>
              <a:t>consider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spc="-70" dirty="0">
                <a:latin typeface="Arial"/>
                <a:cs typeface="Arial"/>
              </a:rPr>
              <a:t>security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spc="-70" dirty="0">
                <a:latin typeface="Arial"/>
                <a:cs typeface="Arial"/>
              </a:rPr>
              <a:t>implications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spc="-30" dirty="0">
                <a:latin typeface="Arial"/>
                <a:cs typeface="Arial"/>
              </a:rPr>
              <a:t>in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spc="-50" dirty="0">
                <a:latin typeface="Arial"/>
                <a:cs typeface="Arial"/>
              </a:rPr>
              <a:t>I/O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operations</a:t>
            </a:r>
            <a:endParaRPr sz="2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92508" y="5941030"/>
            <a:ext cx="5045075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spc="-50" dirty="0">
                <a:solidFill>
                  <a:srgbClr val="6B747D"/>
                </a:solidFill>
                <a:latin typeface="Arial"/>
                <a:cs typeface="Arial"/>
              </a:rPr>
              <a:t>Advanced</a:t>
            </a:r>
            <a:r>
              <a:rPr sz="1450" spc="-25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55" dirty="0">
                <a:solidFill>
                  <a:srgbClr val="6B747D"/>
                </a:solidFill>
                <a:latin typeface="Arial"/>
                <a:cs typeface="Arial"/>
              </a:rPr>
              <a:t>UNIX</a:t>
            </a:r>
            <a:r>
              <a:rPr sz="1450" spc="-2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55" dirty="0">
                <a:solidFill>
                  <a:srgbClr val="6B747D"/>
                </a:solidFill>
                <a:latin typeface="Arial"/>
                <a:cs typeface="Arial"/>
              </a:rPr>
              <a:t>Programming</a:t>
            </a:r>
            <a:r>
              <a:rPr sz="1450" spc="-2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6B747D"/>
                </a:solidFill>
                <a:latin typeface="Arial"/>
                <a:cs typeface="Arial"/>
              </a:rPr>
              <a:t>•</a:t>
            </a:r>
            <a:r>
              <a:rPr sz="1250" spc="35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45" dirty="0">
                <a:solidFill>
                  <a:srgbClr val="6B747D"/>
                </a:solidFill>
                <a:latin typeface="Arial"/>
                <a:cs typeface="Arial"/>
              </a:rPr>
              <a:t>Standard</a:t>
            </a:r>
            <a:r>
              <a:rPr sz="1450" spc="-2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35" dirty="0">
                <a:solidFill>
                  <a:srgbClr val="6B747D"/>
                </a:solidFill>
                <a:latin typeface="Arial"/>
                <a:cs typeface="Arial"/>
              </a:rPr>
              <a:t>I/O</a:t>
            </a:r>
            <a:r>
              <a:rPr sz="1450" spc="-2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40" dirty="0">
                <a:solidFill>
                  <a:srgbClr val="6B747D"/>
                </a:solidFill>
                <a:latin typeface="Arial"/>
                <a:cs typeface="Arial"/>
              </a:rPr>
              <a:t>Library</a:t>
            </a:r>
            <a:r>
              <a:rPr sz="1450" spc="-2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6B747D"/>
                </a:solidFill>
                <a:latin typeface="Arial"/>
                <a:cs typeface="Arial"/>
              </a:rPr>
              <a:t>•</a:t>
            </a:r>
            <a:r>
              <a:rPr sz="1250" spc="1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60" dirty="0">
                <a:solidFill>
                  <a:srgbClr val="6B747D"/>
                </a:solidFill>
                <a:latin typeface="Arial"/>
                <a:cs typeface="Arial"/>
              </a:rPr>
              <a:t>Thank</a:t>
            </a:r>
            <a:r>
              <a:rPr sz="1450" spc="-45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6B747D"/>
                </a:solidFill>
                <a:latin typeface="Arial"/>
                <a:cs typeface="Arial"/>
              </a:rPr>
              <a:t>You</a:t>
            </a:r>
            <a:endParaRPr sz="14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19</a:t>
            </a:fld>
            <a:r>
              <a:rPr spc="165" dirty="0"/>
              <a:t> </a:t>
            </a:r>
            <a:r>
              <a:rPr dirty="0"/>
              <a:t>/</a:t>
            </a:r>
            <a:r>
              <a:rPr spc="165" dirty="0"/>
              <a:t> </a:t>
            </a:r>
            <a:r>
              <a:rPr spc="-35" dirty="0"/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83870">
              <a:lnSpc>
                <a:spcPct val="100000"/>
              </a:lnSpc>
              <a:spcBef>
                <a:spcPts val="114"/>
              </a:spcBef>
            </a:pPr>
            <a:r>
              <a:rPr spc="-60" dirty="0"/>
              <a:t>Introduction</a:t>
            </a:r>
            <a:r>
              <a:rPr spc="-114" dirty="0"/>
              <a:t> </a:t>
            </a:r>
            <a:r>
              <a:rPr dirty="0"/>
              <a:t>to</a:t>
            </a:r>
            <a:r>
              <a:rPr spc="-110" dirty="0"/>
              <a:t> </a:t>
            </a:r>
            <a:r>
              <a:rPr spc="-65" dirty="0"/>
              <a:t>Standard</a:t>
            </a:r>
            <a:r>
              <a:rPr spc="-114" dirty="0"/>
              <a:t> </a:t>
            </a:r>
            <a:r>
              <a:rPr spc="-35" dirty="0"/>
              <a:t>I/O</a:t>
            </a:r>
            <a:r>
              <a:rPr spc="-110" dirty="0"/>
              <a:t> </a:t>
            </a:r>
            <a:r>
              <a:rPr spc="-20" dirty="0"/>
              <a:t>Library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136903"/>
            <a:ext cx="5102860" cy="4589145"/>
            <a:chOff x="400049" y="1136903"/>
            <a:chExt cx="5102860" cy="4589145"/>
          </a:xfrm>
        </p:grpSpPr>
        <p:sp>
          <p:nvSpPr>
            <p:cNvPr id="4" name="object 4"/>
            <p:cNvSpPr/>
            <p:nvPr/>
          </p:nvSpPr>
          <p:spPr>
            <a:xfrm>
              <a:off x="400049" y="1136903"/>
              <a:ext cx="5102860" cy="4589145"/>
            </a:xfrm>
            <a:custGeom>
              <a:avLst/>
              <a:gdLst/>
              <a:ahLst/>
              <a:cxnLst/>
              <a:rect l="l" t="t" r="r" b="b"/>
              <a:pathLst>
                <a:path w="5102860" h="4589145">
                  <a:moveTo>
                    <a:pt x="5056250" y="4588573"/>
                  </a:moveTo>
                  <a:lnTo>
                    <a:pt x="46101" y="4588573"/>
                  </a:lnTo>
                  <a:lnTo>
                    <a:pt x="39321" y="4587224"/>
                  </a:lnTo>
                  <a:lnTo>
                    <a:pt x="6742" y="4562274"/>
                  </a:lnTo>
                  <a:lnTo>
                    <a:pt x="0" y="4542471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5056250" y="0"/>
                  </a:lnTo>
                  <a:lnTo>
                    <a:pt x="5091768" y="20550"/>
                  </a:lnTo>
                  <a:lnTo>
                    <a:pt x="5102351" y="46101"/>
                  </a:lnTo>
                  <a:lnTo>
                    <a:pt x="5102351" y="4542471"/>
                  </a:lnTo>
                  <a:lnTo>
                    <a:pt x="5081800" y="4577989"/>
                  </a:lnTo>
                  <a:lnTo>
                    <a:pt x="5056250" y="4588573"/>
                  </a:lnTo>
                  <a:close/>
                </a:path>
              </a:pathLst>
            </a:custGeom>
            <a:solidFill>
              <a:srgbClr val="F7F9FA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136903"/>
              <a:ext cx="5102860" cy="4589145"/>
            </a:xfrm>
            <a:custGeom>
              <a:avLst/>
              <a:gdLst/>
              <a:ahLst/>
              <a:cxnLst/>
              <a:rect l="l" t="t" r="r" b="b"/>
              <a:pathLst>
                <a:path w="5102860" h="4589145">
                  <a:moveTo>
                    <a:pt x="5056249" y="4588573"/>
                  </a:moveTo>
                  <a:lnTo>
                    <a:pt x="46101" y="4588573"/>
                  </a:lnTo>
                  <a:lnTo>
                    <a:pt x="39321" y="4587224"/>
                  </a:lnTo>
                  <a:lnTo>
                    <a:pt x="6742" y="4562274"/>
                  </a:lnTo>
                  <a:lnTo>
                    <a:pt x="0" y="4542471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5056249" y="0"/>
                  </a:lnTo>
                  <a:lnTo>
                    <a:pt x="5063029" y="1348"/>
                  </a:lnTo>
                  <a:lnTo>
                    <a:pt x="5076052" y="6742"/>
                  </a:lnTo>
                  <a:lnTo>
                    <a:pt x="5079218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2" y="41626"/>
                  </a:lnTo>
                  <a:lnTo>
                    <a:pt x="8858" y="47276"/>
                  </a:lnTo>
                  <a:lnTo>
                    <a:pt x="8858" y="4541297"/>
                  </a:lnTo>
                  <a:lnTo>
                    <a:pt x="30773" y="4574095"/>
                  </a:lnTo>
                  <a:lnTo>
                    <a:pt x="47276" y="4579714"/>
                  </a:lnTo>
                  <a:lnTo>
                    <a:pt x="5079218" y="4579714"/>
                  </a:lnTo>
                  <a:lnTo>
                    <a:pt x="5076052" y="4581830"/>
                  </a:lnTo>
                  <a:lnTo>
                    <a:pt x="5063029" y="4587224"/>
                  </a:lnTo>
                  <a:lnTo>
                    <a:pt x="5056249" y="4588573"/>
                  </a:lnTo>
                  <a:close/>
                </a:path>
                <a:path w="5102860" h="4589145">
                  <a:moveTo>
                    <a:pt x="5079218" y="4579714"/>
                  </a:moveTo>
                  <a:lnTo>
                    <a:pt x="5055075" y="4579714"/>
                  </a:lnTo>
                  <a:lnTo>
                    <a:pt x="5060724" y="4578590"/>
                  </a:lnTo>
                  <a:lnTo>
                    <a:pt x="5071578" y="4574095"/>
                  </a:lnTo>
                  <a:lnTo>
                    <a:pt x="5093493" y="4541297"/>
                  </a:lnTo>
                  <a:lnTo>
                    <a:pt x="5093493" y="47276"/>
                  </a:lnTo>
                  <a:lnTo>
                    <a:pt x="5071578" y="14477"/>
                  </a:lnTo>
                  <a:lnTo>
                    <a:pt x="5055075" y="8858"/>
                  </a:lnTo>
                  <a:lnTo>
                    <a:pt x="5079218" y="8858"/>
                  </a:lnTo>
                  <a:lnTo>
                    <a:pt x="5102351" y="46101"/>
                  </a:lnTo>
                  <a:lnTo>
                    <a:pt x="5102351" y="4542471"/>
                  </a:lnTo>
                  <a:lnTo>
                    <a:pt x="5101003" y="4549250"/>
                  </a:lnTo>
                  <a:lnTo>
                    <a:pt x="5095608" y="4562274"/>
                  </a:lnTo>
                  <a:lnTo>
                    <a:pt x="5091768" y="4568021"/>
                  </a:lnTo>
                  <a:lnTo>
                    <a:pt x="5081800" y="4577989"/>
                  </a:lnTo>
                  <a:lnTo>
                    <a:pt x="5079218" y="4579714"/>
                  </a:lnTo>
                  <a:close/>
                </a:path>
              </a:pathLst>
            </a:custGeom>
            <a:solidFill>
              <a:srgbClr val="6B747D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08806" y="1307781"/>
            <a:ext cx="1639570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b="1" spc="-50" dirty="0">
                <a:solidFill>
                  <a:srgbClr val="2562EB"/>
                </a:solidFill>
                <a:latin typeface="Times New Roman"/>
                <a:cs typeface="Times New Roman"/>
              </a:rPr>
              <a:t>Key</a:t>
            </a:r>
            <a:r>
              <a:rPr sz="2250" b="1" spc="-85" dirty="0">
                <a:solidFill>
                  <a:srgbClr val="2562EB"/>
                </a:solidFill>
                <a:latin typeface="Times New Roman"/>
                <a:cs typeface="Times New Roman"/>
              </a:rPr>
              <a:t> </a:t>
            </a:r>
            <a:r>
              <a:rPr sz="2250" b="1" spc="-45" dirty="0">
                <a:solidFill>
                  <a:srgbClr val="2562EB"/>
                </a:solidFill>
                <a:latin typeface="Times New Roman"/>
                <a:cs typeface="Times New Roman"/>
              </a:rPr>
              <a:t>Concepts</a:t>
            </a:r>
            <a:endParaRPr sz="225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18946" y="1978437"/>
            <a:ext cx="71120" cy="2604770"/>
            <a:chOff x="718946" y="1978437"/>
            <a:chExt cx="71120" cy="260477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8946" y="1978437"/>
              <a:ext cx="70866" cy="7086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8946" y="2819971"/>
              <a:ext cx="70866" cy="708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8946" y="3670363"/>
              <a:ext cx="70866" cy="708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8946" y="4511897"/>
              <a:ext cx="70866" cy="7086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906388" y="1753728"/>
            <a:ext cx="4230370" cy="769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5"/>
              </a:spcBef>
            </a:pPr>
            <a:r>
              <a:rPr sz="2100" spc="-85" dirty="0">
                <a:latin typeface="Arial"/>
                <a:cs typeface="Arial"/>
              </a:rPr>
              <a:t>ISO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spc="-130" dirty="0">
                <a:latin typeface="Arial"/>
                <a:cs typeface="Arial"/>
              </a:rPr>
              <a:t>C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standard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spc="-65" dirty="0">
                <a:latin typeface="Arial"/>
                <a:cs typeface="Arial"/>
              </a:rPr>
              <a:t>library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spc="-65" dirty="0">
                <a:latin typeface="Arial"/>
                <a:cs typeface="Arial"/>
              </a:rPr>
              <a:t>implementation </a:t>
            </a:r>
            <a:r>
              <a:rPr sz="2100" spc="-80" dirty="0">
                <a:latin typeface="Arial"/>
                <a:cs typeface="Arial"/>
              </a:rPr>
              <a:t>across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multiple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operating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systems</a:t>
            </a:r>
            <a:endParaRPr sz="2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6388" y="2595261"/>
            <a:ext cx="4226560" cy="769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95"/>
              </a:spcBef>
            </a:pPr>
            <a:r>
              <a:rPr sz="2100" spc="-85" dirty="0">
                <a:latin typeface="Arial"/>
                <a:cs typeface="Arial"/>
              </a:rPr>
              <a:t>Automatic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buffer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spc="-105" dirty="0">
                <a:latin typeface="Arial"/>
                <a:cs typeface="Arial"/>
              </a:rPr>
              <a:t>management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spc="-95" dirty="0">
                <a:latin typeface="Arial"/>
                <a:cs typeface="Arial"/>
              </a:rPr>
              <a:t>and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spc="-25" dirty="0">
                <a:latin typeface="Arial"/>
                <a:cs typeface="Arial"/>
              </a:rPr>
              <a:t>I/O </a:t>
            </a:r>
            <a:r>
              <a:rPr sz="2100" spc="-10" dirty="0">
                <a:latin typeface="Arial"/>
                <a:cs typeface="Arial"/>
              </a:rPr>
              <a:t>optimization</a:t>
            </a:r>
            <a:endParaRPr sz="2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6388" y="3445654"/>
            <a:ext cx="3844290" cy="769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5"/>
              </a:spcBef>
            </a:pPr>
            <a:r>
              <a:rPr sz="2100" spc="-70" dirty="0">
                <a:latin typeface="Arial"/>
                <a:cs typeface="Arial"/>
              </a:rPr>
              <a:t>Abstraction</a:t>
            </a:r>
            <a:r>
              <a:rPr sz="2100" spc="-50" dirty="0">
                <a:latin typeface="Arial"/>
                <a:cs typeface="Arial"/>
              </a:rPr>
              <a:t> </a:t>
            </a:r>
            <a:r>
              <a:rPr sz="2100" spc="-70" dirty="0">
                <a:latin typeface="Arial"/>
                <a:cs typeface="Arial"/>
              </a:rPr>
              <a:t>layer</a:t>
            </a:r>
            <a:r>
              <a:rPr sz="2100" spc="-50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over</a:t>
            </a:r>
            <a:r>
              <a:rPr sz="2100" spc="-50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low-</a:t>
            </a:r>
            <a:r>
              <a:rPr sz="2100" spc="-65" dirty="0">
                <a:latin typeface="Arial"/>
                <a:cs typeface="Arial"/>
              </a:rPr>
              <a:t>level</a:t>
            </a:r>
            <a:r>
              <a:rPr sz="2100" spc="-50" dirty="0">
                <a:latin typeface="Arial"/>
                <a:cs typeface="Arial"/>
              </a:rPr>
              <a:t> </a:t>
            </a:r>
            <a:r>
              <a:rPr sz="2100" spc="-20" dirty="0">
                <a:latin typeface="Arial"/>
                <a:cs typeface="Arial"/>
              </a:rPr>
              <a:t>file </a:t>
            </a:r>
            <a:r>
              <a:rPr sz="2100" spc="-10" dirty="0">
                <a:latin typeface="Arial"/>
                <a:cs typeface="Arial"/>
              </a:rPr>
              <a:t>descriptors</a:t>
            </a:r>
            <a:endParaRPr sz="2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6388" y="4287187"/>
            <a:ext cx="3706495" cy="769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5"/>
              </a:spcBef>
            </a:pPr>
            <a:r>
              <a:rPr sz="2100" spc="-65" dirty="0">
                <a:latin typeface="Arial"/>
                <a:cs typeface="Arial"/>
              </a:rPr>
              <a:t>Historical</a:t>
            </a:r>
            <a:r>
              <a:rPr sz="2100" spc="-70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development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spc="-65" dirty="0">
                <a:latin typeface="Arial"/>
                <a:cs typeface="Arial"/>
              </a:rPr>
              <a:t>by </a:t>
            </a:r>
            <a:r>
              <a:rPr sz="2100" spc="-45" dirty="0">
                <a:latin typeface="Arial"/>
                <a:cs typeface="Arial"/>
              </a:rPr>
              <a:t>Dennis </a:t>
            </a:r>
            <a:r>
              <a:rPr sz="2100" spc="-75" dirty="0">
                <a:latin typeface="Arial"/>
                <a:cs typeface="Arial"/>
              </a:rPr>
              <a:t>Ritchie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spc="-90" dirty="0">
                <a:latin typeface="Arial"/>
                <a:cs typeface="Arial"/>
              </a:rPr>
              <a:t>around</a:t>
            </a:r>
            <a:r>
              <a:rPr sz="2100" spc="-20" dirty="0">
                <a:latin typeface="Arial"/>
                <a:cs typeface="Arial"/>
              </a:rPr>
              <a:t> 1975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79566" y="1136903"/>
            <a:ext cx="5102860" cy="4589145"/>
            <a:chOff x="5679566" y="1136903"/>
            <a:chExt cx="5102860" cy="4589145"/>
          </a:xfrm>
        </p:grpSpPr>
        <p:sp>
          <p:nvSpPr>
            <p:cNvPr id="17" name="object 17"/>
            <p:cNvSpPr/>
            <p:nvPr/>
          </p:nvSpPr>
          <p:spPr>
            <a:xfrm>
              <a:off x="5679567" y="1136903"/>
              <a:ext cx="5102860" cy="4589145"/>
            </a:xfrm>
            <a:custGeom>
              <a:avLst/>
              <a:gdLst/>
              <a:ahLst/>
              <a:cxnLst/>
              <a:rect l="l" t="t" r="r" b="b"/>
              <a:pathLst>
                <a:path w="5102859" h="4589145">
                  <a:moveTo>
                    <a:pt x="5056249" y="4588573"/>
                  </a:moveTo>
                  <a:lnTo>
                    <a:pt x="46101" y="4588573"/>
                  </a:lnTo>
                  <a:lnTo>
                    <a:pt x="39321" y="4587224"/>
                  </a:lnTo>
                  <a:lnTo>
                    <a:pt x="6742" y="4562274"/>
                  </a:lnTo>
                  <a:lnTo>
                    <a:pt x="0" y="4542471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5056249" y="0"/>
                  </a:lnTo>
                  <a:lnTo>
                    <a:pt x="5091767" y="20550"/>
                  </a:lnTo>
                  <a:lnTo>
                    <a:pt x="5102351" y="46101"/>
                  </a:lnTo>
                  <a:lnTo>
                    <a:pt x="5102351" y="4542471"/>
                  </a:lnTo>
                  <a:lnTo>
                    <a:pt x="5081800" y="4577989"/>
                  </a:lnTo>
                  <a:lnTo>
                    <a:pt x="5056249" y="4588573"/>
                  </a:lnTo>
                  <a:close/>
                </a:path>
              </a:pathLst>
            </a:custGeom>
            <a:solidFill>
              <a:srgbClr val="F7F9FA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79566" y="1136903"/>
              <a:ext cx="5102860" cy="4589145"/>
            </a:xfrm>
            <a:custGeom>
              <a:avLst/>
              <a:gdLst/>
              <a:ahLst/>
              <a:cxnLst/>
              <a:rect l="l" t="t" r="r" b="b"/>
              <a:pathLst>
                <a:path w="5102859" h="4589145">
                  <a:moveTo>
                    <a:pt x="5056249" y="4588573"/>
                  </a:moveTo>
                  <a:lnTo>
                    <a:pt x="46101" y="4588573"/>
                  </a:lnTo>
                  <a:lnTo>
                    <a:pt x="39321" y="4587224"/>
                  </a:lnTo>
                  <a:lnTo>
                    <a:pt x="6742" y="4562274"/>
                  </a:lnTo>
                  <a:lnTo>
                    <a:pt x="0" y="4542471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5056249" y="0"/>
                  </a:lnTo>
                  <a:lnTo>
                    <a:pt x="5063028" y="1348"/>
                  </a:lnTo>
                  <a:lnTo>
                    <a:pt x="5076052" y="6742"/>
                  </a:lnTo>
                  <a:lnTo>
                    <a:pt x="5079218" y="8858"/>
                  </a:lnTo>
                  <a:lnTo>
                    <a:pt x="47275" y="8858"/>
                  </a:lnTo>
                  <a:lnTo>
                    <a:pt x="41625" y="9982"/>
                  </a:lnTo>
                  <a:lnTo>
                    <a:pt x="9981" y="41626"/>
                  </a:lnTo>
                  <a:lnTo>
                    <a:pt x="8858" y="47276"/>
                  </a:lnTo>
                  <a:lnTo>
                    <a:pt x="8858" y="4541297"/>
                  </a:lnTo>
                  <a:lnTo>
                    <a:pt x="30772" y="4574095"/>
                  </a:lnTo>
                  <a:lnTo>
                    <a:pt x="47275" y="4579714"/>
                  </a:lnTo>
                  <a:lnTo>
                    <a:pt x="5079218" y="4579714"/>
                  </a:lnTo>
                  <a:lnTo>
                    <a:pt x="5076052" y="4581830"/>
                  </a:lnTo>
                  <a:lnTo>
                    <a:pt x="5063028" y="4587224"/>
                  </a:lnTo>
                  <a:lnTo>
                    <a:pt x="5056249" y="4588573"/>
                  </a:lnTo>
                  <a:close/>
                </a:path>
                <a:path w="5102859" h="4589145">
                  <a:moveTo>
                    <a:pt x="5079218" y="4579714"/>
                  </a:moveTo>
                  <a:lnTo>
                    <a:pt x="5055075" y="4579714"/>
                  </a:lnTo>
                  <a:lnTo>
                    <a:pt x="5060724" y="4578590"/>
                  </a:lnTo>
                  <a:lnTo>
                    <a:pt x="5071577" y="4574095"/>
                  </a:lnTo>
                  <a:lnTo>
                    <a:pt x="5093493" y="4541297"/>
                  </a:lnTo>
                  <a:lnTo>
                    <a:pt x="5093493" y="47276"/>
                  </a:lnTo>
                  <a:lnTo>
                    <a:pt x="5071577" y="14477"/>
                  </a:lnTo>
                  <a:lnTo>
                    <a:pt x="5055075" y="8858"/>
                  </a:lnTo>
                  <a:lnTo>
                    <a:pt x="5079218" y="8858"/>
                  </a:lnTo>
                  <a:lnTo>
                    <a:pt x="5102351" y="46101"/>
                  </a:lnTo>
                  <a:lnTo>
                    <a:pt x="5102351" y="4542471"/>
                  </a:lnTo>
                  <a:lnTo>
                    <a:pt x="5101003" y="4549250"/>
                  </a:lnTo>
                  <a:lnTo>
                    <a:pt x="5095608" y="4562274"/>
                  </a:lnTo>
                  <a:lnTo>
                    <a:pt x="5091767" y="4568021"/>
                  </a:lnTo>
                  <a:lnTo>
                    <a:pt x="5081800" y="4577989"/>
                  </a:lnTo>
                  <a:lnTo>
                    <a:pt x="5079218" y="4579714"/>
                  </a:lnTo>
                  <a:close/>
                </a:path>
              </a:pathLst>
            </a:custGeom>
            <a:solidFill>
              <a:srgbClr val="6B747D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888323" y="1307781"/>
            <a:ext cx="965200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b="1" spc="-45" dirty="0">
                <a:solidFill>
                  <a:srgbClr val="2562EB"/>
                </a:solidFill>
                <a:latin typeface="Times New Roman"/>
                <a:cs typeface="Times New Roman"/>
              </a:rPr>
              <a:t>Benefits</a:t>
            </a:r>
            <a:endParaRPr sz="225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998463" y="1978437"/>
            <a:ext cx="71120" cy="2604770"/>
            <a:chOff x="5998463" y="1978437"/>
            <a:chExt cx="71120" cy="2604770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98463" y="1978437"/>
              <a:ext cx="70866" cy="7086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98463" y="2819971"/>
              <a:ext cx="70866" cy="7086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98463" y="3670363"/>
              <a:ext cx="70866" cy="7086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98463" y="4511897"/>
              <a:ext cx="70866" cy="70865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6185904" y="1753728"/>
            <a:ext cx="3568065" cy="769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5"/>
              </a:spcBef>
            </a:pPr>
            <a:r>
              <a:rPr sz="2100" spc="-85" dirty="0">
                <a:latin typeface="Arial"/>
                <a:cs typeface="Arial"/>
              </a:rPr>
              <a:t>Cross-</a:t>
            </a:r>
            <a:r>
              <a:rPr sz="2100" spc="-80" dirty="0">
                <a:latin typeface="Arial"/>
                <a:cs typeface="Arial"/>
              </a:rPr>
              <a:t>platform</a:t>
            </a:r>
            <a:r>
              <a:rPr sz="2100" spc="5" dirty="0">
                <a:latin typeface="Arial"/>
                <a:cs typeface="Arial"/>
              </a:rPr>
              <a:t> </a:t>
            </a:r>
            <a:r>
              <a:rPr sz="2100" spc="-70" dirty="0">
                <a:latin typeface="Arial"/>
                <a:cs typeface="Arial"/>
              </a:rPr>
              <a:t>compatibility</a:t>
            </a:r>
            <a:r>
              <a:rPr sz="2100" spc="5" dirty="0">
                <a:latin typeface="Arial"/>
                <a:cs typeface="Arial"/>
              </a:rPr>
              <a:t> </a:t>
            </a:r>
            <a:r>
              <a:rPr sz="2100" spc="-25" dirty="0">
                <a:latin typeface="Arial"/>
                <a:cs typeface="Arial"/>
              </a:rPr>
              <a:t>and </a:t>
            </a:r>
            <a:r>
              <a:rPr sz="2100" spc="-10" dirty="0">
                <a:latin typeface="Arial"/>
                <a:cs typeface="Arial"/>
              </a:rPr>
              <a:t>portability</a:t>
            </a:r>
            <a:endParaRPr sz="2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85904" y="2595261"/>
            <a:ext cx="3206115" cy="769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95"/>
              </a:spcBef>
            </a:pPr>
            <a:r>
              <a:rPr sz="2100" spc="-90" dirty="0">
                <a:latin typeface="Arial"/>
                <a:cs typeface="Arial"/>
              </a:rPr>
              <a:t>Handles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spc="-80" dirty="0">
                <a:latin typeface="Arial"/>
                <a:cs typeface="Arial"/>
              </a:rPr>
              <a:t>optimal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buffer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spc="-35" dirty="0">
                <a:latin typeface="Arial"/>
                <a:cs typeface="Arial"/>
              </a:rPr>
              <a:t>sizing </a:t>
            </a:r>
            <a:r>
              <a:rPr sz="2100" spc="-10" dirty="0">
                <a:latin typeface="Arial"/>
                <a:cs typeface="Arial"/>
              </a:rPr>
              <a:t>automatically</a:t>
            </a:r>
            <a:endParaRPr sz="2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85904" y="3445654"/>
            <a:ext cx="4050665" cy="769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5"/>
              </a:spcBef>
            </a:pPr>
            <a:r>
              <a:rPr sz="2100" spc="-95" dirty="0">
                <a:latin typeface="Arial"/>
                <a:cs typeface="Arial"/>
              </a:rPr>
              <a:t>Reduces</a:t>
            </a:r>
            <a:r>
              <a:rPr sz="2100" spc="-55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complexity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spc="-35" dirty="0">
                <a:latin typeface="Arial"/>
                <a:cs typeface="Arial"/>
              </a:rPr>
              <a:t>of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spc="-65" dirty="0">
                <a:latin typeface="Arial"/>
                <a:cs typeface="Arial"/>
              </a:rPr>
              <a:t>direct</a:t>
            </a:r>
            <a:r>
              <a:rPr sz="2100" spc="-55" dirty="0">
                <a:latin typeface="Arial"/>
                <a:cs typeface="Arial"/>
              </a:rPr>
              <a:t> system </a:t>
            </a:r>
            <a:r>
              <a:rPr sz="2100" spc="-10" dirty="0">
                <a:latin typeface="Arial"/>
                <a:cs typeface="Arial"/>
              </a:rPr>
              <a:t>calls</a:t>
            </a:r>
            <a:endParaRPr sz="2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85904" y="4287187"/>
            <a:ext cx="4257675" cy="769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5"/>
              </a:spcBef>
            </a:pPr>
            <a:r>
              <a:rPr sz="2100" spc="-65" dirty="0">
                <a:latin typeface="Arial"/>
                <a:cs typeface="Arial"/>
              </a:rPr>
              <a:t>Significant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spc="-90" dirty="0">
                <a:latin typeface="Arial"/>
                <a:cs typeface="Arial"/>
              </a:rPr>
              <a:t>performance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spc="-70" dirty="0">
                <a:latin typeface="Arial"/>
                <a:cs typeface="Arial"/>
              </a:rPr>
              <a:t>improvements </a:t>
            </a:r>
            <a:r>
              <a:rPr sz="2100" spc="-85" dirty="0">
                <a:latin typeface="Arial"/>
                <a:cs typeface="Arial"/>
              </a:rPr>
              <a:t>through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buffering</a:t>
            </a:r>
            <a:endParaRPr sz="2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79712" y="5870164"/>
            <a:ext cx="407035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spc="-50" dirty="0">
                <a:solidFill>
                  <a:srgbClr val="6B747D"/>
                </a:solidFill>
                <a:latin typeface="Arial"/>
                <a:cs typeface="Arial"/>
              </a:rPr>
              <a:t>Advanced</a:t>
            </a:r>
            <a:r>
              <a:rPr sz="1450" spc="-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55" dirty="0">
                <a:solidFill>
                  <a:srgbClr val="6B747D"/>
                </a:solidFill>
                <a:latin typeface="Arial"/>
                <a:cs typeface="Arial"/>
              </a:rPr>
              <a:t>UNIX</a:t>
            </a:r>
            <a:r>
              <a:rPr sz="1450" spc="-25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55" dirty="0">
                <a:solidFill>
                  <a:srgbClr val="6B747D"/>
                </a:solidFill>
                <a:latin typeface="Arial"/>
                <a:cs typeface="Arial"/>
              </a:rPr>
              <a:t>Programming</a:t>
            </a:r>
            <a:r>
              <a:rPr sz="1450" spc="-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6B747D"/>
                </a:solidFill>
                <a:latin typeface="Arial"/>
                <a:cs typeface="Arial"/>
              </a:rPr>
              <a:t>•</a:t>
            </a:r>
            <a:r>
              <a:rPr sz="1250" spc="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45" dirty="0">
                <a:solidFill>
                  <a:srgbClr val="6B747D"/>
                </a:solidFill>
                <a:latin typeface="Arial"/>
                <a:cs typeface="Arial"/>
              </a:rPr>
              <a:t>Standard</a:t>
            </a:r>
            <a:r>
              <a:rPr sz="1450" spc="-25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35" dirty="0">
                <a:solidFill>
                  <a:srgbClr val="6B747D"/>
                </a:solidFill>
                <a:latin typeface="Arial"/>
                <a:cs typeface="Arial"/>
              </a:rPr>
              <a:t>I/O</a:t>
            </a:r>
            <a:r>
              <a:rPr sz="1450" spc="-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6B747D"/>
                </a:solidFill>
                <a:latin typeface="Arial"/>
                <a:cs typeface="Arial"/>
              </a:rPr>
              <a:t>Library</a:t>
            </a:r>
            <a:endParaRPr sz="14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2</a:t>
            </a:fld>
            <a:r>
              <a:rPr spc="180" dirty="0"/>
              <a:t> </a:t>
            </a:r>
            <a:r>
              <a:rPr dirty="0"/>
              <a:t>/</a:t>
            </a:r>
            <a:r>
              <a:rPr spc="180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89050">
              <a:lnSpc>
                <a:spcPct val="100000"/>
              </a:lnSpc>
              <a:spcBef>
                <a:spcPts val="114"/>
              </a:spcBef>
            </a:pPr>
            <a:r>
              <a:rPr spc="-75" dirty="0"/>
              <a:t>Streams</a:t>
            </a:r>
            <a:r>
              <a:rPr spc="-95" dirty="0"/>
              <a:t> </a:t>
            </a:r>
            <a:r>
              <a:rPr spc="-40" dirty="0"/>
              <a:t>and</a:t>
            </a:r>
            <a:r>
              <a:rPr spc="-90" dirty="0"/>
              <a:t> </a:t>
            </a:r>
            <a:r>
              <a:rPr spc="-65" dirty="0"/>
              <a:t>FILE</a:t>
            </a:r>
            <a:r>
              <a:rPr spc="-95" dirty="0"/>
              <a:t> </a:t>
            </a:r>
            <a:r>
              <a:rPr spc="-30" dirty="0"/>
              <a:t>Objects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004029"/>
            <a:ext cx="10629900" cy="4854575"/>
            <a:chOff x="400049" y="1004029"/>
            <a:chExt cx="10629900" cy="4854575"/>
          </a:xfrm>
        </p:grpSpPr>
        <p:sp>
          <p:nvSpPr>
            <p:cNvPr id="4" name="object 4"/>
            <p:cNvSpPr/>
            <p:nvPr/>
          </p:nvSpPr>
          <p:spPr>
            <a:xfrm>
              <a:off x="400049" y="1004029"/>
              <a:ext cx="10629900" cy="4854575"/>
            </a:xfrm>
            <a:custGeom>
              <a:avLst/>
              <a:gdLst/>
              <a:ahLst/>
              <a:cxnLst/>
              <a:rect l="l" t="t" r="r" b="b"/>
              <a:pathLst>
                <a:path w="10629900" h="4854575">
                  <a:moveTo>
                    <a:pt x="10583797" y="4854320"/>
                  </a:moveTo>
                  <a:lnTo>
                    <a:pt x="46101" y="4854320"/>
                  </a:lnTo>
                  <a:lnTo>
                    <a:pt x="39321" y="4852971"/>
                  </a:lnTo>
                  <a:lnTo>
                    <a:pt x="6742" y="4828021"/>
                  </a:lnTo>
                  <a:lnTo>
                    <a:pt x="0" y="4808219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10583797" y="0"/>
                  </a:lnTo>
                  <a:lnTo>
                    <a:pt x="10619316" y="20550"/>
                  </a:lnTo>
                  <a:lnTo>
                    <a:pt x="10629899" y="46101"/>
                  </a:lnTo>
                  <a:lnTo>
                    <a:pt x="10629899" y="4808219"/>
                  </a:lnTo>
                  <a:lnTo>
                    <a:pt x="10609348" y="4843736"/>
                  </a:lnTo>
                  <a:lnTo>
                    <a:pt x="10583797" y="4854320"/>
                  </a:lnTo>
                  <a:close/>
                </a:path>
              </a:pathLst>
            </a:custGeom>
            <a:solidFill>
              <a:srgbClr val="F7F9FA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004029"/>
              <a:ext cx="10629900" cy="4854575"/>
            </a:xfrm>
            <a:custGeom>
              <a:avLst/>
              <a:gdLst/>
              <a:ahLst/>
              <a:cxnLst/>
              <a:rect l="l" t="t" r="r" b="b"/>
              <a:pathLst>
                <a:path w="10629900" h="4854575">
                  <a:moveTo>
                    <a:pt x="10583797" y="4854320"/>
                  </a:moveTo>
                  <a:lnTo>
                    <a:pt x="46101" y="4854320"/>
                  </a:lnTo>
                  <a:lnTo>
                    <a:pt x="39321" y="4852971"/>
                  </a:lnTo>
                  <a:lnTo>
                    <a:pt x="6742" y="4828021"/>
                  </a:lnTo>
                  <a:lnTo>
                    <a:pt x="0" y="4808218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10583797" y="0"/>
                  </a:lnTo>
                  <a:lnTo>
                    <a:pt x="10590576" y="1348"/>
                  </a:lnTo>
                  <a:lnTo>
                    <a:pt x="10603599" y="6742"/>
                  </a:lnTo>
                  <a:lnTo>
                    <a:pt x="10606765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2" y="41626"/>
                  </a:lnTo>
                  <a:lnTo>
                    <a:pt x="8858" y="47276"/>
                  </a:lnTo>
                  <a:lnTo>
                    <a:pt x="8858" y="4807044"/>
                  </a:lnTo>
                  <a:lnTo>
                    <a:pt x="30773" y="4839842"/>
                  </a:lnTo>
                  <a:lnTo>
                    <a:pt x="47276" y="4845462"/>
                  </a:lnTo>
                  <a:lnTo>
                    <a:pt x="10606765" y="4845462"/>
                  </a:lnTo>
                  <a:lnTo>
                    <a:pt x="10603599" y="4847577"/>
                  </a:lnTo>
                  <a:lnTo>
                    <a:pt x="10590576" y="4852971"/>
                  </a:lnTo>
                  <a:lnTo>
                    <a:pt x="10583797" y="4854320"/>
                  </a:lnTo>
                  <a:close/>
                </a:path>
                <a:path w="10629900" h="4854575">
                  <a:moveTo>
                    <a:pt x="10606765" y="4845462"/>
                  </a:moveTo>
                  <a:lnTo>
                    <a:pt x="10582623" y="4845462"/>
                  </a:lnTo>
                  <a:lnTo>
                    <a:pt x="10588273" y="4844338"/>
                  </a:lnTo>
                  <a:lnTo>
                    <a:pt x="10599125" y="4839842"/>
                  </a:lnTo>
                  <a:lnTo>
                    <a:pt x="10621040" y="4807044"/>
                  </a:lnTo>
                  <a:lnTo>
                    <a:pt x="10621040" y="47276"/>
                  </a:lnTo>
                  <a:lnTo>
                    <a:pt x="10599125" y="14477"/>
                  </a:lnTo>
                  <a:lnTo>
                    <a:pt x="10582623" y="8858"/>
                  </a:lnTo>
                  <a:lnTo>
                    <a:pt x="10606765" y="8858"/>
                  </a:lnTo>
                  <a:lnTo>
                    <a:pt x="10629899" y="46101"/>
                  </a:lnTo>
                  <a:lnTo>
                    <a:pt x="10629899" y="4808218"/>
                  </a:lnTo>
                  <a:lnTo>
                    <a:pt x="10628551" y="4814998"/>
                  </a:lnTo>
                  <a:lnTo>
                    <a:pt x="10623156" y="4828021"/>
                  </a:lnTo>
                  <a:lnTo>
                    <a:pt x="10619316" y="4833769"/>
                  </a:lnTo>
                  <a:lnTo>
                    <a:pt x="10609347" y="4843736"/>
                  </a:lnTo>
                  <a:lnTo>
                    <a:pt x="10606765" y="4845462"/>
                  </a:lnTo>
                  <a:close/>
                </a:path>
              </a:pathLst>
            </a:custGeom>
            <a:solidFill>
              <a:srgbClr val="6B747D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8946" y="1845563"/>
              <a:ext cx="70866" cy="708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8946" y="2315050"/>
              <a:ext cx="70866" cy="708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8946" y="2793396"/>
              <a:ext cx="70866" cy="708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8946" y="3262883"/>
              <a:ext cx="70866" cy="708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8946" y="4201858"/>
              <a:ext cx="70866" cy="708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8946" y="4671345"/>
              <a:ext cx="70866" cy="7086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8946" y="5149691"/>
              <a:ext cx="70866" cy="7086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08806" y="1012666"/>
            <a:ext cx="10130155" cy="4310380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2250" b="1" spc="-65" dirty="0">
                <a:solidFill>
                  <a:srgbClr val="2562EB"/>
                </a:solidFill>
                <a:latin typeface="Times New Roman"/>
                <a:cs typeface="Times New Roman"/>
              </a:rPr>
              <a:t>Stream</a:t>
            </a:r>
            <a:r>
              <a:rPr sz="2250" b="1" spc="-50" dirty="0">
                <a:solidFill>
                  <a:srgbClr val="2562EB"/>
                </a:solidFill>
                <a:latin typeface="Times New Roman"/>
                <a:cs typeface="Times New Roman"/>
              </a:rPr>
              <a:t> </a:t>
            </a:r>
            <a:r>
              <a:rPr sz="2250" b="1" spc="-10" dirty="0">
                <a:solidFill>
                  <a:srgbClr val="2562EB"/>
                </a:solidFill>
                <a:latin typeface="Times New Roman"/>
                <a:cs typeface="Times New Roman"/>
              </a:rPr>
              <a:t>Concept</a:t>
            </a:r>
            <a:endParaRPr sz="2250">
              <a:latin typeface="Times New Roman"/>
              <a:cs typeface="Times New Roman"/>
            </a:endParaRPr>
          </a:p>
          <a:p>
            <a:pPr marL="309880" marR="2615565">
              <a:lnSpc>
                <a:spcPct val="148100"/>
              </a:lnSpc>
              <a:spcBef>
                <a:spcPts val="5"/>
              </a:spcBef>
            </a:pPr>
            <a:r>
              <a:rPr sz="2100" b="1" spc="-95" dirty="0">
                <a:latin typeface="Arial"/>
                <a:cs typeface="Arial"/>
              </a:rPr>
              <a:t>Stream:</a:t>
            </a:r>
            <a:r>
              <a:rPr sz="2100" b="1" spc="-150" dirty="0">
                <a:latin typeface="Arial"/>
                <a:cs typeface="Arial"/>
              </a:rPr>
              <a:t> </a:t>
            </a:r>
            <a:r>
              <a:rPr sz="2100" spc="-70" dirty="0">
                <a:latin typeface="Arial"/>
                <a:cs typeface="Arial"/>
              </a:rPr>
              <a:t>Abstraction</a:t>
            </a:r>
            <a:r>
              <a:rPr sz="2100" spc="-55" dirty="0">
                <a:latin typeface="Arial"/>
                <a:cs typeface="Arial"/>
              </a:rPr>
              <a:t> </a:t>
            </a:r>
            <a:r>
              <a:rPr sz="2100" spc="-45" dirty="0">
                <a:latin typeface="Arial"/>
                <a:cs typeface="Arial"/>
              </a:rPr>
              <a:t>for</a:t>
            </a:r>
            <a:r>
              <a:rPr sz="2100" spc="-50" dirty="0">
                <a:latin typeface="Arial"/>
                <a:cs typeface="Arial"/>
              </a:rPr>
              <a:t> I/O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operations</a:t>
            </a:r>
            <a:r>
              <a:rPr sz="2100" spc="-50" dirty="0">
                <a:latin typeface="Arial"/>
                <a:cs typeface="Arial"/>
              </a:rPr>
              <a:t> </a:t>
            </a:r>
            <a:r>
              <a:rPr sz="2100" spc="-80" dirty="0">
                <a:latin typeface="Arial"/>
                <a:cs typeface="Arial"/>
              </a:rPr>
              <a:t>providing</a:t>
            </a:r>
            <a:r>
              <a:rPr sz="2100" spc="-50" dirty="0">
                <a:latin typeface="Arial"/>
                <a:cs typeface="Arial"/>
              </a:rPr>
              <a:t> </a:t>
            </a:r>
            <a:r>
              <a:rPr sz="2100" spc="-80" dirty="0">
                <a:latin typeface="Arial"/>
                <a:cs typeface="Arial"/>
              </a:rPr>
              <a:t>uniform</a:t>
            </a:r>
            <a:r>
              <a:rPr sz="2100" spc="-50" dirty="0">
                <a:latin typeface="Arial"/>
                <a:cs typeface="Arial"/>
              </a:rPr>
              <a:t> </a:t>
            </a:r>
            <a:r>
              <a:rPr sz="2100" spc="-20" dirty="0">
                <a:latin typeface="Arial"/>
                <a:cs typeface="Arial"/>
              </a:rPr>
              <a:t>interface </a:t>
            </a:r>
            <a:r>
              <a:rPr sz="2100" b="1" spc="-75" dirty="0">
                <a:latin typeface="Arial"/>
                <a:cs typeface="Arial"/>
              </a:rPr>
              <a:t>FILE</a:t>
            </a:r>
            <a:r>
              <a:rPr sz="2100" b="1" spc="-35" dirty="0">
                <a:latin typeface="Arial"/>
                <a:cs typeface="Arial"/>
              </a:rPr>
              <a:t> </a:t>
            </a:r>
            <a:r>
              <a:rPr sz="2100" b="1" spc="-75" dirty="0">
                <a:latin typeface="Arial"/>
                <a:cs typeface="Arial"/>
              </a:rPr>
              <a:t>object:</a:t>
            </a:r>
            <a:r>
              <a:rPr sz="2100" b="1" spc="-30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Contains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spc="-40" dirty="0">
                <a:latin typeface="Arial"/>
                <a:cs typeface="Arial"/>
              </a:rPr>
              <a:t>all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stream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spc="-105" dirty="0">
                <a:latin typeface="Arial"/>
                <a:cs typeface="Arial"/>
              </a:rPr>
              <a:t>management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information </a:t>
            </a:r>
            <a:r>
              <a:rPr sz="2100" b="1" spc="-95" dirty="0">
                <a:latin typeface="Arial"/>
                <a:cs typeface="Arial"/>
              </a:rPr>
              <a:t>Stream</a:t>
            </a:r>
            <a:r>
              <a:rPr sz="2100" b="1" spc="-40" dirty="0">
                <a:latin typeface="Arial"/>
                <a:cs typeface="Arial"/>
              </a:rPr>
              <a:t> </a:t>
            </a:r>
            <a:r>
              <a:rPr sz="2100" b="1" spc="-70" dirty="0">
                <a:latin typeface="Arial"/>
                <a:cs typeface="Arial"/>
              </a:rPr>
              <a:t>orientation:</a:t>
            </a:r>
            <a:r>
              <a:rPr sz="2100" b="1" spc="-35" dirty="0">
                <a:latin typeface="Arial"/>
                <a:cs typeface="Arial"/>
              </a:rPr>
              <a:t> </a:t>
            </a:r>
            <a:r>
              <a:rPr sz="2100" spc="-80" dirty="0">
                <a:latin typeface="Arial"/>
                <a:cs typeface="Arial"/>
              </a:rPr>
              <a:t>byte-oriented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spc="-50" dirty="0">
                <a:latin typeface="Arial"/>
                <a:cs typeface="Arial"/>
              </a:rPr>
              <a:t>vs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spc="-80" dirty="0">
                <a:latin typeface="Arial"/>
                <a:cs typeface="Arial"/>
              </a:rPr>
              <a:t>wide-</a:t>
            </a:r>
            <a:r>
              <a:rPr sz="2100" spc="-10" dirty="0">
                <a:latin typeface="Arial"/>
                <a:cs typeface="Arial"/>
              </a:rPr>
              <a:t>oriented</a:t>
            </a:r>
            <a:endParaRPr sz="2100">
              <a:latin typeface="Arial"/>
              <a:cs typeface="Arial"/>
            </a:endParaRPr>
          </a:p>
          <a:p>
            <a:pPr marL="309880">
              <a:lnSpc>
                <a:spcPct val="100000"/>
              </a:lnSpc>
              <a:spcBef>
                <a:spcPts val="1180"/>
              </a:spcBef>
            </a:pPr>
            <a:r>
              <a:rPr sz="1900" b="1" spc="-105" dirty="0">
                <a:solidFill>
                  <a:srgbClr val="2562EB"/>
                </a:solidFill>
                <a:latin typeface="Courier New"/>
                <a:cs typeface="Courier New"/>
              </a:rPr>
              <a:t>fwide()</a:t>
            </a:r>
            <a:r>
              <a:rPr sz="1900" b="1" spc="-565" dirty="0">
                <a:solidFill>
                  <a:srgbClr val="2562EB"/>
                </a:solidFill>
                <a:latin typeface="Courier New"/>
                <a:cs typeface="Courier New"/>
              </a:rPr>
              <a:t> </a:t>
            </a:r>
            <a:r>
              <a:rPr sz="2100" spc="-75" dirty="0">
                <a:latin typeface="Arial"/>
                <a:cs typeface="Arial"/>
              </a:rPr>
              <a:t>function</a:t>
            </a:r>
            <a:r>
              <a:rPr sz="2100" spc="-5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controls</a:t>
            </a:r>
            <a:r>
              <a:rPr sz="2100" spc="-5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stream</a:t>
            </a:r>
            <a:r>
              <a:rPr sz="2100" spc="-5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orientation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2250" b="1" spc="-55" dirty="0">
                <a:solidFill>
                  <a:srgbClr val="2562EB"/>
                </a:solidFill>
                <a:latin typeface="Times New Roman"/>
                <a:cs typeface="Times New Roman"/>
              </a:rPr>
              <a:t>Internal</a:t>
            </a:r>
            <a:r>
              <a:rPr sz="2250" b="1" spc="-20" dirty="0">
                <a:solidFill>
                  <a:srgbClr val="2562EB"/>
                </a:solidFill>
                <a:latin typeface="Times New Roman"/>
                <a:cs typeface="Times New Roman"/>
              </a:rPr>
              <a:t> </a:t>
            </a:r>
            <a:r>
              <a:rPr sz="2250" b="1" spc="-10" dirty="0">
                <a:solidFill>
                  <a:srgbClr val="2562EB"/>
                </a:solidFill>
                <a:latin typeface="Times New Roman"/>
                <a:cs typeface="Times New Roman"/>
              </a:rPr>
              <a:t>Components</a:t>
            </a:r>
            <a:endParaRPr sz="2250">
              <a:latin typeface="Times New Roman"/>
              <a:cs typeface="Times New Roman"/>
            </a:endParaRPr>
          </a:p>
          <a:p>
            <a:pPr marL="309880">
              <a:lnSpc>
                <a:spcPct val="100000"/>
              </a:lnSpc>
              <a:spcBef>
                <a:spcPts val="1215"/>
              </a:spcBef>
            </a:pPr>
            <a:r>
              <a:rPr sz="2100" spc="-75" dirty="0">
                <a:latin typeface="Arial"/>
                <a:cs typeface="Arial"/>
              </a:rPr>
              <a:t>FILE pointer</a:t>
            </a:r>
            <a:r>
              <a:rPr sz="2100" spc="-65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used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spc="-35" dirty="0">
                <a:latin typeface="Arial"/>
                <a:cs typeface="Arial"/>
              </a:rPr>
              <a:t>to</a:t>
            </a:r>
            <a:r>
              <a:rPr sz="2100" spc="-65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reference</a:t>
            </a:r>
            <a:r>
              <a:rPr sz="2100" spc="-65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streams</a:t>
            </a:r>
            <a:r>
              <a:rPr sz="2100" spc="-65" dirty="0">
                <a:latin typeface="Arial"/>
                <a:cs typeface="Arial"/>
              </a:rPr>
              <a:t> </a:t>
            </a:r>
            <a:r>
              <a:rPr sz="2100" spc="-30" dirty="0">
                <a:latin typeface="Arial"/>
                <a:cs typeface="Arial"/>
              </a:rPr>
              <a:t>in</a:t>
            </a:r>
            <a:r>
              <a:rPr sz="2100" spc="-65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functions</a:t>
            </a:r>
            <a:endParaRPr sz="2100">
              <a:latin typeface="Arial"/>
              <a:cs typeface="Arial"/>
            </a:endParaRPr>
          </a:p>
          <a:p>
            <a:pPr marL="309880" marR="5080">
              <a:lnSpc>
                <a:spcPts val="3770"/>
              </a:lnSpc>
              <a:spcBef>
                <a:spcPts val="65"/>
              </a:spcBef>
            </a:pPr>
            <a:r>
              <a:rPr sz="2100" spc="-65" dirty="0">
                <a:latin typeface="Arial"/>
                <a:cs typeface="Arial"/>
              </a:rPr>
              <a:t>Internal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components: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spc="-45" dirty="0">
                <a:latin typeface="Arial"/>
                <a:cs typeface="Arial"/>
              </a:rPr>
              <a:t>file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descriptor,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buffer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pointer,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buffer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spc="-60" dirty="0">
                <a:latin typeface="Arial"/>
                <a:cs typeface="Arial"/>
              </a:rPr>
              <a:t>size,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spc="-80" dirty="0">
                <a:latin typeface="Arial"/>
                <a:cs typeface="Arial"/>
              </a:rPr>
              <a:t>character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count,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spc="-70" dirty="0">
                <a:latin typeface="Arial"/>
                <a:cs typeface="Arial"/>
              </a:rPr>
              <a:t>error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flags </a:t>
            </a:r>
            <a:r>
              <a:rPr sz="2100" spc="-70" dirty="0">
                <a:latin typeface="Arial"/>
                <a:cs typeface="Arial"/>
              </a:rPr>
              <a:t>Application</a:t>
            </a:r>
            <a:r>
              <a:rPr sz="2100" spc="-55" dirty="0">
                <a:latin typeface="Arial"/>
                <a:cs typeface="Arial"/>
              </a:rPr>
              <a:t> </a:t>
            </a:r>
            <a:r>
              <a:rPr sz="2100" spc="-80" dirty="0">
                <a:latin typeface="Arial"/>
                <a:cs typeface="Arial"/>
              </a:rPr>
              <a:t>never</a:t>
            </a:r>
            <a:r>
              <a:rPr sz="2100" spc="-55" dirty="0">
                <a:latin typeface="Arial"/>
                <a:cs typeface="Arial"/>
              </a:rPr>
              <a:t> </a:t>
            </a:r>
            <a:r>
              <a:rPr sz="2100" spc="-60" dirty="0">
                <a:latin typeface="Arial"/>
                <a:cs typeface="Arial"/>
              </a:rPr>
              <a:t>directly</a:t>
            </a:r>
            <a:r>
              <a:rPr sz="2100" spc="-55" dirty="0">
                <a:latin typeface="Arial"/>
                <a:cs typeface="Arial"/>
              </a:rPr>
              <a:t> </a:t>
            </a:r>
            <a:r>
              <a:rPr sz="2100" spc="-90" dirty="0">
                <a:latin typeface="Arial"/>
                <a:cs typeface="Arial"/>
              </a:rPr>
              <a:t>examines</a:t>
            </a:r>
            <a:r>
              <a:rPr sz="2100" spc="-55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FILE</a:t>
            </a:r>
            <a:r>
              <a:rPr sz="2100" spc="-55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object</a:t>
            </a:r>
            <a:endParaRPr sz="2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79712" y="6003038"/>
            <a:ext cx="407035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spc="-50" dirty="0">
                <a:solidFill>
                  <a:srgbClr val="6B747D"/>
                </a:solidFill>
                <a:latin typeface="Arial"/>
                <a:cs typeface="Arial"/>
              </a:rPr>
              <a:t>Advanced</a:t>
            </a:r>
            <a:r>
              <a:rPr sz="1450" spc="-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55" dirty="0">
                <a:solidFill>
                  <a:srgbClr val="6B747D"/>
                </a:solidFill>
                <a:latin typeface="Arial"/>
                <a:cs typeface="Arial"/>
              </a:rPr>
              <a:t>UNIX</a:t>
            </a:r>
            <a:r>
              <a:rPr sz="1450" spc="-25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55" dirty="0">
                <a:solidFill>
                  <a:srgbClr val="6B747D"/>
                </a:solidFill>
                <a:latin typeface="Arial"/>
                <a:cs typeface="Arial"/>
              </a:rPr>
              <a:t>Programming</a:t>
            </a:r>
            <a:r>
              <a:rPr sz="1450" spc="-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6B747D"/>
                </a:solidFill>
                <a:latin typeface="Arial"/>
                <a:cs typeface="Arial"/>
              </a:rPr>
              <a:t>•</a:t>
            </a:r>
            <a:r>
              <a:rPr sz="1250" spc="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45" dirty="0">
                <a:solidFill>
                  <a:srgbClr val="6B747D"/>
                </a:solidFill>
                <a:latin typeface="Arial"/>
                <a:cs typeface="Arial"/>
              </a:rPr>
              <a:t>Standard</a:t>
            </a:r>
            <a:r>
              <a:rPr sz="1450" spc="-25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35" dirty="0">
                <a:solidFill>
                  <a:srgbClr val="6B747D"/>
                </a:solidFill>
                <a:latin typeface="Arial"/>
                <a:cs typeface="Arial"/>
              </a:rPr>
              <a:t>I/O</a:t>
            </a:r>
            <a:r>
              <a:rPr sz="1450" spc="-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6B747D"/>
                </a:solidFill>
                <a:latin typeface="Arial"/>
                <a:cs typeface="Arial"/>
              </a:rPr>
              <a:t>Library</a:t>
            </a:r>
            <a:endParaRPr sz="14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3</a:t>
            </a:fld>
            <a:r>
              <a:rPr spc="180" dirty="0"/>
              <a:t> </a:t>
            </a:r>
            <a:r>
              <a:rPr dirty="0"/>
              <a:t>/</a:t>
            </a:r>
            <a:r>
              <a:rPr spc="180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65" dirty="0"/>
              <a:t>Standard</a:t>
            </a:r>
            <a:r>
              <a:rPr spc="-114" dirty="0"/>
              <a:t> </a:t>
            </a:r>
            <a:r>
              <a:rPr spc="-40" dirty="0"/>
              <a:t>Input,</a:t>
            </a:r>
            <a:r>
              <a:rPr spc="-85" dirty="0"/>
              <a:t> </a:t>
            </a:r>
            <a:r>
              <a:rPr spc="-60" dirty="0"/>
              <a:t>Output,</a:t>
            </a:r>
            <a:r>
              <a:rPr spc="-80" dirty="0"/>
              <a:t> </a:t>
            </a:r>
            <a:r>
              <a:rPr spc="-40" dirty="0"/>
              <a:t>and</a:t>
            </a:r>
            <a:r>
              <a:rPr spc="-80" dirty="0"/>
              <a:t> </a:t>
            </a:r>
            <a:r>
              <a:rPr spc="-85" dirty="0"/>
              <a:t>Error</a:t>
            </a:r>
            <a:r>
              <a:rPr spc="-95" dirty="0"/>
              <a:t> </a:t>
            </a:r>
            <a:r>
              <a:rPr spc="-30" dirty="0"/>
              <a:t>Streams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340643"/>
            <a:ext cx="3295650" cy="3818254"/>
            <a:chOff x="400049" y="1340643"/>
            <a:chExt cx="3295650" cy="3818254"/>
          </a:xfrm>
        </p:grpSpPr>
        <p:sp>
          <p:nvSpPr>
            <p:cNvPr id="4" name="object 4"/>
            <p:cNvSpPr/>
            <p:nvPr/>
          </p:nvSpPr>
          <p:spPr>
            <a:xfrm>
              <a:off x="400049" y="1340643"/>
              <a:ext cx="3295650" cy="3818254"/>
            </a:xfrm>
            <a:custGeom>
              <a:avLst/>
              <a:gdLst/>
              <a:ahLst/>
              <a:cxnLst/>
              <a:rect l="l" t="t" r="r" b="b"/>
              <a:pathLst>
                <a:path w="3295650" h="3818254">
                  <a:moveTo>
                    <a:pt x="3249167" y="3817905"/>
                  </a:moveTo>
                  <a:lnTo>
                    <a:pt x="46101" y="3817905"/>
                  </a:lnTo>
                  <a:lnTo>
                    <a:pt x="39321" y="3816556"/>
                  </a:lnTo>
                  <a:lnTo>
                    <a:pt x="6742" y="3791606"/>
                  </a:lnTo>
                  <a:lnTo>
                    <a:pt x="0" y="3771804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3249167" y="0"/>
                  </a:lnTo>
                  <a:lnTo>
                    <a:pt x="3284685" y="20550"/>
                  </a:lnTo>
                  <a:lnTo>
                    <a:pt x="3295268" y="46101"/>
                  </a:lnTo>
                  <a:lnTo>
                    <a:pt x="3295268" y="3771804"/>
                  </a:lnTo>
                  <a:lnTo>
                    <a:pt x="3274717" y="3807321"/>
                  </a:lnTo>
                  <a:lnTo>
                    <a:pt x="3249167" y="3817905"/>
                  </a:lnTo>
                  <a:close/>
                </a:path>
              </a:pathLst>
            </a:custGeom>
            <a:solidFill>
              <a:srgbClr val="F7F9FA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340643"/>
              <a:ext cx="3295650" cy="3818254"/>
            </a:xfrm>
            <a:custGeom>
              <a:avLst/>
              <a:gdLst/>
              <a:ahLst/>
              <a:cxnLst/>
              <a:rect l="l" t="t" r="r" b="b"/>
              <a:pathLst>
                <a:path w="3295650" h="3818254">
                  <a:moveTo>
                    <a:pt x="3249167" y="3817905"/>
                  </a:moveTo>
                  <a:lnTo>
                    <a:pt x="46101" y="3817905"/>
                  </a:lnTo>
                  <a:lnTo>
                    <a:pt x="39321" y="3816556"/>
                  </a:lnTo>
                  <a:lnTo>
                    <a:pt x="6742" y="3791606"/>
                  </a:lnTo>
                  <a:lnTo>
                    <a:pt x="0" y="3771804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3249167" y="0"/>
                  </a:lnTo>
                  <a:lnTo>
                    <a:pt x="3255947" y="1348"/>
                  </a:lnTo>
                  <a:lnTo>
                    <a:pt x="3268970" y="6742"/>
                  </a:lnTo>
                  <a:lnTo>
                    <a:pt x="3272136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2" y="41626"/>
                  </a:lnTo>
                  <a:lnTo>
                    <a:pt x="8858" y="47276"/>
                  </a:lnTo>
                  <a:lnTo>
                    <a:pt x="8858" y="3770629"/>
                  </a:lnTo>
                  <a:lnTo>
                    <a:pt x="30773" y="3803427"/>
                  </a:lnTo>
                  <a:lnTo>
                    <a:pt x="47276" y="3809047"/>
                  </a:lnTo>
                  <a:lnTo>
                    <a:pt x="3272134" y="3809047"/>
                  </a:lnTo>
                  <a:lnTo>
                    <a:pt x="3268970" y="3811161"/>
                  </a:lnTo>
                  <a:lnTo>
                    <a:pt x="3255947" y="3816556"/>
                  </a:lnTo>
                  <a:lnTo>
                    <a:pt x="3249167" y="3817905"/>
                  </a:lnTo>
                  <a:close/>
                </a:path>
                <a:path w="3295650" h="3818254">
                  <a:moveTo>
                    <a:pt x="3272134" y="3809047"/>
                  </a:moveTo>
                  <a:lnTo>
                    <a:pt x="3247992" y="3809047"/>
                  </a:lnTo>
                  <a:lnTo>
                    <a:pt x="3253642" y="3807923"/>
                  </a:lnTo>
                  <a:lnTo>
                    <a:pt x="3264495" y="3803427"/>
                  </a:lnTo>
                  <a:lnTo>
                    <a:pt x="3286410" y="3770629"/>
                  </a:lnTo>
                  <a:lnTo>
                    <a:pt x="3286410" y="47276"/>
                  </a:lnTo>
                  <a:lnTo>
                    <a:pt x="3264495" y="14477"/>
                  </a:lnTo>
                  <a:lnTo>
                    <a:pt x="3247992" y="8858"/>
                  </a:lnTo>
                  <a:lnTo>
                    <a:pt x="3272136" y="8858"/>
                  </a:lnTo>
                  <a:lnTo>
                    <a:pt x="3295268" y="46101"/>
                  </a:lnTo>
                  <a:lnTo>
                    <a:pt x="3295268" y="3771804"/>
                  </a:lnTo>
                  <a:lnTo>
                    <a:pt x="3293919" y="3778583"/>
                  </a:lnTo>
                  <a:lnTo>
                    <a:pt x="3288525" y="3791606"/>
                  </a:lnTo>
                  <a:lnTo>
                    <a:pt x="3284685" y="3797354"/>
                  </a:lnTo>
                  <a:lnTo>
                    <a:pt x="3274717" y="3807321"/>
                  </a:lnTo>
                  <a:lnTo>
                    <a:pt x="3272134" y="3809047"/>
                  </a:lnTo>
                  <a:close/>
                </a:path>
              </a:pathLst>
            </a:custGeom>
            <a:solidFill>
              <a:srgbClr val="6B747D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0364" y="1570957"/>
              <a:ext cx="2834640" cy="2533650"/>
            </a:xfrm>
            <a:custGeom>
              <a:avLst/>
              <a:gdLst/>
              <a:ahLst/>
              <a:cxnLst/>
              <a:rect l="l" t="t" r="r" b="b"/>
              <a:pathLst>
                <a:path w="2834640" h="2533650">
                  <a:moveTo>
                    <a:pt x="2796221" y="2533459"/>
                  </a:moveTo>
                  <a:lnTo>
                    <a:pt x="38417" y="2533459"/>
                  </a:lnTo>
                  <a:lnTo>
                    <a:pt x="32767" y="2532335"/>
                  </a:lnTo>
                  <a:lnTo>
                    <a:pt x="1123" y="2500690"/>
                  </a:lnTo>
                  <a:lnTo>
                    <a:pt x="0" y="2495041"/>
                  </a:lnTo>
                  <a:lnTo>
                    <a:pt x="0" y="2489168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7" y="0"/>
                  </a:lnTo>
                  <a:lnTo>
                    <a:pt x="2796221" y="0"/>
                  </a:lnTo>
                  <a:lnTo>
                    <a:pt x="2829020" y="21915"/>
                  </a:lnTo>
                  <a:lnTo>
                    <a:pt x="2834639" y="38417"/>
                  </a:lnTo>
                  <a:lnTo>
                    <a:pt x="2834639" y="2495041"/>
                  </a:lnTo>
                  <a:lnTo>
                    <a:pt x="2812724" y="2527839"/>
                  </a:lnTo>
                  <a:lnTo>
                    <a:pt x="2801871" y="2532335"/>
                  </a:lnTo>
                  <a:lnTo>
                    <a:pt x="2796221" y="2533459"/>
                  </a:lnTo>
                  <a:close/>
                </a:path>
              </a:pathLst>
            </a:custGeom>
            <a:solidFill>
              <a:srgbClr val="F7F9FA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0364" y="1570957"/>
              <a:ext cx="2834640" cy="2533650"/>
            </a:xfrm>
            <a:custGeom>
              <a:avLst/>
              <a:gdLst/>
              <a:ahLst/>
              <a:cxnLst/>
              <a:rect l="l" t="t" r="r" b="b"/>
              <a:pathLst>
                <a:path w="2834640" h="2533650">
                  <a:moveTo>
                    <a:pt x="0" y="2489168"/>
                  </a:moveTo>
                  <a:lnTo>
                    <a:pt x="0" y="44291"/>
                  </a:lnTo>
                  <a:lnTo>
                    <a:pt x="0" y="38417"/>
                  </a:lnTo>
                  <a:lnTo>
                    <a:pt x="1123" y="32767"/>
                  </a:lnTo>
                  <a:lnTo>
                    <a:pt x="3371" y="27341"/>
                  </a:lnTo>
                  <a:lnTo>
                    <a:pt x="5619" y="21915"/>
                  </a:lnTo>
                  <a:lnTo>
                    <a:pt x="8819" y="17125"/>
                  </a:lnTo>
                  <a:lnTo>
                    <a:pt x="12972" y="12972"/>
                  </a:lnTo>
                  <a:lnTo>
                    <a:pt x="17125" y="8819"/>
                  </a:lnTo>
                  <a:lnTo>
                    <a:pt x="21915" y="5618"/>
                  </a:lnTo>
                  <a:lnTo>
                    <a:pt x="27341" y="3371"/>
                  </a:lnTo>
                  <a:lnTo>
                    <a:pt x="32767" y="1123"/>
                  </a:lnTo>
                  <a:lnTo>
                    <a:pt x="38417" y="0"/>
                  </a:lnTo>
                  <a:lnTo>
                    <a:pt x="44291" y="0"/>
                  </a:lnTo>
                  <a:lnTo>
                    <a:pt x="2790348" y="0"/>
                  </a:lnTo>
                  <a:lnTo>
                    <a:pt x="2796221" y="0"/>
                  </a:lnTo>
                  <a:lnTo>
                    <a:pt x="2801871" y="1123"/>
                  </a:lnTo>
                  <a:lnTo>
                    <a:pt x="2831268" y="27341"/>
                  </a:lnTo>
                  <a:lnTo>
                    <a:pt x="2833516" y="32767"/>
                  </a:lnTo>
                  <a:lnTo>
                    <a:pt x="2834639" y="38417"/>
                  </a:lnTo>
                  <a:lnTo>
                    <a:pt x="2834640" y="44291"/>
                  </a:lnTo>
                  <a:lnTo>
                    <a:pt x="2834640" y="2489168"/>
                  </a:lnTo>
                  <a:lnTo>
                    <a:pt x="2834639" y="2495041"/>
                  </a:lnTo>
                  <a:lnTo>
                    <a:pt x="2833516" y="2500690"/>
                  </a:lnTo>
                  <a:lnTo>
                    <a:pt x="2831268" y="2506117"/>
                  </a:lnTo>
                  <a:lnTo>
                    <a:pt x="2829020" y="2511543"/>
                  </a:lnTo>
                  <a:lnTo>
                    <a:pt x="2807297" y="2530087"/>
                  </a:lnTo>
                  <a:lnTo>
                    <a:pt x="2801871" y="2532335"/>
                  </a:lnTo>
                  <a:lnTo>
                    <a:pt x="2796221" y="2533459"/>
                  </a:lnTo>
                  <a:lnTo>
                    <a:pt x="2790348" y="2533459"/>
                  </a:lnTo>
                  <a:lnTo>
                    <a:pt x="44291" y="2533459"/>
                  </a:lnTo>
                  <a:lnTo>
                    <a:pt x="38417" y="2533459"/>
                  </a:lnTo>
                  <a:lnTo>
                    <a:pt x="32767" y="2532335"/>
                  </a:lnTo>
                  <a:lnTo>
                    <a:pt x="27341" y="2530087"/>
                  </a:lnTo>
                  <a:lnTo>
                    <a:pt x="21915" y="2527839"/>
                  </a:lnTo>
                  <a:lnTo>
                    <a:pt x="3371" y="2506117"/>
                  </a:lnTo>
                  <a:lnTo>
                    <a:pt x="1123" y="2500690"/>
                  </a:lnTo>
                  <a:lnTo>
                    <a:pt x="0" y="2495041"/>
                  </a:lnTo>
                  <a:lnTo>
                    <a:pt x="0" y="2489168"/>
                  </a:lnTo>
                </a:path>
              </a:pathLst>
            </a:custGeom>
            <a:ln w="17716">
              <a:solidFill>
                <a:srgbClr val="2562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87253" y="3236308"/>
              <a:ext cx="2320925" cy="443230"/>
            </a:xfrm>
            <a:custGeom>
              <a:avLst/>
              <a:gdLst/>
              <a:ahLst/>
              <a:cxnLst/>
              <a:rect l="l" t="t" r="r" b="b"/>
              <a:pathLst>
                <a:path w="2320925" h="443229">
                  <a:moveTo>
                    <a:pt x="2297810" y="442912"/>
                  </a:moveTo>
                  <a:lnTo>
                    <a:pt x="23050" y="442912"/>
                  </a:lnTo>
                  <a:lnTo>
                    <a:pt x="19660" y="442238"/>
                  </a:lnTo>
                  <a:lnTo>
                    <a:pt x="0" y="419861"/>
                  </a:lnTo>
                  <a:lnTo>
                    <a:pt x="0" y="416337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2297810" y="0"/>
                  </a:lnTo>
                  <a:lnTo>
                    <a:pt x="2320861" y="23050"/>
                  </a:lnTo>
                  <a:lnTo>
                    <a:pt x="2320861" y="419861"/>
                  </a:lnTo>
                  <a:lnTo>
                    <a:pt x="2301200" y="442238"/>
                  </a:lnTo>
                  <a:lnTo>
                    <a:pt x="2297810" y="442912"/>
                  </a:lnTo>
                  <a:close/>
                </a:path>
              </a:pathLst>
            </a:custGeom>
            <a:solidFill>
              <a:srgbClr val="6B747D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746814" y="1777268"/>
            <a:ext cx="601980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b="1" spc="-40" dirty="0">
                <a:solidFill>
                  <a:srgbClr val="2562EB"/>
                </a:solidFill>
                <a:latin typeface="Times New Roman"/>
                <a:cs typeface="Times New Roman"/>
              </a:rPr>
              <a:t>stdin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2929" y="2223216"/>
            <a:ext cx="2049780" cy="1343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141605" algn="ctr">
              <a:lnSpc>
                <a:spcPct val="116199"/>
              </a:lnSpc>
              <a:spcBef>
                <a:spcPts val="95"/>
              </a:spcBef>
            </a:pPr>
            <a:r>
              <a:rPr sz="2100" b="1" spc="-90" dirty="0">
                <a:latin typeface="Arial"/>
                <a:cs typeface="Arial"/>
              </a:rPr>
              <a:t>Standard</a:t>
            </a:r>
            <a:r>
              <a:rPr sz="2100" b="1" spc="-5" dirty="0">
                <a:latin typeface="Arial"/>
                <a:cs typeface="Arial"/>
              </a:rPr>
              <a:t> </a:t>
            </a:r>
            <a:r>
              <a:rPr sz="2100" b="1" spc="-80" dirty="0">
                <a:latin typeface="Arial"/>
                <a:cs typeface="Arial"/>
              </a:rPr>
              <a:t>Input </a:t>
            </a:r>
            <a:r>
              <a:rPr sz="2100" b="1" spc="-10" dirty="0">
                <a:latin typeface="Arial"/>
                <a:cs typeface="Arial"/>
              </a:rPr>
              <a:t>Stream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9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700" b="1" spc="-25" dirty="0">
                <a:latin typeface="Courier New"/>
                <a:cs typeface="Courier New"/>
              </a:rPr>
              <a:t>STDIN_FILENO</a:t>
            </a:r>
            <a:r>
              <a:rPr sz="1700" b="1" spc="-150" dirty="0">
                <a:latin typeface="Courier New"/>
                <a:cs typeface="Courier New"/>
              </a:rPr>
              <a:t> </a:t>
            </a:r>
            <a:r>
              <a:rPr sz="1700" b="1" spc="-25" dirty="0">
                <a:latin typeface="Courier New"/>
                <a:cs typeface="Courier New"/>
              </a:rPr>
              <a:t>(0)</a:t>
            </a:r>
            <a:endParaRPr sz="17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72483" y="1340643"/>
            <a:ext cx="3295650" cy="3818254"/>
            <a:chOff x="3872483" y="1340643"/>
            <a:chExt cx="3295650" cy="3818254"/>
          </a:xfrm>
        </p:grpSpPr>
        <p:sp>
          <p:nvSpPr>
            <p:cNvPr id="12" name="object 12"/>
            <p:cNvSpPr/>
            <p:nvPr/>
          </p:nvSpPr>
          <p:spPr>
            <a:xfrm>
              <a:off x="3872483" y="1340643"/>
              <a:ext cx="3295650" cy="3818254"/>
            </a:xfrm>
            <a:custGeom>
              <a:avLst/>
              <a:gdLst/>
              <a:ahLst/>
              <a:cxnLst/>
              <a:rect l="l" t="t" r="r" b="b"/>
              <a:pathLst>
                <a:path w="3295650" h="3818254">
                  <a:moveTo>
                    <a:pt x="3249166" y="3817905"/>
                  </a:moveTo>
                  <a:lnTo>
                    <a:pt x="46101" y="3817905"/>
                  </a:lnTo>
                  <a:lnTo>
                    <a:pt x="39321" y="3816556"/>
                  </a:lnTo>
                  <a:lnTo>
                    <a:pt x="6742" y="3791606"/>
                  </a:lnTo>
                  <a:lnTo>
                    <a:pt x="0" y="3771804"/>
                  </a:lnTo>
                  <a:lnTo>
                    <a:pt x="0" y="46101"/>
                  </a:lnTo>
                  <a:lnTo>
                    <a:pt x="20551" y="10583"/>
                  </a:lnTo>
                  <a:lnTo>
                    <a:pt x="46101" y="0"/>
                  </a:lnTo>
                  <a:lnTo>
                    <a:pt x="3249166" y="0"/>
                  </a:lnTo>
                  <a:lnTo>
                    <a:pt x="3284685" y="20550"/>
                  </a:lnTo>
                  <a:lnTo>
                    <a:pt x="3295268" y="46101"/>
                  </a:lnTo>
                  <a:lnTo>
                    <a:pt x="3295268" y="3771804"/>
                  </a:lnTo>
                  <a:lnTo>
                    <a:pt x="3274717" y="3807321"/>
                  </a:lnTo>
                  <a:lnTo>
                    <a:pt x="3249166" y="3817905"/>
                  </a:lnTo>
                  <a:close/>
                </a:path>
              </a:pathLst>
            </a:custGeom>
            <a:solidFill>
              <a:srgbClr val="F7F9FA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72483" y="1340643"/>
              <a:ext cx="3295650" cy="3818254"/>
            </a:xfrm>
            <a:custGeom>
              <a:avLst/>
              <a:gdLst/>
              <a:ahLst/>
              <a:cxnLst/>
              <a:rect l="l" t="t" r="r" b="b"/>
              <a:pathLst>
                <a:path w="3295650" h="3818254">
                  <a:moveTo>
                    <a:pt x="3249166" y="3817905"/>
                  </a:moveTo>
                  <a:lnTo>
                    <a:pt x="46101" y="3817905"/>
                  </a:lnTo>
                  <a:lnTo>
                    <a:pt x="39321" y="3816556"/>
                  </a:lnTo>
                  <a:lnTo>
                    <a:pt x="6742" y="3791606"/>
                  </a:lnTo>
                  <a:lnTo>
                    <a:pt x="0" y="3771804"/>
                  </a:lnTo>
                  <a:lnTo>
                    <a:pt x="0" y="46101"/>
                  </a:lnTo>
                  <a:lnTo>
                    <a:pt x="20551" y="10583"/>
                  </a:lnTo>
                  <a:lnTo>
                    <a:pt x="46101" y="0"/>
                  </a:lnTo>
                  <a:lnTo>
                    <a:pt x="3249166" y="0"/>
                  </a:lnTo>
                  <a:lnTo>
                    <a:pt x="3255945" y="1348"/>
                  </a:lnTo>
                  <a:lnTo>
                    <a:pt x="3268969" y="6742"/>
                  </a:lnTo>
                  <a:lnTo>
                    <a:pt x="3272135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1" y="41626"/>
                  </a:lnTo>
                  <a:lnTo>
                    <a:pt x="8858" y="47276"/>
                  </a:lnTo>
                  <a:lnTo>
                    <a:pt x="8858" y="3770629"/>
                  </a:lnTo>
                  <a:lnTo>
                    <a:pt x="30773" y="3803427"/>
                  </a:lnTo>
                  <a:lnTo>
                    <a:pt x="47276" y="3809047"/>
                  </a:lnTo>
                  <a:lnTo>
                    <a:pt x="3272133" y="3809047"/>
                  </a:lnTo>
                  <a:lnTo>
                    <a:pt x="3268969" y="3811161"/>
                  </a:lnTo>
                  <a:lnTo>
                    <a:pt x="3255945" y="3816556"/>
                  </a:lnTo>
                  <a:lnTo>
                    <a:pt x="3249166" y="3817905"/>
                  </a:lnTo>
                  <a:close/>
                </a:path>
                <a:path w="3295650" h="3818254">
                  <a:moveTo>
                    <a:pt x="3272133" y="3809047"/>
                  </a:moveTo>
                  <a:lnTo>
                    <a:pt x="3247993" y="3809047"/>
                  </a:lnTo>
                  <a:lnTo>
                    <a:pt x="3253642" y="3807923"/>
                  </a:lnTo>
                  <a:lnTo>
                    <a:pt x="3264494" y="3803427"/>
                  </a:lnTo>
                  <a:lnTo>
                    <a:pt x="3286410" y="3770629"/>
                  </a:lnTo>
                  <a:lnTo>
                    <a:pt x="3286410" y="47276"/>
                  </a:lnTo>
                  <a:lnTo>
                    <a:pt x="3264494" y="14477"/>
                  </a:lnTo>
                  <a:lnTo>
                    <a:pt x="3247993" y="8858"/>
                  </a:lnTo>
                  <a:lnTo>
                    <a:pt x="3272135" y="8858"/>
                  </a:lnTo>
                  <a:lnTo>
                    <a:pt x="3295268" y="46101"/>
                  </a:lnTo>
                  <a:lnTo>
                    <a:pt x="3295268" y="3771804"/>
                  </a:lnTo>
                  <a:lnTo>
                    <a:pt x="3293920" y="3778583"/>
                  </a:lnTo>
                  <a:lnTo>
                    <a:pt x="3288525" y="3791606"/>
                  </a:lnTo>
                  <a:lnTo>
                    <a:pt x="3284685" y="3797354"/>
                  </a:lnTo>
                  <a:lnTo>
                    <a:pt x="3274717" y="3807321"/>
                  </a:lnTo>
                  <a:lnTo>
                    <a:pt x="3272133" y="3809047"/>
                  </a:lnTo>
                  <a:close/>
                </a:path>
              </a:pathLst>
            </a:custGeom>
            <a:solidFill>
              <a:srgbClr val="6B747D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02798" y="1570957"/>
              <a:ext cx="2834640" cy="2843530"/>
            </a:xfrm>
            <a:custGeom>
              <a:avLst/>
              <a:gdLst/>
              <a:ahLst/>
              <a:cxnLst/>
              <a:rect l="l" t="t" r="r" b="b"/>
              <a:pathLst>
                <a:path w="2834640" h="2843529">
                  <a:moveTo>
                    <a:pt x="2796221" y="2843498"/>
                  </a:moveTo>
                  <a:lnTo>
                    <a:pt x="38417" y="2843498"/>
                  </a:lnTo>
                  <a:lnTo>
                    <a:pt x="32767" y="2842374"/>
                  </a:lnTo>
                  <a:lnTo>
                    <a:pt x="1123" y="2810729"/>
                  </a:lnTo>
                  <a:lnTo>
                    <a:pt x="0" y="2805080"/>
                  </a:lnTo>
                  <a:lnTo>
                    <a:pt x="0" y="2799207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7" y="0"/>
                  </a:lnTo>
                  <a:lnTo>
                    <a:pt x="2796221" y="0"/>
                  </a:lnTo>
                  <a:lnTo>
                    <a:pt x="2829020" y="21915"/>
                  </a:lnTo>
                  <a:lnTo>
                    <a:pt x="2834639" y="38417"/>
                  </a:lnTo>
                  <a:lnTo>
                    <a:pt x="2834639" y="2805080"/>
                  </a:lnTo>
                  <a:lnTo>
                    <a:pt x="2812724" y="2837878"/>
                  </a:lnTo>
                  <a:lnTo>
                    <a:pt x="2801871" y="2842374"/>
                  </a:lnTo>
                  <a:lnTo>
                    <a:pt x="2796221" y="2843498"/>
                  </a:lnTo>
                  <a:close/>
                </a:path>
              </a:pathLst>
            </a:custGeom>
            <a:solidFill>
              <a:srgbClr val="F7F9FA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02798" y="1570957"/>
              <a:ext cx="2834640" cy="2843530"/>
            </a:xfrm>
            <a:custGeom>
              <a:avLst/>
              <a:gdLst/>
              <a:ahLst/>
              <a:cxnLst/>
              <a:rect l="l" t="t" r="r" b="b"/>
              <a:pathLst>
                <a:path w="2834640" h="2843529">
                  <a:moveTo>
                    <a:pt x="0" y="2799207"/>
                  </a:moveTo>
                  <a:lnTo>
                    <a:pt x="0" y="44291"/>
                  </a:lnTo>
                  <a:lnTo>
                    <a:pt x="0" y="38417"/>
                  </a:lnTo>
                  <a:lnTo>
                    <a:pt x="1123" y="32767"/>
                  </a:lnTo>
                  <a:lnTo>
                    <a:pt x="3371" y="27341"/>
                  </a:lnTo>
                  <a:lnTo>
                    <a:pt x="5618" y="21915"/>
                  </a:lnTo>
                  <a:lnTo>
                    <a:pt x="8819" y="17125"/>
                  </a:lnTo>
                  <a:lnTo>
                    <a:pt x="12972" y="12972"/>
                  </a:lnTo>
                  <a:lnTo>
                    <a:pt x="17125" y="8819"/>
                  </a:lnTo>
                  <a:lnTo>
                    <a:pt x="21915" y="5618"/>
                  </a:lnTo>
                  <a:lnTo>
                    <a:pt x="27341" y="3371"/>
                  </a:lnTo>
                  <a:lnTo>
                    <a:pt x="32767" y="1123"/>
                  </a:lnTo>
                  <a:lnTo>
                    <a:pt x="38417" y="0"/>
                  </a:lnTo>
                  <a:lnTo>
                    <a:pt x="44291" y="0"/>
                  </a:lnTo>
                  <a:lnTo>
                    <a:pt x="2790349" y="0"/>
                  </a:lnTo>
                  <a:lnTo>
                    <a:pt x="2796221" y="0"/>
                  </a:lnTo>
                  <a:lnTo>
                    <a:pt x="2801871" y="1123"/>
                  </a:lnTo>
                  <a:lnTo>
                    <a:pt x="2807297" y="3371"/>
                  </a:lnTo>
                  <a:lnTo>
                    <a:pt x="2812724" y="5618"/>
                  </a:lnTo>
                  <a:lnTo>
                    <a:pt x="2834639" y="38417"/>
                  </a:lnTo>
                  <a:lnTo>
                    <a:pt x="2834640" y="44291"/>
                  </a:lnTo>
                  <a:lnTo>
                    <a:pt x="2834640" y="2799207"/>
                  </a:lnTo>
                  <a:lnTo>
                    <a:pt x="2834639" y="2805080"/>
                  </a:lnTo>
                  <a:lnTo>
                    <a:pt x="2833515" y="2810729"/>
                  </a:lnTo>
                  <a:lnTo>
                    <a:pt x="2831267" y="2816156"/>
                  </a:lnTo>
                  <a:lnTo>
                    <a:pt x="2829020" y="2821582"/>
                  </a:lnTo>
                  <a:lnTo>
                    <a:pt x="2807297" y="2840126"/>
                  </a:lnTo>
                  <a:lnTo>
                    <a:pt x="2801871" y="2842374"/>
                  </a:lnTo>
                  <a:lnTo>
                    <a:pt x="2796221" y="2843498"/>
                  </a:lnTo>
                  <a:lnTo>
                    <a:pt x="2790349" y="2843498"/>
                  </a:lnTo>
                  <a:lnTo>
                    <a:pt x="44291" y="2843498"/>
                  </a:lnTo>
                  <a:lnTo>
                    <a:pt x="12972" y="2830525"/>
                  </a:lnTo>
                  <a:lnTo>
                    <a:pt x="8819" y="2826372"/>
                  </a:lnTo>
                  <a:lnTo>
                    <a:pt x="5618" y="2821582"/>
                  </a:lnTo>
                  <a:lnTo>
                    <a:pt x="3371" y="2816156"/>
                  </a:lnTo>
                  <a:lnTo>
                    <a:pt x="1123" y="2810729"/>
                  </a:lnTo>
                  <a:lnTo>
                    <a:pt x="0" y="2805080"/>
                  </a:lnTo>
                  <a:lnTo>
                    <a:pt x="0" y="2799207"/>
                  </a:lnTo>
                </a:path>
              </a:pathLst>
            </a:custGeom>
            <a:ln w="17716">
              <a:solidFill>
                <a:srgbClr val="2562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59687" y="3236308"/>
              <a:ext cx="2320925" cy="753110"/>
            </a:xfrm>
            <a:custGeom>
              <a:avLst/>
              <a:gdLst/>
              <a:ahLst/>
              <a:cxnLst/>
              <a:rect l="l" t="t" r="r" b="b"/>
              <a:pathLst>
                <a:path w="2320925" h="753110">
                  <a:moveTo>
                    <a:pt x="2297810" y="752951"/>
                  </a:moveTo>
                  <a:lnTo>
                    <a:pt x="23050" y="752951"/>
                  </a:lnTo>
                  <a:lnTo>
                    <a:pt x="19660" y="752276"/>
                  </a:lnTo>
                  <a:lnTo>
                    <a:pt x="0" y="729900"/>
                  </a:lnTo>
                  <a:lnTo>
                    <a:pt x="0" y="726376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2297810" y="0"/>
                  </a:lnTo>
                  <a:lnTo>
                    <a:pt x="2320861" y="23050"/>
                  </a:lnTo>
                  <a:lnTo>
                    <a:pt x="2320861" y="729900"/>
                  </a:lnTo>
                  <a:lnTo>
                    <a:pt x="2301200" y="752276"/>
                  </a:lnTo>
                  <a:lnTo>
                    <a:pt x="2297810" y="752951"/>
                  </a:lnTo>
                  <a:close/>
                </a:path>
              </a:pathLst>
            </a:custGeom>
            <a:solidFill>
              <a:srgbClr val="6B747D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143537" y="1777268"/>
            <a:ext cx="753110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b="1" spc="-45" dirty="0">
                <a:solidFill>
                  <a:srgbClr val="2562EB"/>
                </a:solidFill>
                <a:latin typeface="Times New Roman"/>
                <a:cs typeface="Times New Roman"/>
              </a:rPr>
              <a:t>stdout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29135" y="2223216"/>
            <a:ext cx="1982470" cy="769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0230" marR="5080" indent="-558165">
              <a:lnSpc>
                <a:spcPct val="116199"/>
              </a:lnSpc>
              <a:spcBef>
                <a:spcPts val="95"/>
              </a:spcBef>
            </a:pPr>
            <a:r>
              <a:rPr sz="2100" b="1" spc="-90" dirty="0">
                <a:latin typeface="Arial"/>
                <a:cs typeface="Arial"/>
              </a:rPr>
              <a:t>Standard</a:t>
            </a:r>
            <a:r>
              <a:rPr sz="2100" b="1" spc="-5" dirty="0">
                <a:latin typeface="Arial"/>
                <a:cs typeface="Arial"/>
              </a:rPr>
              <a:t> </a:t>
            </a:r>
            <a:r>
              <a:rPr sz="2100" b="1" spc="-90" dirty="0">
                <a:latin typeface="Arial"/>
                <a:cs typeface="Arial"/>
              </a:rPr>
              <a:t>Output </a:t>
            </a:r>
            <a:r>
              <a:rPr sz="2100" b="1" spc="-10" dirty="0">
                <a:latin typeface="Arial"/>
                <a:cs typeface="Arial"/>
              </a:rPr>
              <a:t>Stream</a:t>
            </a:r>
            <a:endParaRPr sz="2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85123" y="3222296"/>
            <a:ext cx="1670050" cy="663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5160" marR="5080" indent="-633095">
              <a:lnSpc>
                <a:spcPct val="123100"/>
              </a:lnSpc>
              <a:spcBef>
                <a:spcPts val="100"/>
              </a:spcBef>
            </a:pPr>
            <a:r>
              <a:rPr sz="1700" b="1" spc="-40" dirty="0">
                <a:latin typeface="Courier New"/>
                <a:cs typeface="Courier New"/>
              </a:rPr>
              <a:t>STDOUT_FILENO </a:t>
            </a:r>
            <a:r>
              <a:rPr sz="1700" b="1" spc="-25" dirty="0">
                <a:latin typeface="Courier New"/>
                <a:cs typeface="Courier New"/>
              </a:rPr>
              <a:t>(1)</a:t>
            </a:r>
            <a:endParaRPr sz="1700">
              <a:latin typeface="Courier New"/>
              <a:cs typeface="Courier New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344917" y="1340643"/>
            <a:ext cx="3295650" cy="3818254"/>
            <a:chOff x="7344917" y="1340643"/>
            <a:chExt cx="3295650" cy="3818254"/>
          </a:xfrm>
        </p:grpSpPr>
        <p:sp>
          <p:nvSpPr>
            <p:cNvPr id="21" name="object 21"/>
            <p:cNvSpPr/>
            <p:nvPr/>
          </p:nvSpPr>
          <p:spPr>
            <a:xfrm>
              <a:off x="7344917" y="1340643"/>
              <a:ext cx="3295650" cy="3818254"/>
            </a:xfrm>
            <a:custGeom>
              <a:avLst/>
              <a:gdLst/>
              <a:ahLst/>
              <a:cxnLst/>
              <a:rect l="l" t="t" r="r" b="b"/>
              <a:pathLst>
                <a:path w="3295650" h="3818254">
                  <a:moveTo>
                    <a:pt x="3249168" y="3817905"/>
                  </a:moveTo>
                  <a:lnTo>
                    <a:pt x="46101" y="3817905"/>
                  </a:lnTo>
                  <a:lnTo>
                    <a:pt x="39321" y="3816556"/>
                  </a:lnTo>
                  <a:lnTo>
                    <a:pt x="6742" y="3791606"/>
                  </a:lnTo>
                  <a:lnTo>
                    <a:pt x="0" y="3771804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3249168" y="0"/>
                  </a:lnTo>
                  <a:lnTo>
                    <a:pt x="3284685" y="20550"/>
                  </a:lnTo>
                  <a:lnTo>
                    <a:pt x="3295269" y="46101"/>
                  </a:lnTo>
                  <a:lnTo>
                    <a:pt x="3295269" y="3771804"/>
                  </a:lnTo>
                  <a:lnTo>
                    <a:pt x="3274717" y="3807321"/>
                  </a:lnTo>
                  <a:lnTo>
                    <a:pt x="3249168" y="3817905"/>
                  </a:lnTo>
                  <a:close/>
                </a:path>
              </a:pathLst>
            </a:custGeom>
            <a:solidFill>
              <a:srgbClr val="F7F9FA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44917" y="1340643"/>
              <a:ext cx="3295650" cy="3818254"/>
            </a:xfrm>
            <a:custGeom>
              <a:avLst/>
              <a:gdLst/>
              <a:ahLst/>
              <a:cxnLst/>
              <a:rect l="l" t="t" r="r" b="b"/>
              <a:pathLst>
                <a:path w="3295650" h="3818254">
                  <a:moveTo>
                    <a:pt x="3249168" y="3817905"/>
                  </a:moveTo>
                  <a:lnTo>
                    <a:pt x="46101" y="3817905"/>
                  </a:lnTo>
                  <a:lnTo>
                    <a:pt x="39321" y="3816556"/>
                  </a:lnTo>
                  <a:lnTo>
                    <a:pt x="6742" y="3791606"/>
                  </a:lnTo>
                  <a:lnTo>
                    <a:pt x="0" y="3771804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3249168" y="0"/>
                  </a:lnTo>
                  <a:lnTo>
                    <a:pt x="3255947" y="1348"/>
                  </a:lnTo>
                  <a:lnTo>
                    <a:pt x="3268970" y="6742"/>
                  </a:lnTo>
                  <a:lnTo>
                    <a:pt x="3272136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2" y="41626"/>
                  </a:lnTo>
                  <a:lnTo>
                    <a:pt x="8858" y="47276"/>
                  </a:lnTo>
                  <a:lnTo>
                    <a:pt x="8858" y="3770629"/>
                  </a:lnTo>
                  <a:lnTo>
                    <a:pt x="30773" y="3803427"/>
                  </a:lnTo>
                  <a:lnTo>
                    <a:pt x="47276" y="3809047"/>
                  </a:lnTo>
                  <a:lnTo>
                    <a:pt x="3272134" y="3809047"/>
                  </a:lnTo>
                  <a:lnTo>
                    <a:pt x="3268970" y="3811161"/>
                  </a:lnTo>
                  <a:lnTo>
                    <a:pt x="3255947" y="3816556"/>
                  </a:lnTo>
                  <a:lnTo>
                    <a:pt x="3249168" y="3817905"/>
                  </a:lnTo>
                  <a:close/>
                </a:path>
                <a:path w="3295650" h="3818254">
                  <a:moveTo>
                    <a:pt x="3272134" y="3809047"/>
                  </a:moveTo>
                  <a:lnTo>
                    <a:pt x="3247992" y="3809047"/>
                  </a:lnTo>
                  <a:lnTo>
                    <a:pt x="3253641" y="3807923"/>
                  </a:lnTo>
                  <a:lnTo>
                    <a:pt x="3264494" y="3803427"/>
                  </a:lnTo>
                  <a:lnTo>
                    <a:pt x="3286410" y="3770629"/>
                  </a:lnTo>
                  <a:lnTo>
                    <a:pt x="3286410" y="47276"/>
                  </a:lnTo>
                  <a:lnTo>
                    <a:pt x="3264494" y="14477"/>
                  </a:lnTo>
                  <a:lnTo>
                    <a:pt x="3247992" y="8858"/>
                  </a:lnTo>
                  <a:lnTo>
                    <a:pt x="3272136" y="8858"/>
                  </a:lnTo>
                  <a:lnTo>
                    <a:pt x="3295269" y="46101"/>
                  </a:lnTo>
                  <a:lnTo>
                    <a:pt x="3295269" y="3771804"/>
                  </a:lnTo>
                  <a:lnTo>
                    <a:pt x="3293920" y="3778583"/>
                  </a:lnTo>
                  <a:lnTo>
                    <a:pt x="3288525" y="3791606"/>
                  </a:lnTo>
                  <a:lnTo>
                    <a:pt x="3284685" y="3797354"/>
                  </a:lnTo>
                  <a:lnTo>
                    <a:pt x="3274717" y="3807321"/>
                  </a:lnTo>
                  <a:lnTo>
                    <a:pt x="3272134" y="3809047"/>
                  </a:lnTo>
                  <a:close/>
                </a:path>
              </a:pathLst>
            </a:custGeom>
            <a:solidFill>
              <a:srgbClr val="6B747D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75232" y="1570957"/>
              <a:ext cx="2834640" cy="2843530"/>
            </a:xfrm>
            <a:custGeom>
              <a:avLst/>
              <a:gdLst/>
              <a:ahLst/>
              <a:cxnLst/>
              <a:rect l="l" t="t" r="r" b="b"/>
              <a:pathLst>
                <a:path w="2834640" h="2843529">
                  <a:moveTo>
                    <a:pt x="2796222" y="2843498"/>
                  </a:moveTo>
                  <a:lnTo>
                    <a:pt x="38417" y="2843498"/>
                  </a:lnTo>
                  <a:lnTo>
                    <a:pt x="32767" y="2842374"/>
                  </a:lnTo>
                  <a:lnTo>
                    <a:pt x="1123" y="2810729"/>
                  </a:lnTo>
                  <a:lnTo>
                    <a:pt x="0" y="2805080"/>
                  </a:lnTo>
                  <a:lnTo>
                    <a:pt x="0" y="2799207"/>
                  </a:lnTo>
                  <a:lnTo>
                    <a:pt x="0" y="38417"/>
                  </a:lnTo>
                  <a:lnTo>
                    <a:pt x="21914" y="5618"/>
                  </a:lnTo>
                  <a:lnTo>
                    <a:pt x="38417" y="0"/>
                  </a:lnTo>
                  <a:lnTo>
                    <a:pt x="2796222" y="0"/>
                  </a:lnTo>
                  <a:lnTo>
                    <a:pt x="2829019" y="21915"/>
                  </a:lnTo>
                  <a:lnTo>
                    <a:pt x="2834639" y="38417"/>
                  </a:lnTo>
                  <a:lnTo>
                    <a:pt x="2834639" y="2805080"/>
                  </a:lnTo>
                  <a:lnTo>
                    <a:pt x="2812724" y="2837878"/>
                  </a:lnTo>
                  <a:lnTo>
                    <a:pt x="2801870" y="2842374"/>
                  </a:lnTo>
                  <a:lnTo>
                    <a:pt x="2796222" y="2843498"/>
                  </a:lnTo>
                  <a:close/>
                </a:path>
              </a:pathLst>
            </a:custGeom>
            <a:solidFill>
              <a:srgbClr val="F7F9FA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575232" y="1570957"/>
              <a:ext cx="2834640" cy="2843530"/>
            </a:xfrm>
            <a:custGeom>
              <a:avLst/>
              <a:gdLst/>
              <a:ahLst/>
              <a:cxnLst/>
              <a:rect l="l" t="t" r="r" b="b"/>
              <a:pathLst>
                <a:path w="2834640" h="2843529">
                  <a:moveTo>
                    <a:pt x="0" y="2799207"/>
                  </a:moveTo>
                  <a:lnTo>
                    <a:pt x="0" y="44291"/>
                  </a:lnTo>
                  <a:lnTo>
                    <a:pt x="0" y="38417"/>
                  </a:lnTo>
                  <a:lnTo>
                    <a:pt x="1123" y="32767"/>
                  </a:lnTo>
                  <a:lnTo>
                    <a:pt x="3371" y="27341"/>
                  </a:lnTo>
                  <a:lnTo>
                    <a:pt x="5618" y="21915"/>
                  </a:lnTo>
                  <a:lnTo>
                    <a:pt x="8819" y="17125"/>
                  </a:lnTo>
                  <a:lnTo>
                    <a:pt x="12972" y="12972"/>
                  </a:lnTo>
                  <a:lnTo>
                    <a:pt x="17125" y="8819"/>
                  </a:lnTo>
                  <a:lnTo>
                    <a:pt x="21914" y="5618"/>
                  </a:lnTo>
                  <a:lnTo>
                    <a:pt x="27341" y="3371"/>
                  </a:lnTo>
                  <a:lnTo>
                    <a:pt x="32767" y="1123"/>
                  </a:lnTo>
                  <a:lnTo>
                    <a:pt x="38417" y="0"/>
                  </a:lnTo>
                  <a:lnTo>
                    <a:pt x="44291" y="0"/>
                  </a:lnTo>
                  <a:lnTo>
                    <a:pt x="2790349" y="0"/>
                  </a:lnTo>
                  <a:lnTo>
                    <a:pt x="2796222" y="0"/>
                  </a:lnTo>
                  <a:lnTo>
                    <a:pt x="2801870" y="1123"/>
                  </a:lnTo>
                  <a:lnTo>
                    <a:pt x="2831267" y="27341"/>
                  </a:lnTo>
                  <a:lnTo>
                    <a:pt x="2833516" y="32767"/>
                  </a:lnTo>
                  <a:lnTo>
                    <a:pt x="2834639" y="38417"/>
                  </a:lnTo>
                  <a:lnTo>
                    <a:pt x="2834640" y="44291"/>
                  </a:lnTo>
                  <a:lnTo>
                    <a:pt x="2834640" y="2799207"/>
                  </a:lnTo>
                  <a:lnTo>
                    <a:pt x="2834639" y="2805080"/>
                  </a:lnTo>
                  <a:lnTo>
                    <a:pt x="2833516" y="2810729"/>
                  </a:lnTo>
                  <a:lnTo>
                    <a:pt x="2831267" y="2816156"/>
                  </a:lnTo>
                  <a:lnTo>
                    <a:pt x="2829019" y="2821582"/>
                  </a:lnTo>
                  <a:lnTo>
                    <a:pt x="2796222" y="2843498"/>
                  </a:lnTo>
                  <a:lnTo>
                    <a:pt x="2790349" y="2843498"/>
                  </a:lnTo>
                  <a:lnTo>
                    <a:pt x="44291" y="2843498"/>
                  </a:lnTo>
                  <a:lnTo>
                    <a:pt x="12972" y="2830525"/>
                  </a:lnTo>
                  <a:lnTo>
                    <a:pt x="8819" y="2826372"/>
                  </a:lnTo>
                  <a:lnTo>
                    <a:pt x="5618" y="2821582"/>
                  </a:lnTo>
                  <a:lnTo>
                    <a:pt x="3371" y="2816156"/>
                  </a:lnTo>
                  <a:lnTo>
                    <a:pt x="1123" y="2810729"/>
                  </a:lnTo>
                  <a:lnTo>
                    <a:pt x="0" y="2805080"/>
                  </a:lnTo>
                  <a:lnTo>
                    <a:pt x="0" y="2799207"/>
                  </a:lnTo>
                </a:path>
              </a:pathLst>
            </a:custGeom>
            <a:ln w="17716">
              <a:solidFill>
                <a:srgbClr val="2562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832121" y="3236308"/>
              <a:ext cx="2320925" cy="753110"/>
            </a:xfrm>
            <a:custGeom>
              <a:avLst/>
              <a:gdLst/>
              <a:ahLst/>
              <a:cxnLst/>
              <a:rect l="l" t="t" r="r" b="b"/>
              <a:pathLst>
                <a:path w="2320925" h="753110">
                  <a:moveTo>
                    <a:pt x="2297811" y="752951"/>
                  </a:moveTo>
                  <a:lnTo>
                    <a:pt x="23050" y="752951"/>
                  </a:lnTo>
                  <a:lnTo>
                    <a:pt x="19660" y="752276"/>
                  </a:lnTo>
                  <a:lnTo>
                    <a:pt x="0" y="729900"/>
                  </a:lnTo>
                  <a:lnTo>
                    <a:pt x="0" y="726376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2297811" y="0"/>
                  </a:lnTo>
                  <a:lnTo>
                    <a:pt x="2320861" y="23050"/>
                  </a:lnTo>
                  <a:lnTo>
                    <a:pt x="2320861" y="729900"/>
                  </a:lnTo>
                  <a:lnTo>
                    <a:pt x="2301200" y="752276"/>
                  </a:lnTo>
                  <a:lnTo>
                    <a:pt x="2297811" y="752951"/>
                  </a:lnTo>
                  <a:close/>
                </a:path>
              </a:pathLst>
            </a:custGeom>
            <a:solidFill>
              <a:srgbClr val="6B747D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623723" y="1777268"/>
            <a:ext cx="737870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b="1" spc="-45" dirty="0">
                <a:solidFill>
                  <a:srgbClr val="2562EB"/>
                </a:solidFill>
                <a:latin typeface="Times New Roman"/>
                <a:cs typeface="Times New Roman"/>
              </a:rPr>
              <a:t>stderr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104546" y="2223216"/>
            <a:ext cx="1776095" cy="769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7359" marR="5080" indent="-455295">
              <a:lnSpc>
                <a:spcPct val="116199"/>
              </a:lnSpc>
              <a:spcBef>
                <a:spcPts val="95"/>
              </a:spcBef>
            </a:pPr>
            <a:r>
              <a:rPr sz="2100" b="1" spc="-90" dirty="0">
                <a:latin typeface="Arial"/>
                <a:cs typeface="Arial"/>
              </a:rPr>
              <a:t>Standard</a:t>
            </a:r>
            <a:r>
              <a:rPr sz="2100" b="1" spc="-5" dirty="0">
                <a:latin typeface="Arial"/>
                <a:cs typeface="Arial"/>
              </a:rPr>
              <a:t> </a:t>
            </a:r>
            <a:r>
              <a:rPr sz="2100" b="1" spc="-75" dirty="0">
                <a:latin typeface="Arial"/>
                <a:cs typeface="Arial"/>
              </a:rPr>
              <a:t>Error </a:t>
            </a:r>
            <a:r>
              <a:rPr sz="2100" b="1" spc="-10" dirty="0">
                <a:latin typeface="Arial"/>
                <a:cs typeface="Arial"/>
              </a:rPr>
              <a:t>Stream</a:t>
            </a:r>
            <a:endParaRPr sz="2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157557" y="3222296"/>
            <a:ext cx="1670050" cy="663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5160" marR="5080" indent="-633095">
              <a:lnSpc>
                <a:spcPct val="123100"/>
              </a:lnSpc>
              <a:spcBef>
                <a:spcPts val="100"/>
              </a:spcBef>
            </a:pPr>
            <a:r>
              <a:rPr sz="1700" b="1" spc="-40" dirty="0">
                <a:latin typeface="Courier New"/>
                <a:cs typeface="Courier New"/>
              </a:rPr>
              <a:t>STDERR_FILENO </a:t>
            </a:r>
            <a:r>
              <a:rPr sz="1700" b="1" spc="-25" dirty="0">
                <a:latin typeface="Courier New"/>
                <a:cs typeface="Courier New"/>
              </a:rPr>
              <a:t>(2)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72420" y="5480401"/>
            <a:ext cx="788543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spc="-45" dirty="0">
                <a:solidFill>
                  <a:srgbClr val="6B747D"/>
                </a:solidFill>
                <a:latin typeface="Arial"/>
                <a:cs typeface="Arial"/>
              </a:rPr>
              <a:t>Predefined</a:t>
            </a:r>
            <a:r>
              <a:rPr sz="1450" spc="-4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45" dirty="0">
                <a:solidFill>
                  <a:srgbClr val="6B747D"/>
                </a:solidFill>
                <a:latin typeface="Arial"/>
                <a:cs typeface="Arial"/>
              </a:rPr>
              <a:t>and</a:t>
            </a:r>
            <a:r>
              <a:rPr sz="1450" spc="-35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45" dirty="0">
                <a:solidFill>
                  <a:srgbClr val="6B747D"/>
                </a:solidFill>
                <a:latin typeface="Arial"/>
                <a:cs typeface="Arial"/>
              </a:rPr>
              <a:t>automatically</a:t>
            </a:r>
            <a:r>
              <a:rPr sz="1450" spc="-40" dirty="0">
                <a:solidFill>
                  <a:srgbClr val="6B747D"/>
                </a:solidFill>
                <a:latin typeface="Arial"/>
                <a:cs typeface="Arial"/>
              </a:rPr>
              <a:t> available</a:t>
            </a:r>
            <a:r>
              <a:rPr sz="1450" spc="-35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6B747D"/>
                </a:solidFill>
                <a:latin typeface="Arial"/>
                <a:cs typeface="Arial"/>
              </a:rPr>
              <a:t>•</a:t>
            </a:r>
            <a:r>
              <a:rPr sz="1250" spc="2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45" dirty="0">
                <a:solidFill>
                  <a:srgbClr val="6B747D"/>
                </a:solidFill>
                <a:latin typeface="Arial"/>
                <a:cs typeface="Arial"/>
              </a:rPr>
              <a:t>Defined</a:t>
            </a:r>
            <a:r>
              <a:rPr sz="1450" spc="-4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6B747D"/>
                </a:solidFill>
                <a:latin typeface="Arial"/>
                <a:cs typeface="Arial"/>
              </a:rPr>
              <a:t>in</a:t>
            </a:r>
            <a:r>
              <a:rPr sz="1450" spc="-35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45" dirty="0">
                <a:solidFill>
                  <a:srgbClr val="6B747D"/>
                </a:solidFill>
                <a:latin typeface="Arial"/>
                <a:cs typeface="Arial"/>
              </a:rPr>
              <a:t>&lt;stdio.h&gt;</a:t>
            </a:r>
            <a:r>
              <a:rPr sz="1450" spc="-35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6B747D"/>
                </a:solidFill>
                <a:latin typeface="Arial"/>
                <a:cs typeface="Arial"/>
              </a:rPr>
              <a:t>•</a:t>
            </a:r>
            <a:r>
              <a:rPr sz="1250" spc="15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50" dirty="0">
                <a:solidFill>
                  <a:srgbClr val="6B747D"/>
                </a:solidFill>
                <a:latin typeface="Arial"/>
                <a:cs typeface="Arial"/>
              </a:rPr>
              <a:t>Can</a:t>
            </a:r>
            <a:r>
              <a:rPr sz="1450" spc="-35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30" dirty="0">
                <a:solidFill>
                  <a:srgbClr val="6B747D"/>
                </a:solidFill>
                <a:latin typeface="Arial"/>
                <a:cs typeface="Arial"/>
              </a:rPr>
              <a:t>be</a:t>
            </a:r>
            <a:r>
              <a:rPr sz="1450" spc="-4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45" dirty="0">
                <a:solidFill>
                  <a:srgbClr val="6B747D"/>
                </a:solidFill>
                <a:latin typeface="Arial"/>
                <a:cs typeface="Arial"/>
              </a:rPr>
              <a:t>redirected</a:t>
            </a:r>
            <a:r>
              <a:rPr sz="1450" spc="-35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40" dirty="0">
                <a:solidFill>
                  <a:srgbClr val="6B747D"/>
                </a:solidFill>
                <a:latin typeface="Arial"/>
                <a:cs typeface="Arial"/>
              </a:rPr>
              <a:t>using</a:t>
            </a:r>
            <a:r>
              <a:rPr sz="1450" spc="-35" dirty="0">
                <a:solidFill>
                  <a:srgbClr val="6B747D"/>
                </a:solidFill>
                <a:latin typeface="Arial"/>
                <a:cs typeface="Arial"/>
              </a:rPr>
              <a:t> shell</a:t>
            </a:r>
            <a:r>
              <a:rPr sz="1450" spc="-4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6B747D"/>
                </a:solidFill>
                <a:latin typeface="Arial"/>
                <a:cs typeface="Arial"/>
              </a:rPr>
              <a:t>operators</a:t>
            </a:r>
            <a:endParaRPr sz="14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4</a:t>
            </a:fld>
            <a:r>
              <a:rPr spc="180" dirty="0"/>
              <a:t> </a:t>
            </a:r>
            <a:r>
              <a:rPr dirty="0"/>
              <a:t>/</a:t>
            </a:r>
            <a:r>
              <a:rPr spc="180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94485">
              <a:lnSpc>
                <a:spcPct val="100000"/>
              </a:lnSpc>
              <a:spcBef>
                <a:spcPts val="125"/>
              </a:spcBef>
            </a:pPr>
            <a:r>
              <a:rPr spc="-65" dirty="0"/>
              <a:t>Buffering</a:t>
            </a:r>
            <a:r>
              <a:rPr spc="-40" dirty="0"/>
              <a:t> </a:t>
            </a:r>
            <a:r>
              <a:rPr spc="-55" dirty="0"/>
              <a:t>Mechanisms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871156"/>
            <a:ext cx="10629900" cy="5120640"/>
            <a:chOff x="400049" y="871156"/>
            <a:chExt cx="10629900" cy="5120640"/>
          </a:xfrm>
        </p:grpSpPr>
        <p:sp>
          <p:nvSpPr>
            <p:cNvPr id="4" name="object 4"/>
            <p:cNvSpPr/>
            <p:nvPr/>
          </p:nvSpPr>
          <p:spPr>
            <a:xfrm>
              <a:off x="400049" y="871156"/>
              <a:ext cx="10629900" cy="5120640"/>
            </a:xfrm>
            <a:custGeom>
              <a:avLst/>
              <a:gdLst/>
              <a:ahLst/>
              <a:cxnLst/>
              <a:rect l="l" t="t" r="r" b="b"/>
              <a:pathLst>
                <a:path w="10629900" h="5120640">
                  <a:moveTo>
                    <a:pt x="10583797" y="5120068"/>
                  </a:moveTo>
                  <a:lnTo>
                    <a:pt x="46101" y="5120068"/>
                  </a:lnTo>
                  <a:lnTo>
                    <a:pt x="39321" y="5118719"/>
                  </a:lnTo>
                  <a:lnTo>
                    <a:pt x="6742" y="5093769"/>
                  </a:lnTo>
                  <a:lnTo>
                    <a:pt x="0" y="5073966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10583797" y="0"/>
                  </a:lnTo>
                  <a:lnTo>
                    <a:pt x="10619316" y="20550"/>
                  </a:lnTo>
                  <a:lnTo>
                    <a:pt x="10629899" y="46101"/>
                  </a:lnTo>
                  <a:lnTo>
                    <a:pt x="10629899" y="5073966"/>
                  </a:lnTo>
                  <a:lnTo>
                    <a:pt x="10609348" y="5109484"/>
                  </a:lnTo>
                  <a:lnTo>
                    <a:pt x="10583797" y="5120068"/>
                  </a:lnTo>
                  <a:close/>
                </a:path>
              </a:pathLst>
            </a:custGeom>
            <a:solidFill>
              <a:srgbClr val="F7F9FA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871156"/>
              <a:ext cx="10629900" cy="5120640"/>
            </a:xfrm>
            <a:custGeom>
              <a:avLst/>
              <a:gdLst/>
              <a:ahLst/>
              <a:cxnLst/>
              <a:rect l="l" t="t" r="r" b="b"/>
              <a:pathLst>
                <a:path w="10629900" h="5120640">
                  <a:moveTo>
                    <a:pt x="10583797" y="5120068"/>
                  </a:moveTo>
                  <a:lnTo>
                    <a:pt x="46101" y="5120068"/>
                  </a:lnTo>
                  <a:lnTo>
                    <a:pt x="39321" y="5118719"/>
                  </a:lnTo>
                  <a:lnTo>
                    <a:pt x="6742" y="5093769"/>
                  </a:lnTo>
                  <a:lnTo>
                    <a:pt x="0" y="5073966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10583797" y="0"/>
                  </a:lnTo>
                  <a:lnTo>
                    <a:pt x="10590576" y="1348"/>
                  </a:lnTo>
                  <a:lnTo>
                    <a:pt x="10603599" y="6742"/>
                  </a:lnTo>
                  <a:lnTo>
                    <a:pt x="10606765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2" y="41626"/>
                  </a:lnTo>
                  <a:lnTo>
                    <a:pt x="8858" y="47276"/>
                  </a:lnTo>
                  <a:lnTo>
                    <a:pt x="8858" y="5072792"/>
                  </a:lnTo>
                  <a:lnTo>
                    <a:pt x="30773" y="5105590"/>
                  </a:lnTo>
                  <a:lnTo>
                    <a:pt x="47276" y="5111210"/>
                  </a:lnTo>
                  <a:lnTo>
                    <a:pt x="10606764" y="5111210"/>
                  </a:lnTo>
                  <a:lnTo>
                    <a:pt x="10603599" y="5113324"/>
                  </a:lnTo>
                  <a:lnTo>
                    <a:pt x="10590576" y="5118719"/>
                  </a:lnTo>
                  <a:lnTo>
                    <a:pt x="10583797" y="5120068"/>
                  </a:lnTo>
                  <a:close/>
                </a:path>
                <a:path w="10629900" h="5120640">
                  <a:moveTo>
                    <a:pt x="10606764" y="5111210"/>
                  </a:moveTo>
                  <a:lnTo>
                    <a:pt x="10582623" y="5111210"/>
                  </a:lnTo>
                  <a:lnTo>
                    <a:pt x="10588273" y="5110086"/>
                  </a:lnTo>
                  <a:lnTo>
                    <a:pt x="10599125" y="5105590"/>
                  </a:lnTo>
                  <a:lnTo>
                    <a:pt x="10621040" y="5072792"/>
                  </a:lnTo>
                  <a:lnTo>
                    <a:pt x="10621040" y="47276"/>
                  </a:lnTo>
                  <a:lnTo>
                    <a:pt x="10599125" y="14477"/>
                  </a:lnTo>
                  <a:lnTo>
                    <a:pt x="10582623" y="8858"/>
                  </a:lnTo>
                  <a:lnTo>
                    <a:pt x="10606765" y="8858"/>
                  </a:lnTo>
                  <a:lnTo>
                    <a:pt x="10629899" y="46101"/>
                  </a:lnTo>
                  <a:lnTo>
                    <a:pt x="10629899" y="5073966"/>
                  </a:lnTo>
                  <a:lnTo>
                    <a:pt x="10628551" y="5080746"/>
                  </a:lnTo>
                  <a:lnTo>
                    <a:pt x="10623156" y="5093769"/>
                  </a:lnTo>
                  <a:lnTo>
                    <a:pt x="10619316" y="5099517"/>
                  </a:lnTo>
                  <a:lnTo>
                    <a:pt x="10609347" y="5109484"/>
                  </a:lnTo>
                  <a:lnTo>
                    <a:pt x="10606764" y="5111210"/>
                  </a:lnTo>
                  <a:close/>
                </a:path>
              </a:pathLst>
            </a:custGeom>
            <a:solidFill>
              <a:srgbClr val="6B747D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9222" y="4671345"/>
              <a:ext cx="10169525" cy="965835"/>
            </a:xfrm>
            <a:custGeom>
              <a:avLst/>
              <a:gdLst/>
              <a:ahLst/>
              <a:cxnLst/>
              <a:rect l="l" t="t" r="r" b="b"/>
              <a:pathLst>
                <a:path w="10169525" h="965835">
                  <a:moveTo>
                    <a:pt x="10119611" y="965549"/>
                  </a:moveTo>
                  <a:lnTo>
                    <a:pt x="0" y="965549"/>
                  </a:lnTo>
                  <a:lnTo>
                    <a:pt x="0" y="0"/>
                  </a:lnTo>
                  <a:lnTo>
                    <a:pt x="10119611" y="0"/>
                  </a:lnTo>
                  <a:lnTo>
                    <a:pt x="10123067" y="340"/>
                  </a:lnTo>
                  <a:lnTo>
                    <a:pt x="10158373" y="20719"/>
                  </a:lnTo>
                  <a:lnTo>
                    <a:pt x="10169270" y="49659"/>
                  </a:lnTo>
                  <a:lnTo>
                    <a:pt x="10169270" y="915889"/>
                  </a:lnTo>
                  <a:lnTo>
                    <a:pt x="10151234" y="952449"/>
                  </a:lnTo>
                  <a:lnTo>
                    <a:pt x="10119611" y="965549"/>
                  </a:lnTo>
                  <a:close/>
                </a:path>
              </a:pathLst>
            </a:custGeom>
            <a:solidFill>
              <a:srgbClr val="21C45D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506" y="4671345"/>
              <a:ext cx="35560" cy="965835"/>
            </a:xfrm>
            <a:custGeom>
              <a:avLst/>
              <a:gdLst/>
              <a:ahLst/>
              <a:cxnLst/>
              <a:rect l="l" t="t" r="r" b="b"/>
              <a:pathLst>
                <a:path w="35559" h="965835">
                  <a:moveTo>
                    <a:pt x="35432" y="965549"/>
                  </a:moveTo>
                  <a:lnTo>
                    <a:pt x="0" y="965549"/>
                  </a:lnTo>
                  <a:lnTo>
                    <a:pt x="0" y="0"/>
                  </a:lnTo>
                  <a:lnTo>
                    <a:pt x="35432" y="0"/>
                  </a:lnTo>
                  <a:lnTo>
                    <a:pt x="35432" y="965549"/>
                  </a:lnTo>
                  <a:close/>
                </a:path>
              </a:pathLst>
            </a:custGeom>
            <a:solidFill>
              <a:srgbClr val="21C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3651" y="1092612"/>
              <a:ext cx="10165080" cy="1045844"/>
            </a:xfrm>
            <a:custGeom>
              <a:avLst/>
              <a:gdLst/>
              <a:ahLst/>
              <a:cxnLst/>
              <a:rect l="l" t="t" r="r" b="b"/>
              <a:pathLst>
                <a:path w="10165080" h="1045844">
                  <a:moveTo>
                    <a:pt x="10115182" y="1045273"/>
                  </a:moveTo>
                  <a:lnTo>
                    <a:pt x="0" y="1045273"/>
                  </a:lnTo>
                  <a:lnTo>
                    <a:pt x="0" y="0"/>
                  </a:lnTo>
                  <a:lnTo>
                    <a:pt x="10115182" y="0"/>
                  </a:lnTo>
                  <a:lnTo>
                    <a:pt x="10118638" y="340"/>
                  </a:lnTo>
                  <a:lnTo>
                    <a:pt x="10153944" y="20719"/>
                  </a:lnTo>
                  <a:lnTo>
                    <a:pt x="10164841" y="49659"/>
                  </a:lnTo>
                  <a:lnTo>
                    <a:pt x="10164841" y="995613"/>
                  </a:lnTo>
                  <a:lnTo>
                    <a:pt x="10146805" y="1032173"/>
                  </a:lnTo>
                  <a:lnTo>
                    <a:pt x="10115182" y="1045273"/>
                  </a:lnTo>
                  <a:close/>
                </a:path>
              </a:pathLst>
            </a:custGeom>
            <a:solidFill>
              <a:srgbClr val="F7F9FA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1506" y="1092612"/>
              <a:ext cx="44450" cy="1045844"/>
            </a:xfrm>
            <a:custGeom>
              <a:avLst/>
              <a:gdLst/>
              <a:ahLst/>
              <a:cxnLst/>
              <a:rect l="l" t="t" r="r" b="b"/>
              <a:pathLst>
                <a:path w="44450" h="1045844">
                  <a:moveTo>
                    <a:pt x="44291" y="1045273"/>
                  </a:moveTo>
                  <a:lnTo>
                    <a:pt x="0" y="1045273"/>
                  </a:lnTo>
                  <a:lnTo>
                    <a:pt x="0" y="0"/>
                  </a:lnTo>
                  <a:lnTo>
                    <a:pt x="44291" y="0"/>
                  </a:lnTo>
                  <a:lnTo>
                    <a:pt x="44291" y="1045273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30262" y="1160560"/>
            <a:ext cx="6980555" cy="63881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450" b="1" spc="-20" dirty="0">
                <a:solidFill>
                  <a:srgbClr val="2562EB"/>
                </a:solidFill>
                <a:latin typeface="Times New Roman"/>
                <a:cs typeface="Times New Roman"/>
              </a:rPr>
              <a:t>Fully</a:t>
            </a:r>
            <a:r>
              <a:rPr sz="1450" b="1" spc="-45" dirty="0">
                <a:solidFill>
                  <a:srgbClr val="2562EB"/>
                </a:solidFill>
                <a:latin typeface="Times New Roman"/>
                <a:cs typeface="Times New Roman"/>
              </a:rPr>
              <a:t> </a:t>
            </a:r>
            <a:r>
              <a:rPr sz="1450" b="1" spc="-10" dirty="0">
                <a:solidFill>
                  <a:srgbClr val="2562EB"/>
                </a:solidFill>
                <a:latin typeface="Times New Roman"/>
                <a:cs typeface="Times New Roman"/>
              </a:rPr>
              <a:t>Buffered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500" spc="-40" dirty="0">
                <a:latin typeface="Arial"/>
                <a:cs typeface="Arial"/>
              </a:rPr>
              <a:t>I/O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-55" dirty="0">
                <a:latin typeface="Arial"/>
                <a:cs typeface="Arial"/>
              </a:rPr>
              <a:t>occurs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-65" dirty="0">
                <a:latin typeface="Arial"/>
                <a:cs typeface="Arial"/>
              </a:rPr>
              <a:t>when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-55" dirty="0">
                <a:latin typeface="Arial"/>
                <a:cs typeface="Arial"/>
              </a:rPr>
              <a:t>buffer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-25" dirty="0">
                <a:latin typeface="Arial"/>
                <a:cs typeface="Arial"/>
              </a:rPr>
              <a:t>fills</a:t>
            </a:r>
            <a:r>
              <a:rPr sz="1500" spc="-40" dirty="0">
                <a:latin typeface="Arial"/>
                <a:cs typeface="Arial"/>
              </a:rPr>
              <a:t> (disk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-35" dirty="0">
                <a:latin typeface="Arial"/>
                <a:cs typeface="Arial"/>
              </a:rPr>
              <a:t>files).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-50" dirty="0">
                <a:latin typeface="Arial"/>
                <a:cs typeface="Arial"/>
              </a:rPr>
              <a:t>Buffer</a:t>
            </a:r>
            <a:r>
              <a:rPr sz="1500" spc="-45" dirty="0">
                <a:latin typeface="Arial"/>
                <a:cs typeface="Arial"/>
              </a:rPr>
              <a:t> allocation </a:t>
            </a:r>
            <a:r>
              <a:rPr sz="1500" spc="-40" dirty="0">
                <a:latin typeface="Arial"/>
                <a:cs typeface="Arial"/>
              </a:rPr>
              <a:t>via </a:t>
            </a:r>
            <a:r>
              <a:rPr sz="1500" spc="-45" dirty="0">
                <a:latin typeface="Arial"/>
                <a:cs typeface="Arial"/>
              </a:rPr>
              <a:t>malloc() </a:t>
            </a:r>
            <a:r>
              <a:rPr sz="1500" spc="-50" dirty="0">
                <a:latin typeface="Arial"/>
                <a:cs typeface="Arial"/>
              </a:rPr>
              <a:t>on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-25" dirty="0">
                <a:latin typeface="Arial"/>
                <a:cs typeface="Arial"/>
              </a:rPr>
              <a:t>first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-40" dirty="0">
                <a:latin typeface="Arial"/>
                <a:cs typeface="Arial"/>
              </a:rPr>
              <a:t>I/O operation.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21506" y="2315050"/>
            <a:ext cx="10187305" cy="1045844"/>
            <a:chOff x="621506" y="2315050"/>
            <a:chExt cx="10187305" cy="1045844"/>
          </a:xfrm>
        </p:grpSpPr>
        <p:sp>
          <p:nvSpPr>
            <p:cNvPr id="12" name="object 12"/>
            <p:cNvSpPr/>
            <p:nvPr/>
          </p:nvSpPr>
          <p:spPr>
            <a:xfrm>
              <a:off x="643651" y="2315050"/>
              <a:ext cx="10165080" cy="1045844"/>
            </a:xfrm>
            <a:custGeom>
              <a:avLst/>
              <a:gdLst/>
              <a:ahLst/>
              <a:cxnLst/>
              <a:rect l="l" t="t" r="r" b="b"/>
              <a:pathLst>
                <a:path w="10165080" h="1045845">
                  <a:moveTo>
                    <a:pt x="10115182" y="1045273"/>
                  </a:moveTo>
                  <a:lnTo>
                    <a:pt x="0" y="1045273"/>
                  </a:lnTo>
                  <a:lnTo>
                    <a:pt x="0" y="0"/>
                  </a:lnTo>
                  <a:lnTo>
                    <a:pt x="10115182" y="0"/>
                  </a:lnTo>
                  <a:lnTo>
                    <a:pt x="10118638" y="340"/>
                  </a:lnTo>
                  <a:lnTo>
                    <a:pt x="10153944" y="20719"/>
                  </a:lnTo>
                  <a:lnTo>
                    <a:pt x="10164841" y="49659"/>
                  </a:lnTo>
                  <a:lnTo>
                    <a:pt x="10164841" y="995613"/>
                  </a:lnTo>
                  <a:lnTo>
                    <a:pt x="10146805" y="1032173"/>
                  </a:lnTo>
                  <a:lnTo>
                    <a:pt x="10115182" y="1045273"/>
                  </a:lnTo>
                  <a:close/>
                </a:path>
              </a:pathLst>
            </a:custGeom>
            <a:solidFill>
              <a:srgbClr val="F7F9FA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1506" y="2315051"/>
              <a:ext cx="44450" cy="1045844"/>
            </a:xfrm>
            <a:custGeom>
              <a:avLst/>
              <a:gdLst/>
              <a:ahLst/>
              <a:cxnLst/>
              <a:rect l="l" t="t" r="r" b="b"/>
              <a:pathLst>
                <a:path w="44450" h="1045845">
                  <a:moveTo>
                    <a:pt x="44291" y="1045273"/>
                  </a:moveTo>
                  <a:lnTo>
                    <a:pt x="0" y="1045273"/>
                  </a:lnTo>
                  <a:lnTo>
                    <a:pt x="0" y="0"/>
                  </a:lnTo>
                  <a:lnTo>
                    <a:pt x="44291" y="0"/>
                  </a:lnTo>
                  <a:lnTo>
                    <a:pt x="44291" y="1045273"/>
                  </a:lnTo>
                  <a:close/>
                </a:path>
              </a:pathLst>
            </a:custGeom>
            <a:solidFill>
              <a:srgbClr val="21C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30262" y="2382998"/>
            <a:ext cx="6445885" cy="63881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450" b="1" spc="-20" dirty="0">
                <a:solidFill>
                  <a:srgbClr val="2562EB"/>
                </a:solidFill>
                <a:latin typeface="Times New Roman"/>
                <a:cs typeface="Times New Roman"/>
              </a:rPr>
              <a:t>Line</a:t>
            </a:r>
            <a:r>
              <a:rPr sz="1450" b="1" spc="-65" dirty="0">
                <a:solidFill>
                  <a:srgbClr val="2562EB"/>
                </a:solidFill>
                <a:latin typeface="Times New Roman"/>
                <a:cs typeface="Times New Roman"/>
              </a:rPr>
              <a:t> </a:t>
            </a:r>
            <a:r>
              <a:rPr sz="1450" b="1" spc="-10" dirty="0">
                <a:solidFill>
                  <a:srgbClr val="2562EB"/>
                </a:solidFill>
                <a:latin typeface="Times New Roman"/>
                <a:cs typeface="Times New Roman"/>
              </a:rPr>
              <a:t>Buffered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500" spc="-40" dirty="0">
                <a:latin typeface="Arial"/>
                <a:cs typeface="Arial"/>
              </a:rPr>
              <a:t>I/O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55" dirty="0">
                <a:latin typeface="Arial"/>
                <a:cs typeface="Arial"/>
              </a:rPr>
              <a:t>occurs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-50" dirty="0">
                <a:latin typeface="Arial"/>
                <a:cs typeface="Arial"/>
              </a:rPr>
              <a:t>on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60" dirty="0">
                <a:latin typeface="Arial"/>
                <a:cs typeface="Arial"/>
              </a:rPr>
              <a:t>newline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-50" dirty="0">
                <a:latin typeface="Arial"/>
                <a:cs typeface="Arial"/>
              </a:rPr>
              <a:t>character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45" dirty="0">
                <a:latin typeface="Arial"/>
                <a:cs typeface="Arial"/>
              </a:rPr>
              <a:t>(terminals).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-55" dirty="0">
                <a:latin typeface="Arial"/>
                <a:cs typeface="Arial"/>
              </a:rPr>
              <a:t>Optimized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25" dirty="0">
                <a:latin typeface="Arial"/>
                <a:cs typeface="Arial"/>
              </a:rPr>
              <a:t>for </a:t>
            </a:r>
            <a:r>
              <a:rPr sz="1500" spc="-45" dirty="0">
                <a:latin typeface="Arial"/>
                <a:cs typeface="Arial"/>
              </a:rPr>
              <a:t>interactive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50" dirty="0">
                <a:latin typeface="Arial"/>
                <a:cs typeface="Arial"/>
              </a:rPr>
              <a:t>applications.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21506" y="3537489"/>
            <a:ext cx="10187305" cy="1045844"/>
            <a:chOff x="621506" y="3537489"/>
            <a:chExt cx="10187305" cy="1045844"/>
          </a:xfrm>
        </p:grpSpPr>
        <p:sp>
          <p:nvSpPr>
            <p:cNvPr id="16" name="object 16"/>
            <p:cNvSpPr/>
            <p:nvPr/>
          </p:nvSpPr>
          <p:spPr>
            <a:xfrm>
              <a:off x="643651" y="3537489"/>
              <a:ext cx="10165080" cy="1045844"/>
            </a:xfrm>
            <a:custGeom>
              <a:avLst/>
              <a:gdLst/>
              <a:ahLst/>
              <a:cxnLst/>
              <a:rect l="l" t="t" r="r" b="b"/>
              <a:pathLst>
                <a:path w="10165080" h="1045845">
                  <a:moveTo>
                    <a:pt x="10115182" y="1045273"/>
                  </a:moveTo>
                  <a:lnTo>
                    <a:pt x="0" y="1045273"/>
                  </a:lnTo>
                  <a:lnTo>
                    <a:pt x="0" y="0"/>
                  </a:lnTo>
                  <a:lnTo>
                    <a:pt x="10115182" y="0"/>
                  </a:lnTo>
                  <a:lnTo>
                    <a:pt x="10118638" y="340"/>
                  </a:lnTo>
                  <a:lnTo>
                    <a:pt x="10153944" y="20719"/>
                  </a:lnTo>
                  <a:lnTo>
                    <a:pt x="10164841" y="49659"/>
                  </a:lnTo>
                  <a:lnTo>
                    <a:pt x="10164841" y="995613"/>
                  </a:lnTo>
                  <a:lnTo>
                    <a:pt x="10146805" y="1032173"/>
                  </a:lnTo>
                  <a:lnTo>
                    <a:pt x="10115182" y="1045273"/>
                  </a:lnTo>
                  <a:close/>
                </a:path>
              </a:pathLst>
            </a:custGeom>
            <a:solidFill>
              <a:srgbClr val="F7F9FA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1506" y="3537489"/>
              <a:ext cx="44450" cy="1045844"/>
            </a:xfrm>
            <a:custGeom>
              <a:avLst/>
              <a:gdLst/>
              <a:ahLst/>
              <a:cxnLst/>
              <a:rect l="l" t="t" r="r" b="b"/>
              <a:pathLst>
                <a:path w="44450" h="1045845">
                  <a:moveTo>
                    <a:pt x="44291" y="1045273"/>
                  </a:moveTo>
                  <a:lnTo>
                    <a:pt x="0" y="1045273"/>
                  </a:lnTo>
                  <a:lnTo>
                    <a:pt x="0" y="0"/>
                  </a:lnTo>
                  <a:lnTo>
                    <a:pt x="44291" y="0"/>
                  </a:lnTo>
                  <a:lnTo>
                    <a:pt x="44291" y="1045273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85971" y="3605436"/>
            <a:ext cx="9752330" cy="172847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735"/>
              </a:spcBef>
            </a:pPr>
            <a:r>
              <a:rPr sz="1450" b="1" spc="-10" dirty="0">
                <a:solidFill>
                  <a:srgbClr val="2562EB"/>
                </a:solidFill>
                <a:latin typeface="Times New Roman"/>
                <a:cs typeface="Times New Roman"/>
              </a:rPr>
              <a:t>Unbuffered</a:t>
            </a:r>
            <a:endParaRPr sz="1450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  <a:spcBef>
                <a:spcPts val="650"/>
              </a:spcBef>
            </a:pPr>
            <a:r>
              <a:rPr sz="1500" spc="-55" dirty="0">
                <a:latin typeface="Arial"/>
                <a:cs typeface="Arial"/>
              </a:rPr>
              <a:t>Immediate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-40" dirty="0">
                <a:latin typeface="Arial"/>
                <a:cs typeface="Arial"/>
              </a:rPr>
              <a:t>I/O </a:t>
            </a:r>
            <a:r>
              <a:rPr sz="1500" spc="-50" dirty="0">
                <a:latin typeface="Arial"/>
                <a:cs typeface="Arial"/>
              </a:rPr>
              <a:t>with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-50" dirty="0">
                <a:latin typeface="Arial"/>
                <a:cs typeface="Arial"/>
              </a:rPr>
              <a:t>no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-50" dirty="0">
                <a:latin typeface="Arial"/>
                <a:cs typeface="Arial"/>
              </a:rPr>
              <a:t>buffering</a:t>
            </a:r>
            <a:r>
              <a:rPr sz="1500" spc="-40" dirty="0">
                <a:latin typeface="Arial"/>
                <a:cs typeface="Arial"/>
              </a:rPr>
              <a:t> (stderr). </a:t>
            </a:r>
            <a:r>
              <a:rPr sz="1500" spc="-65" dirty="0">
                <a:latin typeface="Arial"/>
                <a:cs typeface="Arial"/>
              </a:rPr>
              <a:t>Used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-25" dirty="0">
                <a:latin typeface="Arial"/>
                <a:cs typeface="Arial"/>
              </a:rPr>
              <a:t>for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-45" dirty="0">
                <a:latin typeface="Arial"/>
                <a:cs typeface="Arial"/>
              </a:rPr>
              <a:t>error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-45" dirty="0">
                <a:latin typeface="Arial"/>
                <a:cs typeface="Arial"/>
              </a:rPr>
              <a:t>reporting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-60" dirty="0">
                <a:latin typeface="Arial"/>
                <a:cs typeface="Arial"/>
              </a:rPr>
              <a:t>and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-35" dirty="0">
                <a:latin typeface="Arial"/>
                <a:cs typeface="Arial"/>
              </a:rPr>
              <a:t>critical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messages.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20100"/>
              </a:lnSpc>
            </a:pPr>
            <a:r>
              <a:rPr sz="1350" b="1" spc="-65" dirty="0">
                <a:solidFill>
                  <a:srgbClr val="2562EB"/>
                </a:solidFill>
                <a:latin typeface="Courier New"/>
                <a:cs typeface="Courier New"/>
              </a:rPr>
              <a:t>fflush()</a:t>
            </a:r>
            <a:r>
              <a:rPr sz="1350" b="1" spc="-420" dirty="0">
                <a:solidFill>
                  <a:srgbClr val="2562EB"/>
                </a:solidFill>
                <a:latin typeface="Courier New"/>
                <a:cs typeface="Courier New"/>
              </a:rPr>
              <a:t> </a:t>
            </a:r>
            <a:r>
              <a:rPr sz="1500" spc="-45" dirty="0">
                <a:latin typeface="Arial"/>
                <a:cs typeface="Arial"/>
              </a:rPr>
              <a:t>forces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5" dirty="0">
                <a:latin typeface="Arial"/>
                <a:cs typeface="Arial"/>
              </a:rPr>
              <a:t>buffer</a:t>
            </a:r>
            <a:r>
              <a:rPr sz="1500" spc="-20" dirty="0">
                <a:latin typeface="Arial"/>
                <a:cs typeface="Arial"/>
              </a:rPr>
              <a:t> to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-50" dirty="0">
                <a:latin typeface="Arial"/>
                <a:cs typeface="Arial"/>
              </a:rPr>
              <a:t>be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45" dirty="0">
                <a:latin typeface="Arial"/>
                <a:cs typeface="Arial"/>
              </a:rPr>
              <a:t>written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•</a:t>
            </a:r>
            <a:r>
              <a:rPr sz="1300" spc="30" dirty="0">
                <a:latin typeface="Arial"/>
                <a:cs typeface="Arial"/>
              </a:rPr>
              <a:t> </a:t>
            </a:r>
            <a:r>
              <a:rPr sz="1500" spc="-55" dirty="0">
                <a:latin typeface="Arial"/>
                <a:cs typeface="Arial"/>
              </a:rPr>
              <a:t>Default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0" dirty="0">
                <a:latin typeface="Arial"/>
                <a:cs typeface="Arial"/>
              </a:rPr>
              <a:t>buffering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65" dirty="0">
                <a:latin typeface="Arial"/>
                <a:cs typeface="Arial"/>
              </a:rPr>
              <a:t>depends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-50" dirty="0">
                <a:latin typeface="Arial"/>
                <a:cs typeface="Arial"/>
              </a:rPr>
              <a:t>on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0" dirty="0">
                <a:latin typeface="Arial"/>
                <a:cs typeface="Arial"/>
              </a:rPr>
              <a:t>stream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0" dirty="0">
                <a:latin typeface="Arial"/>
                <a:cs typeface="Arial"/>
              </a:rPr>
              <a:t>type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•</a:t>
            </a:r>
            <a:r>
              <a:rPr sz="1300" spc="35" dirty="0">
                <a:latin typeface="Arial"/>
                <a:cs typeface="Arial"/>
              </a:rPr>
              <a:t> </a:t>
            </a:r>
            <a:r>
              <a:rPr sz="1500" spc="-55" dirty="0">
                <a:latin typeface="Arial"/>
                <a:cs typeface="Arial"/>
              </a:rPr>
              <a:t>Performance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0" dirty="0">
                <a:latin typeface="Arial"/>
                <a:cs typeface="Arial"/>
              </a:rPr>
              <a:t>optimization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-50" dirty="0">
                <a:latin typeface="Arial"/>
                <a:cs typeface="Arial"/>
              </a:rPr>
              <a:t>through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65" dirty="0">
                <a:latin typeface="Arial"/>
                <a:cs typeface="Arial"/>
              </a:rPr>
              <a:t>reduced </a:t>
            </a:r>
            <a:r>
              <a:rPr sz="1500" spc="-60" dirty="0">
                <a:latin typeface="Arial"/>
                <a:cs typeface="Arial"/>
              </a:rPr>
              <a:t>system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calls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79712" y="6135911"/>
            <a:ext cx="407035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spc="-50" dirty="0">
                <a:solidFill>
                  <a:srgbClr val="6B747D"/>
                </a:solidFill>
                <a:latin typeface="Arial"/>
                <a:cs typeface="Arial"/>
              </a:rPr>
              <a:t>Advanced</a:t>
            </a:r>
            <a:r>
              <a:rPr sz="1450" spc="-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55" dirty="0">
                <a:solidFill>
                  <a:srgbClr val="6B747D"/>
                </a:solidFill>
                <a:latin typeface="Arial"/>
                <a:cs typeface="Arial"/>
              </a:rPr>
              <a:t>UNIX</a:t>
            </a:r>
            <a:r>
              <a:rPr sz="1450" spc="-25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55" dirty="0">
                <a:solidFill>
                  <a:srgbClr val="6B747D"/>
                </a:solidFill>
                <a:latin typeface="Arial"/>
                <a:cs typeface="Arial"/>
              </a:rPr>
              <a:t>Programming</a:t>
            </a:r>
            <a:r>
              <a:rPr sz="1450" spc="-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6B747D"/>
                </a:solidFill>
                <a:latin typeface="Arial"/>
                <a:cs typeface="Arial"/>
              </a:rPr>
              <a:t>•</a:t>
            </a:r>
            <a:r>
              <a:rPr sz="1250" spc="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45" dirty="0">
                <a:solidFill>
                  <a:srgbClr val="6B747D"/>
                </a:solidFill>
                <a:latin typeface="Arial"/>
                <a:cs typeface="Arial"/>
              </a:rPr>
              <a:t>Standard</a:t>
            </a:r>
            <a:r>
              <a:rPr sz="1450" spc="-25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35" dirty="0">
                <a:solidFill>
                  <a:srgbClr val="6B747D"/>
                </a:solidFill>
                <a:latin typeface="Arial"/>
                <a:cs typeface="Arial"/>
              </a:rPr>
              <a:t>I/O</a:t>
            </a:r>
            <a:r>
              <a:rPr sz="1450" spc="-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6B747D"/>
                </a:solidFill>
                <a:latin typeface="Arial"/>
                <a:cs typeface="Arial"/>
              </a:rPr>
              <a:t>Library</a:t>
            </a:r>
            <a:endParaRPr sz="14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5</a:t>
            </a:fld>
            <a:r>
              <a:rPr spc="180" dirty="0"/>
              <a:t> </a:t>
            </a:r>
            <a:r>
              <a:rPr dirty="0"/>
              <a:t>/</a:t>
            </a:r>
            <a:r>
              <a:rPr spc="180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403350">
              <a:lnSpc>
                <a:spcPct val="100000"/>
              </a:lnSpc>
              <a:spcBef>
                <a:spcPts val="114"/>
              </a:spcBef>
            </a:pPr>
            <a:r>
              <a:rPr spc="-70" dirty="0"/>
              <a:t>Buffer</a:t>
            </a:r>
            <a:r>
              <a:rPr spc="-110" dirty="0"/>
              <a:t> </a:t>
            </a:r>
            <a:r>
              <a:rPr spc="-65" dirty="0"/>
              <a:t>Control </a:t>
            </a:r>
            <a:r>
              <a:rPr spc="-35" dirty="0"/>
              <a:t>Functions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163478"/>
            <a:ext cx="10629900" cy="4526915"/>
            <a:chOff x="400049" y="1163478"/>
            <a:chExt cx="10629900" cy="4526915"/>
          </a:xfrm>
        </p:grpSpPr>
        <p:sp>
          <p:nvSpPr>
            <p:cNvPr id="4" name="object 4"/>
            <p:cNvSpPr/>
            <p:nvPr/>
          </p:nvSpPr>
          <p:spPr>
            <a:xfrm>
              <a:off x="400049" y="1163478"/>
              <a:ext cx="10629900" cy="4526915"/>
            </a:xfrm>
            <a:custGeom>
              <a:avLst/>
              <a:gdLst/>
              <a:ahLst/>
              <a:cxnLst/>
              <a:rect l="l" t="t" r="r" b="b"/>
              <a:pathLst>
                <a:path w="10629900" h="4526915">
                  <a:moveTo>
                    <a:pt x="10583797" y="4526565"/>
                  </a:moveTo>
                  <a:lnTo>
                    <a:pt x="46101" y="4526565"/>
                  </a:lnTo>
                  <a:lnTo>
                    <a:pt x="39321" y="4525216"/>
                  </a:lnTo>
                  <a:lnTo>
                    <a:pt x="6742" y="4500266"/>
                  </a:lnTo>
                  <a:lnTo>
                    <a:pt x="0" y="4480463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10583797" y="0"/>
                  </a:lnTo>
                  <a:lnTo>
                    <a:pt x="10619316" y="20550"/>
                  </a:lnTo>
                  <a:lnTo>
                    <a:pt x="10629899" y="46101"/>
                  </a:lnTo>
                  <a:lnTo>
                    <a:pt x="10629899" y="4480463"/>
                  </a:lnTo>
                  <a:lnTo>
                    <a:pt x="10609348" y="4515981"/>
                  </a:lnTo>
                  <a:lnTo>
                    <a:pt x="10583797" y="4526565"/>
                  </a:lnTo>
                  <a:close/>
                </a:path>
              </a:pathLst>
            </a:custGeom>
            <a:solidFill>
              <a:srgbClr val="F7F9FA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163478"/>
              <a:ext cx="10629900" cy="4526915"/>
            </a:xfrm>
            <a:custGeom>
              <a:avLst/>
              <a:gdLst/>
              <a:ahLst/>
              <a:cxnLst/>
              <a:rect l="l" t="t" r="r" b="b"/>
              <a:pathLst>
                <a:path w="10629900" h="4526915">
                  <a:moveTo>
                    <a:pt x="10583797" y="4526565"/>
                  </a:moveTo>
                  <a:lnTo>
                    <a:pt x="46101" y="4526565"/>
                  </a:lnTo>
                  <a:lnTo>
                    <a:pt x="39321" y="4525216"/>
                  </a:lnTo>
                  <a:lnTo>
                    <a:pt x="6742" y="4500266"/>
                  </a:lnTo>
                  <a:lnTo>
                    <a:pt x="0" y="4480463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10583797" y="0"/>
                  </a:lnTo>
                  <a:lnTo>
                    <a:pt x="10590576" y="1348"/>
                  </a:lnTo>
                  <a:lnTo>
                    <a:pt x="10603599" y="6742"/>
                  </a:lnTo>
                  <a:lnTo>
                    <a:pt x="10606766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2" y="41626"/>
                  </a:lnTo>
                  <a:lnTo>
                    <a:pt x="8858" y="47276"/>
                  </a:lnTo>
                  <a:lnTo>
                    <a:pt x="8858" y="4479289"/>
                  </a:lnTo>
                  <a:lnTo>
                    <a:pt x="30773" y="4512087"/>
                  </a:lnTo>
                  <a:lnTo>
                    <a:pt x="47276" y="4517707"/>
                  </a:lnTo>
                  <a:lnTo>
                    <a:pt x="10606764" y="4517707"/>
                  </a:lnTo>
                  <a:lnTo>
                    <a:pt x="10603599" y="4519821"/>
                  </a:lnTo>
                  <a:lnTo>
                    <a:pt x="10590576" y="4525216"/>
                  </a:lnTo>
                  <a:lnTo>
                    <a:pt x="10583797" y="4526565"/>
                  </a:lnTo>
                  <a:close/>
                </a:path>
                <a:path w="10629900" h="4526915">
                  <a:moveTo>
                    <a:pt x="10606764" y="4517707"/>
                  </a:moveTo>
                  <a:lnTo>
                    <a:pt x="10582623" y="4517707"/>
                  </a:lnTo>
                  <a:lnTo>
                    <a:pt x="10588273" y="4516583"/>
                  </a:lnTo>
                  <a:lnTo>
                    <a:pt x="10599125" y="4512087"/>
                  </a:lnTo>
                  <a:lnTo>
                    <a:pt x="10621040" y="4479289"/>
                  </a:lnTo>
                  <a:lnTo>
                    <a:pt x="10621040" y="47276"/>
                  </a:lnTo>
                  <a:lnTo>
                    <a:pt x="10599125" y="14477"/>
                  </a:lnTo>
                  <a:lnTo>
                    <a:pt x="10582623" y="8858"/>
                  </a:lnTo>
                  <a:lnTo>
                    <a:pt x="10606766" y="8858"/>
                  </a:lnTo>
                  <a:lnTo>
                    <a:pt x="10629899" y="46101"/>
                  </a:lnTo>
                  <a:lnTo>
                    <a:pt x="10629899" y="4480463"/>
                  </a:lnTo>
                  <a:lnTo>
                    <a:pt x="10628551" y="4487243"/>
                  </a:lnTo>
                  <a:lnTo>
                    <a:pt x="10623156" y="4500266"/>
                  </a:lnTo>
                  <a:lnTo>
                    <a:pt x="10619316" y="4506014"/>
                  </a:lnTo>
                  <a:lnTo>
                    <a:pt x="10609347" y="4515981"/>
                  </a:lnTo>
                  <a:lnTo>
                    <a:pt x="10606764" y="4517707"/>
                  </a:lnTo>
                  <a:close/>
                </a:path>
              </a:pathLst>
            </a:custGeom>
            <a:solidFill>
              <a:srgbClr val="6B747D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9222" y="3670363"/>
              <a:ext cx="10169525" cy="1337945"/>
            </a:xfrm>
            <a:custGeom>
              <a:avLst/>
              <a:gdLst/>
              <a:ahLst/>
              <a:cxnLst/>
              <a:rect l="l" t="t" r="r" b="b"/>
              <a:pathLst>
                <a:path w="10169525" h="1337945">
                  <a:moveTo>
                    <a:pt x="10119611" y="1337595"/>
                  </a:moveTo>
                  <a:lnTo>
                    <a:pt x="0" y="1337595"/>
                  </a:lnTo>
                  <a:lnTo>
                    <a:pt x="0" y="0"/>
                  </a:lnTo>
                  <a:lnTo>
                    <a:pt x="10119611" y="0"/>
                  </a:lnTo>
                  <a:lnTo>
                    <a:pt x="10123067" y="340"/>
                  </a:lnTo>
                  <a:lnTo>
                    <a:pt x="10158373" y="20719"/>
                  </a:lnTo>
                  <a:lnTo>
                    <a:pt x="10169270" y="49659"/>
                  </a:lnTo>
                  <a:lnTo>
                    <a:pt x="10169270" y="1287936"/>
                  </a:lnTo>
                  <a:lnTo>
                    <a:pt x="10151234" y="1324496"/>
                  </a:lnTo>
                  <a:lnTo>
                    <a:pt x="10119611" y="1337595"/>
                  </a:lnTo>
                  <a:close/>
                </a:path>
              </a:pathLst>
            </a:custGeom>
            <a:solidFill>
              <a:srgbClr val="21C45D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506" y="3670363"/>
              <a:ext cx="35560" cy="1337945"/>
            </a:xfrm>
            <a:custGeom>
              <a:avLst/>
              <a:gdLst/>
              <a:ahLst/>
              <a:cxnLst/>
              <a:rect l="l" t="t" r="r" b="b"/>
              <a:pathLst>
                <a:path w="35559" h="1337945">
                  <a:moveTo>
                    <a:pt x="35432" y="1337595"/>
                  </a:moveTo>
                  <a:lnTo>
                    <a:pt x="0" y="1337595"/>
                  </a:lnTo>
                  <a:lnTo>
                    <a:pt x="0" y="0"/>
                  </a:lnTo>
                  <a:lnTo>
                    <a:pt x="35432" y="0"/>
                  </a:lnTo>
                  <a:lnTo>
                    <a:pt x="35432" y="1337595"/>
                  </a:lnTo>
                  <a:close/>
                </a:path>
              </a:pathLst>
            </a:custGeom>
            <a:solidFill>
              <a:srgbClr val="21C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21506" y="1384934"/>
          <a:ext cx="10179049" cy="2151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2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1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2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2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8155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550" b="1" spc="-10" dirty="0">
                          <a:solidFill>
                            <a:srgbClr val="2562EB"/>
                          </a:solidFill>
                          <a:latin typeface="Arial"/>
                          <a:cs typeface="Arial"/>
                        </a:rPr>
                        <a:t>Function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9525">
                      <a:solidFill>
                        <a:srgbClr val="6B747D"/>
                      </a:solidFill>
                      <a:prstDash val="solid"/>
                    </a:lnL>
                    <a:lnR w="9525">
                      <a:solidFill>
                        <a:srgbClr val="6B747D"/>
                      </a:solidFill>
                      <a:prstDash val="solid"/>
                    </a:lnR>
                    <a:lnT w="9525">
                      <a:solidFill>
                        <a:srgbClr val="6B747D"/>
                      </a:solidFill>
                      <a:prstDash val="solid"/>
                    </a:lnT>
                    <a:lnB w="9525">
                      <a:solidFill>
                        <a:srgbClr val="6B747D"/>
                      </a:solidFill>
                      <a:prstDash val="solid"/>
                    </a:lnB>
                    <a:solidFill>
                      <a:srgbClr val="2562EB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550" b="1" spc="-10" dirty="0">
                          <a:solidFill>
                            <a:srgbClr val="2562EB"/>
                          </a:solidFill>
                          <a:latin typeface="Arial"/>
                          <a:cs typeface="Arial"/>
                        </a:rPr>
                        <a:t>Purpose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9525">
                      <a:solidFill>
                        <a:srgbClr val="6B747D"/>
                      </a:solidFill>
                      <a:prstDash val="solid"/>
                    </a:lnL>
                    <a:lnR w="9525">
                      <a:solidFill>
                        <a:srgbClr val="6B747D"/>
                      </a:solidFill>
                      <a:prstDash val="solid"/>
                    </a:lnR>
                    <a:lnT w="9525">
                      <a:solidFill>
                        <a:srgbClr val="6B747D"/>
                      </a:solidFill>
                      <a:prstDash val="solid"/>
                    </a:lnT>
                    <a:lnB w="9525">
                      <a:solidFill>
                        <a:srgbClr val="6B747D"/>
                      </a:solidFill>
                      <a:prstDash val="solid"/>
                    </a:lnB>
                    <a:solidFill>
                      <a:srgbClr val="2562EB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550" b="1" spc="-60" dirty="0">
                          <a:solidFill>
                            <a:srgbClr val="2562EB"/>
                          </a:solidFill>
                          <a:latin typeface="Arial"/>
                          <a:cs typeface="Arial"/>
                        </a:rPr>
                        <a:t>Mode</a:t>
                      </a:r>
                      <a:r>
                        <a:rPr sz="1550" b="1" spc="-40" dirty="0">
                          <a:solidFill>
                            <a:srgbClr val="2562E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50" b="1" spc="-10" dirty="0">
                          <a:solidFill>
                            <a:srgbClr val="2562EB"/>
                          </a:solidFill>
                          <a:latin typeface="Arial"/>
                          <a:cs typeface="Arial"/>
                        </a:rPr>
                        <a:t>Flags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9525">
                      <a:solidFill>
                        <a:srgbClr val="6B747D"/>
                      </a:solidFill>
                      <a:prstDash val="solid"/>
                    </a:lnL>
                    <a:lnR w="9525">
                      <a:solidFill>
                        <a:srgbClr val="6B747D"/>
                      </a:solidFill>
                      <a:prstDash val="solid"/>
                    </a:lnR>
                    <a:lnT w="9525">
                      <a:solidFill>
                        <a:srgbClr val="6B747D"/>
                      </a:solidFill>
                      <a:prstDash val="solid"/>
                    </a:lnT>
                    <a:lnB w="9525">
                      <a:solidFill>
                        <a:srgbClr val="6B747D"/>
                      </a:solidFill>
                      <a:prstDash val="solid"/>
                    </a:lnB>
                    <a:solidFill>
                      <a:srgbClr val="2562EB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550" b="1" spc="-10" dirty="0">
                          <a:solidFill>
                            <a:srgbClr val="2562EB"/>
                          </a:solidFill>
                          <a:latin typeface="Arial"/>
                          <a:cs typeface="Arial"/>
                        </a:rPr>
                        <a:t>Notes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9525">
                      <a:solidFill>
                        <a:srgbClr val="6B747D"/>
                      </a:solidFill>
                      <a:prstDash val="solid"/>
                    </a:lnL>
                    <a:lnR w="9525">
                      <a:solidFill>
                        <a:srgbClr val="6B747D"/>
                      </a:solidFill>
                      <a:prstDash val="solid"/>
                    </a:lnR>
                    <a:lnT w="9525">
                      <a:solidFill>
                        <a:srgbClr val="6B747D"/>
                      </a:solidFill>
                      <a:prstDash val="solid"/>
                    </a:lnT>
                    <a:lnB w="9525">
                      <a:solidFill>
                        <a:srgbClr val="6B747D"/>
                      </a:solidFill>
                      <a:prstDash val="solid"/>
                    </a:lnB>
                    <a:solidFill>
                      <a:srgbClr val="2562EB">
                        <a:alpha val="101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915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400" b="1" spc="-10" dirty="0">
                          <a:solidFill>
                            <a:srgbClr val="2562EB"/>
                          </a:solidFill>
                          <a:latin typeface="Courier New"/>
                          <a:cs typeface="Courier New"/>
                        </a:rPr>
                        <a:t>setbuf()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18745" marB="0">
                    <a:lnL w="9525">
                      <a:solidFill>
                        <a:srgbClr val="6B747D"/>
                      </a:solidFill>
                      <a:prstDash val="solid"/>
                    </a:lnL>
                    <a:lnR w="9525">
                      <a:solidFill>
                        <a:srgbClr val="6B747D"/>
                      </a:solidFill>
                      <a:prstDash val="solid"/>
                    </a:lnR>
                    <a:lnT w="9525">
                      <a:solidFill>
                        <a:srgbClr val="6B747D"/>
                      </a:solidFill>
                      <a:prstDash val="solid"/>
                    </a:lnT>
                    <a:lnB w="9525">
                      <a:solidFill>
                        <a:srgbClr val="6B74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 marR="432434">
                        <a:lnSpc>
                          <a:spcPct val="105000"/>
                        </a:lnSpc>
                        <a:spcBef>
                          <a:spcPts val="690"/>
                        </a:spcBef>
                      </a:pPr>
                      <a:r>
                        <a:rPr sz="1550" spc="-50" dirty="0">
                          <a:latin typeface="Arial"/>
                          <a:cs typeface="Arial"/>
                        </a:rPr>
                        <a:t>Enable/disable</a:t>
                      </a:r>
                      <a:r>
                        <a:rPr sz="155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40" dirty="0">
                          <a:latin typeface="Arial"/>
                          <a:cs typeface="Arial"/>
                        </a:rPr>
                        <a:t>buffering with</a:t>
                      </a:r>
                      <a:r>
                        <a:rPr sz="1550" spc="-50" dirty="0">
                          <a:latin typeface="Arial"/>
                          <a:cs typeface="Arial"/>
                        </a:rPr>
                        <a:t> BUFSIZ</a:t>
                      </a:r>
                      <a:r>
                        <a:rPr sz="155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10" dirty="0">
                          <a:latin typeface="Arial"/>
                          <a:cs typeface="Arial"/>
                        </a:rPr>
                        <a:t>constant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9525">
                      <a:solidFill>
                        <a:srgbClr val="6B747D"/>
                      </a:solidFill>
                      <a:prstDash val="solid"/>
                    </a:lnL>
                    <a:lnR w="9525">
                      <a:solidFill>
                        <a:srgbClr val="6B747D"/>
                      </a:solidFill>
                      <a:prstDash val="solid"/>
                    </a:lnR>
                    <a:lnT w="9525">
                      <a:solidFill>
                        <a:srgbClr val="6B747D"/>
                      </a:solidFill>
                      <a:prstDash val="solid"/>
                    </a:lnT>
                    <a:lnB w="9525">
                      <a:solidFill>
                        <a:srgbClr val="6B74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550" spc="-50" dirty="0">
                          <a:latin typeface="Arial"/>
                          <a:cs typeface="Arial"/>
                        </a:rPr>
                        <a:t>Binary</a:t>
                      </a:r>
                      <a:r>
                        <a:rPr sz="155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10" dirty="0">
                          <a:latin typeface="Arial"/>
                          <a:cs typeface="Arial"/>
                        </a:rPr>
                        <a:t>choice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9525">
                      <a:solidFill>
                        <a:srgbClr val="6B747D"/>
                      </a:solidFill>
                      <a:prstDash val="solid"/>
                    </a:lnL>
                    <a:lnR w="9525">
                      <a:solidFill>
                        <a:srgbClr val="6B747D"/>
                      </a:solidFill>
                      <a:prstDash val="solid"/>
                    </a:lnR>
                    <a:lnT w="9525">
                      <a:solidFill>
                        <a:srgbClr val="6B747D"/>
                      </a:solidFill>
                      <a:prstDash val="solid"/>
                    </a:lnT>
                    <a:lnB w="9525">
                      <a:solidFill>
                        <a:srgbClr val="6B74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550" spc="-55" dirty="0">
                          <a:latin typeface="Arial"/>
                          <a:cs typeface="Arial"/>
                        </a:rPr>
                        <a:t>Simple</a:t>
                      </a:r>
                      <a:r>
                        <a:rPr sz="155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40" dirty="0">
                          <a:latin typeface="Arial"/>
                          <a:cs typeface="Arial"/>
                        </a:rPr>
                        <a:t>on/off</a:t>
                      </a:r>
                      <a:r>
                        <a:rPr sz="15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10" dirty="0">
                          <a:latin typeface="Arial"/>
                          <a:cs typeface="Arial"/>
                        </a:rPr>
                        <a:t>control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9525">
                      <a:solidFill>
                        <a:srgbClr val="6B747D"/>
                      </a:solidFill>
                      <a:prstDash val="solid"/>
                    </a:lnL>
                    <a:lnR w="9525">
                      <a:solidFill>
                        <a:srgbClr val="6B747D"/>
                      </a:solidFill>
                      <a:prstDash val="solid"/>
                    </a:lnR>
                    <a:lnT w="9525">
                      <a:solidFill>
                        <a:srgbClr val="6B747D"/>
                      </a:solidFill>
                      <a:prstDash val="solid"/>
                    </a:lnT>
                    <a:lnB w="9525">
                      <a:solidFill>
                        <a:srgbClr val="6B747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6310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400" b="1" spc="-10" dirty="0">
                          <a:solidFill>
                            <a:srgbClr val="2562EB"/>
                          </a:solidFill>
                          <a:latin typeface="Courier New"/>
                          <a:cs typeface="Courier New"/>
                        </a:rPr>
                        <a:t>setvbuf()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18745" marB="0">
                    <a:lnL w="9525">
                      <a:solidFill>
                        <a:srgbClr val="6B747D"/>
                      </a:solidFill>
                      <a:prstDash val="solid"/>
                    </a:lnL>
                    <a:lnR w="9525">
                      <a:solidFill>
                        <a:srgbClr val="6B747D"/>
                      </a:solidFill>
                      <a:prstDash val="solid"/>
                    </a:lnR>
                    <a:lnT w="9525">
                      <a:solidFill>
                        <a:srgbClr val="6B747D"/>
                      </a:solidFill>
                      <a:prstDash val="solid"/>
                    </a:lnT>
                    <a:lnB w="9525">
                      <a:solidFill>
                        <a:srgbClr val="6B74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 marR="295275">
                        <a:lnSpc>
                          <a:spcPct val="105000"/>
                        </a:lnSpc>
                        <a:spcBef>
                          <a:spcPts val="690"/>
                        </a:spcBef>
                      </a:pPr>
                      <a:r>
                        <a:rPr sz="1550" spc="-45" dirty="0">
                          <a:latin typeface="Arial"/>
                          <a:cs typeface="Arial"/>
                        </a:rPr>
                        <a:t>Precise</a:t>
                      </a:r>
                      <a:r>
                        <a:rPr sz="155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40" dirty="0">
                          <a:latin typeface="Arial"/>
                          <a:cs typeface="Arial"/>
                        </a:rPr>
                        <a:t>control</a:t>
                      </a:r>
                      <a:r>
                        <a:rPr sz="155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4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55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35" dirty="0">
                          <a:latin typeface="Arial"/>
                          <a:cs typeface="Arial"/>
                        </a:rPr>
                        <a:t>mode </a:t>
                      </a:r>
                      <a:r>
                        <a:rPr sz="1550" spc="-10" dirty="0">
                          <a:latin typeface="Arial"/>
                          <a:cs typeface="Arial"/>
                        </a:rPr>
                        <a:t>flags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9525">
                      <a:solidFill>
                        <a:srgbClr val="6B747D"/>
                      </a:solidFill>
                      <a:prstDash val="solid"/>
                    </a:lnL>
                    <a:lnR w="9525">
                      <a:solidFill>
                        <a:srgbClr val="6B747D"/>
                      </a:solidFill>
                      <a:prstDash val="solid"/>
                    </a:lnR>
                    <a:lnT w="9525">
                      <a:solidFill>
                        <a:srgbClr val="6B747D"/>
                      </a:solidFill>
                      <a:prstDash val="solid"/>
                    </a:lnT>
                    <a:lnB w="9525">
                      <a:solidFill>
                        <a:srgbClr val="6B74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550" spc="-50" dirty="0">
                          <a:latin typeface="Arial"/>
                          <a:cs typeface="Arial"/>
                        </a:rPr>
                        <a:t>_IOFBF</a:t>
                      </a:r>
                      <a:r>
                        <a:rPr sz="155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10" dirty="0">
                          <a:latin typeface="Arial"/>
                          <a:cs typeface="Arial"/>
                        </a:rPr>
                        <a:t>(fully)</a:t>
                      </a:r>
                      <a:endParaRPr sz="1550">
                        <a:latin typeface="Arial"/>
                        <a:cs typeface="Arial"/>
                      </a:endParaRPr>
                    </a:p>
                    <a:p>
                      <a:pPr marL="1111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550" spc="-60" dirty="0">
                          <a:latin typeface="Arial"/>
                          <a:cs typeface="Arial"/>
                        </a:rPr>
                        <a:t>_IOLBF</a:t>
                      </a:r>
                      <a:r>
                        <a:rPr sz="15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10" dirty="0">
                          <a:latin typeface="Arial"/>
                          <a:cs typeface="Arial"/>
                        </a:rPr>
                        <a:t>(line)</a:t>
                      </a:r>
                      <a:endParaRPr sz="1550">
                        <a:latin typeface="Arial"/>
                        <a:cs typeface="Arial"/>
                      </a:endParaRPr>
                    </a:p>
                    <a:p>
                      <a:pPr marL="1111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50" spc="-60" dirty="0">
                          <a:latin typeface="Arial"/>
                          <a:cs typeface="Arial"/>
                        </a:rPr>
                        <a:t>_IONBF</a:t>
                      </a:r>
                      <a:r>
                        <a:rPr sz="1550" spc="-10" dirty="0">
                          <a:latin typeface="Arial"/>
                          <a:cs typeface="Arial"/>
                        </a:rPr>
                        <a:t> (unbuffered)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9525">
                      <a:solidFill>
                        <a:srgbClr val="6B747D"/>
                      </a:solidFill>
                      <a:prstDash val="solid"/>
                    </a:lnL>
                    <a:lnR w="9525">
                      <a:solidFill>
                        <a:srgbClr val="6B747D"/>
                      </a:solidFill>
                      <a:prstDash val="solid"/>
                    </a:lnR>
                    <a:lnT w="9525">
                      <a:solidFill>
                        <a:srgbClr val="6B747D"/>
                      </a:solidFill>
                      <a:prstDash val="solid"/>
                    </a:lnT>
                    <a:lnB w="9525">
                      <a:solidFill>
                        <a:srgbClr val="6B747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550" spc="-50" dirty="0">
                          <a:latin typeface="Arial"/>
                          <a:cs typeface="Arial"/>
                        </a:rPr>
                        <a:t>Most</a:t>
                      </a:r>
                      <a:r>
                        <a:rPr sz="15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40" dirty="0">
                          <a:latin typeface="Arial"/>
                          <a:cs typeface="Arial"/>
                        </a:rPr>
                        <a:t>flexible</a:t>
                      </a:r>
                      <a:r>
                        <a:rPr sz="15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50" spc="-10" dirty="0">
                          <a:latin typeface="Arial"/>
                          <a:cs typeface="Arial"/>
                        </a:rPr>
                        <a:t>option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9525">
                      <a:solidFill>
                        <a:srgbClr val="6B747D"/>
                      </a:solidFill>
                      <a:prstDash val="solid"/>
                    </a:lnL>
                    <a:lnR w="9525">
                      <a:solidFill>
                        <a:srgbClr val="6B747D"/>
                      </a:solidFill>
                      <a:prstDash val="solid"/>
                    </a:lnR>
                    <a:lnT w="9525">
                      <a:solidFill>
                        <a:srgbClr val="6B747D"/>
                      </a:solidFill>
                      <a:prstDash val="solid"/>
                    </a:lnT>
                    <a:lnB w="9525">
                      <a:solidFill>
                        <a:srgbClr val="6B747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067220" y="3799984"/>
            <a:ext cx="9331325" cy="769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27555" marR="5080" indent="-2015489">
              <a:lnSpc>
                <a:spcPct val="116199"/>
              </a:lnSpc>
              <a:spcBef>
                <a:spcPts val="95"/>
              </a:spcBef>
            </a:pPr>
            <a:r>
              <a:rPr sz="2000" b="1" spc="-25" dirty="0">
                <a:latin typeface="Arial"/>
                <a:cs typeface="Arial"/>
              </a:rPr>
              <a:t>Important: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Must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-90" dirty="0">
                <a:latin typeface="Arial"/>
                <a:cs typeface="Arial"/>
              </a:rPr>
              <a:t>be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-70" dirty="0">
                <a:latin typeface="Arial"/>
                <a:cs typeface="Arial"/>
              </a:rPr>
              <a:t>called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-60" dirty="0">
                <a:latin typeface="Arial"/>
                <a:cs typeface="Arial"/>
              </a:rPr>
              <a:t>after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stream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-80" dirty="0">
                <a:latin typeface="Arial"/>
                <a:cs typeface="Arial"/>
              </a:rPr>
              <a:t>open,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-80" dirty="0">
                <a:latin typeface="Arial"/>
                <a:cs typeface="Arial"/>
              </a:rPr>
              <a:t>before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-70" dirty="0">
                <a:latin typeface="Arial"/>
                <a:cs typeface="Arial"/>
              </a:rPr>
              <a:t>other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-80" dirty="0">
                <a:latin typeface="Arial"/>
                <a:cs typeface="Arial"/>
              </a:rPr>
              <a:t>operations.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User-</a:t>
            </a:r>
            <a:r>
              <a:rPr sz="2100" spc="-10" dirty="0">
                <a:latin typeface="Arial"/>
                <a:cs typeface="Arial"/>
              </a:rPr>
              <a:t>provided </a:t>
            </a:r>
            <a:r>
              <a:rPr sz="2100" spc="-80" dirty="0">
                <a:latin typeface="Arial"/>
                <a:cs typeface="Arial"/>
              </a:rPr>
              <a:t>buffers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must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remain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spc="-65" dirty="0">
                <a:latin typeface="Arial"/>
                <a:cs typeface="Arial"/>
              </a:rPr>
              <a:t>valid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spc="-80" dirty="0">
                <a:latin typeface="Arial"/>
                <a:cs typeface="Arial"/>
              </a:rPr>
              <a:t>during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stream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lifetime.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79712" y="5834731"/>
            <a:ext cx="407035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spc="-50" dirty="0">
                <a:solidFill>
                  <a:srgbClr val="6B747D"/>
                </a:solidFill>
                <a:latin typeface="Arial"/>
                <a:cs typeface="Arial"/>
              </a:rPr>
              <a:t>Advanced</a:t>
            </a:r>
            <a:r>
              <a:rPr sz="1450" spc="-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55" dirty="0">
                <a:solidFill>
                  <a:srgbClr val="6B747D"/>
                </a:solidFill>
                <a:latin typeface="Arial"/>
                <a:cs typeface="Arial"/>
              </a:rPr>
              <a:t>UNIX</a:t>
            </a:r>
            <a:r>
              <a:rPr sz="1450" spc="-25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55" dirty="0">
                <a:solidFill>
                  <a:srgbClr val="6B747D"/>
                </a:solidFill>
                <a:latin typeface="Arial"/>
                <a:cs typeface="Arial"/>
              </a:rPr>
              <a:t>Programming</a:t>
            </a:r>
            <a:r>
              <a:rPr sz="1450" spc="-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6B747D"/>
                </a:solidFill>
                <a:latin typeface="Arial"/>
                <a:cs typeface="Arial"/>
              </a:rPr>
              <a:t>•</a:t>
            </a:r>
            <a:r>
              <a:rPr sz="1250" spc="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45" dirty="0">
                <a:solidFill>
                  <a:srgbClr val="6B747D"/>
                </a:solidFill>
                <a:latin typeface="Arial"/>
                <a:cs typeface="Arial"/>
              </a:rPr>
              <a:t>Standard</a:t>
            </a:r>
            <a:r>
              <a:rPr sz="1450" spc="-25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35" dirty="0">
                <a:solidFill>
                  <a:srgbClr val="6B747D"/>
                </a:solidFill>
                <a:latin typeface="Arial"/>
                <a:cs typeface="Arial"/>
              </a:rPr>
              <a:t>I/O</a:t>
            </a:r>
            <a:r>
              <a:rPr sz="1450" spc="-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6B747D"/>
                </a:solidFill>
                <a:latin typeface="Arial"/>
                <a:cs typeface="Arial"/>
              </a:rPr>
              <a:t>Library</a:t>
            </a:r>
            <a:endParaRPr sz="14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6</a:t>
            </a:fld>
            <a:r>
              <a:rPr spc="180" dirty="0"/>
              <a:t> </a:t>
            </a:r>
            <a:r>
              <a:rPr dirty="0"/>
              <a:t>/</a:t>
            </a:r>
            <a:r>
              <a:rPr spc="180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66800">
              <a:lnSpc>
                <a:spcPct val="100000"/>
              </a:lnSpc>
              <a:spcBef>
                <a:spcPts val="125"/>
              </a:spcBef>
            </a:pPr>
            <a:r>
              <a:rPr spc="-60" dirty="0"/>
              <a:t>Opening</a:t>
            </a:r>
            <a:r>
              <a:rPr spc="-105" dirty="0"/>
              <a:t> </a:t>
            </a:r>
            <a:r>
              <a:rPr spc="-40" dirty="0"/>
              <a:t>and</a:t>
            </a:r>
            <a:r>
              <a:rPr spc="-100" dirty="0"/>
              <a:t> </a:t>
            </a:r>
            <a:r>
              <a:rPr spc="-60" dirty="0"/>
              <a:t>Closing</a:t>
            </a:r>
            <a:r>
              <a:rPr spc="-105" dirty="0"/>
              <a:t> </a:t>
            </a:r>
            <a:r>
              <a:rPr spc="-40" dirty="0"/>
              <a:t>Streams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942021"/>
            <a:ext cx="5102860" cy="4978400"/>
            <a:chOff x="400049" y="942021"/>
            <a:chExt cx="5102860" cy="4978400"/>
          </a:xfrm>
        </p:grpSpPr>
        <p:sp>
          <p:nvSpPr>
            <p:cNvPr id="4" name="object 4"/>
            <p:cNvSpPr/>
            <p:nvPr/>
          </p:nvSpPr>
          <p:spPr>
            <a:xfrm>
              <a:off x="400049" y="942021"/>
              <a:ext cx="5102860" cy="4978400"/>
            </a:xfrm>
            <a:custGeom>
              <a:avLst/>
              <a:gdLst/>
              <a:ahLst/>
              <a:cxnLst/>
              <a:rect l="l" t="t" r="r" b="b"/>
              <a:pathLst>
                <a:path w="5102860" h="4978400">
                  <a:moveTo>
                    <a:pt x="5056250" y="4978336"/>
                  </a:moveTo>
                  <a:lnTo>
                    <a:pt x="46101" y="4978336"/>
                  </a:lnTo>
                  <a:lnTo>
                    <a:pt x="39321" y="4976987"/>
                  </a:lnTo>
                  <a:lnTo>
                    <a:pt x="6742" y="4952037"/>
                  </a:lnTo>
                  <a:lnTo>
                    <a:pt x="0" y="4932235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5056250" y="0"/>
                  </a:lnTo>
                  <a:lnTo>
                    <a:pt x="5091768" y="20550"/>
                  </a:lnTo>
                  <a:lnTo>
                    <a:pt x="5102351" y="46101"/>
                  </a:lnTo>
                  <a:lnTo>
                    <a:pt x="5102351" y="4932235"/>
                  </a:lnTo>
                  <a:lnTo>
                    <a:pt x="5081800" y="4967752"/>
                  </a:lnTo>
                  <a:lnTo>
                    <a:pt x="5056250" y="4978336"/>
                  </a:lnTo>
                  <a:close/>
                </a:path>
              </a:pathLst>
            </a:custGeom>
            <a:solidFill>
              <a:srgbClr val="F7F9FA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942021"/>
              <a:ext cx="5102860" cy="4978400"/>
            </a:xfrm>
            <a:custGeom>
              <a:avLst/>
              <a:gdLst/>
              <a:ahLst/>
              <a:cxnLst/>
              <a:rect l="l" t="t" r="r" b="b"/>
              <a:pathLst>
                <a:path w="5102860" h="4978400">
                  <a:moveTo>
                    <a:pt x="5056249" y="4978336"/>
                  </a:moveTo>
                  <a:lnTo>
                    <a:pt x="46101" y="4978336"/>
                  </a:lnTo>
                  <a:lnTo>
                    <a:pt x="39321" y="4976987"/>
                  </a:lnTo>
                  <a:lnTo>
                    <a:pt x="6742" y="4952037"/>
                  </a:lnTo>
                  <a:lnTo>
                    <a:pt x="0" y="4932234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5056249" y="0"/>
                  </a:lnTo>
                  <a:lnTo>
                    <a:pt x="5063029" y="1348"/>
                  </a:lnTo>
                  <a:lnTo>
                    <a:pt x="5076052" y="6742"/>
                  </a:lnTo>
                  <a:lnTo>
                    <a:pt x="5079218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2" y="41626"/>
                  </a:lnTo>
                  <a:lnTo>
                    <a:pt x="8858" y="47276"/>
                  </a:lnTo>
                  <a:lnTo>
                    <a:pt x="8858" y="4931059"/>
                  </a:lnTo>
                  <a:lnTo>
                    <a:pt x="30773" y="4963858"/>
                  </a:lnTo>
                  <a:lnTo>
                    <a:pt x="47276" y="4969477"/>
                  </a:lnTo>
                  <a:lnTo>
                    <a:pt x="5079218" y="4969477"/>
                  </a:lnTo>
                  <a:lnTo>
                    <a:pt x="5076052" y="4971593"/>
                  </a:lnTo>
                  <a:lnTo>
                    <a:pt x="5063029" y="4976987"/>
                  </a:lnTo>
                  <a:lnTo>
                    <a:pt x="5056249" y="4978336"/>
                  </a:lnTo>
                  <a:close/>
                </a:path>
                <a:path w="5102860" h="4978400">
                  <a:moveTo>
                    <a:pt x="5079218" y="4969477"/>
                  </a:moveTo>
                  <a:lnTo>
                    <a:pt x="5055075" y="4969477"/>
                  </a:lnTo>
                  <a:lnTo>
                    <a:pt x="5060724" y="4968353"/>
                  </a:lnTo>
                  <a:lnTo>
                    <a:pt x="5071578" y="4963858"/>
                  </a:lnTo>
                  <a:lnTo>
                    <a:pt x="5093493" y="4931059"/>
                  </a:lnTo>
                  <a:lnTo>
                    <a:pt x="5093493" y="47276"/>
                  </a:lnTo>
                  <a:lnTo>
                    <a:pt x="5071578" y="14477"/>
                  </a:lnTo>
                  <a:lnTo>
                    <a:pt x="5055075" y="8858"/>
                  </a:lnTo>
                  <a:lnTo>
                    <a:pt x="5079218" y="8858"/>
                  </a:lnTo>
                  <a:lnTo>
                    <a:pt x="5102351" y="46101"/>
                  </a:lnTo>
                  <a:lnTo>
                    <a:pt x="5102351" y="4932234"/>
                  </a:lnTo>
                  <a:lnTo>
                    <a:pt x="5101003" y="4939014"/>
                  </a:lnTo>
                  <a:lnTo>
                    <a:pt x="5095608" y="4952037"/>
                  </a:lnTo>
                  <a:lnTo>
                    <a:pt x="5091768" y="4957785"/>
                  </a:lnTo>
                  <a:lnTo>
                    <a:pt x="5081800" y="4967752"/>
                  </a:lnTo>
                  <a:lnTo>
                    <a:pt x="5079218" y="4969477"/>
                  </a:lnTo>
                  <a:close/>
                </a:path>
              </a:pathLst>
            </a:custGeom>
            <a:solidFill>
              <a:srgbClr val="6B747D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8946" y="1783555"/>
              <a:ext cx="70866" cy="708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8946" y="2633947"/>
              <a:ext cx="70866" cy="708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8946" y="3484339"/>
              <a:ext cx="70866" cy="7086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8806" y="949251"/>
            <a:ext cx="4602480" cy="3544570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2250" b="1" spc="-65" dirty="0">
                <a:solidFill>
                  <a:srgbClr val="2562EB"/>
                </a:solidFill>
                <a:latin typeface="Times New Roman"/>
                <a:cs typeface="Times New Roman"/>
              </a:rPr>
              <a:t>Opening</a:t>
            </a:r>
            <a:r>
              <a:rPr sz="2250" b="1" spc="-20" dirty="0">
                <a:solidFill>
                  <a:srgbClr val="2562EB"/>
                </a:solidFill>
                <a:latin typeface="Times New Roman"/>
                <a:cs typeface="Times New Roman"/>
              </a:rPr>
              <a:t> </a:t>
            </a:r>
            <a:r>
              <a:rPr sz="2250" b="1" spc="-10" dirty="0">
                <a:solidFill>
                  <a:srgbClr val="2562EB"/>
                </a:solidFill>
                <a:latin typeface="Times New Roman"/>
                <a:cs typeface="Times New Roman"/>
              </a:rPr>
              <a:t>Functions</a:t>
            </a:r>
            <a:endParaRPr sz="2250">
              <a:latin typeface="Times New Roman"/>
              <a:cs typeface="Times New Roman"/>
            </a:endParaRPr>
          </a:p>
          <a:p>
            <a:pPr marL="309880" marR="658495">
              <a:lnSpc>
                <a:spcPct val="119000"/>
              </a:lnSpc>
              <a:spcBef>
                <a:spcPts val="735"/>
              </a:spcBef>
            </a:pPr>
            <a:r>
              <a:rPr sz="1900" b="1" spc="-95" dirty="0">
                <a:solidFill>
                  <a:srgbClr val="2562EB"/>
                </a:solidFill>
                <a:latin typeface="Courier New"/>
                <a:cs typeface="Courier New"/>
              </a:rPr>
              <a:t>fopen()</a:t>
            </a:r>
            <a:r>
              <a:rPr sz="2100" spc="-95" dirty="0">
                <a:latin typeface="Arial"/>
                <a:cs typeface="Arial"/>
              </a:rPr>
              <a:t>: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spc="-100" dirty="0">
                <a:latin typeface="Arial"/>
                <a:cs typeface="Arial"/>
              </a:rPr>
              <a:t>Open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specified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spc="-45" dirty="0">
                <a:latin typeface="Arial"/>
                <a:cs typeface="Arial"/>
              </a:rPr>
              <a:t>file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spc="-20" dirty="0">
                <a:latin typeface="Arial"/>
                <a:cs typeface="Arial"/>
              </a:rPr>
              <a:t>with </a:t>
            </a:r>
            <a:r>
              <a:rPr sz="2100" spc="-80" dirty="0">
                <a:latin typeface="Arial"/>
                <a:cs typeface="Arial"/>
              </a:rPr>
              <a:t>access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-20" dirty="0">
                <a:latin typeface="Arial"/>
                <a:cs typeface="Arial"/>
              </a:rPr>
              <a:t>mode</a:t>
            </a:r>
            <a:endParaRPr sz="2100">
              <a:latin typeface="Arial"/>
              <a:cs typeface="Arial"/>
            </a:endParaRPr>
          </a:p>
          <a:p>
            <a:pPr marL="309880" marR="5080">
              <a:lnSpc>
                <a:spcPct val="119000"/>
              </a:lnSpc>
              <a:spcBef>
                <a:spcPts val="700"/>
              </a:spcBef>
            </a:pPr>
            <a:r>
              <a:rPr sz="1900" b="1" spc="-95" dirty="0">
                <a:solidFill>
                  <a:srgbClr val="2562EB"/>
                </a:solidFill>
                <a:latin typeface="Courier New"/>
                <a:cs typeface="Courier New"/>
              </a:rPr>
              <a:t>freopen()</a:t>
            </a:r>
            <a:r>
              <a:rPr sz="2100" spc="-95" dirty="0">
                <a:latin typeface="Arial"/>
                <a:cs typeface="Arial"/>
              </a:rPr>
              <a:t>: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spc="-80" dirty="0">
                <a:latin typeface="Arial"/>
                <a:cs typeface="Arial"/>
              </a:rPr>
              <a:t>Redirect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spc="-70" dirty="0">
                <a:latin typeface="Arial"/>
                <a:cs typeface="Arial"/>
              </a:rPr>
              <a:t>existing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stream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spc="-25" dirty="0">
                <a:latin typeface="Arial"/>
                <a:cs typeface="Arial"/>
              </a:rPr>
              <a:t>to </a:t>
            </a:r>
            <a:r>
              <a:rPr sz="2100" spc="-75" dirty="0">
                <a:latin typeface="Arial"/>
                <a:cs typeface="Arial"/>
              </a:rPr>
              <a:t>different</a:t>
            </a:r>
            <a:r>
              <a:rPr sz="2100" dirty="0">
                <a:latin typeface="Arial"/>
                <a:cs typeface="Arial"/>
              </a:rPr>
              <a:t> </a:t>
            </a:r>
            <a:r>
              <a:rPr sz="2100" spc="-20" dirty="0">
                <a:latin typeface="Arial"/>
                <a:cs typeface="Arial"/>
              </a:rPr>
              <a:t>file</a:t>
            </a:r>
            <a:endParaRPr sz="2100">
              <a:latin typeface="Arial"/>
              <a:cs typeface="Arial"/>
            </a:endParaRPr>
          </a:p>
          <a:p>
            <a:pPr marL="309880" marR="676275">
              <a:lnSpc>
                <a:spcPct val="119000"/>
              </a:lnSpc>
              <a:spcBef>
                <a:spcPts val="695"/>
              </a:spcBef>
            </a:pPr>
            <a:r>
              <a:rPr sz="1900" b="1" spc="-95" dirty="0">
                <a:solidFill>
                  <a:srgbClr val="2562EB"/>
                </a:solidFill>
                <a:latin typeface="Courier New"/>
                <a:cs typeface="Courier New"/>
              </a:rPr>
              <a:t>fdopen()</a:t>
            </a:r>
            <a:r>
              <a:rPr sz="2100" spc="-95" dirty="0">
                <a:latin typeface="Arial"/>
                <a:cs typeface="Arial"/>
              </a:rPr>
              <a:t>:</a:t>
            </a:r>
            <a:r>
              <a:rPr sz="2100" spc="-125" dirty="0">
                <a:latin typeface="Arial"/>
                <a:cs typeface="Arial"/>
              </a:rPr>
              <a:t> </a:t>
            </a:r>
            <a:r>
              <a:rPr sz="2100" spc="-80" dirty="0">
                <a:latin typeface="Arial"/>
                <a:cs typeface="Arial"/>
              </a:rPr>
              <a:t>Associate</a:t>
            </a:r>
            <a:r>
              <a:rPr sz="2100" spc="-5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stream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spc="-25" dirty="0">
                <a:latin typeface="Arial"/>
                <a:cs typeface="Arial"/>
              </a:rPr>
              <a:t>with </a:t>
            </a:r>
            <a:r>
              <a:rPr sz="2100" spc="-70" dirty="0">
                <a:latin typeface="Arial"/>
                <a:cs typeface="Arial"/>
              </a:rPr>
              <a:t>existing</a:t>
            </a:r>
            <a:r>
              <a:rPr sz="2100" spc="-50" dirty="0">
                <a:latin typeface="Arial"/>
                <a:cs typeface="Arial"/>
              </a:rPr>
              <a:t> </a:t>
            </a:r>
            <a:r>
              <a:rPr sz="2100" spc="-45" dirty="0">
                <a:latin typeface="Arial"/>
                <a:cs typeface="Arial"/>
              </a:rPr>
              <a:t>file</a:t>
            </a:r>
            <a:r>
              <a:rPr sz="2100" spc="-50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descriptor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250" b="1" spc="-30" dirty="0">
                <a:solidFill>
                  <a:srgbClr val="2562EB"/>
                </a:solidFill>
                <a:latin typeface="Times New Roman"/>
                <a:cs typeface="Times New Roman"/>
              </a:rPr>
              <a:t>File</a:t>
            </a:r>
            <a:r>
              <a:rPr sz="2250" b="1" spc="-110" dirty="0">
                <a:solidFill>
                  <a:srgbClr val="2562EB"/>
                </a:solidFill>
                <a:latin typeface="Times New Roman"/>
                <a:cs typeface="Times New Roman"/>
              </a:rPr>
              <a:t> </a:t>
            </a:r>
            <a:r>
              <a:rPr sz="2250" b="1" spc="-10" dirty="0">
                <a:solidFill>
                  <a:srgbClr val="2562EB"/>
                </a:solidFill>
                <a:latin typeface="Times New Roman"/>
                <a:cs typeface="Times New Roman"/>
              </a:rPr>
              <a:t>Modes</a:t>
            </a:r>
            <a:endParaRPr sz="225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18946" y="4662487"/>
            <a:ext cx="540385" cy="372110"/>
            <a:chOff x="718946" y="4662487"/>
            <a:chExt cx="540385" cy="37211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8946" y="4804219"/>
              <a:ext cx="70866" cy="7086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22686" y="4662487"/>
              <a:ext cx="337185" cy="372110"/>
            </a:xfrm>
            <a:custGeom>
              <a:avLst/>
              <a:gdLst/>
              <a:ahLst/>
              <a:cxnLst/>
              <a:rect l="l" t="t" r="r" b="b"/>
              <a:pathLst>
                <a:path w="337184" h="372110">
                  <a:moveTo>
                    <a:pt x="313562" y="372045"/>
                  </a:moveTo>
                  <a:lnTo>
                    <a:pt x="23050" y="372045"/>
                  </a:lnTo>
                  <a:lnTo>
                    <a:pt x="19660" y="371371"/>
                  </a:lnTo>
                  <a:lnTo>
                    <a:pt x="0" y="348995"/>
                  </a:lnTo>
                  <a:lnTo>
                    <a:pt x="0" y="345471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313562" y="0"/>
                  </a:lnTo>
                  <a:lnTo>
                    <a:pt x="336613" y="23050"/>
                  </a:lnTo>
                  <a:lnTo>
                    <a:pt x="336613" y="348995"/>
                  </a:lnTo>
                  <a:lnTo>
                    <a:pt x="316952" y="371371"/>
                  </a:lnTo>
                  <a:lnTo>
                    <a:pt x="313562" y="372045"/>
                  </a:lnTo>
                  <a:close/>
                </a:path>
              </a:pathLst>
            </a:custGeom>
            <a:solidFill>
              <a:srgbClr val="6B747D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11718" y="4661679"/>
            <a:ext cx="15240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50" dirty="0">
                <a:latin typeface="Courier New"/>
                <a:cs typeface="Courier New"/>
              </a:rPr>
              <a:t>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27402" y="4662487"/>
            <a:ext cx="1568450" cy="372110"/>
          </a:xfrm>
          <a:custGeom>
            <a:avLst/>
            <a:gdLst/>
            <a:ahLst/>
            <a:cxnLst/>
            <a:rect l="l" t="t" r="r" b="b"/>
            <a:pathLst>
              <a:path w="1568450" h="372110">
                <a:moveTo>
                  <a:pt x="336613" y="23050"/>
                </a:moveTo>
                <a:lnTo>
                  <a:pt x="313563" y="0"/>
                </a:lnTo>
                <a:lnTo>
                  <a:pt x="23050" y="0"/>
                </a:lnTo>
                <a:lnTo>
                  <a:pt x="0" y="23050"/>
                </a:lnTo>
                <a:lnTo>
                  <a:pt x="0" y="345478"/>
                </a:lnTo>
                <a:lnTo>
                  <a:pt x="0" y="348996"/>
                </a:lnTo>
                <a:lnTo>
                  <a:pt x="23050" y="372046"/>
                </a:lnTo>
                <a:lnTo>
                  <a:pt x="313563" y="372046"/>
                </a:lnTo>
                <a:lnTo>
                  <a:pt x="336613" y="348996"/>
                </a:lnTo>
                <a:lnTo>
                  <a:pt x="336613" y="23050"/>
                </a:lnTo>
                <a:close/>
              </a:path>
              <a:path w="1568450" h="372110">
                <a:moveTo>
                  <a:pt x="1567903" y="23050"/>
                </a:moveTo>
                <a:lnTo>
                  <a:pt x="1544853" y="0"/>
                </a:lnTo>
                <a:lnTo>
                  <a:pt x="1254353" y="0"/>
                </a:lnTo>
                <a:lnTo>
                  <a:pt x="1231290" y="23050"/>
                </a:lnTo>
                <a:lnTo>
                  <a:pt x="1231303" y="345478"/>
                </a:lnTo>
                <a:lnTo>
                  <a:pt x="1231290" y="348996"/>
                </a:lnTo>
                <a:lnTo>
                  <a:pt x="1254353" y="372046"/>
                </a:lnTo>
                <a:lnTo>
                  <a:pt x="1544853" y="372046"/>
                </a:lnTo>
                <a:lnTo>
                  <a:pt x="1567903" y="348996"/>
                </a:lnTo>
                <a:lnTo>
                  <a:pt x="1567903" y="23050"/>
                </a:lnTo>
                <a:close/>
              </a:path>
            </a:pathLst>
          </a:custGeom>
          <a:solidFill>
            <a:srgbClr val="6B747D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12466" y="4629125"/>
            <a:ext cx="3456940" cy="347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916940" algn="l"/>
                <a:tab pos="2150110" algn="l"/>
              </a:tabLst>
            </a:pPr>
            <a:r>
              <a:rPr sz="2100" spc="-10" dirty="0">
                <a:latin typeface="Arial"/>
                <a:cs typeface="Arial"/>
              </a:rPr>
              <a:t>(read),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700" baseline="1543" dirty="0">
                <a:latin typeface="Courier New"/>
                <a:cs typeface="Courier New"/>
              </a:rPr>
              <a:t>w</a:t>
            </a:r>
            <a:r>
              <a:rPr sz="2700" spc="300" baseline="1543" dirty="0">
                <a:latin typeface="Courier New"/>
                <a:cs typeface="Courier New"/>
              </a:rPr>
              <a:t> </a:t>
            </a:r>
            <a:r>
              <a:rPr sz="2100" spc="-10" dirty="0">
                <a:latin typeface="Arial"/>
                <a:cs typeface="Arial"/>
              </a:rPr>
              <a:t>(write),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700" baseline="1543" dirty="0">
                <a:latin typeface="Courier New"/>
                <a:cs typeface="Courier New"/>
              </a:rPr>
              <a:t>a</a:t>
            </a:r>
            <a:r>
              <a:rPr sz="2700" spc="300" baseline="1543" dirty="0">
                <a:latin typeface="Courier New"/>
                <a:cs typeface="Courier New"/>
              </a:rPr>
              <a:t> </a:t>
            </a:r>
            <a:r>
              <a:rPr sz="2100" spc="-70" dirty="0">
                <a:latin typeface="Arial"/>
                <a:cs typeface="Arial"/>
              </a:rPr>
              <a:t>(append)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18946" y="5140832"/>
            <a:ext cx="2338705" cy="363220"/>
            <a:chOff x="718946" y="5140832"/>
            <a:chExt cx="2338705" cy="363220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8946" y="5273706"/>
              <a:ext cx="70866" cy="7086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922680" y="5140832"/>
              <a:ext cx="2134870" cy="363220"/>
            </a:xfrm>
            <a:custGeom>
              <a:avLst/>
              <a:gdLst/>
              <a:ahLst/>
              <a:cxnLst/>
              <a:rect l="l" t="t" r="r" b="b"/>
              <a:pathLst>
                <a:path w="2134870" h="363220">
                  <a:moveTo>
                    <a:pt x="336613" y="23063"/>
                  </a:moveTo>
                  <a:lnTo>
                    <a:pt x="313563" y="0"/>
                  </a:lnTo>
                  <a:lnTo>
                    <a:pt x="23050" y="0"/>
                  </a:lnTo>
                  <a:lnTo>
                    <a:pt x="0" y="23063"/>
                  </a:lnTo>
                  <a:lnTo>
                    <a:pt x="0" y="336613"/>
                  </a:lnTo>
                  <a:lnTo>
                    <a:pt x="0" y="340144"/>
                  </a:lnTo>
                  <a:lnTo>
                    <a:pt x="23050" y="363194"/>
                  </a:lnTo>
                  <a:lnTo>
                    <a:pt x="313563" y="363194"/>
                  </a:lnTo>
                  <a:lnTo>
                    <a:pt x="336613" y="340144"/>
                  </a:lnTo>
                  <a:lnTo>
                    <a:pt x="336613" y="23063"/>
                  </a:lnTo>
                  <a:close/>
                </a:path>
                <a:path w="2134870" h="363220">
                  <a:moveTo>
                    <a:pt x="2134832" y="23063"/>
                  </a:moveTo>
                  <a:lnTo>
                    <a:pt x="2111781" y="0"/>
                  </a:lnTo>
                  <a:lnTo>
                    <a:pt x="1821281" y="0"/>
                  </a:lnTo>
                  <a:lnTo>
                    <a:pt x="1798218" y="23063"/>
                  </a:lnTo>
                  <a:lnTo>
                    <a:pt x="1798231" y="336613"/>
                  </a:lnTo>
                  <a:lnTo>
                    <a:pt x="1798218" y="340144"/>
                  </a:lnTo>
                  <a:lnTo>
                    <a:pt x="1821281" y="363194"/>
                  </a:lnTo>
                  <a:lnTo>
                    <a:pt x="2111781" y="363194"/>
                  </a:lnTo>
                  <a:lnTo>
                    <a:pt x="2134832" y="340144"/>
                  </a:lnTo>
                  <a:lnTo>
                    <a:pt x="2134832" y="23063"/>
                  </a:lnTo>
                  <a:close/>
                </a:path>
              </a:pathLst>
            </a:custGeom>
            <a:solidFill>
              <a:srgbClr val="6B747D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011718" y="5099720"/>
            <a:ext cx="2965450" cy="347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810385" algn="l"/>
              </a:tabLst>
            </a:pPr>
            <a:r>
              <a:rPr sz="1800" dirty="0">
                <a:latin typeface="Courier New"/>
                <a:cs typeface="Courier New"/>
              </a:rPr>
              <a:t>+</a:t>
            </a:r>
            <a:r>
              <a:rPr sz="1800" spc="200" dirty="0">
                <a:latin typeface="Courier New"/>
                <a:cs typeface="Courier New"/>
              </a:rPr>
              <a:t> </a:t>
            </a:r>
            <a:r>
              <a:rPr sz="2100" spc="-10" dirty="0">
                <a:latin typeface="Arial"/>
                <a:cs typeface="Arial"/>
              </a:rPr>
              <a:t>(read/write),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1800" dirty="0">
                <a:latin typeface="Courier New"/>
                <a:cs typeface="Courier New"/>
              </a:rPr>
              <a:t>b</a:t>
            </a:r>
            <a:r>
              <a:rPr sz="1800" spc="200" dirty="0">
                <a:latin typeface="Courier New"/>
                <a:cs typeface="Courier New"/>
              </a:rPr>
              <a:t> </a:t>
            </a:r>
            <a:r>
              <a:rPr sz="2100" spc="-60" dirty="0">
                <a:latin typeface="Arial"/>
                <a:cs typeface="Arial"/>
              </a:rPr>
              <a:t>(binary)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79566" y="942021"/>
            <a:ext cx="5102860" cy="4978400"/>
            <a:chOff x="5679566" y="942021"/>
            <a:chExt cx="5102860" cy="4978400"/>
          </a:xfrm>
        </p:grpSpPr>
        <p:sp>
          <p:nvSpPr>
            <p:cNvPr id="21" name="object 21"/>
            <p:cNvSpPr/>
            <p:nvPr/>
          </p:nvSpPr>
          <p:spPr>
            <a:xfrm>
              <a:off x="5679567" y="942021"/>
              <a:ext cx="5102860" cy="4978400"/>
            </a:xfrm>
            <a:custGeom>
              <a:avLst/>
              <a:gdLst/>
              <a:ahLst/>
              <a:cxnLst/>
              <a:rect l="l" t="t" r="r" b="b"/>
              <a:pathLst>
                <a:path w="5102859" h="4978400">
                  <a:moveTo>
                    <a:pt x="5056249" y="4978336"/>
                  </a:moveTo>
                  <a:lnTo>
                    <a:pt x="46101" y="4978336"/>
                  </a:lnTo>
                  <a:lnTo>
                    <a:pt x="39321" y="4976987"/>
                  </a:lnTo>
                  <a:lnTo>
                    <a:pt x="6742" y="4952037"/>
                  </a:lnTo>
                  <a:lnTo>
                    <a:pt x="0" y="4932235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5056249" y="0"/>
                  </a:lnTo>
                  <a:lnTo>
                    <a:pt x="5091767" y="20550"/>
                  </a:lnTo>
                  <a:lnTo>
                    <a:pt x="5102351" y="46101"/>
                  </a:lnTo>
                  <a:lnTo>
                    <a:pt x="5102351" y="4932235"/>
                  </a:lnTo>
                  <a:lnTo>
                    <a:pt x="5081800" y="4967752"/>
                  </a:lnTo>
                  <a:lnTo>
                    <a:pt x="5056249" y="4978336"/>
                  </a:lnTo>
                  <a:close/>
                </a:path>
              </a:pathLst>
            </a:custGeom>
            <a:solidFill>
              <a:srgbClr val="F7F9FA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79566" y="942021"/>
              <a:ext cx="5102860" cy="4978400"/>
            </a:xfrm>
            <a:custGeom>
              <a:avLst/>
              <a:gdLst/>
              <a:ahLst/>
              <a:cxnLst/>
              <a:rect l="l" t="t" r="r" b="b"/>
              <a:pathLst>
                <a:path w="5102859" h="4978400">
                  <a:moveTo>
                    <a:pt x="5056249" y="4978336"/>
                  </a:moveTo>
                  <a:lnTo>
                    <a:pt x="46101" y="4978336"/>
                  </a:lnTo>
                  <a:lnTo>
                    <a:pt x="39321" y="4976987"/>
                  </a:lnTo>
                  <a:lnTo>
                    <a:pt x="6742" y="4952037"/>
                  </a:lnTo>
                  <a:lnTo>
                    <a:pt x="0" y="4932234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5056249" y="0"/>
                  </a:lnTo>
                  <a:lnTo>
                    <a:pt x="5063028" y="1348"/>
                  </a:lnTo>
                  <a:lnTo>
                    <a:pt x="5076052" y="6742"/>
                  </a:lnTo>
                  <a:lnTo>
                    <a:pt x="5079218" y="8858"/>
                  </a:lnTo>
                  <a:lnTo>
                    <a:pt x="47275" y="8858"/>
                  </a:lnTo>
                  <a:lnTo>
                    <a:pt x="41625" y="9982"/>
                  </a:lnTo>
                  <a:lnTo>
                    <a:pt x="9981" y="41626"/>
                  </a:lnTo>
                  <a:lnTo>
                    <a:pt x="8858" y="47276"/>
                  </a:lnTo>
                  <a:lnTo>
                    <a:pt x="8858" y="4931059"/>
                  </a:lnTo>
                  <a:lnTo>
                    <a:pt x="30772" y="4963858"/>
                  </a:lnTo>
                  <a:lnTo>
                    <a:pt x="47275" y="4969477"/>
                  </a:lnTo>
                  <a:lnTo>
                    <a:pt x="5079218" y="4969477"/>
                  </a:lnTo>
                  <a:lnTo>
                    <a:pt x="5076052" y="4971593"/>
                  </a:lnTo>
                  <a:lnTo>
                    <a:pt x="5063028" y="4976987"/>
                  </a:lnTo>
                  <a:lnTo>
                    <a:pt x="5056249" y="4978336"/>
                  </a:lnTo>
                  <a:close/>
                </a:path>
                <a:path w="5102859" h="4978400">
                  <a:moveTo>
                    <a:pt x="5079218" y="4969477"/>
                  </a:moveTo>
                  <a:lnTo>
                    <a:pt x="5055075" y="4969477"/>
                  </a:lnTo>
                  <a:lnTo>
                    <a:pt x="5060724" y="4968353"/>
                  </a:lnTo>
                  <a:lnTo>
                    <a:pt x="5071577" y="4963858"/>
                  </a:lnTo>
                  <a:lnTo>
                    <a:pt x="5093493" y="4931059"/>
                  </a:lnTo>
                  <a:lnTo>
                    <a:pt x="5093493" y="47276"/>
                  </a:lnTo>
                  <a:lnTo>
                    <a:pt x="5071577" y="14477"/>
                  </a:lnTo>
                  <a:lnTo>
                    <a:pt x="5055075" y="8858"/>
                  </a:lnTo>
                  <a:lnTo>
                    <a:pt x="5079218" y="8858"/>
                  </a:lnTo>
                  <a:lnTo>
                    <a:pt x="5102351" y="46101"/>
                  </a:lnTo>
                  <a:lnTo>
                    <a:pt x="5102351" y="4932234"/>
                  </a:lnTo>
                  <a:lnTo>
                    <a:pt x="5101003" y="4939014"/>
                  </a:lnTo>
                  <a:lnTo>
                    <a:pt x="5095608" y="4952037"/>
                  </a:lnTo>
                  <a:lnTo>
                    <a:pt x="5091767" y="4957785"/>
                  </a:lnTo>
                  <a:lnTo>
                    <a:pt x="5081800" y="4967752"/>
                  </a:lnTo>
                  <a:lnTo>
                    <a:pt x="5079218" y="4969477"/>
                  </a:lnTo>
                  <a:close/>
                </a:path>
              </a:pathLst>
            </a:custGeom>
            <a:solidFill>
              <a:srgbClr val="6B747D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98463" y="1783555"/>
              <a:ext cx="70866" cy="7086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98463" y="3103434"/>
              <a:ext cx="70866" cy="7086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98463" y="3944968"/>
              <a:ext cx="70866" cy="70865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5888323" y="949251"/>
            <a:ext cx="4679950" cy="3540760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2250" b="1" spc="-50" dirty="0">
                <a:solidFill>
                  <a:srgbClr val="2562EB"/>
                </a:solidFill>
                <a:latin typeface="Times New Roman"/>
                <a:cs typeface="Times New Roman"/>
              </a:rPr>
              <a:t>Closing</a:t>
            </a:r>
            <a:r>
              <a:rPr sz="2250" b="1" spc="-75" dirty="0">
                <a:solidFill>
                  <a:srgbClr val="2562EB"/>
                </a:solidFill>
                <a:latin typeface="Times New Roman"/>
                <a:cs typeface="Times New Roman"/>
              </a:rPr>
              <a:t> </a:t>
            </a:r>
            <a:r>
              <a:rPr sz="2250" b="1" spc="-10" dirty="0">
                <a:solidFill>
                  <a:srgbClr val="2562EB"/>
                </a:solidFill>
                <a:latin typeface="Times New Roman"/>
                <a:cs typeface="Times New Roman"/>
              </a:rPr>
              <a:t>Function</a:t>
            </a:r>
            <a:endParaRPr sz="2250">
              <a:latin typeface="Times New Roman"/>
              <a:cs typeface="Times New Roman"/>
            </a:endParaRPr>
          </a:p>
          <a:p>
            <a:pPr marL="309880" marR="147320">
              <a:lnSpc>
                <a:spcPct val="119000"/>
              </a:lnSpc>
              <a:spcBef>
                <a:spcPts val="735"/>
              </a:spcBef>
            </a:pPr>
            <a:r>
              <a:rPr sz="1900" b="1" spc="-95" dirty="0">
                <a:solidFill>
                  <a:srgbClr val="2562EB"/>
                </a:solidFill>
                <a:latin typeface="Courier New"/>
                <a:cs typeface="Courier New"/>
              </a:rPr>
              <a:t>fclose()</a:t>
            </a:r>
            <a:r>
              <a:rPr sz="2100" spc="-95" dirty="0">
                <a:latin typeface="Arial"/>
                <a:cs typeface="Arial"/>
              </a:rPr>
              <a:t>: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Close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stream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spc="-95" dirty="0">
                <a:latin typeface="Arial"/>
                <a:cs typeface="Arial"/>
              </a:rPr>
              <a:t>and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spc="-65" dirty="0">
                <a:latin typeface="Arial"/>
                <a:cs typeface="Arial"/>
              </a:rPr>
              <a:t>flush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spc="-25" dirty="0">
                <a:latin typeface="Arial"/>
                <a:cs typeface="Arial"/>
              </a:rPr>
              <a:t>any </a:t>
            </a:r>
            <a:r>
              <a:rPr sz="2100" spc="-85" dirty="0">
                <a:latin typeface="Arial"/>
                <a:cs typeface="Arial"/>
              </a:rPr>
              <a:t>buffered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spc="-20" dirty="0">
                <a:latin typeface="Arial"/>
                <a:cs typeface="Arial"/>
              </a:rPr>
              <a:t>data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250" b="1" spc="-55" dirty="0">
                <a:solidFill>
                  <a:srgbClr val="2562EB"/>
                </a:solidFill>
                <a:latin typeface="Times New Roman"/>
                <a:cs typeface="Times New Roman"/>
              </a:rPr>
              <a:t>Default</a:t>
            </a:r>
            <a:r>
              <a:rPr sz="2250" b="1" spc="-35" dirty="0">
                <a:solidFill>
                  <a:srgbClr val="2562EB"/>
                </a:solidFill>
                <a:latin typeface="Times New Roman"/>
                <a:cs typeface="Times New Roman"/>
              </a:rPr>
              <a:t> </a:t>
            </a:r>
            <a:r>
              <a:rPr sz="2250" b="1" spc="-10" dirty="0">
                <a:solidFill>
                  <a:srgbClr val="2562EB"/>
                </a:solidFill>
                <a:latin typeface="Times New Roman"/>
                <a:cs typeface="Times New Roman"/>
              </a:rPr>
              <a:t>Behavior</a:t>
            </a:r>
            <a:endParaRPr sz="2250">
              <a:latin typeface="Times New Roman"/>
              <a:cs typeface="Times New Roman"/>
            </a:endParaRPr>
          </a:p>
          <a:p>
            <a:pPr marL="309880" marR="5080">
              <a:lnSpc>
                <a:spcPct val="116199"/>
              </a:lnSpc>
              <a:spcBef>
                <a:spcPts val="875"/>
              </a:spcBef>
            </a:pPr>
            <a:r>
              <a:rPr sz="2100" spc="-75" dirty="0">
                <a:latin typeface="Arial"/>
                <a:cs typeface="Arial"/>
              </a:rPr>
              <a:t>Default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permissions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spc="-45" dirty="0">
                <a:latin typeface="Arial"/>
                <a:cs typeface="Arial"/>
              </a:rPr>
              <a:t>for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spc="-110" dirty="0">
                <a:latin typeface="Arial"/>
                <a:cs typeface="Arial"/>
              </a:rPr>
              <a:t>new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files: </a:t>
            </a:r>
            <a:r>
              <a:rPr sz="2100" spc="-75" dirty="0">
                <a:latin typeface="Arial"/>
                <a:cs typeface="Arial"/>
              </a:rPr>
              <a:t>readable/writable</a:t>
            </a:r>
            <a:r>
              <a:rPr sz="2100" spc="-50" dirty="0">
                <a:latin typeface="Arial"/>
                <a:cs typeface="Arial"/>
              </a:rPr>
              <a:t> </a:t>
            </a:r>
            <a:r>
              <a:rPr sz="2100" spc="-65" dirty="0">
                <a:latin typeface="Arial"/>
                <a:cs typeface="Arial"/>
              </a:rPr>
              <a:t>by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-95" dirty="0">
                <a:latin typeface="Arial"/>
                <a:cs typeface="Arial"/>
              </a:rPr>
              <a:t>user,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-80" dirty="0">
                <a:latin typeface="Arial"/>
                <a:cs typeface="Arial"/>
              </a:rPr>
              <a:t>group,</a:t>
            </a:r>
            <a:r>
              <a:rPr sz="2100" spc="-50" dirty="0">
                <a:latin typeface="Arial"/>
                <a:cs typeface="Arial"/>
              </a:rPr>
              <a:t> </a:t>
            </a:r>
            <a:r>
              <a:rPr sz="2100" spc="-25" dirty="0">
                <a:latin typeface="Arial"/>
                <a:cs typeface="Arial"/>
              </a:rPr>
              <a:t>others</a:t>
            </a:r>
            <a:endParaRPr sz="2100">
              <a:latin typeface="Arial"/>
              <a:cs typeface="Arial"/>
            </a:endParaRPr>
          </a:p>
          <a:p>
            <a:pPr marL="309880" marR="226060">
              <a:lnSpc>
                <a:spcPct val="116199"/>
              </a:lnSpc>
              <a:spcBef>
                <a:spcPts val="770"/>
              </a:spcBef>
            </a:pPr>
            <a:r>
              <a:rPr sz="2100" spc="-85" dirty="0">
                <a:latin typeface="Arial"/>
                <a:cs typeface="Arial"/>
              </a:rPr>
              <a:t>Automatic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stream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closure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spc="-90" dirty="0">
                <a:latin typeface="Arial"/>
                <a:cs typeface="Arial"/>
              </a:rPr>
              <a:t>on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spc="-55" dirty="0">
                <a:latin typeface="Arial"/>
                <a:cs typeface="Arial"/>
              </a:rPr>
              <a:t>program </a:t>
            </a:r>
            <a:r>
              <a:rPr sz="2100" spc="-10" dirty="0">
                <a:latin typeface="Arial"/>
                <a:cs typeface="Arial"/>
              </a:rPr>
              <a:t>termination</a:t>
            </a:r>
            <a:endParaRPr sz="21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679712" y="6127322"/>
            <a:ext cx="4070350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0"/>
              </a:lnSpc>
            </a:pPr>
            <a:r>
              <a:rPr sz="1450" spc="-50" dirty="0">
                <a:solidFill>
                  <a:srgbClr val="6B747D"/>
                </a:solidFill>
                <a:latin typeface="Arial"/>
                <a:cs typeface="Arial"/>
              </a:rPr>
              <a:t>Advanced</a:t>
            </a:r>
            <a:r>
              <a:rPr sz="1450" spc="-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55" dirty="0">
                <a:solidFill>
                  <a:srgbClr val="6B747D"/>
                </a:solidFill>
                <a:latin typeface="Arial"/>
                <a:cs typeface="Arial"/>
              </a:rPr>
              <a:t>UNIX</a:t>
            </a:r>
            <a:r>
              <a:rPr sz="1450" spc="-25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55" dirty="0">
                <a:solidFill>
                  <a:srgbClr val="6B747D"/>
                </a:solidFill>
                <a:latin typeface="Arial"/>
                <a:cs typeface="Arial"/>
              </a:rPr>
              <a:t>Programming</a:t>
            </a:r>
            <a:r>
              <a:rPr sz="1450" spc="-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6B747D"/>
                </a:solidFill>
                <a:latin typeface="Arial"/>
                <a:cs typeface="Arial"/>
              </a:rPr>
              <a:t>•</a:t>
            </a:r>
            <a:r>
              <a:rPr sz="1250" spc="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45" dirty="0">
                <a:solidFill>
                  <a:srgbClr val="6B747D"/>
                </a:solidFill>
                <a:latin typeface="Arial"/>
                <a:cs typeface="Arial"/>
              </a:rPr>
              <a:t>Standard</a:t>
            </a:r>
            <a:r>
              <a:rPr sz="1450" spc="-25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35" dirty="0">
                <a:solidFill>
                  <a:srgbClr val="6B747D"/>
                </a:solidFill>
                <a:latin typeface="Arial"/>
                <a:cs typeface="Arial"/>
              </a:rPr>
              <a:t>I/O</a:t>
            </a:r>
            <a:r>
              <a:rPr sz="1450" spc="-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6B747D"/>
                </a:solidFill>
                <a:latin typeface="Arial"/>
                <a:cs typeface="Arial"/>
              </a:rPr>
              <a:t>Library</a:t>
            </a:r>
            <a:endParaRPr sz="145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7</a:t>
            </a:fld>
            <a:r>
              <a:rPr spc="180" dirty="0"/>
              <a:t> </a:t>
            </a:r>
            <a:r>
              <a:rPr dirty="0"/>
              <a:t>/</a:t>
            </a:r>
            <a:r>
              <a:rPr spc="180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440815">
              <a:lnSpc>
                <a:spcPct val="100000"/>
              </a:lnSpc>
              <a:spcBef>
                <a:spcPts val="114"/>
              </a:spcBef>
            </a:pPr>
            <a:r>
              <a:rPr spc="-90" dirty="0"/>
              <a:t>Character-</a:t>
            </a:r>
            <a:r>
              <a:rPr spc="-70" dirty="0"/>
              <a:t>at-a-</a:t>
            </a:r>
            <a:r>
              <a:rPr spc="-80" dirty="0"/>
              <a:t>Time</a:t>
            </a:r>
            <a:r>
              <a:rPr spc="45" dirty="0"/>
              <a:t> </a:t>
            </a:r>
            <a:r>
              <a:rPr spc="-25" dirty="0"/>
              <a:t>I/O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004029"/>
            <a:ext cx="5102860" cy="4854575"/>
            <a:chOff x="400049" y="1004029"/>
            <a:chExt cx="5102860" cy="4854575"/>
          </a:xfrm>
        </p:grpSpPr>
        <p:sp>
          <p:nvSpPr>
            <p:cNvPr id="4" name="object 4"/>
            <p:cNvSpPr/>
            <p:nvPr/>
          </p:nvSpPr>
          <p:spPr>
            <a:xfrm>
              <a:off x="400049" y="1004029"/>
              <a:ext cx="5102860" cy="4854575"/>
            </a:xfrm>
            <a:custGeom>
              <a:avLst/>
              <a:gdLst/>
              <a:ahLst/>
              <a:cxnLst/>
              <a:rect l="l" t="t" r="r" b="b"/>
              <a:pathLst>
                <a:path w="5102860" h="4854575">
                  <a:moveTo>
                    <a:pt x="5056250" y="4854320"/>
                  </a:moveTo>
                  <a:lnTo>
                    <a:pt x="46101" y="4854320"/>
                  </a:lnTo>
                  <a:lnTo>
                    <a:pt x="39321" y="4852971"/>
                  </a:lnTo>
                  <a:lnTo>
                    <a:pt x="6742" y="4828021"/>
                  </a:lnTo>
                  <a:lnTo>
                    <a:pt x="0" y="4808219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5056250" y="0"/>
                  </a:lnTo>
                  <a:lnTo>
                    <a:pt x="5091768" y="20550"/>
                  </a:lnTo>
                  <a:lnTo>
                    <a:pt x="5102351" y="46101"/>
                  </a:lnTo>
                  <a:lnTo>
                    <a:pt x="5102351" y="4808219"/>
                  </a:lnTo>
                  <a:lnTo>
                    <a:pt x="5081800" y="4843736"/>
                  </a:lnTo>
                  <a:lnTo>
                    <a:pt x="5056250" y="4854320"/>
                  </a:lnTo>
                  <a:close/>
                </a:path>
              </a:pathLst>
            </a:custGeom>
            <a:solidFill>
              <a:srgbClr val="F7F9FA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004029"/>
              <a:ext cx="5102860" cy="4854575"/>
            </a:xfrm>
            <a:custGeom>
              <a:avLst/>
              <a:gdLst/>
              <a:ahLst/>
              <a:cxnLst/>
              <a:rect l="l" t="t" r="r" b="b"/>
              <a:pathLst>
                <a:path w="5102860" h="4854575">
                  <a:moveTo>
                    <a:pt x="5056249" y="4854320"/>
                  </a:moveTo>
                  <a:lnTo>
                    <a:pt x="46101" y="4854320"/>
                  </a:lnTo>
                  <a:lnTo>
                    <a:pt x="39321" y="4852971"/>
                  </a:lnTo>
                  <a:lnTo>
                    <a:pt x="6742" y="4828021"/>
                  </a:lnTo>
                  <a:lnTo>
                    <a:pt x="0" y="4808218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5056249" y="0"/>
                  </a:lnTo>
                  <a:lnTo>
                    <a:pt x="5063029" y="1348"/>
                  </a:lnTo>
                  <a:lnTo>
                    <a:pt x="5076052" y="6742"/>
                  </a:lnTo>
                  <a:lnTo>
                    <a:pt x="5079218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2" y="41626"/>
                  </a:lnTo>
                  <a:lnTo>
                    <a:pt x="8858" y="47276"/>
                  </a:lnTo>
                  <a:lnTo>
                    <a:pt x="8858" y="4807044"/>
                  </a:lnTo>
                  <a:lnTo>
                    <a:pt x="30773" y="4839842"/>
                  </a:lnTo>
                  <a:lnTo>
                    <a:pt x="47276" y="4845462"/>
                  </a:lnTo>
                  <a:lnTo>
                    <a:pt x="5079217" y="4845462"/>
                  </a:lnTo>
                  <a:lnTo>
                    <a:pt x="5076052" y="4847577"/>
                  </a:lnTo>
                  <a:lnTo>
                    <a:pt x="5063029" y="4852971"/>
                  </a:lnTo>
                  <a:lnTo>
                    <a:pt x="5056249" y="4854320"/>
                  </a:lnTo>
                  <a:close/>
                </a:path>
                <a:path w="5102860" h="4854575">
                  <a:moveTo>
                    <a:pt x="5079217" y="4845462"/>
                  </a:moveTo>
                  <a:lnTo>
                    <a:pt x="5055075" y="4845462"/>
                  </a:lnTo>
                  <a:lnTo>
                    <a:pt x="5060724" y="4844338"/>
                  </a:lnTo>
                  <a:lnTo>
                    <a:pt x="5071578" y="4839842"/>
                  </a:lnTo>
                  <a:lnTo>
                    <a:pt x="5093493" y="4807044"/>
                  </a:lnTo>
                  <a:lnTo>
                    <a:pt x="5093493" y="47276"/>
                  </a:lnTo>
                  <a:lnTo>
                    <a:pt x="5071578" y="14477"/>
                  </a:lnTo>
                  <a:lnTo>
                    <a:pt x="5055075" y="8858"/>
                  </a:lnTo>
                  <a:lnTo>
                    <a:pt x="5079218" y="8858"/>
                  </a:lnTo>
                  <a:lnTo>
                    <a:pt x="5102351" y="46101"/>
                  </a:lnTo>
                  <a:lnTo>
                    <a:pt x="5102351" y="4808218"/>
                  </a:lnTo>
                  <a:lnTo>
                    <a:pt x="5101003" y="4814998"/>
                  </a:lnTo>
                  <a:lnTo>
                    <a:pt x="5095608" y="4828021"/>
                  </a:lnTo>
                  <a:lnTo>
                    <a:pt x="5091768" y="4833769"/>
                  </a:lnTo>
                  <a:lnTo>
                    <a:pt x="5081800" y="4843736"/>
                  </a:lnTo>
                  <a:lnTo>
                    <a:pt x="5079217" y="4845462"/>
                  </a:lnTo>
                  <a:close/>
                </a:path>
              </a:pathLst>
            </a:custGeom>
            <a:solidFill>
              <a:srgbClr val="6B747D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9222" y="3989260"/>
              <a:ext cx="4641850" cy="965835"/>
            </a:xfrm>
            <a:custGeom>
              <a:avLst/>
              <a:gdLst/>
              <a:ahLst/>
              <a:cxnLst/>
              <a:rect l="l" t="t" r="r" b="b"/>
              <a:pathLst>
                <a:path w="4641850" h="965835">
                  <a:moveTo>
                    <a:pt x="4592063" y="965549"/>
                  </a:moveTo>
                  <a:lnTo>
                    <a:pt x="0" y="965549"/>
                  </a:lnTo>
                  <a:lnTo>
                    <a:pt x="0" y="0"/>
                  </a:lnTo>
                  <a:lnTo>
                    <a:pt x="4592063" y="0"/>
                  </a:lnTo>
                  <a:lnTo>
                    <a:pt x="4595519" y="340"/>
                  </a:lnTo>
                  <a:lnTo>
                    <a:pt x="4630826" y="20719"/>
                  </a:lnTo>
                  <a:lnTo>
                    <a:pt x="4641722" y="49659"/>
                  </a:lnTo>
                  <a:lnTo>
                    <a:pt x="4641722" y="915889"/>
                  </a:lnTo>
                  <a:lnTo>
                    <a:pt x="4623688" y="952449"/>
                  </a:lnTo>
                  <a:lnTo>
                    <a:pt x="4592063" y="965549"/>
                  </a:lnTo>
                  <a:close/>
                </a:path>
              </a:pathLst>
            </a:custGeom>
            <a:solidFill>
              <a:srgbClr val="21C45D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506" y="3989260"/>
              <a:ext cx="35560" cy="965835"/>
            </a:xfrm>
            <a:custGeom>
              <a:avLst/>
              <a:gdLst/>
              <a:ahLst/>
              <a:cxnLst/>
              <a:rect l="l" t="t" r="r" b="b"/>
              <a:pathLst>
                <a:path w="35559" h="965835">
                  <a:moveTo>
                    <a:pt x="35432" y="965549"/>
                  </a:moveTo>
                  <a:lnTo>
                    <a:pt x="0" y="965549"/>
                  </a:lnTo>
                  <a:lnTo>
                    <a:pt x="0" y="0"/>
                  </a:lnTo>
                  <a:lnTo>
                    <a:pt x="35432" y="0"/>
                  </a:lnTo>
                  <a:lnTo>
                    <a:pt x="35432" y="965549"/>
                  </a:lnTo>
                  <a:close/>
                </a:path>
              </a:pathLst>
            </a:custGeom>
            <a:solidFill>
              <a:srgbClr val="21C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8946" y="1845563"/>
              <a:ext cx="70866" cy="708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8946" y="2695955"/>
              <a:ext cx="70866" cy="708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8946" y="3546347"/>
              <a:ext cx="70866" cy="70865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pc="-45" dirty="0"/>
              <a:t>Input</a:t>
            </a:r>
            <a:r>
              <a:rPr spc="-95" dirty="0"/>
              <a:t> </a:t>
            </a:r>
            <a:r>
              <a:rPr spc="-10" dirty="0"/>
              <a:t>Functions</a:t>
            </a:r>
          </a:p>
          <a:p>
            <a:pPr marL="309880" marR="5080">
              <a:lnSpc>
                <a:spcPct val="119000"/>
              </a:lnSpc>
              <a:spcBef>
                <a:spcPts val="740"/>
              </a:spcBef>
            </a:pPr>
            <a:r>
              <a:rPr sz="1900" spc="-95" dirty="0">
                <a:latin typeface="Courier New"/>
                <a:cs typeface="Courier New"/>
              </a:rPr>
              <a:t>getc(fp)</a:t>
            </a:r>
            <a:r>
              <a:rPr sz="2100" b="0" spc="-95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sz="2100" b="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100" b="0" spc="-100" dirty="0">
                <a:solidFill>
                  <a:srgbClr val="000000"/>
                </a:solidFill>
                <a:latin typeface="Arial"/>
                <a:cs typeface="Arial"/>
              </a:rPr>
              <a:t>Read</a:t>
            </a:r>
            <a:r>
              <a:rPr sz="2100" b="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100" b="0" spc="-80" dirty="0">
                <a:solidFill>
                  <a:srgbClr val="000000"/>
                </a:solidFill>
                <a:latin typeface="Arial"/>
                <a:cs typeface="Arial"/>
              </a:rPr>
              <a:t>character</a:t>
            </a:r>
            <a:r>
              <a:rPr sz="2100" b="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100" b="0" spc="-75" dirty="0">
                <a:solidFill>
                  <a:srgbClr val="000000"/>
                </a:solidFill>
                <a:latin typeface="Arial"/>
                <a:cs typeface="Arial"/>
              </a:rPr>
              <a:t>(can</a:t>
            </a:r>
            <a:r>
              <a:rPr sz="2100" b="0" spc="-25" dirty="0">
                <a:solidFill>
                  <a:srgbClr val="000000"/>
                </a:solidFill>
                <a:latin typeface="Arial"/>
                <a:cs typeface="Arial"/>
              </a:rPr>
              <a:t> be </a:t>
            </a:r>
            <a:r>
              <a:rPr sz="2100" b="0" spc="-10" dirty="0">
                <a:solidFill>
                  <a:srgbClr val="000000"/>
                </a:solidFill>
                <a:latin typeface="Arial"/>
                <a:cs typeface="Arial"/>
              </a:rPr>
              <a:t>macro)</a:t>
            </a:r>
            <a:endParaRPr sz="2100">
              <a:latin typeface="Arial"/>
              <a:cs typeface="Arial"/>
            </a:endParaRPr>
          </a:p>
          <a:p>
            <a:pPr marL="309880" marR="767080">
              <a:lnSpc>
                <a:spcPct val="119000"/>
              </a:lnSpc>
              <a:spcBef>
                <a:spcPts val="700"/>
              </a:spcBef>
            </a:pPr>
            <a:r>
              <a:rPr sz="1900" spc="-95" dirty="0">
                <a:latin typeface="Courier New"/>
                <a:cs typeface="Courier New"/>
              </a:rPr>
              <a:t>fgetc(fp)</a:t>
            </a:r>
            <a:r>
              <a:rPr sz="2100" b="0" spc="-95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sz="2100" b="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100" b="0" spc="-100" dirty="0">
                <a:solidFill>
                  <a:srgbClr val="000000"/>
                </a:solidFill>
                <a:latin typeface="Arial"/>
                <a:cs typeface="Arial"/>
              </a:rPr>
              <a:t>Read</a:t>
            </a:r>
            <a:r>
              <a:rPr sz="2100" b="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100" b="0" spc="-60" dirty="0">
                <a:solidFill>
                  <a:srgbClr val="000000"/>
                </a:solidFill>
                <a:latin typeface="Arial"/>
                <a:cs typeface="Arial"/>
              </a:rPr>
              <a:t>character </a:t>
            </a:r>
            <a:r>
              <a:rPr sz="2100" b="0" spc="-80" dirty="0">
                <a:solidFill>
                  <a:srgbClr val="000000"/>
                </a:solidFill>
                <a:latin typeface="Arial"/>
                <a:cs typeface="Arial"/>
              </a:rPr>
              <a:t>(guaranteed</a:t>
            </a:r>
            <a:r>
              <a:rPr sz="2100" b="0" spc="-6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100" b="0" spc="-10" dirty="0">
                <a:solidFill>
                  <a:srgbClr val="000000"/>
                </a:solidFill>
                <a:latin typeface="Arial"/>
                <a:cs typeface="Arial"/>
              </a:rPr>
              <a:t>function)</a:t>
            </a:r>
            <a:endParaRPr sz="2100">
              <a:latin typeface="Arial"/>
              <a:cs typeface="Arial"/>
            </a:endParaRPr>
          </a:p>
          <a:p>
            <a:pPr marL="309880">
              <a:lnSpc>
                <a:spcPct val="100000"/>
              </a:lnSpc>
              <a:spcBef>
                <a:spcPts val="1175"/>
              </a:spcBef>
            </a:pPr>
            <a:r>
              <a:rPr sz="1900" spc="-95" dirty="0">
                <a:latin typeface="Courier New"/>
                <a:cs typeface="Courier New"/>
              </a:rPr>
              <a:t>getchar()</a:t>
            </a:r>
            <a:r>
              <a:rPr sz="2100" b="0" spc="-95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sz="2100" b="0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100" b="0" spc="-100" dirty="0">
                <a:solidFill>
                  <a:srgbClr val="000000"/>
                </a:solidFill>
                <a:latin typeface="Arial"/>
                <a:cs typeface="Arial"/>
              </a:rPr>
              <a:t>Read</a:t>
            </a:r>
            <a:r>
              <a:rPr sz="2100" b="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100" b="0" spc="-80" dirty="0">
                <a:solidFill>
                  <a:srgbClr val="000000"/>
                </a:solidFill>
                <a:latin typeface="Arial"/>
                <a:cs typeface="Arial"/>
              </a:rPr>
              <a:t>from</a:t>
            </a:r>
            <a:r>
              <a:rPr sz="2100" b="0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100" b="0" spc="-20" dirty="0">
                <a:solidFill>
                  <a:srgbClr val="000000"/>
                </a:solidFill>
                <a:latin typeface="Arial"/>
                <a:cs typeface="Arial"/>
              </a:rPr>
              <a:t>stdin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950">
              <a:latin typeface="Arial"/>
              <a:cs typeface="Arial"/>
            </a:endParaRPr>
          </a:p>
          <a:p>
            <a:pPr marL="246379">
              <a:lnSpc>
                <a:spcPct val="100000"/>
              </a:lnSpc>
            </a:pPr>
            <a:r>
              <a:rPr sz="2100" b="0" spc="-85" dirty="0">
                <a:solidFill>
                  <a:srgbClr val="000000"/>
                </a:solidFill>
                <a:latin typeface="Arial"/>
                <a:cs typeface="Arial"/>
              </a:rPr>
              <a:t>Return</a:t>
            </a:r>
            <a:r>
              <a:rPr sz="2100" b="0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100" b="0" spc="-105" dirty="0">
                <a:solidFill>
                  <a:srgbClr val="000000"/>
                </a:solidFill>
                <a:latin typeface="Arial"/>
                <a:cs typeface="Arial"/>
              </a:rPr>
              <a:t>EOF</a:t>
            </a:r>
            <a:r>
              <a:rPr sz="2100" b="0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100" b="0" spc="-90" dirty="0">
                <a:solidFill>
                  <a:srgbClr val="000000"/>
                </a:solidFill>
                <a:latin typeface="Arial"/>
                <a:cs typeface="Arial"/>
              </a:rPr>
              <a:t>on</a:t>
            </a:r>
            <a:r>
              <a:rPr sz="2100" b="0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100" b="0" spc="-70" dirty="0">
                <a:solidFill>
                  <a:srgbClr val="000000"/>
                </a:solidFill>
                <a:latin typeface="Arial"/>
                <a:cs typeface="Arial"/>
              </a:rPr>
              <a:t>error</a:t>
            </a:r>
            <a:r>
              <a:rPr sz="2100" b="0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100" b="0" spc="-50" dirty="0">
                <a:solidFill>
                  <a:srgbClr val="000000"/>
                </a:solidFill>
                <a:latin typeface="Arial"/>
                <a:cs typeface="Arial"/>
              </a:rPr>
              <a:t>or</a:t>
            </a:r>
            <a:r>
              <a:rPr sz="2100" b="0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100" b="0" spc="-90" dirty="0">
                <a:solidFill>
                  <a:srgbClr val="000000"/>
                </a:solidFill>
                <a:latin typeface="Arial"/>
                <a:cs typeface="Arial"/>
              </a:rPr>
              <a:t>end-</a:t>
            </a:r>
            <a:r>
              <a:rPr sz="2100" b="0" spc="-70" dirty="0">
                <a:solidFill>
                  <a:srgbClr val="000000"/>
                </a:solidFill>
                <a:latin typeface="Arial"/>
                <a:cs typeface="Arial"/>
              </a:rPr>
              <a:t>of-</a:t>
            </a:r>
            <a:r>
              <a:rPr sz="2100" b="0" spc="-20" dirty="0">
                <a:solidFill>
                  <a:srgbClr val="000000"/>
                </a:solidFill>
                <a:latin typeface="Arial"/>
                <a:cs typeface="Arial"/>
              </a:rPr>
              <a:t>file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679566" y="1004029"/>
            <a:ext cx="5102860" cy="4854575"/>
            <a:chOff x="5679566" y="1004029"/>
            <a:chExt cx="5102860" cy="4854575"/>
          </a:xfrm>
        </p:grpSpPr>
        <p:sp>
          <p:nvSpPr>
            <p:cNvPr id="13" name="object 13"/>
            <p:cNvSpPr/>
            <p:nvPr/>
          </p:nvSpPr>
          <p:spPr>
            <a:xfrm>
              <a:off x="5679567" y="1004029"/>
              <a:ext cx="5102860" cy="4854575"/>
            </a:xfrm>
            <a:custGeom>
              <a:avLst/>
              <a:gdLst/>
              <a:ahLst/>
              <a:cxnLst/>
              <a:rect l="l" t="t" r="r" b="b"/>
              <a:pathLst>
                <a:path w="5102859" h="4854575">
                  <a:moveTo>
                    <a:pt x="5056249" y="4854320"/>
                  </a:moveTo>
                  <a:lnTo>
                    <a:pt x="46101" y="4854320"/>
                  </a:lnTo>
                  <a:lnTo>
                    <a:pt x="39321" y="4852971"/>
                  </a:lnTo>
                  <a:lnTo>
                    <a:pt x="6742" y="4828021"/>
                  </a:lnTo>
                  <a:lnTo>
                    <a:pt x="0" y="4808219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5056249" y="0"/>
                  </a:lnTo>
                  <a:lnTo>
                    <a:pt x="5091767" y="20550"/>
                  </a:lnTo>
                  <a:lnTo>
                    <a:pt x="5102351" y="46101"/>
                  </a:lnTo>
                  <a:lnTo>
                    <a:pt x="5102351" y="4808219"/>
                  </a:lnTo>
                  <a:lnTo>
                    <a:pt x="5081800" y="4843736"/>
                  </a:lnTo>
                  <a:lnTo>
                    <a:pt x="5056249" y="4854320"/>
                  </a:lnTo>
                  <a:close/>
                </a:path>
              </a:pathLst>
            </a:custGeom>
            <a:solidFill>
              <a:srgbClr val="F7F9FA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79566" y="1004029"/>
              <a:ext cx="5102860" cy="4854575"/>
            </a:xfrm>
            <a:custGeom>
              <a:avLst/>
              <a:gdLst/>
              <a:ahLst/>
              <a:cxnLst/>
              <a:rect l="l" t="t" r="r" b="b"/>
              <a:pathLst>
                <a:path w="5102859" h="4854575">
                  <a:moveTo>
                    <a:pt x="5056249" y="4854320"/>
                  </a:moveTo>
                  <a:lnTo>
                    <a:pt x="46101" y="4854320"/>
                  </a:lnTo>
                  <a:lnTo>
                    <a:pt x="39321" y="4852971"/>
                  </a:lnTo>
                  <a:lnTo>
                    <a:pt x="6742" y="4828021"/>
                  </a:lnTo>
                  <a:lnTo>
                    <a:pt x="0" y="4808218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5056249" y="0"/>
                  </a:lnTo>
                  <a:lnTo>
                    <a:pt x="5063028" y="1348"/>
                  </a:lnTo>
                  <a:lnTo>
                    <a:pt x="5076052" y="6742"/>
                  </a:lnTo>
                  <a:lnTo>
                    <a:pt x="5079218" y="8858"/>
                  </a:lnTo>
                  <a:lnTo>
                    <a:pt x="47275" y="8858"/>
                  </a:lnTo>
                  <a:lnTo>
                    <a:pt x="41625" y="9982"/>
                  </a:lnTo>
                  <a:lnTo>
                    <a:pt x="9981" y="41626"/>
                  </a:lnTo>
                  <a:lnTo>
                    <a:pt x="8858" y="47276"/>
                  </a:lnTo>
                  <a:lnTo>
                    <a:pt x="8858" y="4807044"/>
                  </a:lnTo>
                  <a:lnTo>
                    <a:pt x="30772" y="4839842"/>
                  </a:lnTo>
                  <a:lnTo>
                    <a:pt x="47275" y="4845462"/>
                  </a:lnTo>
                  <a:lnTo>
                    <a:pt x="5079217" y="4845462"/>
                  </a:lnTo>
                  <a:lnTo>
                    <a:pt x="5076052" y="4847577"/>
                  </a:lnTo>
                  <a:lnTo>
                    <a:pt x="5063028" y="4852971"/>
                  </a:lnTo>
                  <a:lnTo>
                    <a:pt x="5056249" y="4854320"/>
                  </a:lnTo>
                  <a:close/>
                </a:path>
                <a:path w="5102859" h="4854575">
                  <a:moveTo>
                    <a:pt x="5079217" y="4845462"/>
                  </a:moveTo>
                  <a:lnTo>
                    <a:pt x="5055075" y="4845462"/>
                  </a:lnTo>
                  <a:lnTo>
                    <a:pt x="5060724" y="4844338"/>
                  </a:lnTo>
                  <a:lnTo>
                    <a:pt x="5071577" y="4839842"/>
                  </a:lnTo>
                  <a:lnTo>
                    <a:pt x="5093493" y="4807044"/>
                  </a:lnTo>
                  <a:lnTo>
                    <a:pt x="5093493" y="47276"/>
                  </a:lnTo>
                  <a:lnTo>
                    <a:pt x="5071577" y="14477"/>
                  </a:lnTo>
                  <a:lnTo>
                    <a:pt x="5055075" y="8858"/>
                  </a:lnTo>
                  <a:lnTo>
                    <a:pt x="5079218" y="8858"/>
                  </a:lnTo>
                  <a:lnTo>
                    <a:pt x="5102351" y="46101"/>
                  </a:lnTo>
                  <a:lnTo>
                    <a:pt x="5102351" y="4808218"/>
                  </a:lnTo>
                  <a:lnTo>
                    <a:pt x="5101003" y="4814998"/>
                  </a:lnTo>
                  <a:lnTo>
                    <a:pt x="5095608" y="4828021"/>
                  </a:lnTo>
                  <a:lnTo>
                    <a:pt x="5091767" y="4833769"/>
                  </a:lnTo>
                  <a:lnTo>
                    <a:pt x="5081800" y="4843736"/>
                  </a:lnTo>
                  <a:lnTo>
                    <a:pt x="5079217" y="4845462"/>
                  </a:lnTo>
                  <a:close/>
                </a:path>
              </a:pathLst>
            </a:custGeom>
            <a:solidFill>
              <a:srgbClr val="6B747D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18740" y="3989260"/>
              <a:ext cx="4641850" cy="1346835"/>
            </a:xfrm>
            <a:custGeom>
              <a:avLst/>
              <a:gdLst/>
              <a:ahLst/>
              <a:cxnLst/>
              <a:rect l="l" t="t" r="r" b="b"/>
              <a:pathLst>
                <a:path w="4641850" h="1346835">
                  <a:moveTo>
                    <a:pt x="4592063" y="1346453"/>
                  </a:moveTo>
                  <a:lnTo>
                    <a:pt x="0" y="1346454"/>
                  </a:lnTo>
                  <a:lnTo>
                    <a:pt x="0" y="0"/>
                  </a:lnTo>
                  <a:lnTo>
                    <a:pt x="4592063" y="0"/>
                  </a:lnTo>
                  <a:lnTo>
                    <a:pt x="4595520" y="340"/>
                  </a:lnTo>
                  <a:lnTo>
                    <a:pt x="4630825" y="20719"/>
                  </a:lnTo>
                  <a:lnTo>
                    <a:pt x="4641723" y="49659"/>
                  </a:lnTo>
                  <a:lnTo>
                    <a:pt x="4641723" y="1296794"/>
                  </a:lnTo>
                  <a:lnTo>
                    <a:pt x="4623687" y="1333353"/>
                  </a:lnTo>
                  <a:lnTo>
                    <a:pt x="4592063" y="1346453"/>
                  </a:lnTo>
                  <a:close/>
                </a:path>
              </a:pathLst>
            </a:custGeom>
            <a:solidFill>
              <a:srgbClr val="21C45D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01023" y="3989260"/>
              <a:ext cx="35560" cy="1346835"/>
            </a:xfrm>
            <a:custGeom>
              <a:avLst/>
              <a:gdLst/>
              <a:ahLst/>
              <a:cxnLst/>
              <a:rect l="l" t="t" r="r" b="b"/>
              <a:pathLst>
                <a:path w="35560" h="1346835">
                  <a:moveTo>
                    <a:pt x="35432" y="1346453"/>
                  </a:moveTo>
                  <a:lnTo>
                    <a:pt x="0" y="1346453"/>
                  </a:lnTo>
                  <a:lnTo>
                    <a:pt x="0" y="0"/>
                  </a:lnTo>
                  <a:lnTo>
                    <a:pt x="35432" y="0"/>
                  </a:lnTo>
                  <a:lnTo>
                    <a:pt x="35432" y="1346453"/>
                  </a:lnTo>
                  <a:close/>
                </a:path>
              </a:pathLst>
            </a:custGeom>
            <a:solidFill>
              <a:srgbClr val="21C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98463" y="1845563"/>
              <a:ext cx="70866" cy="7086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98463" y="2695955"/>
              <a:ext cx="70866" cy="7086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98463" y="3546347"/>
              <a:ext cx="70866" cy="70865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5888323" y="1012666"/>
            <a:ext cx="4507230" cy="3884929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2250" b="1" spc="-60" dirty="0">
                <a:solidFill>
                  <a:srgbClr val="2562EB"/>
                </a:solidFill>
                <a:latin typeface="Times New Roman"/>
                <a:cs typeface="Times New Roman"/>
              </a:rPr>
              <a:t>Output</a:t>
            </a:r>
            <a:r>
              <a:rPr sz="2250" b="1" spc="-45" dirty="0">
                <a:solidFill>
                  <a:srgbClr val="2562EB"/>
                </a:solidFill>
                <a:latin typeface="Times New Roman"/>
                <a:cs typeface="Times New Roman"/>
              </a:rPr>
              <a:t> </a:t>
            </a:r>
            <a:r>
              <a:rPr sz="2250" b="1" spc="-10" dirty="0">
                <a:solidFill>
                  <a:srgbClr val="2562EB"/>
                </a:solidFill>
                <a:latin typeface="Times New Roman"/>
                <a:cs typeface="Times New Roman"/>
              </a:rPr>
              <a:t>Functions</a:t>
            </a:r>
            <a:endParaRPr sz="2250">
              <a:latin typeface="Times New Roman"/>
              <a:cs typeface="Times New Roman"/>
            </a:endParaRPr>
          </a:p>
          <a:p>
            <a:pPr marL="309880" marR="5080">
              <a:lnSpc>
                <a:spcPct val="119000"/>
              </a:lnSpc>
              <a:spcBef>
                <a:spcPts val="740"/>
              </a:spcBef>
            </a:pPr>
            <a:r>
              <a:rPr sz="1900" b="1" spc="-85" dirty="0">
                <a:solidFill>
                  <a:srgbClr val="2562EB"/>
                </a:solidFill>
                <a:latin typeface="Courier New"/>
                <a:cs typeface="Courier New"/>
              </a:rPr>
              <a:t>putc(c,</a:t>
            </a:r>
            <a:r>
              <a:rPr sz="1900" b="1" spc="-120" dirty="0">
                <a:solidFill>
                  <a:srgbClr val="2562EB"/>
                </a:solidFill>
                <a:latin typeface="Courier New"/>
                <a:cs typeface="Courier New"/>
              </a:rPr>
              <a:t> </a:t>
            </a:r>
            <a:r>
              <a:rPr sz="1900" b="1" spc="-80" dirty="0">
                <a:solidFill>
                  <a:srgbClr val="2562EB"/>
                </a:solidFill>
                <a:latin typeface="Courier New"/>
                <a:cs typeface="Courier New"/>
              </a:rPr>
              <a:t>fp)</a:t>
            </a:r>
            <a:r>
              <a:rPr sz="2100" spc="-80" dirty="0">
                <a:latin typeface="Arial"/>
                <a:cs typeface="Arial"/>
              </a:rPr>
              <a:t>:</a:t>
            </a:r>
            <a:r>
              <a:rPr sz="2100" spc="-55" dirty="0">
                <a:latin typeface="Arial"/>
                <a:cs typeface="Arial"/>
              </a:rPr>
              <a:t> </a:t>
            </a:r>
            <a:r>
              <a:rPr sz="2100" spc="-80" dirty="0">
                <a:latin typeface="Arial"/>
                <a:cs typeface="Arial"/>
              </a:rPr>
              <a:t>Write</a:t>
            </a:r>
            <a:r>
              <a:rPr sz="2100" spc="-55" dirty="0">
                <a:latin typeface="Arial"/>
                <a:cs typeface="Arial"/>
              </a:rPr>
              <a:t> </a:t>
            </a:r>
            <a:r>
              <a:rPr sz="2100" spc="-80" dirty="0">
                <a:latin typeface="Arial"/>
                <a:cs typeface="Arial"/>
              </a:rPr>
              <a:t>character</a:t>
            </a:r>
            <a:r>
              <a:rPr sz="2100" spc="-55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(can</a:t>
            </a:r>
            <a:r>
              <a:rPr sz="2100" spc="-50" dirty="0">
                <a:latin typeface="Arial"/>
                <a:cs typeface="Arial"/>
              </a:rPr>
              <a:t> </a:t>
            </a:r>
            <a:r>
              <a:rPr sz="2100" spc="-25" dirty="0">
                <a:latin typeface="Arial"/>
                <a:cs typeface="Arial"/>
              </a:rPr>
              <a:t>be </a:t>
            </a:r>
            <a:r>
              <a:rPr sz="2100" spc="-10" dirty="0">
                <a:latin typeface="Arial"/>
                <a:cs typeface="Arial"/>
              </a:rPr>
              <a:t>macro)</a:t>
            </a:r>
            <a:endParaRPr sz="2100">
              <a:latin typeface="Arial"/>
              <a:cs typeface="Arial"/>
            </a:endParaRPr>
          </a:p>
          <a:p>
            <a:pPr marL="309880" marR="767080">
              <a:lnSpc>
                <a:spcPct val="119000"/>
              </a:lnSpc>
              <a:spcBef>
                <a:spcPts val="700"/>
              </a:spcBef>
            </a:pPr>
            <a:r>
              <a:rPr sz="1900" b="1" spc="-90" dirty="0">
                <a:solidFill>
                  <a:srgbClr val="2562EB"/>
                </a:solidFill>
                <a:latin typeface="Courier New"/>
                <a:cs typeface="Courier New"/>
              </a:rPr>
              <a:t>fputc(c,</a:t>
            </a:r>
            <a:r>
              <a:rPr sz="1900" b="1" spc="-130" dirty="0">
                <a:solidFill>
                  <a:srgbClr val="2562EB"/>
                </a:solidFill>
                <a:latin typeface="Courier New"/>
                <a:cs typeface="Courier New"/>
              </a:rPr>
              <a:t> </a:t>
            </a:r>
            <a:r>
              <a:rPr sz="1900" b="1" spc="-75" dirty="0">
                <a:solidFill>
                  <a:srgbClr val="2562EB"/>
                </a:solidFill>
                <a:latin typeface="Courier New"/>
                <a:cs typeface="Courier New"/>
              </a:rPr>
              <a:t>fp)</a:t>
            </a:r>
            <a:r>
              <a:rPr sz="2100" spc="-75" dirty="0">
                <a:latin typeface="Arial"/>
                <a:cs typeface="Arial"/>
              </a:rPr>
              <a:t>: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spc="-80" dirty="0">
                <a:latin typeface="Arial"/>
                <a:cs typeface="Arial"/>
              </a:rPr>
              <a:t>Write</a:t>
            </a:r>
            <a:r>
              <a:rPr sz="2100" spc="-65" dirty="0">
                <a:latin typeface="Arial"/>
                <a:cs typeface="Arial"/>
              </a:rPr>
              <a:t> </a:t>
            </a:r>
            <a:r>
              <a:rPr sz="2100" spc="-60" dirty="0">
                <a:latin typeface="Arial"/>
                <a:cs typeface="Arial"/>
              </a:rPr>
              <a:t>character </a:t>
            </a:r>
            <a:r>
              <a:rPr sz="2100" spc="-80" dirty="0">
                <a:latin typeface="Arial"/>
                <a:cs typeface="Arial"/>
              </a:rPr>
              <a:t>(guaranteed</a:t>
            </a:r>
            <a:r>
              <a:rPr sz="2100" spc="-65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function)</a:t>
            </a:r>
            <a:endParaRPr sz="2100">
              <a:latin typeface="Arial"/>
              <a:cs typeface="Arial"/>
            </a:endParaRPr>
          </a:p>
          <a:p>
            <a:pPr marL="309880">
              <a:lnSpc>
                <a:spcPct val="100000"/>
              </a:lnSpc>
              <a:spcBef>
                <a:spcPts val="1175"/>
              </a:spcBef>
            </a:pPr>
            <a:r>
              <a:rPr sz="1900" b="1" spc="-90" dirty="0">
                <a:solidFill>
                  <a:srgbClr val="2562EB"/>
                </a:solidFill>
                <a:latin typeface="Courier New"/>
                <a:cs typeface="Courier New"/>
              </a:rPr>
              <a:t>putchar(c)</a:t>
            </a:r>
            <a:r>
              <a:rPr sz="2100" spc="-90" dirty="0">
                <a:latin typeface="Arial"/>
                <a:cs typeface="Arial"/>
              </a:rPr>
              <a:t>: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spc="-80" dirty="0">
                <a:latin typeface="Arial"/>
                <a:cs typeface="Arial"/>
              </a:rPr>
              <a:t>Write</a:t>
            </a:r>
            <a:r>
              <a:rPr sz="2100" spc="-65" dirty="0">
                <a:latin typeface="Arial"/>
                <a:cs typeface="Arial"/>
              </a:rPr>
              <a:t> </a:t>
            </a:r>
            <a:r>
              <a:rPr sz="2100" spc="-35" dirty="0">
                <a:latin typeface="Arial"/>
                <a:cs typeface="Arial"/>
              </a:rPr>
              <a:t>to</a:t>
            </a:r>
            <a:r>
              <a:rPr sz="2100" spc="-95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stdout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950">
              <a:latin typeface="Arial"/>
              <a:cs typeface="Arial"/>
            </a:endParaRPr>
          </a:p>
          <a:p>
            <a:pPr marL="246379" marR="1040130">
              <a:lnSpc>
                <a:spcPct val="119000"/>
              </a:lnSpc>
            </a:pPr>
            <a:r>
              <a:rPr sz="2100" spc="-100" dirty="0">
                <a:latin typeface="Arial"/>
                <a:cs typeface="Arial"/>
              </a:rPr>
              <a:t>Use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1900" b="1" spc="-105" dirty="0">
                <a:solidFill>
                  <a:srgbClr val="2562EB"/>
                </a:solidFill>
                <a:latin typeface="Courier New"/>
                <a:cs typeface="Courier New"/>
              </a:rPr>
              <a:t>ferror()</a:t>
            </a:r>
            <a:r>
              <a:rPr sz="1900" b="1" spc="-560" dirty="0">
                <a:solidFill>
                  <a:srgbClr val="2562EB"/>
                </a:solidFill>
                <a:latin typeface="Courier New"/>
                <a:cs typeface="Courier New"/>
              </a:rPr>
              <a:t> </a:t>
            </a:r>
            <a:r>
              <a:rPr sz="2100" spc="-95" dirty="0">
                <a:latin typeface="Arial"/>
                <a:cs typeface="Arial"/>
              </a:rPr>
              <a:t>and</a:t>
            </a:r>
            <a:r>
              <a:rPr sz="2100" spc="-5" dirty="0">
                <a:latin typeface="Arial"/>
                <a:cs typeface="Arial"/>
              </a:rPr>
              <a:t> </a:t>
            </a:r>
            <a:r>
              <a:rPr sz="1900" b="1" spc="-105" dirty="0">
                <a:solidFill>
                  <a:srgbClr val="2562EB"/>
                </a:solidFill>
                <a:latin typeface="Courier New"/>
                <a:cs typeface="Courier New"/>
              </a:rPr>
              <a:t>feof()</a:t>
            </a:r>
            <a:r>
              <a:rPr sz="1900" b="1" spc="-565" dirty="0">
                <a:solidFill>
                  <a:srgbClr val="2562EB"/>
                </a:solidFill>
                <a:latin typeface="Courier New"/>
                <a:cs typeface="Courier New"/>
              </a:rPr>
              <a:t> </a:t>
            </a:r>
            <a:r>
              <a:rPr sz="2100" spc="-25" dirty="0">
                <a:latin typeface="Arial"/>
                <a:cs typeface="Arial"/>
              </a:rPr>
              <a:t>to </a:t>
            </a:r>
            <a:r>
              <a:rPr sz="2100" spc="-70" dirty="0">
                <a:latin typeface="Arial"/>
                <a:cs typeface="Arial"/>
              </a:rPr>
              <a:t>distinguish</a:t>
            </a:r>
            <a:r>
              <a:rPr sz="2100" spc="-50" dirty="0">
                <a:latin typeface="Arial"/>
                <a:cs typeface="Arial"/>
              </a:rPr>
              <a:t> </a:t>
            </a:r>
            <a:r>
              <a:rPr sz="2100" spc="-70" dirty="0">
                <a:latin typeface="Arial"/>
                <a:cs typeface="Arial"/>
              </a:rPr>
              <a:t>error</a:t>
            </a:r>
            <a:r>
              <a:rPr sz="2100" spc="-50" dirty="0">
                <a:latin typeface="Arial"/>
                <a:cs typeface="Arial"/>
              </a:rPr>
              <a:t> </a:t>
            </a:r>
            <a:r>
              <a:rPr sz="2100" spc="-80" dirty="0">
                <a:latin typeface="Arial"/>
                <a:cs typeface="Arial"/>
              </a:rPr>
              <a:t>from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-25" dirty="0">
                <a:latin typeface="Arial"/>
                <a:cs typeface="Arial"/>
              </a:rPr>
              <a:t>EOF</a:t>
            </a:r>
            <a:endParaRPr sz="21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679712" y="6127322"/>
            <a:ext cx="4070350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0"/>
              </a:lnSpc>
            </a:pPr>
            <a:r>
              <a:rPr sz="1450" spc="-50" dirty="0">
                <a:solidFill>
                  <a:srgbClr val="6B747D"/>
                </a:solidFill>
                <a:latin typeface="Arial"/>
                <a:cs typeface="Arial"/>
              </a:rPr>
              <a:t>Advanced</a:t>
            </a:r>
            <a:r>
              <a:rPr sz="1450" spc="-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55" dirty="0">
                <a:solidFill>
                  <a:srgbClr val="6B747D"/>
                </a:solidFill>
                <a:latin typeface="Arial"/>
                <a:cs typeface="Arial"/>
              </a:rPr>
              <a:t>UNIX</a:t>
            </a:r>
            <a:r>
              <a:rPr sz="1450" spc="-25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55" dirty="0">
                <a:solidFill>
                  <a:srgbClr val="6B747D"/>
                </a:solidFill>
                <a:latin typeface="Arial"/>
                <a:cs typeface="Arial"/>
              </a:rPr>
              <a:t>Programming</a:t>
            </a:r>
            <a:r>
              <a:rPr sz="1450" spc="-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6B747D"/>
                </a:solidFill>
                <a:latin typeface="Arial"/>
                <a:cs typeface="Arial"/>
              </a:rPr>
              <a:t>•</a:t>
            </a:r>
            <a:r>
              <a:rPr sz="1250" spc="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45" dirty="0">
                <a:solidFill>
                  <a:srgbClr val="6B747D"/>
                </a:solidFill>
                <a:latin typeface="Arial"/>
                <a:cs typeface="Arial"/>
              </a:rPr>
              <a:t>Standard</a:t>
            </a:r>
            <a:r>
              <a:rPr sz="1450" spc="-25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35" dirty="0">
                <a:solidFill>
                  <a:srgbClr val="6B747D"/>
                </a:solidFill>
                <a:latin typeface="Arial"/>
                <a:cs typeface="Arial"/>
              </a:rPr>
              <a:t>I/O</a:t>
            </a:r>
            <a:r>
              <a:rPr sz="1450" spc="-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6B747D"/>
                </a:solidFill>
                <a:latin typeface="Arial"/>
                <a:cs typeface="Arial"/>
              </a:rPr>
              <a:t>Library</a:t>
            </a:r>
            <a:endParaRPr sz="145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8</a:t>
            </a:fld>
            <a:r>
              <a:rPr spc="180" dirty="0"/>
              <a:t> </a:t>
            </a:r>
            <a:r>
              <a:rPr dirty="0"/>
              <a:t>/</a:t>
            </a:r>
            <a:r>
              <a:rPr spc="180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858010">
              <a:lnSpc>
                <a:spcPct val="100000"/>
              </a:lnSpc>
              <a:spcBef>
                <a:spcPts val="114"/>
              </a:spcBef>
            </a:pPr>
            <a:r>
              <a:rPr spc="-75" dirty="0"/>
              <a:t>Line-</a:t>
            </a:r>
            <a:r>
              <a:rPr spc="-70" dirty="0"/>
              <a:t>at-a-</a:t>
            </a:r>
            <a:r>
              <a:rPr spc="-80" dirty="0"/>
              <a:t>Time</a:t>
            </a:r>
            <a:r>
              <a:rPr spc="-5" dirty="0"/>
              <a:t> </a:t>
            </a:r>
            <a:r>
              <a:rPr spc="-25" dirty="0"/>
              <a:t>I/O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950880"/>
            <a:ext cx="5102860" cy="4952365"/>
            <a:chOff x="400049" y="950880"/>
            <a:chExt cx="5102860" cy="4952365"/>
          </a:xfrm>
        </p:grpSpPr>
        <p:sp>
          <p:nvSpPr>
            <p:cNvPr id="4" name="object 4"/>
            <p:cNvSpPr/>
            <p:nvPr/>
          </p:nvSpPr>
          <p:spPr>
            <a:xfrm>
              <a:off x="400049" y="950880"/>
              <a:ext cx="5102860" cy="4952365"/>
            </a:xfrm>
            <a:custGeom>
              <a:avLst/>
              <a:gdLst/>
              <a:ahLst/>
              <a:cxnLst/>
              <a:rect l="l" t="t" r="r" b="b"/>
              <a:pathLst>
                <a:path w="5102860" h="4952365">
                  <a:moveTo>
                    <a:pt x="5056250" y="4951761"/>
                  </a:moveTo>
                  <a:lnTo>
                    <a:pt x="46101" y="4951761"/>
                  </a:lnTo>
                  <a:lnTo>
                    <a:pt x="39321" y="4950412"/>
                  </a:lnTo>
                  <a:lnTo>
                    <a:pt x="6742" y="4925462"/>
                  </a:lnTo>
                  <a:lnTo>
                    <a:pt x="0" y="4905660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5056250" y="0"/>
                  </a:lnTo>
                  <a:lnTo>
                    <a:pt x="5091768" y="20550"/>
                  </a:lnTo>
                  <a:lnTo>
                    <a:pt x="5102351" y="46101"/>
                  </a:lnTo>
                  <a:lnTo>
                    <a:pt x="5102351" y="4905660"/>
                  </a:lnTo>
                  <a:lnTo>
                    <a:pt x="5081800" y="4941178"/>
                  </a:lnTo>
                  <a:lnTo>
                    <a:pt x="5056250" y="4951761"/>
                  </a:lnTo>
                  <a:close/>
                </a:path>
              </a:pathLst>
            </a:custGeom>
            <a:solidFill>
              <a:srgbClr val="F7F9FA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950880"/>
              <a:ext cx="5102860" cy="4952365"/>
            </a:xfrm>
            <a:custGeom>
              <a:avLst/>
              <a:gdLst/>
              <a:ahLst/>
              <a:cxnLst/>
              <a:rect l="l" t="t" r="r" b="b"/>
              <a:pathLst>
                <a:path w="5102860" h="4952365">
                  <a:moveTo>
                    <a:pt x="5056249" y="4951761"/>
                  </a:moveTo>
                  <a:lnTo>
                    <a:pt x="46101" y="4951761"/>
                  </a:lnTo>
                  <a:lnTo>
                    <a:pt x="39321" y="4950412"/>
                  </a:lnTo>
                  <a:lnTo>
                    <a:pt x="6742" y="4925462"/>
                  </a:lnTo>
                  <a:lnTo>
                    <a:pt x="0" y="4905660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5056249" y="0"/>
                  </a:lnTo>
                  <a:lnTo>
                    <a:pt x="5063029" y="1348"/>
                  </a:lnTo>
                  <a:lnTo>
                    <a:pt x="5076052" y="6742"/>
                  </a:lnTo>
                  <a:lnTo>
                    <a:pt x="5079218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2" y="41626"/>
                  </a:lnTo>
                  <a:lnTo>
                    <a:pt x="8858" y="47276"/>
                  </a:lnTo>
                  <a:lnTo>
                    <a:pt x="8858" y="4904485"/>
                  </a:lnTo>
                  <a:lnTo>
                    <a:pt x="30773" y="4937283"/>
                  </a:lnTo>
                  <a:lnTo>
                    <a:pt x="47276" y="4942903"/>
                  </a:lnTo>
                  <a:lnTo>
                    <a:pt x="5079218" y="4942903"/>
                  </a:lnTo>
                  <a:lnTo>
                    <a:pt x="5076052" y="4945018"/>
                  </a:lnTo>
                  <a:lnTo>
                    <a:pt x="5063029" y="4950412"/>
                  </a:lnTo>
                  <a:lnTo>
                    <a:pt x="5056249" y="4951761"/>
                  </a:lnTo>
                  <a:close/>
                </a:path>
                <a:path w="5102860" h="4952365">
                  <a:moveTo>
                    <a:pt x="5079218" y="4942903"/>
                  </a:moveTo>
                  <a:lnTo>
                    <a:pt x="5055075" y="4942903"/>
                  </a:lnTo>
                  <a:lnTo>
                    <a:pt x="5060724" y="4941779"/>
                  </a:lnTo>
                  <a:lnTo>
                    <a:pt x="5071578" y="4937283"/>
                  </a:lnTo>
                  <a:lnTo>
                    <a:pt x="5093493" y="4904485"/>
                  </a:lnTo>
                  <a:lnTo>
                    <a:pt x="5093493" y="47276"/>
                  </a:lnTo>
                  <a:lnTo>
                    <a:pt x="5071578" y="14477"/>
                  </a:lnTo>
                  <a:lnTo>
                    <a:pt x="5055075" y="8858"/>
                  </a:lnTo>
                  <a:lnTo>
                    <a:pt x="5079218" y="8858"/>
                  </a:lnTo>
                  <a:lnTo>
                    <a:pt x="5102351" y="46101"/>
                  </a:lnTo>
                  <a:lnTo>
                    <a:pt x="5102351" y="4905660"/>
                  </a:lnTo>
                  <a:lnTo>
                    <a:pt x="5101003" y="4912439"/>
                  </a:lnTo>
                  <a:lnTo>
                    <a:pt x="5095608" y="4925462"/>
                  </a:lnTo>
                  <a:lnTo>
                    <a:pt x="5091768" y="4931210"/>
                  </a:lnTo>
                  <a:lnTo>
                    <a:pt x="5081800" y="4941177"/>
                  </a:lnTo>
                  <a:lnTo>
                    <a:pt x="5079218" y="4942903"/>
                  </a:lnTo>
                  <a:close/>
                </a:path>
              </a:pathLst>
            </a:custGeom>
            <a:solidFill>
              <a:srgbClr val="6B747D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9222" y="2616231"/>
              <a:ext cx="4641850" cy="1346835"/>
            </a:xfrm>
            <a:custGeom>
              <a:avLst/>
              <a:gdLst/>
              <a:ahLst/>
              <a:cxnLst/>
              <a:rect l="l" t="t" r="r" b="b"/>
              <a:pathLst>
                <a:path w="4641850" h="1346835">
                  <a:moveTo>
                    <a:pt x="4592063" y="1346453"/>
                  </a:moveTo>
                  <a:lnTo>
                    <a:pt x="0" y="1346454"/>
                  </a:lnTo>
                  <a:lnTo>
                    <a:pt x="0" y="0"/>
                  </a:lnTo>
                  <a:lnTo>
                    <a:pt x="4592063" y="0"/>
                  </a:lnTo>
                  <a:lnTo>
                    <a:pt x="4595519" y="340"/>
                  </a:lnTo>
                  <a:lnTo>
                    <a:pt x="4630826" y="20719"/>
                  </a:lnTo>
                  <a:lnTo>
                    <a:pt x="4641722" y="49659"/>
                  </a:lnTo>
                  <a:lnTo>
                    <a:pt x="4641722" y="1296794"/>
                  </a:lnTo>
                  <a:lnTo>
                    <a:pt x="4623688" y="1333354"/>
                  </a:lnTo>
                  <a:lnTo>
                    <a:pt x="4592063" y="1346453"/>
                  </a:lnTo>
                  <a:close/>
                </a:path>
              </a:pathLst>
            </a:custGeom>
            <a:solidFill>
              <a:srgbClr val="EF4444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506" y="2616231"/>
              <a:ext cx="35560" cy="1346835"/>
            </a:xfrm>
            <a:custGeom>
              <a:avLst/>
              <a:gdLst/>
              <a:ahLst/>
              <a:cxnLst/>
              <a:rect l="l" t="t" r="r" b="b"/>
              <a:pathLst>
                <a:path w="35559" h="1346835">
                  <a:moveTo>
                    <a:pt x="35432" y="1346453"/>
                  </a:moveTo>
                  <a:lnTo>
                    <a:pt x="0" y="1346453"/>
                  </a:lnTo>
                  <a:lnTo>
                    <a:pt x="0" y="0"/>
                  </a:lnTo>
                  <a:lnTo>
                    <a:pt x="35432" y="0"/>
                  </a:lnTo>
                  <a:lnTo>
                    <a:pt x="35432" y="1346453"/>
                  </a:lnTo>
                  <a:close/>
                </a:path>
              </a:pathLst>
            </a:custGeom>
            <a:solidFill>
              <a:srgbClr val="EF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9222" y="4086700"/>
              <a:ext cx="4641850" cy="1346835"/>
            </a:xfrm>
            <a:custGeom>
              <a:avLst/>
              <a:gdLst/>
              <a:ahLst/>
              <a:cxnLst/>
              <a:rect l="l" t="t" r="r" b="b"/>
              <a:pathLst>
                <a:path w="4641850" h="1346835">
                  <a:moveTo>
                    <a:pt x="4592063" y="1346454"/>
                  </a:moveTo>
                  <a:lnTo>
                    <a:pt x="0" y="1346454"/>
                  </a:lnTo>
                  <a:lnTo>
                    <a:pt x="0" y="0"/>
                  </a:lnTo>
                  <a:lnTo>
                    <a:pt x="4592063" y="0"/>
                  </a:lnTo>
                  <a:lnTo>
                    <a:pt x="4595519" y="340"/>
                  </a:lnTo>
                  <a:lnTo>
                    <a:pt x="4630826" y="20719"/>
                  </a:lnTo>
                  <a:lnTo>
                    <a:pt x="4641722" y="49659"/>
                  </a:lnTo>
                  <a:lnTo>
                    <a:pt x="4641722" y="1296794"/>
                  </a:lnTo>
                  <a:lnTo>
                    <a:pt x="4623688" y="1333354"/>
                  </a:lnTo>
                  <a:lnTo>
                    <a:pt x="4592063" y="1346454"/>
                  </a:lnTo>
                  <a:close/>
                </a:path>
              </a:pathLst>
            </a:custGeom>
            <a:solidFill>
              <a:srgbClr val="21C45D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1506" y="4086701"/>
              <a:ext cx="35560" cy="1346835"/>
            </a:xfrm>
            <a:custGeom>
              <a:avLst/>
              <a:gdLst/>
              <a:ahLst/>
              <a:cxnLst/>
              <a:rect l="l" t="t" r="r" b="b"/>
              <a:pathLst>
                <a:path w="35559" h="1346835">
                  <a:moveTo>
                    <a:pt x="35432" y="1346453"/>
                  </a:moveTo>
                  <a:lnTo>
                    <a:pt x="0" y="1346453"/>
                  </a:lnTo>
                  <a:lnTo>
                    <a:pt x="0" y="0"/>
                  </a:lnTo>
                  <a:lnTo>
                    <a:pt x="35432" y="0"/>
                  </a:lnTo>
                  <a:lnTo>
                    <a:pt x="35432" y="1346453"/>
                  </a:lnTo>
                  <a:close/>
                </a:path>
              </a:pathLst>
            </a:custGeom>
            <a:solidFill>
              <a:srgbClr val="21C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8946" y="1801272"/>
              <a:ext cx="70866" cy="7086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08806" y="950091"/>
            <a:ext cx="4468495" cy="4044950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250" b="1" spc="-45" dirty="0">
                <a:solidFill>
                  <a:srgbClr val="2562EB"/>
                </a:solidFill>
                <a:latin typeface="Times New Roman"/>
                <a:cs typeface="Times New Roman"/>
              </a:rPr>
              <a:t>Input</a:t>
            </a:r>
            <a:r>
              <a:rPr sz="2250" b="1" spc="-95" dirty="0">
                <a:solidFill>
                  <a:srgbClr val="2562EB"/>
                </a:solidFill>
                <a:latin typeface="Times New Roman"/>
                <a:cs typeface="Times New Roman"/>
              </a:rPr>
              <a:t> </a:t>
            </a:r>
            <a:r>
              <a:rPr sz="2250" b="1" spc="-10" dirty="0">
                <a:solidFill>
                  <a:srgbClr val="2562EB"/>
                </a:solidFill>
                <a:latin typeface="Times New Roman"/>
                <a:cs typeface="Times New Roman"/>
              </a:rPr>
              <a:t>Functions</a:t>
            </a:r>
            <a:endParaRPr sz="2250">
              <a:latin typeface="Times New Roman"/>
              <a:cs typeface="Times New Roman"/>
            </a:endParaRPr>
          </a:p>
          <a:p>
            <a:pPr marL="309880" marR="5080">
              <a:lnSpc>
                <a:spcPct val="119000"/>
              </a:lnSpc>
              <a:spcBef>
                <a:spcPts val="810"/>
              </a:spcBef>
            </a:pPr>
            <a:r>
              <a:rPr sz="1750" b="1" dirty="0">
                <a:solidFill>
                  <a:srgbClr val="2562EB"/>
                </a:solidFill>
                <a:latin typeface="Courier New"/>
                <a:cs typeface="Courier New"/>
              </a:rPr>
              <a:t>fgets()</a:t>
            </a:r>
            <a:r>
              <a:rPr sz="2100" dirty="0">
                <a:latin typeface="Arial"/>
                <a:cs typeface="Arial"/>
              </a:rPr>
              <a:t>:</a:t>
            </a:r>
            <a:r>
              <a:rPr sz="2100" spc="-85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Safe</a:t>
            </a:r>
            <a:r>
              <a:rPr sz="2100" spc="-70" dirty="0">
                <a:latin typeface="Arial"/>
                <a:cs typeface="Arial"/>
              </a:rPr>
              <a:t> </a:t>
            </a:r>
            <a:r>
              <a:rPr sz="2100" spc="-55" dirty="0">
                <a:latin typeface="Arial"/>
                <a:cs typeface="Arial"/>
              </a:rPr>
              <a:t>line</a:t>
            </a:r>
            <a:r>
              <a:rPr sz="2100" spc="-70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reading</a:t>
            </a:r>
            <a:r>
              <a:rPr sz="2100" spc="-65" dirty="0">
                <a:latin typeface="Arial"/>
                <a:cs typeface="Arial"/>
              </a:rPr>
              <a:t> with</a:t>
            </a:r>
            <a:r>
              <a:rPr sz="2100" spc="-70" dirty="0">
                <a:latin typeface="Arial"/>
                <a:cs typeface="Arial"/>
              </a:rPr>
              <a:t> </a:t>
            </a:r>
            <a:r>
              <a:rPr sz="2100" spc="-35" dirty="0">
                <a:latin typeface="Arial"/>
                <a:cs typeface="Arial"/>
              </a:rPr>
              <a:t>buffer </a:t>
            </a:r>
            <a:r>
              <a:rPr sz="2100" spc="-60" dirty="0">
                <a:latin typeface="Arial"/>
                <a:cs typeface="Arial"/>
              </a:rPr>
              <a:t>size</a:t>
            </a:r>
            <a:r>
              <a:rPr sz="2100" spc="-85" dirty="0">
                <a:latin typeface="Arial"/>
                <a:cs typeface="Arial"/>
              </a:rPr>
              <a:t> </a:t>
            </a:r>
            <a:r>
              <a:rPr sz="2100" spc="-20" dirty="0">
                <a:latin typeface="Arial"/>
                <a:cs typeface="Arial"/>
              </a:rPr>
              <a:t>limit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45"/>
              </a:spcBef>
            </a:pPr>
            <a:endParaRPr sz="1950">
              <a:latin typeface="Arial"/>
              <a:cs typeface="Arial"/>
            </a:endParaRPr>
          </a:p>
          <a:p>
            <a:pPr marL="246379">
              <a:lnSpc>
                <a:spcPct val="100000"/>
              </a:lnSpc>
            </a:pPr>
            <a:r>
              <a:rPr sz="2100" b="1" spc="-110" dirty="0">
                <a:latin typeface="Arial"/>
                <a:cs typeface="Arial"/>
              </a:rPr>
              <a:t>NEVER</a:t>
            </a:r>
            <a:r>
              <a:rPr sz="2100" b="1" spc="-45" dirty="0">
                <a:latin typeface="Arial"/>
                <a:cs typeface="Arial"/>
              </a:rPr>
              <a:t> </a:t>
            </a:r>
            <a:r>
              <a:rPr sz="2100" b="1" spc="-90" dirty="0">
                <a:latin typeface="Arial"/>
                <a:cs typeface="Arial"/>
              </a:rPr>
              <a:t>USE:</a:t>
            </a:r>
            <a:r>
              <a:rPr sz="2100" b="1" spc="-35" dirty="0">
                <a:latin typeface="Arial"/>
                <a:cs typeface="Arial"/>
              </a:rPr>
              <a:t> </a:t>
            </a:r>
            <a:r>
              <a:rPr sz="1750" b="1" spc="-10" dirty="0">
                <a:solidFill>
                  <a:srgbClr val="2562EB"/>
                </a:solidFill>
                <a:latin typeface="Courier New"/>
                <a:cs typeface="Courier New"/>
              </a:rPr>
              <a:t>gets()</a:t>
            </a:r>
            <a:r>
              <a:rPr sz="1750" b="1" spc="-509" dirty="0">
                <a:solidFill>
                  <a:srgbClr val="2562EB"/>
                </a:solidFill>
                <a:latin typeface="Courier New"/>
                <a:cs typeface="Courier New"/>
              </a:rPr>
              <a:t> </a:t>
            </a:r>
            <a:r>
              <a:rPr sz="2100" dirty="0">
                <a:latin typeface="Arial"/>
                <a:cs typeface="Arial"/>
              </a:rPr>
              <a:t>-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spc="-110" dirty="0">
                <a:latin typeface="Arial"/>
                <a:cs typeface="Arial"/>
              </a:rPr>
              <a:t>UNSAFE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-25" dirty="0">
                <a:latin typeface="Arial"/>
                <a:cs typeface="Arial"/>
              </a:rPr>
              <a:t>due</a:t>
            </a:r>
            <a:endParaRPr sz="2100">
              <a:latin typeface="Arial"/>
              <a:cs typeface="Arial"/>
            </a:endParaRPr>
          </a:p>
          <a:p>
            <a:pPr marL="246379">
              <a:lnSpc>
                <a:spcPct val="100000"/>
              </a:lnSpc>
              <a:spcBef>
                <a:spcPts val="480"/>
              </a:spcBef>
            </a:pPr>
            <a:r>
              <a:rPr sz="2100" spc="-35" dirty="0">
                <a:latin typeface="Arial"/>
                <a:cs typeface="Arial"/>
              </a:rPr>
              <a:t>to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buffer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spc="-80" dirty="0">
                <a:latin typeface="Arial"/>
                <a:cs typeface="Arial"/>
              </a:rPr>
              <a:t>overflow</a:t>
            </a:r>
            <a:r>
              <a:rPr sz="2100" spc="-55" dirty="0">
                <a:latin typeface="Arial"/>
                <a:cs typeface="Arial"/>
              </a:rPr>
              <a:t> </a:t>
            </a:r>
            <a:r>
              <a:rPr sz="2100" spc="-20" dirty="0">
                <a:latin typeface="Arial"/>
                <a:cs typeface="Arial"/>
              </a:rPr>
              <a:t>risk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950">
              <a:latin typeface="Arial"/>
              <a:cs typeface="Arial"/>
            </a:endParaRPr>
          </a:p>
          <a:p>
            <a:pPr marL="246379" marR="106045">
              <a:lnSpc>
                <a:spcPct val="119000"/>
              </a:lnSpc>
            </a:pPr>
            <a:r>
              <a:rPr sz="1750" b="1" spc="-10" dirty="0">
                <a:solidFill>
                  <a:srgbClr val="2562EB"/>
                </a:solidFill>
                <a:latin typeface="Courier New"/>
                <a:cs typeface="Courier New"/>
              </a:rPr>
              <a:t>fgets()</a:t>
            </a:r>
            <a:r>
              <a:rPr sz="1750" b="1" spc="-470" dirty="0">
                <a:solidFill>
                  <a:srgbClr val="2562EB"/>
                </a:solidFill>
                <a:latin typeface="Courier New"/>
                <a:cs typeface="Courier New"/>
              </a:rPr>
              <a:t> </a:t>
            </a:r>
            <a:r>
              <a:rPr sz="2100" spc="-85" dirty="0">
                <a:latin typeface="Arial"/>
                <a:cs typeface="Arial"/>
              </a:rPr>
              <a:t>preserves</a:t>
            </a:r>
            <a:r>
              <a:rPr sz="2100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newline</a:t>
            </a:r>
            <a:r>
              <a:rPr sz="2100" spc="-5" dirty="0">
                <a:latin typeface="Arial"/>
                <a:cs typeface="Arial"/>
              </a:rPr>
              <a:t> </a:t>
            </a:r>
            <a:r>
              <a:rPr sz="2100" spc="-50" dirty="0">
                <a:latin typeface="Arial"/>
                <a:cs typeface="Arial"/>
              </a:rPr>
              <a:t>character </a:t>
            </a:r>
            <a:r>
              <a:rPr sz="2100" spc="-30" dirty="0">
                <a:latin typeface="Arial"/>
                <a:cs typeface="Arial"/>
              </a:rPr>
              <a:t>in</a:t>
            </a:r>
            <a:r>
              <a:rPr sz="2100" spc="-114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buffer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679566" y="950880"/>
            <a:ext cx="5102860" cy="4952365"/>
            <a:chOff x="5679566" y="950880"/>
            <a:chExt cx="5102860" cy="4952365"/>
          </a:xfrm>
        </p:grpSpPr>
        <p:sp>
          <p:nvSpPr>
            <p:cNvPr id="13" name="object 13"/>
            <p:cNvSpPr/>
            <p:nvPr/>
          </p:nvSpPr>
          <p:spPr>
            <a:xfrm>
              <a:off x="5679567" y="950880"/>
              <a:ext cx="5102860" cy="4952365"/>
            </a:xfrm>
            <a:custGeom>
              <a:avLst/>
              <a:gdLst/>
              <a:ahLst/>
              <a:cxnLst/>
              <a:rect l="l" t="t" r="r" b="b"/>
              <a:pathLst>
                <a:path w="5102859" h="4952365">
                  <a:moveTo>
                    <a:pt x="5056249" y="4951761"/>
                  </a:moveTo>
                  <a:lnTo>
                    <a:pt x="46101" y="4951761"/>
                  </a:lnTo>
                  <a:lnTo>
                    <a:pt x="39321" y="4950412"/>
                  </a:lnTo>
                  <a:lnTo>
                    <a:pt x="6742" y="4925462"/>
                  </a:lnTo>
                  <a:lnTo>
                    <a:pt x="0" y="4905660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5056249" y="0"/>
                  </a:lnTo>
                  <a:lnTo>
                    <a:pt x="5091767" y="20550"/>
                  </a:lnTo>
                  <a:lnTo>
                    <a:pt x="5102351" y="46101"/>
                  </a:lnTo>
                  <a:lnTo>
                    <a:pt x="5102351" y="4905660"/>
                  </a:lnTo>
                  <a:lnTo>
                    <a:pt x="5081800" y="4941178"/>
                  </a:lnTo>
                  <a:lnTo>
                    <a:pt x="5056249" y="4951761"/>
                  </a:lnTo>
                  <a:close/>
                </a:path>
              </a:pathLst>
            </a:custGeom>
            <a:solidFill>
              <a:srgbClr val="F7F9FA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79566" y="950880"/>
              <a:ext cx="5102860" cy="4952365"/>
            </a:xfrm>
            <a:custGeom>
              <a:avLst/>
              <a:gdLst/>
              <a:ahLst/>
              <a:cxnLst/>
              <a:rect l="l" t="t" r="r" b="b"/>
              <a:pathLst>
                <a:path w="5102859" h="4952365">
                  <a:moveTo>
                    <a:pt x="5056249" y="4951761"/>
                  </a:moveTo>
                  <a:lnTo>
                    <a:pt x="46101" y="4951761"/>
                  </a:lnTo>
                  <a:lnTo>
                    <a:pt x="39321" y="4950412"/>
                  </a:lnTo>
                  <a:lnTo>
                    <a:pt x="6742" y="4925462"/>
                  </a:lnTo>
                  <a:lnTo>
                    <a:pt x="0" y="4905660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5056249" y="0"/>
                  </a:lnTo>
                  <a:lnTo>
                    <a:pt x="5063028" y="1348"/>
                  </a:lnTo>
                  <a:lnTo>
                    <a:pt x="5076052" y="6742"/>
                  </a:lnTo>
                  <a:lnTo>
                    <a:pt x="5079218" y="8858"/>
                  </a:lnTo>
                  <a:lnTo>
                    <a:pt x="47275" y="8858"/>
                  </a:lnTo>
                  <a:lnTo>
                    <a:pt x="41625" y="9982"/>
                  </a:lnTo>
                  <a:lnTo>
                    <a:pt x="9981" y="41626"/>
                  </a:lnTo>
                  <a:lnTo>
                    <a:pt x="8858" y="47276"/>
                  </a:lnTo>
                  <a:lnTo>
                    <a:pt x="8858" y="4904485"/>
                  </a:lnTo>
                  <a:lnTo>
                    <a:pt x="30772" y="4937283"/>
                  </a:lnTo>
                  <a:lnTo>
                    <a:pt x="47275" y="4942903"/>
                  </a:lnTo>
                  <a:lnTo>
                    <a:pt x="5079217" y="4942903"/>
                  </a:lnTo>
                  <a:lnTo>
                    <a:pt x="5076052" y="4945018"/>
                  </a:lnTo>
                  <a:lnTo>
                    <a:pt x="5063028" y="4950412"/>
                  </a:lnTo>
                  <a:lnTo>
                    <a:pt x="5056249" y="4951761"/>
                  </a:lnTo>
                  <a:close/>
                </a:path>
                <a:path w="5102859" h="4952365">
                  <a:moveTo>
                    <a:pt x="5079217" y="4942903"/>
                  </a:moveTo>
                  <a:lnTo>
                    <a:pt x="5055075" y="4942903"/>
                  </a:lnTo>
                  <a:lnTo>
                    <a:pt x="5060724" y="4941779"/>
                  </a:lnTo>
                  <a:lnTo>
                    <a:pt x="5071577" y="4937283"/>
                  </a:lnTo>
                  <a:lnTo>
                    <a:pt x="5093493" y="4904485"/>
                  </a:lnTo>
                  <a:lnTo>
                    <a:pt x="5093493" y="47276"/>
                  </a:lnTo>
                  <a:lnTo>
                    <a:pt x="5071577" y="14477"/>
                  </a:lnTo>
                  <a:lnTo>
                    <a:pt x="5055075" y="8858"/>
                  </a:lnTo>
                  <a:lnTo>
                    <a:pt x="5079218" y="8858"/>
                  </a:lnTo>
                  <a:lnTo>
                    <a:pt x="5102351" y="46101"/>
                  </a:lnTo>
                  <a:lnTo>
                    <a:pt x="5102351" y="4905660"/>
                  </a:lnTo>
                  <a:lnTo>
                    <a:pt x="5101003" y="4912439"/>
                  </a:lnTo>
                  <a:lnTo>
                    <a:pt x="5095608" y="4925462"/>
                  </a:lnTo>
                  <a:lnTo>
                    <a:pt x="5091767" y="4931210"/>
                  </a:lnTo>
                  <a:lnTo>
                    <a:pt x="5081800" y="4941177"/>
                  </a:lnTo>
                  <a:lnTo>
                    <a:pt x="5079217" y="4942903"/>
                  </a:lnTo>
                  <a:close/>
                </a:path>
              </a:pathLst>
            </a:custGeom>
            <a:solidFill>
              <a:srgbClr val="6B747D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18740" y="3466623"/>
              <a:ext cx="4641850" cy="1718945"/>
            </a:xfrm>
            <a:custGeom>
              <a:avLst/>
              <a:gdLst/>
              <a:ahLst/>
              <a:cxnLst/>
              <a:rect l="l" t="t" r="r" b="b"/>
              <a:pathLst>
                <a:path w="4641850" h="1718945">
                  <a:moveTo>
                    <a:pt x="4592063" y="1718500"/>
                  </a:moveTo>
                  <a:lnTo>
                    <a:pt x="0" y="1718500"/>
                  </a:lnTo>
                  <a:lnTo>
                    <a:pt x="0" y="0"/>
                  </a:lnTo>
                  <a:lnTo>
                    <a:pt x="4592063" y="0"/>
                  </a:lnTo>
                  <a:lnTo>
                    <a:pt x="4595520" y="340"/>
                  </a:lnTo>
                  <a:lnTo>
                    <a:pt x="4630825" y="20719"/>
                  </a:lnTo>
                  <a:lnTo>
                    <a:pt x="4641723" y="49659"/>
                  </a:lnTo>
                  <a:lnTo>
                    <a:pt x="4641723" y="1668840"/>
                  </a:lnTo>
                  <a:lnTo>
                    <a:pt x="4623687" y="1705400"/>
                  </a:lnTo>
                  <a:lnTo>
                    <a:pt x="4592063" y="1718500"/>
                  </a:lnTo>
                  <a:close/>
                </a:path>
              </a:pathLst>
            </a:custGeom>
            <a:solidFill>
              <a:srgbClr val="F59D0A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01023" y="3466623"/>
              <a:ext cx="35560" cy="1718945"/>
            </a:xfrm>
            <a:custGeom>
              <a:avLst/>
              <a:gdLst/>
              <a:ahLst/>
              <a:cxnLst/>
              <a:rect l="l" t="t" r="r" b="b"/>
              <a:pathLst>
                <a:path w="35560" h="1718945">
                  <a:moveTo>
                    <a:pt x="35432" y="1718500"/>
                  </a:moveTo>
                  <a:lnTo>
                    <a:pt x="0" y="1718500"/>
                  </a:lnTo>
                  <a:lnTo>
                    <a:pt x="0" y="0"/>
                  </a:lnTo>
                  <a:lnTo>
                    <a:pt x="35432" y="0"/>
                  </a:lnTo>
                  <a:lnTo>
                    <a:pt x="35432" y="1718500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98463" y="1801272"/>
              <a:ext cx="70866" cy="7086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98463" y="2651664"/>
              <a:ext cx="70866" cy="7086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888323" y="950091"/>
            <a:ext cx="4389755" cy="3796665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250" b="1" spc="-60" dirty="0">
                <a:solidFill>
                  <a:srgbClr val="2562EB"/>
                </a:solidFill>
                <a:latin typeface="Times New Roman"/>
                <a:cs typeface="Times New Roman"/>
              </a:rPr>
              <a:t>Output</a:t>
            </a:r>
            <a:r>
              <a:rPr sz="2250" b="1" spc="-45" dirty="0">
                <a:solidFill>
                  <a:srgbClr val="2562EB"/>
                </a:solidFill>
                <a:latin typeface="Times New Roman"/>
                <a:cs typeface="Times New Roman"/>
              </a:rPr>
              <a:t> </a:t>
            </a:r>
            <a:r>
              <a:rPr sz="2250" b="1" spc="-10" dirty="0">
                <a:solidFill>
                  <a:srgbClr val="2562EB"/>
                </a:solidFill>
                <a:latin typeface="Times New Roman"/>
                <a:cs typeface="Times New Roman"/>
              </a:rPr>
              <a:t>Functions</a:t>
            </a:r>
            <a:endParaRPr sz="2250">
              <a:latin typeface="Times New Roman"/>
              <a:cs typeface="Times New Roman"/>
            </a:endParaRPr>
          </a:p>
          <a:p>
            <a:pPr marL="309880" marR="78105">
              <a:lnSpc>
                <a:spcPct val="119000"/>
              </a:lnSpc>
              <a:spcBef>
                <a:spcPts val="810"/>
              </a:spcBef>
            </a:pPr>
            <a:r>
              <a:rPr sz="1750" b="1" dirty="0">
                <a:solidFill>
                  <a:srgbClr val="2562EB"/>
                </a:solidFill>
                <a:latin typeface="Courier New"/>
                <a:cs typeface="Courier New"/>
              </a:rPr>
              <a:t>fputs()</a:t>
            </a:r>
            <a:r>
              <a:rPr sz="2100" dirty="0">
                <a:latin typeface="Arial"/>
                <a:cs typeface="Arial"/>
              </a:rPr>
              <a:t>:</a:t>
            </a:r>
            <a:r>
              <a:rPr sz="2100" spc="-65" dirty="0">
                <a:latin typeface="Arial"/>
                <a:cs typeface="Arial"/>
              </a:rPr>
              <a:t> </a:t>
            </a:r>
            <a:r>
              <a:rPr sz="2100" spc="-80" dirty="0">
                <a:latin typeface="Arial"/>
                <a:cs typeface="Arial"/>
              </a:rPr>
              <a:t>Write</a:t>
            </a:r>
            <a:r>
              <a:rPr sz="2100" spc="-65" dirty="0">
                <a:latin typeface="Arial"/>
                <a:cs typeface="Arial"/>
              </a:rPr>
              <a:t> string </a:t>
            </a:r>
            <a:r>
              <a:rPr sz="2100" spc="-75" dirty="0">
                <a:latin typeface="Arial"/>
                <a:cs typeface="Arial"/>
              </a:rPr>
              <a:t>without</a:t>
            </a:r>
            <a:r>
              <a:rPr sz="2100" spc="-65" dirty="0">
                <a:latin typeface="Arial"/>
                <a:cs typeface="Arial"/>
              </a:rPr>
              <a:t> </a:t>
            </a:r>
            <a:r>
              <a:rPr sz="2100" spc="-50" dirty="0">
                <a:latin typeface="Arial"/>
                <a:cs typeface="Arial"/>
              </a:rPr>
              <a:t>adding </a:t>
            </a:r>
            <a:r>
              <a:rPr sz="2100" spc="-10" dirty="0">
                <a:latin typeface="Arial"/>
                <a:cs typeface="Arial"/>
              </a:rPr>
              <a:t>newline</a:t>
            </a:r>
            <a:endParaRPr sz="2100">
              <a:latin typeface="Arial"/>
              <a:cs typeface="Arial"/>
            </a:endParaRPr>
          </a:p>
          <a:p>
            <a:pPr marL="309880" marR="5080">
              <a:lnSpc>
                <a:spcPct val="119000"/>
              </a:lnSpc>
              <a:spcBef>
                <a:spcPts val="695"/>
              </a:spcBef>
            </a:pPr>
            <a:r>
              <a:rPr sz="1750" b="1" dirty="0">
                <a:solidFill>
                  <a:srgbClr val="2562EB"/>
                </a:solidFill>
                <a:latin typeface="Courier New"/>
                <a:cs typeface="Courier New"/>
              </a:rPr>
              <a:t>puts()</a:t>
            </a:r>
            <a:r>
              <a:rPr sz="2100" dirty="0">
                <a:latin typeface="Arial"/>
                <a:cs typeface="Arial"/>
              </a:rPr>
              <a:t>:</a:t>
            </a:r>
            <a:r>
              <a:rPr sz="2100" spc="-70" dirty="0">
                <a:latin typeface="Arial"/>
                <a:cs typeface="Arial"/>
              </a:rPr>
              <a:t> </a:t>
            </a:r>
            <a:r>
              <a:rPr sz="2100" spc="-80" dirty="0">
                <a:latin typeface="Arial"/>
                <a:cs typeface="Arial"/>
              </a:rPr>
              <a:t>Write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spc="-65" dirty="0">
                <a:latin typeface="Arial"/>
                <a:cs typeface="Arial"/>
              </a:rPr>
              <a:t>string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spc="-95" dirty="0">
                <a:latin typeface="Arial"/>
                <a:cs typeface="Arial"/>
              </a:rPr>
              <a:t>and</a:t>
            </a:r>
            <a:r>
              <a:rPr sz="2100" spc="-50" dirty="0">
                <a:latin typeface="Arial"/>
                <a:cs typeface="Arial"/>
              </a:rPr>
              <a:t> </a:t>
            </a:r>
            <a:r>
              <a:rPr sz="2100" spc="-95" dirty="0">
                <a:latin typeface="Arial"/>
                <a:cs typeface="Arial"/>
              </a:rPr>
              <a:t>add</a:t>
            </a:r>
            <a:r>
              <a:rPr sz="2100" spc="-50" dirty="0">
                <a:latin typeface="Arial"/>
                <a:cs typeface="Arial"/>
              </a:rPr>
              <a:t> </a:t>
            </a:r>
            <a:r>
              <a:rPr sz="2100" spc="-45" dirty="0">
                <a:latin typeface="Arial"/>
                <a:cs typeface="Arial"/>
              </a:rPr>
              <a:t>newline </a:t>
            </a:r>
            <a:r>
              <a:rPr sz="2100" spc="-10" dirty="0">
                <a:latin typeface="Arial"/>
                <a:cs typeface="Arial"/>
              </a:rPr>
              <a:t>automatically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5"/>
              </a:spcBef>
            </a:pPr>
            <a:endParaRPr sz="1950">
              <a:latin typeface="Arial"/>
              <a:cs typeface="Arial"/>
            </a:endParaRPr>
          </a:p>
          <a:p>
            <a:pPr marL="246379" marR="182880" algn="just">
              <a:lnSpc>
                <a:spcPct val="117600"/>
              </a:lnSpc>
            </a:pPr>
            <a:r>
              <a:rPr sz="2100" b="1" spc="-95" dirty="0">
                <a:latin typeface="Arial"/>
                <a:cs typeface="Arial"/>
              </a:rPr>
              <a:t>Security:</a:t>
            </a:r>
            <a:r>
              <a:rPr sz="2100" b="1" spc="-55" dirty="0">
                <a:latin typeface="Arial"/>
                <a:cs typeface="Arial"/>
              </a:rPr>
              <a:t> </a:t>
            </a:r>
            <a:r>
              <a:rPr sz="2100" spc="-85" dirty="0">
                <a:latin typeface="Arial"/>
                <a:cs typeface="Arial"/>
              </a:rPr>
              <a:t>Always</a:t>
            </a:r>
            <a:r>
              <a:rPr sz="2100" spc="-55" dirty="0">
                <a:latin typeface="Arial"/>
                <a:cs typeface="Arial"/>
              </a:rPr>
              <a:t> </a:t>
            </a:r>
            <a:r>
              <a:rPr sz="2100" spc="-70" dirty="0">
                <a:latin typeface="Arial"/>
                <a:cs typeface="Arial"/>
              </a:rPr>
              <a:t>specify</a:t>
            </a:r>
            <a:r>
              <a:rPr sz="2100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buffer</a:t>
            </a:r>
            <a:r>
              <a:rPr sz="2100" spc="5" dirty="0">
                <a:latin typeface="Arial"/>
                <a:cs typeface="Arial"/>
              </a:rPr>
              <a:t> </a:t>
            </a:r>
            <a:r>
              <a:rPr sz="2100" spc="-30" dirty="0">
                <a:latin typeface="Arial"/>
                <a:cs typeface="Arial"/>
              </a:rPr>
              <a:t>size </a:t>
            </a:r>
            <a:r>
              <a:rPr sz="2100" spc="-35" dirty="0">
                <a:latin typeface="Arial"/>
                <a:cs typeface="Arial"/>
              </a:rPr>
              <a:t>to</a:t>
            </a:r>
            <a:r>
              <a:rPr sz="2100" spc="-114" dirty="0">
                <a:latin typeface="Arial"/>
                <a:cs typeface="Arial"/>
              </a:rPr>
              <a:t> </a:t>
            </a:r>
            <a:r>
              <a:rPr sz="2100" spc="-80" dirty="0">
                <a:latin typeface="Arial"/>
                <a:cs typeface="Arial"/>
              </a:rPr>
              <a:t>prevent</a:t>
            </a:r>
            <a:r>
              <a:rPr sz="2100" spc="-50" dirty="0">
                <a:latin typeface="Arial"/>
                <a:cs typeface="Arial"/>
              </a:rPr>
              <a:t> </a:t>
            </a:r>
            <a:r>
              <a:rPr sz="2100" spc="-90" dirty="0">
                <a:latin typeface="Arial"/>
                <a:cs typeface="Arial"/>
              </a:rPr>
              <a:t>overflow.</a:t>
            </a:r>
            <a:r>
              <a:rPr sz="2100" spc="35" dirty="0">
                <a:latin typeface="Arial"/>
                <a:cs typeface="Arial"/>
              </a:rPr>
              <a:t> </a:t>
            </a:r>
            <a:r>
              <a:rPr sz="1750" b="1" spc="-55" dirty="0">
                <a:solidFill>
                  <a:srgbClr val="2562EB"/>
                </a:solidFill>
                <a:latin typeface="Courier New"/>
                <a:cs typeface="Courier New"/>
              </a:rPr>
              <a:t>gets()</a:t>
            </a:r>
            <a:r>
              <a:rPr sz="1750" b="1" spc="-210" dirty="0">
                <a:solidFill>
                  <a:srgbClr val="2562EB"/>
                </a:solidFill>
                <a:latin typeface="Courier New"/>
                <a:cs typeface="Courier New"/>
              </a:rPr>
              <a:t> </a:t>
            </a:r>
            <a:r>
              <a:rPr sz="2100" spc="-10" dirty="0">
                <a:latin typeface="Arial"/>
                <a:cs typeface="Arial"/>
              </a:rPr>
              <a:t>marked </a:t>
            </a:r>
            <a:r>
              <a:rPr sz="2100" spc="-85" dirty="0">
                <a:latin typeface="Arial"/>
                <a:cs typeface="Arial"/>
              </a:rPr>
              <a:t>obsolescent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-30" dirty="0">
                <a:latin typeface="Arial"/>
                <a:cs typeface="Arial"/>
              </a:rPr>
              <a:t>in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standards.</a:t>
            </a:r>
            <a:endParaRPr sz="2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679712" y="6127322"/>
            <a:ext cx="4070350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0"/>
              </a:lnSpc>
            </a:pPr>
            <a:r>
              <a:rPr sz="1450" spc="-50" dirty="0">
                <a:solidFill>
                  <a:srgbClr val="6B747D"/>
                </a:solidFill>
                <a:latin typeface="Arial"/>
                <a:cs typeface="Arial"/>
              </a:rPr>
              <a:t>Advanced</a:t>
            </a:r>
            <a:r>
              <a:rPr sz="1450" spc="-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55" dirty="0">
                <a:solidFill>
                  <a:srgbClr val="6B747D"/>
                </a:solidFill>
                <a:latin typeface="Arial"/>
                <a:cs typeface="Arial"/>
              </a:rPr>
              <a:t>UNIX</a:t>
            </a:r>
            <a:r>
              <a:rPr sz="1450" spc="-25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55" dirty="0">
                <a:solidFill>
                  <a:srgbClr val="6B747D"/>
                </a:solidFill>
                <a:latin typeface="Arial"/>
                <a:cs typeface="Arial"/>
              </a:rPr>
              <a:t>Programming</a:t>
            </a:r>
            <a:r>
              <a:rPr sz="1450" spc="-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6B747D"/>
                </a:solidFill>
                <a:latin typeface="Arial"/>
                <a:cs typeface="Arial"/>
              </a:rPr>
              <a:t>•</a:t>
            </a:r>
            <a:r>
              <a:rPr sz="1250" spc="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45" dirty="0">
                <a:solidFill>
                  <a:srgbClr val="6B747D"/>
                </a:solidFill>
                <a:latin typeface="Arial"/>
                <a:cs typeface="Arial"/>
              </a:rPr>
              <a:t>Standard</a:t>
            </a:r>
            <a:r>
              <a:rPr sz="1450" spc="-25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35" dirty="0">
                <a:solidFill>
                  <a:srgbClr val="6B747D"/>
                </a:solidFill>
                <a:latin typeface="Arial"/>
                <a:cs typeface="Arial"/>
              </a:rPr>
              <a:t>I/O</a:t>
            </a:r>
            <a:r>
              <a:rPr sz="1450" spc="-30" dirty="0">
                <a:solidFill>
                  <a:srgbClr val="6B747D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6B747D"/>
                </a:solidFill>
                <a:latin typeface="Arial"/>
                <a:cs typeface="Arial"/>
              </a:rPr>
              <a:t>Library</a:t>
            </a:r>
            <a:endParaRPr sz="145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9</a:t>
            </a:fld>
            <a:r>
              <a:rPr spc="180" dirty="0"/>
              <a:t> </a:t>
            </a:r>
            <a:r>
              <a:rPr dirty="0"/>
              <a:t>/</a:t>
            </a:r>
            <a:r>
              <a:rPr spc="180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1531</Words>
  <Application>Microsoft Office PowerPoint</Application>
  <PresentationFormat>Custom</PresentationFormat>
  <Paragraphs>262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Lucida Console</vt:lpstr>
      <vt:lpstr>Times New Roman</vt:lpstr>
      <vt:lpstr>Office Theme</vt:lpstr>
      <vt:lpstr>PowerPoint Presentation</vt:lpstr>
      <vt:lpstr>Introduction to Standard I/O Library</vt:lpstr>
      <vt:lpstr>Streams and FILE Objects</vt:lpstr>
      <vt:lpstr>Standard Input, Output, and Error Streams</vt:lpstr>
      <vt:lpstr>Buffering Mechanisms</vt:lpstr>
      <vt:lpstr>Buffer Control Functions</vt:lpstr>
      <vt:lpstr>Opening and Closing Streams</vt:lpstr>
      <vt:lpstr>Character-at-a-Time I/O</vt:lpstr>
      <vt:lpstr>Line-at-a-Time I/O</vt:lpstr>
      <vt:lpstr>Binary I/O Operations</vt:lpstr>
      <vt:lpstr>Formatted Output - printf Family</vt:lpstr>
      <vt:lpstr>Formatted Input - scanf Family</vt:lpstr>
      <vt:lpstr>Stream Positioning</vt:lpstr>
      <vt:lpstr>Implementation Details</vt:lpstr>
      <vt:lpstr>Temporary Files</vt:lpstr>
      <vt:lpstr>Memory Streams</vt:lpstr>
      <vt:lpstr>Performance Analysis</vt:lpstr>
      <vt:lpstr>Best Practices and Guidelines</vt:lpstr>
      <vt:lpstr>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Jhashuva U</cp:lastModifiedBy>
  <cp:revision>1</cp:revision>
  <dcterms:created xsi:type="dcterms:W3CDTF">2025-05-31T04:48:41Z</dcterms:created>
  <dcterms:modified xsi:type="dcterms:W3CDTF">2025-05-31T04:48:19Z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2025-05-31T00:00:00Z</vt:filetime>
  </property>
  <property fmtid="{D5CDD505-2E9C-101B-9397-08002B2CF9AE}" pid="3" name="Creator">
    <vt:lpwstr>Decktape</vt:lpwstr>
  </property>
  <property fmtid="{D5CDD505-2E9C-101B-9397-08002B2CF9AE}" pid="4" name="LastSaved">
    <vt:filetime>2025-05-31T00:00:00Z</vt:filetime>
  </property>
  <property fmtid="{D5CDD505-2E9C-101B-9397-08002B2CF9AE}" pid="5" name="Producer">
    <vt:lpwstr>pdf-lib (https://github.com/Hopding/pdf-lib)</vt:lpwstr>
  </property>
</Properties>
</file>