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762000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209550" y="0"/>
                </a:moveTo>
                <a:lnTo>
                  <a:pt x="38100" y="0"/>
                </a:lnTo>
                <a:lnTo>
                  <a:pt x="33047" y="0"/>
                </a:lnTo>
                <a:lnTo>
                  <a:pt x="28187" y="966"/>
                </a:lnTo>
                <a:lnTo>
                  <a:pt x="23519" y="2900"/>
                </a:lnTo>
                <a:lnTo>
                  <a:pt x="18851" y="4833"/>
                </a:lnTo>
                <a:lnTo>
                  <a:pt x="14731" y="7586"/>
                </a:lnTo>
                <a:lnTo>
                  <a:pt x="11159" y="11159"/>
                </a:lnTo>
                <a:lnTo>
                  <a:pt x="7586" y="14731"/>
                </a:lnTo>
                <a:lnTo>
                  <a:pt x="4833" y="18851"/>
                </a:lnTo>
                <a:lnTo>
                  <a:pt x="2900" y="23519"/>
                </a:lnTo>
                <a:lnTo>
                  <a:pt x="966" y="28187"/>
                </a:lnTo>
                <a:lnTo>
                  <a:pt x="0" y="33047"/>
                </a:lnTo>
                <a:lnTo>
                  <a:pt x="0" y="38100"/>
                </a:lnTo>
                <a:lnTo>
                  <a:pt x="0" y="342900"/>
                </a:lnTo>
                <a:lnTo>
                  <a:pt x="0" y="347952"/>
                </a:lnTo>
                <a:lnTo>
                  <a:pt x="966" y="352812"/>
                </a:lnTo>
                <a:lnTo>
                  <a:pt x="2900" y="357480"/>
                </a:lnTo>
                <a:lnTo>
                  <a:pt x="4833" y="362148"/>
                </a:lnTo>
                <a:lnTo>
                  <a:pt x="23519" y="378099"/>
                </a:lnTo>
                <a:lnTo>
                  <a:pt x="28187" y="380033"/>
                </a:lnTo>
                <a:lnTo>
                  <a:pt x="33047" y="380999"/>
                </a:lnTo>
                <a:lnTo>
                  <a:pt x="38100" y="381000"/>
                </a:lnTo>
                <a:lnTo>
                  <a:pt x="266700" y="381000"/>
                </a:lnTo>
                <a:lnTo>
                  <a:pt x="271752" y="380999"/>
                </a:lnTo>
                <a:lnTo>
                  <a:pt x="276612" y="380033"/>
                </a:lnTo>
                <a:lnTo>
                  <a:pt x="281280" y="378099"/>
                </a:lnTo>
                <a:lnTo>
                  <a:pt x="285948" y="376166"/>
                </a:lnTo>
                <a:lnTo>
                  <a:pt x="304800" y="342900"/>
                </a:lnTo>
                <a:lnTo>
                  <a:pt x="304800" y="95250"/>
                </a:lnTo>
                <a:lnTo>
                  <a:pt x="209550" y="0"/>
                </a:lnTo>
                <a:close/>
              </a:path>
            </a:pathLst>
          </a:custGeom>
          <a:ln w="38100">
            <a:solidFill>
              <a:srgbClr val="60A5F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8650" y="742950"/>
            <a:ext cx="152400" cy="1524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533400" y="89535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38100" y="0"/>
                </a:moveTo>
                <a:lnTo>
                  <a:pt x="0" y="0"/>
                </a:lnTo>
              </a:path>
              <a:path w="152400" h="152400">
                <a:moveTo>
                  <a:pt x="152400" y="76200"/>
                </a:moveTo>
                <a:lnTo>
                  <a:pt x="0" y="76200"/>
                </a:lnTo>
              </a:path>
              <a:path w="152400" h="152400">
                <a:moveTo>
                  <a:pt x="152400" y="15240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60A5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7900" y="573087"/>
            <a:ext cx="6860540" cy="659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1000" y="1905000"/>
            <a:ext cx="8667750" cy="3238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900" y="573087"/>
            <a:ext cx="6231890" cy="6597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50" spc="-190"/>
              <a:t>Introduction</a:t>
            </a:r>
            <a:r>
              <a:rPr dirty="0" sz="4050" spc="-245"/>
              <a:t> </a:t>
            </a:r>
            <a:r>
              <a:rPr dirty="0" sz="4050" spc="-180"/>
              <a:t>to</a:t>
            </a:r>
            <a:r>
              <a:rPr dirty="0" sz="4050" spc="-245"/>
              <a:t> </a:t>
            </a:r>
            <a:r>
              <a:rPr dirty="0" sz="4050" spc="-175"/>
              <a:t>UNIX</a:t>
            </a:r>
            <a:r>
              <a:rPr dirty="0" sz="4050" spc="-245"/>
              <a:t> </a:t>
            </a:r>
            <a:r>
              <a:rPr dirty="0" sz="4050" spc="-204"/>
              <a:t>File</a:t>
            </a:r>
            <a:r>
              <a:rPr dirty="0" sz="4050" spc="-240"/>
              <a:t> </a:t>
            </a:r>
            <a:r>
              <a:rPr dirty="0" sz="4050" spc="-155"/>
              <a:t>I</a:t>
            </a:r>
            <a:r>
              <a:rPr dirty="0" sz="4150" spc="-155">
                <a:latin typeface="Trebuchet MS"/>
                <a:cs typeface="Trebuchet MS"/>
              </a:rPr>
              <a:t>/</a:t>
            </a:r>
            <a:r>
              <a:rPr dirty="0" sz="4050" spc="-155"/>
              <a:t>O</a:t>
            </a:r>
            <a:endParaRPr sz="40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436058" y="765019"/>
            <a:ext cx="48387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35">
                <a:solidFill>
                  <a:srgbClr val="D0D5DA"/>
                </a:solidFill>
                <a:latin typeface="Microsoft Sans Serif"/>
                <a:cs typeface="Microsoft Sans Serif"/>
              </a:rPr>
              <a:t>1/25</a:t>
            </a:r>
            <a:endParaRPr sz="195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68901" y="1593680"/>
            <a:ext cx="5550535" cy="1273810"/>
          </a:xfrm>
          <a:prstGeom prst="rect">
            <a:avLst/>
          </a:prstGeom>
        </p:spPr>
        <p:txBody>
          <a:bodyPr wrap="square" lIns="0" tIns="231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25"/>
              </a:spcBef>
            </a:pPr>
            <a:r>
              <a:rPr dirty="0" sz="3050" spc="-140" b="1">
                <a:solidFill>
                  <a:srgbClr val="60A5FA"/>
                </a:solidFill>
                <a:latin typeface="Arial"/>
                <a:cs typeface="Arial"/>
              </a:rPr>
              <a:t>UNIX</a:t>
            </a:r>
            <a:r>
              <a:rPr dirty="0" sz="3050" spc="-175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3050" spc="-160" b="1">
                <a:solidFill>
                  <a:srgbClr val="60A5FA"/>
                </a:solidFill>
                <a:latin typeface="Arial"/>
                <a:cs typeface="Arial"/>
              </a:rPr>
              <a:t>File</a:t>
            </a:r>
            <a:r>
              <a:rPr dirty="0" sz="3050" spc="-175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3050" spc="-95" b="1">
                <a:solidFill>
                  <a:srgbClr val="60A5FA"/>
                </a:solidFill>
                <a:latin typeface="Arial"/>
                <a:cs typeface="Arial"/>
              </a:rPr>
              <a:t>I</a:t>
            </a:r>
            <a:r>
              <a:rPr dirty="0" sz="3100" spc="-95" b="1">
                <a:solidFill>
                  <a:srgbClr val="60A5FA"/>
                </a:solidFill>
                <a:latin typeface="Arial"/>
                <a:cs typeface="Arial"/>
              </a:rPr>
              <a:t>/</a:t>
            </a:r>
            <a:r>
              <a:rPr dirty="0" sz="3050" spc="-95" b="1">
                <a:solidFill>
                  <a:srgbClr val="60A5FA"/>
                </a:solidFill>
                <a:latin typeface="Arial"/>
                <a:cs typeface="Arial"/>
              </a:rPr>
              <a:t>O</a:t>
            </a:r>
            <a:r>
              <a:rPr dirty="0" sz="3100" spc="-95" b="1">
                <a:solidFill>
                  <a:srgbClr val="60A5FA"/>
                </a:solidFill>
                <a:latin typeface="Arial"/>
                <a:cs typeface="Arial"/>
              </a:rPr>
              <a:t>:</a:t>
            </a:r>
            <a:r>
              <a:rPr dirty="0" sz="3100" spc="-190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3050" spc="-204" b="1">
                <a:solidFill>
                  <a:srgbClr val="60A5FA"/>
                </a:solidFill>
                <a:latin typeface="Arial"/>
                <a:cs typeface="Arial"/>
              </a:rPr>
              <a:t>A</a:t>
            </a:r>
            <a:r>
              <a:rPr dirty="0" sz="3050" spc="-175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3050" spc="-150" b="1">
                <a:solidFill>
                  <a:srgbClr val="60A5FA"/>
                </a:solidFill>
                <a:latin typeface="Arial"/>
                <a:cs typeface="Arial"/>
              </a:rPr>
              <a:t>Beginner</a:t>
            </a:r>
            <a:r>
              <a:rPr dirty="0" sz="3100" spc="-150" b="1">
                <a:solidFill>
                  <a:srgbClr val="60A5FA"/>
                </a:solidFill>
                <a:latin typeface="Arial"/>
                <a:cs typeface="Arial"/>
              </a:rPr>
              <a:t>'</a:t>
            </a:r>
            <a:r>
              <a:rPr dirty="0" sz="3050" spc="-150" b="1">
                <a:solidFill>
                  <a:srgbClr val="60A5FA"/>
                </a:solidFill>
                <a:latin typeface="Arial"/>
                <a:cs typeface="Arial"/>
              </a:rPr>
              <a:t>s</a:t>
            </a:r>
            <a:r>
              <a:rPr dirty="0" sz="3050" spc="-175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3050" spc="-130" b="1">
                <a:solidFill>
                  <a:srgbClr val="60A5FA"/>
                </a:solidFill>
                <a:latin typeface="Arial"/>
                <a:cs typeface="Arial"/>
              </a:rPr>
              <a:t>Guide</a:t>
            </a:r>
            <a:endParaRPr sz="3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80"/>
              </a:spcBef>
            </a:pPr>
            <a:r>
              <a:rPr dirty="0" sz="2500" spc="-210">
                <a:solidFill>
                  <a:srgbClr val="D0D5DA"/>
                </a:solidFill>
                <a:latin typeface="Microsoft Sans Serif"/>
                <a:cs typeface="Microsoft Sans Serif"/>
              </a:rPr>
              <a:t>APUE</a:t>
            </a:r>
            <a:r>
              <a:rPr dirty="0" sz="2500" spc="-3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55">
                <a:solidFill>
                  <a:srgbClr val="D0D5DA"/>
                </a:solidFill>
                <a:latin typeface="Microsoft Sans Serif"/>
                <a:cs typeface="Microsoft Sans Serif"/>
              </a:rPr>
              <a:t>Chapter</a:t>
            </a:r>
            <a:r>
              <a:rPr dirty="0" sz="2500" spc="-7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450" spc="-50">
                <a:solidFill>
                  <a:srgbClr val="D0D5DA"/>
                </a:solidFill>
                <a:latin typeface="Microsoft Sans Serif"/>
                <a:cs typeface="Microsoft Sans Serif"/>
              </a:rPr>
              <a:t>3</a:t>
            </a:r>
            <a:endParaRPr sz="2450">
              <a:latin typeface="Microsoft Sans Serif"/>
              <a:cs typeface="Microsoft Sans Serif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876800" y="3314700"/>
            <a:ext cx="8534400" cy="2286000"/>
            <a:chOff x="4876800" y="3314700"/>
            <a:chExt cx="8534400" cy="2286000"/>
          </a:xfrm>
        </p:grpSpPr>
        <p:sp>
          <p:nvSpPr>
            <p:cNvPr id="6" name="object 6" descr=""/>
            <p:cNvSpPr/>
            <p:nvPr/>
          </p:nvSpPr>
          <p:spPr>
            <a:xfrm>
              <a:off x="4876800" y="3314700"/>
              <a:ext cx="8534400" cy="2286000"/>
            </a:xfrm>
            <a:custGeom>
              <a:avLst/>
              <a:gdLst/>
              <a:ahLst/>
              <a:cxnLst/>
              <a:rect l="l" t="t" r="r" b="b"/>
              <a:pathLst>
                <a:path w="8534400" h="2286000">
                  <a:moveTo>
                    <a:pt x="8534400" y="2286000"/>
                  </a:moveTo>
                  <a:lnTo>
                    <a:pt x="0" y="2286000"/>
                  </a:lnTo>
                  <a:lnTo>
                    <a:pt x="0" y="0"/>
                  </a:lnTo>
                  <a:lnTo>
                    <a:pt x="8534400" y="0"/>
                  </a:lnTo>
                  <a:lnTo>
                    <a:pt x="8534400" y="228600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207000" y="3733800"/>
              <a:ext cx="254000" cy="152400"/>
            </a:xfrm>
            <a:custGeom>
              <a:avLst/>
              <a:gdLst/>
              <a:ahLst/>
              <a:cxnLst/>
              <a:rect l="l" t="t" r="r" b="b"/>
              <a:pathLst>
                <a:path w="254000" h="152400">
                  <a:moveTo>
                    <a:pt x="177800" y="152400"/>
                  </a:moveTo>
                  <a:lnTo>
                    <a:pt x="254000" y="76200"/>
                  </a:lnTo>
                  <a:lnTo>
                    <a:pt x="177800" y="0"/>
                  </a:lnTo>
                </a:path>
                <a:path w="2540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</a:path>
              </a:pathLst>
            </a:custGeom>
            <a:ln w="2540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638800" y="3502258"/>
            <a:ext cx="2782570" cy="79057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20"/>
              </a:spcBef>
            </a:pPr>
            <a:r>
              <a:rPr dirty="0" sz="2000" spc="-95" b="1">
                <a:solidFill>
                  <a:srgbClr val="FFFFFF"/>
                </a:solidFill>
                <a:latin typeface="Arial"/>
                <a:cs typeface="Arial"/>
              </a:rPr>
              <a:t>Unbuffered</a:t>
            </a:r>
            <a:r>
              <a:rPr dirty="0" sz="20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950" spc="-25" b="1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2000" spc="-2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Direct</a:t>
            </a:r>
            <a:r>
              <a:rPr dirty="0" sz="2000" spc="-9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D0D5DA"/>
                </a:solidFill>
                <a:latin typeface="Microsoft Sans Serif"/>
                <a:cs typeface="Microsoft Sans Serif"/>
              </a:rPr>
              <a:t>kernel</a:t>
            </a:r>
            <a:r>
              <a:rPr dirty="0" sz="2000" spc="-9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D0D5DA"/>
                </a:solidFill>
                <a:latin typeface="Microsoft Sans Serif"/>
                <a:cs typeface="Microsoft Sans Serif"/>
              </a:rPr>
              <a:t>system</a:t>
            </a:r>
            <a:r>
              <a:rPr dirty="0" sz="2000" spc="-9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calls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5207000" y="3670300"/>
            <a:ext cx="4369435" cy="1270000"/>
            <a:chOff x="5207000" y="3670300"/>
            <a:chExt cx="4369435" cy="1270000"/>
          </a:xfrm>
        </p:grpSpPr>
        <p:sp>
          <p:nvSpPr>
            <p:cNvPr id="10" name="object 10" descr=""/>
            <p:cNvSpPr/>
            <p:nvPr/>
          </p:nvSpPr>
          <p:spPr>
            <a:xfrm>
              <a:off x="9334055" y="3683000"/>
              <a:ext cx="229870" cy="254000"/>
            </a:xfrm>
            <a:custGeom>
              <a:avLst/>
              <a:gdLst/>
              <a:ahLst/>
              <a:cxnLst/>
              <a:rect l="l" t="t" r="r" b="b"/>
              <a:pathLst>
                <a:path w="229870" h="254000">
                  <a:moveTo>
                    <a:pt x="117539" y="0"/>
                  </a:moveTo>
                  <a:lnTo>
                    <a:pt x="111951" y="0"/>
                  </a:lnTo>
                  <a:lnTo>
                    <a:pt x="108582" y="0"/>
                  </a:lnTo>
                  <a:lnTo>
                    <a:pt x="105342" y="644"/>
                  </a:lnTo>
                  <a:lnTo>
                    <a:pt x="88484" y="15679"/>
                  </a:lnTo>
                  <a:lnTo>
                    <a:pt x="87195" y="18791"/>
                  </a:lnTo>
                  <a:lnTo>
                    <a:pt x="86551" y="22031"/>
                  </a:lnTo>
                  <a:lnTo>
                    <a:pt x="86551" y="25400"/>
                  </a:lnTo>
                  <a:lnTo>
                    <a:pt x="86551" y="27686"/>
                  </a:lnTo>
                  <a:lnTo>
                    <a:pt x="86546" y="32218"/>
                  </a:lnTo>
                  <a:lnTo>
                    <a:pt x="85409" y="36447"/>
                  </a:lnTo>
                  <a:lnTo>
                    <a:pt x="83141" y="40371"/>
                  </a:lnTo>
                  <a:lnTo>
                    <a:pt x="80873" y="44295"/>
                  </a:lnTo>
                  <a:lnTo>
                    <a:pt x="77776" y="47390"/>
                  </a:lnTo>
                  <a:lnTo>
                    <a:pt x="73851" y="49657"/>
                  </a:lnTo>
                  <a:lnTo>
                    <a:pt x="68390" y="52832"/>
                  </a:lnTo>
                  <a:lnTo>
                    <a:pt x="64460" y="55100"/>
                  </a:lnTo>
                  <a:lnTo>
                    <a:pt x="60227" y="56234"/>
                  </a:lnTo>
                  <a:lnTo>
                    <a:pt x="55690" y="56234"/>
                  </a:lnTo>
                  <a:lnTo>
                    <a:pt x="51152" y="56234"/>
                  </a:lnTo>
                  <a:lnTo>
                    <a:pt x="46919" y="55100"/>
                  </a:lnTo>
                  <a:lnTo>
                    <a:pt x="42990" y="52832"/>
                  </a:lnTo>
                  <a:lnTo>
                    <a:pt x="41085" y="51816"/>
                  </a:lnTo>
                  <a:lnTo>
                    <a:pt x="38170" y="50134"/>
                  </a:lnTo>
                  <a:lnTo>
                    <a:pt x="35045" y="49074"/>
                  </a:lnTo>
                  <a:lnTo>
                    <a:pt x="31710" y="48635"/>
                  </a:lnTo>
                  <a:lnTo>
                    <a:pt x="28374" y="48195"/>
                  </a:lnTo>
                  <a:lnTo>
                    <a:pt x="439" y="75287"/>
                  </a:lnTo>
                  <a:lnTo>
                    <a:pt x="0" y="78623"/>
                  </a:lnTo>
                  <a:lnTo>
                    <a:pt x="214" y="81916"/>
                  </a:lnTo>
                  <a:lnTo>
                    <a:pt x="1083" y="85166"/>
                  </a:lnTo>
                  <a:lnTo>
                    <a:pt x="1953" y="88416"/>
                  </a:lnTo>
                  <a:lnTo>
                    <a:pt x="3410" y="91376"/>
                  </a:lnTo>
                  <a:lnTo>
                    <a:pt x="5455" y="94048"/>
                  </a:lnTo>
                  <a:lnTo>
                    <a:pt x="7501" y="96719"/>
                  </a:lnTo>
                  <a:lnTo>
                    <a:pt x="9979" y="98897"/>
                  </a:lnTo>
                  <a:lnTo>
                    <a:pt x="12891" y="100584"/>
                  </a:lnTo>
                  <a:lnTo>
                    <a:pt x="14796" y="101854"/>
                  </a:lnTo>
                  <a:lnTo>
                    <a:pt x="18701" y="104108"/>
                  </a:lnTo>
                  <a:lnTo>
                    <a:pt x="21788" y="107185"/>
                  </a:lnTo>
                  <a:lnTo>
                    <a:pt x="24054" y="111084"/>
                  </a:lnTo>
                  <a:lnTo>
                    <a:pt x="26321" y="114983"/>
                  </a:lnTo>
                  <a:lnTo>
                    <a:pt x="27468" y="119188"/>
                  </a:lnTo>
                  <a:lnTo>
                    <a:pt x="27496" y="123698"/>
                  </a:lnTo>
                  <a:lnTo>
                    <a:pt x="27496" y="130175"/>
                  </a:lnTo>
                  <a:lnTo>
                    <a:pt x="27514" y="134730"/>
                  </a:lnTo>
                  <a:lnTo>
                    <a:pt x="14796" y="152273"/>
                  </a:lnTo>
                  <a:lnTo>
                    <a:pt x="12891" y="153416"/>
                  </a:lnTo>
                  <a:lnTo>
                    <a:pt x="1083" y="168833"/>
                  </a:lnTo>
                  <a:lnTo>
                    <a:pt x="214" y="172084"/>
                  </a:lnTo>
                  <a:lnTo>
                    <a:pt x="12950" y="200348"/>
                  </a:lnTo>
                  <a:lnTo>
                    <a:pt x="15621" y="202393"/>
                  </a:lnTo>
                  <a:lnTo>
                    <a:pt x="18581" y="203851"/>
                  </a:lnTo>
                  <a:lnTo>
                    <a:pt x="21831" y="204720"/>
                  </a:lnTo>
                  <a:lnTo>
                    <a:pt x="25082" y="205589"/>
                  </a:lnTo>
                  <a:lnTo>
                    <a:pt x="28374" y="205804"/>
                  </a:lnTo>
                  <a:lnTo>
                    <a:pt x="31710" y="205364"/>
                  </a:lnTo>
                  <a:lnTo>
                    <a:pt x="35045" y="204925"/>
                  </a:lnTo>
                  <a:lnTo>
                    <a:pt x="38170" y="203865"/>
                  </a:lnTo>
                  <a:lnTo>
                    <a:pt x="41085" y="202184"/>
                  </a:lnTo>
                  <a:lnTo>
                    <a:pt x="42990" y="201168"/>
                  </a:lnTo>
                  <a:lnTo>
                    <a:pt x="46919" y="198899"/>
                  </a:lnTo>
                  <a:lnTo>
                    <a:pt x="51152" y="197765"/>
                  </a:lnTo>
                  <a:lnTo>
                    <a:pt x="55690" y="197765"/>
                  </a:lnTo>
                  <a:lnTo>
                    <a:pt x="60227" y="197765"/>
                  </a:lnTo>
                  <a:lnTo>
                    <a:pt x="64460" y="198899"/>
                  </a:lnTo>
                  <a:lnTo>
                    <a:pt x="68390" y="201168"/>
                  </a:lnTo>
                  <a:lnTo>
                    <a:pt x="73851" y="204343"/>
                  </a:lnTo>
                  <a:lnTo>
                    <a:pt x="77776" y="206609"/>
                  </a:lnTo>
                  <a:lnTo>
                    <a:pt x="80873" y="209704"/>
                  </a:lnTo>
                  <a:lnTo>
                    <a:pt x="83141" y="213628"/>
                  </a:lnTo>
                  <a:lnTo>
                    <a:pt x="85409" y="217552"/>
                  </a:lnTo>
                  <a:lnTo>
                    <a:pt x="86546" y="221781"/>
                  </a:lnTo>
                  <a:lnTo>
                    <a:pt x="86551" y="226314"/>
                  </a:lnTo>
                  <a:lnTo>
                    <a:pt x="86551" y="228600"/>
                  </a:lnTo>
                  <a:lnTo>
                    <a:pt x="86551" y="231968"/>
                  </a:lnTo>
                  <a:lnTo>
                    <a:pt x="87195" y="235208"/>
                  </a:lnTo>
                  <a:lnTo>
                    <a:pt x="88484" y="238320"/>
                  </a:lnTo>
                  <a:lnTo>
                    <a:pt x="89773" y="241432"/>
                  </a:lnTo>
                  <a:lnTo>
                    <a:pt x="91608" y="244178"/>
                  </a:lnTo>
                  <a:lnTo>
                    <a:pt x="93990" y="246560"/>
                  </a:lnTo>
                  <a:lnTo>
                    <a:pt x="96372" y="248942"/>
                  </a:lnTo>
                  <a:lnTo>
                    <a:pt x="111951" y="254000"/>
                  </a:lnTo>
                  <a:lnTo>
                    <a:pt x="117539" y="254000"/>
                  </a:lnTo>
                  <a:lnTo>
                    <a:pt x="120907" y="254000"/>
                  </a:lnTo>
                  <a:lnTo>
                    <a:pt x="124147" y="253355"/>
                  </a:lnTo>
                  <a:lnTo>
                    <a:pt x="127259" y="252066"/>
                  </a:lnTo>
                  <a:lnTo>
                    <a:pt x="130371" y="250777"/>
                  </a:lnTo>
                  <a:lnTo>
                    <a:pt x="142939" y="228600"/>
                  </a:lnTo>
                  <a:lnTo>
                    <a:pt x="142939" y="226314"/>
                  </a:lnTo>
                  <a:lnTo>
                    <a:pt x="142943" y="221781"/>
                  </a:lnTo>
                  <a:lnTo>
                    <a:pt x="155639" y="204343"/>
                  </a:lnTo>
                  <a:lnTo>
                    <a:pt x="161100" y="201168"/>
                  </a:lnTo>
                  <a:lnTo>
                    <a:pt x="165029" y="198899"/>
                  </a:lnTo>
                  <a:lnTo>
                    <a:pt x="169262" y="197765"/>
                  </a:lnTo>
                  <a:lnTo>
                    <a:pt x="173800" y="197765"/>
                  </a:lnTo>
                  <a:lnTo>
                    <a:pt x="178337" y="197765"/>
                  </a:lnTo>
                  <a:lnTo>
                    <a:pt x="182570" y="198899"/>
                  </a:lnTo>
                  <a:lnTo>
                    <a:pt x="186500" y="201168"/>
                  </a:lnTo>
                  <a:lnTo>
                    <a:pt x="188405" y="202184"/>
                  </a:lnTo>
                  <a:lnTo>
                    <a:pt x="191319" y="203865"/>
                  </a:lnTo>
                  <a:lnTo>
                    <a:pt x="194444" y="204925"/>
                  </a:lnTo>
                  <a:lnTo>
                    <a:pt x="197779" y="205364"/>
                  </a:lnTo>
                  <a:lnTo>
                    <a:pt x="201115" y="205804"/>
                  </a:lnTo>
                  <a:lnTo>
                    <a:pt x="204408" y="205589"/>
                  </a:lnTo>
                  <a:lnTo>
                    <a:pt x="225870" y="187960"/>
                  </a:lnTo>
                  <a:lnTo>
                    <a:pt x="227551" y="185045"/>
                  </a:lnTo>
                  <a:lnTo>
                    <a:pt x="228611" y="181920"/>
                  </a:lnTo>
                  <a:lnTo>
                    <a:pt x="229050" y="178585"/>
                  </a:lnTo>
                  <a:lnTo>
                    <a:pt x="229490" y="175249"/>
                  </a:lnTo>
                  <a:lnTo>
                    <a:pt x="229275" y="171957"/>
                  </a:lnTo>
                  <a:lnTo>
                    <a:pt x="228406" y="168706"/>
                  </a:lnTo>
                  <a:lnTo>
                    <a:pt x="227537" y="165456"/>
                  </a:lnTo>
                  <a:lnTo>
                    <a:pt x="214694" y="152273"/>
                  </a:lnTo>
                  <a:lnTo>
                    <a:pt x="210749" y="149995"/>
                  </a:lnTo>
                  <a:lnTo>
                    <a:pt x="207641" y="146881"/>
                  </a:lnTo>
                  <a:lnTo>
                    <a:pt x="205371" y="142932"/>
                  </a:lnTo>
                  <a:lnTo>
                    <a:pt x="203101" y="138982"/>
                  </a:lnTo>
                  <a:lnTo>
                    <a:pt x="201975" y="134730"/>
                  </a:lnTo>
                  <a:lnTo>
                    <a:pt x="201994" y="130175"/>
                  </a:lnTo>
                  <a:lnTo>
                    <a:pt x="201994" y="123825"/>
                  </a:lnTo>
                  <a:lnTo>
                    <a:pt x="214694" y="101727"/>
                  </a:lnTo>
                  <a:lnTo>
                    <a:pt x="216599" y="100584"/>
                  </a:lnTo>
                  <a:lnTo>
                    <a:pt x="228406" y="85166"/>
                  </a:lnTo>
                  <a:lnTo>
                    <a:pt x="229275" y="81916"/>
                  </a:lnTo>
                  <a:lnTo>
                    <a:pt x="216540" y="53651"/>
                  </a:lnTo>
                  <a:lnTo>
                    <a:pt x="213869" y="51606"/>
                  </a:lnTo>
                  <a:lnTo>
                    <a:pt x="210908" y="50149"/>
                  </a:lnTo>
                  <a:lnTo>
                    <a:pt x="207658" y="49279"/>
                  </a:lnTo>
                  <a:lnTo>
                    <a:pt x="204408" y="48410"/>
                  </a:lnTo>
                  <a:lnTo>
                    <a:pt x="201115" y="48195"/>
                  </a:lnTo>
                  <a:lnTo>
                    <a:pt x="197779" y="48635"/>
                  </a:lnTo>
                  <a:lnTo>
                    <a:pt x="194444" y="49074"/>
                  </a:lnTo>
                  <a:lnTo>
                    <a:pt x="191319" y="50134"/>
                  </a:lnTo>
                  <a:lnTo>
                    <a:pt x="188405" y="51816"/>
                  </a:lnTo>
                  <a:lnTo>
                    <a:pt x="186500" y="52832"/>
                  </a:lnTo>
                  <a:lnTo>
                    <a:pt x="182570" y="55100"/>
                  </a:lnTo>
                  <a:lnTo>
                    <a:pt x="178337" y="56234"/>
                  </a:lnTo>
                  <a:lnTo>
                    <a:pt x="173800" y="56234"/>
                  </a:lnTo>
                  <a:lnTo>
                    <a:pt x="169262" y="56234"/>
                  </a:lnTo>
                  <a:lnTo>
                    <a:pt x="165029" y="55100"/>
                  </a:lnTo>
                  <a:lnTo>
                    <a:pt x="161100" y="52832"/>
                  </a:lnTo>
                  <a:lnTo>
                    <a:pt x="155639" y="49657"/>
                  </a:lnTo>
                  <a:lnTo>
                    <a:pt x="151713" y="47390"/>
                  </a:lnTo>
                  <a:lnTo>
                    <a:pt x="148616" y="44295"/>
                  </a:lnTo>
                  <a:lnTo>
                    <a:pt x="146348" y="40371"/>
                  </a:lnTo>
                  <a:lnTo>
                    <a:pt x="144080" y="36447"/>
                  </a:lnTo>
                  <a:lnTo>
                    <a:pt x="142943" y="32218"/>
                  </a:lnTo>
                  <a:lnTo>
                    <a:pt x="142939" y="27686"/>
                  </a:lnTo>
                  <a:lnTo>
                    <a:pt x="142939" y="25400"/>
                  </a:lnTo>
                  <a:lnTo>
                    <a:pt x="142939" y="22031"/>
                  </a:lnTo>
                  <a:lnTo>
                    <a:pt x="120907" y="0"/>
                  </a:lnTo>
                  <a:lnTo>
                    <a:pt x="117539" y="0"/>
                  </a:lnTo>
                  <a:close/>
                </a:path>
              </a:pathLst>
            </a:custGeom>
            <a:ln w="25400">
              <a:solidFill>
                <a:srgbClr val="FACC1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98000" y="3759200"/>
              <a:ext cx="101600" cy="10160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5219700" y="4673600"/>
              <a:ext cx="228600" cy="254000"/>
            </a:xfrm>
            <a:custGeom>
              <a:avLst/>
              <a:gdLst/>
              <a:ahLst/>
              <a:cxnLst/>
              <a:rect l="l" t="t" r="r" b="b"/>
              <a:pathLst>
                <a:path w="228600" h="254000">
                  <a:moveTo>
                    <a:pt x="228600" y="38100"/>
                  </a:moveTo>
                  <a:lnTo>
                    <a:pt x="228600" y="40601"/>
                  </a:lnTo>
                  <a:lnTo>
                    <a:pt x="227867" y="43079"/>
                  </a:lnTo>
                  <a:lnTo>
                    <a:pt x="226403" y="45532"/>
                  </a:lnTo>
                  <a:lnTo>
                    <a:pt x="224939" y="47986"/>
                  </a:lnTo>
                  <a:lnTo>
                    <a:pt x="195122" y="65040"/>
                  </a:lnTo>
                  <a:lnTo>
                    <a:pt x="189815" y="66809"/>
                  </a:lnTo>
                  <a:lnTo>
                    <a:pt x="151106" y="74257"/>
                  </a:lnTo>
                  <a:lnTo>
                    <a:pt x="136598" y="75467"/>
                  </a:lnTo>
                  <a:lnTo>
                    <a:pt x="129237" y="75955"/>
                  </a:lnTo>
                  <a:lnTo>
                    <a:pt x="121805" y="76200"/>
                  </a:lnTo>
                  <a:lnTo>
                    <a:pt x="114300" y="76200"/>
                  </a:lnTo>
                  <a:lnTo>
                    <a:pt x="106794" y="76200"/>
                  </a:lnTo>
                  <a:lnTo>
                    <a:pt x="99362" y="75955"/>
                  </a:lnTo>
                  <a:lnTo>
                    <a:pt x="92001" y="75467"/>
                  </a:lnTo>
                  <a:lnTo>
                    <a:pt x="84640" y="74979"/>
                  </a:lnTo>
                  <a:lnTo>
                    <a:pt x="50798" y="69778"/>
                  </a:lnTo>
                  <a:lnTo>
                    <a:pt x="44558" y="68389"/>
                  </a:lnTo>
                  <a:lnTo>
                    <a:pt x="8700" y="52680"/>
                  </a:lnTo>
                  <a:lnTo>
                    <a:pt x="2196" y="45532"/>
                  </a:lnTo>
                  <a:lnTo>
                    <a:pt x="732" y="43079"/>
                  </a:lnTo>
                  <a:lnTo>
                    <a:pt x="0" y="40601"/>
                  </a:lnTo>
                  <a:lnTo>
                    <a:pt x="0" y="38100"/>
                  </a:lnTo>
                  <a:lnTo>
                    <a:pt x="0" y="35598"/>
                  </a:lnTo>
                  <a:lnTo>
                    <a:pt x="732" y="33120"/>
                  </a:lnTo>
                  <a:lnTo>
                    <a:pt x="2196" y="30667"/>
                  </a:lnTo>
                  <a:lnTo>
                    <a:pt x="3660" y="28213"/>
                  </a:lnTo>
                  <a:lnTo>
                    <a:pt x="5828" y="25831"/>
                  </a:lnTo>
                  <a:lnTo>
                    <a:pt x="8700" y="23519"/>
                  </a:lnTo>
                  <a:lnTo>
                    <a:pt x="11572" y="21208"/>
                  </a:lnTo>
                  <a:lnTo>
                    <a:pt x="33477" y="11159"/>
                  </a:lnTo>
                  <a:lnTo>
                    <a:pt x="38784" y="9390"/>
                  </a:lnTo>
                  <a:lnTo>
                    <a:pt x="44558" y="7810"/>
                  </a:lnTo>
                  <a:lnTo>
                    <a:pt x="50798" y="6421"/>
                  </a:lnTo>
                  <a:lnTo>
                    <a:pt x="57038" y="5031"/>
                  </a:lnTo>
                  <a:lnTo>
                    <a:pt x="63625" y="3857"/>
                  </a:lnTo>
                  <a:lnTo>
                    <a:pt x="70559" y="2900"/>
                  </a:lnTo>
                  <a:lnTo>
                    <a:pt x="77493" y="1942"/>
                  </a:lnTo>
                  <a:lnTo>
                    <a:pt x="84640" y="1220"/>
                  </a:lnTo>
                  <a:lnTo>
                    <a:pt x="92001" y="732"/>
                  </a:lnTo>
                  <a:lnTo>
                    <a:pt x="99362" y="244"/>
                  </a:lnTo>
                  <a:lnTo>
                    <a:pt x="106794" y="0"/>
                  </a:lnTo>
                  <a:lnTo>
                    <a:pt x="114300" y="0"/>
                  </a:lnTo>
                  <a:lnTo>
                    <a:pt x="121805" y="0"/>
                  </a:lnTo>
                  <a:lnTo>
                    <a:pt x="129237" y="244"/>
                  </a:lnTo>
                  <a:lnTo>
                    <a:pt x="136598" y="732"/>
                  </a:lnTo>
                  <a:lnTo>
                    <a:pt x="143959" y="1220"/>
                  </a:lnTo>
                  <a:lnTo>
                    <a:pt x="184041" y="7810"/>
                  </a:lnTo>
                  <a:lnTo>
                    <a:pt x="195122" y="11159"/>
                  </a:lnTo>
                  <a:lnTo>
                    <a:pt x="200429" y="12928"/>
                  </a:lnTo>
                  <a:lnTo>
                    <a:pt x="226403" y="30667"/>
                  </a:lnTo>
                  <a:lnTo>
                    <a:pt x="227867" y="33120"/>
                  </a:lnTo>
                  <a:lnTo>
                    <a:pt x="228600" y="35598"/>
                  </a:lnTo>
                  <a:lnTo>
                    <a:pt x="228600" y="38100"/>
                  </a:lnTo>
                  <a:close/>
                </a:path>
                <a:path w="228600" h="254000">
                  <a:moveTo>
                    <a:pt x="0" y="38100"/>
                  </a:moveTo>
                  <a:lnTo>
                    <a:pt x="0" y="215900"/>
                  </a:lnTo>
                  <a:lnTo>
                    <a:pt x="2" y="218401"/>
                  </a:lnTo>
                  <a:lnTo>
                    <a:pt x="8711" y="230476"/>
                  </a:lnTo>
                  <a:lnTo>
                    <a:pt x="11585" y="232786"/>
                  </a:lnTo>
                  <a:lnTo>
                    <a:pt x="15106" y="234981"/>
                  </a:lnTo>
                  <a:lnTo>
                    <a:pt x="19276" y="237060"/>
                  </a:lnTo>
                  <a:lnTo>
                    <a:pt x="23446" y="239140"/>
                  </a:lnTo>
                  <a:lnTo>
                    <a:pt x="28185" y="241064"/>
                  </a:lnTo>
                  <a:lnTo>
                    <a:pt x="33491" y="242832"/>
                  </a:lnTo>
                  <a:lnTo>
                    <a:pt x="38798" y="244600"/>
                  </a:lnTo>
                  <a:lnTo>
                    <a:pt x="70568" y="251087"/>
                  </a:lnTo>
                  <a:lnTo>
                    <a:pt x="77500" y="252044"/>
                  </a:lnTo>
                  <a:lnTo>
                    <a:pt x="84646" y="252767"/>
                  </a:lnTo>
                  <a:lnTo>
                    <a:pt x="92006" y="253255"/>
                  </a:lnTo>
                  <a:lnTo>
                    <a:pt x="99365" y="253742"/>
                  </a:lnTo>
                  <a:lnTo>
                    <a:pt x="106796" y="253986"/>
                  </a:lnTo>
                  <a:lnTo>
                    <a:pt x="114300" y="253986"/>
                  </a:lnTo>
                  <a:lnTo>
                    <a:pt x="121803" y="253986"/>
                  </a:lnTo>
                  <a:lnTo>
                    <a:pt x="129234" y="253742"/>
                  </a:lnTo>
                  <a:lnTo>
                    <a:pt x="136593" y="253255"/>
                  </a:lnTo>
                  <a:lnTo>
                    <a:pt x="143953" y="252767"/>
                  </a:lnTo>
                  <a:lnTo>
                    <a:pt x="177789" y="247568"/>
                  </a:lnTo>
                  <a:lnTo>
                    <a:pt x="184028" y="246179"/>
                  </a:lnTo>
                  <a:lnTo>
                    <a:pt x="189801" y="244600"/>
                  </a:lnTo>
                  <a:lnTo>
                    <a:pt x="195108" y="242832"/>
                  </a:lnTo>
                  <a:lnTo>
                    <a:pt x="200415" y="241064"/>
                  </a:lnTo>
                  <a:lnTo>
                    <a:pt x="219888" y="230476"/>
                  </a:lnTo>
                  <a:lnTo>
                    <a:pt x="222761" y="228165"/>
                  </a:lnTo>
                  <a:lnTo>
                    <a:pt x="228600" y="215900"/>
                  </a:lnTo>
                  <a:lnTo>
                    <a:pt x="228600" y="38100"/>
                  </a:lnTo>
                </a:path>
                <a:path w="228600" h="254000">
                  <a:moveTo>
                    <a:pt x="0" y="127000"/>
                  </a:moveTo>
                  <a:lnTo>
                    <a:pt x="2" y="129501"/>
                  </a:lnTo>
                  <a:lnTo>
                    <a:pt x="736" y="131978"/>
                  </a:lnTo>
                  <a:lnTo>
                    <a:pt x="2202" y="134431"/>
                  </a:lnTo>
                  <a:lnTo>
                    <a:pt x="3669" y="136884"/>
                  </a:lnTo>
                  <a:lnTo>
                    <a:pt x="19276" y="148160"/>
                  </a:lnTo>
                  <a:lnTo>
                    <a:pt x="23446" y="150240"/>
                  </a:lnTo>
                  <a:lnTo>
                    <a:pt x="28185" y="152164"/>
                  </a:lnTo>
                  <a:lnTo>
                    <a:pt x="33491" y="153932"/>
                  </a:lnTo>
                  <a:lnTo>
                    <a:pt x="38798" y="155700"/>
                  </a:lnTo>
                  <a:lnTo>
                    <a:pt x="44571" y="157279"/>
                  </a:lnTo>
                  <a:lnTo>
                    <a:pt x="50810" y="158668"/>
                  </a:lnTo>
                  <a:lnTo>
                    <a:pt x="57049" y="160057"/>
                  </a:lnTo>
                  <a:lnTo>
                    <a:pt x="63635" y="161230"/>
                  </a:lnTo>
                  <a:lnTo>
                    <a:pt x="70568" y="162187"/>
                  </a:lnTo>
                  <a:lnTo>
                    <a:pt x="77500" y="163144"/>
                  </a:lnTo>
                  <a:lnTo>
                    <a:pt x="84646" y="163867"/>
                  </a:lnTo>
                  <a:lnTo>
                    <a:pt x="92006" y="164355"/>
                  </a:lnTo>
                  <a:lnTo>
                    <a:pt x="99365" y="164842"/>
                  </a:lnTo>
                  <a:lnTo>
                    <a:pt x="106796" y="165086"/>
                  </a:lnTo>
                  <a:lnTo>
                    <a:pt x="114300" y="165086"/>
                  </a:lnTo>
                  <a:lnTo>
                    <a:pt x="121803" y="165086"/>
                  </a:lnTo>
                  <a:lnTo>
                    <a:pt x="164964" y="161231"/>
                  </a:lnTo>
                  <a:lnTo>
                    <a:pt x="177789" y="158668"/>
                  </a:lnTo>
                  <a:lnTo>
                    <a:pt x="184028" y="157279"/>
                  </a:lnTo>
                  <a:lnTo>
                    <a:pt x="189801" y="155700"/>
                  </a:lnTo>
                  <a:lnTo>
                    <a:pt x="195108" y="153932"/>
                  </a:lnTo>
                  <a:lnTo>
                    <a:pt x="200415" y="152164"/>
                  </a:lnTo>
                  <a:lnTo>
                    <a:pt x="219888" y="141576"/>
                  </a:lnTo>
                  <a:lnTo>
                    <a:pt x="222761" y="139265"/>
                  </a:lnTo>
                  <a:lnTo>
                    <a:pt x="224930" y="136884"/>
                  </a:lnTo>
                  <a:lnTo>
                    <a:pt x="226397" y="134431"/>
                  </a:lnTo>
                  <a:lnTo>
                    <a:pt x="227863" y="131978"/>
                  </a:lnTo>
                  <a:lnTo>
                    <a:pt x="228597" y="129501"/>
                  </a:lnTo>
                  <a:lnTo>
                    <a:pt x="228600" y="127000"/>
                  </a:lnTo>
                </a:path>
              </a:pathLst>
            </a:custGeom>
            <a:ln w="25400">
              <a:solidFill>
                <a:srgbClr val="BF83F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347200" y="4673600"/>
              <a:ext cx="203200" cy="254000"/>
            </a:xfrm>
            <a:custGeom>
              <a:avLst/>
              <a:gdLst/>
              <a:ahLst/>
              <a:cxnLst/>
              <a:rect l="l" t="t" r="r" b="b"/>
              <a:pathLst>
                <a:path w="203200" h="254000">
                  <a:moveTo>
                    <a:pt x="139700" y="0"/>
                  </a:moveTo>
                  <a:lnTo>
                    <a:pt x="25400" y="0"/>
                  </a:lnTo>
                  <a:lnTo>
                    <a:pt x="22031" y="0"/>
                  </a:lnTo>
                  <a:lnTo>
                    <a:pt x="18791" y="644"/>
                  </a:lnTo>
                  <a:lnTo>
                    <a:pt x="15679" y="1933"/>
                  </a:lnTo>
                  <a:lnTo>
                    <a:pt x="12567" y="3222"/>
                  </a:lnTo>
                  <a:lnTo>
                    <a:pt x="9821" y="5057"/>
                  </a:lnTo>
                  <a:lnTo>
                    <a:pt x="7439" y="7439"/>
                  </a:lnTo>
                  <a:lnTo>
                    <a:pt x="5057" y="9821"/>
                  </a:lnTo>
                  <a:lnTo>
                    <a:pt x="3222" y="12567"/>
                  </a:lnTo>
                  <a:lnTo>
                    <a:pt x="1933" y="15679"/>
                  </a:lnTo>
                  <a:lnTo>
                    <a:pt x="644" y="18791"/>
                  </a:lnTo>
                  <a:lnTo>
                    <a:pt x="0" y="22031"/>
                  </a:lnTo>
                  <a:lnTo>
                    <a:pt x="0" y="25400"/>
                  </a:lnTo>
                  <a:lnTo>
                    <a:pt x="0" y="228600"/>
                  </a:lnTo>
                  <a:lnTo>
                    <a:pt x="0" y="231968"/>
                  </a:lnTo>
                  <a:lnTo>
                    <a:pt x="644" y="235208"/>
                  </a:lnTo>
                  <a:lnTo>
                    <a:pt x="1933" y="238320"/>
                  </a:lnTo>
                  <a:lnTo>
                    <a:pt x="3222" y="241432"/>
                  </a:lnTo>
                  <a:lnTo>
                    <a:pt x="15679" y="252066"/>
                  </a:lnTo>
                  <a:lnTo>
                    <a:pt x="18791" y="253355"/>
                  </a:lnTo>
                  <a:lnTo>
                    <a:pt x="22031" y="254000"/>
                  </a:lnTo>
                  <a:lnTo>
                    <a:pt x="25400" y="254000"/>
                  </a:lnTo>
                  <a:lnTo>
                    <a:pt x="177800" y="254000"/>
                  </a:lnTo>
                  <a:lnTo>
                    <a:pt x="181168" y="254000"/>
                  </a:lnTo>
                  <a:lnTo>
                    <a:pt x="184408" y="253355"/>
                  </a:lnTo>
                  <a:lnTo>
                    <a:pt x="187520" y="252066"/>
                  </a:lnTo>
                  <a:lnTo>
                    <a:pt x="190632" y="250777"/>
                  </a:lnTo>
                  <a:lnTo>
                    <a:pt x="203200" y="228600"/>
                  </a:lnTo>
                  <a:lnTo>
                    <a:pt x="203200" y="63500"/>
                  </a:lnTo>
                  <a:lnTo>
                    <a:pt x="139700" y="0"/>
                  </a:lnTo>
                  <a:close/>
                </a:path>
              </a:pathLst>
            </a:custGeom>
            <a:ln w="25400">
              <a:solidFill>
                <a:srgbClr val="F7707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61500" y="4660900"/>
              <a:ext cx="101600" cy="101600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9398000" y="4762500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25400" y="0"/>
                  </a:moveTo>
                  <a:lnTo>
                    <a:pt x="0" y="0"/>
                  </a:lnTo>
                </a:path>
                <a:path w="101600" h="101600">
                  <a:moveTo>
                    <a:pt x="101600" y="50800"/>
                  </a:moveTo>
                  <a:lnTo>
                    <a:pt x="0" y="50800"/>
                  </a:lnTo>
                </a:path>
                <a:path w="101600" h="101600">
                  <a:moveTo>
                    <a:pt x="101600" y="101600"/>
                  </a:moveTo>
                  <a:lnTo>
                    <a:pt x="0" y="101600"/>
                  </a:lnTo>
                </a:path>
              </a:pathLst>
            </a:custGeom>
            <a:ln w="25400">
              <a:solidFill>
                <a:srgbClr val="F7707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9753600" y="3502258"/>
            <a:ext cx="3090545" cy="79057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20"/>
              </a:spcBef>
            </a:pPr>
            <a:r>
              <a:rPr dirty="0" sz="2000" spc="-160" b="1">
                <a:solidFill>
                  <a:srgbClr val="FFFFFF"/>
                </a:solidFill>
                <a:latin typeface="Arial"/>
                <a:cs typeface="Arial"/>
              </a:rPr>
              <a:t>POSIX</a:t>
            </a:r>
            <a:r>
              <a:rPr dirty="0" sz="1950" spc="-160" b="1">
                <a:solidFill>
                  <a:srgbClr val="FFFFFF"/>
                </a:solidFill>
                <a:latin typeface="Arial"/>
                <a:cs typeface="Arial"/>
              </a:rPr>
              <a:t>.1</a:t>
            </a:r>
            <a:r>
              <a:rPr dirty="0" sz="195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Cross</a:t>
            </a:r>
            <a:r>
              <a:rPr dirty="0" sz="1950" spc="-25">
                <a:solidFill>
                  <a:srgbClr val="D0D5DA"/>
                </a:solidFill>
                <a:latin typeface="Microsoft Sans Serif"/>
                <a:cs typeface="Microsoft Sans Serif"/>
              </a:rPr>
              <a:t>-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platform</a:t>
            </a: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compatibility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638800" y="4492858"/>
            <a:ext cx="3246755" cy="79057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20"/>
              </a:spcBef>
            </a:pPr>
            <a:r>
              <a:rPr dirty="0" sz="2000" spc="-110" b="1">
                <a:solidFill>
                  <a:srgbClr val="FFFFFF"/>
                </a:solidFill>
                <a:latin typeface="Arial"/>
                <a:cs typeface="Arial"/>
              </a:rPr>
              <a:t>Five</a:t>
            </a:r>
            <a:r>
              <a:rPr dirty="0" sz="20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14" b="1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dirty="0" sz="20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open</a:t>
            </a:r>
            <a:r>
              <a:rPr dirty="0" sz="1950" spc="-25">
                <a:solidFill>
                  <a:srgbClr val="D0D5DA"/>
                </a:solidFill>
                <a:latin typeface="Microsoft Sans Serif"/>
                <a:cs typeface="Microsoft Sans Serif"/>
              </a:rPr>
              <a:t>,</a:t>
            </a:r>
            <a:r>
              <a:rPr dirty="0" sz="1950" spc="-9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D0D5DA"/>
                </a:solidFill>
                <a:latin typeface="Microsoft Sans Serif"/>
                <a:cs typeface="Microsoft Sans Serif"/>
              </a:rPr>
              <a:t>read</a:t>
            </a:r>
            <a:r>
              <a:rPr dirty="0" sz="1950" spc="-30">
                <a:solidFill>
                  <a:srgbClr val="D0D5DA"/>
                </a:solidFill>
                <a:latin typeface="Microsoft Sans Serif"/>
                <a:cs typeface="Microsoft Sans Serif"/>
              </a:rPr>
              <a:t>,</a:t>
            </a:r>
            <a:r>
              <a:rPr dirty="0" sz="1950" spc="-8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write</a:t>
            </a:r>
            <a:r>
              <a:rPr dirty="0" sz="1950">
                <a:solidFill>
                  <a:srgbClr val="D0D5DA"/>
                </a:solidFill>
                <a:latin typeface="Microsoft Sans Serif"/>
                <a:cs typeface="Microsoft Sans Serif"/>
              </a:rPr>
              <a:t>,</a:t>
            </a:r>
            <a:r>
              <a:rPr dirty="0" sz="1950" spc="-9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D0D5DA"/>
                </a:solidFill>
                <a:latin typeface="Microsoft Sans Serif"/>
                <a:cs typeface="Microsoft Sans Serif"/>
              </a:rPr>
              <a:t>lseek</a:t>
            </a:r>
            <a:r>
              <a:rPr dirty="0" sz="1950" spc="-30">
                <a:solidFill>
                  <a:srgbClr val="D0D5DA"/>
                </a:solidFill>
                <a:latin typeface="Microsoft Sans Serif"/>
                <a:cs typeface="Microsoft Sans Serif"/>
              </a:rPr>
              <a:t>,</a:t>
            </a:r>
            <a:r>
              <a:rPr dirty="0" sz="1950" spc="-8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close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753600" y="4492858"/>
            <a:ext cx="2558415" cy="79057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20"/>
              </a:spcBef>
            </a:pPr>
            <a:r>
              <a:rPr dirty="0" sz="2000" spc="-110" b="1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dirty="0" sz="20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Descriptors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2000" spc="-65">
                <a:solidFill>
                  <a:srgbClr val="D0D5DA"/>
                </a:solidFill>
                <a:latin typeface="Microsoft Sans Serif"/>
                <a:cs typeface="Microsoft Sans Serif"/>
              </a:rPr>
              <a:t>Kernel</a:t>
            </a:r>
            <a:r>
              <a:rPr dirty="0" sz="2000" spc="-3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file</a:t>
            </a:r>
            <a:r>
              <a:rPr dirty="0" sz="2000" spc="-3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identification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50" spc="-150"/>
              <a:t>The</a:t>
            </a:r>
            <a:r>
              <a:rPr dirty="0" sz="4050" spc="-250"/>
              <a:t> </a:t>
            </a:r>
            <a:r>
              <a:rPr dirty="0" sz="4050" spc="-170"/>
              <a:t>lseek</a:t>
            </a:r>
            <a:r>
              <a:rPr dirty="0" sz="4050" spc="-245"/>
              <a:t> </a:t>
            </a:r>
            <a:r>
              <a:rPr dirty="0" sz="4050" spc="-210"/>
              <a:t>Function</a:t>
            </a:r>
            <a:endParaRPr sz="4050"/>
          </a:p>
        </p:txBody>
      </p:sp>
      <p:sp>
        <p:nvSpPr>
          <p:cNvPr id="3" name="object 3" descr=""/>
          <p:cNvSpPr txBox="1"/>
          <p:nvPr/>
        </p:nvSpPr>
        <p:spPr>
          <a:xfrm>
            <a:off x="17288569" y="765019"/>
            <a:ext cx="63119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20">
                <a:solidFill>
                  <a:srgbClr val="D0D5DA"/>
                </a:solidFill>
                <a:latin typeface="Microsoft Sans Serif"/>
                <a:cs typeface="Microsoft Sans Serif"/>
              </a:rPr>
              <a:t>10/25</a:t>
            </a:r>
            <a:endParaRPr sz="195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1000" y="1905000"/>
            <a:ext cx="8667750" cy="6153150"/>
            <a:chOff x="381000" y="1905000"/>
            <a:chExt cx="8667750" cy="6153150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1905000"/>
              <a:ext cx="8667750" cy="6153150"/>
            </a:xfrm>
            <a:custGeom>
              <a:avLst/>
              <a:gdLst/>
              <a:ahLst/>
              <a:cxnLst/>
              <a:rect l="l" t="t" r="r" b="b"/>
              <a:pathLst>
                <a:path w="8667750" h="6153150">
                  <a:moveTo>
                    <a:pt x="8667750" y="6153150"/>
                  </a:moveTo>
                  <a:lnTo>
                    <a:pt x="0" y="615315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61531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62000" y="2260600"/>
              <a:ext cx="482600" cy="482600"/>
            </a:xfrm>
            <a:custGeom>
              <a:avLst/>
              <a:gdLst/>
              <a:ahLst/>
              <a:cxnLst/>
              <a:rect l="l" t="t" r="r" b="b"/>
              <a:pathLst>
                <a:path w="482600" h="482600">
                  <a:moveTo>
                    <a:pt x="0" y="228600"/>
                  </a:moveTo>
                  <a:lnTo>
                    <a:pt x="482600" y="0"/>
                  </a:lnTo>
                  <a:lnTo>
                    <a:pt x="254000" y="482600"/>
                  </a:lnTo>
                  <a:lnTo>
                    <a:pt x="203200" y="279400"/>
                  </a:lnTo>
                  <a:lnTo>
                    <a:pt x="0" y="228600"/>
                  </a:lnTo>
                  <a:close/>
                </a:path>
              </a:pathLst>
            </a:custGeom>
            <a:ln w="5080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81000" y="1905000"/>
            <a:ext cx="8667750" cy="6153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z="2550" spc="-140" b="1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dirty="0" sz="2550" spc="-1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60" b="1">
                <a:solidFill>
                  <a:srgbClr val="FFFFFF"/>
                </a:solidFill>
                <a:latin typeface="Arial"/>
                <a:cs typeface="Arial"/>
              </a:rPr>
              <a:t>Positioning</a:t>
            </a:r>
            <a:endParaRPr sz="2550">
              <a:latin typeface="Arial"/>
              <a:cs typeface="Arial"/>
            </a:endParaRPr>
          </a:p>
          <a:p>
            <a:pPr marL="548640" indent="-243840">
              <a:lnSpc>
                <a:spcPct val="100000"/>
              </a:lnSpc>
              <a:spcBef>
                <a:spcPts val="1614"/>
              </a:spcBef>
              <a:buClr>
                <a:srgbClr val="60A5FA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Every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open</a:t>
            </a:r>
            <a:r>
              <a:rPr dirty="0" sz="2000" spc="-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file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current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offset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60A5FA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lseek</a:t>
            </a:r>
            <a:r>
              <a:rPr dirty="0" sz="2000" spc="-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explicitly</a:t>
            </a:r>
            <a:r>
              <a:rPr dirty="0" sz="2000" spc="-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repositions</a:t>
            </a:r>
            <a:r>
              <a:rPr dirty="0" sz="2000" spc="-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dirty="0" sz="2000" spc="-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offset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150"/>
              </a:spcBef>
              <a:buClr>
                <a:srgbClr val="60A5FA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No</a:t>
            </a:r>
            <a:r>
              <a:rPr dirty="0" sz="2000" spc="-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physical</a:t>
            </a:r>
            <a:r>
              <a:rPr dirty="0" sz="2000" spc="-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2050" spc="-4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performed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140"/>
              </a:spcBef>
              <a:buClr>
                <a:srgbClr val="60A5FA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45">
                <a:solidFill>
                  <a:srgbClr val="FFFFFF"/>
                </a:solidFill>
                <a:latin typeface="Microsoft Sans Serif"/>
                <a:cs typeface="Microsoft Sans Serif"/>
              </a:rPr>
              <a:t>Updates</a:t>
            </a:r>
            <a:r>
              <a:rPr dirty="0" sz="2000" spc="-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kernel</a:t>
            </a:r>
            <a:r>
              <a:rPr dirty="0" sz="2050" spc="-10">
                <a:solidFill>
                  <a:srgbClr val="FFFFFF"/>
                </a:solidFill>
                <a:latin typeface="Microsoft Sans Serif"/>
                <a:cs typeface="Microsoft Sans Serif"/>
              </a:rPr>
              <a:t>'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record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only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9239250" y="1905000"/>
            <a:ext cx="8667750" cy="6153150"/>
            <a:chOff x="9239250" y="1905000"/>
            <a:chExt cx="8667750" cy="6153150"/>
          </a:xfrm>
        </p:grpSpPr>
        <p:sp>
          <p:nvSpPr>
            <p:cNvPr id="9" name="object 9" descr=""/>
            <p:cNvSpPr/>
            <p:nvPr/>
          </p:nvSpPr>
          <p:spPr>
            <a:xfrm>
              <a:off x="9239250" y="1905000"/>
              <a:ext cx="8667750" cy="6153150"/>
            </a:xfrm>
            <a:custGeom>
              <a:avLst/>
              <a:gdLst/>
              <a:ahLst/>
              <a:cxnLst/>
              <a:rect l="l" t="t" r="r" b="b"/>
              <a:pathLst>
                <a:path w="8667750" h="6153150">
                  <a:moveTo>
                    <a:pt x="8667750" y="6153150"/>
                  </a:moveTo>
                  <a:lnTo>
                    <a:pt x="0" y="615315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61531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544050" y="3619499"/>
              <a:ext cx="8058150" cy="4133850"/>
            </a:xfrm>
            <a:custGeom>
              <a:avLst/>
              <a:gdLst/>
              <a:ahLst/>
              <a:cxnLst/>
              <a:rect l="l" t="t" r="r" b="b"/>
              <a:pathLst>
                <a:path w="8058150" h="4133850">
                  <a:moveTo>
                    <a:pt x="7981950" y="4133850"/>
                  </a:moveTo>
                  <a:lnTo>
                    <a:pt x="76200" y="4133850"/>
                  </a:lnTo>
                  <a:lnTo>
                    <a:pt x="68693" y="4133487"/>
                  </a:lnTo>
                  <a:lnTo>
                    <a:pt x="27881" y="4116583"/>
                  </a:lnTo>
                  <a:lnTo>
                    <a:pt x="3261" y="4079736"/>
                  </a:lnTo>
                  <a:lnTo>
                    <a:pt x="0" y="40576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7" y="5799"/>
                  </a:lnTo>
                  <a:lnTo>
                    <a:pt x="76200" y="0"/>
                  </a:lnTo>
                  <a:lnTo>
                    <a:pt x="7981950" y="0"/>
                  </a:lnTo>
                  <a:lnTo>
                    <a:pt x="8024290" y="12829"/>
                  </a:lnTo>
                  <a:lnTo>
                    <a:pt x="8052346" y="47039"/>
                  </a:lnTo>
                  <a:lnTo>
                    <a:pt x="8058150" y="76200"/>
                  </a:lnTo>
                  <a:lnTo>
                    <a:pt x="8058150" y="4057650"/>
                  </a:lnTo>
                  <a:lnTo>
                    <a:pt x="8045316" y="4099992"/>
                  </a:lnTo>
                  <a:lnTo>
                    <a:pt x="8011109" y="4128049"/>
                  </a:lnTo>
                  <a:lnTo>
                    <a:pt x="7981950" y="4133850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544050" y="3619499"/>
              <a:ext cx="8058150" cy="4133850"/>
            </a:xfrm>
            <a:custGeom>
              <a:avLst/>
              <a:gdLst/>
              <a:ahLst/>
              <a:cxnLst/>
              <a:rect l="l" t="t" r="r" b="b"/>
              <a:pathLst>
                <a:path w="8058150" h="4133850">
                  <a:moveTo>
                    <a:pt x="7981950" y="4133850"/>
                  </a:moveTo>
                  <a:lnTo>
                    <a:pt x="76200" y="4133850"/>
                  </a:lnTo>
                  <a:lnTo>
                    <a:pt x="68693" y="4133487"/>
                  </a:lnTo>
                  <a:lnTo>
                    <a:pt x="27881" y="4116583"/>
                  </a:lnTo>
                  <a:lnTo>
                    <a:pt x="3261" y="4079736"/>
                  </a:lnTo>
                  <a:lnTo>
                    <a:pt x="0" y="40576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7" y="5799"/>
                  </a:lnTo>
                  <a:lnTo>
                    <a:pt x="76200" y="0"/>
                  </a:lnTo>
                  <a:lnTo>
                    <a:pt x="7981950" y="0"/>
                  </a:lnTo>
                  <a:lnTo>
                    <a:pt x="8018769" y="9525"/>
                  </a:lnTo>
                  <a:lnTo>
                    <a:pt x="71822" y="9525"/>
                  </a:lnTo>
                  <a:lnTo>
                    <a:pt x="67485" y="9952"/>
                  </a:lnTo>
                  <a:lnTo>
                    <a:pt x="32148" y="25958"/>
                  </a:lnTo>
                  <a:lnTo>
                    <a:pt x="11659" y="58898"/>
                  </a:lnTo>
                  <a:lnTo>
                    <a:pt x="9524" y="71822"/>
                  </a:lnTo>
                  <a:lnTo>
                    <a:pt x="9524" y="4062028"/>
                  </a:lnTo>
                  <a:lnTo>
                    <a:pt x="9832" y="4065156"/>
                  </a:lnTo>
                  <a:lnTo>
                    <a:pt x="9951" y="4066363"/>
                  </a:lnTo>
                  <a:lnTo>
                    <a:pt x="25957" y="4101700"/>
                  </a:lnTo>
                  <a:lnTo>
                    <a:pt x="58898" y="4122188"/>
                  </a:lnTo>
                  <a:lnTo>
                    <a:pt x="71822" y="4124325"/>
                  </a:lnTo>
                  <a:lnTo>
                    <a:pt x="8018768" y="4124325"/>
                  </a:lnTo>
                  <a:lnTo>
                    <a:pt x="8017904" y="4124842"/>
                  </a:lnTo>
                  <a:lnTo>
                    <a:pt x="8011109" y="4128049"/>
                  </a:lnTo>
                  <a:lnTo>
                    <a:pt x="8004035" y="4130587"/>
                  </a:lnTo>
                  <a:lnTo>
                    <a:pt x="7996817" y="4132399"/>
                  </a:lnTo>
                  <a:lnTo>
                    <a:pt x="7989456" y="4133487"/>
                  </a:lnTo>
                  <a:lnTo>
                    <a:pt x="7981950" y="4133850"/>
                  </a:lnTo>
                  <a:close/>
                </a:path>
                <a:path w="8058150" h="4133850">
                  <a:moveTo>
                    <a:pt x="8018768" y="4124325"/>
                  </a:moveTo>
                  <a:lnTo>
                    <a:pt x="7986327" y="4124325"/>
                  </a:lnTo>
                  <a:lnTo>
                    <a:pt x="7990663" y="4123898"/>
                  </a:lnTo>
                  <a:lnTo>
                    <a:pt x="7999253" y="4122188"/>
                  </a:lnTo>
                  <a:lnTo>
                    <a:pt x="8032193" y="4101700"/>
                  </a:lnTo>
                  <a:lnTo>
                    <a:pt x="8048198" y="4066363"/>
                  </a:lnTo>
                  <a:lnTo>
                    <a:pt x="8048624" y="4062028"/>
                  </a:lnTo>
                  <a:lnTo>
                    <a:pt x="8048624" y="71822"/>
                  </a:lnTo>
                  <a:lnTo>
                    <a:pt x="8048316" y="68693"/>
                  </a:lnTo>
                  <a:lnTo>
                    <a:pt x="8048197" y="67486"/>
                  </a:lnTo>
                  <a:lnTo>
                    <a:pt x="8032193" y="32149"/>
                  </a:lnTo>
                  <a:lnTo>
                    <a:pt x="7999250" y="11660"/>
                  </a:lnTo>
                  <a:lnTo>
                    <a:pt x="7986327" y="9525"/>
                  </a:lnTo>
                  <a:lnTo>
                    <a:pt x="8018769" y="9525"/>
                  </a:lnTo>
                  <a:lnTo>
                    <a:pt x="8049138" y="40242"/>
                  </a:lnTo>
                  <a:lnTo>
                    <a:pt x="8058150" y="76200"/>
                  </a:lnTo>
                  <a:lnTo>
                    <a:pt x="8058150" y="4057650"/>
                  </a:lnTo>
                  <a:lnTo>
                    <a:pt x="8045316" y="4099992"/>
                  </a:lnTo>
                  <a:lnTo>
                    <a:pt x="8024418" y="4120924"/>
                  </a:lnTo>
                  <a:lnTo>
                    <a:pt x="8018768" y="4124325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594850" y="2362200"/>
              <a:ext cx="508000" cy="304800"/>
            </a:xfrm>
            <a:custGeom>
              <a:avLst/>
              <a:gdLst/>
              <a:ahLst/>
              <a:cxnLst/>
              <a:rect l="l" t="t" r="r" b="b"/>
              <a:pathLst>
                <a:path w="508000" h="304800">
                  <a:moveTo>
                    <a:pt x="355600" y="304800"/>
                  </a:moveTo>
                  <a:lnTo>
                    <a:pt x="508000" y="152400"/>
                  </a:lnTo>
                  <a:lnTo>
                    <a:pt x="355600" y="0"/>
                  </a:lnTo>
                </a:path>
                <a:path w="5080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</a:path>
              </a:pathLst>
            </a:custGeom>
            <a:ln w="5080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9239250" y="1905000"/>
            <a:ext cx="8667750" cy="6153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50">
              <a:latin typeface="Times New Roman"/>
              <a:cs typeface="Times New Roman"/>
            </a:endParaRPr>
          </a:p>
          <a:p>
            <a:pPr marL="542925" indent="-238125">
              <a:lnSpc>
                <a:spcPct val="100000"/>
              </a:lnSpc>
            </a:pPr>
            <a:r>
              <a:rPr dirty="0" sz="2550" spc="-165" b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2550" spc="-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50" spc="-155" b="1">
                <a:solidFill>
                  <a:srgbClr val="FFFFFF"/>
                </a:solidFill>
                <a:latin typeface="Century Gothic"/>
                <a:cs typeface="Century Gothic"/>
              </a:rPr>
              <a:t>&amp;</a:t>
            </a:r>
            <a:r>
              <a:rPr dirty="0" sz="2450" spc="-13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550" spc="-30" b="1">
                <a:solidFill>
                  <a:srgbClr val="FFFFFF"/>
                </a:solidFill>
                <a:latin typeface="Arial"/>
                <a:cs typeface="Arial"/>
              </a:rPr>
              <a:t>Parameters</a:t>
            </a:r>
            <a:endParaRPr sz="2550">
              <a:latin typeface="Arial"/>
              <a:cs typeface="Arial"/>
            </a:endParaRPr>
          </a:p>
          <a:p>
            <a:pPr marL="542925" marR="5510530">
              <a:lnSpc>
                <a:spcPct val="166700"/>
              </a:lnSpc>
              <a:spcBef>
                <a:spcPts val="2100"/>
              </a:spcBef>
              <a:tabLst>
                <a:tab pos="1777364" algn="l"/>
              </a:tabLst>
            </a:pPr>
            <a:r>
              <a:rPr dirty="0" sz="1800" spc="-10">
                <a:solidFill>
                  <a:srgbClr val="BF83FB"/>
                </a:solidFill>
                <a:latin typeface="Courier New"/>
                <a:cs typeface="Courier New"/>
              </a:rPr>
              <a:t>#include</a:t>
            </a:r>
            <a:r>
              <a:rPr dirty="0" sz="1800">
                <a:solidFill>
                  <a:srgbClr val="BF83FB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BF83FB"/>
                </a:solidFill>
                <a:latin typeface="Courier New"/>
                <a:cs typeface="Courier New"/>
              </a:rPr>
              <a:t>&lt;unistd.h&gt; </a:t>
            </a:r>
            <a:r>
              <a:rPr dirty="0" sz="1800" spc="-10">
                <a:solidFill>
                  <a:srgbClr val="60A5FA"/>
                </a:solidFill>
                <a:latin typeface="Courier New"/>
                <a:cs typeface="Courier New"/>
              </a:rPr>
              <a:t>off_t</a:t>
            </a:r>
            <a:endParaRPr sz="1800">
              <a:latin typeface="Courier New"/>
              <a:cs typeface="Courier New"/>
            </a:endParaRPr>
          </a:p>
          <a:p>
            <a:pPr marL="1000125" marR="4412615" indent="-457200">
              <a:lnSpc>
                <a:spcPct val="111100"/>
              </a:lnSpc>
            </a:pPr>
            <a:r>
              <a:rPr dirty="0" sz="1800">
                <a:solidFill>
                  <a:srgbClr val="FACC15"/>
                </a:solidFill>
                <a:latin typeface="Courier New"/>
                <a:cs typeface="Courier New"/>
              </a:rPr>
              <a:t>lseek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dirty="0" sz="1800">
                <a:solidFill>
                  <a:srgbClr val="4ADE80"/>
                </a:solidFill>
                <a:latin typeface="Courier New"/>
                <a:cs typeface="Courier New"/>
              </a:rPr>
              <a:t>int 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fd, </a:t>
            </a:r>
            <a:r>
              <a:rPr dirty="0" sz="1800">
                <a:solidFill>
                  <a:srgbClr val="4ADE80"/>
                </a:solidFill>
                <a:latin typeface="Courier New"/>
                <a:cs typeface="Courier New"/>
              </a:rPr>
              <a:t>off_t 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offset, </a:t>
            </a:r>
            <a:r>
              <a:rPr dirty="0" sz="1800">
                <a:solidFill>
                  <a:srgbClr val="4ADE80"/>
                </a:solidFill>
                <a:latin typeface="Courier New"/>
                <a:cs typeface="Courier New"/>
              </a:rPr>
              <a:t>int 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whence);</a:t>
            </a:r>
            <a:endParaRPr sz="1800">
              <a:latin typeface="Courier New"/>
              <a:cs typeface="Courier New"/>
            </a:endParaRPr>
          </a:p>
          <a:p>
            <a:pPr marL="542925" marR="5784850">
              <a:lnSpc>
                <a:spcPct val="111100"/>
              </a:lnSpc>
              <a:spcBef>
                <a:spcPts val="1200"/>
              </a:spcBef>
              <a:tabLst>
                <a:tab pos="954405" algn="l"/>
                <a:tab pos="1914525" algn="l"/>
              </a:tabLst>
            </a:pP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whence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values: </a:t>
            </a:r>
            <a:r>
              <a:rPr dirty="0" sz="1800" spc="-10">
                <a:solidFill>
                  <a:srgbClr val="FACC15"/>
                </a:solidFill>
                <a:latin typeface="Courier New"/>
                <a:cs typeface="Courier New"/>
              </a:rPr>
              <a:t>SEEK_SET</a:t>
            </a:r>
            <a:endParaRPr sz="1800">
              <a:latin typeface="Courier New"/>
              <a:cs typeface="Courier New"/>
            </a:endParaRPr>
          </a:p>
          <a:p>
            <a:pPr marL="542925" marR="6333490">
              <a:lnSpc>
                <a:spcPct val="111100"/>
              </a:lnSpc>
              <a:tabLst>
                <a:tab pos="954405" algn="l"/>
                <a:tab pos="1640205" algn="l"/>
              </a:tabLst>
            </a:pP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0">
                <a:solidFill>
                  <a:srgbClr val="9CA2AF"/>
                </a:solidFill>
                <a:latin typeface="Courier New"/>
                <a:cs typeface="Courier New"/>
              </a:rPr>
              <a:t>from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start </a:t>
            </a:r>
            <a:r>
              <a:rPr dirty="0" sz="1800" spc="-10">
                <a:solidFill>
                  <a:srgbClr val="FACC15"/>
                </a:solidFill>
                <a:latin typeface="Courier New"/>
                <a:cs typeface="Courier New"/>
              </a:rPr>
              <a:t>SEEK_CUR</a:t>
            </a:r>
            <a:endParaRPr sz="1800">
              <a:latin typeface="Courier New"/>
              <a:cs typeface="Courier New"/>
            </a:endParaRPr>
          </a:p>
          <a:p>
            <a:pPr marL="542925" marR="6059170">
              <a:lnSpc>
                <a:spcPct val="111100"/>
              </a:lnSpc>
              <a:tabLst>
                <a:tab pos="954405" algn="l"/>
                <a:tab pos="1640205" algn="l"/>
              </a:tabLst>
            </a:pP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0">
                <a:solidFill>
                  <a:srgbClr val="9CA2AF"/>
                </a:solidFill>
                <a:latin typeface="Courier New"/>
                <a:cs typeface="Courier New"/>
              </a:rPr>
              <a:t>from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current </a:t>
            </a:r>
            <a:r>
              <a:rPr dirty="0" sz="1800" spc="-10">
                <a:solidFill>
                  <a:srgbClr val="FACC15"/>
                </a:solidFill>
                <a:latin typeface="Courier New"/>
                <a:cs typeface="Courier New"/>
              </a:rPr>
              <a:t>SEEK_END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240"/>
              </a:spcBef>
              <a:tabLst>
                <a:tab pos="954405" algn="l"/>
                <a:tab pos="1640205" algn="l"/>
              </a:tabLst>
            </a:pP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0">
                <a:solidFill>
                  <a:srgbClr val="9CA2AF"/>
                </a:solidFill>
                <a:latin typeface="Courier New"/>
                <a:cs typeface="Courier New"/>
              </a:rPr>
              <a:t>from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end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900" y="573087"/>
            <a:ext cx="5534025" cy="6597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50" spc="-180"/>
              <a:t>Creating</a:t>
            </a:r>
            <a:r>
              <a:rPr dirty="0" sz="4050" spc="-254"/>
              <a:t> </a:t>
            </a:r>
            <a:r>
              <a:rPr dirty="0" sz="4050" spc="-180"/>
              <a:t>a</a:t>
            </a:r>
            <a:r>
              <a:rPr dirty="0" sz="4050" spc="-254"/>
              <a:t> </a:t>
            </a:r>
            <a:r>
              <a:rPr dirty="0" sz="4150" spc="-210">
                <a:latin typeface="Verdana"/>
                <a:cs typeface="Verdana"/>
              </a:rPr>
              <a:t>'</a:t>
            </a:r>
            <a:r>
              <a:rPr dirty="0" sz="4050" spc="-210"/>
              <a:t>Hole</a:t>
            </a:r>
            <a:r>
              <a:rPr dirty="0" sz="4150" spc="-210">
                <a:latin typeface="Verdana"/>
                <a:cs typeface="Verdana"/>
              </a:rPr>
              <a:t>'</a:t>
            </a:r>
            <a:r>
              <a:rPr dirty="0" sz="4150" spc="-550">
                <a:latin typeface="Verdana"/>
                <a:cs typeface="Verdana"/>
              </a:rPr>
              <a:t> </a:t>
            </a:r>
            <a:r>
              <a:rPr dirty="0" sz="4050" spc="-204"/>
              <a:t>in</a:t>
            </a:r>
            <a:r>
              <a:rPr dirty="0" sz="4050" spc="-254"/>
              <a:t> </a:t>
            </a:r>
            <a:r>
              <a:rPr dirty="0" sz="4050" spc="-180"/>
              <a:t>a</a:t>
            </a:r>
            <a:r>
              <a:rPr dirty="0" sz="4050" spc="-250"/>
              <a:t> </a:t>
            </a:r>
            <a:r>
              <a:rPr dirty="0" sz="4050" spc="-125"/>
              <a:t>File</a:t>
            </a:r>
            <a:endParaRPr sz="405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341254" y="765019"/>
            <a:ext cx="57848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105">
                <a:solidFill>
                  <a:srgbClr val="D0D5DA"/>
                </a:solidFill>
                <a:latin typeface="Microsoft Sans Serif"/>
                <a:cs typeface="Microsoft Sans Serif"/>
              </a:rPr>
              <a:t>11/25</a:t>
            </a:r>
            <a:endParaRPr sz="195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1000" y="1905000"/>
            <a:ext cx="8667750" cy="5238750"/>
            <a:chOff x="381000" y="1905000"/>
            <a:chExt cx="8667750" cy="5238750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1905000"/>
              <a:ext cx="8667750" cy="5238750"/>
            </a:xfrm>
            <a:custGeom>
              <a:avLst/>
              <a:gdLst/>
              <a:ahLst/>
              <a:cxnLst/>
              <a:rect l="l" t="t" r="r" b="b"/>
              <a:pathLst>
                <a:path w="8667750" h="5238750">
                  <a:moveTo>
                    <a:pt x="8667750" y="5238750"/>
                  </a:moveTo>
                  <a:lnTo>
                    <a:pt x="0" y="523875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52387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62000" y="2260600"/>
              <a:ext cx="457200" cy="508000"/>
            </a:xfrm>
            <a:custGeom>
              <a:avLst/>
              <a:gdLst/>
              <a:ahLst/>
              <a:cxnLst/>
              <a:rect l="l" t="t" r="r" b="b"/>
              <a:pathLst>
                <a:path w="457200" h="508000">
                  <a:moveTo>
                    <a:pt x="457200" y="76200"/>
                  </a:moveTo>
                  <a:lnTo>
                    <a:pt x="457200" y="81203"/>
                  </a:lnTo>
                  <a:lnTo>
                    <a:pt x="455735" y="86158"/>
                  </a:lnTo>
                  <a:lnTo>
                    <a:pt x="452807" y="91065"/>
                  </a:lnTo>
                  <a:lnTo>
                    <a:pt x="449879" y="95973"/>
                  </a:lnTo>
                  <a:lnTo>
                    <a:pt x="418673" y="118534"/>
                  </a:lnTo>
                  <a:lnTo>
                    <a:pt x="382109" y="132663"/>
                  </a:lnTo>
                  <a:lnTo>
                    <a:pt x="336362" y="143403"/>
                  </a:lnTo>
                  <a:lnTo>
                    <a:pt x="294959" y="149119"/>
                  </a:lnTo>
                  <a:lnTo>
                    <a:pt x="251006" y="152033"/>
                  </a:lnTo>
                  <a:lnTo>
                    <a:pt x="228600" y="152400"/>
                  </a:lnTo>
                  <a:lnTo>
                    <a:pt x="217369" y="152308"/>
                  </a:lnTo>
                  <a:lnTo>
                    <a:pt x="173041" y="150115"/>
                  </a:lnTo>
                  <a:lnTo>
                    <a:pt x="130847" y="145082"/>
                  </a:lnTo>
                  <a:lnTo>
                    <a:pt x="92411" y="137402"/>
                  </a:lnTo>
                  <a:lnTo>
                    <a:pt x="51887" y="124541"/>
                  </a:lnTo>
                  <a:lnTo>
                    <a:pt x="17401" y="105360"/>
                  </a:lnTo>
                  <a:lnTo>
                    <a:pt x="4392" y="91065"/>
                  </a:lnTo>
                  <a:lnTo>
                    <a:pt x="1464" y="86158"/>
                  </a:lnTo>
                  <a:lnTo>
                    <a:pt x="0" y="81203"/>
                  </a:lnTo>
                  <a:lnTo>
                    <a:pt x="0" y="76200"/>
                  </a:lnTo>
                  <a:lnTo>
                    <a:pt x="0" y="71196"/>
                  </a:lnTo>
                  <a:lnTo>
                    <a:pt x="1464" y="66241"/>
                  </a:lnTo>
                  <a:lnTo>
                    <a:pt x="4392" y="61334"/>
                  </a:lnTo>
                  <a:lnTo>
                    <a:pt x="7320" y="56426"/>
                  </a:lnTo>
                  <a:lnTo>
                    <a:pt x="11657" y="51662"/>
                  </a:lnTo>
                  <a:lnTo>
                    <a:pt x="17401" y="47039"/>
                  </a:lnTo>
                  <a:lnTo>
                    <a:pt x="23145" y="42417"/>
                  </a:lnTo>
                  <a:lnTo>
                    <a:pt x="59208" y="25030"/>
                  </a:lnTo>
                  <a:lnTo>
                    <a:pt x="101596" y="12842"/>
                  </a:lnTo>
                  <a:lnTo>
                    <a:pt x="141118" y="5800"/>
                  </a:lnTo>
                  <a:lnTo>
                    <a:pt x="184002" y="1464"/>
                  </a:lnTo>
                  <a:lnTo>
                    <a:pt x="228600" y="0"/>
                  </a:lnTo>
                  <a:lnTo>
                    <a:pt x="239830" y="91"/>
                  </a:lnTo>
                  <a:lnTo>
                    <a:pt x="284158" y="2284"/>
                  </a:lnTo>
                  <a:lnTo>
                    <a:pt x="326351" y="7317"/>
                  </a:lnTo>
                  <a:lnTo>
                    <a:pt x="364788" y="14997"/>
                  </a:lnTo>
                  <a:lnTo>
                    <a:pt x="405312" y="27858"/>
                  </a:lnTo>
                  <a:lnTo>
                    <a:pt x="439798" y="47039"/>
                  </a:lnTo>
                  <a:lnTo>
                    <a:pt x="452807" y="61334"/>
                  </a:lnTo>
                  <a:lnTo>
                    <a:pt x="455735" y="66241"/>
                  </a:lnTo>
                  <a:lnTo>
                    <a:pt x="457200" y="71196"/>
                  </a:lnTo>
                  <a:lnTo>
                    <a:pt x="457200" y="76200"/>
                  </a:lnTo>
                  <a:close/>
                </a:path>
                <a:path w="457200" h="508000">
                  <a:moveTo>
                    <a:pt x="0" y="76200"/>
                  </a:moveTo>
                  <a:lnTo>
                    <a:pt x="0" y="431800"/>
                  </a:lnTo>
                  <a:lnTo>
                    <a:pt x="5" y="436802"/>
                  </a:lnTo>
                  <a:lnTo>
                    <a:pt x="17423" y="460952"/>
                  </a:lnTo>
                  <a:lnTo>
                    <a:pt x="23170" y="465573"/>
                  </a:lnTo>
                  <a:lnTo>
                    <a:pt x="59236" y="482953"/>
                  </a:lnTo>
                  <a:lnTo>
                    <a:pt x="101621" y="495137"/>
                  </a:lnTo>
                  <a:lnTo>
                    <a:pt x="141136" y="502175"/>
                  </a:lnTo>
                  <a:lnTo>
                    <a:pt x="184012" y="506510"/>
                  </a:lnTo>
                  <a:lnTo>
                    <a:pt x="228600" y="507973"/>
                  </a:lnTo>
                  <a:lnTo>
                    <a:pt x="239828" y="507882"/>
                  </a:lnTo>
                  <a:lnTo>
                    <a:pt x="284146" y="505690"/>
                  </a:lnTo>
                  <a:lnTo>
                    <a:pt x="326331" y="500659"/>
                  </a:lnTo>
                  <a:lnTo>
                    <a:pt x="364762" y="492982"/>
                  </a:lnTo>
                  <a:lnTo>
                    <a:pt x="405284" y="480126"/>
                  </a:lnTo>
                  <a:lnTo>
                    <a:pt x="439776" y="460952"/>
                  </a:lnTo>
                  <a:lnTo>
                    <a:pt x="445522" y="456331"/>
                  </a:lnTo>
                  <a:lnTo>
                    <a:pt x="457200" y="431800"/>
                  </a:lnTo>
                  <a:lnTo>
                    <a:pt x="457200" y="76200"/>
                  </a:lnTo>
                </a:path>
                <a:path w="457200" h="508000">
                  <a:moveTo>
                    <a:pt x="0" y="254000"/>
                  </a:moveTo>
                  <a:lnTo>
                    <a:pt x="5" y="259002"/>
                  </a:lnTo>
                  <a:lnTo>
                    <a:pt x="1473" y="263956"/>
                  </a:lnTo>
                  <a:lnTo>
                    <a:pt x="4405" y="268862"/>
                  </a:lnTo>
                  <a:lnTo>
                    <a:pt x="7338" y="273768"/>
                  </a:lnTo>
                  <a:lnTo>
                    <a:pt x="38553" y="296321"/>
                  </a:lnTo>
                  <a:lnTo>
                    <a:pt x="75118" y="310445"/>
                  </a:lnTo>
                  <a:lnTo>
                    <a:pt x="120859" y="321180"/>
                  </a:lnTo>
                  <a:lnTo>
                    <a:pt x="162254" y="326894"/>
                  </a:lnTo>
                  <a:lnTo>
                    <a:pt x="206197" y="329807"/>
                  </a:lnTo>
                  <a:lnTo>
                    <a:pt x="228600" y="330173"/>
                  </a:lnTo>
                  <a:lnTo>
                    <a:pt x="239828" y="330082"/>
                  </a:lnTo>
                  <a:lnTo>
                    <a:pt x="284146" y="327890"/>
                  </a:lnTo>
                  <a:lnTo>
                    <a:pt x="326331" y="322859"/>
                  </a:lnTo>
                  <a:lnTo>
                    <a:pt x="364762" y="315182"/>
                  </a:lnTo>
                  <a:lnTo>
                    <a:pt x="405284" y="302326"/>
                  </a:lnTo>
                  <a:lnTo>
                    <a:pt x="439776" y="283152"/>
                  </a:lnTo>
                  <a:lnTo>
                    <a:pt x="445522" y="278531"/>
                  </a:lnTo>
                  <a:lnTo>
                    <a:pt x="449861" y="273768"/>
                  </a:lnTo>
                  <a:lnTo>
                    <a:pt x="452794" y="268862"/>
                  </a:lnTo>
                  <a:lnTo>
                    <a:pt x="455726" y="263956"/>
                  </a:lnTo>
                  <a:lnTo>
                    <a:pt x="457194" y="259002"/>
                  </a:lnTo>
                  <a:lnTo>
                    <a:pt x="457200" y="254000"/>
                  </a:lnTo>
                </a:path>
              </a:pathLst>
            </a:custGeom>
            <a:ln w="50800">
              <a:solidFill>
                <a:srgbClr val="BF83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81000" y="1905000"/>
            <a:ext cx="8667750" cy="523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z="2550" spc="-140" b="1">
                <a:solidFill>
                  <a:srgbClr val="FFFFFF"/>
                </a:solidFill>
                <a:latin typeface="Arial"/>
                <a:cs typeface="Arial"/>
              </a:rPr>
              <a:t>Sparse</a:t>
            </a:r>
            <a:r>
              <a:rPr dirty="0" sz="2550" spc="-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0" b="1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2550">
              <a:latin typeface="Arial"/>
              <a:cs typeface="Arial"/>
            </a:endParaRPr>
          </a:p>
          <a:p>
            <a:pPr marL="548640" indent="-243840">
              <a:lnSpc>
                <a:spcPct val="100000"/>
              </a:lnSpc>
              <a:spcBef>
                <a:spcPts val="1614"/>
              </a:spcBef>
              <a:buClr>
                <a:srgbClr val="BF83FB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lseek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position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beyond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file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end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150"/>
              </a:spcBef>
              <a:buClr>
                <a:srgbClr val="BF83FB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Subsequent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write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creates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-10">
                <a:solidFill>
                  <a:srgbClr val="FFFFFF"/>
                </a:solidFill>
                <a:latin typeface="Verdana"/>
                <a:cs typeface="Verdana"/>
              </a:rPr>
              <a:t>"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hole</a:t>
            </a:r>
            <a:r>
              <a:rPr dirty="0" sz="2050" spc="-10">
                <a:solidFill>
                  <a:srgbClr val="FFFFFF"/>
                </a:solidFill>
                <a:latin typeface="Verdana"/>
                <a:cs typeface="Verdana"/>
              </a:rPr>
              <a:t>"</a:t>
            </a:r>
            <a:endParaRPr sz="2050">
              <a:latin typeface="Verdana"/>
              <a:cs typeface="Verdana"/>
            </a:endParaRPr>
          </a:p>
          <a:p>
            <a:pPr marL="548640" indent="-243840">
              <a:lnSpc>
                <a:spcPct val="100000"/>
              </a:lnSpc>
              <a:spcBef>
                <a:spcPts val="1190"/>
              </a:spcBef>
              <a:buClr>
                <a:srgbClr val="BF83FB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Hole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bytes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not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allocated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disk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BF83FB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110">
                <a:solidFill>
                  <a:srgbClr val="FFFFFF"/>
                </a:solidFill>
                <a:latin typeface="Microsoft Sans Serif"/>
                <a:cs typeface="Microsoft Sans Serif"/>
              </a:rPr>
              <a:t>Reads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dirty="0" sz="2000" spc="-1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hole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return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zeros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9239250" y="1905000"/>
            <a:ext cx="8667750" cy="5238750"/>
            <a:chOff x="9239250" y="1905000"/>
            <a:chExt cx="8667750" cy="5238750"/>
          </a:xfrm>
        </p:grpSpPr>
        <p:sp>
          <p:nvSpPr>
            <p:cNvPr id="9" name="object 9" descr=""/>
            <p:cNvSpPr/>
            <p:nvPr/>
          </p:nvSpPr>
          <p:spPr>
            <a:xfrm>
              <a:off x="9239250" y="1905000"/>
              <a:ext cx="8667750" cy="5238750"/>
            </a:xfrm>
            <a:custGeom>
              <a:avLst/>
              <a:gdLst/>
              <a:ahLst/>
              <a:cxnLst/>
              <a:rect l="l" t="t" r="r" b="b"/>
              <a:pathLst>
                <a:path w="8667750" h="5238750">
                  <a:moveTo>
                    <a:pt x="8667750" y="5238750"/>
                  </a:moveTo>
                  <a:lnTo>
                    <a:pt x="0" y="523875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52387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544050" y="3619499"/>
              <a:ext cx="8058150" cy="3219450"/>
            </a:xfrm>
            <a:custGeom>
              <a:avLst/>
              <a:gdLst/>
              <a:ahLst/>
              <a:cxnLst/>
              <a:rect l="l" t="t" r="r" b="b"/>
              <a:pathLst>
                <a:path w="8058150" h="3219450">
                  <a:moveTo>
                    <a:pt x="7981950" y="3219450"/>
                  </a:moveTo>
                  <a:lnTo>
                    <a:pt x="76200" y="3219450"/>
                  </a:lnTo>
                  <a:lnTo>
                    <a:pt x="68693" y="3219087"/>
                  </a:lnTo>
                  <a:lnTo>
                    <a:pt x="27881" y="3202182"/>
                  </a:lnTo>
                  <a:lnTo>
                    <a:pt x="3261" y="3165336"/>
                  </a:lnTo>
                  <a:lnTo>
                    <a:pt x="0" y="31432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7" y="5799"/>
                  </a:lnTo>
                  <a:lnTo>
                    <a:pt x="76200" y="0"/>
                  </a:lnTo>
                  <a:lnTo>
                    <a:pt x="7981950" y="0"/>
                  </a:lnTo>
                  <a:lnTo>
                    <a:pt x="8024290" y="12829"/>
                  </a:lnTo>
                  <a:lnTo>
                    <a:pt x="8052346" y="47039"/>
                  </a:lnTo>
                  <a:lnTo>
                    <a:pt x="8058150" y="76200"/>
                  </a:lnTo>
                  <a:lnTo>
                    <a:pt x="8058150" y="3143250"/>
                  </a:lnTo>
                  <a:lnTo>
                    <a:pt x="8045316" y="3185591"/>
                  </a:lnTo>
                  <a:lnTo>
                    <a:pt x="8011109" y="3213649"/>
                  </a:lnTo>
                  <a:lnTo>
                    <a:pt x="7981950" y="3219450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544050" y="3619499"/>
              <a:ext cx="8058150" cy="3219450"/>
            </a:xfrm>
            <a:custGeom>
              <a:avLst/>
              <a:gdLst/>
              <a:ahLst/>
              <a:cxnLst/>
              <a:rect l="l" t="t" r="r" b="b"/>
              <a:pathLst>
                <a:path w="8058150" h="3219450">
                  <a:moveTo>
                    <a:pt x="7981950" y="3219450"/>
                  </a:moveTo>
                  <a:lnTo>
                    <a:pt x="76200" y="3219450"/>
                  </a:lnTo>
                  <a:lnTo>
                    <a:pt x="68693" y="3219087"/>
                  </a:lnTo>
                  <a:lnTo>
                    <a:pt x="27881" y="3202182"/>
                  </a:lnTo>
                  <a:lnTo>
                    <a:pt x="3261" y="3165336"/>
                  </a:lnTo>
                  <a:lnTo>
                    <a:pt x="0" y="31432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7" y="5799"/>
                  </a:lnTo>
                  <a:lnTo>
                    <a:pt x="76200" y="0"/>
                  </a:lnTo>
                  <a:lnTo>
                    <a:pt x="7981950" y="0"/>
                  </a:lnTo>
                  <a:lnTo>
                    <a:pt x="8018769" y="9525"/>
                  </a:lnTo>
                  <a:lnTo>
                    <a:pt x="71822" y="9525"/>
                  </a:lnTo>
                  <a:lnTo>
                    <a:pt x="67485" y="9952"/>
                  </a:lnTo>
                  <a:lnTo>
                    <a:pt x="32148" y="25958"/>
                  </a:lnTo>
                  <a:lnTo>
                    <a:pt x="11659" y="58898"/>
                  </a:lnTo>
                  <a:lnTo>
                    <a:pt x="9524" y="71822"/>
                  </a:lnTo>
                  <a:lnTo>
                    <a:pt x="9524" y="3147627"/>
                  </a:lnTo>
                  <a:lnTo>
                    <a:pt x="9832" y="3150756"/>
                  </a:lnTo>
                  <a:lnTo>
                    <a:pt x="9951" y="3151963"/>
                  </a:lnTo>
                  <a:lnTo>
                    <a:pt x="25957" y="3187300"/>
                  </a:lnTo>
                  <a:lnTo>
                    <a:pt x="58898" y="3207789"/>
                  </a:lnTo>
                  <a:lnTo>
                    <a:pt x="71822" y="3209925"/>
                  </a:lnTo>
                  <a:lnTo>
                    <a:pt x="8018767" y="3209925"/>
                  </a:lnTo>
                  <a:lnTo>
                    <a:pt x="8017904" y="3210441"/>
                  </a:lnTo>
                  <a:lnTo>
                    <a:pt x="8011109" y="3213649"/>
                  </a:lnTo>
                  <a:lnTo>
                    <a:pt x="8004035" y="3216186"/>
                  </a:lnTo>
                  <a:lnTo>
                    <a:pt x="7996817" y="3217999"/>
                  </a:lnTo>
                  <a:lnTo>
                    <a:pt x="7989456" y="3219087"/>
                  </a:lnTo>
                  <a:lnTo>
                    <a:pt x="7981950" y="3219450"/>
                  </a:lnTo>
                  <a:close/>
                </a:path>
                <a:path w="8058150" h="3219450">
                  <a:moveTo>
                    <a:pt x="8018767" y="3209925"/>
                  </a:moveTo>
                  <a:lnTo>
                    <a:pt x="7986327" y="3209925"/>
                  </a:lnTo>
                  <a:lnTo>
                    <a:pt x="7990663" y="3209498"/>
                  </a:lnTo>
                  <a:lnTo>
                    <a:pt x="7999250" y="3207789"/>
                  </a:lnTo>
                  <a:lnTo>
                    <a:pt x="8032193" y="3187300"/>
                  </a:lnTo>
                  <a:lnTo>
                    <a:pt x="8048198" y="3151963"/>
                  </a:lnTo>
                  <a:lnTo>
                    <a:pt x="8048624" y="3147627"/>
                  </a:lnTo>
                  <a:lnTo>
                    <a:pt x="8048624" y="71822"/>
                  </a:lnTo>
                  <a:lnTo>
                    <a:pt x="8048316" y="68693"/>
                  </a:lnTo>
                  <a:lnTo>
                    <a:pt x="8048197" y="67486"/>
                  </a:lnTo>
                  <a:lnTo>
                    <a:pt x="8032193" y="32149"/>
                  </a:lnTo>
                  <a:lnTo>
                    <a:pt x="7999250" y="11660"/>
                  </a:lnTo>
                  <a:lnTo>
                    <a:pt x="7986327" y="9525"/>
                  </a:lnTo>
                  <a:lnTo>
                    <a:pt x="8018769" y="9525"/>
                  </a:lnTo>
                  <a:lnTo>
                    <a:pt x="8049138" y="40242"/>
                  </a:lnTo>
                  <a:lnTo>
                    <a:pt x="8058150" y="76200"/>
                  </a:lnTo>
                  <a:lnTo>
                    <a:pt x="8058150" y="3143250"/>
                  </a:lnTo>
                  <a:lnTo>
                    <a:pt x="8045316" y="3185592"/>
                  </a:lnTo>
                  <a:lnTo>
                    <a:pt x="8024417" y="3206524"/>
                  </a:lnTo>
                  <a:lnTo>
                    <a:pt x="8018767" y="3209925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594850" y="2362200"/>
              <a:ext cx="508000" cy="304800"/>
            </a:xfrm>
            <a:custGeom>
              <a:avLst/>
              <a:gdLst/>
              <a:ahLst/>
              <a:cxnLst/>
              <a:rect l="l" t="t" r="r" b="b"/>
              <a:pathLst>
                <a:path w="508000" h="304800">
                  <a:moveTo>
                    <a:pt x="355600" y="304800"/>
                  </a:moveTo>
                  <a:lnTo>
                    <a:pt x="508000" y="152400"/>
                  </a:lnTo>
                  <a:lnTo>
                    <a:pt x="355600" y="0"/>
                  </a:lnTo>
                </a:path>
                <a:path w="5080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</a:path>
              </a:pathLst>
            </a:custGeom>
            <a:ln w="5080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9239250" y="1905000"/>
            <a:ext cx="8667750" cy="523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z="2550" spc="-170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dirty="0" sz="255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20" b="1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2250">
              <a:latin typeface="Arial"/>
              <a:cs typeface="Arial"/>
            </a:endParaRPr>
          </a:p>
          <a:p>
            <a:pPr marL="542925" marR="4001135">
              <a:lnSpc>
                <a:spcPct val="111100"/>
              </a:lnSpc>
              <a:tabLst>
                <a:tab pos="954405" algn="l"/>
                <a:tab pos="1777364" algn="l"/>
                <a:tab pos="2188845" algn="l"/>
                <a:tab pos="3011805" algn="l"/>
                <a:tab pos="3423285" algn="l"/>
                <a:tab pos="3834765" algn="l"/>
              </a:tabLst>
            </a:pP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Write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10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bytes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at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beginning </a:t>
            </a:r>
            <a:r>
              <a:rPr dirty="0" sz="1800">
                <a:solidFill>
                  <a:srgbClr val="60A5FA"/>
                </a:solidFill>
                <a:latin typeface="Courier New"/>
                <a:cs typeface="Courier New"/>
              </a:rPr>
              <a:t>write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(fd, </a:t>
            </a:r>
            <a:r>
              <a:rPr dirty="0" sz="1800" spc="-10">
                <a:solidFill>
                  <a:srgbClr val="FA913C"/>
                </a:solidFill>
                <a:latin typeface="Courier New"/>
                <a:cs typeface="Courier New"/>
              </a:rPr>
              <a:t>"abcdefghij"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800" spc="-20">
                <a:solidFill>
                  <a:srgbClr val="FFFFFF"/>
                </a:solidFill>
                <a:latin typeface="Courier New"/>
                <a:cs typeface="Courier New"/>
              </a:rPr>
              <a:t>10);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240"/>
              </a:spcBef>
              <a:tabLst>
                <a:tab pos="954405" algn="l"/>
                <a:tab pos="1914525" algn="l"/>
                <a:tab pos="2326005" algn="l"/>
                <a:tab pos="2874645" algn="l"/>
              </a:tabLst>
            </a:pP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Offset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is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now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10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1440"/>
              </a:spcBef>
              <a:tabLst>
                <a:tab pos="954405" algn="l"/>
                <a:tab pos="1640205" algn="l"/>
                <a:tab pos="2051685" algn="l"/>
                <a:tab pos="3286125" algn="l"/>
              </a:tabLst>
            </a:pP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0">
                <a:solidFill>
                  <a:srgbClr val="9CA2AF"/>
                </a:solidFill>
                <a:latin typeface="Courier New"/>
                <a:cs typeface="Courier New"/>
              </a:rPr>
              <a:t>Seek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to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position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16384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240"/>
              </a:spcBef>
              <a:tabLst>
                <a:tab pos="1914525" algn="l"/>
                <a:tab pos="2874645" algn="l"/>
              </a:tabLst>
            </a:pPr>
            <a:r>
              <a:rPr dirty="0" sz="1800" spc="-10">
                <a:solidFill>
                  <a:srgbClr val="60A5FA"/>
                </a:solidFill>
                <a:latin typeface="Courier New"/>
                <a:cs typeface="Courier New"/>
              </a:rPr>
              <a:t>lseek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(fd,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16384,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SEEK_SET);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1440"/>
              </a:spcBef>
              <a:tabLst>
                <a:tab pos="954405" algn="l"/>
                <a:tab pos="1777364" algn="l"/>
                <a:tab pos="2188845" algn="l"/>
                <a:tab pos="2874645" algn="l"/>
              </a:tabLst>
            </a:pP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Write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10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0">
                <a:solidFill>
                  <a:srgbClr val="9CA2AF"/>
                </a:solidFill>
                <a:latin typeface="Courier New"/>
                <a:cs typeface="Courier New"/>
              </a:rPr>
              <a:t>more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bytes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240"/>
              </a:spcBef>
              <a:tabLst>
                <a:tab pos="3834765" algn="l"/>
              </a:tabLst>
            </a:pPr>
            <a:r>
              <a:rPr dirty="0" sz="1800">
                <a:solidFill>
                  <a:srgbClr val="60A5FA"/>
                </a:solidFill>
                <a:latin typeface="Courier New"/>
                <a:cs typeface="Courier New"/>
              </a:rPr>
              <a:t>write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(fd, </a:t>
            </a:r>
            <a:r>
              <a:rPr dirty="0" sz="1800" spc="-10">
                <a:solidFill>
                  <a:srgbClr val="FA913C"/>
                </a:solidFill>
                <a:latin typeface="Courier New"/>
                <a:cs typeface="Courier New"/>
              </a:rPr>
              <a:t>"ABCDEFGHIJ"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800" spc="-20">
                <a:solidFill>
                  <a:srgbClr val="FFFFFF"/>
                </a:solidFill>
                <a:latin typeface="Courier New"/>
                <a:cs typeface="Courier New"/>
              </a:rPr>
              <a:t>10);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240"/>
              </a:spcBef>
              <a:tabLst>
                <a:tab pos="954405" algn="l"/>
                <a:tab pos="2051685" algn="l"/>
                <a:tab pos="2737485" algn="l"/>
                <a:tab pos="3423285" algn="l"/>
                <a:tab pos="3834765" algn="l"/>
                <a:tab pos="4246245" algn="l"/>
              </a:tabLst>
            </a:pP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Creates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0">
                <a:solidFill>
                  <a:srgbClr val="9CA2AF"/>
                </a:solidFill>
                <a:latin typeface="Courier New"/>
                <a:cs typeface="Courier New"/>
              </a:rPr>
              <a:t>hole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0">
                <a:solidFill>
                  <a:srgbClr val="9CA2AF"/>
                </a:solidFill>
                <a:latin typeface="Courier New"/>
                <a:cs typeface="Courier New"/>
              </a:rPr>
              <a:t>from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10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to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16384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50" spc="-204"/>
              <a:t>Checking</a:t>
            </a:r>
            <a:r>
              <a:rPr dirty="0" sz="4050" spc="-254"/>
              <a:t> </a:t>
            </a:r>
            <a:r>
              <a:rPr dirty="0" sz="4050" spc="-45"/>
              <a:t>if</a:t>
            </a:r>
            <a:r>
              <a:rPr dirty="0" sz="4050" spc="-250"/>
              <a:t> </a:t>
            </a:r>
            <a:r>
              <a:rPr dirty="0" sz="4050" spc="-180"/>
              <a:t>a</a:t>
            </a:r>
            <a:r>
              <a:rPr dirty="0" sz="4050" spc="-254"/>
              <a:t> </a:t>
            </a:r>
            <a:r>
              <a:rPr dirty="0" sz="4050" spc="-204"/>
              <a:t>File</a:t>
            </a:r>
            <a:r>
              <a:rPr dirty="0" sz="4050" spc="-250"/>
              <a:t> </a:t>
            </a:r>
            <a:r>
              <a:rPr dirty="0" sz="4050" spc="-204"/>
              <a:t>is</a:t>
            </a:r>
            <a:r>
              <a:rPr dirty="0" sz="4050" spc="-254"/>
              <a:t> </a:t>
            </a:r>
            <a:r>
              <a:rPr dirty="0" sz="4050" spc="-145"/>
              <a:t>Seekable</a:t>
            </a:r>
            <a:endParaRPr sz="4050"/>
          </a:p>
        </p:txBody>
      </p:sp>
      <p:sp>
        <p:nvSpPr>
          <p:cNvPr id="3" name="object 3" descr=""/>
          <p:cNvSpPr txBox="1"/>
          <p:nvPr/>
        </p:nvSpPr>
        <p:spPr>
          <a:xfrm>
            <a:off x="17295266" y="765019"/>
            <a:ext cx="62484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30">
                <a:solidFill>
                  <a:srgbClr val="D0D5DA"/>
                </a:solidFill>
                <a:latin typeface="Microsoft Sans Serif"/>
                <a:cs typeface="Microsoft Sans Serif"/>
              </a:rPr>
              <a:t>12/25</a:t>
            </a:r>
            <a:endParaRPr sz="195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1000" y="1905000"/>
            <a:ext cx="8667750" cy="4324350"/>
            <a:chOff x="381000" y="1905000"/>
            <a:chExt cx="8667750" cy="4324350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1905000"/>
              <a:ext cx="8667750" cy="4324350"/>
            </a:xfrm>
            <a:custGeom>
              <a:avLst/>
              <a:gdLst/>
              <a:ahLst/>
              <a:cxnLst/>
              <a:rect l="l" t="t" r="r" b="b"/>
              <a:pathLst>
                <a:path w="8667750" h="4324350">
                  <a:moveTo>
                    <a:pt x="8667750" y="4324350"/>
                  </a:moveTo>
                  <a:lnTo>
                    <a:pt x="0" y="432435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43243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62000" y="2286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06400" y="203200"/>
                  </a:moveTo>
                  <a:lnTo>
                    <a:pt x="406400" y="209855"/>
                  </a:lnTo>
                  <a:lnTo>
                    <a:pt x="406073" y="216494"/>
                  </a:lnTo>
                  <a:lnTo>
                    <a:pt x="405421" y="223117"/>
                  </a:lnTo>
                  <a:lnTo>
                    <a:pt x="404769" y="229740"/>
                  </a:lnTo>
                  <a:lnTo>
                    <a:pt x="403793" y="236315"/>
                  </a:lnTo>
                  <a:lnTo>
                    <a:pt x="402495" y="242842"/>
                  </a:lnTo>
                  <a:lnTo>
                    <a:pt x="401197" y="249369"/>
                  </a:lnTo>
                  <a:lnTo>
                    <a:pt x="399582" y="255817"/>
                  </a:lnTo>
                  <a:lnTo>
                    <a:pt x="397650" y="262185"/>
                  </a:lnTo>
                  <a:lnTo>
                    <a:pt x="395718" y="268554"/>
                  </a:lnTo>
                  <a:lnTo>
                    <a:pt x="393479" y="274812"/>
                  </a:lnTo>
                  <a:lnTo>
                    <a:pt x="390932" y="280961"/>
                  </a:lnTo>
                  <a:lnTo>
                    <a:pt x="388385" y="287109"/>
                  </a:lnTo>
                  <a:lnTo>
                    <a:pt x="372154" y="316091"/>
                  </a:lnTo>
                  <a:lnTo>
                    <a:pt x="368457" y="321625"/>
                  </a:lnTo>
                  <a:lnTo>
                    <a:pt x="364497" y="326964"/>
                  </a:lnTo>
                  <a:lnTo>
                    <a:pt x="360275" y="332108"/>
                  </a:lnTo>
                  <a:lnTo>
                    <a:pt x="356053" y="337253"/>
                  </a:lnTo>
                  <a:lnTo>
                    <a:pt x="351589" y="342178"/>
                  </a:lnTo>
                  <a:lnTo>
                    <a:pt x="346884" y="346884"/>
                  </a:lnTo>
                  <a:lnTo>
                    <a:pt x="342178" y="351589"/>
                  </a:lnTo>
                  <a:lnTo>
                    <a:pt x="337253" y="356053"/>
                  </a:lnTo>
                  <a:lnTo>
                    <a:pt x="332108" y="360275"/>
                  </a:lnTo>
                  <a:lnTo>
                    <a:pt x="326964" y="364497"/>
                  </a:lnTo>
                  <a:lnTo>
                    <a:pt x="321625" y="368457"/>
                  </a:lnTo>
                  <a:lnTo>
                    <a:pt x="316091" y="372154"/>
                  </a:lnTo>
                  <a:lnTo>
                    <a:pt x="310558" y="375851"/>
                  </a:lnTo>
                  <a:lnTo>
                    <a:pt x="280961" y="390932"/>
                  </a:lnTo>
                  <a:lnTo>
                    <a:pt x="274812" y="393479"/>
                  </a:lnTo>
                  <a:lnTo>
                    <a:pt x="268554" y="395718"/>
                  </a:lnTo>
                  <a:lnTo>
                    <a:pt x="262185" y="397650"/>
                  </a:lnTo>
                  <a:lnTo>
                    <a:pt x="255817" y="399582"/>
                  </a:lnTo>
                  <a:lnTo>
                    <a:pt x="249369" y="401197"/>
                  </a:lnTo>
                  <a:lnTo>
                    <a:pt x="242842" y="402495"/>
                  </a:lnTo>
                  <a:lnTo>
                    <a:pt x="236315" y="403793"/>
                  </a:lnTo>
                  <a:lnTo>
                    <a:pt x="229740" y="404769"/>
                  </a:lnTo>
                  <a:lnTo>
                    <a:pt x="223117" y="405421"/>
                  </a:lnTo>
                  <a:lnTo>
                    <a:pt x="216494" y="406073"/>
                  </a:lnTo>
                  <a:lnTo>
                    <a:pt x="209855" y="406400"/>
                  </a:lnTo>
                  <a:lnTo>
                    <a:pt x="203200" y="406400"/>
                  </a:lnTo>
                  <a:lnTo>
                    <a:pt x="196544" y="406400"/>
                  </a:lnTo>
                  <a:lnTo>
                    <a:pt x="163557" y="402495"/>
                  </a:lnTo>
                  <a:lnTo>
                    <a:pt x="157030" y="401197"/>
                  </a:lnTo>
                  <a:lnTo>
                    <a:pt x="150582" y="399582"/>
                  </a:lnTo>
                  <a:lnTo>
                    <a:pt x="144214" y="397650"/>
                  </a:lnTo>
                  <a:lnTo>
                    <a:pt x="137845" y="395718"/>
                  </a:lnTo>
                  <a:lnTo>
                    <a:pt x="131587" y="393479"/>
                  </a:lnTo>
                  <a:lnTo>
                    <a:pt x="125438" y="390932"/>
                  </a:lnTo>
                  <a:lnTo>
                    <a:pt x="119290" y="388385"/>
                  </a:lnTo>
                  <a:lnTo>
                    <a:pt x="113281" y="385543"/>
                  </a:lnTo>
                  <a:lnTo>
                    <a:pt x="107412" y="382406"/>
                  </a:lnTo>
                  <a:lnTo>
                    <a:pt x="101542" y="379269"/>
                  </a:lnTo>
                  <a:lnTo>
                    <a:pt x="95841" y="375851"/>
                  </a:lnTo>
                  <a:lnTo>
                    <a:pt x="90308" y="372154"/>
                  </a:lnTo>
                  <a:lnTo>
                    <a:pt x="84774" y="368457"/>
                  </a:lnTo>
                  <a:lnTo>
                    <a:pt x="79435" y="364497"/>
                  </a:lnTo>
                  <a:lnTo>
                    <a:pt x="74291" y="360275"/>
                  </a:lnTo>
                  <a:lnTo>
                    <a:pt x="69146" y="356053"/>
                  </a:lnTo>
                  <a:lnTo>
                    <a:pt x="64221" y="351589"/>
                  </a:lnTo>
                  <a:lnTo>
                    <a:pt x="59515" y="346884"/>
                  </a:lnTo>
                  <a:lnTo>
                    <a:pt x="54810" y="342178"/>
                  </a:lnTo>
                  <a:lnTo>
                    <a:pt x="50346" y="337253"/>
                  </a:lnTo>
                  <a:lnTo>
                    <a:pt x="46124" y="332108"/>
                  </a:lnTo>
                  <a:lnTo>
                    <a:pt x="41902" y="326964"/>
                  </a:lnTo>
                  <a:lnTo>
                    <a:pt x="37942" y="321625"/>
                  </a:lnTo>
                  <a:lnTo>
                    <a:pt x="34245" y="316091"/>
                  </a:lnTo>
                  <a:lnTo>
                    <a:pt x="30548" y="310558"/>
                  </a:lnTo>
                  <a:lnTo>
                    <a:pt x="15467" y="280961"/>
                  </a:lnTo>
                  <a:lnTo>
                    <a:pt x="12920" y="274812"/>
                  </a:lnTo>
                  <a:lnTo>
                    <a:pt x="10681" y="268554"/>
                  </a:lnTo>
                  <a:lnTo>
                    <a:pt x="8749" y="262185"/>
                  </a:lnTo>
                  <a:lnTo>
                    <a:pt x="6817" y="255817"/>
                  </a:lnTo>
                  <a:lnTo>
                    <a:pt x="5202" y="249369"/>
                  </a:lnTo>
                  <a:lnTo>
                    <a:pt x="3904" y="242842"/>
                  </a:lnTo>
                  <a:lnTo>
                    <a:pt x="2606" y="236315"/>
                  </a:lnTo>
                  <a:lnTo>
                    <a:pt x="1630" y="229740"/>
                  </a:lnTo>
                  <a:lnTo>
                    <a:pt x="978" y="223117"/>
                  </a:lnTo>
                  <a:lnTo>
                    <a:pt x="326" y="216494"/>
                  </a:lnTo>
                  <a:lnTo>
                    <a:pt x="0" y="209855"/>
                  </a:lnTo>
                  <a:lnTo>
                    <a:pt x="0" y="203200"/>
                  </a:lnTo>
                  <a:lnTo>
                    <a:pt x="0" y="196544"/>
                  </a:lnTo>
                  <a:lnTo>
                    <a:pt x="5202" y="157030"/>
                  </a:lnTo>
                  <a:lnTo>
                    <a:pt x="8749" y="144214"/>
                  </a:lnTo>
                  <a:lnTo>
                    <a:pt x="10681" y="137845"/>
                  </a:lnTo>
                  <a:lnTo>
                    <a:pt x="27130" y="101542"/>
                  </a:lnTo>
                  <a:lnTo>
                    <a:pt x="50346" y="69146"/>
                  </a:lnTo>
                  <a:lnTo>
                    <a:pt x="59515" y="59515"/>
                  </a:lnTo>
                  <a:lnTo>
                    <a:pt x="64221" y="54810"/>
                  </a:lnTo>
                  <a:lnTo>
                    <a:pt x="69146" y="50346"/>
                  </a:lnTo>
                  <a:lnTo>
                    <a:pt x="74291" y="46124"/>
                  </a:lnTo>
                  <a:lnTo>
                    <a:pt x="79435" y="41902"/>
                  </a:lnTo>
                  <a:lnTo>
                    <a:pt x="107412" y="23993"/>
                  </a:lnTo>
                  <a:lnTo>
                    <a:pt x="113281" y="20856"/>
                  </a:lnTo>
                  <a:lnTo>
                    <a:pt x="144214" y="8749"/>
                  </a:lnTo>
                  <a:lnTo>
                    <a:pt x="150582" y="6817"/>
                  </a:lnTo>
                  <a:lnTo>
                    <a:pt x="183282" y="978"/>
                  </a:lnTo>
                  <a:lnTo>
                    <a:pt x="189905" y="326"/>
                  </a:lnTo>
                  <a:lnTo>
                    <a:pt x="196544" y="0"/>
                  </a:lnTo>
                  <a:lnTo>
                    <a:pt x="203200" y="0"/>
                  </a:lnTo>
                  <a:lnTo>
                    <a:pt x="209855" y="0"/>
                  </a:lnTo>
                  <a:lnTo>
                    <a:pt x="216494" y="326"/>
                  </a:lnTo>
                  <a:lnTo>
                    <a:pt x="223117" y="978"/>
                  </a:lnTo>
                  <a:lnTo>
                    <a:pt x="229740" y="1630"/>
                  </a:lnTo>
                  <a:lnTo>
                    <a:pt x="236315" y="2606"/>
                  </a:lnTo>
                  <a:lnTo>
                    <a:pt x="242842" y="3904"/>
                  </a:lnTo>
                  <a:lnTo>
                    <a:pt x="249369" y="5202"/>
                  </a:lnTo>
                  <a:lnTo>
                    <a:pt x="255817" y="6817"/>
                  </a:lnTo>
                  <a:lnTo>
                    <a:pt x="262185" y="8749"/>
                  </a:lnTo>
                  <a:lnTo>
                    <a:pt x="268554" y="10681"/>
                  </a:lnTo>
                  <a:lnTo>
                    <a:pt x="274812" y="12920"/>
                  </a:lnTo>
                  <a:lnTo>
                    <a:pt x="280961" y="15467"/>
                  </a:lnTo>
                  <a:lnTo>
                    <a:pt x="287109" y="18014"/>
                  </a:lnTo>
                  <a:lnTo>
                    <a:pt x="316091" y="34245"/>
                  </a:lnTo>
                  <a:lnTo>
                    <a:pt x="321625" y="37942"/>
                  </a:lnTo>
                  <a:lnTo>
                    <a:pt x="326964" y="41902"/>
                  </a:lnTo>
                  <a:lnTo>
                    <a:pt x="332108" y="46124"/>
                  </a:lnTo>
                  <a:lnTo>
                    <a:pt x="337253" y="50346"/>
                  </a:lnTo>
                  <a:lnTo>
                    <a:pt x="342178" y="54810"/>
                  </a:lnTo>
                  <a:lnTo>
                    <a:pt x="346884" y="59515"/>
                  </a:lnTo>
                  <a:lnTo>
                    <a:pt x="351589" y="64221"/>
                  </a:lnTo>
                  <a:lnTo>
                    <a:pt x="356053" y="69146"/>
                  </a:lnTo>
                  <a:lnTo>
                    <a:pt x="360275" y="74291"/>
                  </a:lnTo>
                  <a:lnTo>
                    <a:pt x="364497" y="79435"/>
                  </a:lnTo>
                  <a:lnTo>
                    <a:pt x="368457" y="84774"/>
                  </a:lnTo>
                  <a:lnTo>
                    <a:pt x="372154" y="90308"/>
                  </a:lnTo>
                  <a:lnTo>
                    <a:pt x="375851" y="95841"/>
                  </a:lnTo>
                  <a:lnTo>
                    <a:pt x="379269" y="101542"/>
                  </a:lnTo>
                  <a:lnTo>
                    <a:pt x="382406" y="107412"/>
                  </a:lnTo>
                  <a:lnTo>
                    <a:pt x="385543" y="113281"/>
                  </a:lnTo>
                  <a:lnTo>
                    <a:pt x="388385" y="119290"/>
                  </a:lnTo>
                  <a:lnTo>
                    <a:pt x="390932" y="125438"/>
                  </a:lnTo>
                  <a:lnTo>
                    <a:pt x="393479" y="131587"/>
                  </a:lnTo>
                  <a:lnTo>
                    <a:pt x="395718" y="137845"/>
                  </a:lnTo>
                  <a:lnTo>
                    <a:pt x="397650" y="144214"/>
                  </a:lnTo>
                  <a:lnTo>
                    <a:pt x="399582" y="150582"/>
                  </a:lnTo>
                  <a:lnTo>
                    <a:pt x="401197" y="157030"/>
                  </a:lnTo>
                  <a:lnTo>
                    <a:pt x="402495" y="163557"/>
                  </a:lnTo>
                  <a:lnTo>
                    <a:pt x="403793" y="170084"/>
                  </a:lnTo>
                  <a:lnTo>
                    <a:pt x="404769" y="176659"/>
                  </a:lnTo>
                  <a:lnTo>
                    <a:pt x="405421" y="183282"/>
                  </a:lnTo>
                  <a:lnTo>
                    <a:pt x="406073" y="189905"/>
                  </a:lnTo>
                  <a:lnTo>
                    <a:pt x="406400" y="196544"/>
                  </a:lnTo>
                  <a:lnTo>
                    <a:pt x="406400" y="203200"/>
                  </a:lnTo>
                  <a:close/>
                </a:path>
                <a:path w="457200" h="457200">
                  <a:moveTo>
                    <a:pt x="457200" y="457200"/>
                  </a:moveTo>
                  <a:lnTo>
                    <a:pt x="347980" y="347980"/>
                  </a:lnTo>
                </a:path>
              </a:pathLst>
            </a:custGeom>
            <a:ln w="50800">
              <a:solidFill>
                <a:srgbClr val="FA913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81000" y="1905000"/>
            <a:ext cx="8667750" cy="4324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z="2550" spc="-170" b="1">
                <a:solidFill>
                  <a:srgbClr val="FFFFFF"/>
                </a:solidFill>
                <a:latin typeface="Arial"/>
                <a:cs typeface="Arial"/>
              </a:rPr>
              <a:t>Non</a:t>
            </a:r>
            <a:r>
              <a:rPr dirty="0" sz="2600" spc="-170" b="1">
                <a:solidFill>
                  <a:srgbClr val="FFFFFF"/>
                </a:solidFill>
                <a:latin typeface="Berlin Sans FB"/>
                <a:cs typeface="Berlin Sans FB"/>
              </a:rPr>
              <a:t>-</a:t>
            </a:r>
            <a:r>
              <a:rPr dirty="0" sz="2550" spc="-125" b="1">
                <a:solidFill>
                  <a:srgbClr val="FFFFFF"/>
                </a:solidFill>
                <a:latin typeface="Arial"/>
                <a:cs typeface="Arial"/>
              </a:rPr>
              <a:t>Seekable</a:t>
            </a:r>
            <a:r>
              <a:rPr dirty="0" sz="255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20" b="1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2550">
              <a:latin typeface="Arial"/>
              <a:cs typeface="Arial"/>
            </a:endParaRPr>
          </a:p>
          <a:p>
            <a:pPr marL="548640" indent="-243840">
              <a:lnSpc>
                <a:spcPct val="100000"/>
              </a:lnSpc>
              <a:spcBef>
                <a:spcPts val="1605"/>
              </a:spcBef>
              <a:buClr>
                <a:srgbClr val="FA913C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Not</a:t>
            </a:r>
            <a:r>
              <a:rPr dirty="0" sz="2000" spc="-11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all</a:t>
            </a:r>
            <a:r>
              <a:rPr dirty="0" sz="2000" spc="-1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files</a:t>
            </a:r>
            <a:r>
              <a:rPr dirty="0" sz="2000" spc="-11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support</a:t>
            </a:r>
            <a:r>
              <a:rPr dirty="0" sz="2000" spc="-1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seeking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150"/>
              </a:spcBef>
              <a:buClr>
                <a:srgbClr val="FA913C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Pipes</a:t>
            </a:r>
            <a:r>
              <a:rPr dirty="0" sz="2050" spc="-65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dirty="0" sz="205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Microsoft Sans Serif"/>
                <a:cs typeface="Microsoft Sans Serif"/>
              </a:rPr>
              <a:t>FIFOs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cannot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seeked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190"/>
              </a:spcBef>
              <a:buClr>
                <a:srgbClr val="FA913C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Network</a:t>
            </a:r>
            <a:r>
              <a:rPr dirty="0" sz="2000" spc="-1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sockets</a:t>
            </a:r>
            <a:r>
              <a:rPr dirty="0" sz="2000" spc="-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not</a:t>
            </a:r>
            <a:r>
              <a:rPr dirty="0" sz="2000" spc="-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seekable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FA913C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lseek</a:t>
            </a:r>
            <a:r>
              <a:rPr dirty="0" sz="2000" spc="-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fails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0">
                <a:solidFill>
                  <a:srgbClr val="FFFFFF"/>
                </a:solidFill>
                <a:latin typeface="Microsoft Sans Serif"/>
                <a:cs typeface="Microsoft Sans Serif"/>
              </a:rPr>
              <a:t>ESPIPE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error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9239250" y="1905000"/>
            <a:ext cx="8667750" cy="4324350"/>
            <a:chOff x="9239250" y="1905000"/>
            <a:chExt cx="8667750" cy="4324350"/>
          </a:xfrm>
        </p:grpSpPr>
        <p:sp>
          <p:nvSpPr>
            <p:cNvPr id="9" name="object 9" descr=""/>
            <p:cNvSpPr/>
            <p:nvPr/>
          </p:nvSpPr>
          <p:spPr>
            <a:xfrm>
              <a:off x="9239250" y="1905000"/>
              <a:ext cx="8667750" cy="4324350"/>
            </a:xfrm>
            <a:custGeom>
              <a:avLst/>
              <a:gdLst/>
              <a:ahLst/>
              <a:cxnLst/>
              <a:rect l="l" t="t" r="r" b="b"/>
              <a:pathLst>
                <a:path w="8667750" h="4324350">
                  <a:moveTo>
                    <a:pt x="8667750" y="4324350"/>
                  </a:moveTo>
                  <a:lnTo>
                    <a:pt x="0" y="432435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43243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544050" y="3619499"/>
              <a:ext cx="8058150" cy="2305050"/>
            </a:xfrm>
            <a:custGeom>
              <a:avLst/>
              <a:gdLst/>
              <a:ahLst/>
              <a:cxnLst/>
              <a:rect l="l" t="t" r="r" b="b"/>
              <a:pathLst>
                <a:path w="8058150" h="2305050">
                  <a:moveTo>
                    <a:pt x="7981950" y="2305050"/>
                  </a:moveTo>
                  <a:lnTo>
                    <a:pt x="76200" y="2305050"/>
                  </a:lnTo>
                  <a:lnTo>
                    <a:pt x="68693" y="2304687"/>
                  </a:lnTo>
                  <a:lnTo>
                    <a:pt x="27881" y="2287782"/>
                  </a:lnTo>
                  <a:lnTo>
                    <a:pt x="3261" y="2250936"/>
                  </a:lnTo>
                  <a:lnTo>
                    <a:pt x="0" y="22288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7" y="5799"/>
                  </a:lnTo>
                  <a:lnTo>
                    <a:pt x="76200" y="0"/>
                  </a:lnTo>
                  <a:lnTo>
                    <a:pt x="7981950" y="0"/>
                  </a:lnTo>
                  <a:lnTo>
                    <a:pt x="8024290" y="12829"/>
                  </a:lnTo>
                  <a:lnTo>
                    <a:pt x="8052346" y="47039"/>
                  </a:lnTo>
                  <a:lnTo>
                    <a:pt x="8058150" y="76200"/>
                  </a:lnTo>
                  <a:lnTo>
                    <a:pt x="8058150" y="2228850"/>
                  </a:lnTo>
                  <a:lnTo>
                    <a:pt x="8045316" y="2271192"/>
                  </a:lnTo>
                  <a:lnTo>
                    <a:pt x="8011108" y="2299249"/>
                  </a:lnTo>
                  <a:lnTo>
                    <a:pt x="7981950" y="2305050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544050" y="3619499"/>
              <a:ext cx="8058150" cy="2305050"/>
            </a:xfrm>
            <a:custGeom>
              <a:avLst/>
              <a:gdLst/>
              <a:ahLst/>
              <a:cxnLst/>
              <a:rect l="l" t="t" r="r" b="b"/>
              <a:pathLst>
                <a:path w="8058150" h="2305050">
                  <a:moveTo>
                    <a:pt x="7981950" y="2305050"/>
                  </a:moveTo>
                  <a:lnTo>
                    <a:pt x="76200" y="2305050"/>
                  </a:lnTo>
                  <a:lnTo>
                    <a:pt x="68693" y="2304687"/>
                  </a:lnTo>
                  <a:lnTo>
                    <a:pt x="27881" y="2287782"/>
                  </a:lnTo>
                  <a:lnTo>
                    <a:pt x="3261" y="2250936"/>
                  </a:lnTo>
                  <a:lnTo>
                    <a:pt x="0" y="22288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7" y="5799"/>
                  </a:lnTo>
                  <a:lnTo>
                    <a:pt x="76200" y="0"/>
                  </a:lnTo>
                  <a:lnTo>
                    <a:pt x="7981950" y="0"/>
                  </a:lnTo>
                  <a:lnTo>
                    <a:pt x="8018769" y="9525"/>
                  </a:lnTo>
                  <a:lnTo>
                    <a:pt x="71822" y="9525"/>
                  </a:lnTo>
                  <a:lnTo>
                    <a:pt x="67485" y="9952"/>
                  </a:lnTo>
                  <a:lnTo>
                    <a:pt x="32148" y="25958"/>
                  </a:lnTo>
                  <a:lnTo>
                    <a:pt x="11659" y="58898"/>
                  </a:lnTo>
                  <a:lnTo>
                    <a:pt x="9524" y="71822"/>
                  </a:lnTo>
                  <a:lnTo>
                    <a:pt x="9524" y="2233227"/>
                  </a:lnTo>
                  <a:lnTo>
                    <a:pt x="23193" y="2269532"/>
                  </a:lnTo>
                  <a:lnTo>
                    <a:pt x="54728" y="2292124"/>
                  </a:lnTo>
                  <a:lnTo>
                    <a:pt x="71822" y="2295525"/>
                  </a:lnTo>
                  <a:lnTo>
                    <a:pt x="8018767" y="2295525"/>
                  </a:lnTo>
                  <a:lnTo>
                    <a:pt x="8017904" y="2296041"/>
                  </a:lnTo>
                  <a:lnTo>
                    <a:pt x="8011108" y="2299249"/>
                  </a:lnTo>
                  <a:lnTo>
                    <a:pt x="8004034" y="2301787"/>
                  </a:lnTo>
                  <a:lnTo>
                    <a:pt x="7996816" y="2303599"/>
                  </a:lnTo>
                  <a:lnTo>
                    <a:pt x="7989455" y="2304687"/>
                  </a:lnTo>
                  <a:lnTo>
                    <a:pt x="7981950" y="2305050"/>
                  </a:lnTo>
                  <a:close/>
                </a:path>
                <a:path w="8058150" h="2305050">
                  <a:moveTo>
                    <a:pt x="8018767" y="2295525"/>
                  </a:moveTo>
                  <a:lnTo>
                    <a:pt x="7986327" y="2295525"/>
                  </a:lnTo>
                  <a:lnTo>
                    <a:pt x="7990663" y="2295098"/>
                  </a:lnTo>
                  <a:lnTo>
                    <a:pt x="7999250" y="2293389"/>
                  </a:lnTo>
                  <a:lnTo>
                    <a:pt x="8032193" y="2272900"/>
                  </a:lnTo>
                  <a:lnTo>
                    <a:pt x="8048198" y="2237563"/>
                  </a:lnTo>
                  <a:lnTo>
                    <a:pt x="8048624" y="2233227"/>
                  </a:lnTo>
                  <a:lnTo>
                    <a:pt x="8048624" y="71822"/>
                  </a:lnTo>
                  <a:lnTo>
                    <a:pt x="8048316" y="68693"/>
                  </a:lnTo>
                  <a:lnTo>
                    <a:pt x="8048197" y="67486"/>
                  </a:lnTo>
                  <a:lnTo>
                    <a:pt x="8032193" y="32149"/>
                  </a:lnTo>
                  <a:lnTo>
                    <a:pt x="7999250" y="11660"/>
                  </a:lnTo>
                  <a:lnTo>
                    <a:pt x="7986327" y="9525"/>
                  </a:lnTo>
                  <a:lnTo>
                    <a:pt x="8018769" y="9525"/>
                  </a:lnTo>
                  <a:lnTo>
                    <a:pt x="8049138" y="40242"/>
                  </a:lnTo>
                  <a:lnTo>
                    <a:pt x="8058150" y="76200"/>
                  </a:lnTo>
                  <a:lnTo>
                    <a:pt x="8058150" y="2228850"/>
                  </a:lnTo>
                  <a:lnTo>
                    <a:pt x="8045316" y="2271192"/>
                  </a:lnTo>
                  <a:lnTo>
                    <a:pt x="8024418" y="2292124"/>
                  </a:lnTo>
                  <a:lnTo>
                    <a:pt x="8018767" y="2295525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594850" y="2362200"/>
              <a:ext cx="508000" cy="304800"/>
            </a:xfrm>
            <a:custGeom>
              <a:avLst/>
              <a:gdLst/>
              <a:ahLst/>
              <a:cxnLst/>
              <a:rect l="l" t="t" r="r" b="b"/>
              <a:pathLst>
                <a:path w="508000" h="304800">
                  <a:moveTo>
                    <a:pt x="355600" y="304800"/>
                  </a:moveTo>
                  <a:lnTo>
                    <a:pt x="508000" y="152400"/>
                  </a:lnTo>
                  <a:lnTo>
                    <a:pt x="355600" y="0"/>
                  </a:lnTo>
                </a:path>
                <a:path w="5080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</a:path>
              </a:pathLst>
            </a:custGeom>
            <a:ln w="5080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9239250" y="1905000"/>
            <a:ext cx="8667750" cy="4324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z="2550" spc="-140" b="1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dirty="0" sz="2550" spc="-1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00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2550" spc="-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0" b="1">
                <a:solidFill>
                  <a:srgbClr val="FFFFFF"/>
                </a:solidFill>
                <a:latin typeface="Arial"/>
                <a:cs typeface="Arial"/>
              </a:rPr>
              <a:t>Seekability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2250">
              <a:latin typeface="Arial"/>
              <a:cs typeface="Arial"/>
            </a:endParaRPr>
          </a:p>
          <a:p>
            <a:pPr marL="542925">
              <a:lnSpc>
                <a:spcPct val="100000"/>
              </a:lnSpc>
              <a:tabLst>
                <a:tab pos="954405" algn="l"/>
                <a:tab pos="1503045" algn="l"/>
                <a:tab pos="1914525" algn="l"/>
                <a:tab pos="2600325" algn="l"/>
                <a:tab pos="3011805" algn="l"/>
                <a:tab pos="3286125" algn="l"/>
                <a:tab pos="3971925" algn="l"/>
                <a:tab pos="5069840" algn="l"/>
              </a:tabLst>
            </a:pP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Try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to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0">
                <a:solidFill>
                  <a:srgbClr val="9CA2AF"/>
                </a:solidFill>
                <a:latin typeface="Courier New"/>
                <a:cs typeface="Courier New"/>
              </a:rPr>
              <a:t>seek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by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50">
                <a:solidFill>
                  <a:srgbClr val="9CA2AF"/>
                </a:solidFill>
                <a:latin typeface="Courier New"/>
                <a:cs typeface="Courier New"/>
              </a:rPr>
              <a:t>0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0">
                <a:solidFill>
                  <a:srgbClr val="9CA2AF"/>
                </a:solidFill>
                <a:latin typeface="Courier New"/>
                <a:cs typeface="Courier New"/>
              </a:rPr>
              <a:t>from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current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position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240"/>
              </a:spcBef>
              <a:tabLst>
                <a:tab pos="3835400" algn="l"/>
                <a:tab pos="4246880" algn="l"/>
                <a:tab pos="5618480" algn="l"/>
                <a:tab pos="6029960" algn="l"/>
              </a:tabLst>
            </a:pPr>
            <a:r>
              <a:rPr dirty="0" sz="1800">
                <a:solidFill>
                  <a:srgbClr val="60A5FA"/>
                </a:solidFill>
                <a:latin typeface="Courier New"/>
                <a:cs typeface="Courier New"/>
              </a:rPr>
              <a:t>if 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dirty="0" sz="1800" spc="-10">
                <a:solidFill>
                  <a:srgbClr val="FACC15"/>
                </a:solidFill>
                <a:latin typeface="Courier New"/>
                <a:cs typeface="Courier New"/>
              </a:rPr>
              <a:t>lseek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(STDIN_FILENO,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FFFFFF"/>
                </a:solidFill>
                <a:latin typeface="Courier New"/>
                <a:cs typeface="Courier New"/>
              </a:rPr>
              <a:t>0,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SEEK_CUR)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FFFFFF"/>
                </a:solidFill>
                <a:latin typeface="Courier New"/>
                <a:cs typeface="Courier New"/>
              </a:rPr>
              <a:t>==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	-1) </a:t>
            </a:r>
            <a:r>
              <a:rPr dirty="0" sz="1800" spc="-5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  <a:spcBef>
                <a:spcPts val="240"/>
              </a:spcBef>
              <a:tabLst>
                <a:tab pos="2752725" algn="l"/>
              </a:tabLst>
            </a:pPr>
            <a:r>
              <a:rPr dirty="0" sz="1800" spc="-10">
                <a:solidFill>
                  <a:srgbClr val="60A5FA"/>
                </a:solidFill>
                <a:latin typeface="Courier New"/>
                <a:cs typeface="Courier New"/>
              </a:rPr>
              <a:t>printf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dirty="0" sz="1800" spc="-10">
                <a:solidFill>
                  <a:srgbClr val="FA913C"/>
                </a:solidFill>
                <a:latin typeface="Courier New"/>
                <a:cs typeface="Courier New"/>
              </a:rPr>
              <a:t>"cannot</a:t>
            </a:r>
            <a:r>
              <a:rPr dirty="0" sz="1800">
                <a:solidFill>
                  <a:srgbClr val="FA913C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FA913C"/>
                </a:solidFill>
                <a:latin typeface="Courier New"/>
                <a:cs typeface="Courier New"/>
              </a:rPr>
              <a:t>seek\n"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240"/>
              </a:spcBef>
            </a:pP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} </a:t>
            </a:r>
            <a:r>
              <a:rPr dirty="0" sz="1800">
                <a:solidFill>
                  <a:srgbClr val="60A5FA"/>
                </a:solidFill>
                <a:latin typeface="Courier New"/>
                <a:cs typeface="Courier New"/>
              </a:rPr>
              <a:t>else </a:t>
            </a:r>
            <a:r>
              <a:rPr dirty="0" sz="1800" spc="-5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  <a:spcBef>
                <a:spcPts val="240"/>
              </a:spcBef>
              <a:tabLst>
                <a:tab pos="2478405" algn="l"/>
              </a:tabLst>
            </a:pPr>
            <a:r>
              <a:rPr dirty="0" sz="1800" spc="-10">
                <a:solidFill>
                  <a:srgbClr val="60A5FA"/>
                </a:solidFill>
                <a:latin typeface="Courier New"/>
                <a:cs typeface="Courier New"/>
              </a:rPr>
              <a:t>printf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dirty="0" sz="1800" spc="-10">
                <a:solidFill>
                  <a:srgbClr val="FA913C"/>
                </a:solidFill>
                <a:latin typeface="Courier New"/>
                <a:cs typeface="Courier New"/>
              </a:rPr>
              <a:t>"seek</a:t>
            </a:r>
            <a:r>
              <a:rPr dirty="0" sz="1800">
                <a:solidFill>
                  <a:srgbClr val="FA913C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FA913C"/>
                </a:solidFill>
                <a:latin typeface="Courier New"/>
                <a:cs typeface="Courier New"/>
              </a:rPr>
              <a:t>OK\n"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240"/>
              </a:spcBef>
            </a:pPr>
            <a:r>
              <a:rPr dirty="0" sz="1800" spc="-5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81000" y="6419850"/>
            <a:ext cx="17526000" cy="762000"/>
          </a:xfrm>
          <a:prstGeom prst="rect">
            <a:avLst/>
          </a:prstGeom>
          <a:solidFill>
            <a:srgbClr val="7C2D12">
              <a:alpha val="30198"/>
            </a:srgbClr>
          </a:solidFill>
        </p:spPr>
        <p:txBody>
          <a:bodyPr wrap="square" lIns="0" tIns="1968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50"/>
              </a:spcBef>
            </a:pPr>
            <a:r>
              <a:rPr dirty="0" sz="2000" spc="-40" b="1">
                <a:solidFill>
                  <a:srgbClr val="FA913C"/>
                </a:solidFill>
                <a:latin typeface="Arial"/>
                <a:cs typeface="Arial"/>
              </a:rPr>
              <a:t>Tip</a:t>
            </a:r>
            <a:r>
              <a:rPr dirty="0" sz="2050" spc="-40">
                <a:solidFill>
                  <a:srgbClr val="FA913C"/>
                </a:solidFill>
                <a:latin typeface="Segoe UI Symbol"/>
                <a:cs typeface="Segoe UI Symbol"/>
              </a:rPr>
              <a:t>: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Testing</a:t>
            </a:r>
            <a:r>
              <a:rPr dirty="0" sz="2000" spc="-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dirty="0" sz="2000" spc="-1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zero</a:t>
            </a:r>
            <a:r>
              <a:rPr dirty="0" sz="2050" spc="-1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byte</a:t>
            </a:r>
            <a:r>
              <a:rPr dirty="0" sz="2000" spc="-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seek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 safe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way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check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seekability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without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changing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file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position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900" y="583863"/>
            <a:ext cx="4057650" cy="647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50" spc="-150"/>
              <a:t>The</a:t>
            </a:r>
            <a:r>
              <a:rPr dirty="0" sz="4050" spc="-260"/>
              <a:t> </a:t>
            </a:r>
            <a:r>
              <a:rPr dirty="0" sz="4050" spc="-175"/>
              <a:t>read</a:t>
            </a:r>
            <a:r>
              <a:rPr dirty="0" sz="4050" spc="-254"/>
              <a:t> </a:t>
            </a:r>
            <a:r>
              <a:rPr dirty="0" sz="4050" spc="-210"/>
              <a:t>Function</a:t>
            </a:r>
            <a:endParaRPr sz="4050"/>
          </a:p>
        </p:txBody>
      </p:sp>
      <p:sp>
        <p:nvSpPr>
          <p:cNvPr id="3" name="object 3" descr=""/>
          <p:cNvSpPr txBox="1"/>
          <p:nvPr/>
        </p:nvSpPr>
        <p:spPr>
          <a:xfrm>
            <a:off x="17292736" y="765019"/>
            <a:ext cx="62738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25">
                <a:solidFill>
                  <a:srgbClr val="D0D5DA"/>
                </a:solidFill>
                <a:latin typeface="Microsoft Sans Serif"/>
                <a:cs typeface="Microsoft Sans Serif"/>
              </a:rPr>
              <a:t>13/25</a:t>
            </a:r>
            <a:endParaRPr sz="195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1000" y="1905000"/>
            <a:ext cx="8667750" cy="5238750"/>
            <a:chOff x="381000" y="1905000"/>
            <a:chExt cx="8667750" cy="5238750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1905000"/>
              <a:ext cx="8667750" cy="5238750"/>
            </a:xfrm>
            <a:custGeom>
              <a:avLst/>
              <a:gdLst/>
              <a:ahLst/>
              <a:cxnLst/>
              <a:rect l="l" t="t" r="r" b="b"/>
              <a:pathLst>
                <a:path w="8667750" h="5238750">
                  <a:moveTo>
                    <a:pt x="8667750" y="5238750"/>
                  </a:moveTo>
                  <a:lnTo>
                    <a:pt x="0" y="523875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52387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62000" y="2286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304800"/>
                  </a:moveTo>
                  <a:lnTo>
                    <a:pt x="457200" y="406400"/>
                  </a:lnTo>
                  <a:lnTo>
                    <a:pt x="457200" y="409735"/>
                  </a:lnTo>
                  <a:lnTo>
                    <a:pt x="448638" y="434623"/>
                  </a:lnTo>
                  <a:lnTo>
                    <a:pt x="446785" y="437396"/>
                  </a:lnTo>
                  <a:lnTo>
                    <a:pt x="434623" y="448638"/>
                  </a:lnTo>
                  <a:lnTo>
                    <a:pt x="431849" y="450491"/>
                  </a:lnTo>
                  <a:lnTo>
                    <a:pt x="406400" y="457200"/>
                  </a:lnTo>
                  <a:lnTo>
                    <a:pt x="50800" y="457200"/>
                  </a:lnTo>
                  <a:lnTo>
                    <a:pt x="14878" y="442321"/>
                  </a:lnTo>
                  <a:lnTo>
                    <a:pt x="8561" y="434623"/>
                  </a:lnTo>
                  <a:lnTo>
                    <a:pt x="6708" y="431849"/>
                  </a:lnTo>
                  <a:lnTo>
                    <a:pt x="976" y="416310"/>
                  </a:lnTo>
                  <a:lnTo>
                    <a:pt x="325" y="413039"/>
                  </a:lnTo>
                  <a:lnTo>
                    <a:pt x="0" y="409735"/>
                  </a:lnTo>
                  <a:lnTo>
                    <a:pt x="0" y="406400"/>
                  </a:lnTo>
                  <a:lnTo>
                    <a:pt x="0" y="304800"/>
                  </a:lnTo>
                </a:path>
                <a:path w="457200" h="457200">
                  <a:moveTo>
                    <a:pt x="101600" y="177800"/>
                  </a:moveTo>
                  <a:lnTo>
                    <a:pt x="228600" y="304800"/>
                  </a:lnTo>
                  <a:lnTo>
                    <a:pt x="355600" y="177800"/>
                  </a:lnTo>
                </a:path>
                <a:path w="457200" h="457200">
                  <a:moveTo>
                    <a:pt x="228600" y="304800"/>
                  </a:moveTo>
                  <a:lnTo>
                    <a:pt x="228600" y="0"/>
                  </a:lnTo>
                </a:path>
              </a:pathLst>
            </a:custGeom>
            <a:ln w="5080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81000" y="1905000"/>
            <a:ext cx="8667750" cy="523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z="2550" spc="-165" b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255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25" b="1">
                <a:solidFill>
                  <a:srgbClr val="FFFFFF"/>
                </a:solidFill>
                <a:latin typeface="Arial"/>
                <a:cs typeface="Arial"/>
              </a:rPr>
              <a:t>Behavior</a:t>
            </a:r>
            <a:endParaRPr sz="2550">
              <a:latin typeface="Arial"/>
              <a:cs typeface="Arial"/>
            </a:endParaRPr>
          </a:p>
          <a:p>
            <a:pPr marL="548640" indent="-243840">
              <a:lnSpc>
                <a:spcPct val="100000"/>
              </a:lnSpc>
              <a:spcBef>
                <a:spcPts val="1614"/>
              </a:spcBef>
              <a:buClr>
                <a:srgbClr val="4ADE80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Attempts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read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up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nbytes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4ADE80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Returns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actual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bytes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read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4ADE80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Return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50">
                <a:solidFill>
                  <a:srgbClr val="FFFFFF"/>
                </a:solidFill>
                <a:latin typeface="Microsoft Sans Serif"/>
                <a:cs typeface="Microsoft Sans Serif"/>
              </a:rPr>
              <a:t>0 =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end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file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4ADE80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Return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50" spc="175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dirty="0" sz="1950" spc="-36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dirty="0" sz="195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5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dirty="0" sz="195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error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occurred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9239250" y="1905000"/>
            <a:ext cx="8667750" cy="5238750"/>
            <a:chOff x="9239250" y="1905000"/>
            <a:chExt cx="8667750" cy="5238750"/>
          </a:xfrm>
        </p:grpSpPr>
        <p:sp>
          <p:nvSpPr>
            <p:cNvPr id="9" name="object 9" descr=""/>
            <p:cNvSpPr/>
            <p:nvPr/>
          </p:nvSpPr>
          <p:spPr>
            <a:xfrm>
              <a:off x="9239250" y="1905000"/>
              <a:ext cx="8667750" cy="5238750"/>
            </a:xfrm>
            <a:custGeom>
              <a:avLst/>
              <a:gdLst/>
              <a:ahLst/>
              <a:cxnLst/>
              <a:rect l="l" t="t" r="r" b="b"/>
              <a:pathLst>
                <a:path w="8667750" h="5238750">
                  <a:moveTo>
                    <a:pt x="8667750" y="5238750"/>
                  </a:moveTo>
                  <a:lnTo>
                    <a:pt x="0" y="523875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52387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544050" y="3619499"/>
              <a:ext cx="8058150" cy="3219450"/>
            </a:xfrm>
            <a:custGeom>
              <a:avLst/>
              <a:gdLst/>
              <a:ahLst/>
              <a:cxnLst/>
              <a:rect l="l" t="t" r="r" b="b"/>
              <a:pathLst>
                <a:path w="8058150" h="3219450">
                  <a:moveTo>
                    <a:pt x="7981950" y="3219450"/>
                  </a:moveTo>
                  <a:lnTo>
                    <a:pt x="76200" y="3219450"/>
                  </a:lnTo>
                  <a:lnTo>
                    <a:pt x="68693" y="3219087"/>
                  </a:lnTo>
                  <a:lnTo>
                    <a:pt x="27881" y="3202182"/>
                  </a:lnTo>
                  <a:lnTo>
                    <a:pt x="3261" y="3165336"/>
                  </a:lnTo>
                  <a:lnTo>
                    <a:pt x="0" y="31432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7" y="5799"/>
                  </a:lnTo>
                  <a:lnTo>
                    <a:pt x="76200" y="0"/>
                  </a:lnTo>
                  <a:lnTo>
                    <a:pt x="7981950" y="0"/>
                  </a:lnTo>
                  <a:lnTo>
                    <a:pt x="8024290" y="12829"/>
                  </a:lnTo>
                  <a:lnTo>
                    <a:pt x="8052346" y="47039"/>
                  </a:lnTo>
                  <a:lnTo>
                    <a:pt x="8058150" y="76200"/>
                  </a:lnTo>
                  <a:lnTo>
                    <a:pt x="8058150" y="3143250"/>
                  </a:lnTo>
                  <a:lnTo>
                    <a:pt x="8045316" y="3185591"/>
                  </a:lnTo>
                  <a:lnTo>
                    <a:pt x="8011109" y="3213649"/>
                  </a:lnTo>
                  <a:lnTo>
                    <a:pt x="7981950" y="3219450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544050" y="3619499"/>
              <a:ext cx="8058150" cy="3219450"/>
            </a:xfrm>
            <a:custGeom>
              <a:avLst/>
              <a:gdLst/>
              <a:ahLst/>
              <a:cxnLst/>
              <a:rect l="l" t="t" r="r" b="b"/>
              <a:pathLst>
                <a:path w="8058150" h="3219450">
                  <a:moveTo>
                    <a:pt x="7981950" y="3219450"/>
                  </a:moveTo>
                  <a:lnTo>
                    <a:pt x="76200" y="3219450"/>
                  </a:lnTo>
                  <a:lnTo>
                    <a:pt x="68693" y="3219087"/>
                  </a:lnTo>
                  <a:lnTo>
                    <a:pt x="27881" y="3202182"/>
                  </a:lnTo>
                  <a:lnTo>
                    <a:pt x="3261" y="3165336"/>
                  </a:lnTo>
                  <a:lnTo>
                    <a:pt x="0" y="31432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7" y="5799"/>
                  </a:lnTo>
                  <a:lnTo>
                    <a:pt x="76200" y="0"/>
                  </a:lnTo>
                  <a:lnTo>
                    <a:pt x="7981950" y="0"/>
                  </a:lnTo>
                  <a:lnTo>
                    <a:pt x="8018769" y="9525"/>
                  </a:lnTo>
                  <a:lnTo>
                    <a:pt x="71822" y="9525"/>
                  </a:lnTo>
                  <a:lnTo>
                    <a:pt x="67485" y="9952"/>
                  </a:lnTo>
                  <a:lnTo>
                    <a:pt x="32148" y="25958"/>
                  </a:lnTo>
                  <a:lnTo>
                    <a:pt x="11659" y="58898"/>
                  </a:lnTo>
                  <a:lnTo>
                    <a:pt x="9524" y="71822"/>
                  </a:lnTo>
                  <a:lnTo>
                    <a:pt x="9524" y="3147627"/>
                  </a:lnTo>
                  <a:lnTo>
                    <a:pt x="9832" y="3150756"/>
                  </a:lnTo>
                  <a:lnTo>
                    <a:pt x="9951" y="3151963"/>
                  </a:lnTo>
                  <a:lnTo>
                    <a:pt x="25957" y="3187300"/>
                  </a:lnTo>
                  <a:lnTo>
                    <a:pt x="58898" y="3207789"/>
                  </a:lnTo>
                  <a:lnTo>
                    <a:pt x="71822" y="3209925"/>
                  </a:lnTo>
                  <a:lnTo>
                    <a:pt x="8018767" y="3209925"/>
                  </a:lnTo>
                  <a:lnTo>
                    <a:pt x="8017904" y="3210441"/>
                  </a:lnTo>
                  <a:lnTo>
                    <a:pt x="8011109" y="3213649"/>
                  </a:lnTo>
                  <a:lnTo>
                    <a:pt x="8004035" y="3216186"/>
                  </a:lnTo>
                  <a:lnTo>
                    <a:pt x="7996817" y="3217999"/>
                  </a:lnTo>
                  <a:lnTo>
                    <a:pt x="7989456" y="3219087"/>
                  </a:lnTo>
                  <a:lnTo>
                    <a:pt x="7981950" y="3219450"/>
                  </a:lnTo>
                  <a:close/>
                </a:path>
                <a:path w="8058150" h="3219450">
                  <a:moveTo>
                    <a:pt x="8018767" y="3209925"/>
                  </a:moveTo>
                  <a:lnTo>
                    <a:pt x="7986327" y="3209925"/>
                  </a:lnTo>
                  <a:lnTo>
                    <a:pt x="7990663" y="3209498"/>
                  </a:lnTo>
                  <a:lnTo>
                    <a:pt x="7999250" y="3207789"/>
                  </a:lnTo>
                  <a:lnTo>
                    <a:pt x="8032193" y="3187300"/>
                  </a:lnTo>
                  <a:lnTo>
                    <a:pt x="8048198" y="3151963"/>
                  </a:lnTo>
                  <a:lnTo>
                    <a:pt x="8048624" y="3147627"/>
                  </a:lnTo>
                  <a:lnTo>
                    <a:pt x="8048624" y="71822"/>
                  </a:lnTo>
                  <a:lnTo>
                    <a:pt x="8048316" y="68693"/>
                  </a:lnTo>
                  <a:lnTo>
                    <a:pt x="8048197" y="67486"/>
                  </a:lnTo>
                  <a:lnTo>
                    <a:pt x="8032193" y="32149"/>
                  </a:lnTo>
                  <a:lnTo>
                    <a:pt x="7999250" y="11660"/>
                  </a:lnTo>
                  <a:lnTo>
                    <a:pt x="7986327" y="9525"/>
                  </a:lnTo>
                  <a:lnTo>
                    <a:pt x="8018769" y="9525"/>
                  </a:lnTo>
                  <a:lnTo>
                    <a:pt x="8049138" y="40242"/>
                  </a:lnTo>
                  <a:lnTo>
                    <a:pt x="8058150" y="76200"/>
                  </a:lnTo>
                  <a:lnTo>
                    <a:pt x="8058150" y="3143250"/>
                  </a:lnTo>
                  <a:lnTo>
                    <a:pt x="8045316" y="3185592"/>
                  </a:lnTo>
                  <a:lnTo>
                    <a:pt x="8024417" y="3206524"/>
                  </a:lnTo>
                  <a:lnTo>
                    <a:pt x="8018767" y="3209925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594850" y="2362200"/>
              <a:ext cx="508000" cy="304800"/>
            </a:xfrm>
            <a:custGeom>
              <a:avLst/>
              <a:gdLst/>
              <a:ahLst/>
              <a:cxnLst/>
              <a:rect l="l" t="t" r="r" b="b"/>
              <a:pathLst>
                <a:path w="508000" h="304800">
                  <a:moveTo>
                    <a:pt x="355600" y="304800"/>
                  </a:moveTo>
                  <a:lnTo>
                    <a:pt x="508000" y="152400"/>
                  </a:lnTo>
                  <a:lnTo>
                    <a:pt x="355600" y="0"/>
                  </a:lnTo>
                </a:path>
                <a:path w="5080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</a:path>
              </a:pathLst>
            </a:custGeom>
            <a:ln w="5080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9239250" y="1905000"/>
            <a:ext cx="8667750" cy="523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z="2550" spc="-165" b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255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20" b="1">
                <a:solidFill>
                  <a:srgbClr val="FFFFFF"/>
                </a:solidFill>
                <a:latin typeface="Arial"/>
                <a:cs typeface="Arial"/>
              </a:rPr>
              <a:t>Signature</a:t>
            </a:r>
            <a:endParaRPr sz="2550">
              <a:latin typeface="Arial"/>
              <a:cs typeface="Arial"/>
            </a:endParaRPr>
          </a:p>
          <a:p>
            <a:pPr marL="542925" marR="5510530">
              <a:lnSpc>
                <a:spcPct val="166700"/>
              </a:lnSpc>
              <a:spcBef>
                <a:spcPts val="2100"/>
              </a:spcBef>
              <a:tabLst>
                <a:tab pos="1777364" algn="l"/>
              </a:tabLst>
            </a:pPr>
            <a:r>
              <a:rPr dirty="0" sz="1800" spc="-10">
                <a:solidFill>
                  <a:srgbClr val="BF83FB"/>
                </a:solidFill>
                <a:latin typeface="Courier New"/>
                <a:cs typeface="Courier New"/>
              </a:rPr>
              <a:t>#include</a:t>
            </a:r>
            <a:r>
              <a:rPr dirty="0" sz="1800">
                <a:solidFill>
                  <a:srgbClr val="BF83FB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BF83FB"/>
                </a:solidFill>
                <a:latin typeface="Courier New"/>
                <a:cs typeface="Courier New"/>
              </a:rPr>
              <a:t>&lt;unistd.h&gt; </a:t>
            </a:r>
            <a:r>
              <a:rPr dirty="0" sz="1800" spc="-10">
                <a:solidFill>
                  <a:srgbClr val="60A5FA"/>
                </a:solidFill>
                <a:latin typeface="Courier New"/>
                <a:cs typeface="Courier New"/>
              </a:rPr>
              <a:t>ssize_t</a:t>
            </a:r>
            <a:endParaRPr sz="1800">
              <a:latin typeface="Courier New"/>
              <a:cs typeface="Courier New"/>
            </a:endParaRPr>
          </a:p>
          <a:p>
            <a:pPr marL="1000125" marR="4961255" indent="-457200">
              <a:lnSpc>
                <a:spcPct val="111100"/>
              </a:lnSpc>
              <a:tabLst>
                <a:tab pos="3011805" algn="l"/>
              </a:tabLst>
            </a:pPr>
            <a:r>
              <a:rPr dirty="0" sz="1800">
                <a:solidFill>
                  <a:srgbClr val="FACC15"/>
                </a:solidFill>
                <a:latin typeface="Courier New"/>
                <a:cs typeface="Courier New"/>
              </a:rPr>
              <a:t>read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dirty="0" sz="1800">
                <a:solidFill>
                  <a:srgbClr val="4ADE80"/>
                </a:solidFill>
                <a:latin typeface="Courier New"/>
                <a:cs typeface="Courier New"/>
              </a:rPr>
              <a:t>int 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fd, </a:t>
            </a:r>
            <a:r>
              <a:rPr dirty="0" sz="1800" spc="-20">
                <a:solidFill>
                  <a:srgbClr val="4ADE80"/>
                </a:solidFill>
                <a:latin typeface="Courier New"/>
                <a:cs typeface="Courier New"/>
              </a:rPr>
              <a:t>void</a:t>
            </a:r>
            <a:r>
              <a:rPr dirty="0" sz="1800">
                <a:solidFill>
                  <a:srgbClr val="4ADE80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*buf, </a:t>
            </a:r>
            <a:r>
              <a:rPr dirty="0" sz="1800">
                <a:solidFill>
                  <a:srgbClr val="4ADE80"/>
                </a:solidFill>
                <a:latin typeface="Courier New"/>
                <a:cs typeface="Courier New"/>
              </a:rPr>
              <a:t>size_t 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nbytes);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1440"/>
              </a:spcBef>
              <a:tabLst>
                <a:tab pos="954405" algn="l"/>
              </a:tabLst>
            </a:pP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Returns: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240"/>
              </a:spcBef>
              <a:tabLst>
                <a:tab pos="954405" algn="l"/>
                <a:tab pos="1914525" algn="l"/>
                <a:tab pos="2326005" algn="l"/>
                <a:tab pos="3148965" algn="l"/>
              </a:tabLst>
            </a:pP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number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of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bytes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0">
                <a:solidFill>
                  <a:srgbClr val="9CA2AF"/>
                </a:solidFill>
                <a:latin typeface="Courier New"/>
                <a:cs typeface="Courier New"/>
              </a:rPr>
              <a:t>read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240"/>
              </a:spcBef>
              <a:tabLst>
                <a:tab pos="954405" algn="l"/>
                <a:tab pos="1228725" algn="l"/>
                <a:tab pos="1640205" algn="l"/>
                <a:tab pos="2188845" algn="l"/>
                <a:tab pos="2600325" algn="l"/>
              </a:tabLst>
            </a:pP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50">
                <a:solidFill>
                  <a:srgbClr val="9CA2AF"/>
                </a:solidFill>
                <a:latin typeface="Courier New"/>
                <a:cs typeface="Courier New"/>
              </a:rPr>
              <a:t>0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if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end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of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0">
                <a:solidFill>
                  <a:srgbClr val="9CA2AF"/>
                </a:solidFill>
                <a:latin typeface="Courier New"/>
                <a:cs typeface="Courier New"/>
              </a:rPr>
              <a:t>file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240"/>
              </a:spcBef>
              <a:tabLst>
                <a:tab pos="954405" algn="l"/>
                <a:tab pos="1365885" algn="l"/>
                <a:tab pos="1777364" algn="l"/>
              </a:tabLst>
            </a:pP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-</a:t>
            </a:r>
            <a:r>
              <a:rPr dirty="0" sz="1800" spc="-50">
                <a:solidFill>
                  <a:srgbClr val="9CA2AF"/>
                </a:solidFill>
                <a:latin typeface="Courier New"/>
                <a:cs typeface="Courier New"/>
              </a:rPr>
              <a:t>1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on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error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81000" y="7334250"/>
            <a:ext cx="17526000" cy="762000"/>
          </a:xfrm>
          <a:prstGeom prst="rect">
            <a:avLst/>
          </a:prstGeom>
          <a:solidFill>
            <a:srgbClr val="703F12">
              <a:alpha val="30198"/>
            </a:srgbClr>
          </a:solidFill>
        </p:spPr>
        <p:txBody>
          <a:bodyPr wrap="square" lIns="0" tIns="1968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50"/>
              </a:spcBef>
            </a:pPr>
            <a:r>
              <a:rPr dirty="0" sz="1950" spc="-30" b="1">
                <a:solidFill>
                  <a:srgbClr val="FACC15"/>
                </a:solidFill>
                <a:latin typeface="Arial"/>
                <a:cs typeface="Arial"/>
              </a:rPr>
              <a:t>Note</a:t>
            </a:r>
            <a:r>
              <a:rPr dirty="0" sz="2050" spc="-30">
                <a:solidFill>
                  <a:srgbClr val="FACC15"/>
                </a:solidFill>
                <a:latin typeface="Segoe UI Symbol"/>
                <a:cs typeface="Segoe UI Symbol"/>
              </a:rPr>
              <a:t>: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Bytes</a:t>
            </a:r>
            <a:r>
              <a:rPr dirty="0" sz="2000" spc="-1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read</a:t>
            </a:r>
            <a:r>
              <a:rPr dirty="0" sz="2000" spc="-1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may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less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than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requested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due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85">
                <a:solidFill>
                  <a:srgbClr val="FFFFFF"/>
                </a:solidFill>
                <a:latin typeface="Microsoft Sans Serif"/>
                <a:cs typeface="Microsoft Sans Serif"/>
              </a:rPr>
              <a:t>EOF</a:t>
            </a:r>
            <a:r>
              <a:rPr dirty="0" sz="1950" spc="-185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dirty="0" sz="195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terminal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input</a:t>
            </a:r>
            <a:r>
              <a:rPr dirty="0" sz="1950" spc="-1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dirty="0" sz="195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pipe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constraints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50" spc="-150"/>
              <a:t>The</a:t>
            </a:r>
            <a:r>
              <a:rPr dirty="0" sz="4050" spc="-250"/>
              <a:t> </a:t>
            </a:r>
            <a:r>
              <a:rPr dirty="0" sz="4050" spc="-114"/>
              <a:t>write</a:t>
            </a:r>
            <a:r>
              <a:rPr dirty="0" sz="4050" spc="-250"/>
              <a:t> </a:t>
            </a:r>
            <a:r>
              <a:rPr dirty="0" sz="4050" spc="-215"/>
              <a:t>Function</a:t>
            </a:r>
            <a:endParaRPr sz="4050"/>
          </a:p>
        </p:txBody>
      </p:sp>
      <p:sp>
        <p:nvSpPr>
          <p:cNvPr id="3" name="object 3" descr=""/>
          <p:cNvSpPr txBox="1"/>
          <p:nvPr/>
        </p:nvSpPr>
        <p:spPr>
          <a:xfrm>
            <a:off x="17286039" y="765019"/>
            <a:ext cx="63373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10">
                <a:solidFill>
                  <a:srgbClr val="D0D5DA"/>
                </a:solidFill>
                <a:latin typeface="Microsoft Sans Serif"/>
                <a:cs typeface="Microsoft Sans Serif"/>
              </a:rPr>
              <a:t>14/25</a:t>
            </a:r>
            <a:endParaRPr sz="195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1000" y="1905000"/>
            <a:ext cx="8667750" cy="4933950"/>
            <a:chOff x="381000" y="1905000"/>
            <a:chExt cx="8667750" cy="4933950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1905000"/>
              <a:ext cx="8667750" cy="4933950"/>
            </a:xfrm>
            <a:custGeom>
              <a:avLst/>
              <a:gdLst/>
              <a:ahLst/>
              <a:cxnLst/>
              <a:rect l="l" t="t" r="r" b="b"/>
              <a:pathLst>
                <a:path w="8667750" h="4933950">
                  <a:moveTo>
                    <a:pt x="8667750" y="4933950"/>
                  </a:moveTo>
                  <a:lnTo>
                    <a:pt x="0" y="493395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49339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62000" y="2286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304800"/>
                  </a:moveTo>
                  <a:lnTo>
                    <a:pt x="457200" y="406400"/>
                  </a:lnTo>
                  <a:lnTo>
                    <a:pt x="457200" y="409735"/>
                  </a:lnTo>
                  <a:lnTo>
                    <a:pt x="448638" y="434623"/>
                  </a:lnTo>
                  <a:lnTo>
                    <a:pt x="446785" y="437396"/>
                  </a:lnTo>
                  <a:lnTo>
                    <a:pt x="434623" y="448638"/>
                  </a:lnTo>
                  <a:lnTo>
                    <a:pt x="431849" y="450491"/>
                  </a:lnTo>
                  <a:lnTo>
                    <a:pt x="406400" y="457200"/>
                  </a:lnTo>
                  <a:lnTo>
                    <a:pt x="50800" y="457200"/>
                  </a:lnTo>
                  <a:lnTo>
                    <a:pt x="14878" y="442321"/>
                  </a:lnTo>
                  <a:lnTo>
                    <a:pt x="8561" y="434623"/>
                  </a:lnTo>
                  <a:lnTo>
                    <a:pt x="6708" y="431849"/>
                  </a:lnTo>
                  <a:lnTo>
                    <a:pt x="976" y="416310"/>
                  </a:lnTo>
                  <a:lnTo>
                    <a:pt x="325" y="413039"/>
                  </a:lnTo>
                  <a:lnTo>
                    <a:pt x="0" y="409735"/>
                  </a:lnTo>
                  <a:lnTo>
                    <a:pt x="0" y="406400"/>
                  </a:lnTo>
                  <a:lnTo>
                    <a:pt x="0" y="304800"/>
                  </a:lnTo>
                </a:path>
                <a:path w="457200" h="457200">
                  <a:moveTo>
                    <a:pt x="355600" y="127000"/>
                  </a:moveTo>
                  <a:lnTo>
                    <a:pt x="228600" y="0"/>
                  </a:lnTo>
                  <a:lnTo>
                    <a:pt x="101600" y="127000"/>
                  </a:lnTo>
                </a:path>
                <a:path w="457200" h="457200">
                  <a:moveTo>
                    <a:pt x="228600" y="0"/>
                  </a:moveTo>
                  <a:lnTo>
                    <a:pt x="228600" y="304800"/>
                  </a:lnTo>
                </a:path>
              </a:pathLst>
            </a:custGeom>
            <a:ln w="5080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81000" y="1905000"/>
            <a:ext cx="8667750" cy="4933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z="2550" spc="-165" b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255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25" b="1">
                <a:solidFill>
                  <a:srgbClr val="FFFFFF"/>
                </a:solidFill>
                <a:latin typeface="Arial"/>
                <a:cs typeface="Arial"/>
              </a:rPr>
              <a:t>Behavior</a:t>
            </a:r>
            <a:endParaRPr sz="2550">
              <a:latin typeface="Arial"/>
              <a:cs typeface="Arial"/>
            </a:endParaRPr>
          </a:p>
          <a:p>
            <a:pPr marL="548640" indent="-243840">
              <a:lnSpc>
                <a:spcPct val="100000"/>
              </a:lnSpc>
              <a:spcBef>
                <a:spcPts val="1614"/>
              </a:spcBef>
              <a:buClr>
                <a:srgbClr val="60A5FA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Attempts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write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nbytes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buffer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60A5FA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Returns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actual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bytes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written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60A5FA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45">
                <a:solidFill>
                  <a:srgbClr val="FFFFFF"/>
                </a:solidFill>
                <a:latin typeface="Microsoft Sans Serif"/>
                <a:cs typeface="Microsoft Sans Serif"/>
              </a:rPr>
              <a:t>Usually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equals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requested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bytes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60A5FA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Less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than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requested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indicates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error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9239250" y="1905000"/>
            <a:ext cx="8667750" cy="4933950"/>
            <a:chOff x="9239250" y="1905000"/>
            <a:chExt cx="8667750" cy="4933950"/>
          </a:xfrm>
        </p:grpSpPr>
        <p:sp>
          <p:nvSpPr>
            <p:cNvPr id="9" name="object 9" descr=""/>
            <p:cNvSpPr/>
            <p:nvPr/>
          </p:nvSpPr>
          <p:spPr>
            <a:xfrm>
              <a:off x="9239250" y="1905000"/>
              <a:ext cx="8667750" cy="4933950"/>
            </a:xfrm>
            <a:custGeom>
              <a:avLst/>
              <a:gdLst/>
              <a:ahLst/>
              <a:cxnLst/>
              <a:rect l="l" t="t" r="r" b="b"/>
              <a:pathLst>
                <a:path w="8667750" h="4933950">
                  <a:moveTo>
                    <a:pt x="8667750" y="4933950"/>
                  </a:moveTo>
                  <a:lnTo>
                    <a:pt x="0" y="493395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49339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544050" y="3619499"/>
              <a:ext cx="8058150" cy="2914650"/>
            </a:xfrm>
            <a:custGeom>
              <a:avLst/>
              <a:gdLst/>
              <a:ahLst/>
              <a:cxnLst/>
              <a:rect l="l" t="t" r="r" b="b"/>
              <a:pathLst>
                <a:path w="8058150" h="2914650">
                  <a:moveTo>
                    <a:pt x="7981950" y="2914650"/>
                  </a:moveTo>
                  <a:lnTo>
                    <a:pt x="76200" y="2914650"/>
                  </a:lnTo>
                  <a:lnTo>
                    <a:pt x="68693" y="2914287"/>
                  </a:lnTo>
                  <a:lnTo>
                    <a:pt x="27881" y="2897382"/>
                  </a:lnTo>
                  <a:lnTo>
                    <a:pt x="3261" y="2860536"/>
                  </a:lnTo>
                  <a:lnTo>
                    <a:pt x="0" y="28384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7" y="5799"/>
                  </a:lnTo>
                  <a:lnTo>
                    <a:pt x="76200" y="0"/>
                  </a:lnTo>
                  <a:lnTo>
                    <a:pt x="7981950" y="0"/>
                  </a:lnTo>
                  <a:lnTo>
                    <a:pt x="8024290" y="12829"/>
                  </a:lnTo>
                  <a:lnTo>
                    <a:pt x="8052346" y="47039"/>
                  </a:lnTo>
                  <a:lnTo>
                    <a:pt x="8058150" y="76200"/>
                  </a:lnTo>
                  <a:lnTo>
                    <a:pt x="8058150" y="2838450"/>
                  </a:lnTo>
                  <a:lnTo>
                    <a:pt x="8045316" y="2880791"/>
                  </a:lnTo>
                  <a:lnTo>
                    <a:pt x="8011109" y="2908849"/>
                  </a:lnTo>
                  <a:lnTo>
                    <a:pt x="7981950" y="2914650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544050" y="3619499"/>
              <a:ext cx="8058150" cy="2914650"/>
            </a:xfrm>
            <a:custGeom>
              <a:avLst/>
              <a:gdLst/>
              <a:ahLst/>
              <a:cxnLst/>
              <a:rect l="l" t="t" r="r" b="b"/>
              <a:pathLst>
                <a:path w="8058150" h="2914650">
                  <a:moveTo>
                    <a:pt x="7981950" y="2914650"/>
                  </a:moveTo>
                  <a:lnTo>
                    <a:pt x="76200" y="2914650"/>
                  </a:lnTo>
                  <a:lnTo>
                    <a:pt x="68693" y="2914287"/>
                  </a:lnTo>
                  <a:lnTo>
                    <a:pt x="27881" y="2897382"/>
                  </a:lnTo>
                  <a:lnTo>
                    <a:pt x="3261" y="2860536"/>
                  </a:lnTo>
                  <a:lnTo>
                    <a:pt x="0" y="28384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7" y="5799"/>
                  </a:lnTo>
                  <a:lnTo>
                    <a:pt x="76200" y="0"/>
                  </a:lnTo>
                  <a:lnTo>
                    <a:pt x="7981950" y="0"/>
                  </a:lnTo>
                  <a:lnTo>
                    <a:pt x="8018769" y="9525"/>
                  </a:lnTo>
                  <a:lnTo>
                    <a:pt x="71822" y="9525"/>
                  </a:lnTo>
                  <a:lnTo>
                    <a:pt x="67485" y="9952"/>
                  </a:lnTo>
                  <a:lnTo>
                    <a:pt x="32148" y="25958"/>
                  </a:lnTo>
                  <a:lnTo>
                    <a:pt x="11659" y="58898"/>
                  </a:lnTo>
                  <a:lnTo>
                    <a:pt x="9524" y="71822"/>
                  </a:lnTo>
                  <a:lnTo>
                    <a:pt x="9524" y="2842827"/>
                  </a:lnTo>
                  <a:lnTo>
                    <a:pt x="9832" y="2845956"/>
                  </a:lnTo>
                  <a:lnTo>
                    <a:pt x="9951" y="2847163"/>
                  </a:lnTo>
                  <a:lnTo>
                    <a:pt x="25957" y="2882500"/>
                  </a:lnTo>
                  <a:lnTo>
                    <a:pt x="58898" y="2902989"/>
                  </a:lnTo>
                  <a:lnTo>
                    <a:pt x="71822" y="2905125"/>
                  </a:lnTo>
                  <a:lnTo>
                    <a:pt x="8018767" y="2905125"/>
                  </a:lnTo>
                  <a:lnTo>
                    <a:pt x="8017904" y="2905641"/>
                  </a:lnTo>
                  <a:lnTo>
                    <a:pt x="8011109" y="2908849"/>
                  </a:lnTo>
                  <a:lnTo>
                    <a:pt x="8004035" y="2911386"/>
                  </a:lnTo>
                  <a:lnTo>
                    <a:pt x="7996817" y="2913199"/>
                  </a:lnTo>
                  <a:lnTo>
                    <a:pt x="7989456" y="2914287"/>
                  </a:lnTo>
                  <a:lnTo>
                    <a:pt x="7981950" y="2914650"/>
                  </a:lnTo>
                  <a:close/>
                </a:path>
                <a:path w="8058150" h="2914650">
                  <a:moveTo>
                    <a:pt x="8018767" y="2905125"/>
                  </a:moveTo>
                  <a:lnTo>
                    <a:pt x="7986327" y="2905125"/>
                  </a:lnTo>
                  <a:lnTo>
                    <a:pt x="7990663" y="2904698"/>
                  </a:lnTo>
                  <a:lnTo>
                    <a:pt x="7999250" y="2902989"/>
                  </a:lnTo>
                  <a:lnTo>
                    <a:pt x="8032193" y="2882500"/>
                  </a:lnTo>
                  <a:lnTo>
                    <a:pt x="8048198" y="2847163"/>
                  </a:lnTo>
                  <a:lnTo>
                    <a:pt x="8048624" y="2842827"/>
                  </a:lnTo>
                  <a:lnTo>
                    <a:pt x="8048624" y="71822"/>
                  </a:lnTo>
                  <a:lnTo>
                    <a:pt x="8048316" y="68693"/>
                  </a:lnTo>
                  <a:lnTo>
                    <a:pt x="8048197" y="67486"/>
                  </a:lnTo>
                  <a:lnTo>
                    <a:pt x="8032193" y="32149"/>
                  </a:lnTo>
                  <a:lnTo>
                    <a:pt x="7999250" y="11660"/>
                  </a:lnTo>
                  <a:lnTo>
                    <a:pt x="7986327" y="9525"/>
                  </a:lnTo>
                  <a:lnTo>
                    <a:pt x="8018769" y="9525"/>
                  </a:lnTo>
                  <a:lnTo>
                    <a:pt x="8049138" y="40242"/>
                  </a:lnTo>
                  <a:lnTo>
                    <a:pt x="8058150" y="76200"/>
                  </a:lnTo>
                  <a:lnTo>
                    <a:pt x="8058150" y="2838450"/>
                  </a:lnTo>
                  <a:lnTo>
                    <a:pt x="8045316" y="2880792"/>
                  </a:lnTo>
                  <a:lnTo>
                    <a:pt x="8024417" y="2901724"/>
                  </a:lnTo>
                  <a:lnTo>
                    <a:pt x="8018767" y="2905125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594850" y="2362200"/>
              <a:ext cx="508000" cy="304800"/>
            </a:xfrm>
            <a:custGeom>
              <a:avLst/>
              <a:gdLst/>
              <a:ahLst/>
              <a:cxnLst/>
              <a:rect l="l" t="t" r="r" b="b"/>
              <a:pathLst>
                <a:path w="508000" h="304800">
                  <a:moveTo>
                    <a:pt x="355600" y="304800"/>
                  </a:moveTo>
                  <a:lnTo>
                    <a:pt x="508000" y="152400"/>
                  </a:lnTo>
                  <a:lnTo>
                    <a:pt x="355600" y="0"/>
                  </a:lnTo>
                </a:path>
                <a:path w="5080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</a:path>
              </a:pathLst>
            </a:custGeom>
            <a:ln w="5080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9239250" y="1905000"/>
            <a:ext cx="8667750" cy="4933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z="2550" spc="-165" b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255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20" b="1">
                <a:solidFill>
                  <a:srgbClr val="FFFFFF"/>
                </a:solidFill>
                <a:latin typeface="Arial"/>
                <a:cs typeface="Arial"/>
              </a:rPr>
              <a:t>Signature</a:t>
            </a:r>
            <a:endParaRPr sz="2550">
              <a:latin typeface="Arial"/>
              <a:cs typeface="Arial"/>
            </a:endParaRPr>
          </a:p>
          <a:p>
            <a:pPr marL="542925" marR="5510530">
              <a:lnSpc>
                <a:spcPct val="166700"/>
              </a:lnSpc>
              <a:spcBef>
                <a:spcPts val="2100"/>
              </a:spcBef>
              <a:tabLst>
                <a:tab pos="1777364" algn="l"/>
              </a:tabLst>
            </a:pPr>
            <a:r>
              <a:rPr dirty="0" sz="1800" spc="-10">
                <a:solidFill>
                  <a:srgbClr val="BF83FB"/>
                </a:solidFill>
                <a:latin typeface="Courier New"/>
                <a:cs typeface="Courier New"/>
              </a:rPr>
              <a:t>#include</a:t>
            </a:r>
            <a:r>
              <a:rPr dirty="0" sz="1800">
                <a:solidFill>
                  <a:srgbClr val="BF83FB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BF83FB"/>
                </a:solidFill>
                <a:latin typeface="Courier New"/>
                <a:cs typeface="Courier New"/>
              </a:rPr>
              <a:t>&lt;unistd.h&gt; </a:t>
            </a:r>
            <a:r>
              <a:rPr dirty="0" sz="1800" spc="-10">
                <a:solidFill>
                  <a:srgbClr val="60A5FA"/>
                </a:solidFill>
                <a:latin typeface="Courier New"/>
                <a:cs typeface="Courier New"/>
              </a:rPr>
              <a:t>ssize_t</a:t>
            </a:r>
            <a:endParaRPr sz="1800">
              <a:latin typeface="Courier New"/>
              <a:cs typeface="Courier New"/>
            </a:endParaRPr>
          </a:p>
          <a:p>
            <a:pPr marL="1000125" marR="4001135" indent="-457200">
              <a:lnSpc>
                <a:spcPct val="111100"/>
              </a:lnSpc>
              <a:tabLst>
                <a:tab pos="3286125" algn="l"/>
              </a:tabLst>
            </a:pPr>
            <a:r>
              <a:rPr dirty="0" sz="1800">
                <a:solidFill>
                  <a:srgbClr val="FACC15"/>
                </a:solidFill>
                <a:latin typeface="Courier New"/>
                <a:cs typeface="Courier New"/>
              </a:rPr>
              <a:t>write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dirty="0" sz="1800">
                <a:solidFill>
                  <a:srgbClr val="4ADE80"/>
                </a:solidFill>
                <a:latin typeface="Courier New"/>
                <a:cs typeface="Courier New"/>
              </a:rPr>
              <a:t>int 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fd, </a:t>
            </a:r>
            <a:r>
              <a:rPr dirty="0" sz="1800" spc="-10">
                <a:solidFill>
                  <a:srgbClr val="4ADE80"/>
                </a:solidFill>
                <a:latin typeface="Courier New"/>
                <a:cs typeface="Courier New"/>
              </a:rPr>
              <a:t>const</a:t>
            </a:r>
            <a:r>
              <a:rPr dirty="0" sz="1800">
                <a:solidFill>
                  <a:srgbClr val="4ADE80"/>
                </a:solidFill>
                <a:latin typeface="Courier New"/>
                <a:cs typeface="Courier New"/>
              </a:rPr>
              <a:t>	void 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*buf, </a:t>
            </a:r>
            <a:r>
              <a:rPr dirty="0" sz="1800">
                <a:solidFill>
                  <a:srgbClr val="4ADE80"/>
                </a:solidFill>
                <a:latin typeface="Courier New"/>
                <a:cs typeface="Courier New"/>
              </a:rPr>
              <a:t>size_t 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nbytes);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1440"/>
              </a:spcBef>
              <a:tabLst>
                <a:tab pos="954405" algn="l"/>
              </a:tabLst>
            </a:pP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Returns: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240"/>
              </a:spcBef>
              <a:tabLst>
                <a:tab pos="954405" algn="l"/>
                <a:tab pos="1914525" algn="l"/>
                <a:tab pos="2326005" algn="l"/>
                <a:tab pos="3148965" algn="l"/>
              </a:tabLst>
            </a:pP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number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of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bytes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written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240"/>
              </a:spcBef>
              <a:tabLst>
                <a:tab pos="954405" algn="l"/>
                <a:tab pos="1365885" algn="l"/>
                <a:tab pos="1777364" algn="l"/>
              </a:tabLst>
            </a:pP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-</a:t>
            </a:r>
            <a:r>
              <a:rPr dirty="0" sz="1800" spc="-50">
                <a:solidFill>
                  <a:srgbClr val="9CA2AF"/>
                </a:solidFill>
                <a:latin typeface="Courier New"/>
                <a:cs typeface="Courier New"/>
              </a:rPr>
              <a:t>1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on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error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81000" y="7029450"/>
            <a:ext cx="17526000" cy="762000"/>
          </a:xfrm>
          <a:prstGeom prst="rect">
            <a:avLst/>
          </a:prstGeom>
          <a:solidFill>
            <a:srgbClr val="7E1C1C">
              <a:alpha val="30198"/>
            </a:srgbClr>
          </a:solidFill>
        </p:spPr>
        <p:txBody>
          <a:bodyPr wrap="square" lIns="0" tIns="1968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50"/>
              </a:spcBef>
            </a:pPr>
            <a:r>
              <a:rPr dirty="0" sz="1950" spc="-40" b="1">
                <a:solidFill>
                  <a:srgbClr val="F77070"/>
                </a:solidFill>
                <a:latin typeface="Arial"/>
                <a:cs typeface="Arial"/>
              </a:rPr>
              <a:t>Important</a:t>
            </a:r>
            <a:r>
              <a:rPr dirty="0" sz="2050" spc="-40">
                <a:solidFill>
                  <a:srgbClr val="F77070"/>
                </a:solidFill>
                <a:latin typeface="Segoe UI Symbol"/>
                <a:cs typeface="Segoe UI Symbol"/>
              </a:rPr>
              <a:t>: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Writing</a:t>
            </a:r>
            <a:r>
              <a:rPr dirty="0" sz="2000" spc="-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starts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at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current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file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offset</a:t>
            </a:r>
            <a:r>
              <a:rPr dirty="0" sz="2050" spc="-20">
                <a:solidFill>
                  <a:srgbClr val="FFFFFF"/>
                </a:solidFill>
                <a:latin typeface="Britannic Bold"/>
                <a:cs typeface="Britannic Bold"/>
              </a:rPr>
              <a:t>,</a:t>
            </a:r>
            <a:r>
              <a:rPr dirty="0" sz="2050" spc="-135">
                <a:solidFill>
                  <a:srgbClr val="FFFFFF"/>
                </a:solidFill>
                <a:latin typeface="Britannic Bold"/>
                <a:cs typeface="Britannic Bold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incremented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bytes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written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900" y="573087"/>
            <a:ext cx="6520815" cy="6597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50" spc="-250"/>
              <a:t>I</a:t>
            </a:r>
            <a:r>
              <a:rPr dirty="0" sz="4150" spc="-250">
                <a:latin typeface="Trebuchet MS"/>
                <a:cs typeface="Trebuchet MS"/>
              </a:rPr>
              <a:t>/</a:t>
            </a:r>
            <a:r>
              <a:rPr dirty="0" sz="4050" spc="-250"/>
              <a:t>O </a:t>
            </a:r>
            <a:r>
              <a:rPr dirty="0" sz="4050" spc="-165"/>
              <a:t>Efficiency</a:t>
            </a:r>
            <a:r>
              <a:rPr dirty="0" sz="4050" spc="-245"/>
              <a:t> </a:t>
            </a:r>
            <a:r>
              <a:rPr dirty="0" sz="4050" spc="-220"/>
              <a:t>and</a:t>
            </a:r>
            <a:r>
              <a:rPr dirty="0" sz="4050" spc="-245"/>
              <a:t> </a:t>
            </a:r>
            <a:r>
              <a:rPr dirty="0" sz="4050" spc="-190"/>
              <a:t>Buffer</a:t>
            </a:r>
            <a:r>
              <a:rPr dirty="0" sz="4050" spc="-245"/>
              <a:t> </a:t>
            </a:r>
            <a:r>
              <a:rPr dirty="0" sz="4050" spc="-100"/>
              <a:t>Size</a:t>
            </a:r>
            <a:endParaRPr sz="40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298243" y="765019"/>
            <a:ext cx="62166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35">
                <a:solidFill>
                  <a:srgbClr val="D0D5DA"/>
                </a:solidFill>
                <a:latin typeface="Microsoft Sans Serif"/>
                <a:cs typeface="Microsoft Sans Serif"/>
              </a:rPr>
              <a:t>15/25</a:t>
            </a:r>
            <a:endParaRPr sz="195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1000" y="1905000"/>
            <a:ext cx="8667750" cy="4171950"/>
            <a:chOff x="381000" y="1905000"/>
            <a:chExt cx="8667750" cy="4171950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1905000"/>
              <a:ext cx="8667750" cy="4171950"/>
            </a:xfrm>
            <a:custGeom>
              <a:avLst/>
              <a:gdLst/>
              <a:ahLst/>
              <a:cxnLst/>
              <a:rect l="l" t="t" r="r" b="b"/>
              <a:pathLst>
                <a:path w="8667750" h="4171950">
                  <a:moveTo>
                    <a:pt x="8667750" y="4171950"/>
                  </a:moveTo>
                  <a:lnTo>
                    <a:pt x="0" y="417195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41719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61513" y="2260206"/>
              <a:ext cx="458470" cy="509270"/>
            </a:xfrm>
            <a:custGeom>
              <a:avLst/>
              <a:gdLst/>
              <a:ahLst/>
              <a:cxnLst/>
              <a:rect l="l" t="t" r="r" b="b"/>
              <a:pathLst>
                <a:path w="458469" h="509269">
                  <a:moveTo>
                    <a:pt x="25886" y="305193"/>
                  </a:moveTo>
                  <a:lnTo>
                    <a:pt x="20981" y="305210"/>
                  </a:lnTo>
                  <a:lnTo>
                    <a:pt x="16451" y="303914"/>
                  </a:lnTo>
                  <a:lnTo>
                    <a:pt x="12296" y="301307"/>
                  </a:lnTo>
                  <a:lnTo>
                    <a:pt x="8141" y="298699"/>
                  </a:lnTo>
                  <a:lnTo>
                    <a:pt x="5005" y="295182"/>
                  </a:lnTo>
                  <a:lnTo>
                    <a:pt x="2888" y="290757"/>
                  </a:lnTo>
                  <a:lnTo>
                    <a:pt x="770" y="286333"/>
                  </a:lnTo>
                  <a:lnTo>
                    <a:pt x="0" y="281684"/>
                  </a:lnTo>
                  <a:lnTo>
                    <a:pt x="575" y="276813"/>
                  </a:lnTo>
                  <a:lnTo>
                    <a:pt x="1151" y="271941"/>
                  </a:lnTo>
                  <a:lnTo>
                    <a:pt x="2984" y="267601"/>
                  </a:lnTo>
                  <a:lnTo>
                    <a:pt x="6074" y="263791"/>
                  </a:lnTo>
                  <a:lnTo>
                    <a:pt x="257534" y="4711"/>
                  </a:lnTo>
                  <a:lnTo>
                    <a:pt x="259477" y="2469"/>
                  </a:lnTo>
                  <a:lnTo>
                    <a:pt x="261907" y="1078"/>
                  </a:lnTo>
                  <a:lnTo>
                    <a:pt x="264824" y="539"/>
                  </a:lnTo>
                  <a:lnTo>
                    <a:pt x="267741" y="0"/>
                  </a:lnTo>
                  <a:lnTo>
                    <a:pt x="270507" y="429"/>
                  </a:lnTo>
                  <a:lnTo>
                    <a:pt x="273123" y="1829"/>
                  </a:lnTo>
                  <a:lnTo>
                    <a:pt x="275739" y="3228"/>
                  </a:lnTo>
                  <a:lnTo>
                    <a:pt x="277632" y="5290"/>
                  </a:lnTo>
                  <a:lnTo>
                    <a:pt x="278803" y="8016"/>
                  </a:lnTo>
                  <a:lnTo>
                    <a:pt x="279973" y="10742"/>
                  </a:lnTo>
                  <a:lnTo>
                    <a:pt x="280165" y="13535"/>
                  </a:lnTo>
                  <a:lnTo>
                    <a:pt x="279378" y="16395"/>
                  </a:lnTo>
                  <a:lnTo>
                    <a:pt x="230610" y="169303"/>
                  </a:lnTo>
                  <a:lnTo>
                    <a:pt x="229891" y="171228"/>
                  </a:lnTo>
                  <a:lnTo>
                    <a:pt x="229413" y="173210"/>
                  </a:lnTo>
                  <a:lnTo>
                    <a:pt x="229175" y="175251"/>
                  </a:lnTo>
                  <a:lnTo>
                    <a:pt x="228937" y="177291"/>
                  </a:lnTo>
                  <a:lnTo>
                    <a:pt x="228946" y="179330"/>
                  </a:lnTo>
                  <a:lnTo>
                    <a:pt x="229203" y="181369"/>
                  </a:lnTo>
                  <a:lnTo>
                    <a:pt x="229460" y="183407"/>
                  </a:lnTo>
                  <a:lnTo>
                    <a:pt x="229956" y="185385"/>
                  </a:lnTo>
                  <a:lnTo>
                    <a:pt x="230693" y="187302"/>
                  </a:lnTo>
                  <a:lnTo>
                    <a:pt x="231430" y="189220"/>
                  </a:lnTo>
                  <a:lnTo>
                    <a:pt x="232385" y="191022"/>
                  </a:lnTo>
                  <a:lnTo>
                    <a:pt x="233559" y="192708"/>
                  </a:lnTo>
                  <a:lnTo>
                    <a:pt x="234733" y="194393"/>
                  </a:lnTo>
                  <a:lnTo>
                    <a:pt x="236091" y="195915"/>
                  </a:lnTo>
                  <a:lnTo>
                    <a:pt x="237634" y="197271"/>
                  </a:lnTo>
                  <a:lnTo>
                    <a:pt x="239177" y="198627"/>
                  </a:lnTo>
                  <a:lnTo>
                    <a:pt x="252432" y="203600"/>
                  </a:lnTo>
                  <a:lnTo>
                    <a:pt x="254486" y="203593"/>
                  </a:lnTo>
                  <a:lnTo>
                    <a:pt x="432286" y="203593"/>
                  </a:lnTo>
                  <a:lnTo>
                    <a:pt x="455285" y="218029"/>
                  </a:lnTo>
                  <a:lnTo>
                    <a:pt x="457402" y="222454"/>
                  </a:lnTo>
                  <a:lnTo>
                    <a:pt x="458173" y="227102"/>
                  </a:lnTo>
                  <a:lnTo>
                    <a:pt x="457597" y="231974"/>
                  </a:lnTo>
                  <a:lnTo>
                    <a:pt x="457022" y="236845"/>
                  </a:lnTo>
                  <a:lnTo>
                    <a:pt x="455189" y="241186"/>
                  </a:lnTo>
                  <a:lnTo>
                    <a:pt x="452098" y="244995"/>
                  </a:lnTo>
                  <a:lnTo>
                    <a:pt x="200638" y="504075"/>
                  </a:lnTo>
                  <a:lnTo>
                    <a:pt x="198696" y="506318"/>
                  </a:lnTo>
                  <a:lnTo>
                    <a:pt x="196266" y="507708"/>
                  </a:lnTo>
                  <a:lnTo>
                    <a:pt x="193349" y="508248"/>
                  </a:lnTo>
                  <a:lnTo>
                    <a:pt x="190432" y="508787"/>
                  </a:lnTo>
                  <a:lnTo>
                    <a:pt x="187665" y="508357"/>
                  </a:lnTo>
                  <a:lnTo>
                    <a:pt x="185050" y="506958"/>
                  </a:lnTo>
                  <a:lnTo>
                    <a:pt x="182434" y="505559"/>
                  </a:lnTo>
                  <a:lnTo>
                    <a:pt x="180541" y="503497"/>
                  </a:lnTo>
                  <a:lnTo>
                    <a:pt x="179370" y="500771"/>
                  </a:lnTo>
                  <a:lnTo>
                    <a:pt x="178199" y="498045"/>
                  </a:lnTo>
                  <a:lnTo>
                    <a:pt x="178008" y="495252"/>
                  </a:lnTo>
                  <a:lnTo>
                    <a:pt x="178794" y="492391"/>
                  </a:lnTo>
                  <a:lnTo>
                    <a:pt x="227562" y="339483"/>
                  </a:lnTo>
                  <a:lnTo>
                    <a:pt x="228281" y="337559"/>
                  </a:lnTo>
                  <a:lnTo>
                    <a:pt x="228760" y="335577"/>
                  </a:lnTo>
                  <a:lnTo>
                    <a:pt x="228998" y="333536"/>
                  </a:lnTo>
                  <a:lnTo>
                    <a:pt x="229236" y="331496"/>
                  </a:lnTo>
                  <a:lnTo>
                    <a:pt x="229227" y="329456"/>
                  </a:lnTo>
                  <a:lnTo>
                    <a:pt x="228970" y="327418"/>
                  </a:lnTo>
                  <a:lnTo>
                    <a:pt x="228713" y="325380"/>
                  </a:lnTo>
                  <a:lnTo>
                    <a:pt x="228216" y="323402"/>
                  </a:lnTo>
                  <a:lnTo>
                    <a:pt x="227480" y="321484"/>
                  </a:lnTo>
                  <a:lnTo>
                    <a:pt x="226743" y="319567"/>
                  </a:lnTo>
                  <a:lnTo>
                    <a:pt x="225788" y="317765"/>
                  </a:lnTo>
                  <a:lnTo>
                    <a:pt x="224614" y="316079"/>
                  </a:lnTo>
                  <a:lnTo>
                    <a:pt x="223440" y="314393"/>
                  </a:lnTo>
                  <a:lnTo>
                    <a:pt x="209762" y="305910"/>
                  </a:lnTo>
                  <a:lnTo>
                    <a:pt x="207766" y="305426"/>
                  </a:lnTo>
                  <a:lnTo>
                    <a:pt x="205741" y="305187"/>
                  </a:lnTo>
                  <a:lnTo>
                    <a:pt x="203686" y="305193"/>
                  </a:lnTo>
                  <a:lnTo>
                    <a:pt x="25886" y="305193"/>
                  </a:lnTo>
                  <a:close/>
                </a:path>
              </a:pathLst>
            </a:custGeom>
            <a:ln w="50800">
              <a:solidFill>
                <a:srgbClr val="FACC1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81000" y="1905000"/>
            <a:ext cx="8667750" cy="4171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z="2550" spc="-130" b="1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dirty="0" sz="255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0" b="1">
                <a:solidFill>
                  <a:srgbClr val="FFFFFF"/>
                </a:solidFill>
                <a:latin typeface="Arial"/>
                <a:cs typeface="Arial"/>
              </a:rPr>
              <a:t>Impact</a:t>
            </a:r>
            <a:endParaRPr sz="2550">
              <a:latin typeface="Arial"/>
              <a:cs typeface="Arial"/>
            </a:endParaRPr>
          </a:p>
          <a:p>
            <a:pPr marL="548640" indent="-243840">
              <a:lnSpc>
                <a:spcPct val="100000"/>
              </a:lnSpc>
              <a:spcBef>
                <a:spcPts val="1614"/>
              </a:spcBef>
              <a:buClr>
                <a:srgbClr val="FACC15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Buffer</a:t>
            </a:r>
            <a:r>
              <a:rPr dirty="0" sz="2000" spc="-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size</a:t>
            </a:r>
            <a:r>
              <a:rPr dirty="0" sz="2000" spc="-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significantly</a:t>
            </a:r>
            <a:r>
              <a:rPr dirty="0" sz="2000" spc="-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affects</a:t>
            </a:r>
            <a:r>
              <a:rPr dirty="0" sz="2000" spc="-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performance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FACC15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105">
                <a:solidFill>
                  <a:srgbClr val="FFFFFF"/>
                </a:solidFill>
                <a:latin typeface="Microsoft Sans Serif"/>
                <a:cs typeface="Microsoft Sans Serif"/>
              </a:rPr>
              <a:t>One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byte</a:t>
            </a:r>
            <a:r>
              <a:rPr dirty="0" sz="2000" spc="-1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at</a:t>
            </a:r>
            <a:r>
              <a:rPr dirty="0" sz="2000" spc="-120">
                <a:solidFill>
                  <a:srgbClr val="FFFFFF"/>
                </a:solidFill>
                <a:latin typeface="Microsoft Sans Serif"/>
                <a:cs typeface="Microsoft Sans Serif"/>
              </a:rPr>
              <a:t> a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time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extremely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inefficient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FACC15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Larger</a:t>
            </a:r>
            <a:r>
              <a:rPr dirty="0" sz="2000" spc="-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buffers</a:t>
            </a:r>
            <a:r>
              <a:rPr dirty="0" sz="2000" spc="-1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reduce</a:t>
            </a:r>
            <a:r>
              <a:rPr dirty="0" sz="2000" spc="-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system</a:t>
            </a:r>
            <a:r>
              <a:rPr dirty="0" sz="2000" spc="-1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calls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FACC15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Fewer</a:t>
            </a: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system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calls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50">
                <a:solidFill>
                  <a:srgbClr val="FFFFFF"/>
                </a:solidFill>
                <a:latin typeface="Microsoft Sans Serif"/>
                <a:cs typeface="Microsoft Sans Serif"/>
              </a:rPr>
              <a:t>=</a:t>
            </a:r>
            <a:r>
              <a:rPr dirty="0" sz="195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better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performance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9239250" y="1905000"/>
            <a:ext cx="8667750" cy="4171950"/>
            <a:chOff x="9239250" y="1905000"/>
            <a:chExt cx="8667750" cy="4171950"/>
          </a:xfrm>
        </p:grpSpPr>
        <p:sp>
          <p:nvSpPr>
            <p:cNvPr id="9" name="object 9" descr=""/>
            <p:cNvSpPr/>
            <p:nvPr/>
          </p:nvSpPr>
          <p:spPr>
            <a:xfrm>
              <a:off x="9239250" y="1905000"/>
              <a:ext cx="8667750" cy="4171950"/>
            </a:xfrm>
            <a:custGeom>
              <a:avLst/>
              <a:gdLst/>
              <a:ahLst/>
              <a:cxnLst/>
              <a:rect l="l" t="t" r="r" b="b"/>
              <a:pathLst>
                <a:path w="8667750" h="4171950">
                  <a:moveTo>
                    <a:pt x="8667750" y="4171950"/>
                  </a:moveTo>
                  <a:lnTo>
                    <a:pt x="0" y="417195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41719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544050" y="3619499"/>
              <a:ext cx="8058150" cy="2152650"/>
            </a:xfrm>
            <a:custGeom>
              <a:avLst/>
              <a:gdLst/>
              <a:ahLst/>
              <a:cxnLst/>
              <a:rect l="l" t="t" r="r" b="b"/>
              <a:pathLst>
                <a:path w="8058150" h="2152650">
                  <a:moveTo>
                    <a:pt x="7981950" y="2152650"/>
                  </a:moveTo>
                  <a:lnTo>
                    <a:pt x="76200" y="2152650"/>
                  </a:lnTo>
                  <a:lnTo>
                    <a:pt x="68693" y="2152287"/>
                  </a:lnTo>
                  <a:lnTo>
                    <a:pt x="27881" y="2135382"/>
                  </a:lnTo>
                  <a:lnTo>
                    <a:pt x="3261" y="2098536"/>
                  </a:lnTo>
                  <a:lnTo>
                    <a:pt x="0" y="20764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7" y="5799"/>
                  </a:lnTo>
                  <a:lnTo>
                    <a:pt x="76200" y="0"/>
                  </a:lnTo>
                  <a:lnTo>
                    <a:pt x="7981950" y="0"/>
                  </a:lnTo>
                  <a:lnTo>
                    <a:pt x="8024290" y="12829"/>
                  </a:lnTo>
                  <a:lnTo>
                    <a:pt x="8052346" y="47039"/>
                  </a:lnTo>
                  <a:lnTo>
                    <a:pt x="8058150" y="76200"/>
                  </a:lnTo>
                  <a:lnTo>
                    <a:pt x="8058150" y="2076450"/>
                  </a:lnTo>
                  <a:lnTo>
                    <a:pt x="8045316" y="2118792"/>
                  </a:lnTo>
                  <a:lnTo>
                    <a:pt x="8011109" y="2146849"/>
                  </a:lnTo>
                  <a:lnTo>
                    <a:pt x="7981950" y="2152650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544050" y="3619499"/>
              <a:ext cx="8058150" cy="2152650"/>
            </a:xfrm>
            <a:custGeom>
              <a:avLst/>
              <a:gdLst/>
              <a:ahLst/>
              <a:cxnLst/>
              <a:rect l="l" t="t" r="r" b="b"/>
              <a:pathLst>
                <a:path w="8058150" h="2152650">
                  <a:moveTo>
                    <a:pt x="7981950" y="2152650"/>
                  </a:moveTo>
                  <a:lnTo>
                    <a:pt x="76200" y="2152650"/>
                  </a:lnTo>
                  <a:lnTo>
                    <a:pt x="68693" y="2152287"/>
                  </a:lnTo>
                  <a:lnTo>
                    <a:pt x="27881" y="2135382"/>
                  </a:lnTo>
                  <a:lnTo>
                    <a:pt x="3261" y="2098536"/>
                  </a:lnTo>
                  <a:lnTo>
                    <a:pt x="0" y="20764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7" y="5799"/>
                  </a:lnTo>
                  <a:lnTo>
                    <a:pt x="76200" y="0"/>
                  </a:lnTo>
                  <a:lnTo>
                    <a:pt x="7981950" y="0"/>
                  </a:lnTo>
                  <a:lnTo>
                    <a:pt x="8018769" y="9525"/>
                  </a:lnTo>
                  <a:lnTo>
                    <a:pt x="71822" y="9525"/>
                  </a:lnTo>
                  <a:lnTo>
                    <a:pt x="67485" y="9952"/>
                  </a:lnTo>
                  <a:lnTo>
                    <a:pt x="32148" y="25958"/>
                  </a:lnTo>
                  <a:lnTo>
                    <a:pt x="11659" y="58898"/>
                  </a:lnTo>
                  <a:lnTo>
                    <a:pt x="9524" y="71822"/>
                  </a:lnTo>
                  <a:lnTo>
                    <a:pt x="9524" y="2080828"/>
                  </a:lnTo>
                  <a:lnTo>
                    <a:pt x="9832" y="2083956"/>
                  </a:lnTo>
                  <a:lnTo>
                    <a:pt x="9951" y="2085164"/>
                  </a:lnTo>
                  <a:lnTo>
                    <a:pt x="25957" y="2120500"/>
                  </a:lnTo>
                  <a:lnTo>
                    <a:pt x="58898" y="2140989"/>
                  </a:lnTo>
                  <a:lnTo>
                    <a:pt x="71822" y="2143124"/>
                  </a:lnTo>
                  <a:lnTo>
                    <a:pt x="8018768" y="2143124"/>
                  </a:lnTo>
                  <a:lnTo>
                    <a:pt x="8017904" y="2143641"/>
                  </a:lnTo>
                  <a:lnTo>
                    <a:pt x="8011109" y="2146849"/>
                  </a:lnTo>
                  <a:lnTo>
                    <a:pt x="8004035" y="2149386"/>
                  </a:lnTo>
                  <a:lnTo>
                    <a:pt x="7996817" y="2151199"/>
                  </a:lnTo>
                  <a:lnTo>
                    <a:pt x="7989456" y="2152287"/>
                  </a:lnTo>
                  <a:lnTo>
                    <a:pt x="7981950" y="2152650"/>
                  </a:lnTo>
                  <a:close/>
                </a:path>
                <a:path w="8058150" h="2152650">
                  <a:moveTo>
                    <a:pt x="8018768" y="2143124"/>
                  </a:moveTo>
                  <a:lnTo>
                    <a:pt x="7986327" y="2143124"/>
                  </a:lnTo>
                  <a:lnTo>
                    <a:pt x="7990663" y="2142697"/>
                  </a:lnTo>
                  <a:lnTo>
                    <a:pt x="7999250" y="2140989"/>
                  </a:lnTo>
                  <a:lnTo>
                    <a:pt x="8032193" y="2120500"/>
                  </a:lnTo>
                  <a:lnTo>
                    <a:pt x="8048198" y="2085164"/>
                  </a:lnTo>
                  <a:lnTo>
                    <a:pt x="8048624" y="2080828"/>
                  </a:lnTo>
                  <a:lnTo>
                    <a:pt x="8048624" y="71822"/>
                  </a:lnTo>
                  <a:lnTo>
                    <a:pt x="8048316" y="68693"/>
                  </a:lnTo>
                  <a:lnTo>
                    <a:pt x="8048197" y="67486"/>
                  </a:lnTo>
                  <a:lnTo>
                    <a:pt x="8032193" y="32149"/>
                  </a:lnTo>
                  <a:lnTo>
                    <a:pt x="7999250" y="11660"/>
                  </a:lnTo>
                  <a:lnTo>
                    <a:pt x="7986327" y="9525"/>
                  </a:lnTo>
                  <a:lnTo>
                    <a:pt x="8018769" y="9525"/>
                  </a:lnTo>
                  <a:lnTo>
                    <a:pt x="8049138" y="40242"/>
                  </a:lnTo>
                  <a:lnTo>
                    <a:pt x="8058150" y="76200"/>
                  </a:lnTo>
                  <a:lnTo>
                    <a:pt x="8058150" y="2076450"/>
                  </a:lnTo>
                  <a:lnTo>
                    <a:pt x="8045316" y="2118792"/>
                  </a:lnTo>
                  <a:lnTo>
                    <a:pt x="8024418" y="2139724"/>
                  </a:lnTo>
                  <a:lnTo>
                    <a:pt x="8018768" y="2143124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594850" y="2362200"/>
              <a:ext cx="508000" cy="304800"/>
            </a:xfrm>
            <a:custGeom>
              <a:avLst/>
              <a:gdLst/>
              <a:ahLst/>
              <a:cxnLst/>
              <a:rect l="l" t="t" r="r" b="b"/>
              <a:pathLst>
                <a:path w="508000" h="304800">
                  <a:moveTo>
                    <a:pt x="355600" y="304800"/>
                  </a:moveTo>
                  <a:lnTo>
                    <a:pt x="508000" y="152400"/>
                  </a:lnTo>
                  <a:lnTo>
                    <a:pt x="355600" y="0"/>
                  </a:lnTo>
                </a:path>
                <a:path w="5080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</a:path>
              </a:pathLst>
            </a:custGeom>
            <a:ln w="5080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9239250" y="1905000"/>
            <a:ext cx="8667750" cy="4171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50">
              <a:latin typeface="Times New Roman"/>
              <a:cs typeface="Times New Roman"/>
            </a:endParaRPr>
          </a:p>
          <a:p>
            <a:pPr marL="542925" indent="-238125">
              <a:lnSpc>
                <a:spcPct val="100000"/>
              </a:lnSpc>
            </a:pPr>
            <a:r>
              <a:rPr dirty="0" sz="2550" spc="-110" b="1">
                <a:solidFill>
                  <a:srgbClr val="FFFFFF"/>
                </a:solidFill>
                <a:latin typeface="Arial"/>
                <a:cs typeface="Arial"/>
              </a:rPr>
              <a:t>Efficient</a:t>
            </a:r>
            <a:r>
              <a:rPr dirty="0" sz="255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35" b="1">
                <a:solidFill>
                  <a:srgbClr val="FFFFFF"/>
                </a:solidFill>
                <a:latin typeface="Arial"/>
                <a:cs typeface="Arial"/>
              </a:rPr>
              <a:t>Buffer</a:t>
            </a:r>
            <a:r>
              <a:rPr dirty="0" sz="255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0" b="1">
                <a:solidFill>
                  <a:srgbClr val="FFFFFF"/>
                </a:solidFill>
                <a:latin typeface="Arial"/>
                <a:cs typeface="Arial"/>
              </a:rPr>
              <a:t>Usage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2250">
              <a:latin typeface="Arial"/>
              <a:cs typeface="Arial"/>
            </a:endParaRPr>
          </a:p>
          <a:p>
            <a:pPr marL="542925" marR="5235575">
              <a:lnSpc>
                <a:spcPct val="111100"/>
              </a:lnSpc>
              <a:tabLst>
                <a:tab pos="1228725" algn="l"/>
              </a:tabLst>
            </a:pPr>
            <a:r>
              <a:rPr dirty="0" sz="1800">
                <a:solidFill>
                  <a:srgbClr val="BF83FB"/>
                </a:solidFill>
                <a:latin typeface="Courier New"/>
                <a:cs typeface="Courier New"/>
              </a:rPr>
              <a:t>#define </a:t>
            </a:r>
            <a:r>
              <a:rPr dirty="0" sz="1800">
                <a:solidFill>
                  <a:srgbClr val="FACC15"/>
                </a:solidFill>
                <a:latin typeface="Courier New"/>
                <a:cs typeface="Courier New"/>
              </a:rPr>
              <a:t>BUFFSIZE </a:t>
            </a:r>
            <a:r>
              <a:rPr dirty="0" sz="1800" spc="-20">
                <a:solidFill>
                  <a:srgbClr val="FA913C"/>
                </a:solidFill>
                <a:latin typeface="Courier New"/>
                <a:cs typeface="Courier New"/>
              </a:rPr>
              <a:t>4096 </a:t>
            </a:r>
            <a:r>
              <a:rPr dirty="0" sz="1800" spc="-20">
                <a:solidFill>
                  <a:srgbClr val="4ADE80"/>
                </a:solidFill>
                <a:latin typeface="Courier New"/>
                <a:cs typeface="Courier New"/>
              </a:rPr>
              <a:t>char</a:t>
            </a:r>
            <a:r>
              <a:rPr dirty="0" sz="1800">
                <a:solidFill>
                  <a:srgbClr val="4ADE80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buf[BUFFSIZE];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1440"/>
              </a:spcBef>
              <a:tabLst>
                <a:tab pos="954405" algn="l"/>
                <a:tab pos="2051685" algn="l"/>
                <a:tab pos="2463165" algn="l"/>
                <a:tab pos="3423285" algn="l"/>
              </a:tabLst>
            </a:pP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Reading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in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larger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chunks</a:t>
            </a:r>
            <a:endParaRPr sz="1800">
              <a:latin typeface="Courier New"/>
              <a:cs typeface="Courier New"/>
            </a:endParaRPr>
          </a:p>
          <a:p>
            <a:pPr marL="695325" marR="1120140" indent="-152400">
              <a:lnSpc>
                <a:spcPct val="111100"/>
              </a:lnSpc>
              <a:tabLst>
                <a:tab pos="1914525" algn="l"/>
                <a:tab pos="3575685" algn="l"/>
                <a:tab pos="4261485" algn="l"/>
                <a:tab pos="4795520" algn="l"/>
                <a:tab pos="5481320" algn="l"/>
                <a:tab pos="6990080" algn="l"/>
                <a:tab pos="7264400" algn="l"/>
              </a:tabLst>
            </a:pPr>
            <a:r>
              <a:rPr dirty="0" sz="1800">
                <a:solidFill>
                  <a:srgbClr val="60A5FA"/>
                </a:solidFill>
                <a:latin typeface="Courier New"/>
                <a:cs typeface="Courier New"/>
              </a:rPr>
              <a:t>while </a:t>
            </a:r>
            <a:r>
              <a:rPr dirty="0" sz="1800" spc="-25">
                <a:solidFill>
                  <a:srgbClr val="FFFFFF"/>
                </a:solidFill>
                <a:latin typeface="Courier New"/>
                <a:cs typeface="Courier New"/>
              </a:rPr>
              <a:t>((n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	= </a:t>
            </a:r>
            <a:r>
              <a:rPr dirty="0" sz="1800" spc="-10">
                <a:solidFill>
                  <a:srgbClr val="FACC15"/>
                </a:solidFill>
                <a:latin typeface="Courier New"/>
                <a:cs typeface="Courier New"/>
              </a:rPr>
              <a:t>read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(STDIN_FILENO,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800" spc="-20">
                <a:solidFill>
                  <a:srgbClr val="FFFFFF"/>
                </a:solidFill>
                <a:latin typeface="Courier New"/>
                <a:cs typeface="Courier New"/>
              </a:rPr>
              <a:t>buf,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BUFFSIZE))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800" spc="-5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FFFFFF"/>
                </a:solidFill>
                <a:latin typeface="Courier New"/>
                <a:cs typeface="Courier New"/>
              </a:rPr>
              <a:t>0) </a:t>
            </a:r>
            <a:r>
              <a:rPr dirty="0" sz="1800" spc="-10">
                <a:solidFill>
                  <a:srgbClr val="FACC15"/>
                </a:solidFill>
                <a:latin typeface="Courier New"/>
                <a:cs typeface="Courier New"/>
              </a:rPr>
              <a:t>write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(STDOUT_FILENO,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800" spc="-20">
                <a:solidFill>
                  <a:srgbClr val="FFFFFF"/>
                </a:solidFill>
                <a:latin typeface="Courier New"/>
                <a:cs typeface="Courier New"/>
              </a:rPr>
              <a:t>buf,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FFFFFF"/>
                </a:solidFill>
                <a:latin typeface="Courier New"/>
                <a:cs typeface="Courier New"/>
              </a:rPr>
              <a:t>n);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81000" y="6267450"/>
            <a:ext cx="17526000" cy="762000"/>
          </a:xfrm>
          <a:prstGeom prst="rect">
            <a:avLst/>
          </a:prstGeom>
          <a:solidFill>
            <a:srgbClr val="13532D">
              <a:alpha val="30198"/>
            </a:srgbClr>
          </a:solidFill>
        </p:spPr>
        <p:txBody>
          <a:bodyPr wrap="square" lIns="0" tIns="1968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50"/>
              </a:spcBef>
            </a:pPr>
            <a:r>
              <a:rPr dirty="0" sz="2000" spc="-130" b="1">
                <a:solidFill>
                  <a:srgbClr val="4ADE80"/>
                </a:solidFill>
                <a:latin typeface="Arial"/>
                <a:cs typeface="Arial"/>
              </a:rPr>
              <a:t>Best</a:t>
            </a:r>
            <a:r>
              <a:rPr dirty="0" sz="2000" spc="-105" b="1">
                <a:solidFill>
                  <a:srgbClr val="4ADE80"/>
                </a:solidFill>
                <a:latin typeface="Arial"/>
                <a:cs typeface="Arial"/>
              </a:rPr>
              <a:t> </a:t>
            </a:r>
            <a:r>
              <a:rPr dirty="0" sz="2000" spc="-60" b="1">
                <a:solidFill>
                  <a:srgbClr val="4ADE80"/>
                </a:solidFill>
                <a:latin typeface="Arial"/>
                <a:cs typeface="Arial"/>
              </a:rPr>
              <a:t>Practice</a:t>
            </a:r>
            <a:r>
              <a:rPr dirty="0" sz="2050" spc="-60">
                <a:solidFill>
                  <a:srgbClr val="4ADE80"/>
                </a:solidFill>
                <a:latin typeface="Segoe UI Symbol"/>
                <a:cs typeface="Segoe UI Symbol"/>
              </a:rPr>
              <a:t>: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Use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buffer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sizes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match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filesystem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block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sizes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50">
                <a:solidFill>
                  <a:srgbClr val="FFFFFF"/>
                </a:solidFill>
                <a:latin typeface="Microsoft Sans Serif"/>
                <a:cs typeface="Microsoft Sans Serif"/>
              </a:rPr>
              <a:t>(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typically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50">
                <a:solidFill>
                  <a:srgbClr val="FFFFFF"/>
                </a:solidFill>
                <a:latin typeface="Microsoft Sans Serif"/>
                <a:cs typeface="Microsoft Sans Serif"/>
              </a:rPr>
              <a:t>4096</a:t>
            </a:r>
            <a:r>
              <a:rPr dirty="0" sz="195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50" spc="-65">
                <a:solidFill>
                  <a:srgbClr val="FFFFFF"/>
                </a:solidFill>
                <a:latin typeface="Microsoft Sans Serif"/>
                <a:cs typeface="Microsoft Sans Serif"/>
              </a:rPr>
              <a:t>8192</a:t>
            </a:r>
            <a:r>
              <a:rPr dirty="0" sz="195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bytes</a:t>
            </a:r>
            <a:r>
              <a:rPr dirty="0" sz="1950" spc="-10">
                <a:solidFill>
                  <a:srgbClr val="FFFFFF"/>
                </a:solidFill>
                <a:latin typeface="Microsoft Sans Serif"/>
                <a:cs typeface="Microsoft Sans Serif"/>
              </a:rPr>
              <a:t>)</a:t>
            </a:r>
            <a:endParaRPr sz="1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50" spc="-250"/>
              <a:t>I</a:t>
            </a:r>
            <a:r>
              <a:rPr dirty="0" sz="4150" spc="-250">
                <a:latin typeface="Trebuchet MS"/>
                <a:cs typeface="Trebuchet MS"/>
              </a:rPr>
              <a:t>/</a:t>
            </a:r>
            <a:r>
              <a:rPr dirty="0" sz="4050" spc="-250"/>
              <a:t>O</a:t>
            </a:r>
            <a:r>
              <a:rPr dirty="0" sz="4050" spc="-245"/>
              <a:t> </a:t>
            </a:r>
            <a:r>
              <a:rPr dirty="0" sz="4050" spc="-165"/>
              <a:t>Efficiency</a:t>
            </a:r>
            <a:r>
              <a:rPr dirty="0" sz="4050" spc="-240"/>
              <a:t> </a:t>
            </a:r>
            <a:r>
              <a:rPr dirty="0" sz="4050" spc="-180"/>
              <a:t>Timings</a:t>
            </a:r>
            <a:endParaRPr sz="40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292141" y="765019"/>
            <a:ext cx="62801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25">
                <a:solidFill>
                  <a:srgbClr val="D0D5DA"/>
                </a:solidFill>
                <a:latin typeface="Microsoft Sans Serif"/>
                <a:cs typeface="Microsoft Sans Serif"/>
              </a:rPr>
              <a:t>16/25</a:t>
            </a:r>
            <a:endParaRPr sz="195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1000" y="1905000"/>
            <a:ext cx="8667750" cy="3238500"/>
            <a:chOff x="381000" y="1905000"/>
            <a:chExt cx="8667750" cy="3238500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1905000"/>
              <a:ext cx="8667750" cy="3238500"/>
            </a:xfrm>
            <a:custGeom>
              <a:avLst/>
              <a:gdLst/>
              <a:ahLst/>
              <a:cxnLst/>
              <a:rect l="l" t="t" r="r" b="b"/>
              <a:pathLst>
                <a:path w="8667750" h="3238500">
                  <a:moveTo>
                    <a:pt x="8667750" y="3238500"/>
                  </a:moveTo>
                  <a:lnTo>
                    <a:pt x="0" y="323850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323850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36600" y="2387600"/>
              <a:ext cx="508000" cy="254000"/>
            </a:xfrm>
            <a:custGeom>
              <a:avLst/>
              <a:gdLst/>
              <a:ahLst/>
              <a:cxnLst/>
              <a:rect l="l" t="t" r="r" b="b"/>
              <a:pathLst>
                <a:path w="508000" h="254000">
                  <a:moveTo>
                    <a:pt x="508000" y="0"/>
                  </a:moveTo>
                  <a:lnTo>
                    <a:pt x="292100" y="215900"/>
                  </a:lnTo>
                  <a:lnTo>
                    <a:pt x="165100" y="88900"/>
                  </a:lnTo>
                  <a:lnTo>
                    <a:pt x="0" y="254000"/>
                  </a:lnTo>
                </a:path>
                <a:path w="508000" h="254000">
                  <a:moveTo>
                    <a:pt x="355600" y="0"/>
                  </a:moveTo>
                  <a:lnTo>
                    <a:pt x="508000" y="0"/>
                  </a:lnTo>
                  <a:lnTo>
                    <a:pt x="508000" y="152400"/>
                  </a:lnTo>
                </a:path>
              </a:pathLst>
            </a:custGeom>
            <a:ln w="5080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pc="-130"/>
              <a:t>Performance</a:t>
            </a:r>
            <a:r>
              <a:rPr dirty="0" spc="-105"/>
              <a:t> </a:t>
            </a:r>
            <a:r>
              <a:rPr dirty="0" spc="-10"/>
              <a:t>Benefits</a:t>
            </a:r>
          </a:p>
          <a:p>
            <a:pPr marL="548640" indent="-243840">
              <a:lnSpc>
                <a:spcPct val="100000"/>
              </a:lnSpc>
              <a:spcBef>
                <a:spcPts val="1614"/>
              </a:spcBef>
              <a:buClr>
                <a:srgbClr val="4ADE80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45" b="0">
                <a:latin typeface="Microsoft Sans Serif"/>
                <a:cs typeface="Microsoft Sans Serif"/>
              </a:rPr>
              <a:t>User</a:t>
            </a:r>
            <a:r>
              <a:rPr dirty="0" sz="2000" spc="-90" b="0">
                <a:latin typeface="Microsoft Sans Serif"/>
                <a:cs typeface="Microsoft Sans Serif"/>
              </a:rPr>
              <a:t> </a:t>
            </a:r>
            <a:r>
              <a:rPr dirty="0" sz="2000" spc="-150" b="0">
                <a:latin typeface="Microsoft Sans Serif"/>
                <a:cs typeface="Microsoft Sans Serif"/>
              </a:rPr>
              <a:t>CPU</a:t>
            </a:r>
            <a:r>
              <a:rPr dirty="0" sz="2000" spc="-25" b="0">
                <a:latin typeface="Microsoft Sans Serif"/>
                <a:cs typeface="Microsoft Sans Serif"/>
              </a:rPr>
              <a:t> </a:t>
            </a:r>
            <a:r>
              <a:rPr dirty="0" sz="2000" spc="-20" b="0">
                <a:latin typeface="Microsoft Sans Serif"/>
                <a:cs typeface="Microsoft Sans Serif"/>
              </a:rPr>
              <a:t>time</a:t>
            </a:r>
            <a:r>
              <a:rPr dirty="0" sz="2000" spc="-114" b="0">
                <a:latin typeface="Microsoft Sans Serif"/>
                <a:cs typeface="Microsoft Sans Serif"/>
              </a:rPr>
              <a:t> </a:t>
            </a:r>
            <a:r>
              <a:rPr dirty="0" sz="2000" spc="-10" b="0">
                <a:latin typeface="Microsoft Sans Serif"/>
                <a:cs typeface="Microsoft Sans Serif"/>
              </a:rPr>
              <a:t>drops</a:t>
            </a:r>
            <a:r>
              <a:rPr dirty="0" sz="2000" spc="-85" b="0">
                <a:latin typeface="Microsoft Sans Serif"/>
                <a:cs typeface="Microsoft Sans Serif"/>
              </a:rPr>
              <a:t> </a:t>
            </a:r>
            <a:r>
              <a:rPr dirty="0" sz="2000" spc="-20" b="0">
                <a:latin typeface="Microsoft Sans Serif"/>
                <a:cs typeface="Microsoft Sans Serif"/>
              </a:rPr>
              <a:t>sharply</a:t>
            </a:r>
            <a:r>
              <a:rPr dirty="0" sz="2000" spc="-75" b="0">
                <a:latin typeface="Microsoft Sans Serif"/>
                <a:cs typeface="Microsoft Sans Serif"/>
              </a:rPr>
              <a:t> </a:t>
            </a:r>
            <a:r>
              <a:rPr dirty="0" sz="2000" b="0">
                <a:latin typeface="Microsoft Sans Serif"/>
                <a:cs typeface="Microsoft Sans Serif"/>
              </a:rPr>
              <a:t>with</a:t>
            </a:r>
            <a:r>
              <a:rPr dirty="0" sz="2000" spc="-80" b="0">
                <a:latin typeface="Microsoft Sans Serif"/>
                <a:cs typeface="Microsoft Sans Serif"/>
              </a:rPr>
              <a:t> </a:t>
            </a:r>
            <a:r>
              <a:rPr dirty="0" sz="2000" spc="-25" b="0">
                <a:latin typeface="Microsoft Sans Serif"/>
                <a:cs typeface="Microsoft Sans Serif"/>
              </a:rPr>
              <a:t>larger</a:t>
            </a:r>
            <a:r>
              <a:rPr dirty="0" sz="2000" spc="-75" b="0">
                <a:latin typeface="Microsoft Sans Serif"/>
                <a:cs typeface="Microsoft Sans Serif"/>
              </a:rPr>
              <a:t> </a:t>
            </a:r>
            <a:r>
              <a:rPr dirty="0" sz="2000" spc="-10" b="0">
                <a:latin typeface="Microsoft Sans Serif"/>
                <a:cs typeface="Microsoft Sans Serif"/>
              </a:rPr>
              <a:t>buffers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4ADE80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55" b="0">
                <a:latin typeface="Microsoft Sans Serif"/>
                <a:cs typeface="Microsoft Sans Serif"/>
              </a:rPr>
              <a:t>Less</a:t>
            </a:r>
            <a:r>
              <a:rPr dirty="0" sz="2000" spc="-80" b="0">
                <a:latin typeface="Microsoft Sans Serif"/>
                <a:cs typeface="Microsoft Sans Serif"/>
              </a:rPr>
              <a:t> </a:t>
            </a:r>
            <a:r>
              <a:rPr dirty="0" sz="2000" spc="-20" b="0">
                <a:latin typeface="Microsoft Sans Serif"/>
                <a:cs typeface="Microsoft Sans Serif"/>
              </a:rPr>
              <a:t>time</a:t>
            </a:r>
            <a:r>
              <a:rPr dirty="0" sz="2000" spc="-95" b="0">
                <a:latin typeface="Microsoft Sans Serif"/>
                <a:cs typeface="Microsoft Sans Serif"/>
              </a:rPr>
              <a:t> </a:t>
            </a:r>
            <a:r>
              <a:rPr dirty="0" sz="2000" spc="-20" b="0">
                <a:latin typeface="Microsoft Sans Serif"/>
                <a:cs typeface="Microsoft Sans Serif"/>
              </a:rPr>
              <a:t>spent</a:t>
            </a:r>
            <a:r>
              <a:rPr dirty="0" sz="2000" spc="-85" b="0">
                <a:latin typeface="Microsoft Sans Serif"/>
                <a:cs typeface="Microsoft Sans Serif"/>
              </a:rPr>
              <a:t> </a:t>
            </a:r>
            <a:r>
              <a:rPr dirty="0" sz="2000" b="0">
                <a:latin typeface="Microsoft Sans Serif"/>
                <a:cs typeface="Microsoft Sans Serif"/>
              </a:rPr>
              <a:t>in</a:t>
            </a:r>
            <a:r>
              <a:rPr dirty="0" sz="2000" spc="-85" b="0">
                <a:latin typeface="Microsoft Sans Serif"/>
                <a:cs typeface="Microsoft Sans Serif"/>
              </a:rPr>
              <a:t> </a:t>
            </a:r>
            <a:r>
              <a:rPr dirty="0" sz="2000" spc="-10" b="0">
                <a:latin typeface="Microsoft Sans Serif"/>
                <a:cs typeface="Microsoft Sans Serif"/>
              </a:rPr>
              <a:t>read</a:t>
            </a:r>
            <a:r>
              <a:rPr dirty="0" sz="1950" spc="-10" b="0">
                <a:latin typeface="Microsoft Sans Serif"/>
                <a:cs typeface="Microsoft Sans Serif"/>
              </a:rPr>
              <a:t>/</a:t>
            </a:r>
            <a:r>
              <a:rPr dirty="0" sz="2000" spc="-10" b="0">
                <a:latin typeface="Microsoft Sans Serif"/>
                <a:cs typeface="Microsoft Sans Serif"/>
              </a:rPr>
              <a:t>write</a:t>
            </a:r>
            <a:r>
              <a:rPr dirty="0" sz="2000" spc="-85" b="0">
                <a:latin typeface="Microsoft Sans Serif"/>
                <a:cs typeface="Microsoft Sans Serif"/>
              </a:rPr>
              <a:t> </a:t>
            </a:r>
            <a:r>
              <a:rPr dirty="0" sz="2000" spc="-10" b="0">
                <a:latin typeface="Microsoft Sans Serif"/>
                <a:cs typeface="Microsoft Sans Serif"/>
              </a:rPr>
              <a:t>loops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4ADE80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25" b="0">
                <a:latin typeface="Microsoft Sans Serif"/>
                <a:cs typeface="Microsoft Sans Serif"/>
              </a:rPr>
              <a:t>Clock</a:t>
            </a:r>
            <a:r>
              <a:rPr dirty="0" sz="2000" spc="-90" b="0">
                <a:latin typeface="Microsoft Sans Serif"/>
                <a:cs typeface="Microsoft Sans Serif"/>
              </a:rPr>
              <a:t> </a:t>
            </a:r>
            <a:r>
              <a:rPr dirty="0" sz="2000" spc="-20" b="0">
                <a:latin typeface="Microsoft Sans Serif"/>
                <a:cs typeface="Microsoft Sans Serif"/>
              </a:rPr>
              <a:t>time</a:t>
            </a:r>
            <a:r>
              <a:rPr dirty="0" sz="2000" spc="-90" b="0">
                <a:latin typeface="Microsoft Sans Serif"/>
                <a:cs typeface="Microsoft Sans Serif"/>
              </a:rPr>
              <a:t> </a:t>
            </a:r>
            <a:r>
              <a:rPr dirty="0" sz="2000" spc="-40" b="0">
                <a:latin typeface="Microsoft Sans Serif"/>
                <a:cs typeface="Microsoft Sans Serif"/>
              </a:rPr>
              <a:t>decreases</a:t>
            </a:r>
            <a:r>
              <a:rPr dirty="0" sz="2000" spc="-90" b="0">
                <a:latin typeface="Microsoft Sans Serif"/>
                <a:cs typeface="Microsoft Sans Serif"/>
              </a:rPr>
              <a:t> </a:t>
            </a:r>
            <a:r>
              <a:rPr dirty="0" sz="2000" spc="-10" b="0">
                <a:latin typeface="Microsoft Sans Serif"/>
                <a:cs typeface="Microsoft Sans Serif"/>
              </a:rPr>
              <a:t>significantly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9239250" y="1905000"/>
            <a:ext cx="8667750" cy="3238500"/>
            <a:chOff x="9239250" y="1905000"/>
            <a:chExt cx="8667750" cy="3238500"/>
          </a:xfrm>
        </p:grpSpPr>
        <p:sp>
          <p:nvSpPr>
            <p:cNvPr id="9" name="object 9" descr=""/>
            <p:cNvSpPr/>
            <p:nvPr/>
          </p:nvSpPr>
          <p:spPr>
            <a:xfrm>
              <a:off x="9239250" y="1905000"/>
              <a:ext cx="8667750" cy="3238500"/>
            </a:xfrm>
            <a:custGeom>
              <a:avLst/>
              <a:gdLst/>
              <a:ahLst/>
              <a:cxnLst/>
              <a:rect l="l" t="t" r="r" b="b"/>
              <a:pathLst>
                <a:path w="8667750" h="3238500">
                  <a:moveTo>
                    <a:pt x="8667750" y="3238500"/>
                  </a:moveTo>
                  <a:lnTo>
                    <a:pt x="0" y="323850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323850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594850" y="2260600"/>
              <a:ext cx="508000" cy="508000"/>
            </a:xfrm>
            <a:custGeom>
              <a:avLst/>
              <a:gdLst/>
              <a:ahLst/>
              <a:cxnLst/>
              <a:rect l="l" t="t" r="r" b="b"/>
              <a:pathLst>
                <a:path w="508000" h="508000">
                  <a:moveTo>
                    <a:pt x="508000" y="254000"/>
                  </a:moveTo>
                  <a:lnTo>
                    <a:pt x="508000" y="262318"/>
                  </a:lnTo>
                  <a:lnTo>
                    <a:pt x="507592" y="270617"/>
                  </a:lnTo>
                  <a:lnTo>
                    <a:pt x="506776" y="278896"/>
                  </a:lnTo>
                  <a:lnTo>
                    <a:pt x="505961" y="287175"/>
                  </a:lnTo>
                  <a:lnTo>
                    <a:pt x="504742" y="295394"/>
                  </a:lnTo>
                  <a:lnTo>
                    <a:pt x="503119" y="303552"/>
                  </a:lnTo>
                  <a:lnTo>
                    <a:pt x="501496" y="311711"/>
                  </a:lnTo>
                  <a:lnTo>
                    <a:pt x="488665" y="351201"/>
                  </a:lnTo>
                  <a:lnTo>
                    <a:pt x="469814" y="388197"/>
                  </a:lnTo>
                  <a:lnTo>
                    <a:pt x="465193" y="395114"/>
                  </a:lnTo>
                  <a:lnTo>
                    <a:pt x="460571" y="402031"/>
                  </a:lnTo>
                  <a:lnTo>
                    <a:pt x="433605" y="433605"/>
                  </a:lnTo>
                  <a:lnTo>
                    <a:pt x="402031" y="460571"/>
                  </a:lnTo>
                  <a:lnTo>
                    <a:pt x="395114" y="465193"/>
                  </a:lnTo>
                  <a:lnTo>
                    <a:pt x="388197" y="469814"/>
                  </a:lnTo>
                  <a:lnTo>
                    <a:pt x="351201" y="488665"/>
                  </a:lnTo>
                  <a:lnTo>
                    <a:pt x="327732" y="497062"/>
                  </a:lnTo>
                  <a:lnTo>
                    <a:pt x="319771" y="499477"/>
                  </a:lnTo>
                  <a:lnTo>
                    <a:pt x="311711" y="501496"/>
                  </a:lnTo>
                  <a:lnTo>
                    <a:pt x="303552" y="503119"/>
                  </a:lnTo>
                  <a:lnTo>
                    <a:pt x="295393" y="504742"/>
                  </a:lnTo>
                  <a:lnTo>
                    <a:pt x="287175" y="505961"/>
                  </a:lnTo>
                  <a:lnTo>
                    <a:pt x="278896" y="506776"/>
                  </a:lnTo>
                  <a:lnTo>
                    <a:pt x="270617" y="507592"/>
                  </a:lnTo>
                  <a:lnTo>
                    <a:pt x="262318" y="508000"/>
                  </a:lnTo>
                  <a:lnTo>
                    <a:pt x="254000" y="508000"/>
                  </a:lnTo>
                  <a:lnTo>
                    <a:pt x="245681" y="508000"/>
                  </a:lnTo>
                  <a:lnTo>
                    <a:pt x="204447" y="503119"/>
                  </a:lnTo>
                  <a:lnTo>
                    <a:pt x="196288" y="501496"/>
                  </a:lnTo>
                  <a:lnTo>
                    <a:pt x="156798" y="488665"/>
                  </a:lnTo>
                  <a:lnTo>
                    <a:pt x="119802" y="469814"/>
                  </a:lnTo>
                  <a:lnTo>
                    <a:pt x="112885" y="465193"/>
                  </a:lnTo>
                  <a:lnTo>
                    <a:pt x="105968" y="460571"/>
                  </a:lnTo>
                  <a:lnTo>
                    <a:pt x="74394" y="433605"/>
                  </a:lnTo>
                  <a:lnTo>
                    <a:pt x="47428" y="402031"/>
                  </a:lnTo>
                  <a:lnTo>
                    <a:pt x="42806" y="395114"/>
                  </a:lnTo>
                  <a:lnTo>
                    <a:pt x="38185" y="388197"/>
                  </a:lnTo>
                  <a:lnTo>
                    <a:pt x="19334" y="351201"/>
                  </a:lnTo>
                  <a:lnTo>
                    <a:pt x="16151" y="343516"/>
                  </a:lnTo>
                  <a:lnTo>
                    <a:pt x="13351" y="335692"/>
                  </a:lnTo>
                  <a:lnTo>
                    <a:pt x="10937" y="327732"/>
                  </a:lnTo>
                  <a:lnTo>
                    <a:pt x="8522" y="319771"/>
                  </a:lnTo>
                  <a:lnTo>
                    <a:pt x="6503" y="311711"/>
                  </a:lnTo>
                  <a:lnTo>
                    <a:pt x="4880" y="303552"/>
                  </a:lnTo>
                  <a:lnTo>
                    <a:pt x="3257" y="295393"/>
                  </a:lnTo>
                  <a:lnTo>
                    <a:pt x="2038" y="287175"/>
                  </a:lnTo>
                  <a:lnTo>
                    <a:pt x="1223" y="278896"/>
                  </a:lnTo>
                  <a:lnTo>
                    <a:pt x="407" y="270617"/>
                  </a:lnTo>
                  <a:lnTo>
                    <a:pt x="0" y="262318"/>
                  </a:lnTo>
                  <a:lnTo>
                    <a:pt x="0" y="254000"/>
                  </a:lnTo>
                  <a:lnTo>
                    <a:pt x="0" y="245681"/>
                  </a:lnTo>
                  <a:lnTo>
                    <a:pt x="407" y="237382"/>
                  </a:lnTo>
                  <a:lnTo>
                    <a:pt x="1223" y="229103"/>
                  </a:lnTo>
                  <a:lnTo>
                    <a:pt x="2038" y="220824"/>
                  </a:lnTo>
                  <a:lnTo>
                    <a:pt x="10937" y="180267"/>
                  </a:lnTo>
                  <a:lnTo>
                    <a:pt x="26070" y="141601"/>
                  </a:lnTo>
                  <a:lnTo>
                    <a:pt x="29992" y="134265"/>
                  </a:lnTo>
                  <a:lnTo>
                    <a:pt x="33913" y="126928"/>
                  </a:lnTo>
                  <a:lnTo>
                    <a:pt x="57655" y="92864"/>
                  </a:lnTo>
                  <a:lnTo>
                    <a:pt x="86433" y="62932"/>
                  </a:lnTo>
                  <a:lnTo>
                    <a:pt x="119802" y="38185"/>
                  </a:lnTo>
                  <a:lnTo>
                    <a:pt x="156798" y="19334"/>
                  </a:lnTo>
                  <a:lnTo>
                    <a:pt x="196288" y="6503"/>
                  </a:lnTo>
                  <a:lnTo>
                    <a:pt x="229103" y="1223"/>
                  </a:lnTo>
                  <a:lnTo>
                    <a:pt x="237382" y="407"/>
                  </a:lnTo>
                  <a:lnTo>
                    <a:pt x="245681" y="0"/>
                  </a:lnTo>
                  <a:lnTo>
                    <a:pt x="254000" y="0"/>
                  </a:lnTo>
                  <a:lnTo>
                    <a:pt x="262318" y="0"/>
                  </a:lnTo>
                  <a:lnTo>
                    <a:pt x="270617" y="407"/>
                  </a:lnTo>
                  <a:lnTo>
                    <a:pt x="278896" y="1223"/>
                  </a:lnTo>
                  <a:lnTo>
                    <a:pt x="287175" y="2038"/>
                  </a:lnTo>
                  <a:lnTo>
                    <a:pt x="295394" y="3257"/>
                  </a:lnTo>
                  <a:lnTo>
                    <a:pt x="303552" y="4880"/>
                  </a:lnTo>
                  <a:lnTo>
                    <a:pt x="311711" y="6503"/>
                  </a:lnTo>
                  <a:lnTo>
                    <a:pt x="319771" y="8522"/>
                  </a:lnTo>
                  <a:lnTo>
                    <a:pt x="327732" y="10937"/>
                  </a:lnTo>
                  <a:lnTo>
                    <a:pt x="335692" y="13351"/>
                  </a:lnTo>
                  <a:lnTo>
                    <a:pt x="343516" y="16151"/>
                  </a:lnTo>
                  <a:lnTo>
                    <a:pt x="351201" y="19334"/>
                  </a:lnTo>
                  <a:lnTo>
                    <a:pt x="358887" y="22518"/>
                  </a:lnTo>
                  <a:lnTo>
                    <a:pt x="395114" y="42806"/>
                  </a:lnTo>
                  <a:lnTo>
                    <a:pt x="402031" y="47428"/>
                  </a:lnTo>
                  <a:lnTo>
                    <a:pt x="433605" y="74394"/>
                  </a:lnTo>
                  <a:lnTo>
                    <a:pt x="460571" y="105968"/>
                  </a:lnTo>
                  <a:lnTo>
                    <a:pt x="465193" y="112885"/>
                  </a:lnTo>
                  <a:lnTo>
                    <a:pt x="469814" y="119802"/>
                  </a:lnTo>
                  <a:lnTo>
                    <a:pt x="488665" y="156798"/>
                  </a:lnTo>
                  <a:lnTo>
                    <a:pt x="497062" y="180267"/>
                  </a:lnTo>
                  <a:lnTo>
                    <a:pt x="499477" y="188228"/>
                  </a:lnTo>
                  <a:lnTo>
                    <a:pt x="501496" y="196288"/>
                  </a:lnTo>
                  <a:lnTo>
                    <a:pt x="503119" y="204447"/>
                  </a:lnTo>
                  <a:lnTo>
                    <a:pt x="504742" y="212606"/>
                  </a:lnTo>
                  <a:lnTo>
                    <a:pt x="505961" y="220824"/>
                  </a:lnTo>
                  <a:lnTo>
                    <a:pt x="506776" y="229103"/>
                  </a:lnTo>
                  <a:lnTo>
                    <a:pt x="507592" y="237382"/>
                  </a:lnTo>
                  <a:lnTo>
                    <a:pt x="508000" y="245681"/>
                  </a:lnTo>
                  <a:lnTo>
                    <a:pt x="508000" y="254000"/>
                  </a:lnTo>
                  <a:close/>
                </a:path>
                <a:path w="508000" h="508000">
                  <a:moveTo>
                    <a:pt x="254000" y="101600"/>
                  </a:moveTo>
                  <a:lnTo>
                    <a:pt x="254000" y="254000"/>
                  </a:lnTo>
                  <a:lnTo>
                    <a:pt x="355600" y="304800"/>
                  </a:lnTo>
                </a:path>
              </a:pathLst>
            </a:custGeom>
            <a:ln w="50800">
              <a:solidFill>
                <a:srgbClr val="BF83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9239250" y="1905000"/>
            <a:ext cx="8667750" cy="3238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z="2550" spc="-160" b="1">
                <a:solidFill>
                  <a:srgbClr val="FFFFFF"/>
                </a:solidFill>
                <a:latin typeface="Arial"/>
                <a:cs typeface="Arial"/>
              </a:rPr>
              <a:t>Diminishing</a:t>
            </a:r>
            <a:r>
              <a:rPr dirty="0" sz="255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0" b="1">
                <a:solidFill>
                  <a:srgbClr val="FFFFFF"/>
                </a:solidFill>
                <a:latin typeface="Arial"/>
                <a:cs typeface="Arial"/>
              </a:rPr>
              <a:t>Returns</a:t>
            </a:r>
            <a:endParaRPr sz="2550">
              <a:latin typeface="Arial"/>
              <a:cs typeface="Arial"/>
            </a:endParaRPr>
          </a:p>
          <a:p>
            <a:pPr marL="548640" indent="-243840">
              <a:lnSpc>
                <a:spcPct val="100000"/>
              </a:lnSpc>
              <a:spcBef>
                <a:spcPts val="1614"/>
              </a:spcBef>
              <a:buClr>
                <a:srgbClr val="BF83FB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45">
                <a:solidFill>
                  <a:srgbClr val="FFFFFF"/>
                </a:solidFill>
                <a:latin typeface="Microsoft Sans Serif"/>
                <a:cs typeface="Microsoft Sans Serif"/>
              </a:rPr>
              <a:t>Performance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levels</a:t>
            </a: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off</a:t>
            </a: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at</a:t>
            </a: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optimal</a:t>
            </a: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buffer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size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BF83FB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Filesystem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block</a:t>
            </a:r>
            <a:r>
              <a:rPr dirty="0" sz="2000" spc="-1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size</a:t>
            </a:r>
            <a:r>
              <a:rPr dirty="0" sz="2000" spc="-1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dirty="0" sz="2000" spc="-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often</a:t>
            </a:r>
            <a:r>
              <a:rPr dirty="0" sz="2000" spc="-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optimal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BF83FB"/>
              </a:buClr>
              <a:buSzPct val="105128"/>
              <a:buChar char="•"/>
              <a:tabLst>
                <a:tab pos="548640" algn="l"/>
              </a:tabLst>
            </a:pPr>
            <a:r>
              <a:rPr dirty="0" sz="1950">
                <a:solidFill>
                  <a:srgbClr val="FFFFFF"/>
                </a:solidFill>
                <a:latin typeface="Microsoft Sans Serif"/>
                <a:cs typeface="Microsoft Sans Serif"/>
              </a:rPr>
              <a:t>4096</a:t>
            </a:r>
            <a:r>
              <a:rPr dirty="0" sz="19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dirty="0" sz="200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50" spc="-65">
                <a:solidFill>
                  <a:srgbClr val="FFFFFF"/>
                </a:solidFill>
                <a:latin typeface="Microsoft Sans Serif"/>
                <a:cs typeface="Microsoft Sans Serif"/>
              </a:rPr>
              <a:t>8192</a:t>
            </a:r>
            <a:r>
              <a:rPr dirty="0" sz="195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bytes</a:t>
            </a:r>
            <a:r>
              <a:rPr dirty="0" sz="200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are 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common</a:t>
            </a:r>
            <a:r>
              <a:rPr dirty="0" sz="200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sweet</a:t>
            </a:r>
            <a:r>
              <a:rPr dirty="0" sz="200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spots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81000" y="5334000"/>
            <a:ext cx="17526000" cy="762000"/>
          </a:xfrm>
          <a:prstGeom prst="rect">
            <a:avLst/>
          </a:prstGeom>
          <a:solidFill>
            <a:srgbClr val="1D3A8A">
              <a:alpha val="30198"/>
            </a:srgbClr>
          </a:solidFill>
        </p:spPr>
        <p:txBody>
          <a:bodyPr wrap="square" lIns="0" tIns="1968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50"/>
              </a:spcBef>
            </a:pPr>
            <a:r>
              <a:rPr dirty="0" sz="2000" spc="-145" b="1">
                <a:solidFill>
                  <a:srgbClr val="60A5FA"/>
                </a:solidFill>
                <a:latin typeface="Arial"/>
                <a:cs typeface="Arial"/>
              </a:rPr>
              <a:t>Key</a:t>
            </a:r>
            <a:r>
              <a:rPr dirty="0" sz="2000" spc="-105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2000" spc="-80" b="1">
                <a:solidFill>
                  <a:srgbClr val="60A5FA"/>
                </a:solidFill>
                <a:latin typeface="Arial"/>
                <a:cs typeface="Arial"/>
              </a:rPr>
              <a:t>Insight</a:t>
            </a:r>
            <a:r>
              <a:rPr dirty="0" sz="2050" spc="-80">
                <a:solidFill>
                  <a:srgbClr val="60A5FA"/>
                </a:solidFill>
                <a:latin typeface="Segoe UI Symbol"/>
                <a:cs typeface="Segoe UI Symbol"/>
              </a:rPr>
              <a:t>: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Fewer</a:t>
            </a:r>
            <a:r>
              <a:rPr dirty="0" sz="1950" spc="-8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dirty="0" sz="195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larger</a:t>
            </a:r>
            <a:r>
              <a:rPr dirty="0" sz="2000" spc="-1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950" spc="-25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requests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5">
                <a:solidFill>
                  <a:srgbClr val="FFFFFF"/>
                </a:solidFill>
                <a:latin typeface="Microsoft Sans Serif"/>
                <a:cs typeface="Microsoft Sans Serif"/>
              </a:rPr>
              <a:t>more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efficient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than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many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small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requests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50" spc="-204"/>
              <a:t>File</a:t>
            </a:r>
            <a:r>
              <a:rPr dirty="0" sz="4050" spc="-235"/>
              <a:t> </a:t>
            </a:r>
            <a:r>
              <a:rPr dirty="0" sz="4050" spc="-220"/>
              <a:t>Sharing</a:t>
            </a:r>
            <a:r>
              <a:rPr dirty="0" sz="4150" spc="-220"/>
              <a:t>:</a:t>
            </a:r>
            <a:r>
              <a:rPr dirty="0" sz="4150" spc="-260"/>
              <a:t> </a:t>
            </a:r>
            <a:r>
              <a:rPr dirty="0" sz="4050" spc="-210"/>
              <a:t>Kernel</a:t>
            </a:r>
            <a:r>
              <a:rPr dirty="0" sz="4050" spc="-229"/>
              <a:t> </a:t>
            </a:r>
            <a:r>
              <a:rPr dirty="0" sz="4050" spc="-150"/>
              <a:t>Structures</a:t>
            </a:r>
            <a:endParaRPr sz="4050"/>
          </a:p>
        </p:txBody>
      </p:sp>
      <p:sp>
        <p:nvSpPr>
          <p:cNvPr id="3" name="object 3" descr=""/>
          <p:cNvSpPr txBox="1"/>
          <p:nvPr/>
        </p:nvSpPr>
        <p:spPr>
          <a:xfrm>
            <a:off x="17305535" y="765019"/>
            <a:ext cx="61468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45">
                <a:solidFill>
                  <a:srgbClr val="D0D5DA"/>
                </a:solidFill>
                <a:latin typeface="Microsoft Sans Serif"/>
                <a:cs typeface="Microsoft Sans Serif"/>
              </a:rPr>
              <a:t>17/25</a:t>
            </a:r>
            <a:endParaRPr sz="195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1000" y="1905000"/>
            <a:ext cx="5715000" cy="2743200"/>
            <a:chOff x="381000" y="1905000"/>
            <a:chExt cx="5715000" cy="2743200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1905000"/>
              <a:ext cx="5715000" cy="2743200"/>
            </a:xfrm>
            <a:custGeom>
              <a:avLst/>
              <a:gdLst/>
              <a:ahLst/>
              <a:cxnLst/>
              <a:rect l="l" t="t" r="r" b="b"/>
              <a:pathLst>
                <a:path w="5715000" h="2743200">
                  <a:moveTo>
                    <a:pt x="5715000" y="2743200"/>
                  </a:moveTo>
                  <a:lnTo>
                    <a:pt x="0" y="2743200"/>
                  </a:lnTo>
                  <a:lnTo>
                    <a:pt x="0" y="0"/>
                  </a:lnTo>
                  <a:lnTo>
                    <a:pt x="5715000" y="0"/>
                  </a:lnTo>
                  <a:lnTo>
                    <a:pt x="5715000" y="274320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984500" y="2184390"/>
              <a:ext cx="508634" cy="508000"/>
            </a:xfrm>
            <a:custGeom>
              <a:avLst/>
              <a:gdLst/>
              <a:ahLst/>
              <a:cxnLst/>
              <a:rect l="l" t="t" r="r" b="b"/>
              <a:pathLst>
                <a:path w="508635" h="508000">
                  <a:moveTo>
                    <a:pt x="275082" y="4581"/>
                  </a:moveTo>
                  <a:lnTo>
                    <a:pt x="268386" y="1527"/>
                  </a:lnTo>
                  <a:lnTo>
                    <a:pt x="261359" y="0"/>
                  </a:lnTo>
                  <a:lnTo>
                    <a:pt x="253999" y="0"/>
                  </a:lnTo>
                  <a:lnTo>
                    <a:pt x="246640" y="0"/>
                  </a:lnTo>
                  <a:lnTo>
                    <a:pt x="239613" y="1527"/>
                  </a:lnTo>
                  <a:lnTo>
                    <a:pt x="232918" y="4581"/>
                  </a:lnTo>
                  <a:lnTo>
                    <a:pt x="15240" y="103641"/>
                  </a:lnTo>
                  <a:lnTo>
                    <a:pt x="87" y="126882"/>
                  </a:lnTo>
                  <a:lnTo>
                    <a:pt x="87" y="131914"/>
                  </a:lnTo>
                  <a:lnTo>
                    <a:pt x="15240" y="150123"/>
                  </a:lnTo>
                  <a:lnTo>
                    <a:pt x="233172" y="249437"/>
                  </a:lnTo>
                  <a:lnTo>
                    <a:pt x="239867" y="252491"/>
                  </a:lnTo>
                  <a:lnTo>
                    <a:pt x="246894" y="254018"/>
                  </a:lnTo>
                  <a:lnTo>
                    <a:pt x="254254" y="254018"/>
                  </a:lnTo>
                  <a:lnTo>
                    <a:pt x="261613" y="254018"/>
                  </a:lnTo>
                  <a:lnTo>
                    <a:pt x="268640" y="252491"/>
                  </a:lnTo>
                  <a:lnTo>
                    <a:pt x="275336" y="249437"/>
                  </a:lnTo>
                  <a:lnTo>
                    <a:pt x="493268" y="150377"/>
                  </a:lnTo>
                  <a:lnTo>
                    <a:pt x="497872" y="148346"/>
                  </a:lnTo>
                  <a:lnTo>
                    <a:pt x="501549" y="145223"/>
                  </a:lnTo>
                  <a:lnTo>
                    <a:pt x="504297" y="141008"/>
                  </a:lnTo>
                  <a:lnTo>
                    <a:pt x="507046" y="136792"/>
                  </a:lnTo>
                  <a:lnTo>
                    <a:pt x="508420" y="132168"/>
                  </a:lnTo>
                  <a:lnTo>
                    <a:pt x="508420" y="127136"/>
                  </a:lnTo>
                  <a:lnTo>
                    <a:pt x="508420" y="122103"/>
                  </a:lnTo>
                  <a:lnTo>
                    <a:pt x="493268" y="103895"/>
                  </a:lnTo>
                  <a:lnTo>
                    <a:pt x="275082" y="4581"/>
                  </a:lnTo>
                  <a:close/>
                </a:path>
                <a:path w="508635" h="508000">
                  <a:moveTo>
                    <a:pt x="508000" y="397519"/>
                  </a:moveTo>
                  <a:lnTo>
                    <a:pt x="275082" y="503183"/>
                  </a:lnTo>
                  <a:lnTo>
                    <a:pt x="268386" y="506237"/>
                  </a:lnTo>
                  <a:lnTo>
                    <a:pt x="261359" y="507764"/>
                  </a:lnTo>
                  <a:lnTo>
                    <a:pt x="254000" y="507764"/>
                  </a:lnTo>
                  <a:lnTo>
                    <a:pt x="246640" y="507764"/>
                  </a:lnTo>
                  <a:lnTo>
                    <a:pt x="239613" y="506237"/>
                  </a:lnTo>
                  <a:lnTo>
                    <a:pt x="232918" y="503183"/>
                  </a:lnTo>
                  <a:lnTo>
                    <a:pt x="0" y="397519"/>
                  </a:lnTo>
                </a:path>
                <a:path w="508635" h="508000">
                  <a:moveTo>
                    <a:pt x="508000" y="270519"/>
                  </a:moveTo>
                  <a:lnTo>
                    <a:pt x="275082" y="376183"/>
                  </a:lnTo>
                  <a:lnTo>
                    <a:pt x="268386" y="379237"/>
                  </a:lnTo>
                  <a:lnTo>
                    <a:pt x="261359" y="380764"/>
                  </a:lnTo>
                  <a:lnTo>
                    <a:pt x="254000" y="380764"/>
                  </a:lnTo>
                  <a:lnTo>
                    <a:pt x="246640" y="380764"/>
                  </a:lnTo>
                  <a:lnTo>
                    <a:pt x="239613" y="379237"/>
                  </a:lnTo>
                  <a:lnTo>
                    <a:pt x="232918" y="376183"/>
                  </a:lnTo>
                  <a:lnTo>
                    <a:pt x="0" y="270519"/>
                  </a:lnTo>
                </a:path>
              </a:pathLst>
            </a:custGeom>
            <a:ln w="5080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81000" y="1905000"/>
            <a:ext cx="5715000" cy="274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800">
              <a:latin typeface="Times New Roman"/>
              <a:cs typeface="Times New Roman"/>
            </a:endParaRPr>
          </a:p>
          <a:p>
            <a:pPr marL="1577340" marR="1570355" indent="495300">
              <a:lnSpc>
                <a:spcPct val="150000"/>
              </a:lnSpc>
            </a:pPr>
            <a:r>
              <a:rPr dirty="0" sz="2000" spc="-110" b="1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dirty="0" sz="20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Table </a:t>
            </a:r>
            <a:r>
              <a:rPr dirty="0" sz="2000" spc="-100">
                <a:solidFill>
                  <a:srgbClr val="D0D5DA"/>
                </a:solidFill>
                <a:latin typeface="Microsoft Sans Serif"/>
                <a:cs typeface="Microsoft Sans Serif"/>
              </a:rPr>
              <a:t>Each</a:t>
            </a:r>
            <a:r>
              <a:rPr dirty="0" sz="2000" spc="-3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process</a:t>
            </a:r>
            <a:r>
              <a:rPr dirty="0" sz="2000" spc="-6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5">
                <a:solidFill>
                  <a:srgbClr val="D0D5DA"/>
                </a:solidFill>
                <a:latin typeface="Microsoft Sans Serif"/>
                <a:cs typeface="Microsoft Sans Serif"/>
              </a:rPr>
              <a:t>maintains</a:t>
            </a:r>
            <a:endParaRPr sz="2000">
              <a:latin typeface="Microsoft Sans Serif"/>
              <a:cs typeface="Microsoft Sans Serif"/>
            </a:endParaRPr>
          </a:p>
          <a:p>
            <a:pPr marL="2244725" marR="1938655" indent="-298450">
              <a:lnSpc>
                <a:spcPct val="125000"/>
              </a:lnSpc>
            </a:pP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table</a:t>
            </a:r>
            <a:r>
              <a:rPr dirty="0" sz="2000" spc="-6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of</a:t>
            </a:r>
            <a:r>
              <a:rPr dirty="0" sz="2000" spc="-5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open</a:t>
            </a:r>
            <a:r>
              <a:rPr dirty="0" sz="2000" spc="-5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file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descriptors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286500" y="1905000"/>
            <a:ext cx="5715000" cy="2743200"/>
            <a:chOff x="6286500" y="1905000"/>
            <a:chExt cx="5715000" cy="2743200"/>
          </a:xfrm>
        </p:grpSpPr>
        <p:sp>
          <p:nvSpPr>
            <p:cNvPr id="9" name="object 9" descr=""/>
            <p:cNvSpPr/>
            <p:nvPr/>
          </p:nvSpPr>
          <p:spPr>
            <a:xfrm>
              <a:off x="6286500" y="1905000"/>
              <a:ext cx="5715000" cy="2743200"/>
            </a:xfrm>
            <a:custGeom>
              <a:avLst/>
              <a:gdLst/>
              <a:ahLst/>
              <a:cxnLst/>
              <a:rect l="l" t="t" r="r" b="b"/>
              <a:pathLst>
                <a:path w="5715000" h="2743200">
                  <a:moveTo>
                    <a:pt x="5715000" y="2743200"/>
                  </a:moveTo>
                  <a:lnTo>
                    <a:pt x="0" y="2743200"/>
                  </a:lnTo>
                  <a:lnTo>
                    <a:pt x="0" y="0"/>
                  </a:lnTo>
                  <a:lnTo>
                    <a:pt x="5715000" y="0"/>
                  </a:lnTo>
                  <a:lnTo>
                    <a:pt x="5715000" y="274320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940800" y="2184400"/>
              <a:ext cx="406400" cy="508000"/>
            </a:xfrm>
            <a:custGeom>
              <a:avLst/>
              <a:gdLst/>
              <a:ahLst/>
              <a:cxnLst/>
              <a:rect l="l" t="t" r="r" b="b"/>
              <a:pathLst>
                <a:path w="406400" h="508000">
                  <a:moveTo>
                    <a:pt x="279400" y="0"/>
                  </a:moveTo>
                  <a:lnTo>
                    <a:pt x="50800" y="0"/>
                  </a:lnTo>
                  <a:lnTo>
                    <a:pt x="47464" y="0"/>
                  </a:lnTo>
                  <a:lnTo>
                    <a:pt x="44160" y="325"/>
                  </a:lnTo>
                  <a:lnTo>
                    <a:pt x="40889" y="976"/>
                  </a:lnTo>
                  <a:lnTo>
                    <a:pt x="37617" y="1626"/>
                  </a:lnTo>
                  <a:lnTo>
                    <a:pt x="34441" y="2590"/>
                  </a:lnTo>
                  <a:lnTo>
                    <a:pt x="31359" y="3866"/>
                  </a:lnTo>
                  <a:lnTo>
                    <a:pt x="28278" y="5143"/>
                  </a:lnTo>
                  <a:lnTo>
                    <a:pt x="25350" y="6708"/>
                  </a:lnTo>
                  <a:lnTo>
                    <a:pt x="22577" y="8561"/>
                  </a:lnTo>
                  <a:lnTo>
                    <a:pt x="19803" y="10414"/>
                  </a:lnTo>
                  <a:lnTo>
                    <a:pt x="17237" y="12520"/>
                  </a:lnTo>
                  <a:lnTo>
                    <a:pt x="14878" y="14878"/>
                  </a:lnTo>
                  <a:lnTo>
                    <a:pt x="12520" y="17237"/>
                  </a:lnTo>
                  <a:lnTo>
                    <a:pt x="10414" y="19803"/>
                  </a:lnTo>
                  <a:lnTo>
                    <a:pt x="8561" y="22577"/>
                  </a:lnTo>
                  <a:lnTo>
                    <a:pt x="6708" y="25350"/>
                  </a:lnTo>
                  <a:lnTo>
                    <a:pt x="0" y="47464"/>
                  </a:lnTo>
                  <a:lnTo>
                    <a:pt x="0" y="50800"/>
                  </a:lnTo>
                  <a:lnTo>
                    <a:pt x="0" y="457200"/>
                  </a:lnTo>
                  <a:lnTo>
                    <a:pt x="3866" y="476640"/>
                  </a:lnTo>
                  <a:lnTo>
                    <a:pt x="5143" y="479721"/>
                  </a:lnTo>
                  <a:lnTo>
                    <a:pt x="6708" y="482649"/>
                  </a:lnTo>
                  <a:lnTo>
                    <a:pt x="8561" y="485423"/>
                  </a:lnTo>
                  <a:lnTo>
                    <a:pt x="10414" y="488196"/>
                  </a:lnTo>
                  <a:lnTo>
                    <a:pt x="31359" y="504133"/>
                  </a:lnTo>
                  <a:lnTo>
                    <a:pt x="34441" y="505409"/>
                  </a:lnTo>
                  <a:lnTo>
                    <a:pt x="37617" y="506373"/>
                  </a:lnTo>
                  <a:lnTo>
                    <a:pt x="40889" y="507023"/>
                  </a:lnTo>
                  <a:lnTo>
                    <a:pt x="44160" y="507674"/>
                  </a:lnTo>
                  <a:lnTo>
                    <a:pt x="47464" y="508000"/>
                  </a:lnTo>
                  <a:lnTo>
                    <a:pt x="50800" y="508000"/>
                  </a:lnTo>
                  <a:lnTo>
                    <a:pt x="355600" y="508000"/>
                  </a:lnTo>
                  <a:lnTo>
                    <a:pt x="358935" y="508000"/>
                  </a:lnTo>
                  <a:lnTo>
                    <a:pt x="362239" y="507674"/>
                  </a:lnTo>
                  <a:lnTo>
                    <a:pt x="365510" y="507023"/>
                  </a:lnTo>
                  <a:lnTo>
                    <a:pt x="368782" y="506373"/>
                  </a:lnTo>
                  <a:lnTo>
                    <a:pt x="371958" y="505409"/>
                  </a:lnTo>
                  <a:lnTo>
                    <a:pt x="375040" y="504133"/>
                  </a:lnTo>
                  <a:lnTo>
                    <a:pt x="378121" y="502856"/>
                  </a:lnTo>
                  <a:lnTo>
                    <a:pt x="397838" y="485423"/>
                  </a:lnTo>
                  <a:lnTo>
                    <a:pt x="399691" y="482649"/>
                  </a:lnTo>
                  <a:lnTo>
                    <a:pt x="401256" y="479721"/>
                  </a:lnTo>
                  <a:lnTo>
                    <a:pt x="402533" y="476640"/>
                  </a:lnTo>
                  <a:lnTo>
                    <a:pt x="403809" y="473558"/>
                  </a:lnTo>
                  <a:lnTo>
                    <a:pt x="404773" y="470382"/>
                  </a:lnTo>
                  <a:lnTo>
                    <a:pt x="405423" y="467110"/>
                  </a:lnTo>
                  <a:lnTo>
                    <a:pt x="406074" y="463839"/>
                  </a:lnTo>
                  <a:lnTo>
                    <a:pt x="406400" y="460535"/>
                  </a:lnTo>
                  <a:lnTo>
                    <a:pt x="406400" y="457200"/>
                  </a:lnTo>
                  <a:lnTo>
                    <a:pt x="406400" y="127000"/>
                  </a:lnTo>
                  <a:lnTo>
                    <a:pt x="279400" y="0"/>
                  </a:lnTo>
                  <a:close/>
                </a:path>
              </a:pathLst>
            </a:custGeom>
            <a:ln w="5080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69400" y="2159000"/>
              <a:ext cx="203200" cy="20320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9042400" y="2362200"/>
              <a:ext cx="203200" cy="203200"/>
            </a:xfrm>
            <a:custGeom>
              <a:avLst/>
              <a:gdLst/>
              <a:ahLst/>
              <a:cxnLst/>
              <a:rect l="l" t="t" r="r" b="b"/>
              <a:pathLst>
                <a:path w="203200" h="203200">
                  <a:moveTo>
                    <a:pt x="50800" y="0"/>
                  </a:moveTo>
                  <a:lnTo>
                    <a:pt x="0" y="0"/>
                  </a:lnTo>
                </a:path>
                <a:path w="203200" h="203200">
                  <a:moveTo>
                    <a:pt x="203200" y="101600"/>
                  </a:moveTo>
                  <a:lnTo>
                    <a:pt x="0" y="101600"/>
                  </a:lnTo>
                </a:path>
                <a:path w="203200" h="203200">
                  <a:moveTo>
                    <a:pt x="203200" y="203200"/>
                  </a:moveTo>
                  <a:lnTo>
                    <a:pt x="0" y="203200"/>
                  </a:lnTo>
                </a:path>
              </a:pathLst>
            </a:custGeom>
            <a:ln w="5080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6286500" y="1905000"/>
            <a:ext cx="5715000" cy="274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sz="1800">
              <a:latin typeface="Times New Roman"/>
              <a:cs typeface="Times New Roman"/>
            </a:endParaRPr>
          </a:p>
          <a:p>
            <a:pPr marL="2327275">
              <a:lnSpc>
                <a:spcPct val="100000"/>
              </a:lnSpc>
            </a:pPr>
            <a:r>
              <a:rPr dirty="0" sz="2000" spc="-95" b="1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dirty="0" sz="20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  <a:p>
            <a:pPr algn="ctr" marL="1450975" marR="1443355" indent="-635">
              <a:lnSpc>
                <a:spcPct val="122000"/>
              </a:lnSpc>
              <a:spcBef>
                <a:spcPts val="610"/>
              </a:spcBef>
            </a:pP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System</a:t>
            </a:r>
            <a:r>
              <a:rPr dirty="0" sz="2050" spc="-40">
                <a:solidFill>
                  <a:srgbClr val="D0D5DA"/>
                </a:solidFill>
                <a:latin typeface="Microsoft Sans Serif"/>
                <a:cs typeface="Microsoft Sans Serif"/>
              </a:rPr>
              <a:t>-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wide</a:t>
            </a:r>
            <a:r>
              <a:rPr dirty="0" sz="2000" spc="-7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table </a:t>
            </a:r>
            <a:r>
              <a:rPr dirty="0" sz="2000" spc="-30">
                <a:solidFill>
                  <a:srgbClr val="D0D5DA"/>
                </a:solidFill>
                <a:latin typeface="Microsoft Sans Serif"/>
                <a:cs typeface="Microsoft Sans Serif"/>
              </a:rPr>
              <a:t>containing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file</a:t>
            </a:r>
            <a:r>
              <a:rPr dirty="0" sz="2000" spc="-3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status</a:t>
            </a:r>
            <a:r>
              <a:rPr dirty="0" sz="2050" spc="-10">
                <a:solidFill>
                  <a:srgbClr val="D0D5DA"/>
                </a:solidFill>
                <a:latin typeface="Microsoft Sans Serif"/>
                <a:cs typeface="Microsoft Sans Serif"/>
              </a:rPr>
              <a:t>,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offset</a:t>
            </a:r>
            <a:r>
              <a:rPr dirty="0" sz="2050">
                <a:solidFill>
                  <a:srgbClr val="D0D5DA"/>
                </a:solidFill>
                <a:latin typeface="Microsoft Sans Serif"/>
                <a:cs typeface="Microsoft Sans Serif"/>
              </a:rPr>
              <a:t>,</a:t>
            </a:r>
            <a:r>
              <a:rPr dirty="0" sz="2050" spc="-9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7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v</a:t>
            </a:r>
            <a:r>
              <a:rPr dirty="0" sz="2050">
                <a:solidFill>
                  <a:srgbClr val="D0D5DA"/>
                </a:solidFill>
                <a:latin typeface="Microsoft Sans Serif"/>
                <a:cs typeface="Microsoft Sans Serif"/>
              </a:rPr>
              <a:t>-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node</a:t>
            </a:r>
            <a:r>
              <a:rPr dirty="0" sz="2000" spc="-7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pointer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2192000" y="1905000"/>
            <a:ext cx="5715000" cy="2743200"/>
            <a:chOff x="12192000" y="1905000"/>
            <a:chExt cx="5715000" cy="2743200"/>
          </a:xfrm>
        </p:grpSpPr>
        <p:sp>
          <p:nvSpPr>
            <p:cNvPr id="15" name="object 15" descr=""/>
            <p:cNvSpPr/>
            <p:nvPr/>
          </p:nvSpPr>
          <p:spPr>
            <a:xfrm>
              <a:off x="12192000" y="1905000"/>
              <a:ext cx="5715000" cy="2743200"/>
            </a:xfrm>
            <a:custGeom>
              <a:avLst/>
              <a:gdLst/>
              <a:ahLst/>
              <a:cxnLst/>
              <a:rect l="l" t="t" r="r" b="b"/>
              <a:pathLst>
                <a:path w="5715000" h="2743200">
                  <a:moveTo>
                    <a:pt x="5715000" y="2743200"/>
                  </a:moveTo>
                  <a:lnTo>
                    <a:pt x="0" y="2743200"/>
                  </a:lnTo>
                  <a:lnTo>
                    <a:pt x="0" y="0"/>
                  </a:lnTo>
                  <a:lnTo>
                    <a:pt x="5715000" y="0"/>
                  </a:lnTo>
                  <a:lnTo>
                    <a:pt x="5715000" y="274320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4820900" y="2184400"/>
              <a:ext cx="457200" cy="508000"/>
            </a:xfrm>
            <a:custGeom>
              <a:avLst/>
              <a:gdLst/>
              <a:ahLst/>
              <a:cxnLst/>
              <a:rect l="l" t="t" r="r" b="b"/>
              <a:pathLst>
                <a:path w="457200" h="508000">
                  <a:moveTo>
                    <a:pt x="457200" y="76200"/>
                  </a:moveTo>
                  <a:lnTo>
                    <a:pt x="457200" y="81203"/>
                  </a:lnTo>
                  <a:lnTo>
                    <a:pt x="455735" y="86158"/>
                  </a:lnTo>
                  <a:lnTo>
                    <a:pt x="452807" y="91065"/>
                  </a:lnTo>
                  <a:lnTo>
                    <a:pt x="449879" y="95973"/>
                  </a:lnTo>
                  <a:lnTo>
                    <a:pt x="418673" y="118534"/>
                  </a:lnTo>
                  <a:lnTo>
                    <a:pt x="382109" y="132663"/>
                  </a:lnTo>
                  <a:lnTo>
                    <a:pt x="336362" y="143403"/>
                  </a:lnTo>
                  <a:lnTo>
                    <a:pt x="294959" y="149119"/>
                  </a:lnTo>
                  <a:lnTo>
                    <a:pt x="251006" y="152033"/>
                  </a:lnTo>
                  <a:lnTo>
                    <a:pt x="228600" y="152400"/>
                  </a:lnTo>
                  <a:lnTo>
                    <a:pt x="217369" y="152308"/>
                  </a:lnTo>
                  <a:lnTo>
                    <a:pt x="173041" y="150115"/>
                  </a:lnTo>
                  <a:lnTo>
                    <a:pt x="130847" y="145082"/>
                  </a:lnTo>
                  <a:lnTo>
                    <a:pt x="92411" y="137402"/>
                  </a:lnTo>
                  <a:lnTo>
                    <a:pt x="51887" y="124541"/>
                  </a:lnTo>
                  <a:lnTo>
                    <a:pt x="17401" y="105360"/>
                  </a:lnTo>
                  <a:lnTo>
                    <a:pt x="4392" y="91065"/>
                  </a:lnTo>
                  <a:lnTo>
                    <a:pt x="1464" y="86158"/>
                  </a:lnTo>
                  <a:lnTo>
                    <a:pt x="0" y="81203"/>
                  </a:lnTo>
                  <a:lnTo>
                    <a:pt x="0" y="76200"/>
                  </a:lnTo>
                  <a:lnTo>
                    <a:pt x="0" y="71196"/>
                  </a:lnTo>
                  <a:lnTo>
                    <a:pt x="1464" y="66241"/>
                  </a:lnTo>
                  <a:lnTo>
                    <a:pt x="4392" y="61334"/>
                  </a:lnTo>
                  <a:lnTo>
                    <a:pt x="7320" y="56426"/>
                  </a:lnTo>
                  <a:lnTo>
                    <a:pt x="11657" y="51662"/>
                  </a:lnTo>
                  <a:lnTo>
                    <a:pt x="17401" y="47039"/>
                  </a:lnTo>
                  <a:lnTo>
                    <a:pt x="23145" y="42417"/>
                  </a:lnTo>
                  <a:lnTo>
                    <a:pt x="59208" y="25030"/>
                  </a:lnTo>
                  <a:lnTo>
                    <a:pt x="101596" y="12842"/>
                  </a:lnTo>
                  <a:lnTo>
                    <a:pt x="141118" y="5800"/>
                  </a:lnTo>
                  <a:lnTo>
                    <a:pt x="184002" y="1464"/>
                  </a:lnTo>
                  <a:lnTo>
                    <a:pt x="228600" y="0"/>
                  </a:lnTo>
                  <a:lnTo>
                    <a:pt x="239830" y="91"/>
                  </a:lnTo>
                  <a:lnTo>
                    <a:pt x="284158" y="2284"/>
                  </a:lnTo>
                  <a:lnTo>
                    <a:pt x="326351" y="7317"/>
                  </a:lnTo>
                  <a:lnTo>
                    <a:pt x="364788" y="14997"/>
                  </a:lnTo>
                  <a:lnTo>
                    <a:pt x="405312" y="27858"/>
                  </a:lnTo>
                  <a:lnTo>
                    <a:pt x="439798" y="47039"/>
                  </a:lnTo>
                  <a:lnTo>
                    <a:pt x="452807" y="61334"/>
                  </a:lnTo>
                  <a:lnTo>
                    <a:pt x="455735" y="66241"/>
                  </a:lnTo>
                  <a:lnTo>
                    <a:pt x="457200" y="71196"/>
                  </a:lnTo>
                  <a:lnTo>
                    <a:pt x="457200" y="76200"/>
                  </a:lnTo>
                  <a:close/>
                </a:path>
                <a:path w="457200" h="508000">
                  <a:moveTo>
                    <a:pt x="0" y="76200"/>
                  </a:moveTo>
                  <a:lnTo>
                    <a:pt x="0" y="431800"/>
                  </a:lnTo>
                  <a:lnTo>
                    <a:pt x="5" y="436802"/>
                  </a:lnTo>
                  <a:lnTo>
                    <a:pt x="17423" y="460952"/>
                  </a:lnTo>
                  <a:lnTo>
                    <a:pt x="23170" y="465573"/>
                  </a:lnTo>
                  <a:lnTo>
                    <a:pt x="59236" y="482953"/>
                  </a:lnTo>
                  <a:lnTo>
                    <a:pt x="101621" y="495137"/>
                  </a:lnTo>
                  <a:lnTo>
                    <a:pt x="141136" y="502175"/>
                  </a:lnTo>
                  <a:lnTo>
                    <a:pt x="184012" y="506510"/>
                  </a:lnTo>
                  <a:lnTo>
                    <a:pt x="228600" y="507973"/>
                  </a:lnTo>
                  <a:lnTo>
                    <a:pt x="239828" y="507882"/>
                  </a:lnTo>
                  <a:lnTo>
                    <a:pt x="284146" y="505690"/>
                  </a:lnTo>
                  <a:lnTo>
                    <a:pt x="326331" y="500659"/>
                  </a:lnTo>
                  <a:lnTo>
                    <a:pt x="364762" y="492982"/>
                  </a:lnTo>
                  <a:lnTo>
                    <a:pt x="405284" y="480126"/>
                  </a:lnTo>
                  <a:lnTo>
                    <a:pt x="439776" y="460952"/>
                  </a:lnTo>
                  <a:lnTo>
                    <a:pt x="445522" y="456331"/>
                  </a:lnTo>
                  <a:lnTo>
                    <a:pt x="457200" y="431800"/>
                  </a:lnTo>
                  <a:lnTo>
                    <a:pt x="457200" y="76200"/>
                  </a:lnTo>
                </a:path>
                <a:path w="457200" h="508000">
                  <a:moveTo>
                    <a:pt x="0" y="254000"/>
                  </a:moveTo>
                  <a:lnTo>
                    <a:pt x="5" y="259002"/>
                  </a:lnTo>
                  <a:lnTo>
                    <a:pt x="1473" y="263956"/>
                  </a:lnTo>
                  <a:lnTo>
                    <a:pt x="4405" y="268862"/>
                  </a:lnTo>
                  <a:lnTo>
                    <a:pt x="7338" y="273768"/>
                  </a:lnTo>
                  <a:lnTo>
                    <a:pt x="38553" y="296321"/>
                  </a:lnTo>
                  <a:lnTo>
                    <a:pt x="75118" y="310445"/>
                  </a:lnTo>
                  <a:lnTo>
                    <a:pt x="120859" y="321180"/>
                  </a:lnTo>
                  <a:lnTo>
                    <a:pt x="162254" y="326894"/>
                  </a:lnTo>
                  <a:lnTo>
                    <a:pt x="206197" y="329807"/>
                  </a:lnTo>
                  <a:lnTo>
                    <a:pt x="228600" y="330173"/>
                  </a:lnTo>
                  <a:lnTo>
                    <a:pt x="239828" y="330082"/>
                  </a:lnTo>
                  <a:lnTo>
                    <a:pt x="284146" y="327890"/>
                  </a:lnTo>
                  <a:lnTo>
                    <a:pt x="326331" y="322859"/>
                  </a:lnTo>
                  <a:lnTo>
                    <a:pt x="364762" y="315182"/>
                  </a:lnTo>
                  <a:lnTo>
                    <a:pt x="405284" y="302326"/>
                  </a:lnTo>
                  <a:lnTo>
                    <a:pt x="439776" y="283152"/>
                  </a:lnTo>
                  <a:lnTo>
                    <a:pt x="445522" y="278531"/>
                  </a:lnTo>
                  <a:lnTo>
                    <a:pt x="449861" y="273768"/>
                  </a:lnTo>
                  <a:lnTo>
                    <a:pt x="452794" y="268862"/>
                  </a:lnTo>
                  <a:lnTo>
                    <a:pt x="455726" y="263956"/>
                  </a:lnTo>
                  <a:lnTo>
                    <a:pt x="457194" y="259002"/>
                  </a:lnTo>
                  <a:lnTo>
                    <a:pt x="457200" y="254000"/>
                  </a:lnTo>
                </a:path>
              </a:pathLst>
            </a:custGeom>
            <a:ln w="50800">
              <a:solidFill>
                <a:srgbClr val="BF83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2192000" y="1905000"/>
            <a:ext cx="5715000" cy="274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000" spc="-114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050" spc="-114" b="1">
                <a:solidFill>
                  <a:srgbClr val="FFFFFF"/>
                </a:solidFill>
                <a:latin typeface="Berlin Sans FB"/>
                <a:cs typeface="Berlin Sans FB"/>
              </a:rPr>
              <a:t>-</a:t>
            </a:r>
            <a:r>
              <a:rPr dirty="0" sz="2000" spc="-95" b="1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dirty="0" sz="2050" spc="-95" b="1">
                <a:solidFill>
                  <a:srgbClr val="FFFFFF"/>
                </a:solidFill>
                <a:latin typeface="Berlin Sans FB"/>
                <a:cs typeface="Berlin Sans FB"/>
              </a:rPr>
              <a:t>/</a:t>
            </a:r>
            <a:r>
              <a:rPr dirty="0" sz="2000" spc="-9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050" spc="-95" b="1">
                <a:solidFill>
                  <a:srgbClr val="FFFFFF"/>
                </a:solidFill>
                <a:latin typeface="Berlin Sans FB"/>
                <a:cs typeface="Berlin Sans FB"/>
              </a:rPr>
              <a:t>-</a:t>
            </a: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endParaRPr sz="2000">
              <a:latin typeface="Arial"/>
              <a:cs typeface="Arial"/>
            </a:endParaRPr>
          </a:p>
          <a:p>
            <a:pPr algn="ctr" marL="1847214" marR="1839595">
              <a:lnSpc>
                <a:spcPct val="124500"/>
              </a:lnSpc>
              <a:spcBef>
                <a:spcPts val="535"/>
              </a:spcBef>
            </a:pP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System</a:t>
            </a:r>
            <a:r>
              <a:rPr dirty="0" sz="2050" spc="-40">
                <a:solidFill>
                  <a:srgbClr val="D0D5DA"/>
                </a:solidFill>
                <a:latin typeface="Microsoft Sans Serif"/>
                <a:cs typeface="Microsoft Sans Serif"/>
              </a:rPr>
              <a:t>-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wide</a:t>
            </a:r>
            <a:r>
              <a:rPr dirty="0" sz="2000" spc="-7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D0D5DA"/>
                </a:solidFill>
                <a:latin typeface="Microsoft Sans Serif"/>
                <a:cs typeface="Microsoft Sans Serif"/>
              </a:rPr>
              <a:t>table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with</a:t>
            </a:r>
            <a:r>
              <a:rPr dirty="0" sz="2000" spc="-7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physical</a:t>
            </a:r>
            <a:r>
              <a:rPr dirty="0" sz="2000" spc="-7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file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information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81000" y="4838700"/>
            <a:ext cx="17526000" cy="762000"/>
          </a:xfrm>
          <a:prstGeom prst="rect">
            <a:avLst/>
          </a:prstGeom>
          <a:solidFill>
            <a:srgbClr val="1D3A8A">
              <a:alpha val="30198"/>
            </a:srgbClr>
          </a:solidFill>
        </p:spPr>
        <p:txBody>
          <a:bodyPr wrap="square" lIns="0" tIns="1968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50"/>
              </a:spcBef>
            </a:pPr>
            <a:r>
              <a:rPr dirty="0" sz="1950" spc="-114" b="1">
                <a:solidFill>
                  <a:srgbClr val="60A5FA"/>
                </a:solidFill>
                <a:latin typeface="Arial"/>
                <a:cs typeface="Arial"/>
              </a:rPr>
              <a:t>Key</a:t>
            </a:r>
            <a:r>
              <a:rPr dirty="0" sz="1950" spc="-90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1950" spc="-45" b="1">
                <a:solidFill>
                  <a:srgbClr val="60A5FA"/>
                </a:solidFill>
                <a:latin typeface="Arial"/>
                <a:cs typeface="Arial"/>
              </a:rPr>
              <a:t>Concept</a:t>
            </a:r>
            <a:r>
              <a:rPr dirty="0" sz="2050" spc="-45">
                <a:solidFill>
                  <a:srgbClr val="60A5FA"/>
                </a:solidFill>
                <a:latin typeface="Segoe UI Symbol"/>
                <a:cs typeface="Segoe UI Symbol"/>
              </a:rPr>
              <a:t>:</a:t>
            </a:r>
            <a:r>
              <a:rPr dirty="0" sz="2000" spc="-45">
                <a:solidFill>
                  <a:srgbClr val="FFFFFF"/>
                </a:solidFill>
                <a:latin typeface="Microsoft Sans Serif"/>
                <a:cs typeface="Microsoft Sans Serif"/>
              </a:rPr>
              <a:t>These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three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structures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work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together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5">
                <a:solidFill>
                  <a:srgbClr val="FFFFFF"/>
                </a:solidFill>
                <a:latin typeface="Microsoft Sans Serif"/>
                <a:cs typeface="Microsoft Sans Serif"/>
              </a:rPr>
              <a:t>enable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file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sharing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between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processes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50" spc="-204"/>
              <a:t>File</a:t>
            </a:r>
            <a:r>
              <a:rPr dirty="0" sz="4050" spc="-245"/>
              <a:t> </a:t>
            </a:r>
            <a:r>
              <a:rPr dirty="0" sz="4050" spc="-220"/>
              <a:t>Sharing</a:t>
            </a:r>
            <a:r>
              <a:rPr dirty="0" sz="4150" spc="-220"/>
              <a:t>:</a:t>
            </a:r>
            <a:r>
              <a:rPr dirty="0" sz="4150" spc="-275"/>
              <a:t> </a:t>
            </a:r>
            <a:r>
              <a:rPr dirty="0" sz="4050" spc="-265"/>
              <a:t>A</a:t>
            </a:r>
            <a:r>
              <a:rPr dirty="0" sz="4050" spc="-245"/>
              <a:t> </a:t>
            </a:r>
            <a:r>
              <a:rPr dirty="0" sz="4050" spc="-175"/>
              <a:t>Visual</a:t>
            </a:r>
            <a:r>
              <a:rPr dirty="0" sz="4050" spc="-245"/>
              <a:t> </a:t>
            </a:r>
            <a:r>
              <a:rPr dirty="0" sz="4050" spc="-175"/>
              <a:t>Diagram</a:t>
            </a:r>
            <a:endParaRPr sz="4050"/>
          </a:p>
        </p:txBody>
      </p:sp>
      <p:sp>
        <p:nvSpPr>
          <p:cNvPr id="3" name="object 3" descr=""/>
          <p:cNvSpPr txBox="1"/>
          <p:nvPr/>
        </p:nvSpPr>
        <p:spPr>
          <a:xfrm>
            <a:off x="17292141" y="765019"/>
            <a:ext cx="62801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25">
                <a:solidFill>
                  <a:srgbClr val="D0D5DA"/>
                </a:solidFill>
                <a:latin typeface="Microsoft Sans Serif"/>
                <a:cs typeface="Microsoft Sans Serif"/>
              </a:rPr>
              <a:t>18/25</a:t>
            </a:r>
            <a:endParaRPr sz="195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1000" y="1905000"/>
            <a:ext cx="17526000" cy="6381750"/>
            <a:chOff x="381000" y="1905000"/>
            <a:chExt cx="17526000" cy="6381750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1905000"/>
              <a:ext cx="17526000" cy="6381750"/>
            </a:xfrm>
            <a:custGeom>
              <a:avLst/>
              <a:gdLst/>
              <a:ahLst/>
              <a:cxnLst/>
              <a:rect l="l" t="t" r="r" b="b"/>
              <a:pathLst>
                <a:path w="17526000" h="6381750">
                  <a:moveTo>
                    <a:pt x="17526000" y="6381750"/>
                  </a:moveTo>
                  <a:lnTo>
                    <a:pt x="0" y="6381750"/>
                  </a:lnTo>
                  <a:lnTo>
                    <a:pt x="0" y="0"/>
                  </a:lnTo>
                  <a:lnTo>
                    <a:pt x="17526000" y="0"/>
                  </a:lnTo>
                  <a:lnTo>
                    <a:pt x="17526000" y="63817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09600" y="3238499"/>
              <a:ext cx="17068800" cy="4819650"/>
            </a:xfrm>
            <a:custGeom>
              <a:avLst/>
              <a:gdLst/>
              <a:ahLst/>
              <a:cxnLst/>
              <a:rect l="l" t="t" r="r" b="b"/>
              <a:pathLst>
                <a:path w="17068800" h="4819650">
                  <a:moveTo>
                    <a:pt x="16992600" y="4819650"/>
                  </a:moveTo>
                  <a:lnTo>
                    <a:pt x="76200" y="4819650"/>
                  </a:lnTo>
                  <a:lnTo>
                    <a:pt x="68693" y="4819287"/>
                  </a:lnTo>
                  <a:lnTo>
                    <a:pt x="27882" y="4802382"/>
                  </a:lnTo>
                  <a:lnTo>
                    <a:pt x="3262" y="4765536"/>
                  </a:lnTo>
                  <a:lnTo>
                    <a:pt x="0" y="47434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16992600" y="0"/>
                  </a:lnTo>
                  <a:lnTo>
                    <a:pt x="17034939" y="12829"/>
                  </a:lnTo>
                  <a:lnTo>
                    <a:pt x="17062996" y="47039"/>
                  </a:lnTo>
                  <a:lnTo>
                    <a:pt x="17068800" y="76200"/>
                  </a:lnTo>
                  <a:lnTo>
                    <a:pt x="17068800" y="4743450"/>
                  </a:lnTo>
                  <a:lnTo>
                    <a:pt x="17055966" y="4785791"/>
                  </a:lnTo>
                  <a:lnTo>
                    <a:pt x="17021757" y="4813849"/>
                  </a:lnTo>
                  <a:lnTo>
                    <a:pt x="16992600" y="4819650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09600" y="3238499"/>
              <a:ext cx="17068800" cy="4819650"/>
            </a:xfrm>
            <a:custGeom>
              <a:avLst/>
              <a:gdLst/>
              <a:ahLst/>
              <a:cxnLst/>
              <a:rect l="l" t="t" r="r" b="b"/>
              <a:pathLst>
                <a:path w="17068800" h="4819650">
                  <a:moveTo>
                    <a:pt x="16992600" y="4819650"/>
                  </a:moveTo>
                  <a:lnTo>
                    <a:pt x="76200" y="4819650"/>
                  </a:lnTo>
                  <a:lnTo>
                    <a:pt x="68693" y="4819287"/>
                  </a:lnTo>
                  <a:lnTo>
                    <a:pt x="27882" y="4802382"/>
                  </a:lnTo>
                  <a:lnTo>
                    <a:pt x="3262" y="4765536"/>
                  </a:lnTo>
                  <a:lnTo>
                    <a:pt x="0" y="47434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16992600" y="0"/>
                  </a:lnTo>
                  <a:lnTo>
                    <a:pt x="17029418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2"/>
                  </a:lnTo>
                  <a:lnTo>
                    <a:pt x="9524" y="4747828"/>
                  </a:lnTo>
                  <a:lnTo>
                    <a:pt x="23193" y="4784132"/>
                  </a:lnTo>
                  <a:lnTo>
                    <a:pt x="54729" y="4806724"/>
                  </a:lnTo>
                  <a:lnTo>
                    <a:pt x="71822" y="4810125"/>
                  </a:lnTo>
                  <a:lnTo>
                    <a:pt x="17029416" y="4810125"/>
                  </a:lnTo>
                  <a:lnTo>
                    <a:pt x="17028554" y="4810641"/>
                  </a:lnTo>
                  <a:lnTo>
                    <a:pt x="17021757" y="4813849"/>
                  </a:lnTo>
                  <a:lnTo>
                    <a:pt x="17014685" y="4816387"/>
                  </a:lnTo>
                  <a:lnTo>
                    <a:pt x="17007467" y="4818199"/>
                  </a:lnTo>
                  <a:lnTo>
                    <a:pt x="17000106" y="4819287"/>
                  </a:lnTo>
                  <a:lnTo>
                    <a:pt x="16992600" y="4819650"/>
                  </a:lnTo>
                  <a:close/>
                </a:path>
                <a:path w="17068800" h="4819650">
                  <a:moveTo>
                    <a:pt x="17029416" y="4810125"/>
                  </a:moveTo>
                  <a:lnTo>
                    <a:pt x="16996978" y="4810125"/>
                  </a:lnTo>
                  <a:lnTo>
                    <a:pt x="17001314" y="4809698"/>
                  </a:lnTo>
                  <a:lnTo>
                    <a:pt x="17009902" y="4807989"/>
                  </a:lnTo>
                  <a:lnTo>
                    <a:pt x="17042842" y="4787500"/>
                  </a:lnTo>
                  <a:lnTo>
                    <a:pt x="17058848" y="4752163"/>
                  </a:lnTo>
                  <a:lnTo>
                    <a:pt x="17059275" y="4747828"/>
                  </a:lnTo>
                  <a:lnTo>
                    <a:pt x="17059275" y="71822"/>
                  </a:lnTo>
                  <a:lnTo>
                    <a:pt x="17058966" y="68693"/>
                  </a:lnTo>
                  <a:lnTo>
                    <a:pt x="17058847" y="67486"/>
                  </a:lnTo>
                  <a:lnTo>
                    <a:pt x="17042842" y="32148"/>
                  </a:lnTo>
                  <a:lnTo>
                    <a:pt x="17009901" y="11660"/>
                  </a:lnTo>
                  <a:lnTo>
                    <a:pt x="16996978" y="9525"/>
                  </a:lnTo>
                  <a:lnTo>
                    <a:pt x="17029418" y="9525"/>
                  </a:lnTo>
                  <a:lnTo>
                    <a:pt x="17059789" y="40242"/>
                  </a:lnTo>
                  <a:lnTo>
                    <a:pt x="17068800" y="76200"/>
                  </a:lnTo>
                  <a:lnTo>
                    <a:pt x="17068800" y="4743450"/>
                  </a:lnTo>
                  <a:lnTo>
                    <a:pt x="17055967" y="4785792"/>
                  </a:lnTo>
                  <a:lnTo>
                    <a:pt x="17035067" y="4806724"/>
                  </a:lnTo>
                  <a:lnTo>
                    <a:pt x="17029416" y="4810125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500" y="2152650"/>
              <a:ext cx="381000" cy="419100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6651079" y="2683061"/>
            <a:ext cx="4986020" cy="414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45" b="1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dirty="0" sz="255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25" b="1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255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25" b="1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dirty="0" sz="255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30" b="1">
                <a:solidFill>
                  <a:srgbClr val="FFFFFF"/>
                </a:solidFill>
                <a:latin typeface="Arial"/>
                <a:cs typeface="Arial"/>
              </a:rPr>
              <a:t>Relationships</a:t>
            </a:r>
            <a:endParaRPr sz="25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35025" y="3340100"/>
            <a:ext cx="3797935" cy="4445000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500">
                <a:solidFill>
                  <a:srgbClr val="4ADE80"/>
                </a:solidFill>
                <a:latin typeface="Courier New"/>
                <a:cs typeface="Courier New"/>
              </a:rPr>
              <a:t>Process A Process </a:t>
            </a:r>
            <a:r>
              <a:rPr dirty="0" sz="1500" spc="-50">
                <a:solidFill>
                  <a:srgbClr val="4ADE80"/>
                </a:solidFill>
                <a:latin typeface="Courier New"/>
                <a:cs typeface="Courier New"/>
              </a:rPr>
              <a:t>B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+-----------+ +-----------</a:t>
            </a:r>
            <a:r>
              <a:rPr dirty="0" sz="1500" spc="-5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|Process Tbl| |Process </a:t>
            </a:r>
            <a:r>
              <a:rPr dirty="0" sz="1500" spc="-20">
                <a:solidFill>
                  <a:srgbClr val="FFFFFF"/>
                </a:solidFill>
                <a:latin typeface="Courier New"/>
                <a:cs typeface="Courier New"/>
              </a:rPr>
              <a:t>Tbl|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| fd 1 -&gt;---|--+ | fd 7 -&gt;---|--</a:t>
            </a:r>
            <a:r>
              <a:rPr dirty="0" sz="1500" spc="-5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+-----------+ | +-----------+ </a:t>
            </a:r>
            <a:r>
              <a:rPr dirty="0" sz="1500" spc="-5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| +-------------+ </a:t>
            </a:r>
            <a:r>
              <a:rPr dirty="0" sz="1500" spc="-5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+--&gt;| </a:t>
            </a:r>
            <a:r>
              <a:rPr dirty="0" sz="1500">
                <a:solidFill>
                  <a:srgbClr val="FACC15"/>
                </a:solidFill>
                <a:latin typeface="Courier New"/>
                <a:cs typeface="Courier New"/>
              </a:rPr>
              <a:t>File Table </a:t>
            </a:r>
            <a:r>
              <a:rPr dirty="0" sz="1500" spc="-25">
                <a:solidFill>
                  <a:srgbClr val="FFFFFF"/>
                </a:solidFill>
                <a:latin typeface="Courier New"/>
                <a:cs typeface="Courier New"/>
              </a:rPr>
              <a:t>|&lt;+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|- File </a:t>
            </a:r>
            <a:r>
              <a:rPr dirty="0" sz="1500" spc="-10">
                <a:solidFill>
                  <a:srgbClr val="FFFFFF"/>
                </a:solidFill>
                <a:latin typeface="Courier New"/>
                <a:cs typeface="Courier New"/>
              </a:rPr>
              <a:t>Status|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|- Offset: </a:t>
            </a:r>
            <a:r>
              <a:rPr dirty="0" sz="1500" spc="-20">
                <a:solidFill>
                  <a:srgbClr val="FFFFFF"/>
                </a:solidFill>
                <a:latin typeface="Courier New"/>
                <a:cs typeface="Courier New"/>
              </a:rPr>
              <a:t>120|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|- v-node ptr-&gt;|--</a:t>
            </a:r>
            <a:r>
              <a:rPr dirty="0" sz="1500" spc="-5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+-------------+ </a:t>
            </a:r>
            <a:r>
              <a:rPr dirty="0" sz="1500" spc="-5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+---------------</a:t>
            </a:r>
            <a:r>
              <a:rPr dirty="0" sz="1500" spc="-5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| </a:t>
            </a:r>
            <a:r>
              <a:rPr dirty="0" sz="1500">
                <a:solidFill>
                  <a:srgbClr val="BF83FB"/>
                </a:solidFill>
                <a:latin typeface="Courier New"/>
                <a:cs typeface="Courier New"/>
              </a:rPr>
              <a:t>V-Node Table </a:t>
            </a:r>
            <a:r>
              <a:rPr dirty="0" sz="1500" spc="-5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|- File Size </a:t>
            </a:r>
            <a:r>
              <a:rPr dirty="0" sz="1500" spc="-5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|- i-node info </a:t>
            </a:r>
            <a:r>
              <a:rPr dirty="0" sz="1500" spc="-5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500">
                <a:solidFill>
                  <a:srgbClr val="FFFFFF"/>
                </a:solidFill>
                <a:latin typeface="Courier New"/>
                <a:cs typeface="Courier New"/>
              </a:rPr>
              <a:t>+---------------</a:t>
            </a:r>
            <a:r>
              <a:rPr dirty="0" sz="1500" spc="-5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50" spc="-204"/>
              <a:t>File</a:t>
            </a:r>
            <a:r>
              <a:rPr dirty="0" sz="4050" spc="-235"/>
              <a:t> </a:t>
            </a:r>
            <a:r>
              <a:rPr dirty="0" sz="4050" spc="-220"/>
              <a:t>Sharing</a:t>
            </a:r>
            <a:r>
              <a:rPr dirty="0" sz="4150" spc="-220"/>
              <a:t>:</a:t>
            </a:r>
            <a:r>
              <a:rPr dirty="0" sz="4150" spc="-260"/>
              <a:t> </a:t>
            </a:r>
            <a:r>
              <a:rPr dirty="0" sz="4050" spc="-165"/>
              <a:t>Implications</a:t>
            </a:r>
            <a:endParaRPr sz="4050"/>
          </a:p>
        </p:txBody>
      </p:sp>
      <p:sp>
        <p:nvSpPr>
          <p:cNvPr id="3" name="object 3" descr=""/>
          <p:cNvSpPr txBox="1"/>
          <p:nvPr/>
        </p:nvSpPr>
        <p:spPr>
          <a:xfrm>
            <a:off x="17292141" y="764716"/>
            <a:ext cx="62801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25">
                <a:solidFill>
                  <a:srgbClr val="D0D5DA"/>
                </a:solidFill>
                <a:latin typeface="Microsoft Sans Serif"/>
                <a:cs typeface="Microsoft Sans Serif"/>
              </a:rPr>
              <a:t>19/25</a:t>
            </a:r>
            <a:endParaRPr sz="195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1000" y="1905000"/>
            <a:ext cx="8667750" cy="3695700"/>
            <a:chOff x="381000" y="1905000"/>
            <a:chExt cx="8667750" cy="3695700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1905000"/>
              <a:ext cx="8667750" cy="3695700"/>
            </a:xfrm>
            <a:custGeom>
              <a:avLst/>
              <a:gdLst/>
              <a:ahLst/>
              <a:cxnLst/>
              <a:rect l="l" t="t" r="r" b="b"/>
              <a:pathLst>
                <a:path w="8667750" h="3695700">
                  <a:moveTo>
                    <a:pt x="8667750" y="3695700"/>
                  </a:moveTo>
                  <a:lnTo>
                    <a:pt x="0" y="369570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369570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36600" y="2286000"/>
              <a:ext cx="355600" cy="457200"/>
            </a:xfrm>
            <a:custGeom>
              <a:avLst/>
              <a:gdLst/>
              <a:ahLst/>
              <a:cxnLst/>
              <a:rect l="l" t="t" r="r" b="b"/>
              <a:pathLst>
                <a:path w="355600" h="457200">
                  <a:moveTo>
                    <a:pt x="355600" y="457200"/>
                  </a:moveTo>
                  <a:lnTo>
                    <a:pt x="355600" y="406400"/>
                  </a:lnTo>
                  <a:lnTo>
                    <a:pt x="355600" y="399728"/>
                  </a:lnTo>
                  <a:lnTo>
                    <a:pt x="354949" y="393121"/>
                  </a:lnTo>
                  <a:lnTo>
                    <a:pt x="353647" y="386578"/>
                  </a:lnTo>
                  <a:lnTo>
                    <a:pt x="352346" y="380035"/>
                  </a:lnTo>
                  <a:lnTo>
                    <a:pt x="334771" y="344407"/>
                  </a:lnTo>
                  <a:lnTo>
                    <a:pt x="310445" y="321922"/>
                  </a:lnTo>
                  <a:lnTo>
                    <a:pt x="304899" y="318216"/>
                  </a:lnTo>
                  <a:lnTo>
                    <a:pt x="267278" y="305450"/>
                  </a:lnTo>
                  <a:lnTo>
                    <a:pt x="260671" y="304800"/>
                  </a:lnTo>
                  <a:lnTo>
                    <a:pt x="254000" y="304800"/>
                  </a:lnTo>
                  <a:lnTo>
                    <a:pt x="101600" y="304800"/>
                  </a:lnTo>
                  <a:lnTo>
                    <a:pt x="94928" y="304800"/>
                  </a:lnTo>
                  <a:lnTo>
                    <a:pt x="88321" y="305450"/>
                  </a:lnTo>
                  <a:lnTo>
                    <a:pt x="50700" y="318216"/>
                  </a:lnTo>
                  <a:lnTo>
                    <a:pt x="29757" y="334558"/>
                  </a:lnTo>
                  <a:lnTo>
                    <a:pt x="25040" y="339275"/>
                  </a:lnTo>
                  <a:lnTo>
                    <a:pt x="7733" y="367519"/>
                  </a:lnTo>
                  <a:lnTo>
                    <a:pt x="5180" y="373682"/>
                  </a:lnTo>
                  <a:lnTo>
                    <a:pt x="3253" y="380035"/>
                  </a:lnTo>
                  <a:lnTo>
                    <a:pt x="1952" y="386578"/>
                  </a:lnTo>
                  <a:lnTo>
                    <a:pt x="650" y="393121"/>
                  </a:lnTo>
                  <a:lnTo>
                    <a:pt x="0" y="399728"/>
                  </a:lnTo>
                  <a:lnTo>
                    <a:pt x="0" y="406400"/>
                  </a:lnTo>
                  <a:lnTo>
                    <a:pt x="0" y="457200"/>
                  </a:lnTo>
                </a:path>
                <a:path w="355600" h="457200">
                  <a:moveTo>
                    <a:pt x="279400" y="101600"/>
                  </a:moveTo>
                  <a:lnTo>
                    <a:pt x="271666" y="140480"/>
                  </a:lnTo>
                  <a:lnTo>
                    <a:pt x="262277" y="158045"/>
                  </a:lnTo>
                  <a:lnTo>
                    <a:pt x="258570" y="163592"/>
                  </a:lnTo>
                  <a:lnTo>
                    <a:pt x="254359" y="168724"/>
                  </a:lnTo>
                  <a:lnTo>
                    <a:pt x="249642" y="173442"/>
                  </a:lnTo>
                  <a:lnTo>
                    <a:pt x="244924" y="178159"/>
                  </a:lnTo>
                  <a:lnTo>
                    <a:pt x="210517" y="198019"/>
                  </a:lnTo>
                  <a:lnTo>
                    <a:pt x="177800" y="203200"/>
                  </a:lnTo>
                  <a:lnTo>
                    <a:pt x="171128" y="203199"/>
                  </a:lnTo>
                  <a:lnTo>
                    <a:pt x="132756" y="192913"/>
                  </a:lnTo>
                  <a:lnTo>
                    <a:pt x="105957" y="173442"/>
                  </a:lnTo>
                  <a:lnTo>
                    <a:pt x="101240" y="168724"/>
                  </a:lnTo>
                  <a:lnTo>
                    <a:pt x="97028" y="163592"/>
                  </a:lnTo>
                  <a:lnTo>
                    <a:pt x="93322" y="158045"/>
                  </a:lnTo>
                  <a:lnTo>
                    <a:pt x="89616" y="152499"/>
                  </a:lnTo>
                  <a:lnTo>
                    <a:pt x="78152" y="121421"/>
                  </a:lnTo>
                  <a:lnTo>
                    <a:pt x="76850" y="114878"/>
                  </a:lnTo>
                  <a:lnTo>
                    <a:pt x="76200" y="108271"/>
                  </a:lnTo>
                  <a:lnTo>
                    <a:pt x="76200" y="101600"/>
                  </a:lnTo>
                  <a:lnTo>
                    <a:pt x="76200" y="94928"/>
                  </a:lnTo>
                  <a:lnTo>
                    <a:pt x="76850" y="88321"/>
                  </a:lnTo>
                  <a:lnTo>
                    <a:pt x="78152" y="81778"/>
                  </a:lnTo>
                  <a:lnTo>
                    <a:pt x="79453" y="75235"/>
                  </a:lnTo>
                  <a:lnTo>
                    <a:pt x="97028" y="39607"/>
                  </a:lnTo>
                  <a:lnTo>
                    <a:pt x="105957" y="29757"/>
                  </a:lnTo>
                  <a:lnTo>
                    <a:pt x="110675" y="25040"/>
                  </a:lnTo>
                  <a:lnTo>
                    <a:pt x="145082" y="5180"/>
                  </a:lnTo>
                  <a:lnTo>
                    <a:pt x="157978" y="1952"/>
                  </a:lnTo>
                  <a:lnTo>
                    <a:pt x="164521" y="650"/>
                  </a:lnTo>
                  <a:lnTo>
                    <a:pt x="171128" y="0"/>
                  </a:lnTo>
                  <a:lnTo>
                    <a:pt x="177800" y="0"/>
                  </a:lnTo>
                  <a:lnTo>
                    <a:pt x="184471" y="0"/>
                  </a:lnTo>
                  <a:lnTo>
                    <a:pt x="216680" y="7733"/>
                  </a:lnTo>
                  <a:lnTo>
                    <a:pt x="222843" y="10286"/>
                  </a:lnTo>
                  <a:lnTo>
                    <a:pt x="249642" y="29757"/>
                  </a:lnTo>
                  <a:lnTo>
                    <a:pt x="254359" y="34475"/>
                  </a:lnTo>
                  <a:lnTo>
                    <a:pt x="274219" y="68882"/>
                  </a:lnTo>
                  <a:lnTo>
                    <a:pt x="279400" y="94928"/>
                  </a:lnTo>
                  <a:lnTo>
                    <a:pt x="279400" y="101600"/>
                  </a:lnTo>
                  <a:close/>
                </a:path>
              </a:pathLst>
            </a:custGeom>
            <a:ln w="5080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2568702"/>
              <a:ext cx="127000" cy="19989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00" y="2263902"/>
              <a:ext cx="127199" cy="247650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381000" y="1905000"/>
            <a:ext cx="8667750" cy="3695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z="2550" spc="-155" b="1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dirty="0" sz="2550" spc="-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40" b="1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dirty="0" sz="2550" spc="-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40" b="1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dirty="0" sz="2550" spc="-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0" b="1">
                <a:solidFill>
                  <a:srgbClr val="FFFFFF"/>
                </a:solidFill>
                <a:latin typeface="Arial"/>
                <a:cs typeface="Arial"/>
              </a:rPr>
              <a:t>Entry</a:t>
            </a:r>
            <a:endParaRPr sz="2550">
              <a:latin typeface="Arial"/>
              <a:cs typeface="Arial"/>
            </a:endParaRPr>
          </a:p>
          <a:p>
            <a:pPr marL="548640" indent="-243840">
              <a:lnSpc>
                <a:spcPct val="100000"/>
              </a:lnSpc>
              <a:spcBef>
                <a:spcPts val="1614"/>
              </a:spcBef>
              <a:buClr>
                <a:srgbClr val="4ADE80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Multiple</a:t>
            </a:r>
            <a:r>
              <a:rPr dirty="0" sz="2000" spc="-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descriptors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share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same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entry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150"/>
              </a:spcBef>
              <a:buClr>
                <a:srgbClr val="4ADE80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After</a:t>
            </a:r>
            <a:r>
              <a:rPr dirty="0" sz="2000" spc="-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dup</a:t>
            </a:r>
            <a:r>
              <a:rPr dirty="0" sz="2050" spc="-10">
                <a:solidFill>
                  <a:srgbClr val="FFFFFF"/>
                </a:solidFill>
                <a:latin typeface="Microsoft Sans Serif"/>
                <a:cs typeface="Microsoft Sans Serif"/>
              </a:rPr>
              <a:t>()</a:t>
            </a:r>
            <a:r>
              <a:rPr dirty="0" sz="2050" spc="-1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fork</a:t>
            </a:r>
            <a:r>
              <a:rPr dirty="0" sz="2050">
                <a:solidFill>
                  <a:srgbClr val="FFFFFF"/>
                </a:solidFill>
                <a:latin typeface="Microsoft Sans Serif"/>
                <a:cs typeface="Microsoft Sans Serif"/>
              </a:rPr>
              <a:t>()</a:t>
            </a:r>
            <a:r>
              <a:rPr dirty="0" sz="2050" spc="-1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operations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190"/>
              </a:spcBef>
              <a:buClr>
                <a:srgbClr val="4ADE80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They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share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same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file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offset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4ADE80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125">
                <a:solidFill>
                  <a:srgbClr val="FFFFFF"/>
                </a:solidFill>
                <a:latin typeface="Microsoft Sans Serif"/>
                <a:cs typeface="Microsoft Sans Serif"/>
              </a:rPr>
              <a:t>Read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dirty="0" sz="2000" spc="-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one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advances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offset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other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9239250" y="1905000"/>
            <a:ext cx="8667750" cy="3695700"/>
            <a:chOff x="9239250" y="1905000"/>
            <a:chExt cx="8667750" cy="3695700"/>
          </a:xfrm>
        </p:grpSpPr>
        <p:sp>
          <p:nvSpPr>
            <p:cNvPr id="11" name="object 11" descr=""/>
            <p:cNvSpPr/>
            <p:nvPr/>
          </p:nvSpPr>
          <p:spPr>
            <a:xfrm>
              <a:off x="9239250" y="1905000"/>
              <a:ext cx="8667750" cy="3695700"/>
            </a:xfrm>
            <a:custGeom>
              <a:avLst/>
              <a:gdLst/>
              <a:ahLst/>
              <a:cxnLst/>
              <a:rect l="l" t="t" r="r" b="b"/>
              <a:pathLst>
                <a:path w="8667750" h="3695700">
                  <a:moveTo>
                    <a:pt x="8667750" y="3695700"/>
                  </a:moveTo>
                  <a:lnTo>
                    <a:pt x="0" y="369570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369570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696450" y="22860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w="0"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5080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99650" y="2260600"/>
              <a:ext cx="203200" cy="20320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94850" y="2565400"/>
              <a:ext cx="203200" cy="203200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9772650" y="24384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228600" y="7486"/>
                  </a:lnTo>
                  <a:lnTo>
                    <a:pt x="228233" y="14955"/>
                  </a:lnTo>
                  <a:lnTo>
                    <a:pt x="227499" y="22406"/>
                  </a:lnTo>
                  <a:lnTo>
                    <a:pt x="226765" y="29857"/>
                  </a:lnTo>
                  <a:lnTo>
                    <a:pt x="225668" y="37254"/>
                  </a:lnTo>
                  <a:lnTo>
                    <a:pt x="224207" y="44597"/>
                  </a:lnTo>
                  <a:lnTo>
                    <a:pt x="222746" y="51940"/>
                  </a:lnTo>
                  <a:lnTo>
                    <a:pt x="211198" y="87481"/>
                  </a:lnTo>
                  <a:lnTo>
                    <a:pt x="208333" y="94398"/>
                  </a:lnTo>
                  <a:lnTo>
                    <a:pt x="190073" y="127003"/>
                  </a:lnTo>
                  <a:lnTo>
                    <a:pt x="185914" y="133228"/>
                  </a:lnTo>
                  <a:lnTo>
                    <a:pt x="181459" y="139234"/>
                  </a:lnTo>
                  <a:lnTo>
                    <a:pt x="176710" y="145022"/>
                  </a:lnTo>
                  <a:lnTo>
                    <a:pt x="171960" y="150809"/>
                  </a:lnTo>
                  <a:lnTo>
                    <a:pt x="166938" y="156350"/>
                  </a:lnTo>
                  <a:lnTo>
                    <a:pt x="161644" y="161644"/>
                  </a:lnTo>
                  <a:lnTo>
                    <a:pt x="156350" y="166938"/>
                  </a:lnTo>
                  <a:lnTo>
                    <a:pt x="150809" y="171960"/>
                  </a:lnTo>
                  <a:lnTo>
                    <a:pt x="145022" y="176710"/>
                  </a:lnTo>
                  <a:lnTo>
                    <a:pt x="139234" y="181459"/>
                  </a:lnTo>
                  <a:lnTo>
                    <a:pt x="133228" y="185914"/>
                  </a:lnTo>
                  <a:lnTo>
                    <a:pt x="127003" y="190073"/>
                  </a:lnTo>
                  <a:lnTo>
                    <a:pt x="120778" y="194233"/>
                  </a:lnTo>
                  <a:lnTo>
                    <a:pt x="87481" y="211198"/>
                  </a:lnTo>
                  <a:lnTo>
                    <a:pt x="80564" y="214064"/>
                  </a:lnTo>
                  <a:lnTo>
                    <a:pt x="44597" y="224207"/>
                  </a:lnTo>
                  <a:lnTo>
                    <a:pt x="37254" y="225668"/>
                  </a:lnTo>
                  <a:lnTo>
                    <a:pt x="29857" y="226765"/>
                  </a:lnTo>
                  <a:lnTo>
                    <a:pt x="22406" y="227499"/>
                  </a:lnTo>
                  <a:lnTo>
                    <a:pt x="14955" y="228233"/>
                  </a:lnTo>
                  <a:lnTo>
                    <a:pt x="7486" y="228600"/>
                  </a:lnTo>
                  <a:lnTo>
                    <a:pt x="0" y="228600"/>
                  </a:lnTo>
                </a:path>
              </a:pathLst>
            </a:custGeom>
            <a:ln w="5080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9239250" y="1905000"/>
            <a:ext cx="8667750" cy="3695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z="2550" spc="-125" b="1">
                <a:solidFill>
                  <a:srgbClr val="FFFFFF"/>
                </a:solidFill>
                <a:latin typeface="Arial"/>
                <a:cs typeface="Arial"/>
              </a:rPr>
              <a:t>Separate</a:t>
            </a:r>
            <a:r>
              <a:rPr dirty="0" sz="2550" spc="-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55" b="1">
                <a:solidFill>
                  <a:srgbClr val="FFFFFF"/>
                </a:solidFill>
                <a:latin typeface="Arial"/>
                <a:cs typeface="Arial"/>
              </a:rPr>
              <a:t>open</a:t>
            </a:r>
            <a:r>
              <a:rPr dirty="0" sz="2600" spc="-155" b="1">
                <a:solidFill>
                  <a:srgbClr val="FFFFFF"/>
                </a:solidFill>
                <a:latin typeface="Gill Sans MT"/>
                <a:cs typeface="Gill Sans MT"/>
              </a:rPr>
              <a:t>()</a:t>
            </a:r>
            <a:r>
              <a:rPr dirty="0" sz="2600" spc="-135" b="1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dirty="0" sz="2550" spc="-20" b="1">
                <a:solidFill>
                  <a:srgbClr val="FFFFFF"/>
                </a:solidFill>
                <a:latin typeface="Arial"/>
                <a:cs typeface="Arial"/>
              </a:rPr>
              <a:t>Calls</a:t>
            </a:r>
            <a:endParaRPr sz="2550">
              <a:latin typeface="Arial"/>
              <a:cs typeface="Arial"/>
            </a:endParaRPr>
          </a:p>
          <a:p>
            <a:pPr marL="548640" indent="-243840">
              <a:lnSpc>
                <a:spcPct val="100000"/>
              </a:lnSpc>
              <a:spcBef>
                <a:spcPts val="1605"/>
              </a:spcBef>
              <a:buClr>
                <a:srgbClr val="60A5FA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Different</a:t>
            </a:r>
            <a:r>
              <a:rPr dirty="0" sz="2000" spc="-1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processes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open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same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file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60A5FA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Get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separate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file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table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entries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60A5FA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100">
                <a:solidFill>
                  <a:srgbClr val="FFFFFF"/>
                </a:solidFill>
                <a:latin typeface="Microsoft Sans Serif"/>
                <a:cs typeface="Microsoft Sans Serif"/>
              </a:rPr>
              <a:t>Each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its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own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file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offset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150"/>
              </a:spcBef>
              <a:buClr>
                <a:srgbClr val="60A5FA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45">
                <a:solidFill>
                  <a:srgbClr val="FFFFFF"/>
                </a:solidFill>
                <a:latin typeface="Microsoft Sans Serif"/>
                <a:cs typeface="Microsoft Sans Serif"/>
              </a:rPr>
              <a:t>But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share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same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dirty="0" sz="205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node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81000" y="5791200"/>
            <a:ext cx="17526000" cy="762000"/>
          </a:xfrm>
          <a:prstGeom prst="rect">
            <a:avLst/>
          </a:prstGeom>
          <a:solidFill>
            <a:srgbClr val="581B86">
              <a:alpha val="30198"/>
            </a:srgbClr>
          </a:solidFill>
        </p:spPr>
        <p:txBody>
          <a:bodyPr wrap="square" lIns="0" tIns="1968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50"/>
              </a:spcBef>
            </a:pPr>
            <a:r>
              <a:rPr dirty="0" sz="2000" spc="-145" b="1">
                <a:solidFill>
                  <a:srgbClr val="BF83FB"/>
                </a:solidFill>
                <a:latin typeface="Arial"/>
                <a:cs typeface="Arial"/>
              </a:rPr>
              <a:t>Key</a:t>
            </a:r>
            <a:r>
              <a:rPr dirty="0" sz="2000" spc="-105" b="1">
                <a:solidFill>
                  <a:srgbClr val="BF83FB"/>
                </a:solidFill>
                <a:latin typeface="Arial"/>
                <a:cs typeface="Arial"/>
              </a:rPr>
              <a:t> </a:t>
            </a:r>
            <a:r>
              <a:rPr dirty="0" sz="2000" spc="-75" b="1">
                <a:solidFill>
                  <a:srgbClr val="BF83FB"/>
                </a:solidFill>
                <a:latin typeface="Arial"/>
                <a:cs typeface="Arial"/>
              </a:rPr>
              <a:t>Distinction</a:t>
            </a:r>
            <a:r>
              <a:rPr dirty="0" sz="2050" spc="-75">
                <a:solidFill>
                  <a:srgbClr val="BF83FB"/>
                </a:solidFill>
                <a:latin typeface="Segoe UI Symbol"/>
                <a:cs typeface="Segoe UI Symbol"/>
              </a:rPr>
              <a:t>: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Sharing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file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table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entries</a:t>
            </a: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vs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sharing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dirty="0" sz="205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node</a:t>
            </a: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entries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affects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offset</a:t>
            </a: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behavior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50" spc="-150"/>
              <a:t>What</a:t>
            </a:r>
            <a:r>
              <a:rPr dirty="0" sz="4050" spc="-265"/>
              <a:t> </a:t>
            </a:r>
            <a:r>
              <a:rPr dirty="0" sz="4050" spc="-204"/>
              <a:t>is</a:t>
            </a:r>
            <a:r>
              <a:rPr dirty="0" sz="4050" spc="-265"/>
              <a:t> </a:t>
            </a:r>
            <a:r>
              <a:rPr dirty="0" sz="4050" spc="-180"/>
              <a:t>a</a:t>
            </a:r>
            <a:r>
              <a:rPr dirty="0" sz="4050" spc="-265"/>
              <a:t> </a:t>
            </a:r>
            <a:r>
              <a:rPr dirty="0" sz="4050" spc="-204"/>
              <a:t>File</a:t>
            </a:r>
            <a:r>
              <a:rPr dirty="0" sz="4050" spc="-265"/>
              <a:t> </a:t>
            </a:r>
            <a:r>
              <a:rPr dirty="0" sz="4050" spc="-160"/>
              <a:t>Descriptor</a:t>
            </a:r>
            <a:r>
              <a:rPr dirty="0" spc="-160">
                <a:latin typeface="Century Gothic"/>
                <a:cs typeface="Century Gothic"/>
              </a:rPr>
              <a:t>?</a:t>
            </a:r>
            <a:endParaRPr sz="4050">
              <a:latin typeface="Century Gothic"/>
              <a:cs typeface="Century Gothic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390070" y="765019"/>
            <a:ext cx="52959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20">
                <a:solidFill>
                  <a:srgbClr val="D0D5DA"/>
                </a:solidFill>
                <a:latin typeface="Microsoft Sans Serif"/>
                <a:cs typeface="Microsoft Sans Serif"/>
              </a:rPr>
              <a:t>2/25</a:t>
            </a:r>
            <a:endParaRPr sz="195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1000" y="1905000"/>
            <a:ext cx="8667750" cy="4324350"/>
            <a:chOff x="381000" y="1905000"/>
            <a:chExt cx="8667750" cy="4324350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1905000"/>
              <a:ext cx="8667750" cy="4324350"/>
            </a:xfrm>
            <a:custGeom>
              <a:avLst/>
              <a:gdLst/>
              <a:ahLst/>
              <a:cxnLst/>
              <a:rect l="l" t="t" r="r" b="b"/>
              <a:pathLst>
                <a:path w="8667750" h="4324350">
                  <a:moveTo>
                    <a:pt x="8667750" y="4324350"/>
                  </a:moveTo>
                  <a:lnTo>
                    <a:pt x="0" y="432435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43243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87400" y="2600325"/>
              <a:ext cx="406400" cy="457200"/>
            </a:xfrm>
            <a:custGeom>
              <a:avLst/>
              <a:gdLst/>
              <a:ahLst/>
              <a:cxnLst/>
              <a:rect l="l" t="t" r="r" b="b"/>
              <a:pathLst>
                <a:path w="406400" h="457200">
                  <a:moveTo>
                    <a:pt x="0" y="152400"/>
                  </a:moveTo>
                  <a:lnTo>
                    <a:pt x="406400" y="152400"/>
                  </a:lnTo>
                </a:path>
                <a:path w="406400" h="457200">
                  <a:moveTo>
                    <a:pt x="0" y="304800"/>
                  </a:moveTo>
                  <a:lnTo>
                    <a:pt x="406400" y="304800"/>
                  </a:lnTo>
                </a:path>
                <a:path w="406400" h="457200">
                  <a:moveTo>
                    <a:pt x="152400" y="0"/>
                  </a:moveTo>
                  <a:lnTo>
                    <a:pt x="101600" y="457200"/>
                  </a:lnTo>
                </a:path>
                <a:path w="406400" h="457200">
                  <a:moveTo>
                    <a:pt x="304800" y="0"/>
                  </a:moveTo>
                  <a:lnTo>
                    <a:pt x="254000" y="457200"/>
                  </a:lnTo>
                </a:path>
              </a:pathLst>
            </a:custGeom>
            <a:ln w="5080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81000" y="1905000"/>
            <a:ext cx="8667750" cy="4324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z="2550" spc="-140" b="1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dirty="0" sz="2550" spc="-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30" b="1">
                <a:solidFill>
                  <a:srgbClr val="FFFFFF"/>
                </a:solidFill>
                <a:latin typeface="Arial"/>
                <a:cs typeface="Arial"/>
              </a:rPr>
              <a:t>Descriptor</a:t>
            </a:r>
            <a:r>
              <a:rPr dirty="0" sz="255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0" b="1">
                <a:solidFill>
                  <a:srgbClr val="FFFFFF"/>
                </a:solidFill>
                <a:latin typeface="Arial"/>
                <a:cs typeface="Arial"/>
              </a:rPr>
              <a:t>Basics</a:t>
            </a:r>
            <a:endParaRPr sz="2550">
              <a:latin typeface="Arial"/>
              <a:cs typeface="Arial"/>
            </a:endParaRPr>
          </a:p>
          <a:p>
            <a:pPr marL="548640" indent="-243840">
              <a:lnSpc>
                <a:spcPct val="100000"/>
              </a:lnSpc>
              <a:spcBef>
                <a:spcPts val="1565"/>
              </a:spcBef>
              <a:buClr>
                <a:srgbClr val="4ADE80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Non</a:t>
            </a:r>
            <a:r>
              <a:rPr dirty="0" sz="2050" spc="-2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negative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integer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identifier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140"/>
              </a:spcBef>
              <a:buClr>
                <a:srgbClr val="4ADE80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Returned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kernel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file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open</a:t>
            </a:r>
            <a:r>
              <a:rPr dirty="0" sz="2050" spc="-1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create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190"/>
              </a:spcBef>
              <a:buClr>
                <a:srgbClr val="4ADE80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Used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identify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files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operations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4ADE80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100">
                <a:solidFill>
                  <a:srgbClr val="FFFFFF"/>
                </a:solidFill>
                <a:latin typeface="Microsoft Sans Serif"/>
                <a:cs typeface="Microsoft Sans Serif"/>
              </a:rPr>
              <a:t>Each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process</a:t>
            </a:r>
            <a:r>
              <a:rPr dirty="0" sz="2000" spc="-1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its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own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set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9239250" y="1905000"/>
            <a:ext cx="8667750" cy="4324350"/>
            <a:chOff x="9239250" y="1905000"/>
            <a:chExt cx="8667750" cy="4324350"/>
          </a:xfrm>
        </p:grpSpPr>
        <p:sp>
          <p:nvSpPr>
            <p:cNvPr id="9" name="object 9" descr=""/>
            <p:cNvSpPr/>
            <p:nvPr/>
          </p:nvSpPr>
          <p:spPr>
            <a:xfrm>
              <a:off x="9239250" y="1905000"/>
              <a:ext cx="8667750" cy="4324350"/>
            </a:xfrm>
            <a:custGeom>
              <a:avLst/>
              <a:gdLst/>
              <a:ahLst/>
              <a:cxnLst/>
              <a:rect l="l" t="t" r="r" b="b"/>
              <a:pathLst>
                <a:path w="8667750" h="4324350">
                  <a:moveTo>
                    <a:pt x="8667750" y="4324350"/>
                  </a:moveTo>
                  <a:lnTo>
                    <a:pt x="0" y="432435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43243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645650" y="2260600"/>
              <a:ext cx="406400" cy="508000"/>
            </a:xfrm>
            <a:custGeom>
              <a:avLst/>
              <a:gdLst/>
              <a:ahLst/>
              <a:cxnLst/>
              <a:rect l="l" t="t" r="r" b="b"/>
              <a:pathLst>
                <a:path w="406400" h="508000">
                  <a:moveTo>
                    <a:pt x="279400" y="0"/>
                  </a:moveTo>
                  <a:lnTo>
                    <a:pt x="50800" y="0"/>
                  </a:lnTo>
                  <a:lnTo>
                    <a:pt x="47464" y="0"/>
                  </a:lnTo>
                  <a:lnTo>
                    <a:pt x="44160" y="325"/>
                  </a:lnTo>
                  <a:lnTo>
                    <a:pt x="40889" y="976"/>
                  </a:lnTo>
                  <a:lnTo>
                    <a:pt x="37617" y="1626"/>
                  </a:lnTo>
                  <a:lnTo>
                    <a:pt x="34441" y="2590"/>
                  </a:lnTo>
                  <a:lnTo>
                    <a:pt x="31359" y="3866"/>
                  </a:lnTo>
                  <a:lnTo>
                    <a:pt x="28278" y="5143"/>
                  </a:lnTo>
                  <a:lnTo>
                    <a:pt x="25350" y="6708"/>
                  </a:lnTo>
                  <a:lnTo>
                    <a:pt x="22577" y="8561"/>
                  </a:lnTo>
                  <a:lnTo>
                    <a:pt x="19803" y="10414"/>
                  </a:lnTo>
                  <a:lnTo>
                    <a:pt x="17237" y="12520"/>
                  </a:lnTo>
                  <a:lnTo>
                    <a:pt x="14878" y="14878"/>
                  </a:lnTo>
                  <a:lnTo>
                    <a:pt x="12520" y="17237"/>
                  </a:lnTo>
                  <a:lnTo>
                    <a:pt x="10414" y="19803"/>
                  </a:lnTo>
                  <a:lnTo>
                    <a:pt x="8561" y="22577"/>
                  </a:lnTo>
                  <a:lnTo>
                    <a:pt x="6708" y="25350"/>
                  </a:lnTo>
                  <a:lnTo>
                    <a:pt x="0" y="47464"/>
                  </a:lnTo>
                  <a:lnTo>
                    <a:pt x="0" y="50800"/>
                  </a:lnTo>
                  <a:lnTo>
                    <a:pt x="0" y="457200"/>
                  </a:lnTo>
                  <a:lnTo>
                    <a:pt x="3866" y="476640"/>
                  </a:lnTo>
                  <a:lnTo>
                    <a:pt x="5143" y="479721"/>
                  </a:lnTo>
                  <a:lnTo>
                    <a:pt x="6708" y="482649"/>
                  </a:lnTo>
                  <a:lnTo>
                    <a:pt x="8561" y="485423"/>
                  </a:lnTo>
                  <a:lnTo>
                    <a:pt x="10414" y="488196"/>
                  </a:lnTo>
                  <a:lnTo>
                    <a:pt x="31359" y="504133"/>
                  </a:lnTo>
                  <a:lnTo>
                    <a:pt x="34441" y="505409"/>
                  </a:lnTo>
                  <a:lnTo>
                    <a:pt x="37617" y="506373"/>
                  </a:lnTo>
                  <a:lnTo>
                    <a:pt x="40889" y="507023"/>
                  </a:lnTo>
                  <a:lnTo>
                    <a:pt x="44160" y="507674"/>
                  </a:lnTo>
                  <a:lnTo>
                    <a:pt x="47464" y="508000"/>
                  </a:lnTo>
                  <a:lnTo>
                    <a:pt x="50800" y="508000"/>
                  </a:lnTo>
                  <a:lnTo>
                    <a:pt x="355600" y="508000"/>
                  </a:lnTo>
                  <a:lnTo>
                    <a:pt x="358935" y="508000"/>
                  </a:lnTo>
                  <a:lnTo>
                    <a:pt x="362239" y="507674"/>
                  </a:lnTo>
                  <a:lnTo>
                    <a:pt x="365510" y="507023"/>
                  </a:lnTo>
                  <a:lnTo>
                    <a:pt x="368782" y="506373"/>
                  </a:lnTo>
                  <a:lnTo>
                    <a:pt x="371958" y="505409"/>
                  </a:lnTo>
                  <a:lnTo>
                    <a:pt x="375040" y="504133"/>
                  </a:lnTo>
                  <a:lnTo>
                    <a:pt x="378121" y="502856"/>
                  </a:lnTo>
                  <a:lnTo>
                    <a:pt x="397838" y="485423"/>
                  </a:lnTo>
                  <a:lnTo>
                    <a:pt x="399691" y="482649"/>
                  </a:lnTo>
                  <a:lnTo>
                    <a:pt x="401256" y="479721"/>
                  </a:lnTo>
                  <a:lnTo>
                    <a:pt x="402533" y="476640"/>
                  </a:lnTo>
                  <a:lnTo>
                    <a:pt x="403809" y="473558"/>
                  </a:lnTo>
                  <a:lnTo>
                    <a:pt x="404773" y="470382"/>
                  </a:lnTo>
                  <a:lnTo>
                    <a:pt x="405423" y="467110"/>
                  </a:lnTo>
                  <a:lnTo>
                    <a:pt x="406074" y="463839"/>
                  </a:lnTo>
                  <a:lnTo>
                    <a:pt x="406400" y="460535"/>
                  </a:lnTo>
                  <a:lnTo>
                    <a:pt x="406400" y="457200"/>
                  </a:lnTo>
                  <a:lnTo>
                    <a:pt x="406400" y="127000"/>
                  </a:lnTo>
                  <a:lnTo>
                    <a:pt x="279400" y="0"/>
                  </a:lnTo>
                  <a:close/>
                </a:path>
              </a:pathLst>
            </a:custGeom>
            <a:ln w="50800">
              <a:solidFill>
                <a:srgbClr val="BF83F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74250" y="2235200"/>
              <a:ext cx="203200" cy="20320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9747250" y="2438400"/>
              <a:ext cx="203200" cy="203200"/>
            </a:xfrm>
            <a:custGeom>
              <a:avLst/>
              <a:gdLst/>
              <a:ahLst/>
              <a:cxnLst/>
              <a:rect l="l" t="t" r="r" b="b"/>
              <a:pathLst>
                <a:path w="203200" h="203200">
                  <a:moveTo>
                    <a:pt x="50800" y="0"/>
                  </a:moveTo>
                  <a:lnTo>
                    <a:pt x="0" y="0"/>
                  </a:lnTo>
                </a:path>
                <a:path w="203200" h="203200">
                  <a:moveTo>
                    <a:pt x="203200" y="101600"/>
                  </a:moveTo>
                  <a:lnTo>
                    <a:pt x="0" y="101600"/>
                  </a:lnTo>
                </a:path>
                <a:path w="203200" h="203200">
                  <a:moveTo>
                    <a:pt x="203200" y="203200"/>
                  </a:moveTo>
                  <a:lnTo>
                    <a:pt x="0" y="203200"/>
                  </a:lnTo>
                </a:path>
              </a:pathLst>
            </a:custGeom>
            <a:ln w="50800">
              <a:solidFill>
                <a:srgbClr val="BF83F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544050" y="3619499"/>
              <a:ext cx="8058150" cy="2305050"/>
            </a:xfrm>
            <a:custGeom>
              <a:avLst/>
              <a:gdLst/>
              <a:ahLst/>
              <a:cxnLst/>
              <a:rect l="l" t="t" r="r" b="b"/>
              <a:pathLst>
                <a:path w="8058150" h="2305050">
                  <a:moveTo>
                    <a:pt x="7981950" y="2305050"/>
                  </a:moveTo>
                  <a:lnTo>
                    <a:pt x="76200" y="2305050"/>
                  </a:lnTo>
                  <a:lnTo>
                    <a:pt x="68693" y="2304687"/>
                  </a:lnTo>
                  <a:lnTo>
                    <a:pt x="27881" y="2287782"/>
                  </a:lnTo>
                  <a:lnTo>
                    <a:pt x="3261" y="2250936"/>
                  </a:lnTo>
                  <a:lnTo>
                    <a:pt x="0" y="22288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7" y="5799"/>
                  </a:lnTo>
                  <a:lnTo>
                    <a:pt x="76200" y="0"/>
                  </a:lnTo>
                  <a:lnTo>
                    <a:pt x="7981950" y="0"/>
                  </a:lnTo>
                  <a:lnTo>
                    <a:pt x="8024290" y="12829"/>
                  </a:lnTo>
                  <a:lnTo>
                    <a:pt x="8052346" y="47039"/>
                  </a:lnTo>
                  <a:lnTo>
                    <a:pt x="8058150" y="76200"/>
                  </a:lnTo>
                  <a:lnTo>
                    <a:pt x="8058150" y="2228850"/>
                  </a:lnTo>
                  <a:lnTo>
                    <a:pt x="8045316" y="2271192"/>
                  </a:lnTo>
                  <a:lnTo>
                    <a:pt x="8011108" y="2299249"/>
                  </a:lnTo>
                  <a:lnTo>
                    <a:pt x="7981950" y="2305050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544050" y="3619499"/>
              <a:ext cx="8058150" cy="2305050"/>
            </a:xfrm>
            <a:custGeom>
              <a:avLst/>
              <a:gdLst/>
              <a:ahLst/>
              <a:cxnLst/>
              <a:rect l="l" t="t" r="r" b="b"/>
              <a:pathLst>
                <a:path w="8058150" h="2305050">
                  <a:moveTo>
                    <a:pt x="7981950" y="2305050"/>
                  </a:moveTo>
                  <a:lnTo>
                    <a:pt x="76200" y="2305050"/>
                  </a:lnTo>
                  <a:lnTo>
                    <a:pt x="68693" y="2304687"/>
                  </a:lnTo>
                  <a:lnTo>
                    <a:pt x="27881" y="2287782"/>
                  </a:lnTo>
                  <a:lnTo>
                    <a:pt x="3261" y="2250936"/>
                  </a:lnTo>
                  <a:lnTo>
                    <a:pt x="0" y="22288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7" y="5799"/>
                  </a:lnTo>
                  <a:lnTo>
                    <a:pt x="76200" y="0"/>
                  </a:lnTo>
                  <a:lnTo>
                    <a:pt x="7981950" y="0"/>
                  </a:lnTo>
                  <a:lnTo>
                    <a:pt x="8018769" y="9525"/>
                  </a:lnTo>
                  <a:lnTo>
                    <a:pt x="71822" y="9525"/>
                  </a:lnTo>
                  <a:lnTo>
                    <a:pt x="67485" y="9952"/>
                  </a:lnTo>
                  <a:lnTo>
                    <a:pt x="32148" y="25958"/>
                  </a:lnTo>
                  <a:lnTo>
                    <a:pt x="11659" y="58898"/>
                  </a:lnTo>
                  <a:lnTo>
                    <a:pt x="9524" y="71822"/>
                  </a:lnTo>
                  <a:lnTo>
                    <a:pt x="9524" y="2233227"/>
                  </a:lnTo>
                  <a:lnTo>
                    <a:pt x="23193" y="2269532"/>
                  </a:lnTo>
                  <a:lnTo>
                    <a:pt x="54728" y="2292124"/>
                  </a:lnTo>
                  <a:lnTo>
                    <a:pt x="71822" y="2295525"/>
                  </a:lnTo>
                  <a:lnTo>
                    <a:pt x="8018767" y="2295525"/>
                  </a:lnTo>
                  <a:lnTo>
                    <a:pt x="8017904" y="2296041"/>
                  </a:lnTo>
                  <a:lnTo>
                    <a:pt x="8011108" y="2299249"/>
                  </a:lnTo>
                  <a:lnTo>
                    <a:pt x="8004034" y="2301787"/>
                  </a:lnTo>
                  <a:lnTo>
                    <a:pt x="7996816" y="2303599"/>
                  </a:lnTo>
                  <a:lnTo>
                    <a:pt x="7989455" y="2304687"/>
                  </a:lnTo>
                  <a:lnTo>
                    <a:pt x="7981950" y="2305050"/>
                  </a:lnTo>
                  <a:close/>
                </a:path>
                <a:path w="8058150" h="2305050">
                  <a:moveTo>
                    <a:pt x="8018767" y="2295525"/>
                  </a:moveTo>
                  <a:lnTo>
                    <a:pt x="7986327" y="2295525"/>
                  </a:lnTo>
                  <a:lnTo>
                    <a:pt x="7990663" y="2295098"/>
                  </a:lnTo>
                  <a:lnTo>
                    <a:pt x="7999250" y="2293389"/>
                  </a:lnTo>
                  <a:lnTo>
                    <a:pt x="8032193" y="2272900"/>
                  </a:lnTo>
                  <a:lnTo>
                    <a:pt x="8048198" y="2237563"/>
                  </a:lnTo>
                  <a:lnTo>
                    <a:pt x="8048624" y="2233227"/>
                  </a:lnTo>
                  <a:lnTo>
                    <a:pt x="8048624" y="71822"/>
                  </a:lnTo>
                  <a:lnTo>
                    <a:pt x="8048316" y="68693"/>
                  </a:lnTo>
                  <a:lnTo>
                    <a:pt x="8048197" y="67486"/>
                  </a:lnTo>
                  <a:lnTo>
                    <a:pt x="8032193" y="32149"/>
                  </a:lnTo>
                  <a:lnTo>
                    <a:pt x="7999250" y="11660"/>
                  </a:lnTo>
                  <a:lnTo>
                    <a:pt x="7986327" y="9525"/>
                  </a:lnTo>
                  <a:lnTo>
                    <a:pt x="8018769" y="9525"/>
                  </a:lnTo>
                  <a:lnTo>
                    <a:pt x="8049138" y="40242"/>
                  </a:lnTo>
                  <a:lnTo>
                    <a:pt x="8058150" y="76200"/>
                  </a:lnTo>
                  <a:lnTo>
                    <a:pt x="8058150" y="2228850"/>
                  </a:lnTo>
                  <a:lnTo>
                    <a:pt x="8045316" y="2271192"/>
                  </a:lnTo>
                  <a:lnTo>
                    <a:pt x="8024418" y="2292124"/>
                  </a:lnTo>
                  <a:lnTo>
                    <a:pt x="8018767" y="2295525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9239250" y="1905000"/>
            <a:ext cx="8667750" cy="4324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z="2550" spc="-165" b="1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dirty="0" sz="2550" spc="-1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0" b="1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2550" spc="-1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20" b="1">
                <a:solidFill>
                  <a:srgbClr val="FFFFFF"/>
                </a:solidFill>
                <a:latin typeface="Arial"/>
                <a:cs typeface="Arial"/>
              </a:rPr>
              <a:t>Works</a:t>
            </a:r>
            <a:endParaRPr sz="2550">
              <a:latin typeface="Arial"/>
              <a:cs typeface="Arial"/>
            </a:endParaRPr>
          </a:p>
          <a:p>
            <a:pPr marL="542925" marR="4276090">
              <a:lnSpc>
                <a:spcPct val="166700"/>
              </a:lnSpc>
              <a:spcBef>
                <a:spcPts val="2100"/>
              </a:spcBef>
              <a:tabLst>
                <a:tab pos="954405" algn="l"/>
                <a:tab pos="1091565" algn="l"/>
                <a:tab pos="2051685" algn="l"/>
                <a:tab pos="2326005" algn="l"/>
                <a:tab pos="3011805" algn="l"/>
                <a:tab pos="4109085" algn="l"/>
              </a:tabLst>
            </a:pPr>
            <a:r>
              <a:rPr dirty="0" sz="1800" spc="-25">
                <a:solidFill>
                  <a:srgbClr val="FACC15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FACC15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FACC15"/>
                </a:solidFill>
                <a:latin typeface="Courier New"/>
                <a:cs typeface="Courier New"/>
              </a:rPr>
              <a:t>Opening</a:t>
            </a:r>
            <a:r>
              <a:rPr dirty="0" sz="1800">
                <a:solidFill>
                  <a:srgbClr val="FACC15"/>
                </a:solidFill>
                <a:latin typeface="Courier New"/>
                <a:cs typeface="Courier New"/>
              </a:rPr>
              <a:t>	</a:t>
            </a:r>
            <a:r>
              <a:rPr dirty="0" sz="1800" spc="-50">
                <a:solidFill>
                  <a:srgbClr val="FACC15"/>
                </a:solidFill>
                <a:latin typeface="Courier New"/>
                <a:cs typeface="Courier New"/>
              </a:rPr>
              <a:t>a</a:t>
            </a:r>
            <a:r>
              <a:rPr dirty="0" sz="1800">
                <a:solidFill>
                  <a:srgbClr val="FACC15"/>
                </a:solidFill>
                <a:latin typeface="Courier New"/>
                <a:cs typeface="Courier New"/>
              </a:rPr>
              <a:t>	</a:t>
            </a:r>
            <a:r>
              <a:rPr dirty="0" sz="1800" spc="-20">
                <a:solidFill>
                  <a:srgbClr val="FACC15"/>
                </a:solidFill>
                <a:latin typeface="Courier New"/>
                <a:cs typeface="Courier New"/>
              </a:rPr>
              <a:t>file</a:t>
            </a:r>
            <a:r>
              <a:rPr dirty="0" sz="1800">
                <a:solidFill>
                  <a:srgbClr val="FACC15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FACC15"/>
                </a:solidFill>
                <a:latin typeface="Courier New"/>
                <a:cs typeface="Courier New"/>
              </a:rPr>
              <a:t>returns</a:t>
            </a:r>
            <a:r>
              <a:rPr dirty="0" sz="1800">
                <a:solidFill>
                  <a:srgbClr val="FACC15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FACC15"/>
                </a:solidFill>
                <a:latin typeface="Courier New"/>
                <a:cs typeface="Courier New"/>
              </a:rPr>
              <a:t>fd </a:t>
            </a:r>
            <a:r>
              <a:rPr dirty="0" sz="1800" spc="-25">
                <a:solidFill>
                  <a:srgbClr val="4ADE80"/>
                </a:solidFill>
                <a:latin typeface="Courier New"/>
                <a:cs typeface="Courier New"/>
              </a:rPr>
              <a:t>int</a:t>
            </a:r>
            <a:r>
              <a:rPr dirty="0" sz="1800">
                <a:solidFill>
                  <a:srgbClr val="4ADE80"/>
                </a:solidFill>
                <a:latin typeface="Courier New"/>
                <a:cs typeface="Courier New"/>
              </a:rPr>
              <a:t>		</a:t>
            </a:r>
            <a:r>
              <a:rPr dirty="0" sz="1800" spc="-25">
                <a:solidFill>
                  <a:srgbClr val="4ADE80"/>
                </a:solidFill>
                <a:latin typeface="Courier New"/>
                <a:cs typeface="Courier New"/>
              </a:rPr>
              <a:t>fd;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240"/>
              </a:spcBef>
              <a:tabLst>
                <a:tab pos="954405" algn="l"/>
                <a:tab pos="3834765" algn="l"/>
              </a:tabLst>
            </a:pPr>
            <a:r>
              <a:rPr dirty="0" sz="1800" spc="-25">
                <a:solidFill>
                  <a:srgbClr val="FFFFFF"/>
                </a:solidFill>
                <a:latin typeface="Courier New"/>
                <a:cs typeface="Courier New"/>
              </a:rPr>
              <a:t>fd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	= </a:t>
            </a:r>
            <a:r>
              <a:rPr dirty="0" sz="1800" spc="-10">
                <a:solidFill>
                  <a:srgbClr val="60A5FA"/>
                </a:solidFill>
                <a:latin typeface="Courier New"/>
                <a:cs typeface="Courier New"/>
              </a:rPr>
              <a:t>open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dirty="0" sz="1800" spc="-10">
                <a:solidFill>
                  <a:srgbClr val="FA913C"/>
                </a:solidFill>
                <a:latin typeface="Courier New"/>
                <a:cs typeface="Courier New"/>
              </a:rPr>
              <a:t>"myfile.txt"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O_RDONLY);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1440"/>
              </a:spcBef>
              <a:tabLst>
                <a:tab pos="954405" algn="l"/>
                <a:tab pos="1365885" algn="l"/>
                <a:tab pos="1777364" algn="l"/>
                <a:tab pos="2326005" algn="l"/>
                <a:tab pos="2737485" algn="l"/>
                <a:tab pos="3148965" algn="l"/>
                <a:tab pos="3560445" algn="l"/>
              </a:tabLst>
            </a:pP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fd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is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now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3,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4,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5,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0">
                <a:solidFill>
                  <a:srgbClr val="9CA2AF"/>
                </a:solidFill>
                <a:latin typeface="Courier New"/>
                <a:cs typeface="Courier New"/>
              </a:rPr>
              <a:t>etc.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240"/>
              </a:spcBef>
              <a:tabLst>
                <a:tab pos="954405" algn="l"/>
                <a:tab pos="1914525" algn="l"/>
                <a:tab pos="2463165" algn="l"/>
              </a:tabLst>
            </a:pP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(0,1,2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are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reserved)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50" spc="-229"/>
              <a:t>Atomic </a:t>
            </a:r>
            <a:r>
              <a:rPr dirty="0" sz="4050" spc="-185"/>
              <a:t>Operations</a:t>
            </a:r>
            <a:endParaRPr sz="4050"/>
          </a:p>
        </p:txBody>
      </p:sp>
      <p:sp>
        <p:nvSpPr>
          <p:cNvPr id="3" name="object 3" descr=""/>
          <p:cNvSpPr txBox="1"/>
          <p:nvPr/>
        </p:nvSpPr>
        <p:spPr>
          <a:xfrm>
            <a:off x="17242581" y="765019"/>
            <a:ext cx="67754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10">
                <a:solidFill>
                  <a:srgbClr val="D0D5DA"/>
                </a:solidFill>
                <a:latin typeface="Microsoft Sans Serif"/>
                <a:cs typeface="Microsoft Sans Serif"/>
              </a:rPr>
              <a:t>20/25</a:t>
            </a:r>
            <a:endParaRPr sz="195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1000" y="1905000"/>
            <a:ext cx="8667750" cy="3238500"/>
            <a:chOff x="381000" y="1905000"/>
            <a:chExt cx="8667750" cy="3238500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1905000"/>
              <a:ext cx="8667750" cy="3238500"/>
            </a:xfrm>
            <a:custGeom>
              <a:avLst/>
              <a:gdLst/>
              <a:ahLst/>
              <a:cxnLst/>
              <a:rect l="l" t="t" r="r" b="b"/>
              <a:pathLst>
                <a:path w="8667750" h="3238500">
                  <a:moveTo>
                    <a:pt x="8667750" y="3238500"/>
                  </a:moveTo>
                  <a:lnTo>
                    <a:pt x="0" y="323850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323850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9800" y="2463800"/>
              <a:ext cx="101600" cy="1016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62237" y="228623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36643" y="436643"/>
                  </a:moveTo>
                  <a:lnTo>
                    <a:pt x="452651" y="409716"/>
                  </a:lnTo>
                  <a:lnTo>
                    <a:pt x="456726" y="374342"/>
                  </a:lnTo>
                  <a:lnTo>
                    <a:pt x="449559" y="332340"/>
                  </a:lnTo>
                  <a:lnTo>
                    <a:pt x="431844" y="285525"/>
                  </a:lnTo>
                  <a:lnTo>
                    <a:pt x="404274" y="235716"/>
                  </a:lnTo>
                  <a:lnTo>
                    <a:pt x="367543" y="184729"/>
                  </a:lnTo>
                  <a:lnTo>
                    <a:pt x="322343" y="134383"/>
                  </a:lnTo>
                  <a:lnTo>
                    <a:pt x="271996" y="89182"/>
                  </a:lnTo>
                  <a:lnTo>
                    <a:pt x="221009" y="52451"/>
                  </a:lnTo>
                  <a:lnTo>
                    <a:pt x="171200" y="24881"/>
                  </a:lnTo>
                  <a:lnTo>
                    <a:pt x="124385" y="7166"/>
                  </a:lnTo>
                  <a:lnTo>
                    <a:pt x="82383" y="0"/>
                  </a:lnTo>
                  <a:lnTo>
                    <a:pt x="47009" y="4074"/>
                  </a:lnTo>
                  <a:lnTo>
                    <a:pt x="20083" y="20083"/>
                  </a:lnTo>
                  <a:lnTo>
                    <a:pt x="4074" y="47010"/>
                  </a:lnTo>
                  <a:lnTo>
                    <a:pt x="0" y="82383"/>
                  </a:lnTo>
                  <a:lnTo>
                    <a:pt x="7166" y="124385"/>
                  </a:lnTo>
                  <a:lnTo>
                    <a:pt x="24881" y="171200"/>
                  </a:lnTo>
                  <a:lnTo>
                    <a:pt x="52451" y="221009"/>
                  </a:lnTo>
                  <a:lnTo>
                    <a:pt x="89182" y="271996"/>
                  </a:lnTo>
                  <a:lnTo>
                    <a:pt x="134383" y="322343"/>
                  </a:lnTo>
                  <a:lnTo>
                    <a:pt x="184729" y="367543"/>
                  </a:lnTo>
                  <a:lnTo>
                    <a:pt x="235716" y="404274"/>
                  </a:lnTo>
                  <a:lnTo>
                    <a:pt x="285525" y="431844"/>
                  </a:lnTo>
                  <a:lnTo>
                    <a:pt x="332340" y="449559"/>
                  </a:lnTo>
                  <a:lnTo>
                    <a:pt x="374342" y="456726"/>
                  </a:lnTo>
                  <a:lnTo>
                    <a:pt x="409716" y="452651"/>
                  </a:lnTo>
                  <a:lnTo>
                    <a:pt x="436643" y="436643"/>
                  </a:lnTo>
                  <a:close/>
                </a:path>
                <a:path w="457200" h="457200">
                  <a:moveTo>
                    <a:pt x="322343" y="322343"/>
                  </a:moveTo>
                  <a:lnTo>
                    <a:pt x="367543" y="271996"/>
                  </a:lnTo>
                  <a:lnTo>
                    <a:pt x="404274" y="221009"/>
                  </a:lnTo>
                  <a:lnTo>
                    <a:pt x="431844" y="171200"/>
                  </a:lnTo>
                  <a:lnTo>
                    <a:pt x="449559" y="124385"/>
                  </a:lnTo>
                  <a:lnTo>
                    <a:pt x="456726" y="82383"/>
                  </a:lnTo>
                  <a:lnTo>
                    <a:pt x="452651" y="47009"/>
                  </a:lnTo>
                  <a:lnTo>
                    <a:pt x="436643" y="20083"/>
                  </a:lnTo>
                  <a:lnTo>
                    <a:pt x="409716" y="4074"/>
                  </a:lnTo>
                  <a:lnTo>
                    <a:pt x="374342" y="0"/>
                  </a:lnTo>
                  <a:lnTo>
                    <a:pt x="332340" y="7166"/>
                  </a:lnTo>
                  <a:lnTo>
                    <a:pt x="285525" y="24881"/>
                  </a:lnTo>
                  <a:lnTo>
                    <a:pt x="235716" y="52451"/>
                  </a:lnTo>
                  <a:lnTo>
                    <a:pt x="184729" y="89182"/>
                  </a:lnTo>
                  <a:lnTo>
                    <a:pt x="134383" y="134383"/>
                  </a:lnTo>
                  <a:lnTo>
                    <a:pt x="89182" y="184729"/>
                  </a:lnTo>
                  <a:lnTo>
                    <a:pt x="52451" y="235716"/>
                  </a:lnTo>
                  <a:lnTo>
                    <a:pt x="24881" y="285525"/>
                  </a:lnTo>
                  <a:lnTo>
                    <a:pt x="7166" y="332340"/>
                  </a:lnTo>
                  <a:lnTo>
                    <a:pt x="0" y="374342"/>
                  </a:lnTo>
                  <a:lnTo>
                    <a:pt x="4074" y="409716"/>
                  </a:lnTo>
                  <a:lnTo>
                    <a:pt x="20083" y="436643"/>
                  </a:lnTo>
                  <a:lnTo>
                    <a:pt x="47009" y="452651"/>
                  </a:lnTo>
                  <a:lnTo>
                    <a:pt x="82383" y="456726"/>
                  </a:lnTo>
                  <a:lnTo>
                    <a:pt x="124385" y="449559"/>
                  </a:lnTo>
                  <a:lnTo>
                    <a:pt x="171200" y="431844"/>
                  </a:lnTo>
                  <a:lnTo>
                    <a:pt x="221009" y="404274"/>
                  </a:lnTo>
                  <a:lnTo>
                    <a:pt x="271996" y="367543"/>
                  </a:lnTo>
                  <a:lnTo>
                    <a:pt x="322343" y="322343"/>
                  </a:lnTo>
                  <a:close/>
                </a:path>
              </a:pathLst>
            </a:custGeom>
            <a:ln w="5080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pc="-110"/>
              <a:t>What</a:t>
            </a:r>
            <a:r>
              <a:rPr dirty="0" spc="-165"/>
              <a:t> </a:t>
            </a:r>
            <a:r>
              <a:rPr dirty="0" spc="-140"/>
              <a:t>is</a:t>
            </a:r>
            <a:r>
              <a:rPr dirty="0" spc="-160"/>
              <a:t> </a:t>
            </a:r>
            <a:r>
              <a:rPr dirty="0" spc="-10"/>
              <a:t>Atomic</a:t>
            </a:r>
            <a:r>
              <a:rPr dirty="0" sz="2450" spc="-10">
                <a:latin typeface="Century Gothic"/>
                <a:cs typeface="Century Gothic"/>
              </a:rPr>
              <a:t>?</a:t>
            </a:r>
            <a:endParaRPr sz="2450">
              <a:latin typeface="Century Gothic"/>
              <a:cs typeface="Century Gothic"/>
            </a:endParaRPr>
          </a:p>
          <a:p>
            <a:pPr marL="548640" indent="-243840">
              <a:lnSpc>
                <a:spcPct val="100000"/>
              </a:lnSpc>
              <a:spcBef>
                <a:spcPts val="1565"/>
              </a:spcBef>
              <a:buClr>
                <a:srgbClr val="60A5FA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45" b="0">
                <a:latin typeface="Microsoft Sans Serif"/>
                <a:cs typeface="Microsoft Sans Serif"/>
              </a:rPr>
              <a:t>Operation</a:t>
            </a:r>
            <a:r>
              <a:rPr dirty="0" sz="2000" spc="-75" b="0">
                <a:latin typeface="Microsoft Sans Serif"/>
                <a:cs typeface="Microsoft Sans Serif"/>
              </a:rPr>
              <a:t> </a:t>
            </a:r>
            <a:r>
              <a:rPr dirty="0" sz="2000" spc="-10" b="0">
                <a:latin typeface="Microsoft Sans Serif"/>
                <a:cs typeface="Microsoft Sans Serif"/>
              </a:rPr>
              <a:t>performed</a:t>
            </a:r>
            <a:r>
              <a:rPr dirty="0" sz="2000" spc="-75" b="0">
                <a:latin typeface="Microsoft Sans Serif"/>
                <a:cs typeface="Microsoft Sans Serif"/>
              </a:rPr>
              <a:t> </a:t>
            </a:r>
            <a:r>
              <a:rPr dirty="0" sz="2000" spc="-55" b="0">
                <a:latin typeface="Microsoft Sans Serif"/>
                <a:cs typeface="Microsoft Sans Serif"/>
              </a:rPr>
              <a:t>as</a:t>
            </a:r>
            <a:r>
              <a:rPr dirty="0" sz="2000" spc="-75" b="0">
                <a:latin typeface="Microsoft Sans Serif"/>
                <a:cs typeface="Microsoft Sans Serif"/>
              </a:rPr>
              <a:t> </a:t>
            </a:r>
            <a:r>
              <a:rPr dirty="0" sz="2000" spc="-35" b="0">
                <a:latin typeface="Microsoft Sans Serif"/>
                <a:cs typeface="Microsoft Sans Serif"/>
              </a:rPr>
              <a:t>single</a:t>
            </a:r>
            <a:r>
              <a:rPr dirty="0" sz="2050" spc="-35" b="0">
                <a:latin typeface="Microsoft Sans Serif"/>
                <a:cs typeface="Microsoft Sans Serif"/>
              </a:rPr>
              <a:t>,</a:t>
            </a:r>
            <a:r>
              <a:rPr dirty="0" sz="2050" spc="-85" b="0">
                <a:latin typeface="Microsoft Sans Serif"/>
                <a:cs typeface="Microsoft Sans Serif"/>
              </a:rPr>
              <a:t> </a:t>
            </a:r>
            <a:r>
              <a:rPr dirty="0" sz="2000" spc="-25" b="0">
                <a:latin typeface="Microsoft Sans Serif"/>
                <a:cs typeface="Microsoft Sans Serif"/>
              </a:rPr>
              <a:t>indivisible</a:t>
            </a:r>
            <a:r>
              <a:rPr dirty="0" sz="2000" spc="-75" b="0">
                <a:latin typeface="Microsoft Sans Serif"/>
                <a:cs typeface="Microsoft Sans Serif"/>
              </a:rPr>
              <a:t> </a:t>
            </a:r>
            <a:r>
              <a:rPr dirty="0" sz="2000" spc="-20" b="0">
                <a:latin typeface="Microsoft Sans Serif"/>
                <a:cs typeface="Microsoft Sans Serif"/>
              </a:rPr>
              <a:t>step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190"/>
              </a:spcBef>
              <a:buClr>
                <a:srgbClr val="60A5FA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50" b="0">
                <a:latin typeface="Microsoft Sans Serif"/>
                <a:cs typeface="Microsoft Sans Serif"/>
              </a:rPr>
              <a:t>Cannot</a:t>
            </a:r>
            <a:r>
              <a:rPr dirty="0" sz="2000" spc="-70" b="0">
                <a:latin typeface="Microsoft Sans Serif"/>
                <a:cs typeface="Microsoft Sans Serif"/>
              </a:rPr>
              <a:t> </a:t>
            </a:r>
            <a:r>
              <a:rPr dirty="0" sz="2000" b="0">
                <a:latin typeface="Microsoft Sans Serif"/>
                <a:cs typeface="Microsoft Sans Serif"/>
              </a:rPr>
              <a:t>be</a:t>
            </a:r>
            <a:r>
              <a:rPr dirty="0" sz="2000" spc="-65" b="0">
                <a:latin typeface="Microsoft Sans Serif"/>
                <a:cs typeface="Microsoft Sans Serif"/>
              </a:rPr>
              <a:t> </a:t>
            </a:r>
            <a:r>
              <a:rPr dirty="0" sz="2000" spc="-20" b="0">
                <a:latin typeface="Microsoft Sans Serif"/>
                <a:cs typeface="Microsoft Sans Serif"/>
              </a:rPr>
              <a:t>interrupted</a:t>
            </a:r>
            <a:r>
              <a:rPr dirty="0" sz="2000" spc="-70" b="0">
                <a:latin typeface="Microsoft Sans Serif"/>
                <a:cs typeface="Microsoft Sans Serif"/>
              </a:rPr>
              <a:t> </a:t>
            </a:r>
            <a:r>
              <a:rPr dirty="0" sz="2000" b="0">
                <a:latin typeface="Microsoft Sans Serif"/>
                <a:cs typeface="Microsoft Sans Serif"/>
              </a:rPr>
              <a:t>or</a:t>
            </a:r>
            <a:r>
              <a:rPr dirty="0" sz="2000" spc="-65" b="0">
                <a:latin typeface="Microsoft Sans Serif"/>
                <a:cs typeface="Microsoft Sans Serif"/>
              </a:rPr>
              <a:t> </a:t>
            </a:r>
            <a:r>
              <a:rPr dirty="0" sz="2000" spc="-20" b="0">
                <a:latin typeface="Microsoft Sans Serif"/>
                <a:cs typeface="Microsoft Sans Serif"/>
              </a:rPr>
              <a:t>partially</a:t>
            </a:r>
            <a:r>
              <a:rPr dirty="0" sz="2000" spc="-70" b="0">
                <a:latin typeface="Microsoft Sans Serif"/>
                <a:cs typeface="Microsoft Sans Serif"/>
              </a:rPr>
              <a:t> </a:t>
            </a:r>
            <a:r>
              <a:rPr dirty="0" sz="2000" spc="-10" b="0">
                <a:latin typeface="Microsoft Sans Serif"/>
                <a:cs typeface="Microsoft Sans Serif"/>
              </a:rPr>
              <a:t>completed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60A5FA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20" b="0">
                <a:latin typeface="Microsoft Sans Serif"/>
                <a:cs typeface="Microsoft Sans Serif"/>
              </a:rPr>
              <a:t>Critical</a:t>
            </a:r>
            <a:r>
              <a:rPr dirty="0" sz="2000" spc="-75" b="0">
                <a:latin typeface="Microsoft Sans Serif"/>
                <a:cs typeface="Microsoft Sans Serif"/>
              </a:rPr>
              <a:t> </a:t>
            </a:r>
            <a:r>
              <a:rPr dirty="0" sz="2000" b="0">
                <a:latin typeface="Microsoft Sans Serif"/>
                <a:cs typeface="Microsoft Sans Serif"/>
              </a:rPr>
              <a:t>for</a:t>
            </a:r>
            <a:r>
              <a:rPr dirty="0" sz="2000" spc="-75" b="0">
                <a:latin typeface="Microsoft Sans Serif"/>
                <a:cs typeface="Microsoft Sans Serif"/>
              </a:rPr>
              <a:t> </a:t>
            </a:r>
            <a:r>
              <a:rPr dirty="0" sz="2000" spc="-10" b="0">
                <a:latin typeface="Microsoft Sans Serif"/>
                <a:cs typeface="Microsoft Sans Serif"/>
              </a:rPr>
              <a:t>concurrent</a:t>
            </a:r>
            <a:r>
              <a:rPr dirty="0" sz="2000" spc="-70" b="0">
                <a:latin typeface="Microsoft Sans Serif"/>
                <a:cs typeface="Microsoft Sans Serif"/>
              </a:rPr>
              <a:t> </a:t>
            </a:r>
            <a:r>
              <a:rPr dirty="0" sz="2000" spc="-30" b="0">
                <a:latin typeface="Microsoft Sans Serif"/>
                <a:cs typeface="Microsoft Sans Serif"/>
              </a:rPr>
              <a:t>access</a:t>
            </a:r>
            <a:r>
              <a:rPr dirty="0" sz="2000" spc="-75" b="0">
                <a:latin typeface="Microsoft Sans Serif"/>
                <a:cs typeface="Microsoft Sans Serif"/>
              </a:rPr>
              <a:t> </a:t>
            </a:r>
            <a:r>
              <a:rPr dirty="0" sz="2000" spc="-10" b="0">
                <a:latin typeface="Microsoft Sans Serif"/>
                <a:cs typeface="Microsoft Sans Serif"/>
              </a:rPr>
              <a:t>safety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9239250" y="1905000"/>
            <a:ext cx="8667750" cy="3238500"/>
            <a:chOff x="9239250" y="1905000"/>
            <a:chExt cx="8667750" cy="3238500"/>
          </a:xfrm>
        </p:grpSpPr>
        <p:sp>
          <p:nvSpPr>
            <p:cNvPr id="10" name="object 10" descr=""/>
            <p:cNvSpPr/>
            <p:nvPr/>
          </p:nvSpPr>
          <p:spPr>
            <a:xfrm>
              <a:off x="9239250" y="1905000"/>
              <a:ext cx="8667750" cy="3238500"/>
            </a:xfrm>
            <a:custGeom>
              <a:avLst/>
              <a:gdLst/>
              <a:ahLst/>
              <a:cxnLst/>
              <a:rect l="l" t="t" r="r" b="b"/>
              <a:pathLst>
                <a:path w="8667750" h="3238500">
                  <a:moveTo>
                    <a:pt x="8667750" y="3238500"/>
                  </a:moveTo>
                  <a:lnTo>
                    <a:pt x="0" y="323850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323850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645650" y="2260588"/>
              <a:ext cx="406400" cy="509270"/>
            </a:xfrm>
            <a:custGeom>
              <a:avLst/>
              <a:gdLst/>
              <a:ahLst/>
              <a:cxnLst/>
              <a:rect l="l" t="t" r="r" b="b"/>
              <a:pathLst>
                <a:path w="406400" h="509269">
                  <a:moveTo>
                    <a:pt x="406400" y="279411"/>
                  </a:moveTo>
                  <a:lnTo>
                    <a:pt x="401167" y="330059"/>
                  </a:lnTo>
                  <a:lnTo>
                    <a:pt x="386311" y="373576"/>
                  </a:lnTo>
                  <a:lnTo>
                    <a:pt x="363092" y="410606"/>
                  </a:lnTo>
                  <a:lnTo>
                    <a:pt x="332774" y="441793"/>
                  </a:lnTo>
                  <a:lnTo>
                    <a:pt x="296617" y="467782"/>
                  </a:lnTo>
                  <a:lnTo>
                    <a:pt x="255883" y="489216"/>
                  </a:lnTo>
                  <a:lnTo>
                    <a:pt x="211836" y="506741"/>
                  </a:lnTo>
                  <a:lnTo>
                    <a:pt x="206133" y="508673"/>
                  </a:lnTo>
                  <a:lnTo>
                    <a:pt x="200460" y="508589"/>
                  </a:lnTo>
                  <a:lnTo>
                    <a:pt x="150676" y="489056"/>
                  </a:lnTo>
                  <a:lnTo>
                    <a:pt x="109875" y="467689"/>
                  </a:lnTo>
                  <a:lnTo>
                    <a:pt x="73673" y="441746"/>
                  </a:lnTo>
                  <a:lnTo>
                    <a:pt x="43327" y="410586"/>
                  </a:lnTo>
                  <a:lnTo>
                    <a:pt x="20094" y="373570"/>
                  </a:lnTo>
                  <a:lnTo>
                    <a:pt x="5233" y="330058"/>
                  </a:lnTo>
                  <a:lnTo>
                    <a:pt x="0" y="279411"/>
                  </a:lnTo>
                  <a:lnTo>
                    <a:pt x="0" y="101611"/>
                  </a:lnTo>
                  <a:lnTo>
                    <a:pt x="0" y="98243"/>
                  </a:lnTo>
                  <a:lnTo>
                    <a:pt x="7439" y="83650"/>
                  </a:lnTo>
                  <a:lnTo>
                    <a:pt x="9821" y="81269"/>
                  </a:lnTo>
                  <a:lnTo>
                    <a:pt x="12567" y="79433"/>
                  </a:lnTo>
                  <a:lnTo>
                    <a:pt x="15679" y="78144"/>
                  </a:lnTo>
                  <a:lnTo>
                    <a:pt x="18791" y="76855"/>
                  </a:lnTo>
                  <a:lnTo>
                    <a:pt x="22031" y="76211"/>
                  </a:lnTo>
                  <a:lnTo>
                    <a:pt x="25400" y="76211"/>
                  </a:lnTo>
                  <a:lnTo>
                    <a:pt x="65381" y="70845"/>
                  </a:lnTo>
                  <a:lnTo>
                    <a:pt x="107124" y="56145"/>
                  </a:lnTo>
                  <a:lnTo>
                    <a:pt x="147629" y="34206"/>
                  </a:lnTo>
                  <a:lnTo>
                    <a:pt x="183896" y="7123"/>
                  </a:lnTo>
                  <a:lnTo>
                    <a:pt x="186586" y="4824"/>
                  </a:lnTo>
                  <a:lnTo>
                    <a:pt x="189591" y="3062"/>
                  </a:lnTo>
                  <a:lnTo>
                    <a:pt x="192911" y="1837"/>
                  </a:lnTo>
                  <a:lnTo>
                    <a:pt x="196231" y="612"/>
                  </a:lnTo>
                  <a:lnTo>
                    <a:pt x="199661" y="0"/>
                  </a:lnTo>
                  <a:lnTo>
                    <a:pt x="203200" y="0"/>
                  </a:lnTo>
                  <a:lnTo>
                    <a:pt x="206738" y="0"/>
                  </a:lnTo>
                  <a:lnTo>
                    <a:pt x="210168" y="612"/>
                  </a:lnTo>
                  <a:lnTo>
                    <a:pt x="213488" y="1837"/>
                  </a:lnTo>
                  <a:lnTo>
                    <a:pt x="216808" y="3062"/>
                  </a:lnTo>
                  <a:lnTo>
                    <a:pt x="219813" y="4824"/>
                  </a:lnTo>
                  <a:lnTo>
                    <a:pt x="258877" y="34313"/>
                  </a:lnTo>
                  <a:lnTo>
                    <a:pt x="299370" y="56240"/>
                  </a:lnTo>
                  <a:lnTo>
                    <a:pt x="341054" y="70881"/>
                  </a:lnTo>
                  <a:lnTo>
                    <a:pt x="381000" y="76211"/>
                  </a:lnTo>
                  <a:lnTo>
                    <a:pt x="384368" y="76211"/>
                  </a:lnTo>
                  <a:lnTo>
                    <a:pt x="387608" y="76855"/>
                  </a:lnTo>
                  <a:lnTo>
                    <a:pt x="390720" y="78144"/>
                  </a:lnTo>
                  <a:lnTo>
                    <a:pt x="393832" y="79433"/>
                  </a:lnTo>
                  <a:lnTo>
                    <a:pt x="396578" y="81269"/>
                  </a:lnTo>
                  <a:lnTo>
                    <a:pt x="406400" y="101611"/>
                  </a:lnTo>
                  <a:lnTo>
                    <a:pt x="406400" y="279411"/>
                  </a:lnTo>
                  <a:close/>
                </a:path>
              </a:pathLst>
            </a:custGeom>
            <a:ln w="50800">
              <a:solidFill>
                <a:srgbClr val="F7707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9239250" y="1905000"/>
            <a:ext cx="8667750" cy="3238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z="2550" spc="-175" b="1">
                <a:solidFill>
                  <a:srgbClr val="FFFFFF"/>
                </a:solidFill>
                <a:latin typeface="Arial"/>
                <a:cs typeface="Arial"/>
              </a:rPr>
              <a:t>Race</a:t>
            </a:r>
            <a:r>
              <a:rPr dirty="0" sz="255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50" b="1">
                <a:solidFill>
                  <a:srgbClr val="FFFFFF"/>
                </a:solidFill>
                <a:latin typeface="Arial"/>
                <a:cs typeface="Arial"/>
              </a:rPr>
              <a:t>Condition</a:t>
            </a:r>
            <a:r>
              <a:rPr dirty="0" sz="255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20" b="1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endParaRPr sz="2550">
              <a:latin typeface="Arial"/>
              <a:cs typeface="Arial"/>
            </a:endParaRPr>
          </a:p>
          <a:p>
            <a:pPr marL="548640" indent="-243840">
              <a:lnSpc>
                <a:spcPct val="100000"/>
              </a:lnSpc>
              <a:spcBef>
                <a:spcPts val="1614"/>
              </a:spcBef>
              <a:buClr>
                <a:srgbClr val="F77070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Multiple</a:t>
            </a:r>
            <a:r>
              <a:rPr dirty="0" sz="2000" spc="-11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function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calls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Microsoft Sans Serif"/>
                <a:cs typeface="Microsoft Sans Serif"/>
              </a:rPr>
              <a:t>NOT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atomic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F77070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Process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dirty="0" sz="2000" spc="-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suspended</a:t>
            </a:r>
            <a:r>
              <a:rPr dirty="0" sz="2000" spc="-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between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calls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F77070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Another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process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might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modify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file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state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81000" y="5334000"/>
            <a:ext cx="17526000" cy="762000"/>
          </a:xfrm>
          <a:prstGeom prst="rect">
            <a:avLst/>
          </a:prstGeom>
          <a:solidFill>
            <a:srgbClr val="703F12">
              <a:alpha val="30198"/>
            </a:srgbClr>
          </a:solidFill>
        </p:spPr>
        <p:txBody>
          <a:bodyPr wrap="square" lIns="0" tIns="1968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50"/>
              </a:spcBef>
            </a:pPr>
            <a:r>
              <a:rPr dirty="0" sz="1950" spc="-55" b="1">
                <a:solidFill>
                  <a:srgbClr val="FACC15"/>
                </a:solidFill>
                <a:latin typeface="Arial"/>
                <a:cs typeface="Arial"/>
              </a:rPr>
              <a:t>Example</a:t>
            </a:r>
            <a:r>
              <a:rPr dirty="0" sz="2050" spc="-55">
                <a:solidFill>
                  <a:srgbClr val="FACC15"/>
                </a:solidFill>
                <a:latin typeface="Segoe UI Symbol"/>
                <a:cs typeface="Segoe UI Symbol"/>
              </a:rPr>
              <a:t>: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lseek</a:t>
            </a:r>
            <a:r>
              <a:rPr dirty="0" sz="2050" spc="-55">
                <a:solidFill>
                  <a:srgbClr val="FFFFFF"/>
                </a:solidFill>
                <a:latin typeface="Microsoft Sans Serif"/>
                <a:cs typeface="Microsoft Sans Serif"/>
              </a:rPr>
              <a:t>()</a:t>
            </a:r>
            <a:r>
              <a:rPr dirty="0" sz="205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followed</a:t>
            </a:r>
            <a:r>
              <a:rPr dirty="0" sz="2000" spc="-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write</a:t>
            </a:r>
            <a:r>
              <a:rPr dirty="0" sz="2050" spc="-10">
                <a:solidFill>
                  <a:srgbClr val="FFFFFF"/>
                </a:solidFill>
                <a:latin typeface="Microsoft Sans Serif"/>
                <a:cs typeface="Microsoft Sans Serif"/>
              </a:rPr>
              <a:t>()</a:t>
            </a:r>
            <a:r>
              <a:rPr dirty="0" sz="205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Microsoft Sans Serif"/>
                <a:cs typeface="Microsoft Sans Serif"/>
              </a:rPr>
              <a:t>NOT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atomic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14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dirty="0" sz="205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another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process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could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write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between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them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50" spc="-229"/>
              <a:t>Atomic</a:t>
            </a:r>
            <a:r>
              <a:rPr dirty="0" sz="4050" spc="-235"/>
              <a:t> </a:t>
            </a:r>
            <a:r>
              <a:rPr dirty="0" sz="4050" spc="-210"/>
              <a:t>Operations</a:t>
            </a:r>
            <a:r>
              <a:rPr dirty="0" sz="4050" spc="-229"/>
              <a:t> </a:t>
            </a:r>
            <a:r>
              <a:rPr dirty="0" sz="4050" spc="-204"/>
              <a:t>in</a:t>
            </a:r>
            <a:r>
              <a:rPr dirty="0" sz="4050" spc="-229"/>
              <a:t> </a:t>
            </a:r>
            <a:r>
              <a:rPr dirty="0" sz="4050" spc="-130"/>
              <a:t>Practice</a:t>
            </a:r>
            <a:endParaRPr sz="4050"/>
          </a:p>
        </p:txBody>
      </p:sp>
      <p:sp>
        <p:nvSpPr>
          <p:cNvPr id="3" name="object 3" descr=""/>
          <p:cNvSpPr txBox="1"/>
          <p:nvPr/>
        </p:nvSpPr>
        <p:spPr>
          <a:xfrm>
            <a:off x="17295266" y="765019"/>
            <a:ext cx="62484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30">
                <a:solidFill>
                  <a:srgbClr val="D0D5DA"/>
                </a:solidFill>
                <a:latin typeface="Microsoft Sans Serif"/>
                <a:cs typeface="Microsoft Sans Serif"/>
              </a:rPr>
              <a:t>21/25</a:t>
            </a:r>
            <a:endParaRPr sz="195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1000" y="1905000"/>
            <a:ext cx="8667750" cy="2667000"/>
            <a:chOff x="381000" y="1905000"/>
            <a:chExt cx="8667750" cy="2667000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1905000"/>
              <a:ext cx="8667750" cy="2667000"/>
            </a:xfrm>
            <a:custGeom>
              <a:avLst/>
              <a:gdLst/>
              <a:ahLst/>
              <a:cxnLst/>
              <a:rect l="l" t="t" r="r" b="b"/>
              <a:pathLst>
                <a:path w="8667750" h="2667000">
                  <a:moveTo>
                    <a:pt x="8667750" y="2667000"/>
                  </a:moveTo>
                  <a:lnTo>
                    <a:pt x="0" y="266700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266700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81050" y="2305050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3350" y="0"/>
                  </a:moveTo>
                  <a:lnTo>
                    <a:pt x="133350" y="266700"/>
                  </a:lnTo>
                </a:path>
                <a:path w="266700" h="266700">
                  <a:moveTo>
                    <a:pt x="266700" y="133350"/>
                  </a:moveTo>
                  <a:lnTo>
                    <a:pt x="133350" y="266700"/>
                  </a:lnTo>
                  <a:lnTo>
                    <a:pt x="0" y="133350"/>
                  </a:lnTo>
                </a:path>
              </a:pathLst>
            </a:custGeom>
            <a:ln w="3810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325" y="2943225"/>
              <a:ext cx="209550" cy="20955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093" y="3704920"/>
              <a:ext cx="209957" cy="210036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381000" y="1905000"/>
            <a:ext cx="8667750" cy="2667000"/>
          </a:xfrm>
          <a:prstGeom prst="rect">
            <a:avLst/>
          </a:prstGeom>
        </p:spPr>
        <p:txBody>
          <a:bodyPr wrap="square" lIns="0" tIns="314325" rIns="0" bIns="0" rtlCol="0" vert="horz">
            <a:spAutoFit/>
          </a:bodyPr>
          <a:lstStyle/>
          <a:p>
            <a:pPr marL="914400">
              <a:lnSpc>
                <a:spcPct val="100000"/>
              </a:lnSpc>
              <a:spcBef>
                <a:spcPts val="2475"/>
              </a:spcBef>
            </a:pPr>
            <a:r>
              <a:rPr dirty="0" sz="2550" spc="-145" b="1">
                <a:solidFill>
                  <a:srgbClr val="FFFFFF"/>
                </a:solidFill>
                <a:latin typeface="Arial"/>
                <a:cs typeface="Arial"/>
              </a:rPr>
              <a:t>Appending</a:t>
            </a:r>
            <a:r>
              <a:rPr dirty="0" sz="2550" spc="-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3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550" spc="-1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20" b="1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2550">
              <a:latin typeface="Arial"/>
              <a:cs typeface="Arial"/>
            </a:endParaRPr>
          </a:p>
          <a:p>
            <a:pPr marL="647700">
              <a:lnSpc>
                <a:spcPts val="2380"/>
              </a:lnSpc>
              <a:spcBef>
                <a:spcPts val="2015"/>
              </a:spcBef>
            </a:pPr>
            <a:r>
              <a:rPr dirty="0" sz="1950" spc="-90" b="1">
                <a:solidFill>
                  <a:srgbClr val="F77070"/>
                </a:solidFill>
                <a:latin typeface="Arial"/>
                <a:cs typeface="Arial"/>
              </a:rPr>
              <a:t>NOT</a:t>
            </a:r>
            <a:r>
              <a:rPr dirty="0" sz="1950" spc="-75" b="1">
                <a:solidFill>
                  <a:srgbClr val="F77070"/>
                </a:solidFill>
                <a:latin typeface="Arial"/>
                <a:cs typeface="Arial"/>
              </a:rPr>
              <a:t> </a:t>
            </a:r>
            <a:r>
              <a:rPr dirty="0" sz="1950" spc="-20" b="1">
                <a:solidFill>
                  <a:srgbClr val="F77070"/>
                </a:solidFill>
                <a:latin typeface="Arial"/>
                <a:cs typeface="Arial"/>
              </a:rPr>
              <a:t>Safe</a:t>
            </a:r>
            <a:r>
              <a:rPr dirty="0" sz="2050" spc="-20">
                <a:solidFill>
                  <a:srgbClr val="F77070"/>
                </a:solidFill>
                <a:latin typeface="Segoe UI Symbol"/>
                <a:cs typeface="Segoe UI Symbol"/>
              </a:rPr>
              <a:t>:</a:t>
            </a:r>
            <a:endParaRPr sz="2050">
              <a:latin typeface="Segoe UI Symbol"/>
              <a:cs typeface="Segoe UI Symbol"/>
            </a:endParaRPr>
          </a:p>
          <a:p>
            <a:pPr marL="647700">
              <a:lnSpc>
                <a:spcPts val="2500"/>
              </a:lnSpc>
            </a:pPr>
            <a:r>
              <a:rPr dirty="0" sz="2000" spc="-55">
                <a:solidFill>
                  <a:srgbClr val="D0D5DA"/>
                </a:solidFill>
                <a:latin typeface="Microsoft Sans Serif"/>
                <a:cs typeface="Microsoft Sans Serif"/>
              </a:rPr>
              <a:t>lseek</a:t>
            </a:r>
            <a:r>
              <a:rPr dirty="0" sz="2150" spc="-55">
                <a:solidFill>
                  <a:srgbClr val="D0D5DA"/>
                </a:solidFill>
                <a:latin typeface="Lucida Sans"/>
                <a:cs typeface="Lucida Sans"/>
              </a:rPr>
              <a:t>()</a:t>
            </a:r>
            <a:r>
              <a:rPr dirty="0" sz="2150" spc="-175">
                <a:solidFill>
                  <a:srgbClr val="D0D5DA"/>
                </a:solidFill>
                <a:latin typeface="Lucida Sans"/>
                <a:cs typeface="Lucida Sans"/>
              </a:rPr>
              <a:t> 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then</a:t>
            </a:r>
            <a:r>
              <a:rPr dirty="0" sz="2000" spc="-3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write</a:t>
            </a:r>
            <a:r>
              <a:rPr dirty="0" sz="2150" spc="-10">
                <a:solidFill>
                  <a:srgbClr val="D0D5DA"/>
                </a:solidFill>
                <a:latin typeface="Lucida Sans"/>
                <a:cs typeface="Lucida Sans"/>
              </a:rPr>
              <a:t>()</a:t>
            </a:r>
            <a:endParaRPr sz="2150">
              <a:latin typeface="Lucida Sans"/>
              <a:cs typeface="Lucida Sans"/>
            </a:endParaRPr>
          </a:p>
          <a:p>
            <a:pPr marL="647700">
              <a:lnSpc>
                <a:spcPts val="2380"/>
              </a:lnSpc>
              <a:spcBef>
                <a:spcPts val="1120"/>
              </a:spcBef>
            </a:pPr>
            <a:r>
              <a:rPr dirty="0" sz="2000" spc="-120" b="1">
                <a:solidFill>
                  <a:srgbClr val="4ADE80"/>
                </a:solidFill>
                <a:latin typeface="Arial"/>
                <a:cs typeface="Arial"/>
              </a:rPr>
              <a:t>Atomic</a:t>
            </a:r>
            <a:r>
              <a:rPr dirty="0" sz="2000" spc="-80" b="1">
                <a:solidFill>
                  <a:srgbClr val="4ADE8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ADE80"/>
                </a:solidFill>
                <a:latin typeface="Arial"/>
                <a:cs typeface="Arial"/>
              </a:rPr>
              <a:t>Solution</a:t>
            </a:r>
            <a:r>
              <a:rPr dirty="0" sz="2050" spc="-10">
                <a:solidFill>
                  <a:srgbClr val="4ADE80"/>
                </a:solidFill>
                <a:latin typeface="Segoe UI Symbol"/>
                <a:cs typeface="Segoe UI Symbol"/>
              </a:rPr>
              <a:t>:</a:t>
            </a:r>
            <a:endParaRPr sz="2050">
              <a:latin typeface="Segoe UI Symbol"/>
              <a:cs typeface="Segoe UI Symbol"/>
            </a:endParaRPr>
          </a:p>
          <a:p>
            <a:pPr marL="647700">
              <a:lnSpc>
                <a:spcPts val="2500"/>
              </a:lnSpc>
            </a:pPr>
            <a:r>
              <a:rPr dirty="0" sz="2000" spc="-75">
                <a:solidFill>
                  <a:srgbClr val="D0D5DA"/>
                </a:solidFill>
                <a:latin typeface="Microsoft Sans Serif"/>
                <a:cs typeface="Microsoft Sans Serif"/>
              </a:rPr>
              <a:t>Open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with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95">
                <a:solidFill>
                  <a:srgbClr val="D0D5DA"/>
                </a:solidFill>
                <a:latin typeface="Microsoft Sans Serif"/>
                <a:cs typeface="Microsoft Sans Serif"/>
              </a:rPr>
              <a:t>O</a:t>
            </a:r>
            <a:r>
              <a:rPr dirty="0" sz="2150" spc="-195">
                <a:solidFill>
                  <a:srgbClr val="D0D5DA"/>
                </a:solidFill>
                <a:latin typeface="Lucida Sans"/>
                <a:cs typeface="Lucida Sans"/>
              </a:rPr>
              <a:t>_</a:t>
            </a:r>
            <a:r>
              <a:rPr dirty="0" sz="2000" spc="-195">
                <a:solidFill>
                  <a:srgbClr val="D0D5DA"/>
                </a:solidFill>
                <a:latin typeface="Microsoft Sans Serif"/>
                <a:cs typeface="Microsoft Sans Serif"/>
              </a:rPr>
              <a:t>APPEND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flag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9239250" y="1905000"/>
            <a:ext cx="8667750" cy="2667000"/>
            <a:chOff x="9239250" y="1905000"/>
            <a:chExt cx="8667750" cy="2667000"/>
          </a:xfrm>
        </p:grpSpPr>
        <p:sp>
          <p:nvSpPr>
            <p:cNvPr id="11" name="object 11" descr=""/>
            <p:cNvSpPr/>
            <p:nvPr/>
          </p:nvSpPr>
          <p:spPr>
            <a:xfrm>
              <a:off x="9239250" y="1905000"/>
              <a:ext cx="8667750" cy="2667000"/>
            </a:xfrm>
            <a:custGeom>
              <a:avLst/>
              <a:gdLst/>
              <a:ahLst/>
              <a:cxnLst/>
              <a:rect l="l" t="t" r="r" b="b"/>
              <a:pathLst>
                <a:path w="8667750" h="2667000">
                  <a:moveTo>
                    <a:pt x="8667750" y="2667000"/>
                  </a:moveTo>
                  <a:lnTo>
                    <a:pt x="0" y="266700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266700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639300" y="2305050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133350"/>
                  </a:moveTo>
                  <a:lnTo>
                    <a:pt x="266700" y="133350"/>
                  </a:lnTo>
                </a:path>
                <a:path w="266700" h="266700">
                  <a:moveTo>
                    <a:pt x="133350" y="0"/>
                  </a:moveTo>
                  <a:lnTo>
                    <a:pt x="133350" y="266700"/>
                  </a:lnTo>
                </a:path>
              </a:pathLst>
            </a:custGeom>
            <a:ln w="3810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3575" y="2943225"/>
              <a:ext cx="209550" cy="20955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53343" y="3704920"/>
              <a:ext cx="209957" cy="210036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9239250" y="1905000"/>
            <a:ext cx="8667750" cy="2667000"/>
          </a:xfrm>
          <a:prstGeom prst="rect">
            <a:avLst/>
          </a:prstGeom>
        </p:spPr>
        <p:txBody>
          <a:bodyPr wrap="square" lIns="0" tIns="314325" rIns="0" bIns="0" rtlCol="0" vert="horz">
            <a:spAutoFit/>
          </a:bodyPr>
          <a:lstStyle/>
          <a:p>
            <a:pPr marL="914400">
              <a:lnSpc>
                <a:spcPct val="100000"/>
              </a:lnSpc>
              <a:spcBef>
                <a:spcPts val="2475"/>
              </a:spcBef>
            </a:pPr>
            <a:r>
              <a:rPr dirty="0" sz="2550" spc="-125" b="1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dirty="0" sz="255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0" b="1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2550">
              <a:latin typeface="Arial"/>
              <a:cs typeface="Arial"/>
            </a:endParaRPr>
          </a:p>
          <a:p>
            <a:pPr marL="647700">
              <a:lnSpc>
                <a:spcPts val="2380"/>
              </a:lnSpc>
              <a:spcBef>
                <a:spcPts val="2015"/>
              </a:spcBef>
            </a:pPr>
            <a:r>
              <a:rPr dirty="0" sz="1950" spc="-90" b="1">
                <a:solidFill>
                  <a:srgbClr val="F77070"/>
                </a:solidFill>
                <a:latin typeface="Arial"/>
                <a:cs typeface="Arial"/>
              </a:rPr>
              <a:t>NOT</a:t>
            </a:r>
            <a:r>
              <a:rPr dirty="0" sz="1950" spc="-75" b="1">
                <a:solidFill>
                  <a:srgbClr val="F77070"/>
                </a:solidFill>
                <a:latin typeface="Arial"/>
                <a:cs typeface="Arial"/>
              </a:rPr>
              <a:t> </a:t>
            </a:r>
            <a:r>
              <a:rPr dirty="0" sz="1950" spc="-20" b="1">
                <a:solidFill>
                  <a:srgbClr val="F77070"/>
                </a:solidFill>
                <a:latin typeface="Arial"/>
                <a:cs typeface="Arial"/>
              </a:rPr>
              <a:t>Safe</a:t>
            </a:r>
            <a:r>
              <a:rPr dirty="0" sz="2050" spc="-20">
                <a:solidFill>
                  <a:srgbClr val="F77070"/>
                </a:solidFill>
                <a:latin typeface="Segoe UI Symbol"/>
                <a:cs typeface="Segoe UI Symbol"/>
              </a:rPr>
              <a:t>:</a:t>
            </a:r>
            <a:endParaRPr sz="2050">
              <a:latin typeface="Segoe UI Symbol"/>
              <a:cs typeface="Segoe UI Symbol"/>
            </a:endParaRPr>
          </a:p>
          <a:p>
            <a:pPr marL="647700">
              <a:lnSpc>
                <a:spcPts val="2500"/>
              </a:lnSpc>
            </a:pP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Check</a:t>
            </a:r>
            <a:r>
              <a:rPr dirty="0" sz="2000" spc="-5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60">
                <a:solidFill>
                  <a:srgbClr val="D0D5DA"/>
                </a:solidFill>
                <a:latin typeface="Microsoft Sans Serif"/>
                <a:cs typeface="Microsoft Sans Serif"/>
              </a:rPr>
              <a:t>existence</a:t>
            </a:r>
            <a:r>
              <a:rPr dirty="0" sz="2150" spc="-60">
                <a:solidFill>
                  <a:srgbClr val="D0D5DA"/>
                </a:solidFill>
                <a:latin typeface="Lucida Sans"/>
                <a:cs typeface="Lucida Sans"/>
              </a:rPr>
              <a:t>,</a:t>
            </a:r>
            <a:r>
              <a:rPr dirty="0" sz="2150" spc="-175">
                <a:solidFill>
                  <a:srgbClr val="D0D5DA"/>
                </a:solidFill>
                <a:latin typeface="Lucida Sans"/>
                <a:cs typeface="Lucida Sans"/>
              </a:rPr>
              <a:t> 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then</a:t>
            </a:r>
            <a:r>
              <a:rPr dirty="0" sz="2000" spc="-3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creat</a:t>
            </a:r>
            <a:r>
              <a:rPr dirty="0" sz="2150" spc="-10">
                <a:solidFill>
                  <a:srgbClr val="D0D5DA"/>
                </a:solidFill>
                <a:latin typeface="Lucida Sans"/>
                <a:cs typeface="Lucida Sans"/>
              </a:rPr>
              <a:t>()</a:t>
            </a:r>
            <a:endParaRPr sz="2150">
              <a:latin typeface="Lucida Sans"/>
              <a:cs typeface="Lucida Sans"/>
            </a:endParaRPr>
          </a:p>
          <a:p>
            <a:pPr marL="647700" marR="5356225">
              <a:lnSpc>
                <a:spcPts val="2400"/>
              </a:lnSpc>
              <a:spcBef>
                <a:spcPts val="1250"/>
              </a:spcBef>
            </a:pPr>
            <a:r>
              <a:rPr dirty="0" sz="2000" spc="-120" b="1">
                <a:solidFill>
                  <a:srgbClr val="4ADE80"/>
                </a:solidFill>
                <a:latin typeface="Arial"/>
                <a:cs typeface="Arial"/>
              </a:rPr>
              <a:t>Atomic</a:t>
            </a:r>
            <a:r>
              <a:rPr dirty="0" sz="2000" spc="-80" b="1">
                <a:solidFill>
                  <a:srgbClr val="4ADE8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ADE80"/>
                </a:solidFill>
                <a:latin typeface="Arial"/>
                <a:cs typeface="Arial"/>
              </a:rPr>
              <a:t>Solution</a:t>
            </a:r>
            <a:r>
              <a:rPr dirty="0" sz="2050" spc="-10">
                <a:solidFill>
                  <a:srgbClr val="4ADE80"/>
                </a:solidFill>
                <a:latin typeface="Segoe UI Symbol"/>
                <a:cs typeface="Segoe UI Symbol"/>
              </a:rPr>
              <a:t>: </a:t>
            </a:r>
            <a:r>
              <a:rPr dirty="0" sz="2000" spc="-235">
                <a:solidFill>
                  <a:srgbClr val="D0D5DA"/>
                </a:solidFill>
                <a:latin typeface="Microsoft Sans Serif"/>
                <a:cs typeface="Microsoft Sans Serif"/>
              </a:rPr>
              <a:t>O</a:t>
            </a:r>
            <a:r>
              <a:rPr dirty="0" sz="2150" spc="-235">
                <a:solidFill>
                  <a:srgbClr val="D0D5DA"/>
                </a:solidFill>
                <a:latin typeface="Lucida Sans"/>
                <a:cs typeface="Lucida Sans"/>
              </a:rPr>
              <a:t>_</a:t>
            </a:r>
            <a:r>
              <a:rPr dirty="0" sz="2000" spc="-235">
                <a:solidFill>
                  <a:srgbClr val="D0D5DA"/>
                </a:solidFill>
                <a:latin typeface="Microsoft Sans Serif"/>
                <a:cs typeface="Microsoft Sans Serif"/>
              </a:rPr>
              <a:t>CREAT</a:t>
            </a:r>
            <a:r>
              <a:rPr dirty="0" sz="2000" spc="2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150">
                <a:solidFill>
                  <a:srgbClr val="D0D5DA"/>
                </a:solidFill>
                <a:latin typeface="Lucida Sans"/>
                <a:cs typeface="Lucida Sans"/>
              </a:rPr>
              <a:t>|</a:t>
            </a:r>
            <a:r>
              <a:rPr dirty="0" sz="2150" spc="-130">
                <a:solidFill>
                  <a:srgbClr val="D0D5DA"/>
                </a:solidFill>
                <a:latin typeface="Lucida Sans"/>
                <a:cs typeface="Lucida Sans"/>
              </a:rPr>
              <a:t> </a:t>
            </a:r>
            <a:r>
              <a:rPr dirty="0" sz="2000" spc="-195">
                <a:solidFill>
                  <a:srgbClr val="D0D5DA"/>
                </a:solidFill>
                <a:latin typeface="Microsoft Sans Serif"/>
                <a:cs typeface="Microsoft Sans Serif"/>
              </a:rPr>
              <a:t>O</a:t>
            </a:r>
            <a:r>
              <a:rPr dirty="0" sz="2150" spc="-195">
                <a:solidFill>
                  <a:srgbClr val="D0D5DA"/>
                </a:solidFill>
                <a:latin typeface="Lucida Sans"/>
                <a:cs typeface="Lucida Sans"/>
              </a:rPr>
              <a:t>_</a:t>
            </a:r>
            <a:r>
              <a:rPr dirty="0" sz="2000" spc="-195">
                <a:solidFill>
                  <a:srgbClr val="D0D5DA"/>
                </a:solidFill>
                <a:latin typeface="Microsoft Sans Serif"/>
                <a:cs typeface="Microsoft Sans Serif"/>
              </a:rPr>
              <a:t>EXCL</a:t>
            </a:r>
            <a:r>
              <a:rPr dirty="0" sz="2000" spc="2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flags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81000" y="4762500"/>
            <a:ext cx="17526000" cy="762000"/>
          </a:xfrm>
          <a:prstGeom prst="rect">
            <a:avLst/>
          </a:prstGeom>
          <a:solidFill>
            <a:srgbClr val="13532D">
              <a:alpha val="30198"/>
            </a:srgbClr>
          </a:solidFill>
        </p:spPr>
        <p:txBody>
          <a:bodyPr wrap="square" lIns="0" tIns="1968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50"/>
              </a:spcBef>
            </a:pPr>
            <a:r>
              <a:rPr dirty="0" sz="2000" spc="-130" b="1">
                <a:solidFill>
                  <a:srgbClr val="4ADE80"/>
                </a:solidFill>
                <a:latin typeface="Arial"/>
                <a:cs typeface="Arial"/>
              </a:rPr>
              <a:t>Best</a:t>
            </a:r>
            <a:r>
              <a:rPr dirty="0" sz="2000" spc="-105" b="1">
                <a:solidFill>
                  <a:srgbClr val="4ADE80"/>
                </a:solidFill>
                <a:latin typeface="Arial"/>
                <a:cs typeface="Arial"/>
              </a:rPr>
              <a:t> </a:t>
            </a:r>
            <a:r>
              <a:rPr dirty="0" sz="2000" spc="-60" b="1">
                <a:solidFill>
                  <a:srgbClr val="4ADE80"/>
                </a:solidFill>
                <a:latin typeface="Arial"/>
                <a:cs typeface="Arial"/>
              </a:rPr>
              <a:t>Practice</a:t>
            </a:r>
            <a:r>
              <a:rPr dirty="0" sz="2050" spc="-60">
                <a:solidFill>
                  <a:srgbClr val="4ADE80"/>
                </a:solidFill>
                <a:latin typeface="Segoe UI Symbol"/>
                <a:cs typeface="Segoe UI Symbol"/>
              </a:rPr>
              <a:t>: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Use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UNIX</a:t>
            </a:r>
            <a:r>
              <a:rPr dirty="0" sz="2050" spc="-40">
                <a:solidFill>
                  <a:srgbClr val="FFFFFF"/>
                </a:solidFill>
                <a:latin typeface="Microsoft Sans Serif"/>
                <a:cs typeface="Microsoft Sans Serif"/>
              </a:rPr>
              <a:t>'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built</a:t>
            </a:r>
            <a:r>
              <a:rPr dirty="0" sz="205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atomic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operations</a:t>
            </a: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instead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combining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multiple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system</a:t>
            </a: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calls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50" spc="-235"/>
              <a:t>dup</a:t>
            </a:r>
            <a:r>
              <a:rPr dirty="0" sz="4050" spc="-260"/>
              <a:t> </a:t>
            </a:r>
            <a:r>
              <a:rPr dirty="0" sz="4050" spc="-220"/>
              <a:t>and</a:t>
            </a:r>
            <a:r>
              <a:rPr dirty="0" sz="4050" spc="-260"/>
              <a:t> </a:t>
            </a:r>
            <a:r>
              <a:rPr dirty="0" sz="4050" spc="-250"/>
              <a:t>dup</a:t>
            </a:r>
            <a:r>
              <a:rPr dirty="0" spc="-250">
                <a:latin typeface="Lucida Sans"/>
                <a:cs typeface="Lucida Sans"/>
              </a:rPr>
              <a:t>2</a:t>
            </a:r>
            <a:r>
              <a:rPr dirty="0" spc="-390">
                <a:latin typeface="Lucida Sans"/>
                <a:cs typeface="Lucida Sans"/>
              </a:rPr>
              <a:t> </a:t>
            </a:r>
            <a:r>
              <a:rPr dirty="0" sz="4050" spc="-204"/>
              <a:t>Functions</a:t>
            </a:r>
            <a:endParaRPr sz="4050">
              <a:latin typeface="Lucida Sans"/>
              <a:cs typeface="Lucida San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249278" y="765019"/>
            <a:ext cx="67056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10">
                <a:solidFill>
                  <a:srgbClr val="D0D5DA"/>
                </a:solidFill>
                <a:latin typeface="Microsoft Sans Serif"/>
                <a:cs typeface="Microsoft Sans Serif"/>
              </a:rPr>
              <a:t>22/25</a:t>
            </a:r>
            <a:endParaRPr sz="195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1000" y="1905000"/>
            <a:ext cx="8667750" cy="5238750"/>
            <a:chOff x="381000" y="1905000"/>
            <a:chExt cx="8667750" cy="5238750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1905000"/>
              <a:ext cx="8667750" cy="5238750"/>
            </a:xfrm>
            <a:custGeom>
              <a:avLst/>
              <a:gdLst/>
              <a:ahLst/>
              <a:cxnLst/>
              <a:rect l="l" t="t" r="r" b="b"/>
              <a:pathLst>
                <a:path w="8667750" h="5238750">
                  <a:moveTo>
                    <a:pt x="8667750" y="5238750"/>
                  </a:moveTo>
                  <a:lnTo>
                    <a:pt x="0" y="523875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52387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36600" y="2260600"/>
              <a:ext cx="508000" cy="508000"/>
            </a:xfrm>
            <a:custGeom>
              <a:avLst/>
              <a:gdLst/>
              <a:ahLst/>
              <a:cxnLst/>
              <a:rect l="l" t="t" r="r" b="b"/>
              <a:pathLst>
                <a:path w="508000" h="508000">
                  <a:moveTo>
                    <a:pt x="203200" y="152400"/>
                  </a:moveTo>
                  <a:lnTo>
                    <a:pt x="457200" y="152400"/>
                  </a:lnTo>
                  <a:lnTo>
                    <a:pt x="460535" y="152400"/>
                  </a:lnTo>
                  <a:lnTo>
                    <a:pt x="463839" y="152725"/>
                  </a:lnTo>
                  <a:lnTo>
                    <a:pt x="467110" y="153376"/>
                  </a:lnTo>
                  <a:lnTo>
                    <a:pt x="470382" y="154026"/>
                  </a:lnTo>
                  <a:lnTo>
                    <a:pt x="473558" y="154990"/>
                  </a:lnTo>
                  <a:lnTo>
                    <a:pt x="476640" y="156266"/>
                  </a:lnTo>
                  <a:lnTo>
                    <a:pt x="479721" y="157543"/>
                  </a:lnTo>
                  <a:lnTo>
                    <a:pt x="482649" y="159108"/>
                  </a:lnTo>
                  <a:lnTo>
                    <a:pt x="485423" y="160961"/>
                  </a:lnTo>
                  <a:lnTo>
                    <a:pt x="488196" y="162814"/>
                  </a:lnTo>
                  <a:lnTo>
                    <a:pt x="490762" y="164920"/>
                  </a:lnTo>
                  <a:lnTo>
                    <a:pt x="504133" y="183759"/>
                  </a:lnTo>
                  <a:lnTo>
                    <a:pt x="505409" y="186841"/>
                  </a:lnTo>
                  <a:lnTo>
                    <a:pt x="506373" y="190017"/>
                  </a:lnTo>
                  <a:lnTo>
                    <a:pt x="507023" y="193289"/>
                  </a:lnTo>
                  <a:lnTo>
                    <a:pt x="507674" y="196560"/>
                  </a:lnTo>
                  <a:lnTo>
                    <a:pt x="508000" y="199864"/>
                  </a:lnTo>
                  <a:lnTo>
                    <a:pt x="508000" y="203200"/>
                  </a:lnTo>
                  <a:lnTo>
                    <a:pt x="508000" y="457200"/>
                  </a:lnTo>
                  <a:lnTo>
                    <a:pt x="508000" y="460535"/>
                  </a:lnTo>
                  <a:lnTo>
                    <a:pt x="507674" y="463839"/>
                  </a:lnTo>
                  <a:lnTo>
                    <a:pt x="507023" y="467110"/>
                  </a:lnTo>
                  <a:lnTo>
                    <a:pt x="506373" y="470382"/>
                  </a:lnTo>
                  <a:lnTo>
                    <a:pt x="505409" y="473558"/>
                  </a:lnTo>
                  <a:lnTo>
                    <a:pt x="504133" y="476640"/>
                  </a:lnTo>
                  <a:lnTo>
                    <a:pt x="502856" y="479721"/>
                  </a:lnTo>
                  <a:lnTo>
                    <a:pt x="476640" y="504133"/>
                  </a:lnTo>
                  <a:lnTo>
                    <a:pt x="473558" y="505409"/>
                  </a:lnTo>
                  <a:lnTo>
                    <a:pt x="470382" y="506373"/>
                  </a:lnTo>
                  <a:lnTo>
                    <a:pt x="467110" y="507023"/>
                  </a:lnTo>
                  <a:lnTo>
                    <a:pt x="463839" y="507674"/>
                  </a:lnTo>
                  <a:lnTo>
                    <a:pt x="460535" y="508000"/>
                  </a:lnTo>
                  <a:lnTo>
                    <a:pt x="457200" y="508000"/>
                  </a:lnTo>
                  <a:lnTo>
                    <a:pt x="203200" y="508000"/>
                  </a:lnTo>
                  <a:lnTo>
                    <a:pt x="199864" y="508000"/>
                  </a:lnTo>
                  <a:lnTo>
                    <a:pt x="196560" y="507674"/>
                  </a:lnTo>
                  <a:lnTo>
                    <a:pt x="193289" y="507023"/>
                  </a:lnTo>
                  <a:lnTo>
                    <a:pt x="190017" y="506373"/>
                  </a:lnTo>
                  <a:lnTo>
                    <a:pt x="186841" y="505409"/>
                  </a:lnTo>
                  <a:lnTo>
                    <a:pt x="183759" y="504133"/>
                  </a:lnTo>
                  <a:lnTo>
                    <a:pt x="180678" y="502856"/>
                  </a:lnTo>
                  <a:lnTo>
                    <a:pt x="160961" y="485423"/>
                  </a:lnTo>
                  <a:lnTo>
                    <a:pt x="159108" y="482649"/>
                  </a:lnTo>
                  <a:lnTo>
                    <a:pt x="157543" y="479721"/>
                  </a:lnTo>
                  <a:lnTo>
                    <a:pt x="156266" y="476640"/>
                  </a:lnTo>
                  <a:lnTo>
                    <a:pt x="154990" y="473558"/>
                  </a:lnTo>
                  <a:lnTo>
                    <a:pt x="154026" y="470382"/>
                  </a:lnTo>
                  <a:lnTo>
                    <a:pt x="153376" y="467110"/>
                  </a:lnTo>
                  <a:lnTo>
                    <a:pt x="152725" y="463839"/>
                  </a:lnTo>
                  <a:lnTo>
                    <a:pt x="152400" y="460535"/>
                  </a:lnTo>
                  <a:lnTo>
                    <a:pt x="152400" y="457200"/>
                  </a:lnTo>
                  <a:lnTo>
                    <a:pt x="152400" y="203200"/>
                  </a:lnTo>
                  <a:lnTo>
                    <a:pt x="156266" y="183759"/>
                  </a:lnTo>
                  <a:lnTo>
                    <a:pt x="157543" y="180678"/>
                  </a:lnTo>
                  <a:lnTo>
                    <a:pt x="159108" y="177750"/>
                  </a:lnTo>
                  <a:lnTo>
                    <a:pt x="160961" y="174977"/>
                  </a:lnTo>
                  <a:lnTo>
                    <a:pt x="162814" y="172203"/>
                  </a:lnTo>
                  <a:lnTo>
                    <a:pt x="164920" y="169637"/>
                  </a:lnTo>
                  <a:lnTo>
                    <a:pt x="167278" y="167278"/>
                  </a:lnTo>
                  <a:lnTo>
                    <a:pt x="169637" y="164920"/>
                  </a:lnTo>
                  <a:lnTo>
                    <a:pt x="172203" y="162814"/>
                  </a:lnTo>
                  <a:lnTo>
                    <a:pt x="174977" y="160961"/>
                  </a:lnTo>
                  <a:lnTo>
                    <a:pt x="177750" y="159108"/>
                  </a:lnTo>
                  <a:lnTo>
                    <a:pt x="180678" y="157543"/>
                  </a:lnTo>
                  <a:lnTo>
                    <a:pt x="183759" y="156266"/>
                  </a:lnTo>
                  <a:lnTo>
                    <a:pt x="186841" y="154990"/>
                  </a:lnTo>
                  <a:lnTo>
                    <a:pt x="190017" y="154026"/>
                  </a:lnTo>
                  <a:lnTo>
                    <a:pt x="193289" y="153376"/>
                  </a:lnTo>
                  <a:lnTo>
                    <a:pt x="196560" y="152725"/>
                  </a:lnTo>
                  <a:lnTo>
                    <a:pt x="199864" y="152400"/>
                  </a:lnTo>
                  <a:lnTo>
                    <a:pt x="203200" y="152400"/>
                  </a:lnTo>
                  <a:close/>
                </a:path>
                <a:path w="508000" h="508000">
                  <a:moveTo>
                    <a:pt x="50800" y="355600"/>
                  </a:moveTo>
                  <a:lnTo>
                    <a:pt x="31075" y="351591"/>
                  </a:lnTo>
                  <a:lnTo>
                    <a:pt x="14922" y="340677"/>
                  </a:lnTo>
                  <a:lnTo>
                    <a:pt x="4008" y="324524"/>
                  </a:lnTo>
                  <a:lnTo>
                    <a:pt x="0" y="304800"/>
                  </a:lnTo>
                  <a:lnTo>
                    <a:pt x="0" y="50800"/>
                  </a:lnTo>
                  <a:lnTo>
                    <a:pt x="4008" y="31075"/>
                  </a:lnTo>
                  <a:lnTo>
                    <a:pt x="14922" y="14922"/>
                  </a:lnTo>
                  <a:lnTo>
                    <a:pt x="31075" y="4008"/>
                  </a:lnTo>
                  <a:lnTo>
                    <a:pt x="50800" y="0"/>
                  </a:lnTo>
                  <a:lnTo>
                    <a:pt x="304800" y="0"/>
                  </a:lnTo>
                  <a:lnTo>
                    <a:pt x="324524" y="4008"/>
                  </a:lnTo>
                  <a:lnTo>
                    <a:pt x="340677" y="14922"/>
                  </a:lnTo>
                  <a:lnTo>
                    <a:pt x="351591" y="31075"/>
                  </a:lnTo>
                  <a:lnTo>
                    <a:pt x="355600" y="50800"/>
                  </a:lnTo>
                </a:path>
              </a:pathLst>
            </a:custGeom>
            <a:ln w="50800">
              <a:solidFill>
                <a:srgbClr val="BF83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81000" y="1905000"/>
            <a:ext cx="8667750" cy="523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z="2550" spc="-165" b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255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0" b="1">
                <a:solidFill>
                  <a:srgbClr val="FFFFFF"/>
                </a:solidFill>
                <a:latin typeface="Arial"/>
                <a:cs typeface="Arial"/>
              </a:rPr>
              <a:t>Purpose</a:t>
            </a:r>
            <a:endParaRPr sz="2550">
              <a:latin typeface="Arial"/>
              <a:cs typeface="Arial"/>
            </a:endParaRPr>
          </a:p>
          <a:p>
            <a:pPr marL="548640" indent="-243840">
              <a:lnSpc>
                <a:spcPct val="100000"/>
              </a:lnSpc>
              <a:spcBef>
                <a:spcPts val="1614"/>
              </a:spcBef>
              <a:buClr>
                <a:srgbClr val="BF83FB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Duplicate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existing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file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descriptors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BF83FB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dup</a:t>
            </a:r>
            <a:r>
              <a:rPr dirty="0" sz="1950" spc="-35">
                <a:solidFill>
                  <a:srgbClr val="FFFFFF"/>
                </a:solidFill>
                <a:latin typeface="Comic Sans MS"/>
                <a:cs typeface="Comic Sans MS"/>
              </a:rPr>
              <a:t>()</a:t>
            </a:r>
            <a:r>
              <a:rPr dirty="0" sz="1950" spc="-114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returns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lowest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unused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descriptor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BF83FB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dup</a:t>
            </a:r>
            <a:r>
              <a:rPr dirty="0" sz="1950" spc="-55">
                <a:solidFill>
                  <a:srgbClr val="FFFFFF"/>
                </a:solidFill>
                <a:latin typeface="Comic Sans MS"/>
                <a:cs typeface="Comic Sans MS"/>
              </a:rPr>
              <a:t>2()</a:t>
            </a:r>
            <a:r>
              <a:rPr dirty="0" sz="1950" spc="-9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copies</a:t>
            </a:r>
            <a:r>
              <a:rPr dirty="0" sz="200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200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specific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descriptor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BF83FB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90">
                <a:solidFill>
                  <a:srgbClr val="FFFFFF"/>
                </a:solidFill>
                <a:latin typeface="Microsoft Sans Serif"/>
                <a:cs typeface="Microsoft Sans Serif"/>
              </a:rPr>
              <a:t>Share</a:t>
            </a:r>
            <a:r>
              <a:rPr dirty="0" sz="200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same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file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table</a:t>
            </a: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entry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9239250" y="1905000"/>
            <a:ext cx="8667750" cy="5238750"/>
            <a:chOff x="9239250" y="1905000"/>
            <a:chExt cx="8667750" cy="5238750"/>
          </a:xfrm>
        </p:grpSpPr>
        <p:sp>
          <p:nvSpPr>
            <p:cNvPr id="9" name="object 9" descr=""/>
            <p:cNvSpPr/>
            <p:nvPr/>
          </p:nvSpPr>
          <p:spPr>
            <a:xfrm>
              <a:off x="9239250" y="1905000"/>
              <a:ext cx="8667750" cy="5238750"/>
            </a:xfrm>
            <a:custGeom>
              <a:avLst/>
              <a:gdLst/>
              <a:ahLst/>
              <a:cxnLst/>
              <a:rect l="l" t="t" r="r" b="b"/>
              <a:pathLst>
                <a:path w="8667750" h="5238750">
                  <a:moveTo>
                    <a:pt x="8667750" y="5238750"/>
                  </a:moveTo>
                  <a:lnTo>
                    <a:pt x="0" y="523875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52387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544050" y="3619499"/>
              <a:ext cx="8058150" cy="3219450"/>
            </a:xfrm>
            <a:custGeom>
              <a:avLst/>
              <a:gdLst/>
              <a:ahLst/>
              <a:cxnLst/>
              <a:rect l="l" t="t" r="r" b="b"/>
              <a:pathLst>
                <a:path w="8058150" h="3219450">
                  <a:moveTo>
                    <a:pt x="7981950" y="3219450"/>
                  </a:moveTo>
                  <a:lnTo>
                    <a:pt x="76200" y="3219450"/>
                  </a:lnTo>
                  <a:lnTo>
                    <a:pt x="68693" y="3219087"/>
                  </a:lnTo>
                  <a:lnTo>
                    <a:pt x="27881" y="3202182"/>
                  </a:lnTo>
                  <a:lnTo>
                    <a:pt x="3261" y="3165336"/>
                  </a:lnTo>
                  <a:lnTo>
                    <a:pt x="0" y="31432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7" y="5799"/>
                  </a:lnTo>
                  <a:lnTo>
                    <a:pt x="76200" y="0"/>
                  </a:lnTo>
                  <a:lnTo>
                    <a:pt x="7981950" y="0"/>
                  </a:lnTo>
                  <a:lnTo>
                    <a:pt x="8024290" y="12829"/>
                  </a:lnTo>
                  <a:lnTo>
                    <a:pt x="8052346" y="47039"/>
                  </a:lnTo>
                  <a:lnTo>
                    <a:pt x="8058150" y="76200"/>
                  </a:lnTo>
                  <a:lnTo>
                    <a:pt x="8058150" y="3143250"/>
                  </a:lnTo>
                  <a:lnTo>
                    <a:pt x="8045316" y="3185591"/>
                  </a:lnTo>
                  <a:lnTo>
                    <a:pt x="8011109" y="3213649"/>
                  </a:lnTo>
                  <a:lnTo>
                    <a:pt x="7981950" y="3219450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544050" y="3619499"/>
              <a:ext cx="8058150" cy="3219450"/>
            </a:xfrm>
            <a:custGeom>
              <a:avLst/>
              <a:gdLst/>
              <a:ahLst/>
              <a:cxnLst/>
              <a:rect l="l" t="t" r="r" b="b"/>
              <a:pathLst>
                <a:path w="8058150" h="3219450">
                  <a:moveTo>
                    <a:pt x="7981950" y="3219450"/>
                  </a:moveTo>
                  <a:lnTo>
                    <a:pt x="76200" y="3219450"/>
                  </a:lnTo>
                  <a:lnTo>
                    <a:pt x="68693" y="3219087"/>
                  </a:lnTo>
                  <a:lnTo>
                    <a:pt x="27881" y="3202182"/>
                  </a:lnTo>
                  <a:lnTo>
                    <a:pt x="3261" y="3165336"/>
                  </a:lnTo>
                  <a:lnTo>
                    <a:pt x="0" y="31432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7" y="5799"/>
                  </a:lnTo>
                  <a:lnTo>
                    <a:pt x="76200" y="0"/>
                  </a:lnTo>
                  <a:lnTo>
                    <a:pt x="7981950" y="0"/>
                  </a:lnTo>
                  <a:lnTo>
                    <a:pt x="8018769" y="9525"/>
                  </a:lnTo>
                  <a:lnTo>
                    <a:pt x="71822" y="9525"/>
                  </a:lnTo>
                  <a:lnTo>
                    <a:pt x="67485" y="9952"/>
                  </a:lnTo>
                  <a:lnTo>
                    <a:pt x="32148" y="25958"/>
                  </a:lnTo>
                  <a:lnTo>
                    <a:pt x="11659" y="58898"/>
                  </a:lnTo>
                  <a:lnTo>
                    <a:pt x="9524" y="71822"/>
                  </a:lnTo>
                  <a:lnTo>
                    <a:pt x="9524" y="3147627"/>
                  </a:lnTo>
                  <a:lnTo>
                    <a:pt x="9832" y="3150756"/>
                  </a:lnTo>
                  <a:lnTo>
                    <a:pt x="9951" y="3151963"/>
                  </a:lnTo>
                  <a:lnTo>
                    <a:pt x="25957" y="3187300"/>
                  </a:lnTo>
                  <a:lnTo>
                    <a:pt x="58898" y="3207789"/>
                  </a:lnTo>
                  <a:lnTo>
                    <a:pt x="71822" y="3209925"/>
                  </a:lnTo>
                  <a:lnTo>
                    <a:pt x="8018767" y="3209925"/>
                  </a:lnTo>
                  <a:lnTo>
                    <a:pt x="8017904" y="3210441"/>
                  </a:lnTo>
                  <a:lnTo>
                    <a:pt x="8011109" y="3213649"/>
                  </a:lnTo>
                  <a:lnTo>
                    <a:pt x="8004035" y="3216186"/>
                  </a:lnTo>
                  <a:lnTo>
                    <a:pt x="7996817" y="3217999"/>
                  </a:lnTo>
                  <a:lnTo>
                    <a:pt x="7989456" y="3219087"/>
                  </a:lnTo>
                  <a:lnTo>
                    <a:pt x="7981950" y="3219450"/>
                  </a:lnTo>
                  <a:close/>
                </a:path>
                <a:path w="8058150" h="3219450">
                  <a:moveTo>
                    <a:pt x="8018767" y="3209925"/>
                  </a:moveTo>
                  <a:lnTo>
                    <a:pt x="7986327" y="3209925"/>
                  </a:lnTo>
                  <a:lnTo>
                    <a:pt x="7990663" y="3209498"/>
                  </a:lnTo>
                  <a:lnTo>
                    <a:pt x="7999250" y="3207789"/>
                  </a:lnTo>
                  <a:lnTo>
                    <a:pt x="8032193" y="3187300"/>
                  </a:lnTo>
                  <a:lnTo>
                    <a:pt x="8048198" y="3151963"/>
                  </a:lnTo>
                  <a:lnTo>
                    <a:pt x="8048624" y="3147627"/>
                  </a:lnTo>
                  <a:lnTo>
                    <a:pt x="8048624" y="71822"/>
                  </a:lnTo>
                  <a:lnTo>
                    <a:pt x="8048316" y="68693"/>
                  </a:lnTo>
                  <a:lnTo>
                    <a:pt x="8048197" y="67486"/>
                  </a:lnTo>
                  <a:lnTo>
                    <a:pt x="8032193" y="32149"/>
                  </a:lnTo>
                  <a:lnTo>
                    <a:pt x="7999250" y="11660"/>
                  </a:lnTo>
                  <a:lnTo>
                    <a:pt x="7986327" y="9525"/>
                  </a:lnTo>
                  <a:lnTo>
                    <a:pt x="8018769" y="9525"/>
                  </a:lnTo>
                  <a:lnTo>
                    <a:pt x="8049138" y="40242"/>
                  </a:lnTo>
                  <a:lnTo>
                    <a:pt x="8058150" y="76200"/>
                  </a:lnTo>
                  <a:lnTo>
                    <a:pt x="8058150" y="3143250"/>
                  </a:lnTo>
                  <a:lnTo>
                    <a:pt x="8045316" y="3185592"/>
                  </a:lnTo>
                  <a:lnTo>
                    <a:pt x="8024417" y="3206524"/>
                  </a:lnTo>
                  <a:lnTo>
                    <a:pt x="8018767" y="3209925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594850" y="2362200"/>
              <a:ext cx="508000" cy="304800"/>
            </a:xfrm>
            <a:custGeom>
              <a:avLst/>
              <a:gdLst/>
              <a:ahLst/>
              <a:cxnLst/>
              <a:rect l="l" t="t" r="r" b="b"/>
              <a:pathLst>
                <a:path w="508000" h="304800">
                  <a:moveTo>
                    <a:pt x="355600" y="304800"/>
                  </a:moveTo>
                  <a:lnTo>
                    <a:pt x="508000" y="152400"/>
                  </a:lnTo>
                  <a:lnTo>
                    <a:pt x="355600" y="0"/>
                  </a:lnTo>
                </a:path>
                <a:path w="5080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</a:path>
              </a:pathLst>
            </a:custGeom>
            <a:ln w="5080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9239250" y="1905000"/>
            <a:ext cx="8667750" cy="523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50">
              <a:latin typeface="Times New Roman"/>
              <a:cs typeface="Times New Roman"/>
            </a:endParaRPr>
          </a:p>
          <a:p>
            <a:pPr marL="542925" indent="-238125">
              <a:lnSpc>
                <a:spcPct val="100000"/>
              </a:lnSpc>
            </a:pPr>
            <a:r>
              <a:rPr dirty="0" sz="2550" spc="-165" b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255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35" b="1">
                <a:solidFill>
                  <a:srgbClr val="FFFFFF"/>
                </a:solidFill>
                <a:latin typeface="Arial"/>
                <a:cs typeface="Arial"/>
              </a:rPr>
              <a:t>Signatures</a:t>
            </a:r>
            <a:endParaRPr sz="2550">
              <a:latin typeface="Arial"/>
              <a:cs typeface="Arial"/>
            </a:endParaRPr>
          </a:p>
          <a:p>
            <a:pPr marL="542925" marR="5510530">
              <a:lnSpc>
                <a:spcPct val="166700"/>
              </a:lnSpc>
              <a:spcBef>
                <a:spcPts val="2100"/>
              </a:spcBef>
              <a:tabLst>
                <a:tab pos="1777364" algn="l"/>
              </a:tabLst>
            </a:pPr>
            <a:r>
              <a:rPr dirty="0" sz="1800" spc="-10">
                <a:solidFill>
                  <a:srgbClr val="BF83FB"/>
                </a:solidFill>
                <a:latin typeface="Courier New"/>
                <a:cs typeface="Courier New"/>
              </a:rPr>
              <a:t>#include</a:t>
            </a:r>
            <a:r>
              <a:rPr dirty="0" sz="1800">
                <a:solidFill>
                  <a:srgbClr val="BF83FB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BF83FB"/>
                </a:solidFill>
                <a:latin typeface="Courier New"/>
                <a:cs typeface="Courier New"/>
              </a:rPr>
              <a:t>&lt;unistd.h&gt; </a:t>
            </a:r>
            <a:r>
              <a:rPr dirty="0" sz="1800" spc="-25">
                <a:solidFill>
                  <a:srgbClr val="60A5FA"/>
                </a:solidFill>
                <a:latin typeface="Courier New"/>
                <a:cs typeface="Courier New"/>
              </a:rPr>
              <a:t>int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240"/>
              </a:spcBef>
            </a:pPr>
            <a:r>
              <a:rPr dirty="0" sz="1800">
                <a:solidFill>
                  <a:srgbClr val="FACC15"/>
                </a:solidFill>
                <a:latin typeface="Courier New"/>
                <a:cs typeface="Courier New"/>
              </a:rPr>
              <a:t>dup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dirty="0" sz="1800">
                <a:solidFill>
                  <a:srgbClr val="4ADE80"/>
                </a:solidFill>
                <a:latin typeface="Courier New"/>
                <a:cs typeface="Courier New"/>
              </a:rPr>
              <a:t>int </a:t>
            </a:r>
            <a:r>
              <a:rPr dirty="0" sz="1800" spc="-20">
                <a:solidFill>
                  <a:srgbClr val="FFFFFF"/>
                </a:solidFill>
                <a:latin typeface="Courier New"/>
                <a:cs typeface="Courier New"/>
              </a:rPr>
              <a:t>fd);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240"/>
              </a:spcBef>
              <a:tabLst>
                <a:tab pos="954405" algn="l"/>
                <a:tab pos="2051685" algn="l"/>
                <a:tab pos="3011805" algn="l"/>
                <a:tab pos="3971925" algn="l"/>
              </a:tabLst>
            </a:pP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Returns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lowest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unused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fd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1440"/>
              </a:spcBef>
            </a:pPr>
            <a:r>
              <a:rPr dirty="0" sz="1800" spc="-25">
                <a:solidFill>
                  <a:srgbClr val="60A5FA"/>
                </a:solidFill>
                <a:latin typeface="Courier New"/>
                <a:cs typeface="Courier New"/>
              </a:rPr>
              <a:t>int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240"/>
              </a:spcBef>
            </a:pPr>
            <a:r>
              <a:rPr dirty="0" sz="1800">
                <a:solidFill>
                  <a:srgbClr val="FACC15"/>
                </a:solidFill>
                <a:latin typeface="Courier New"/>
                <a:cs typeface="Courier New"/>
              </a:rPr>
              <a:t>dup2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dirty="0" sz="1800">
                <a:solidFill>
                  <a:srgbClr val="4ADE80"/>
                </a:solidFill>
                <a:latin typeface="Courier New"/>
                <a:cs typeface="Courier New"/>
              </a:rPr>
              <a:t>int 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fd, </a:t>
            </a:r>
            <a:r>
              <a:rPr dirty="0" sz="1800">
                <a:solidFill>
                  <a:srgbClr val="4ADE80"/>
                </a:solidFill>
                <a:latin typeface="Courier New"/>
                <a:cs typeface="Courier New"/>
              </a:rPr>
              <a:t>int 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fd2);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240"/>
              </a:spcBef>
              <a:tabLst>
                <a:tab pos="954405" algn="l"/>
                <a:tab pos="1777364" algn="l"/>
                <a:tab pos="2326005" algn="l"/>
                <a:tab pos="2600325" algn="l"/>
                <a:tab pos="3286125" algn="l"/>
                <a:tab pos="3697604" algn="l"/>
              </a:tabLst>
            </a:pP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Makes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fd2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50">
                <a:solidFill>
                  <a:srgbClr val="9CA2AF"/>
                </a:solidFill>
                <a:latin typeface="Courier New"/>
                <a:cs typeface="Courier New"/>
              </a:rPr>
              <a:t>a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0">
                <a:solidFill>
                  <a:srgbClr val="9CA2AF"/>
                </a:solidFill>
                <a:latin typeface="Courier New"/>
                <a:cs typeface="Courier New"/>
              </a:rPr>
              <a:t>copy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of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fd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240"/>
              </a:spcBef>
              <a:tabLst>
                <a:tab pos="954405" algn="l"/>
                <a:tab pos="1914525" algn="l"/>
                <a:tab pos="2463165" algn="l"/>
                <a:tab pos="3286125" algn="l"/>
                <a:tab pos="3697604" algn="l"/>
              </a:tabLst>
            </a:pP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Closes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fd2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first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if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0">
                <a:solidFill>
                  <a:srgbClr val="9CA2AF"/>
                </a:solidFill>
                <a:latin typeface="Courier New"/>
                <a:cs typeface="Courier New"/>
              </a:rPr>
              <a:t>open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81000" y="7334250"/>
            <a:ext cx="17526000" cy="762000"/>
          </a:xfrm>
          <a:prstGeom prst="rect">
            <a:avLst/>
          </a:prstGeom>
          <a:solidFill>
            <a:srgbClr val="1D3A8A">
              <a:alpha val="30198"/>
            </a:srgbClr>
          </a:solidFill>
        </p:spPr>
        <p:txBody>
          <a:bodyPr wrap="square" lIns="0" tIns="1968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50"/>
              </a:spcBef>
            </a:pPr>
            <a:r>
              <a:rPr dirty="0" sz="1950" spc="-114" b="1">
                <a:solidFill>
                  <a:srgbClr val="60A5FA"/>
                </a:solidFill>
                <a:latin typeface="Arial"/>
                <a:cs typeface="Arial"/>
              </a:rPr>
              <a:t>Key</a:t>
            </a:r>
            <a:r>
              <a:rPr dirty="0" sz="1950" spc="-90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1950" spc="-50" b="1">
                <a:solidFill>
                  <a:srgbClr val="60A5FA"/>
                </a:solidFill>
                <a:latin typeface="Arial"/>
                <a:cs typeface="Arial"/>
              </a:rPr>
              <a:t>Feature</a:t>
            </a:r>
            <a:r>
              <a:rPr dirty="0" sz="2050" spc="-50">
                <a:solidFill>
                  <a:srgbClr val="60A5FA"/>
                </a:solidFill>
                <a:latin typeface="Segoe UI Symbol"/>
                <a:cs typeface="Segoe UI Symbol"/>
              </a:rPr>
              <a:t>:</a:t>
            </a: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Old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new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descriptors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share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file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offset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status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flags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900" spc="-120"/>
              <a:t>sync</a:t>
            </a:r>
            <a:r>
              <a:rPr dirty="0" sz="4150" spc="-120" b="0">
                <a:latin typeface="Arial Black"/>
                <a:cs typeface="Arial Black"/>
              </a:rPr>
              <a:t>,</a:t>
            </a:r>
            <a:r>
              <a:rPr dirty="0" sz="4150" spc="-610" b="0">
                <a:latin typeface="Arial Black"/>
                <a:cs typeface="Arial Black"/>
              </a:rPr>
              <a:t> </a:t>
            </a:r>
            <a:r>
              <a:rPr dirty="0" sz="3900" spc="-90"/>
              <a:t>fsync</a:t>
            </a:r>
            <a:r>
              <a:rPr dirty="0" sz="4150" spc="-90" b="0">
                <a:latin typeface="Arial Black"/>
                <a:cs typeface="Arial Black"/>
              </a:rPr>
              <a:t>,</a:t>
            </a:r>
            <a:r>
              <a:rPr dirty="0" sz="4150" spc="-605" b="0">
                <a:latin typeface="Arial Black"/>
                <a:cs typeface="Arial Black"/>
              </a:rPr>
              <a:t> </a:t>
            </a:r>
            <a:r>
              <a:rPr dirty="0" sz="3900" spc="-125"/>
              <a:t>and</a:t>
            </a:r>
            <a:r>
              <a:rPr dirty="0" sz="3900" spc="-190"/>
              <a:t> </a:t>
            </a:r>
            <a:r>
              <a:rPr dirty="0" sz="3900" spc="-65"/>
              <a:t>fdatasync</a:t>
            </a:r>
            <a:endParaRPr sz="3900">
              <a:latin typeface="Arial Black"/>
              <a:cs typeface="Arial Black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246748" y="765019"/>
            <a:ext cx="67310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10">
                <a:solidFill>
                  <a:srgbClr val="D0D5DA"/>
                </a:solidFill>
                <a:latin typeface="Microsoft Sans Serif"/>
                <a:cs typeface="Microsoft Sans Serif"/>
              </a:rPr>
              <a:t>23/25</a:t>
            </a:r>
            <a:endParaRPr sz="195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1000" y="1905000"/>
            <a:ext cx="5715000" cy="2743200"/>
            <a:chOff x="381000" y="1905000"/>
            <a:chExt cx="5715000" cy="2743200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1905000"/>
              <a:ext cx="5715000" cy="2743200"/>
            </a:xfrm>
            <a:custGeom>
              <a:avLst/>
              <a:gdLst/>
              <a:ahLst/>
              <a:cxnLst/>
              <a:rect l="l" t="t" r="r" b="b"/>
              <a:pathLst>
                <a:path w="5715000" h="2743200">
                  <a:moveTo>
                    <a:pt x="5715000" y="2743200"/>
                  </a:moveTo>
                  <a:lnTo>
                    <a:pt x="0" y="2743200"/>
                  </a:lnTo>
                  <a:lnTo>
                    <a:pt x="0" y="0"/>
                  </a:lnTo>
                  <a:lnTo>
                    <a:pt x="5715000" y="0"/>
                  </a:lnTo>
                  <a:lnTo>
                    <a:pt x="5715000" y="274320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009900" y="2209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0" y="221113"/>
                  </a:lnTo>
                  <a:lnTo>
                    <a:pt x="366" y="213644"/>
                  </a:lnTo>
                  <a:lnTo>
                    <a:pt x="1100" y="206193"/>
                  </a:lnTo>
                  <a:lnTo>
                    <a:pt x="1834" y="198742"/>
                  </a:lnTo>
                  <a:lnTo>
                    <a:pt x="12016" y="155076"/>
                  </a:lnTo>
                  <a:lnTo>
                    <a:pt x="26992" y="120838"/>
                  </a:lnTo>
                  <a:lnTo>
                    <a:pt x="30522" y="114235"/>
                  </a:lnTo>
                  <a:lnTo>
                    <a:pt x="51889" y="83577"/>
                  </a:lnTo>
                  <a:lnTo>
                    <a:pt x="56639" y="77790"/>
                  </a:lnTo>
                  <a:lnTo>
                    <a:pt x="89365" y="47140"/>
                  </a:lnTo>
                  <a:lnTo>
                    <a:pt x="120838" y="26992"/>
                  </a:lnTo>
                  <a:lnTo>
                    <a:pt x="127441" y="23463"/>
                  </a:lnTo>
                  <a:lnTo>
                    <a:pt x="169405" y="7670"/>
                  </a:lnTo>
                  <a:lnTo>
                    <a:pt x="206193" y="1100"/>
                  </a:lnTo>
                  <a:lnTo>
                    <a:pt x="213644" y="366"/>
                  </a:lnTo>
                  <a:lnTo>
                    <a:pt x="221113" y="0"/>
                  </a:lnTo>
                  <a:lnTo>
                    <a:pt x="228600" y="0"/>
                  </a:lnTo>
                  <a:lnTo>
                    <a:pt x="252344" y="1207"/>
                  </a:lnTo>
                  <a:lnTo>
                    <a:pt x="298511" y="10322"/>
                  </a:lnTo>
                  <a:lnTo>
                    <a:pt x="342512" y="28210"/>
                  </a:lnTo>
                  <a:lnTo>
                    <a:pt x="381944" y="53892"/>
                  </a:lnTo>
                  <a:lnTo>
                    <a:pt x="399796" y="69596"/>
                  </a:lnTo>
                  <a:lnTo>
                    <a:pt x="457200" y="127000"/>
                  </a:lnTo>
                </a:path>
                <a:path w="457200" h="457200">
                  <a:moveTo>
                    <a:pt x="457200" y="0"/>
                  </a:moveTo>
                  <a:lnTo>
                    <a:pt x="457200" y="127000"/>
                  </a:lnTo>
                  <a:lnTo>
                    <a:pt x="330200" y="127000"/>
                  </a:lnTo>
                </a:path>
                <a:path w="457200" h="457200">
                  <a:moveTo>
                    <a:pt x="457200" y="228600"/>
                  </a:moveTo>
                  <a:lnTo>
                    <a:pt x="457200" y="236086"/>
                  </a:lnTo>
                  <a:lnTo>
                    <a:pt x="456833" y="243555"/>
                  </a:lnTo>
                  <a:lnTo>
                    <a:pt x="456099" y="251006"/>
                  </a:lnTo>
                  <a:lnTo>
                    <a:pt x="455365" y="258457"/>
                  </a:lnTo>
                  <a:lnTo>
                    <a:pt x="454268" y="265854"/>
                  </a:lnTo>
                  <a:lnTo>
                    <a:pt x="452807" y="273197"/>
                  </a:lnTo>
                  <a:lnTo>
                    <a:pt x="451346" y="280540"/>
                  </a:lnTo>
                  <a:lnTo>
                    <a:pt x="449529" y="287794"/>
                  </a:lnTo>
                  <a:lnTo>
                    <a:pt x="447356" y="294959"/>
                  </a:lnTo>
                  <a:lnTo>
                    <a:pt x="445183" y="302123"/>
                  </a:lnTo>
                  <a:lnTo>
                    <a:pt x="442664" y="309164"/>
                  </a:lnTo>
                  <a:lnTo>
                    <a:pt x="439798" y="316081"/>
                  </a:lnTo>
                  <a:lnTo>
                    <a:pt x="436933" y="322998"/>
                  </a:lnTo>
                  <a:lnTo>
                    <a:pt x="433736" y="329758"/>
                  </a:lnTo>
                  <a:lnTo>
                    <a:pt x="430207" y="336361"/>
                  </a:lnTo>
                  <a:lnTo>
                    <a:pt x="426677" y="342964"/>
                  </a:lnTo>
                  <a:lnTo>
                    <a:pt x="422833" y="349378"/>
                  </a:lnTo>
                  <a:lnTo>
                    <a:pt x="418673" y="355603"/>
                  </a:lnTo>
                  <a:lnTo>
                    <a:pt x="414514" y="361828"/>
                  </a:lnTo>
                  <a:lnTo>
                    <a:pt x="410059" y="367834"/>
                  </a:lnTo>
                  <a:lnTo>
                    <a:pt x="405310" y="373622"/>
                  </a:lnTo>
                  <a:lnTo>
                    <a:pt x="400560" y="379409"/>
                  </a:lnTo>
                  <a:lnTo>
                    <a:pt x="395538" y="384950"/>
                  </a:lnTo>
                  <a:lnTo>
                    <a:pt x="390244" y="390244"/>
                  </a:lnTo>
                  <a:lnTo>
                    <a:pt x="384950" y="395538"/>
                  </a:lnTo>
                  <a:lnTo>
                    <a:pt x="379409" y="400560"/>
                  </a:lnTo>
                  <a:lnTo>
                    <a:pt x="373622" y="405310"/>
                  </a:lnTo>
                  <a:lnTo>
                    <a:pt x="367834" y="410059"/>
                  </a:lnTo>
                  <a:lnTo>
                    <a:pt x="361828" y="414514"/>
                  </a:lnTo>
                  <a:lnTo>
                    <a:pt x="355603" y="418673"/>
                  </a:lnTo>
                  <a:lnTo>
                    <a:pt x="349378" y="422833"/>
                  </a:lnTo>
                  <a:lnTo>
                    <a:pt x="316081" y="439798"/>
                  </a:lnTo>
                  <a:lnTo>
                    <a:pt x="309164" y="442664"/>
                  </a:lnTo>
                  <a:lnTo>
                    <a:pt x="302123" y="445183"/>
                  </a:lnTo>
                  <a:lnTo>
                    <a:pt x="294959" y="447356"/>
                  </a:lnTo>
                  <a:lnTo>
                    <a:pt x="287794" y="449529"/>
                  </a:lnTo>
                  <a:lnTo>
                    <a:pt x="280540" y="451346"/>
                  </a:lnTo>
                  <a:lnTo>
                    <a:pt x="273197" y="452807"/>
                  </a:lnTo>
                  <a:lnTo>
                    <a:pt x="265854" y="454268"/>
                  </a:lnTo>
                  <a:lnTo>
                    <a:pt x="258457" y="455365"/>
                  </a:lnTo>
                  <a:lnTo>
                    <a:pt x="251006" y="456099"/>
                  </a:lnTo>
                  <a:lnTo>
                    <a:pt x="243555" y="456833"/>
                  </a:lnTo>
                  <a:lnTo>
                    <a:pt x="236086" y="457200"/>
                  </a:lnTo>
                  <a:lnTo>
                    <a:pt x="228600" y="457200"/>
                  </a:lnTo>
                  <a:lnTo>
                    <a:pt x="181551" y="452552"/>
                  </a:lnTo>
                  <a:lnTo>
                    <a:pt x="136267" y="438968"/>
                  </a:lnTo>
                  <a:lnTo>
                    <a:pt x="94350" y="417102"/>
                  </a:lnTo>
                  <a:lnTo>
                    <a:pt x="57404" y="387604"/>
                  </a:lnTo>
                  <a:lnTo>
                    <a:pt x="0" y="330200"/>
                  </a:lnTo>
                </a:path>
                <a:path w="457200" h="457200">
                  <a:moveTo>
                    <a:pt x="127000" y="330200"/>
                  </a:moveTo>
                  <a:lnTo>
                    <a:pt x="0" y="330200"/>
                  </a:lnTo>
                  <a:lnTo>
                    <a:pt x="0" y="457200"/>
                  </a:lnTo>
                </a:path>
              </a:pathLst>
            </a:custGeom>
            <a:ln w="5080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81000" y="1905000"/>
            <a:ext cx="5715000" cy="274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1800">
              <a:latin typeface="Times New Roman"/>
              <a:cs typeface="Times New Roman"/>
            </a:endParaRPr>
          </a:p>
          <a:p>
            <a:pPr marL="2499995">
              <a:lnSpc>
                <a:spcPct val="100000"/>
              </a:lnSpc>
            </a:pPr>
            <a:r>
              <a:rPr dirty="0" sz="1950" spc="-10" b="1">
                <a:solidFill>
                  <a:srgbClr val="FFFFFF"/>
                </a:solidFill>
                <a:latin typeface="Arial"/>
                <a:cs typeface="Arial"/>
              </a:rPr>
              <a:t>sync</a:t>
            </a:r>
            <a:r>
              <a:rPr dirty="0" sz="2050" spc="-10" b="1">
                <a:solidFill>
                  <a:srgbClr val="FFFFFF"/>
                </a:solidFill>
                <a:latin typeface="Gill Sans MT"/>
                <a:cs typeface="Gill Sans MT"/>
              </a:rPr>
              <a:t>()</a:t>
            </a:r>
            <a:endParaRPr sz="2050">
              <a:latin typeface="Gill Sans MT"/>
              <a:cs typeface="Gill Sans MT"/>
            </a:endParaRPr>
          </a:p>
          <a:p>
            <a:pPr algn="ctr" marL="1563370" marR="1555750" indent="-635">
              <a:lnSpc>
                <a:spcPct val="125000"/>
              </a:lnSpc>
              <a:spcBef>
                <a:spcPts val="590"/>
              </a:spcBef>
            </a:pPr>
            <a:r>
              <a:rPr dirty="0" sz="2000" spc="-50">
                <a:solidFill>
                  <a:srgbClr val="D0D5DA"/>
                </a:solidFill>
                <a:latin typeface="Microsoft Sans Serif"/>
                <a:cs typeface="Microsoft Sans Serif"/>
              </a:rPr>
              <a:t>Schedules</a:t>
            </a:r>
            <a:r>
              <a:rPr dirty="0" sz="2000" spc="-8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all</a:t>
            </a:r>
            <a:r>
              <a:rPr dirty="0" sz="2000" spc="-9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modified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block</a:t>
            </a:r>
            <a:r>
              <a:rPr dirty="0" sz="2000" spc="-7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buffers</a:t>
            </a:r>
            <a:r>
              <a:rPr dirty="0" sz="2000" spc="-7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for</a:t>
            </a:r>
            <a:r>
              <a:rPr dirty="0" sz="2000" spc="-7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writing </a:t>
            </a:r>
            <a:r>
              <a:rPr dirty="0" sz="2000" spc="-120" b="1">
                <a:solidFill>
                  <a:srgbClr val="FACC15"/>
                </a:solidFill>
                <a:latin typeface="Arial"/>
                <a:cs typeface="Arial"/>
              </a:rPr>
              <a:t>Returns</a:t>
            </a:r>
            <a:r>
              <a:rPr dirty="0" sz="2000" spc="-90" b="1">
                <a:solidFill>
                  <a:srgbClr val="FACC15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ACC15"/>
                </a:solidFill>
                <a:latin typeface="Arial"/>
                <a:cs typeface="Arial"/>
              </a:rPr>
              <a:t>immediately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286500" y="1905000"/>
            <a:ext cx="5715000" cy="2743200"/>
            <a:chOff x="6286500" y="1905000"/>
            <a:chExt cx="5715000" cy="2743200"/>
          </a:xfrm>
        </p:grpSpPr>
        <p:sp>
          <p:nvSpPr>
            <p:cNvPr id="9" name="object 9" descr=""/>
            <p:cNvSpPr/>
            <p:nvPr/>
          </p:nvSpPr>
          <p:spPr>
            <a:xfrm>
              <a:off x="6286500" y="1905000"/>
              <a:ext cx="5715000" cy="2743200"/>
            </a:xfrm>
            <a:custGeom>
              <a:avLst/>
              <a:gdLst/>
              <a:ahLst/>
              <a:cxnLst/>
              <a:rect l="l" t="t" r="r" b="b"/>
              <a:pathLst>
                <a:path w="5715000" h="2743200">
                  <a:moveTo>
                    <a:pt x="5715000" y="2743200"/>
                  </a:moveTo>
                  <a:lnTo>
                    <a:pt x="0" y="2743200"/>
                  </a:lnTo>
                  <a:lnTo>
                    <a:pt x="0" y="0"/>
                  </a:lnTo>
                  <a:lnTo>
                    <a:pt x="5715000" y="0"/>
                  </a:lnTo>
                  <a:lnTo>
                    <a:pt x="5715000" y="274320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890000" y="2235200"/>
              <a:ext cx="508000" cy="406400"/>
            </a:xfrm>
            <a:custGeom>
              <a:avLst/>
              <a:gdLst/>
              <a:ahLst/>
              <a:cxnLst/>
              <a:rect l="l" t="t" r="r" b="b"/>
              <a:pathLst>
                <a:path w="508000" h="406400">
                  <a:moveTo>
                    <a:pt x="508000" y="203200"/>
                  </a:moveTo>
                  <a:lnTo>
                    <a:pt x="0" y="203200"/>
                  </a:lnTo>
                </a:path>
                <a:path w="508000" h="406400">
                  <a:moveTo>
                    <a:pt x="87630" y="28194"/>
                  </a:moveTo>
                  <a:lnTo>
                    <a:pt x="0" y="203200"/>
                  </a:lnTo>
                  <a:lnTo>
                    <a:pt x="0" y="355600"/>
                  </a:lnTo>
                  <a:lnTo>
                    <a:pt x="0" y="358935"/>
                  </a:lnTo>
                  <a:lnTo>
                    <a:pt x="325" y="362239"/>
                  </a:lnTo>
                  <a:lnTo>
                    <a:pt x="976" y="365510"/>
                  </a:lnTo>
                  <a:lnTo>
                    <a:pt x="1626" y="368782"/>
                  </a:lnTo>
                  <a:lnTo>
                    <a:pt x="2590" y="371958"/>
                  </a:lnTo>
                  <a:lnTo>
                    <a:pt x="3866" y="375040"/>
                  </a:lnTo>
                  <a:lnTo>
                    <a:pt x="5143" y="378121"/>
                  </a:lnTo>
                  <a:lnTo>
                    <a:pt x="22577" y="397838"/>
                  </a:lnTo>
                  <a:lnTo>
                    <a:pt x="25350" y="399691"/>
                  </a:lnTo>
                  <a:lnTo>
                    <a:pt x="40889" y="405423"/>
                  </a:lnTo>
                  <a:lnTo>
                    <a:pt x="44160" y="406074"/>
                  </a:lnTo>
                  <a:lnTo>
                    <a:pt x="47464" y="406400"/>
                  </a:lnTo>
                  <a:lnTo>
                    <a:pt x="50800" y="406400"/>
                  </a:lnTo>
                  <a:lnTo>
                    <a:pt x="457200" y="406400"/>
                  </a:lnTo>
                  <a:lnTo>
                    <a:pt x="460535" y="406400"/>
                  </a:lnTo>
                  <a:lnTo>
                    <a:pt x="463839" y="406074"/>
                  </a:lnTo>
                  <a:lnTo>
                    <a:pt x="467110" y="405423"/>
                  </a:lnTo>
                  <a:lnTo>
                    <a:pt x="470382" y="404773"/>
                  </a:lnTo>
                  <a:lnTo>
                    <a:pt x="473558" y="403809"/>
                  </a:lnTo>
                  <a:lnTo>
                    <a:pt x="476640" y="402533"/>
                  </a:lnTo>
                  <a:lnTo>
                    <a:pt x="479721" y="401256"/>
                  </a:lnTo>
                  <a:lnTo>
                    <a:pt x="482649" y="399691"/>
                  </a:lnTo>
                  <a:lnTo>
                    <a:pt x="485423" y="397838"/>
                  </a:lnTo>
                  <a:lnTo>
                    <a:pt x="488196" y="395985"/>
                  </a:lnTo>
                  <a:lnTo>
                    <a:pt x="504133" y="375040"/>
                  </a:lnTo>
                  <a:lnTo>
                    <a:pt x="505409" y="371958"/>
                  </a:lnTo>
                  <a:lnTo>
                    <a:pt x="506373" y="368782"/>
                  </a:lnTo>
                  <a:lnTo>
                    <a:pt x="507023" y="365510"/>
                  </a:lnTo>
                  <a:lnTo>
                    <a:pt x="507674" y="362239"/>
                  </a:lnTo>
                  <a:lnTo>
                    <a:pt x="508000" y="358935"/>
                  </a:lnTo>
                  <a:lnTo>
                    <a:pt x="508000" y="355600"/>
                  </a:lnTo>
                  <a:lnTo>
                    <a:pt x="508000" y="203200"/>
                  </a:lnTo>
                  <a:lnTo>
                    <a:pt x="420370" y="28194"/>
                  </a:lnTo>
                  <a:lnTo>
                    <a:pt x="388819" y="1910"/>
                  </a:lnTo>
                  <a:lnTo>
                    <a:pt x="374904" y="0"/>
                  </a:lnTo>
                  <a:lnTo>
                    <a:pt x="133096" y="0"/>
                  </a:lnTo>
                  <a:lnTo>
                    <a:pt x="95527" y="16578"/>
                  </a:lnTo>
                  <a:lnTo>
                    <a:pt x="91212" y="22053"/>
                  </a:lnTo>
                  <a:lnTo>
                    <a:pt x="87630" y="28194"/>
                  </a:lnTo>
                  <a:close/>
                </a:path>
                <a:path w="508000" h="406400">
                  <a:moveTo>
                    <a:pt x="101600" y="304800"/>
                  </a:moveTo>
                  <a:lnTo>
                    <a:pt x="101854" y="304800"/>
                  </a:lnTo>
                </a:path>
                <a:path w="508000" h="406400">
                  <a:moveTo>
                    <a:pt x="203200" y="304800"/>
                  </a:moveTo>
                  <a:lnTo>
                    <a:pt x="203454" y="304800"/>
                  </a:lnTo>
                </a:path>
              </a:pathLst>
            </a:custGeom>
            <a:ln w="5080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6286500" y="1905000"/>
            <a:ext cx="5715000" cy="274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1800">
              <a:latin typeface="Times New Roman"/>
              <a:cs typeface="Times New Roman"/>
            </a:endParaRPr>
          </a:p>
          <a:p>
            <a:pPr marL="2339340">
              <a:lnSpc>
                <a:spcPct val="100000"/>
              </a:lnSpc>
            </a:pPr>
            <a:r>
              <a:rPr dirty="0" sz="1950" spc="-10" b="1">
                <a:solidFill>
                  <a:srgbClr val="FFFFFF"/>
                </a:solidFill>
                <a:latin typeface="Arial"/>
                <a:cs typeface="Arial"/>
              </a:rPr>
              <a:t>fsync</a:t>
            </a:r>
            <a:r>
              <a:rPr dirty="0" sz="2050" spc="-10" b="1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dirty="0" sz="1950" spc="-10" b="1">
                <a:solidFill>
                  <a:srgbClr val="FFFFFF"/>
                </a:solidFill>
                <a:latin typeface="Arial"/>
                <a:cs typeface="Arial"/>
              </a:rPr>
              <a:t>fd</a:t>
            </a:r>
            <a:r>
              <a:rPr dirty="0" sz="2050" spc="-10" b="1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  <a:p>
            <a:pPr algn="ctr" marL="1515745" marR="1508125" indent="-635">
              <a:lnSpc>
                <a:spcPct val="125000"/>
              </a:lnSpc>
              <a:spcBef>
                <a:spcPts val="590"/>
              </a:spcBef>
            </a:pPr>
            <a:r>
              <a:rPr dirty="0" sz="2000" spc="-70">
                <a:solidFill>
                  <a:srgbClr val="D0D5DA"/>
                </a:solidFill>
                <a:latin typeface="Microsoft Sans Serif"/>
                <a:cs typeface="Microsoft Sans Serif"/>
              </a:rPr>
              <a:t>Flushes</a:t>
            </a:r>
            <a:r>
              <a:rPr dirty="0" sz="2000" spc="-6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all</a:t>
            </a:r>
            <a:r>
              <a:rPr dirty="0" sz="2000" spc="-6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data</a:t>
            </a:r>
            <a:r>
              <a:rPr dirty="0" sz="2000" spc="-6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and </a:t>
            </a:r>
            <a:r>
              <a:rPr dirty="0" sz="2000" spc="-50">
                <a:solidFill>
                  <a:srgbClr val="D0D5DA"/>
                </a:solidFill>
                <a:latin typeface="Microsoft Sans Serif"/>
                <a:cs typeface="Microsoft Sans Serif"/>
              </a:rPr>
              <a:t>metadata</a:t>
            </a: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for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specific</a:t>
            </a: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file </a:t>
            </a:r>
            <a:r>
              <a:rPr dirty="0" sz="2000" spc="-110" b="1">
                <a:solidFill>
                  <a:srgbClr val="60A5FA"/>
                </a:solidFill>
                <a:latin typeface="Arial"/>
                <a:cs typeface="Arial"/>
              </a:rPr>
              <a:t>Waits</a:t>
            </a:r>
            <a:r>
              <a:rPr dirty="0" sz="2000" spc="-75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2000" spc="-80" b="1">
                <a:solidFill>
                  <a:srgbClr val="60A5FA"/>
                </a:solidFill>
                <a:latin typeface="Arial"/>
                <a:cs typeface="Arial"/>
              </a:rPr>
              <a:t>for</a:t>
            </a:r>
            <a:r>
              <a:rPr dirty="0" sz="2000" spc="-75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60A5FA"/>
                </a:solidFill>
                <a:latin typeface="Arial"/>
                <a:cs typeface="Arial"/>
              </a:rPr>
              <a:t>completion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2192000" y="1905000"/>
            <a:ext cx="5715000" cy="2743200"/>
            <a:chOff x="12192000" y="1905000"/>
            <a:chExt cx="5715000" cy="2743200"/>
          </a:xfrm>
        </p:grpSpPr>
        <p:sp>
          <p:nvSpPr>
            <p:cNvPr id="13" name="object 13" descr=""/>
            <p:cNvSpPr/>
            <p:nvPr/>
          </p:nvSpPr>
          <p:spPr>
            <a:xfrm>
              <a:off x="12192000" y="1905000"/>
              <a:ext cx="5715000" cy="2743200"/>
            </a:xfrm>
            <a:custGeom>
              <a:avLst/>
              <a:gdLst/>
              <a:ahLst/>
              <a:cxnLst/>
              <a:rect l="l" t="t" r="r" b="b"/>
              <a:pathLst>
                <a:path w="5715000" h="2743200">
                  <a:moveTo>
                    <a:pt x="5715000" y="2743200"/>
                  </a:moveTo>
                  <a:lnTo>
                    <a:pt x="0" y="2743200"/>
                  </a:lnTo>
                  <a:lnTo>
                    <a:pt x="0" y="0"/>
                  </a:lnTo>
                  <a:lnTo>
                    <a:pt x="5715000" y="0"/>
                  </a:lnTo>
                  <a:lnTo>
                    <a:pt x="5715000" y="274320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4820900" y="2184400"/>
              <a:ext cx="457200" cy="508000"/>
            </a:xfrm>
            <a:custGeom>
              <a:avLst/>
              <a:gdLst/>
              <a:ahLst/>
              <a:cxnLst/>
              <a:rect l="l" t="t" r="r" b="b"/>
              <a:pathLst>
                <a:path w="457200" h="508000">
                  <a:moveTo>
                    <a:pt x="457200" y="76200"/>
                  </a:moveTo>
                  <a:lnTo>
                    <a:pt x="457200" y="81203"/>
                  </a:lnTo>
                  <a:lnTo>
                    <a:pt x="455735" y="86158"/>
                  </a:lnTo>
                  <a:lnTo>
                    <a:pt x="452807" y="91065"/>
                  </a:lnTo>
                  <a:lnTo>
                    <a:pt x="449879" y="95973"/>
                  </a:lnTo>
                  <a:lnTo>
                    <a:pt x="418673" y="118534"/>
                  </a:lnTo>
                  <a:lnTo>
                    <a:pt x="382109" y="132663"/>
                  </a:lnTo>
                  <a:lnTo>
                    <a:pt x="336362" y="143403"/>
                  </a:lnTo>
                  <a:lnTo>
                    <a:pt x="294959" y="149119"/>
                  </a:lnTo>
                  <a:lnTo>
                    <a:pt x="251006" y="152033"/>
                  </a:lnTo>
                  <a:lnTo>
                    <a:pt x="228600" y="152400"/>
                  </a:lnTo>
                  <a:lnTo>
                    <a:pt x="217369" y="152308"/>
                  </a:lnTo>
                  <a:lnTo>
                    <a:pt x="173041" y="150115"/>
                  </a:lnTo>
                  <a:lnTo>
                    <a:pt x="130847" y="145082"/>
                  </a:lnTo>
                  <a:lnTo>
                    <a:pt x="92411" y="137402"/>
                  </a:lnTo>
                  <a:lnTo>
                    <a:pt x="51887" y="124541"/>
                  </a:lnTo>
                  <a:lnTo>
                    <a:pt x="17401" y="105360"/>
                  </a:lnTo>
                  <a:lnTo>
                    <a:pt x="4392" y="91065"/>
                  </a:lnTo>
                  <a:lnTo>
                    <a:pt x="1464" y="86158"/>
                  </a:lnTo>
                  <a:lnTo>
                    <a:pt x="0" y="81203"/>
                  </a:lnTo>
                  <a:lnTo>
                    <a:pt x="0" y="76200"/>
                  </a:lnTo>
                  <a:lnTo>
                    <a:pt x="0" y="71196"/>
                  </a:lnTo>
                  <a:lnTo>
                    <a:pt x="1464" y="66241"/>
                  </a:lnTo>
                  <a:lnTo>
                    <a:pt x="4392" y="61334"/>
                  </a:lnTo>
                  <a:lnTo>
                    <a:pt x="7320" y="56426"/>
                  </a:lnTo>
                  <a:lnTo>
                    <a:pt x="11657" y="51662"/>
                  </a:lnTo>
                  <a:lnTo>
                    <a:pt x="17401" y="47039"/>
                  </a:lnTo>
                  <a:lnTo>
                    <a:pt x="23145" y="42417"/>
                  </a:lnTo>
                  <a:lnTo>
                    <a:pt x="59208" y="25030"/>
                  </a:lnTo>
                  <a:lnTo>
                    <a:pt x="101596" y="12842"/>
                  </a:lnTo>
                  <a:lnTo>
                    <a:pt x="141118" y="5800"/>
                  </a:lnTo>
                  <a:lnTo>
                    <a:pt x="184002" y="1464"/>
                  </a:lnTo>
                  <a:lnTo>
                    <a:pt x="228600" y="0"/>
                  </a:lnTo>
                  <a:lnTo>
                    <a:pt x="239830" y="91"/>
                  </a:lnTo>
                  <a:lnTo>
                    <a:pt x="284158" y="2284"/>
                  </a:lnTo>
                  <a:lnTo>
                    <a:pt x="326351" y="7317"/>
                  </a:lnTo>
                  <a:lnTo>
                    <a:pt x="364788" y="14997"/>
                  </a:lnTo>
                  <a:lnTo>
                    <a:pt x="405312" y="27858"/>
                  </a:lnTo>
                  <a:lnTo>
                    <a:pt x="439798" y="47039"/>
                  </a:lnTo>
                  <a:lnTo>
                    <a:pt x="452807" y="61334"/>
                  </a:lnTo>
                  <a:lnTo>
                    <a:pt x="455735" y="66241"/>
                  </a:lnTo>
                  <a:lnTo>
                    <a:pt x="457200" y="71196"/>
                  </a:lnTo>
                  <a:lnTo>
                    <a:pt x="457200" y="76200"/>
                  </a:lnTo>
                  <a:close/>
                </a:path>
                <a:path w="457200" h="508000">
                  <a:moveTo>
                    <a:pt x="0" y="76200"/>
                  </a:moveTo>
                  <a:lnTo>
                    <a:pt x="0" y="431800"/>
                  </a:lnTo>
                  <a:lnTo>
                    <a:pt x="5" y="436802"/>
                  </a:lnTo>
                  <a:lnTo>
                    <a:pt x="17423" y="460952"/>
                  </a:lnTo>
                  <a:lnTo>
                    <a:pt x="23170" y="465573"/>
                  </a:lnTo>
                  <a:lnTo>
                    <a:pt x="59236" y="482953"/>
                  </a:lnTo>
                  <a:lnTo>
                    <a:pt x="101621" y="495137"/>
                  </a:lnTo>
                  <a:lnTo>
                    <a:pt x="141136" y="502175"/>
                  </a:lnTo>
                  <a:lnTo>
                    <a:pt x="184012" y="506510"/>
                  </a:lnTo>
                  <a:lnTo>
                    <a:pt x="228600" y="507973"/>
                  </a:lnTo>
                  <a:lnTo>
                    <a:pt x="239828" y="507882"/>
                  </a:lnTo>
                  <a:lnTo>
                    <a:pt x="284146" y="505690"/>
                  </a:lnTo>
                  <a:lnTo>
                    <a:pt x="326331" y="500659"/>
                  </a:lnTo>
                  <a:lnTo>
                    <a:pt x="364762" y="492982"/>
                  </a:lnTo>
                  <a:lnTo>
                    <a:pt x="405284" y="480126"/>
                  </a:lnTo>
                  <a:lnTo>
                    <a:pt x="439776" y="460952"/>
                  </a:lnTo>
                  <a:lnTo>
                    <a:pt x="445522" y="456331"/>
                  </a:lnTo>
                  <a:lnTo>
                    <a:pt x="457200" y="431800"/>
                  </a:lnTo>
                  <a:lnTo>
                    <a:pt x="457200" y="76200"/>
                  </a:lnTo>
                </a:path>
                <a:path w="457200" h="508000">
                  <a:moveTo>
                    <a:pt x="0" y="254000"/>
                  </a:moveTo>
                  <a:lnTo>
                    <a:pt x="5" y="259002"/>
                  </a:lnTo>
                  <a:lnTo>
                    <a:pt x="1473" y="263956"/>
                  </a:lnTo>
                  <a:lnTo>
                    <a:pt x="4405" y="268862"/>
                  </a:lnTo>
                  <a:lnTo>
                    <a:pt x="7338" y="273768"/>
                  </a:lnTo>
                  <a:lnTo>
                    <a:pt x="38553" y="296321"/>
                  </a:lnTo>
                  <a:lnTo>
                    <a:pt x="75118" y="310445"/>
                  </a:lnTo>
                  <a:lnTo>
                    <a:pt x="120859" y="321180"/>
                  </a:lnTo>
                  <a:lnTo>
                    <a:pt x="162254" y="326894"/>
                  </a:lnTo>
                  <a:lnTo>
                    <a:pt x="206197" y="329807"/>
                  </a:lnTo>
                  <a:lnTo>
                    <a:pt x="228600" y="330173"/>
                  </a:lnTo>
                  <a:lnTo>
                    <a:pt x="239828" y="330082"/>
                  </a:lnTo>
                  <a:lnTo>
                    <a:pt x="284146" y="327890"/>
                  </a:lnTo>
                  <a:lnTo>
                    <a:pt x="326331" y="322859"/>
                  </a:lnTo>
                  <a:lnTo>
                    <a:pt x="364762" y="315182"/>
                  </a:lnTo>
                  <a:lnTo>
                    <a:pt x="405284" y="302326"/>
                  </a:lnTo>
                  <a:lnTo>
                    <a:pt x="439776" y="283152"/>
                  </a:lnTo>
                  <a:lnTo>
                    <a:pt x="445522" y="278531"/>
                  </a:lnTo>
                  <a:lnTo>
                    <a:pt x="449861" y="273768"/>
                  </a:lnTo>
                  <a:lnTo>
                    <a:pt x="452794" y="268862"/>
                  </a:lnTo>
                  <a:lnTo>
                    <a:pt x="455726" y="263956"/>
                  </a:lnTo>
                  <a:lnTo>
                    <a:pt x="457194" y="259002"/>
                  </a:lnTo>
                  <a:lnTo>
                    <a:pt x="457200" y="254000"/>
                  </a:lnTo>
                </a:path>
              </a:pathLst>
            </a:custGeom>
            <a:ln w="50800">
              <a:solidFill>
                <a:srgbClr val="BF83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2192000" y="1905000"/>
            <a:ext cx="5715000" cy="274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950" spc="-10" b="1">
                <a:solidFill>
                  <a:srgbClr val="FFFFFF"/>
                </a:solidFill>
                <a:latin typeface="Arial"/>
                <a:cs typeface="Arial"/>
              </a:rPr>
              <a:t>fdatasync</a:t>
            </a:r>
            <a:r>
              <a:rPr dirty="0" sz="2050" spc="-10" b="1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dirty="0" sz="1950" spc="-10" b="1">
                <a:solidFill>
                  <a:srgbClr val="FFFFFF"/>
                </a:solidFill>
                <a:latin typeface="Arial"/>
                <a:cs typeface="Arial"/>
              </a:rPr>
              <a:t>fd</a:t>
            </a:r>
            <a:r>
              <a:rPr dirty="0" sz="2050" spc="-10" b="1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endParaRPr sz="2050">
              <a:latin typeface="Gill Sans MT"/>
              <a:cs typeface="Gill Sans MT"/>
            </a:endParaRPr>
          </a:p>
          <a:p>
            <a:pPr algn="just" marL="1802764" marR="1795145" indent="17145">
              <a:lnSpc>
                <a:spcPct val="126000"/>
              </a:lnSpc>
              <a:spcBef>
                <a:spcPts val="565"/>
              </a:spcBef>
            </a:pPr>
            <a:r>
              <a:rPr dirty="0" sz="2000" spc="-60">
                <a:solidFill>
                  <a:srgbClr val="D0D5DA"/>
                </a:solidFill>
                <a:latin typeface="Microsoft Sans Serif"/>
                <a:cs typeface="Microsoft Sans Serif"/>
              </a:rPr>
              <a:t>Similar</a:t>
            </a:r>
            <a:r>
              <a:rPr dirty="0" sz="2000" spc="-5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to</a:t>
            </a:r>
            <a:r>
              <a:rPr dirty="0" sz="2000" spc="-5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fsync</a:t>
            </a:r>
            <a:r>
              <a:rPr dirty="0" sz="2000" spc="-5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but </a:t>
            </a:r>
            <a:r>
              <a:rPr dirty="0" sz="2000" spc="-70">
                <a:solidFill>
                  <a:srgbClr val="D0D5DA"/>
                </a:solidFill>
                <a:latin typeface="Microsoft Sans Serif"/>
                <a:cs typeface="Microsoft Sans Serif"/>
              </a:rPr>
              <a:t>may</a:t>
            </a:r>
            <a:r>
              <a:rPr dirty="0" sz="2000" spc="-6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skip</a:t>
            </a:r>
            <a:r>
              <a:rPr dirty="0" sz="2000" spc="-11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D0D5DA"/>
                </a:solidFill>
                <a:latin typeface="Microsoft Sans Serif"/>
                <a:cs typeface="Microsoft Sans Serif"/>
              </a:rPr>
              <a:t>unneeded </a:t>
            </a:r>
            <a:r>
              <a:rPr dirty="0" sz="1950" spc="-55" b="1">
                <a:solidFill>
                  <a:srgbClr val="BF83FB"/>
                </a:solidFill>
                <a:latin typeface="Arial"/>
                <a:cs typeface="Arial"/>
              </a:rPr>
              <a:t>metadata</a:t>
            </a:r>
            <a:r>
              <a:rPr dirty="0" sz="1950" spc="-60" b="1">
                <a:solidFill>
                  <a:srgbClr val="BF83FB"/>
                </a:solidFill>
                <a:latin typeface="Arial"/>
                <a:cs typeface="Arial"/>
              </a:rPr>
              <a:t> </a:t>
            </a:r>
            <a:r>
              <a:rPr dirty="0" sz="1950" spc="-10" b="1">
                <a:solidFill>
                  <a:srgbClr val="BF83FB"/>
                </a:solidFill>
                <a:latin typeface="Arial"/>
                <a:cs typeface="Arial"/>
              </a:rPr>
              <a:t>updates</a:t>
            </a:r>
            <a:endParaRPr sz="195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81000" y="4838700"/>
            <a:ext cx="17526000" cy="762000"/>
          </a:xfrm>
          <a:prstGeom prst="rect">
            <a:avLst/>
          </a:prstGeom>
          <a:solidFill>
            <a:srgbClr val="703F12">
              <a:alpha val="30198"/>
            </a:srgbClr>
          </a:solidFill>
        </p:spPr>
        <p:txBody>
          <a:bodyPr wrap="square" lIns="0" tIns="1968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50"/>
              </a:spcBef>
            </a:pPr>
            <a:r>
              <a:rPr dirty="0" sz="2000" spc="-70" b="1">
                <a:solidFill>
                  <a:srgbClr val="FACC15"/>
                </a:solidFill>
                <a:latin typeface="Arial"/>
                <a:cs typeface="Arial"/>
              </a:rPr>
              <a:t>Performance</a:t>
            </a:r>
            <a:r>
              <a:rPr dirty="0" sz="2050" spc="-70">
                <a:solidFill>
                  <a:srgbClr val="FACC15"/>
                </a:solidFill>
                <a:latin typeface="Segoe UI Symbol"/>
                <a:cs typeface="Segoe UI Symbol"/>
              </a:rPr>
              <a:t>: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Kernel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buffers</a:t>
            </a:r>
            <a:r>
              <a:rPr dirty="0" sz="2000" spc="-1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writes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better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performance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-11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20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these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functions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provide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control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over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synchronization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50" spc="-150"/>
              <a:t>The</a:t>
            </a:r>
            <a:r>
              <a:rPr dirty="0" sz="4050" spc="-254"/>
              <a:t> </a:t>
            </a:r>
            <a:r>
              <a:rPr dirty="0" sz="4050" spc="-120"/>
              <a:t>fcntl</a:t>
            </a:r>
            <a:r>
              <a:rPr dirty="0" sz="4050" spc="-254"/>
              <a:t> </a:t>
            </a:r>
            <a:r>
              <a:rPr dirty="0" sz="4050" spc="-215"/>
              <a:t>Function</a:t>
            </a:r>
            <a:endParaRPr sz="4050"/>
          </a:p>
        </p:txBody>
      </p:sp>
      <p:sp>
        <p:nvSpPr>
          <p:cNvPr id="3" name="object 3" descr=""/>
          <p:cNvSpPr txBox="1"/>
          <p:nvPr/>
        </p:nvSpPr>
        <p:spPr>
          <a:xfrm>
            <a:off x="17243623" y="765019"/>
            <a:ext cx="67627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10">
                <a:solidFill>
                  <a:srgbClr val="D0D5DA"/>
                </a:solidFill>
                <a:latin typeface="Microsoft Sans Serif"/>
                <a:cs typeface="Microsoft Sans Serif"/>
              </a:rPr>
              <a:t>24/25</a:t>
            </a:r>
            <a:endParaRPr sz="195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1000" y="1905000"/>
            <a:ext cx="8667750" cy="5848350"/>
            <a:chOff x="381000" y="1905000"/>
            <a:chExt cx="8667750" cy="5848350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1905000"/>
              <a:ext cx="8667750" cy="5848350"/>
            </a:xfrm>
            <a:custGeom>
              <a:avLst/>
              <a:gdLst/>
              <a:ahLst/>
              <a:cxnLst/>
              <a:rect l="l" t="t" r="r" b="b"/>
              <a:pathLst>
                <a:path w="8667750" h="5848350">
                  <a:moveTo>
                    <a:pt x="8667750" y="5848350"/>
                  </a:moveTo>
                  <a:lnTo>
                    <a:pt x="0" y="584835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58483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61444" y="2260600"/>
              <a:ext cx="458470" cy="508000"/>
            </a:xfrm>
            <a:custGeom>
              <a:avLst/>
              <a:gdLst/>
              <a:ahLst/>
              <a:cxnLst/>
              <a:rect l="l" t="t" r="r" b="b"/>
              <a:pathLst>
                <a:path w="458469" h="508000">
                  <a:moveTo>
                    <a:pt x="234743" y="0"/>
                  </a:moveTo>
                  <a:lnTo>
                    <a:pt x="223567" y="0"/>
                  </a:lnTo>
                  <a:lnTo>
                    <a:pt x="220232" y="0"/>
                  </a:lnTo>
                  <a:lnTo>
                    <a:pt x="216928" y="325"/>
                  </a:lnTo>
                  <a:lnTo>
                    <a:pt x="213656" y="976"/>
                  </a:lnTo>
                  <a:lnTo>
                    <a:pt x="210385" y="1626"/>
                  </a:lnTo>
                  <a:lnTo>
                    <a:pt x="207208" y="2590"/>
                  </a:lnTo>
                  <a:lnTo>
                    <a:pt x="204127" y="3866"/>
                  </a:lnTo>
                  <a:lnTo>
                    <a:pt x="201045" y="5143"/>
                  </a:lnTo>
                  <a:lnTo>
                    <a:pt x="198118" y="6708"/>
                  </a:lnTo>
                  <a:lnTo>
                    <a:pt x="195344" y="8561"/>
                  </a:lnTo>
                  <a:lnTo>
                    <a:pt x="192571" y="10414"/>
                  </a:lnTo>
                  <a:lnTo>
                    <a:pt x="190005" y="12520"/>
                  </a:lnTo>
                  <a:lnTo>
                    <a:pt x="187646" y="14878"/>
                  </a:lnTo>
                  <a:lnTo>
                    <a:pt x="185287" y="17237"/>
                  </a:lnTo>
                  <a:lnTo>
                    <a:pt x="183182" y="19803"/>
                  </a:lnTo>
                  <a:lnTo>
                    <a:pt x="181328" y="22577"/>
                  </a:lnTo>
                  <a:lnTo>
                    <a:pt x="179475" y="25350"/>
                  </a:lnTo>
                  <a:lnTo>
                    <a:pt x="177910" y="28278"/>
                  </a:lnTo>
                  <a:lnTo>
                    <a:pt x="176634" y="31359"/>
                  </a:lnTo>
                  <a:lnTo>
                    <a:pt x="175358" y="34441"/>
                  </a:lnTo>
                  <a:lnTo>
                    <a:pt x="174394" y="37617"/>
                  </a:lnTo>
                  <a:lnTo>
                    <a:pt x="173743" y="40889"/>
                  </a:lnTo>
                  <a:lnTo>
                    <a:pt x="173092" y="44160"/>
                  </a:lnTo>
                  <a:lnTo>
                    <a:pt x="172767" y="47464"/>
                  </a:lnTo>
                  <a:lnTo>
                    <a:pt x="172767" y="50800"/>
                  </a:lnTo>
                  <a:lnTo>
                    <a:pt x="172767" y="55372"/>
                  </a:lnTo>
                  <a:lnTo>
                    <a:pt x="157900" y="91271"/>
                  </a:lnTo>
                  <a:lnTo>
                    <a:pt x="124201" y="110768"/>
                  </a:lnTo>
                  <a:lnTo>
                    <a:pt x="111045" y="112469"/>
                  </a:lnTo>
                  <a:lnTo>
                    <a:pt x="104353" y="112044"/>
                  </a:lnTo>
                  <a:lnTo>
                    <a:pt x="78949" y="101967"/>
                  </a:lnTo>
                  <a:lnTo>
                    <a:pt x="75928" y="100599"/>
                  </a:lnTo>
                  <a:lnTo>
                    <a:pt x="72773" y="99529"/>
                  </a:lnTo>
                  <a:lnTo>
                    <a:pt x="69618" y="98458"/>
                  </a:lnTo>
                  <a:lnTo>
                    <a:pt x="66389" y="97705"/>
                  </a:lnTo>
                  <a:lnTo>
                    <a:pt x="63086" y="97270"/>
                  </a:lnTo>
                  <a:lnTo>
                    <a:pt x="59783" y="96835"/>
                  </a:lnTo>
                  <a:lnTo>
                    <a:pt x="56469" y="96726"/>
                  </a:lnTo>
                  <a:lnTo>
                    <a:pt x="53144" y="96943"/>
                  </a:lnTo>
                  <a:lnTo>
                    <a:pt x="49819" y="97160"/>
                  </a:lnTo>
                  <a:lnTo>
                    <a:pt x="46547" y="97699"/>
                  </a:lnTo>
                  <a:lnTo>
                    <a:pt x="43329" y="98559"/>
                  </a:lnTo>
                  <a:lnTo>
                    <a:pt x="40110" y="99420"/>
                  </a:lnTo>
                  <a:lnTo>
                    <a:pt x="25565" y="107303"/>
                  </a:lnTo>
                  <a:lnTo>
                    <a:pt x="22920" y="109329"/>
                  </a:lnTo>
                  <a:lnTo>
                    <a:pt x="20497" y="111593"/>
                  </a:lnTo>
                  <a:lnTo>
                    <a:pt x="18298" y="114095"/>
                  </a:lnTo>
                  <a:lnTo>
                    <a:pt x="16098" y="116598"/>
                  </a:lnTo>
                  <a:lnTo>
                    <a:pt x="544" y="150575"/>
                  </a:lnTo>
                  <a:lnTo>
                    <a:pt x="109" y="153878"/>
                  </a:lnTo>
                  <a:lnTo>
                    <a:pt x="0" y="157192"/>
                  </a:lnTo>
                  <a:lnTo>
                    <a:pt x="216" y="160517"/>
                  </a:lnTo>
                  <a:lnTo>
                    <a:pt x="433" y="163842"/>
                  </a:lnTo>
                  <a:lnTo>
                    <a:pt x="972" y="167113"/>
                  </a:lnTo>
                  <a:lnTo>
                    <a:pt x="1833" y="170332"/>
                  </a:lnTo>
                  <a:lnTo>
                    <a:pt x="2694" y="173551"/>
                  </a:lnTo>
                  <a:lnTo>
                    <a:pt x="10577" y="188096"/>
                  </a:lnTo>
                  <a:lnTo>
                    <a:pt x="12602" y="190741"/>
                  </a:lnTo>
                  <a:lnTo>
                    <a:pt x="14867" y="193163"/>
                  </a:lnTo>
                  <a:lnTo>
                    <a:pt x="17369" y="195363"/>
                  </a:lnTo>
                  <a:lnTo>
                    <a:pt x="19871" y="197563"/>
                  </a:lnTo>
                  <a:lnTo>
                    <a:pt x="22564" y="199498"/>
                  </a:lnTo>
                  <a:lnTo>
                    <a:pt x="25447" y="201168"/>
                  </a:lnTo>
                  <a:lnTo>
                    <a:pt x="29257" y="203708"/>
                  </a:lnTo>
                  <a:lnTo>
                    <a:pt x="52896" y="234324"/>
                  </a:lnTo>
                  <a:lnTo>
                    <a:pt x="54657" y="247396"/>
                  </a:lnTo>
                  <a:lnTo>
                    <a:pt x="54657" y="260350"/>
                  </a:lnTo>
                  <a:lnTo>
                    <a:pt x="39836" y="296459"/>
                  </a:lnTo>
                  <a:lnTo>
                    <a:pt x="22564" y="308501"/>
                  </a:lnTo>
                  <a:lnTo>
                    <a:pt x="19871" y="310436"/>
                  </a:lnTo>
                  <a:lnTo>
                    <a:pt x="17369" y="312636"/>
                  </a:lnTo>
                  <a:lnTo>
                    <a:pt x="14867" y="314836"/>
                  </a:lnTo>
                  <a:lnTo>
                    <a:pt x="12602" y="317258"/>
                  </a:lnTo>
                  <a:lnTo>
                    <a:pt x="1833" y="337667"/>
                  </a:lnTo>
                  <a:lnTo>
                    <a:pt x="972" y="340886"/>
                  </a:lnTo>
                  <a:lnTo>
                    <a:pt x="433" y="344158"/>
                  </a:lnTo>
                  <a:lnTo>
                    <a:pt x="216" y="347482"/>
                  </a:lnTo>
                  <a:lnTo>
                    <a:pt x="0" y="350807"/>
                  </a:lnTo>
                  <a:lnTo>
                    <a:pt x="109" y="354121"/>
                  </a:lnTo>
                  <a:lnTo>
                    <a:pt x="544" y="357424"/>
                  </a:lnTo>
                  <a:lnTo>
                    <a:pt x="979" y="360728"/>
                  </a:lnTo>
                  <a:lnTo>
                    <a:pt x="18298" y="393904"/>
                  </a:lnTo>
                  <a:lnTo>
                    <a:pt x="20497" y="396406"/>
                  </a:lnTo>
                  <a:lnTo>
                    <a:pt x="22920" y="398670"/>
                  </a:lnTo>
                  <a:lnTo>
                    <a:pt x="25565" y="400696"/>
                  </a:lnTo>
                  <a:lnTo>
                    <a:pt x="28210" y="402722"/>
                  </a:lnTo>
                  <a:lnTo>
                    <a:pt x="31027" y="404470"/>
                  </a:lnTo>
                  <a:lnTo>
                    <a:pt x="34017" y="405942"/>
                  </a:lnTo>
                  <a:lnTo>
                    <a:pt x="37006" y="407413"/>
                  </a:lnTo>
                  <a:lnTo>
                    <a:pt x="53144" y="411056"/>
                  </a:lnTo>
                  <a:lnTo>
                    <a:pt x="56469" y="411273"/>
                  </a:lnTo>
                  <a:lnTo>
                    <a:pt x="72773" y="408470"/>
                  </a:lnTo>
                  <a:lnTo>
                    <a:pt x="75928" y="407400"/>
                  </a:lnTo>
                  <a:lnTo>
                    <a:pt x="78949" y="406032"/>
                  </a:lnTo>
                  <a:lnTo>
                    <a:pt x="81835" y="404368"/>
                  </a:lnTo>
                  <a:lnTo>
                    <a:pt x="85645" y="402336"/>
                  </a:lnTo>
                  <a:lnTo>
                    <a:pt x="91653" y="399358"/>
                  </a:lnTo>
                  <a:lnTo>
                    <a:pt x="97889" y="397231"/>
                  </a:lnTo>
                  <a:lnTo>
                    <a:pt x="104353" y="395955"/>
                  </a:lnTo>
                  <a:lnTo>
                    <a:pt x="111045" y="395530"/>
                  </a:lnTo>
                  <a:lnTo>
                    <a:pt x="117737" y="395955"/>
                  </a:lnTo>
                  <a:lnTo>
                    <a:pt x="152944" y="412396"/>
                  </a:lnTo>
                  <a:lnTo>
                    <a:pt x="172336" y="445943"/>
                  </a:lnTo>
                  <a:lnTo>
                    <a:pt x="172767" y="452628"/>
                  </a:lnTo>
                  <a:lnTo>
                    <a:pt x="172767" y="457200"/>
                  </a:lnTo>
                  <a:lnTo>
                    <a:pt x="172767" y="460535"/>
                  </a:lnTo>
                  <a:lnTo>
                    <a:pt x="173092" y="463839"/>
                  </a:lnTo>
                  <a:lnTo>
                    <a:pt x="173743" y="467110"/>
                  </a:lnTo>
                  <a:lnTo>
                    <a:pt x="174394" y="470382"/>
                  </a:lnTo>
                  <a:lnTo>
                    <a:pt x="175357" y="473558"/>
                  </a:lnTo>
                  <a:lnTo>
                    <a:pt x="176634" y="476640"/>
                  </a:lnTo>
                  <a:lnTo>
                    <a:pt x="177910" y="479721"/>
                  </a:lnTo>
                  <a:lnTo>
                    <a:pt x="179475" y="482649"/>
                  </a:lnTo>
                  <a:lnTo>
                    <a:pt x="181328" y="485423"/>
                  </a:lnTo>
                  <a:lnTo>
                    <a:pt x="183182" y="488196"/>
                  </a:lnTo>
                  <a:lnTo>
                    <a:pt x="204127" y="504133"/>
                  </a:lnTo>
                  <a:lnTo>
                    <a:pt x="207208" y="505409"/>
                  </a:lnTo>
                  <a:lnTo>
                    <a:pt x="210385" y="506373"/>
                  </a:lnTo>
                  <a:lnTo>
                    <a:pt x="213656" y="507023"/>
                  </a:lnTo>
                  <a:lnTo>
                    <a:pt x="216928" y="507674"/>
                  </a:lnTo>
                  <a:lnTo>
                    <a:pt x="220232" y="508000"/>
                  </a:lnTo>
                  <a:lnTo>
                    <a:pt x="223567" y="508000"/>
                  </a:lnTo>
                  <a:lnTo>
                    <a:pt x="234743" y="508000"/>
                  </a:lnTo>
                  <a:lnTo>
                    <a:pt x="238079" y="508000"/>
                  </a:lnTo>
                  <a:lnTo>
                    <a:pt x="241382" y="507674"/>
                  </a:lnTo>
                  <a:lnTo>
                    <a:pt x="244654" y="507023"/>
                  </a:lnTo>
                  <a:lnTo>
                    <a:pt x="247925" y="506373"/>
                  </a:lnTo>
                  <a:lnTo>
                    <a:pt x="251102" y="505409"/>
                  </a:lnTo>
                  <a:lnTo>
                    <a:pt x="254183" y="504133"/>
                  </a:lnTo>
                  <a:lnTo>
                    <a:pt x="257265" y="502856"/>
                  </a:lnTo>
                  <a:lnTo>
                    <a:pt x="276982" y="485423"/>
                  </a:lnTo>
                  <a:lnTo>
                    <a:pt x="278835" y="482649"/>
                  </a:lnTo>
                  <a:lnTo>
                    <a:pt x="284567" y="467110"/>
                  </a:lnTo>
                  <a:lnTo>
                    <a:pt x="285218" y="463839"/>
                  </a:lnTo>
                  <a:lnTo>
                    <a:pt x="285543" y="460535"/>
                  </a:lnTo>
                  <a:lnTo>
                    <a:pt x="285543" y="457200"/>
                  </a:lnTo>
                  <a:lnTo>
                    <a:pt x="285543" y="452628"/>
                  </a:lnTo>
                  <a:lnTo>
                    <a:pt x="300410" y="416728"/>
                  </a:lnTo>
                  <a:lnTo>
                    <a:pt x="334109" y="397231"/>
                  </a:lnTo>
                  <a:lnTo>
                    <a:pt x="347265" y="395530"/>
                  </a:lnTo>
                  <a:lnTo>
                    <a:pt x="353957" y="395955"/>
                  </a:lnTo>
                  <a:lnTo>
                    <a:pt x="379361" y="406032"/>
                  </a:lnTo>
                  <a:lnTo>
                    <a:pt x="382382" y="407400"/>
                  </a:lnTo>
                  <a:lnTo>
                    <a:pt x="385537" y="408471"/>
                  </a:lnTo>
                  <a:lnTo>
                    <a:pt x="388692" y="409541"/>
                  </a:lnTo>
                  <a:lnTo>
                    <a:pt x="391921" y="410294"/>
                  </a:lnTo>
                  <a:lnTo>
                    <a:pt x="395224" y="410729"/>
                  </a:lnTo>
                  <a:lnTo>
                    <a:pt x="398528" y="411164"/>
                  </a:lnTo>
                  <a:lnTo>
                    <a:pt x="401842" y="411273"/>
                  </a:lnTo>
                  <a:lnTo>
                    <a:pt x="405166" y="411056"/>
                  </a:lnTo>
                  <a:lnTo>
                    <a:pt x="408491" y="410839"/>
                  </a:lnTo>
                  <a:lnTo>
                    <a:pt x="424293" y="405942"/>
                  </a:lnTo>
                  <a:lnTo>
                    <a:pt x="427283" y="404470"/>
                  </a:lnTo>
                  <a:lnTo>
                    <a:pt x="451405" y="375920"/>
                  </a:lnTo>
                  <a:lnTo>
                    <a:pt x="453070" y="373034"/>
                  </a:lnTo>
                  <a:lnTo>
                    <a:pt x="458311" y="350553"/>
                  </a:lnTo>
                  <a:lnTo>
                    <a:pt x="458094" y="347228"/>
                  </a:lnTo>
                  <a:lnTo>
                    <a:pt x="457877" y="343904"/>
                  </a:lnTo>
                  <a:lnTo>
                    <a:pt x="457338" y="340632"/>
                  </a:lnTo>
                  <a:lnTo>
                    <a:pt x="456477" y="337413"/>
                  </a:lnTo>
                  <a:lnTo>
                    <a:pt x="455617" y="334195"/>
                  </a:lnTo>
                  <a:lnTo>
                    <a:pt x="454451" y="331091"/>
                  </a:lnTo>
                  <a:lnTo>
                    <a:pt x="452979" y="328101"/>
                  </a:lnTo>
                  <a:lnTo>
                    <a:pt x="451508" y="325112"/>
                  </a:lnTo>
                  <a:lnTo>
                    <a:pt x="429053" y="304546"/>
                  </a:lnTo>
                  <a:lnTo>
                    <a:pt x="423450" y="300816"/>
                  </a:lnTo>
                  <a:lnTo>
                    <a:pt x="404055" y="267069"/>
                  </a:lnTo>
                  <a:lnTo>
                    <a:pt x="403653" y="260350"/>
                  </a:lnTo>
                  <a:lnTo>
                    <a:pt x="403653" y="247650"/>
                  </a:lnTo>
                  <a:lnTo>
                    <a:pt x="418474" y="211540"/>
                  </a:lnTo>
                  <a:lnTo>
                    <a:pt x="435746" y="199498"/>
                  </a:lnTo>
                  <a:lnTo>
                    <a:pt x="438439" y="197563"/>
                  </a:lnTo>
                  <a:lnTo>
                    <a:pt x="440941" y="195363"/>
                  </a:lnTo>
                  <a:lnTo>
                    <a:pt x="443444" y="193163"/>
                  </a:lnTo>
                  <a:lnTo>
                    <a:pt x="445708" y="190741"/>
                  </a:lnTo>
                  <a:lnTo>
                    <a:pt x="447733" y="188096"/>
                  </a:lnTo>
                  <a:lnTo>
                    <a:pt x="449759" y="185450"/>
                  </a:lnTo>
                  <a:lnTo>
                    <a:pt x="451508" y="182633"/>
                  </a:lnTo>
                  <a:lnTo>
                    <a:pt x="452979" y="179644"/>
                  </a:lnTo>
                  <a:lnTo>
                    <a:pt x="454451" y="176655"/>
                  </a:lnTo>
                  <a:lnTo>
                    <a:pt x="455617" y="173551"/>
                  </a:lnTo>
                  <a:lnTo>
                    <a:pt x="456477" y="170332"/>
                  </a:lnTo>
                  <a:lnTo>
                    <a:pt x="457338" y="167113"/>
                  </a:lnTo>
                  <a:lnTo>
                    <a:pt x="457877" y="163842"/>
                  </a:lnTo>
                  <a:lnTo>
                    <a:pt x="458094" y="160517"/>
                  </a:lnTo>
                  <a:lnTo>
                    <a:pt x="458311" y="157192"/>
                  </a:lnTo>
                  <a:lnTo>
                    <a:pt x="444147" y="119290"/>
                  </a:lnTo>
                  <a:lnTo>
                    <a:pt x="432745" y="107303"/>
                  </a:lnTo>
                  <a:lnTo>
                    <a:pt x="430100" y="105277"/>
                  </a:lnTo>
                  <a:lnTo>
                    <a:pt x="427283" y="103529"/>
                  </a:lnTo>
                  <a:lnTo>
                    <a:pt x="424293" y="102058"/>
                  </a:lnTo>
                  <a:lnTo>
                    <a:pt x="421304" y="100586"/>
                  </a:lnTo>
                  <a:lnTo>
                    <a:pt x="418200" y="99420"/>
                  </a:lnTo>
                  <a:lnTo>
                    <a:pt x="414981" y="98559"/>
                  </a:lnTo>
                  <a:lnTo>
                    <a:pt x="411763" y="97699"/>
                  </a:lnTo>
                  <a:lnTo>
                    <a:pt x="408491" y="97160"/>
                  </a:lnTo>
                  <a:lnTo>
                    <a:pt x="405166" y="96943"/>
                  </a:lnTo>
                  <a:lnTo>
                    <a:pt x="401842" y="96726"/>
                  </a:lnTo>
                  <a:lnTo>
                    <a:pt x="398528" y="96835"/>
                  </a:lnTo>
                  <a:lnTo>
                    <a:pt x="395224" y="97270"/>
                  </a:lnTo>
                  <a:lnTo>
                    <a:pt x="391921" y="97705"/>
                  </a:lnTo>
                  <a:lnTo>
                    <a:pt x="388692" y="98458"/>
                  </a:lnTo>
                  <a:lnTo>
                    <a:pt x="385537" y="99529"/>
                  </a:lnTo>
                  <a:lnTo>
                    <a:pt x="382382" y="100599"/>
                  </a:lnTo>
                  <a:lnTo>
                    <a:pt x="379361" y="101967"/>
                  </a:lnTo>
                  <a:lnTo>
                    <a:pt x="376475" y="103632"/>
                  </a:lnTo>
                  <a:lnTo>
                    <a:pt x="372665" y="105664"/>
                  </a:lnTo>
                  <a:lnTo>
                    <a:pt x="366657" y="108641"/>
                  </a:lnTo>
                  <a:lnTo>
                    <a:pt x="360421" y="110768"/>
                  </a:lnTo>
                  <a:lnTo>
                    <a:pt x="353957" y="112044"/>
                  </a:lnTo>
                  <a:lnTo>
                    <a:pt x="347265" y="112469"/>
                  </a:lnTo>
                  <a:lnTo>
                    <a:pt x="340573" y="112044"/>
                  </a:lnTo>
                  <a:lnTo>
                    <a:pt x="305366" y="95603"/>
                  </a:lnTo>
                  <a:lnTo>
                    <a:pt x="285975" y="62056"/>
                  </a:lnTo>
                  <a:lnTo>
                    <a:pt x="285543" y="55372"/>
                  </a:lnTo>
                  <a:lnTo>
                    <a:pt x="285543" y="50800"/>
                  </a:lnTo>
                  <a:lnTo>
                    <a:pt x="285543" y="47464"/>
                  </a:lnTo>
                  <a:lnTo>
                    <a:pt x="285218" y="44160"/>
                  </a:lnTo>
                  <a:lnTo>
                    <a:pt x="284567" y="40889"/>
                  </a:lnTo>
                  <a:lnTo>
                    <a:pt x="283916" y="37617"/>
                  </a:lnTo>
                  <a:lnTo>
                    <a:pt x="270664" y="14878"/>
                  </a:lnTo>
                  <a:lnTo>
                    <a:pt x="268306" y="12520"/>
                  </a:lnTo>
                  <a:lnTo>
                    <a:pt x="244654" y="976"/>
                  </a:lnTo>
                  <a:lnTo>
                    <a:pt x="241382" y="325"/>
                  </a:lnTo>
                  <a:lnTo>
                    <a:pt x="238079" y="0"/>
                  </a:lnTo>
                  <a:lnTo>
                    <a:pt x="234743" y="0"/>
                  </a:lnTo>
                  <a:close/>
                </a:path>
              </a:pathLst>
            </a:custGeom>
            <a:ln w="5080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0" y="2413000"/>
              <a:ext cx="203200" cy="203200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381000" y="1905000"/>
            <a:ext cx="8667750" cy="5848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z="2550" spc="-40" b="1">
                <a:solidFill>
                  <a:srgbClr val="FFFFFF"/>
                </a:solidFill>
                <a:latin typeface="Arial"/>
                <a:cs typeface="Arial"/>
              </a:rPr>
              <a:t>Multi</a:t>
            </a:r>
            <a:r>
              <a:rPr dirty="0" sz="2450" spc="-40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2550" spc="-160" b="1">
                <a:solidFill>
                  <a:srgbClr val="FFFFFF"/>
                </a:solidFill>
                <a:latin typeface="Arial"/>
                <a:cs typeface="Arial"/>
              </a:rPr>
              <a:t>Purpose</a:t>
            </a:r>
            <a:r>
              <a:rPr dirty="0" sz="255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25" b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2550">
              <a:latin typeface="Arial"/>
              <a:cs typeface="Arial"/>
            </a:endParaRPr>
          </a:p>
          <a:p>
            <a:pPr marL="548640" indent="-243840">
              <a:lnSpc>
                <a:spcPct val="100000"/>
              </a:lnSpc>
              <a:spcBef>
                <a:spcPts val="1614"/>
              </a:spcBef>
              <a:buClr>
                <a:srgbClr val="60A5FA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45">
                <a:solidFill>
                  <a:srgbClr val="FFFFFF"/>
                </a:solidFill>
                <a:latin typeface="Microsoft Sans Serif"/>
                <a:cs typeface="Microsoft Sans Serif"/>
              </a:rPr>
              <a:t>Manipulate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open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file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descriptor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properties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150"/>
              </a:spcBef>
              <a:buClr>
                <a:srgbClr val="60A5FA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Duplicate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file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descriptors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-30">
                <a:solidFill>
                  <a:srgbClr val="FFFFFF"/>
                </a:solidFill>
                <a:latin typeface="Microsoft Sans Serif"/>
                <a:cs typeface="Microsoft Sans Serif"/>
              </a:rPr>
              <a:t>(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dirty="0" sz="2050" spc="-3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DUPFD</a:t>
            </a:r>
            <a:r>
              <a:rPr dirty="0" sz="2050" spc="-30">
                <a:solidFill>
                  <a:srgbClr val="FFFFFF"/>
                </a:solidFill>
                <a:latin typeface="Microsoft Sans Serif"/>
                <a:cs typeface="Microsoft Sans Serif"/>
              </a:rPr>
              <a:t>)</a:t>
            </a:r>
            <a:endParaRPr sz="205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140"/>
              </a:spcBef>
              <a:buClr>
                <a:srgbClr val="60A5FA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Get</a:t>
            </a:r>
            <a:r>
              <a:rPr dirty="0" sz="2050" spc="-3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set</a:t>
            </a:r>
            <a:r>
              <a:rPr dirty="0" sz="2000" spc="-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descriptor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flags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-190">
                <a:solidFill>
                  <a:srgbClr val="FFFFFF"/>
                </a:solidFill>
                <a:latin typeface="Microsoft Sans Serif"/>
                <a:cs typeface="Microsoft Sans Serif"/>
              </a:rPr>
              <a:t>(</a:t>
            </a:r>
            <a:r>
              <a:rPr dirty="0" sz="2000" spc="-19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dirty="0" sz="2050" spc="-19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2000" spc="-190">
                <a:solidFill>
                  <a:srgbClr val="FFFFFF"/>
                </a:solidFill>
                <a:latin typeface="Microsoft Sans Serif"/>
                <a:cs typeface="Microsoft Sans Serif"/>
              </a:rPr>
              <a:t>GETFD</a:t>
            </a:r>
            <a:r>
              <a:rPr dirty="0" sz="2050" spc="-19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dirty="0" sz="205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dirty="0" sz="2050" spc="-40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SETFD</a:t>
            </a:r>
            <a:r>
              <a:rPr dirty="0" sz="2050" spc="-40">
                <a:solidFill>
                  <a:srgbClr val="FFFFFF"/>
                </a:solidFill>
                <a:latin typeface="Microsoft Sans Serif"/>
                <a:cs typeface="Microsoft Sans Serif"/>
              </a:rPr>
              <a:t>)</a:t>
            </a:r>
            <a:endParaRPr sz="205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140"/>
              </a:spcBef>
              <a:buClr>
                <a:srgbClr val="60A5FA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Get</a:t>
            </a:r>
            <a:r>
              <a:rPr dirty="0" sz="2050" spc="-3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set</a:t>
            </a:r>
            <a:r>
              <a:rPr dirty="0" sz="2000" spc="-1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status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flags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-175">
                <a:solidFill>
                  <a:srgbClr val="FFFFFF"/>
                </a:solidFill>
                <a:latin typeface="Microsoft Sans Serif"/>
                <a:cs typeface="Microsoft Sans Serif"/>
              </a:rPr>
              <a:t>(</a:t>
            </a:r>
            <a:r>
              <a:rPr dirty="0" sz="2000" spc="-175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dirty="0" sz="2050" spc="-175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2000" spc="-175">
                <a:solidFill>
                  <a:srgbClr val="FFFFFF"/>
                </a:solidFill>
                <a:latin typeface="Microsoft Sans Serif"/>
                <a:cs typeface="Microsoft Sans Serif"/>
              </a:rPr>
              <a:t>GETFL</a:t>
            </a:r>
            <a:r>
              <a:rPr dirty="0" sz="2050" spc="-175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dirty="0" sz="205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dirty="0" sz="2050" spc="-35">
                <a:solidFill>
                  <a:srgbClr val="FFFFFF"/>
                </a:solidFill>
                <a:latin typeface="Microsoft Sans Serif"/>
                <a:cs typeface="Microsoft Sans Serif"/>
              </a:rPr>
              <a:t>_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SETFL</a:t>
            </a:r>
            <a:r>
              <a:rPr dirty="0" sz="2050" spc="-35">
                <a:solidFill>
                  <a:srgbClr val="FFFFFF"/>
                </a:solidFill>
                <a:latin typeface="Microsoft Sans Serif"/>
                <a:cs typeface="Microsoft Sans Serif"/>
              </a:rPr>
              <a:t>)</a:t>
            </a:r>
            <a:endParaRPr sz="2050">
              <a:latin typeface="Microsoft Sans Serif"/>
              <a:cs typeface="Microsoft Sans Serif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9239250" y="1905000"/>
            <a:ext cx="8667750" cy="5848350"/>
            <a:chOff x="9239250" y="1905000"/>
            <a:chExt cx="8667750" cy="5848350"/>
          </a:xfrm>
        </p:grpSpPr>
        <p:sp>
          <p:nvSpPr>
            <p:cNvPr id="10" name="object 10" descr=""/>
            <p:cNvSpPr/>
            <p:nvPr/>
          </p:nvSpPr>
          <p:spPr>
            <a:xfrm>
              <a:off x="9239250" y="1905000"/>
              <a:ext cx="8667750" cy="5848350"/>
            </a:xfrm>
            <a:custGeom>
              <a:avLst/>
              <a:gdLst/>
              <a:ahLst/>
              <a:cxnLst/>
              <a:rect l="l" t="t" r="r" b="b"/>
              <a:pathLst>
                <a:path w="8667750" h="5848350">
                  <a:moveTo>
                    <a:pt x="8667750" y="5848350"/>
                  </a:moveTo>
                  <a:lnTo>
                    <a:pt x="0" y="584835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58483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544050" y="3619499"/>
              <a:ext cx="8058150" cy="3829050"/>
            </a:xfrm>
            <a:custGeom>
              <a:avLst/>
              <a:gdLst/>
              <a:ahLst/>
              <a:cxnLst/>
              <a:rect l="l" t="t" r="r" b="b"/>
              <a:pathLst>
                <a:path w="8058150" h="3829050">
                  <a:moveTo>
                    <a:pt x="7981950" y="3829050"/>
                  </a:moveTo>
                  <a:lnTo>
                    <a:pt x="76200" y="3829050"/>
                  </a:lnTo>
                  <a:lnTo>
                    <a:pt x="68693" y="3828687"/>
                  </a:lnTo>
                  <a:lnTo>
                    <a:pt x="27881" y="3811782"/>
                  </a:lnTo>
                  <a:lnTo>
                    <a:pt x="3261" y="3774936"/>
                  </a:lnTo>
                  <a:lnTo>
                    <a:pt x="0" y="37528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7" y="5799"/>
                  </a:lnTo>
                  <a:lnTo>
                    <a:pt x="76200" y="0"/>
                  </a:lnTo>
                  <a:lnTo>
                    <a:pt x="7981950" y="0"/>
                  </a:lnTo>
                  <a:lnTo>
                    <a:pt x="8024290" y="12829"/>
                  </a:lnTo>
                  <a:lnTo>
                    <a:pt x="8052346" y="47039"/>
                  </a:lnTo>
                  <a:lnTo>
                    <a:pt x="8058150" y="76200"/>
                  </a:lnTo>
                  <a:lnTo>
                    <a:pt x="8058150" y="3752850"/>
                  </a:lnTo>
                  <a:lnTo>
                    <a:pt x="8045316" y="3795191"/>
                  </a:lnTo>
                  <a:lnTo>
                    <a:pt x="8011109" y="3823249"/>
                  </a:lnTo>
                  <a:lnTo>
                    <a:pt x="7981950" y="3829050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544050" y="3619499"/>
              <a:ext cx="8058150" cy="3829050"/>
            </a:xfrm>
            <a:custGeom>
              <a:avLst/>
              <a:gdLst/>
              <a:ahLst/>
              <a:cxnLst/>
              <a:rect l="l" t="t" r="r" b="b"/>
              <a:pathLst>
                <a:path w="8058150" h="3829050">
                  <a:moveTo>
                    <a:pt x="7981950" y="3829050"/>
                  </a:moveTo>
                  <a:lnTo>
                    <a:pt x="76200" y="3829050"/>
                  </a:lnTo>
                  <a:lnTo>
                    <a:pt x="68693" y="3828687"/>
                  </a:lnTo>
                  <a:lnTo>
                    <a:pt x="27881" y="3811782"/>
                  </a:lnTo>
                  <a:lnTo>
                    <a:pt x="3261" y="3774936"/>
                  </a:lnTo>
                  <a:lnTo>
                    <a:pt x="0" y="37528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7" y="5799"/>
                  </a:lnTo>
                  <a:lnTo>
                    <a:pt x="76200" y="0"/>
                  </a:lnTo>
                  <a:lnTo>
                    <a:pt x="7981950" y="0"/>
                  </a:lnTo>
                  <a:lnTo>
                    <a:pt x="8018769" y="9525"/>
                  </a:lnTo>
                  <a:lnTo>
                    <a:pt x="71822" y="9525"/>
                  </a:lnTo>
                  <a:lnTo>
                    <a:pt x="67485" y="9952"/>
                  </a:lnTo>
                  <a:lnTo>
                    <a:pt x="32148" y="25958"/>
                  </a:lnTo>
                  <a:lnTo>
                    <a:pt x="11659" y="58898"/>
                  </a:lnTo>
                  <a:lnTo>
                    <a:pt x="9524" y="71822"/>
                  </a:lnTo>
                  <a:lnTo>
                    <a:pt x="9524" y="3757227"/>
                  </a:lnTo>
                  <a:lnTo>
                    <a:pt x="9832" y="3760356"/>
                  </a:lnTo>
                  <a:lnTo>
                    <a:pt x="9951" y="3761563"/>
                  </a:lnTo>
                  <a:lnTo>
                    <a:pt x="25957" y="3796900"/>
                  </a:lnTo>
                  <a:lnTo>
                    <a:pt x="58898" y="3817388"/>
                  </a:lnTo>
                  <a:lnTo>
                    <a:pt x="71822" y="3819524"/>
                  </a:lnTo>
                  <a:lnTo>
                    <a:pt x="8018768" y="3819524"/>
                  </a:lnTo>
                  <a:lnTo>
                    <a:pt x="8017904" y="3820041"/>
                  </a:lnTo>
                  <a:lnTo>
                    <a:pt x="8011109" y="3823249"/>
                  </a:lnTo>
                  <a:lnTo>
                    <a:pt x="8004035" y="3825787"/>
                  </a:lnTo>
                  <a:lnTo>
                    <a:pt x="7996817" y="3827599"/>
                  </a:lnTo>
                  <a:lnTo>
                    <a:pt x="7989456" y="3828687"/>
                  </a:lnTo>
                  <a:lnTo>
                    <a:pt x="7981950" y="3829050"/>
                  </a:lnTo>
                  <a:close/>
                </a:path>
                <a:path w="8058150" h="3829050">
                  <a:moveTo>
                    <a:pt x="8018768" y="3819524"/>
                  </a:moveTo>
                  <a:lnTo>
                    <a:pt x="7986327" y="3819524"/>
                  </a:lnTo>
                  <a:lnTo>
                    <a:pt x="7990663" y="3819097"/>
                  </a:lnTo>
                  <a:lnTo>
                    <a:pt x="7999250" y="3817388"/>
                  </a:lnTo>
                  <a:lnTo>
                    <a:pt x="8032193" y="3796900"/>
                  </a:lnTo>
                  <a:lnTo>
                    <a:pt x="8048198" y="3761563"/>
                  </a:lnTo>
                  <a:lnTo>
                    <a:pt x="8048624" y="3757227"/>
                  </a:lnTo>
                  <a:lnTo>
                    <a:pt x="8048624" y="71822"/>
                  </a:lnTo>
                  <a:lnTo>
                    <a:pt x="8048316" y="68693"/>
                  </a:lnTo>
                  <a:lnTo>
                    <a:pt x="8048197" y="67486"/>
                  </a:lnTo>
                  <a:lnTo>
                    <a:pt x="8032193" y="32149"/>
                  </a:lnTo>
                  <a:lnTo>
                    <a:pt x="7999250" y="11660"/>
                  </a:lnTo>
                  <a:lnTo>
                    <a:pt x="7986327" y="9525"/>
                  </a:lnTo>
                  <a:lnTo>
                    <a:pt x="8018769" y="9525"/>
                  </a:lnTo>
                  <a:lnTo>
                    <a:pt x="8049138" y="40242"/>
                  </a:lnTo>
                  <a:lnTo>
                    <a:pt x="8058150" y="76200"/>
                  </a:lnTo>
                  <a:lnTo>
                    <a:pt x="8058150" y="3752850"/>
                  </a:lnTo>
                  <a:lnTo>
                    <a:pt x="8045316" y="3795191"/>
                  </a:lnTo>
                  <a:lnTo>
                    <a:pt x="8024419" y="3816123"/>
                  </a:lnTo>
                  <a:lnTo>
                    <a:pt x="8018768" y="3819524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594850" y="2362200"/>
              <a:ext cx="508000" cy="304800"/>
            </a:xfrm>
            <a:custGeom>
              <a:avLst/>
              <a:gdLst/>
              <a:ahLst/>
              <a:cxnLst/>
              <a:rect l="l" t="t" r="r" b="b"/>
              <a:pathLst>
                <a:path w="508000" h="304800">
                  <a:moveTo>
                    <a:pt x="355600" y="304800"/>
                  </a:moveTo>
                  <a:lnTo>
                    <a:pt x="508000" y="152400"/>
                  </a:lnTo>
                  <a:lnTo>
                    <a:pt x="355600" y="0"/>
                  </a:lnTo>
                </a:path>
                <a:path w="5080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</a:path>
              </a:pathLst>
            </a:custGeom>
            <a:ln w="5080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9239250" y="1905000"/>
            <a:ext cx="8667750" cy="5848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z="2550" spc="-165" b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2550" spc="-140" b="1">
                <a:solidFill>
                  <a:srgbClr val="FFFFFF"/>
                </a:solidFill>
                <a:latin typeface="Arial"/>
                <a:cs typeface="Arial"/>
              </a:rPr>
              <a:t> Signature</a:t>
            </a:r>
            <a:r>
              <a:rPr dirty="0" sz="255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50" spc="-270" b="1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245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20" b="1">
                <a:solidFill>
                  <a:srgbClr val="FFFFFF"/>
                </a:solidFill>
                <a:latin typeface="Arial"/>
                <a:cs typeface="Arial"/>
              </a:rPr>
              <a:t>Uses</a:t>
            </a:r>
            <a:endParaRPr sz="2550">
              <a:latin typeface="Arial"/>
              <a:cs typeface="Arial"/>
            </a:endParaRPr>
          </a:p>
          <a:p>
            <a:pPr marL="542925" marR="5647690">
              <a:lnSpc>
                <a:spcPct val="166700"/>
              </a:lnSpc>
              <a:spcBef>
                <a:spcPts val="2100"/>
              </a:spcBef>
              <a:tabLst>
                <a:tab pos="1777364" algn="l"/>
              </a:tabLst>
            </a:pPr>
            <a:r>
              <a:rPr dirty="0" sz="1800" spc="-10">
                <a:solidFill>
                  <a:srgbClr val="BF83FB"/>
                </a:solidFill>
                <a:latin typeface="Courier New"/>
                <a:cs typeface="Courier New"/>
              </a:rPr>
              <a:t>#include</a:t>
            </a:r>
            <a:r>
              <a:rPr dirty="0" sz="1800">
                <a:solidFill>
                  <a:srgbClr val="BF83FB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BF83FB"/>
                </a:solidFill>
                <a:latin typeface="Courier New"/>
                <a:cs typeface="Courier New"/>
              </a:rPr>
              <a:t>&lt;fcntl.h&gt; </a:t>
            </a:r>
            <a:r>
              <a:rPr dirty="0" sz="1800" spc="-25">
                <a:solidFill>
                  <a:srgbClr val="60A5FA"/>
                </a:solidFill>
                <a:latin typeface="Courier New"/>
                <a:cs typeface="Courier New"/>
              </a:rPr>
              <a:t>int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240"/>
              </a:spcBef>
            </a:pPr>
            <a:r>
              <a:rPr dirty="0" sz="1800">
                <a:solidFill>
                  <a:srgbClr val="FACC15"/>
                </a:solidFill>
                <a:latin typeface="Courier New"/>
                <a:cs typeface="Courier New"/>
              </a:rPr>
              <a:t>fcntl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dirty="0" sz="1800">
                <a:solidFill>
                  <a:srgbClr val="4ADE80"/>
                </a:solidFill>
                <a:latin typeface="Courier New"/>
                <a:cs typeface="Courier New"/>
              </a:rPr>
              <a:t>int 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fd, </a:t>
            </a:r>
            <a:r>
              <a:rPr dirty="0" sz="1800">
                <a:solidFill>
                  <a:srgbClr val="4ADE80"/>
                </a:solidFill>
                <a:latin typeface="Courier New"/>
                <a:cs typeface="Courier New"/>
              </a:rPr>
              <a:t>int 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cmd, 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...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542925" marR="5510530">
              <a:lnSpc>
                <a:spcPct val="111100"/>
              </a:lnSpc>
              <a:spcBef>
                <a:spcPts val="1200"/>
              </a:spcBef>
              <a:tabLst>
                <a:tab pos="954405" algn="l"/>
                <a:tab pos="1914525" algn="l"/>
              </a:tabLst>
            </a:pP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Common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commands: </a:t>
            </a:r>
            <a:r>
              <a:rPr dirty="0" sz="1800" spc="-10">
                <a:solidFill>
                  <a:srgbClr val="FACC15"/>
                </a:solidFill>
                <a:latin typeface="Courier New"/>
                <a:cs typeface="Courier New"/>
              </a:rPr>
              <a:t>F_DUPFD</a:t>
            </a:r>
            <a:endParaRPr sz="1800">
              <a:latin typeface="Courier New"/>
              <a:cs typeface="Courier New"/>
            </a:endParaRPr>
          </a:p>
          <a:p>
            <a:pPr marL="542925" marR="6059170">
              <a:lnSpc>
                <a:spcPct val="111100"/>
              </a:lnSpc>
              <a:tabLst>
                <a:tab pos="954405" algn="l"/>
                <a:tab pos="2326005" algn="l"/>
              </a:tabLst>
            </a:pP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Duplicate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fd </a:t>
            </a:r>
            <a:r>
              <a:rPr dirty="0" sz="1800" spc="-10">
                <a:solidFill>
                  <a:srgbClr val="FACC15"/>
                </a:solidFill>
                <a:latin typeface="Courier New"/>
                <a:cs typeface="Courier New"/>
              </a:rPr>
              <a:t>F_GETFL</a:t>
            </a:r>
            <a:endParaRPr sz="1800">
              <a:latin typeface="Courier New"/>
              <a:cs typeface="Courier New"/>
            </a:endParaRPr>
          </a:p>
          <a:p>
            <a:pPr marL="542925" marR="5510530">
              <a:lnSpc>
                <a:spcPct val="111100"/>
              </a:lnSpc>
              <a:tabLst>
                <a:tab pos="954405" algn="l"/>
                <a:tab pos="1503045" algn="l"/>
                <a:tab pos="2463165" algn="l"/>
              </a:tabLst>
            </a:pP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Get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status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flags </a:t>
            </a:r>
            <a:r>
              <a:rPr dirty="0" sz="1800" spc="-10">
                <a:solidFill>
                  <a:srgbClr val="FACC15"/>
                </a:solidFill>
                <a:latin typeface="Courier New"/>
                <a:cs typeface="Courier New"/>
              </a:rPr>
              <a:t>F_SETFL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240"/>
              </a:spcBef>
              <a:tabLst>
                <a:tab pos="954405" algn="l"/>
                <a:tab pos="1503045" algn="l"/>
                <a:tab pos="2874645" algn="l"/>
              </a:tabLst>
            </a:pP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Set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O_APPEND,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O_NONBLOCK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81000" y="7943850"/>
            <a:ext cx="17526000" cy="762000"/>
          </a:xfrm>
          <a:prstGeom prst="rect">
            <a:avLst/>
          </a:prstGeom>
          <a:solidFill>
            <a:srgbClr val="581B86">
              <a:alpha val="30198"/>
            </a:srgbClr>
          </a:solidFill>
        </p:spPr>
        <p:txBody>
          <a:bodyPr wrap="square" lIns="0" tIns="1968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50"/>
              </a:spcBef>
            </a:pPr>
            <a:r>
              <a:rPr dirty="0" sz="2000" spc="-40" b="1">
                <a:solidFill>
                  <a:srgbClr val="BF83FB"/>
                </a:solidFill>
                <a:latin typeface="Arial"/>
                <a:cs typeface="Arial"/>
              </a:rPr>
              <a:t>Versatility</a:t>
            </a:r>
            <a:r>
              <a:rPr dirty="0" sz="2050" spc="-40">
                <a:solidFill>
                  <a:srgbClr val="BF83FB"/>
                </a:solidFill>
                <a:latin typeface="Segoe UI Symbol"/>
                <a:cs typeface="Segoe UI Symbol"/>
              </a:rPr>
              <a:t>: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fcntl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Swiss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Army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knife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file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descriptor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5">
                <a:solidFill>
                  <a:srgbClr val="FFFFFF"/>
                </a:solidFill>
                <a:latin typeface="Microsoft Sans Serif"/>
                <a:cs typeface="Microsoft Sans Serif"/>
              </a:rPr>
              <a:t>manipulation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functions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0"/>
              <a:t>Summary</a:t>
            </a:r>
            <a:r>
              <a:rPr dirty="0" spc="-220"/>
              <a:t> </a:t>
            </a:r>
            <a:r>
              <a:rPr dirty="0" spc="-155"/>
              <a:t>and</a:t>
            </a:r>
            <a:r>
              <a:rPr dirty="0" spc="-220"/>
              <a:t> </a:t>
            </a:r>
            <a:r>
              <a:rPr dirty="0" spc="-210"/>
              <a:t>Key</a:t>
            </a:r>
            <a:r>
              <a:rPr dirty="0" spc="-215"/>
              <a:t> </a:t>
            </a:r>
            <a:r>
              <a:rPr dirty="0" spc="-110"/>
              <a:t>Takeaways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52255" y="765019"/>
            <a:ext cx="66802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10">
                <a:solidFill>
                  <a:srgbClr val="D0D5DA"/>
                </a:solidFill>
                <a:latin typeface="Microsoft Sans Serif"/>
                <a:cs typeface="Microsoft Sans Serif"/>
              </a:rPr>
              <a:t>25/25</a:t>
            </a:r>
            <a:endParaRPr sz="195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1000" y="1905000"/>
            <a:ext cx="8667750" cy="2133600"/>
            <a:chOff x="381000" y="1905000"/>
            <a:chExt cx="8667750" cy="2133600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1905000"/>
              <a:ext cx="8667750" cy="2133600"/>
            </a:xfrm>
            <a:custGeom>
              <a:avLst/>
              <a:gdLst/>
              <a:ahLst/>
              <a:cxnLst/>
              <a:rect l="l" t="t" r="r" b="b"/>
              <a:pathLst>
                <a:path w="8667750" h="2133600">
                  <a:moveTo>
                    <a:pt x="8667750" y="2133600"/>
                  </a:moveTo>
                  <a:lnTo>
                    <a:pt x="0" y="213360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213360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85800" y="2190750"/>
              <a:ext cx="304800" cy="342900"/>
            </a:xfrm>
            <a:custGeom>
              <a:avLst/>
              <a:gdLst/>
              <a:ahLst/>
              <a:cxnLst/>
              <a:rect l="l" t="t" r="r" b="b"/>
              <a:pathLst>
                <a:path w="304800" h="342900">
                  <a:moveTo>
                    <a:pt x="0" y="114300"/>
                  </a:moveTo>
                  <a:lnTo>
                    <a:pt x="304800" y="114300"/>
                  </a:lnTo>
                </a:path>
                <a:path w="304800" h="342900">
                  <a:moveTo>
                    <a:pt x="0" y="228600"/>
                  </a:moveTo>
                  <a:lnTo>
                    <a:pt x="304800" y="228600"/>
                  </a:lnTo>
                </a:path>
                <a:path w="304800" h="342900">
                  <a:moveTo>
                    <a:pt x="114300" y="0"/>
                  </a:moveTo>
                  <a:lnTo>
                    <a:pt x="76200" y="342900"/>
                  </a:lnTo>
                </a:path>
                <a:path w="304800" h="342900">
                  <a:moveTo>
                    <a:pt x="228600" y="0"/>
                  </a:moveTo>
                  <a:lnTo>
                    <a:pt x="190500" y="342900"/>
                  </a:lnTo>
                </a:path>
              </a:pathLst>
            </a:custGeom>
            <a:ln w="3810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81000" y="1905000"/>
            <a:ext cx="8667750" cy="2133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8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dirty="0" sz="2000" spc="-95" b="1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dirty="0" sz="20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Descriptors</a:t>
            </a:r>
            <a:endParaRPr sz="2000">
              <a:latin typeface="Arial"/>
              <a:cs typeface="Arial"/>
            </a:endParaRPr>
          </a:p>
          <a:p>
            <a:pPr marL="228600" marR="732155">
              <a:lnSpc>
                <a:spcPts val="2400"/>
              </a:lnSpc>
              <a:spcBef>
                <a:spcPts val="1280"/>
              </a:spcBef>
            </a:pP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All</a:t>
            </a:r>
            <a:r>
              <a:rPr dirty="0" sz="2000" spc="-6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unbuffered</a:t>
            </a:r>
            <a:r>
              <a:rPr dirty="0" sz="2000" spc="-6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60">
                <a:solidFill>
                  <a:srgbClr val="D0D5DA"/>
                </a:solidFill>
                <a:latin typeface="Microsoft Sans Serif"/>
                <a:cs typeface="Microsoft Sans Serif"/>
              </a:rPr>
              <a:t>I</a:t>
            </a:r>
            <a:r>
              <a:rPr dirty="0" sz="2150" spc="-60">
                <a:solidFill>
                  <a:srgbClr val="D0D5DA"/>
                </a:solidFill>
                <a:latin typeface="Gill Sans MT"/>
                <a:cs typeface="Gill Sans MT"/>
              </a:rPr>
              <a:t>/</a:t>
            </a:r>
            <a:r>
              <a:rPr dirty="0" sz="2000" spc="-60">
                <a:solidFill>
                  <a:srgbClr val="D0D5DA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6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uses</a:t>
            </a:r>
            <a:r>
              <a:rPr dirty="0" sz="2000" spc="-6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file</a:t>
            </a:r>
            <a:r>
              <a:rPr dirty="0" sz="2000" spc="-6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descriptors</a:t>
            </a:r>
            <a:r>
              <a:rPr dirty="0" sz="2000" spc="-6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150" spc="114">
                <a:solidFill>
                  <a:srgbClr val="D0D5DA"/>
                </a:solidFill>
                <a:latin typeface="Gill Sans MT"/>
                <a:cs typeface="Gill Sans MT"/>
              </a:rPr>
              <a:t>-</a:t>
            </a:r>
            <a:r>
              <a:rPr dirty="0" sz="2150" spc="-135">
                <a:solidFill>
                  <a:srgbClr val="D0D5DA"/>
                </a:solidFill>
                <a:latin typeface="Gill Sans MT"/>
                <a:cs typeface="Gill Sans MT"/>
              </a:rPr>
              <a:t> </a:t>
            </a:r>
            <a:r>
              <a:rPr dirty="0" sz="2000" spc="-55">
                <a:solidFill>
                  <a:srgbClr val="D0D5DA"/>
                </a:solidFill>
                <a:latin typeface="Microsoft Sans Serif"/>
                <a:cs typeface="Microsoft Sans Serif"/>
              </a:rPr>
              <a:t>small</a:t>
            </a:r>
            <a:r>
              <a:rPr dirty="0" sz="2000" spc="-6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integers</a:t>
            </a:r>
            <a:r>
              <a:rPr dirty="0" sz="2000" spc="-60">
                <a:solidFill>
                  <a:srgbClr val="D0D5DA"/>
                </a:solidFill>
                <a:latin typeface="Microsoft Sans Serif"/>
                <a:cs typeface="Microsoft Sans Serif"/>
              </a:rPr>
              <a:t> managed</a:t>
            </a:r>
            <a:r>
              <a:rPr dirty="0" sz="2000" spc="-6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by</a:t>
            </a:r>
            <a:r>
              <a:rPr dirty="0" sz="2000" spc="-6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the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kernel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9239250" y="1905000"/>
            <a:ext cx="8667750" cy="2133600"/>
            <a:chOff x="9239250" y="1905000"/>
            <a:chExt cx="8667750" cy="2133600"/>
          </a:xfrm>
        </p:grpSpPr>
        <p:sp>
          <p:nvSpPr>
            <p:cNvPr id="9" name="object 9" descr=""/>
            <p:cNvSpPr/>
            <p:nvPr/>
          </p:nvSpPr>
          <p:spPr>
            <a:xfrm>
              <a:off x="9239250" y="1905000"/>
              <a:ext cx="8667750" cy="2133600"/>
            </a:xfrm>
            <a:custGeom>
              <a:avLst/>
              <a:gdLst/>
              <a:ahLst/>
              <a:cxnLst/>
              <a:rect l="l" t="t" r="r" b="b"/>
              <a:pathLst>
                <a:path w="8667750" h="2133600">
                  <a:moveTo>
                    <a:pt x="8667750" y="2133600"/>
                  </a:moveTo>
                  <a:lnTo>
                    <a:pt x="0" y="213360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213360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505888" y="2171502"/>
              <a:ext cx="381635" cy="381635"/>
            </a:xfrm>
            <a:custGeom>
              <a:avLst/>
              <a:gdLst/>
              <a:ahLst/>
              <a:cxnLst/>
              <a:rect l="l" t="t" r="r" b="b"/>
              <a:pathLst>
                <a:path w="381634" h="381635">
                  <a:moveTo>
                    <a:pt x="377270" y="152597"/>
                  </a:moveTo>
                  <a:lnTo>
                    <a:pt x="378708" y="159653"/>
                  </a:lnTo>
                  <a:lnTo>
                    <a:pt x="379742" y="166766"/>
                  </a:lnTo>
                  <a:lnTo>
                    <a:pt x="380373" y="173939"/>
                  </a:lnTo>
                  <a:lnTo>
                    <a:pt x="381004" y="181111"/>
                  </a:lnTo>
                  <a:lnTo>
                    <a:pt x="381228" y="188296"/>
                  </a:lnTo>
                  <a:lnTo>
                    <a:pt x="381044" y="195494"/>
                  </a:lnTo>
                  <a:lnTo>
                    <a:pt x="380860" y="202691"/>
                  </a:lnTo>
                  <a:lnTo>
                    <a:pt x="380270" y="209856"/>
                  </a:lnTo>
                  <a:lnTo>
                    <a:pt x="379274" y="216986"/>
                  </a:lnTo>
                  <a:lnTo>
                    <a:pt x="378278" y="224117"/>
                  </a:lnTo>
                  <a:lnTo>
                    <a:pt x="376883" y="231169"/>
                  </a:lnTo>
                  <a:lnTo>
                    <a:pt x="375087" y="238141"/>
                  </a:lnTo>
                  <a:lnTo>
                    <a:pt x="373291" y="245114"/>
                  </a:lnTo>
                  <a:lnTo>
                    <a:pt x="356388" y="284753"/>
                  </a:lnTo>
                  <a:lnTo>
                    <a:pt x="348705" y="296911"/>
                  </a:lnTo>
                  <a:lnTo>
                    <a:pt x="344688" y="302887"/>
                  </a:lnTo>
                  <a:lnTo>
                    <a:pt x="315539" y="334625"/>
                  </a:lnTo>
                  <a:lnTo>
                    <a:pt x="304243" y="343528"/>
                  </a:lnTo>
                  <a:lnTo>
                    <a:pt x="298464" y="347823"/>
                  </a:lnTo>
                  <a:lnTo>
                    <a:pt x="267000" y="365144"/>
                  </a:lnTo>
                  <a:lnTo>
                    <a:pt x="260404" y="368032"/>
                  </a:lnTo>
                  <a:lnTo>
                    <a:pt x="253666" y="370537"/>
                  </a:lnTo>
                  <a:lnTo>
                    <a:pt x="246786" y="372660"/>
                  </a:lnTo>
                  <a:lnTo>
                    <a:pt x="239907" y="374784"/>
                  </a:lnTo>
                  <a:lnTo>
                    <a:pt x="204468" y="380628"/>
                  </a:lnTo>
                  <a:lnTo>
                    <a:pt x="197287" y="381152"/>
                  </a:lnTo>
                  <a:lnTo>
                    <a:pt x="190100" y="381268"/>
                  </a:lnTo>
                  <a:lnTo>
                    <a:pt x="182905" y="380977"/>
                  </a:lnTo>
                  <a:lnTo>
                    <a:pt x="175711" y="380686"/>
                  </a:lnTo>
                  <a:lnTo>
                    <a:pt x="133406" y="372485"/>
                  </a:lnTo>
                  <a:lnTo>
                    <a:pt x="119905" y="367527"/>
                  </a:lnTo>
                  <a:lnTo>
                    <a:pt x="113219" y="364855"/>
                  </a:lnTo>
                  <a:lnTo>
                    <a:pt x="81981" y="347129"/>
                  </a:lnTo>
                  <a:lnTo>
                    <a:pt x="76066" y="343023"/>
                  </a:lnTo>
                  <a:lnTo>
                    <a:pt x="70403" y="338596"/>
                  </a:lnTo>
                  <a:lnTo>
                    <a:pt x="64990" y="333849"/>
                  </a:lnTo>
                  <a:lnTo>
                    <a:pt x="59577" y="329101"/>
                  </a:lnTo>
                  <a:lnTo>
                    <a:pt x="54449" y="324063"/>
                  </a:lnTo>
                  <a:lnTo>
                    <a:pt x="49608" y="318733"/>
                  </a:lnTo>
                  <a:lnTo>
                    <a:pt x="44766" y="313404"/>
                  </a:lnTo>
                  <a:lnTo>
                    <a:pt x="40241" y="307819"/>
                  </a:lnTo>
                  <a:lnTo>
                    <a:pt x="36033" y="301977"/>
                  </a:lnTo>
                  <a:lnTo>
                    <a:pt x="31825" y="296134"/>
                  </a:lnTo>
                  <a:lnTo>
                    <a:pt x="27960" y="290073"/>
                  </a:lnTo>
                  <a:lnTo>
                    <a:pt x="24439" y="283793"/>
                  </a:lnTo>
                  <a:lnTo>
                    <a:pt x="20918" y="277512"/>
                  </a:lnTo>
                  <a:lnTo>
                    <a:pt x="17763" y="271053"/>
                  </a:lnTo>
                  <a:lnTo>
                    <a:pt x="14975" y="264415"/>
                  </a:lnTo>
                  <a:lnTo>
                    <a:pt x="12186" y="257777"/>
                  </a:lnTo>
                  <a:lnTo>
                    <a:pt x="9781" y="251003"/>
                  </a:lnTo>
                  <a:lnTo>
                    <a:pt x="7761" y="244092"/>
                  </a:lnTo>
                  <a:lnTo>
                    <a:pt x="5740" y="237181"/>
                  </a:lnTo>
                  <a:lnTo>
                    <a:pt x="4117" y="230178"/>
                  </a:lnTo>
                  <a:lnTo>
                    <a:pt x="2890" y="223084"/>
                  </a:lnTo>
                  <a:lnTo>
                    <a:pt x="1664" y="215989"/>
                  </a:lnTo>
                  <a:lnTo>
                    <a:pt x="842" y="208847"/>
                  </a:lnTo>
                  <a:lnTo>
                    <a:pt x="425" y="201660"/>
                  </a:lnTo>
                  <a:lnTo>
                    <a:pt x="9" y="194472"/>
                  </a:lnTo>
                  <a:lnTo>
                    <a:pt x="0" y="187283"/>
                  </a:lnTo>
                  <a:lnTo>
                    <a:pt x="398" y="180094"/>
                  </a:lnTo>
                  <a:lnTo>
                    <a:pt x="796" y="172905"/>
                  </a:lnTo>
                  <a:lnTo>
                    <a:pt x="1599" y="165762"/>
                  </a:lnTo>
                  <a:lnTo>
                    <a:pt x="2808" y="158664"/>
                  </a:lnTo>
                  <a:lnTo>
                    <a:pt x="4016" y="151566"/>
                  </a:lnTo>
                  <a:lnTo>
                    <a:pt x="14786" y="117301"/>
                  </a:lnTo>
                  <a:lnTo>
                    <a:pt x="17558" y="110656"/>
                  </a:lnTo>
                  <a:lnTo>
                    <a:pt x="39941" y="73833"/>
                  </a:lnTo>
                  <a:lnTo>
                    <a:pt x="64623" y="47740"/>
                  </a:lnTo>
                  <a:lnTo>
                    <a:pt x="70024" y="42978"/>
                  </a:lnTo>
                  <a:lnTo>
                    <a:pt x="99935" y="23095"/>
                  </a:lnTo>
                  <a:lnTo>
                    <a:pt x="106267" y="19668"/>
                  </a:lnTo>
                  <a:lnTo>
                    <a:pt x="139880" y="7011"/>
                  </a:lnTo>
                  <a:lnTo>
                    <a:pt x="146820" y="5093"/>
                  </a:lnTo>
                  <a:lnTo>
                    <a:pt x="189611" y="0"/>
                  </a:lnTo>
                  <a:lnTo>
                    <a:pt x="196799" y="98"/>
                  </a:lnTo>
                  <a:lnTo>
                    <a:pt x="203981" y="603"/>
                  </a:lnTo>
                  <a:lnTo>
                    <a:pt x="211163" y="1109"/>
                  </a:lnTo>
                  <a:lnTo>
                    <a:pt x="218294" y="2018"/>
                  </a:lnTo>
                  <a:lnTo>
                    <a:pt x="225373" y="3332"/>
                  </a:lnTo>
                  <a:lnTo>
                    <a:pt x="232452" y="4646"/>
                  </a:lnTo>
                  <a:lnTo>
                    <a:pt x="239434" y="6356"/>
                  </a:lnTo>
                  <a:lnTo>
                    <a:pt x="246319" y="8462"/>
                  </a:lnTo>
                  <a:lnTo>
                    <a:pt x="253205" y="10568"/>
                  </a:lnTo>
                  <a:lnTo>
                    <a:pt x="259949" y="13056"/>
                  </a:lnTo>
                  <a:lnTo>
                    <a:pt x="266552" y="15926"/>
                  </a:lnTo>
                  <a:lnTo>
                    <a:pt x="273155" y="18797"/>
                  </a:lnTo>
                  <a:lnTo>
                    <a:pt x="279575" y="22031"/>
                  </a:lnTo>
                  <a:lnTo>
                    <a:pt x="285811" y="25629"/>
                  </a:lnTo>
                </a:path>
                <a:path w="381634" h="381635">
                  <a:moveTo>
                    <a:pt x="133411" y="171647"/>
                  </a:moveTo>
                  <a:lnTo>
                    <a:pt x="190561" y="228797"/>
                  </a:lnTo>
                  <a:lnTo>
                    <a:pt x="381061" y="38297"/>
                  </a:lnTo>
                </a:path>
              </a:pathLst>
            </a:custGeom>
            <a:ln w="3810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9239250" y="1905000"/>
            <a:ext cx="8667750" cy="2133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8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dirty="0" sz="2000" spc="-95" b="1">
                <a:solidFill>
                  <a:srgbClr val="FFFFFF"/>
                </a:solidFill>
                <a:latin typeface="Arial"/>
                <a:cs typeface="Arial"/>
              </a:rPr>
              <a:t>Five</a:t>
            </a:r>
            <a:r>
              <a:rPr dirty="0" sz="20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0" b="1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dirty="0" sz="20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  <a:p>
            <a:pPr marL="228600" marR="1626235">
              <a:lnSpc>
                <a:spcPts val="2400"/>
              </a:lnSpc>
              <a:spcBef>
                <a:spcPts val="1280"/>
              </a:spcBef>
            </a:pP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open</a:t>
            </a:r>
            <a:r>
              <a:rPr dirty="0" sz="2150" spc="-20">
                <a:solidFill>
                  <a:srgbClr val="D0D5DA"/>
                </a:solidFill>
                <a:latin typeface="Gill Sans MT"/>
                <a:cs typeface="Gill Sans MT"/>
              </a:rPr>
              <a:t>,</a:t>
            </a:r>
            <a:r>
              <a:rPr dirty="0" sz="2150" spc="-130">
                <a:solidFill>
                  <a:srgbClr val="D0D5DA"/>
                </a:solidFill>
                <a:latin typeface="Gill Sans MT"/>
                <a:cs typeface="Gill Sans MT"/>
              </a:rPr>
              <a:t> 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close</a:t>
            </a:r>
            <a:r>
              <a:rPr dirty="0" sz="2150" spc="-20">
                <a:solidFill>
                  <a:srgbClr val="D0D5DA"/>
                </a:solidFill>
                <a:latin typeface="Gill Sans MT"/>
                <a:cs typeface="Gill Sans MT"/>
              </a:rPr>
              <a:t>,</a:t>
            </a:r>
            <a:r>
              <a:rPr dirty="0" sz="2150" spc="-130">
                <a:solidFill>
                  <a:srgbClr val="D0D5DA"/>
                </a:solidFill>
                <a:latin typeface="Gill Sans MT"/>
                <a:cs typeface="Gill Sans MT"/>
              </a:rPr>
              <a:t> </a:t>
            </a:r>
            <a:r>
              <a:rPr dirty="0" sz="2000" spc="-30">
                <a:solidFill>
                  <a:srgbClr val="D0D5DA"/>
                </a:solidFill>
                <a:latin typeface="Microsoft Sans Serif"/>
                <a:cs typeface="Microsoft Sans Serif"/>
              </a:rPr>
              <a:t>read</a:t>
            </a:r>
            <a:r>
              <a:rPr dirty="0" sz="2150" spc="-30">
                <a:solidFill>
                  <a:srgbClr val="D0D5DA"/>
                </a:solidFill>
                <a:latin typeface="Gill Sans MT"/>
                <a:cs typeface="Gill Sans MT"/>
              </a:rPr>
              <a:t>,</a:t>
            </a:r>
            <a:r>
              <a:rPr dirty="0" sz="2150" spc="-120">
                <a:solidFill>
                  <a:srgbClr val="D0D5DA"/>
                </a:solidFill>
                <a:latin typeface="Gill Sans MT"/>
                <a:cs typeface="Gill Sans MT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write</a:t>
            </a:r>
            <a:r>
              <a:rPr dirty="0" sz="2150">
                <a:solidFill>
                  <a:srgbClr val="D0D5DA"/>
                </a:solidFill>
                <a:latin typeface="Gill Sans MT"/>
                <a:cs typeface="Gill Sans MT"/>
              </a:rPr>
              <a:t>,</a:t>
            </a:r>
            <a:r>
              <a:rPr dirty="0" sz="2150" spc="-150">
                <a:solidFill>
                  <a:srgbClr val="D0D5DA"/>
                </a:solidFill>
                <a:latin typeface="Gill Sans MT"/>
                <a:cs typeface="Gill Sans MT"/>
              </a:rPr>
              <a:t> </a:t>
            </a:r>
            <a:r>
              <a:rPr dirty="0" sz="2000" spc="-30">
                <a:solidFill>
                  <a:srgbClr val="D0D5DA"/>
                </a:solidFill>
                <a:latin typeface="Microsoft Sans Serif"/>
                <a:cs typeface="Microsoft Sans Serif"/>
              </a:rPr>
              <a:t>lseek</a:t>
            </a:r>
            <a:r>
              <a:rPr dirty="0" sz="2000" spc="-7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D0D5DA"/>
                </a:solidFill>
                <a:latin typeface="Microsoft Sans Serif"/>
                <a:cs typeface="Microsoft Sans Serif"/>
              </a:rPr>
              <a:t>are</a:t>
            </a:r>
            <a:r>
              <a:rPr dirty="0" sz="2000" spc="-6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-6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building</a:t>
            </a:r>
            <a:r>
              <a:rPr dirty="0" sz="2000" spc="-6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blocks</a:t>
            </a:r>
            <a:r>
              <a:rPr dirty="0" sz="2000" spc="-6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for</a:t>
            </a:r>
            <a:r>
              <a:rPr dirty="0" sz="2000" spc="-6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all</a:t>
            </a:r>
            <a:r>
              <a:rPr dirty="0" sz="2000" spc="-6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file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manipulation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81000" y="4229100"/>
            <a:ext cx="8667750" cy="2133600"/>
            <a:chOff x="381000" y="4229100"/>
            <a:chExt cx="8667750" cy="2133600"/>
          </a:xfrm>
        </p:grpSpPr>
        <p:sp>
          <p:nvSpPr>
            <p:cNvPr id="13" name="object 13" descr=""/>
            <p:cNvSpPr/>
            <p:nvPr/>
          </p:nvSpPr>
          <p:spPr>
            <a:xfrm>
              <a:off x="381000" y="4229100"/>
              <a:ext cx="8667750" cy="2133600"/>
            </a:xfrm>
            <a:custGeom>
              <a:avLst/>
              <a:gdLst/>
              <a:ahLst/>
              <a:cxnLst/>
              <a:rect l="l" t="t" r="r" b="b"/>
              <a:pathLst>
                <a:path w="8667750" h="2133600">
                  <a:moveTo>
                    <a:pt x="8667750" y="2133600"/>
                  </a:moveTo>
                  <a:lnTo>
                    <a:pt x="0" y="213360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213360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4476750"/>
              <a:ext cx="381000" cy="419100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381000" y="4229100"/>
            <a:ext cx="8667750" cy="2133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8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dirty="0" sz="2000" spc="-95" b="1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dirty="0" sz="20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Structures</a:t>
            </a:r>
            <a:endParaRPr sz="2000">
              <a:latin typeface="Arial"/>
              <a:cs typeface="Arial"/>
            </a:endParaRPr>
          </a:p>
          <a:p>
            <a:pPr marL="228600" marR="1116330">
              <a:lnSpc>
                <a:spcPts val="2400"/>
              </a:lnSpc>
              <a:spcBef>
                <a:spcPts val="1280"/>
              </a:spcBef>
            </a:pP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Process</a:t>
            </a:r>
            <a:r>
              <a:rPr dirty="0" sz="2150" spc="-45">
                <a:solidFill>
                  <a:srgbClr val="D0D5DA"/>
                </a:solidFill>
                <a:latin typeface="Gill Sans MT"/>
                <a:cs typeface="Gill Sans MT"/>
              </a:rPr>
              <a:t>,</a:t>
            </a:r>
            <a:r>
              <a:rPr dirty="0" sz="2150" spc="-105">
                <a:solidFill>
                  <a:srgbClr val="D0D5DA"/>
                </a:solidFill>
                <a:latin typeface="Gill Sans MT"/>
                <a:cs typeface="Gill Sans MT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file</a:t>
            </a:r>
            <a:r>
              <a:rPr dirty="0" sz="2150">
                <a:solidFill>
                  <a:srgbClr val="D0D5DA"/>
                </a:solidFill>
                <a:latin typeface="Gill Sans MT"/>
                <a:cs typeface="Gill Sans MT"/>
              </a:rPr>
              <a:t>,</a:t>
            </a:r>
            <a:r>
              <a:rPr dirty="0" sz="2150" spc="-140">
                <a:solidFill>
                  <a:srgbClr val="D0D5DA"/>
                </a:solidFill>
                <a:latin typeface="Gill Sans MT"/>
                <a:cs typeface="Gill Sans MT"/>
              </a:rPr>
              <a:t> 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5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v</a:t>
            </a:r>
            <a:r>
              <a:rPr dirty="0" sz="2150">
                <a:solidFill>
                  <a:srgbClr val="D0D5DA"/>
                </a:solidFill>
                <a:latin typeface="Gill Sans MT"/>
                <a:cs typeface="Gill Sans MT"/>
              </a:rPr>
              <a:t>-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node</a:t>
            </a:r>
            <a:r>
              <a:rPr dirty="0" sz="2000" spc="-5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D0D5DA"/>
                </a:solidFill>
                <a:latin typeface="Microsoft Sans Serif"/>
                <a:cs typeface="Microsoft Sans Serif"/>
              </a:rPr>
              <a:t>tables</a:t>
            </a:r>
            <a:r>
              <a:rPr dirty="0" sz="2000" spc="-5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work</a:t>
            </a:r>
            <a:r>
              <a:rPr dirty="0" sz="2000" spc="-5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together</a:t>
            </a:r>
            <a:r>
              <a:rPr dirty="0" sz="2000" spc="-5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to</a:t>
            </a:r>
            <a:r>
              <a:rPr dirty="0" sz="2000" spc="-5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enable</a:t>
            </a:r>
            <a:r>
              <a:rPr dirty="0" sz="2000" spc="-5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file</a:t>
            </a:r>
            <a:r>
              <a:rPr dirty="0" sz="2000" spc="-5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sharing 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between</a:t>
            </a:r>
            <a:r>
              <a:rPr dirty="0" sz="2000" spc="-8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processes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9239250" y="4229100"/>
            <a:ext cx="8667750" cy="2133600"/>
            <a:chOff x="9239250" y="4229100"/>
            <a:chExt cx="8667750" cy="2133600"/>
          </a:xfrm>
        </p:grpSpPr>
        <p:sp>
          <p:nvSpPr>
            <p:cNvPr id="17" name="object 17" descr=""/>
            <p:cNvSpPr/>
            <p:nvPr/>
          </p:nvSpPr>
          <p:spPr>
            <a:xfrm>
              <a:off x="9239250" y="4229100"/>
              <a:ext cx="8667750" cy="2133600"/>
            </a:xfrm>
            <a:custGeom>
              <a:avLst/>
              <a:gdLst/>
              <a:ahLst/>
              <a:cxnLst/>
              <a:rect l="l" t="t" r="r" b="b"/>
              <a:pathLst>
                <a:path w="8667750" h="2133600">
                  <a:moveTo>
                    <a:pt x="8667750" y="2133600"/>
                  </a:moveTo>
                  <a:lnTo>
                    <a:pt x="0" y="213360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213360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58350" y="4648200"/>
              <a:ext cx="76200" cy="76200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9526058" y="4515908"/>
              <a:ext cx="340995" cy="340995"/>
            </a:xfrm>
            <a:custGeom>
              <a:avLst/>
              <a:gdLst/>
              <a:ahLst/>
              <a:cxnLst/>
              <a:rect l="l" t="t" r="r" b="b"/>
              <a:pathLst>
                <a:path w="340995" h="340995">
                  <a:moveTo>
                    <a:pt x="326601" y="326601"/>
                  </a:moveTo>
                  <a:lnTo>
                    <a:pt x="339724" y="302387"/>
                  </a:lnTo>
                  <a:lnTo>
                    <a:pt x="340783" y="269860"/>
                  </a:lnTo>
                  <a:lnTo>
                    <a:pt x="330602" y="231184"/>
                  </a:lnTo>
                  <a:lnTo>
                    <a:pt x="310007" y="188524"/>
                  </a:lnTo>
                  <a:lnTo>
                    <a:pt x="279823" y="144043"/>
                  </a:lnTo>
                  <a:lnTo>
                    <a:pt x="240876" y="99906"/>
                  </a:lnTo>
                  <a:lnTo>
                    <a:pt x="196739" y="60960"/>
                  </a:lnTo>
                  <a:lnTo>
                    <a:pt x="152258" y="30776"/>
                  </a:lnTo>
                  <a:lnTo>
                    <a:pt x="109598" y="10181"/>
                  </a:lnTo>
                  <a:lnTo>
                    <a:pt x="70922" y="0"/>
                  </a:lnTo>
                  <a:lnTo>
                    <a:pt x="38395" y="1058"/>
                  </a:lnTo>
                  <a:lnTo>
                    <a:pt x="14181" y="14181"/>
                  </a:lnTo>
                  <a:lnTo>
                    <a:pt x="1058" y="38395"/>
                  </a:lnTo>
                  <a:lnTo>
                    <a:pt x="0" y="70922"/>
                  </a:lnTo>
                  <a:lnTo>
                    <a:pt x="10181" y="109598"/>
                  </a:lnTo>
                  <a:lnTo>
                    <a:pt x="30776" y="152258"/>
                  </a:lnTo>
                  <a:lnTo>
                    <a:pt x="60959" y="196739"/>
                  </a:lnTo>
                  <a:lnTo>
                    <a:pt x="99906" y="240876"/>
                  </a:lnTo>
                  <a:lnTo>
                    <a:pt x="144043" y="279823"/>
                  </a:lnTo>
                  <a:lnTo>
                    <a:pt x="188524" y="310007"/>
                  </a:lnTo>
                  <a:lnTo>
                    <a:pt x="231184" y="330602"/>
                  </a:lnTo>
                  <a:lnTo>
                    <a:pt x="269860" y="340783"/>
                  </a:lnTo>
                  <a:lnTo>
                    <a:pt x="302387" y="339725"/>
                  </a:lnTo>
                  <a:lnTo>
                    <a:pt x="326601" y="326601"/>
                  </a:lnTo>
                  <a:close/>
                </a:path>
                <a:path w="340995" h="340995">
                  <a:moveTo>
                    <a:pt x="240876" y="240876"/>
                  </a:moveTo>
                  <a:lnTo>
                    <a:pt x="279823" y="196739"/>
                  </a:lnTo>
                  <a:lnTo>
                    <a:pt x="310006" y="152258"/>
                  </a:lnTo>
                  <a:lnTo>
                    <a:pt x="330602" y="109598"/>
                  </a:lnTo>
                  <a:lnTo>
                    <a:pt x="340783" y="70922"/>
                  </a:lnTo>
                  <a:lnTo>
                    <a:pt x="339724" y="38395"/>
                  </a:lnTo>
                  <a:lnTo>
                    <a:pt x="326601" y="14181"/>
                  </a:lnTo>
                  <a:lnTo>
                    <a:pt x="302387" y="1058"/>
                  </a:lnTo>
                  <a:lnTo>
                    <a:pt x="269860" y="0"/>
                  </a:lnTo>
                  <a:lnTo>
                    <a:pt x="231184" y="10181"/>
                  </a:lnTo>
                  <a:lnTo>
                    <a:pt x="188524" y="30776"/>
                  </a:lnTo>
                  <a:lnTo>
                    <a:pt x="144043" y="60959"/>
                  </a:lnTo>
                  <a:lnTo>
                    <a:pt x="99906" y="99906"/>
                  </a:lnTo>
                  <a:lnTo>
                    <a:pt x="60959" y="144043"/>
                  </a:lnTo>
                  <a:lnTo>
                    <a:pt x="30776" y="188524"/>
                  </a:lnTo>
                  <a:lnTo>
                    <a:pt x="10181" y="231184"/>
                  </a:lnTo>
                  <a:lnTo>
                    <a:pt x="0" y="269860"/>
                  </a:lnTo>
                  <a:lnTo>
                    <a:pt x="1058" y="302387"/>
                  </a:lnTo>
                  <a:lnTo>
                    <a:pt x="14181" y="326601"/>
                  </a:lnTo>
                  <a:lnTo>
                    <a:pt x="38395" y="339725"/>
                  </a:lnTo>
                  <a:lnTo>
                    <a:pt x="70922" y="340783"/>
                  </a:lnTo>
                  <a:lnTo>
                    <a:pt x="109598" y="330602"/>
                  </a:lnTo>
                  <a:lnTo>
                    <a:pt x="152258" y="310007"/>
                  </a:lnTo>
                  <a:lnTo>
                    <a:pt x="196739" y="279823"/>
                  </a:lnTo>
                  <a:lnTo>
                    <a:pt x="240876" y="240876"/>
                  </a:lnTo>
                  <a:close/>
                </a:path>
              </a:pathLst>
            </a:custGeom>
            <a:ln w="38100">
              <a:solidFill>
                <a:srgbClr val="F7707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9239250" y="4229100"/>
            <a:ext cx="8667750" cy="2133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8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dirty="0" sz="2000" spc="-100" b="1">
                <a:solidFill>
                  <a:srgbClr val="FFFFFF"/>
                </a:solidFill>
                <a:latin typeface="Arial"/>
                <a:cs typeface="Arial"/>
              </a:rPr>
              <a:t>Atomic</a:t>
            </a:r>
            <a:r>
              <a:rPr dirty="0" sz="20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2000">
              <a:latin typeface="Arial"/>
              <a:cs typeface="Arial"/>
            </a:endParaRPr>
          </a:p>
          <a:p>
            <a:pPr marL="228600" marR="1075055">
              <a:lnSpc>
                <a:spcPts val="2400"/>
              </a:lnSpc>
              <a:spcBef>
                <a:spcPts val="1280"/>
              </a:spcBef>
            </a:pPr>
            <a:r>
              <a:rPr dirty="0" sz="2000" spc="-70">
                <a:solidFill>
                  <a:srgbClr val="D0D5DA"/>
                </a:solidFill>
                <a:latin typeface="Microsoft Sans Serif"/>
                <a:cs typeface="Microsoft Sans Serif"/>
              </a:rPr>
              <a:t>Use</a:t>
            </a:r>
            <a:r>
              <a:rPr dirty="0" sz="2000" spc="-6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10">
                <a:solidFill>
                  <a:srgbClr val="D0D5DA"/>
                </a:solidFill>
                <a:latin typeface="Microsoft Sans Serif"/>
                <a:cs typeface="Microsoft Sans Serif"/>
              </a:rPr>
              <a:t>O</a:t>
            </a:r>
            <a:r>
              <a:rPr dirty="0" sz="2150" spc="-210">
                <a:solidFill>
                  <a:srgbClr val="D0D5DA"/>
                </a:solidFill>
                <a:latin typeface="Gill Sans MT"/>
                <a:cs typeface="Gill Sans MT"/>
              </a:rPr>
              <a:t>_</a:t>
            </a:r>
            <a:r>
              <a:rPr dirty="0" sz="2000" spc="-210">
                <a:solidFill>
                  <a:srgbClr val="D0D5DA"/>
                </a:solidFill>
                <a:latin typeface="Microsoft Sans Serif"/>
                <a:cs typeface="Microsoft Sans Serif"/>
              </a:rPr>
              <a:t>APPEND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6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4">
                <a:solidFill>
                  <a:srgbClr val="D0D5DA"/>
                </a:solidFill>
                <a:latin typeface="Microsoft Sans Serif"/>
                <a:cs typeface="Microsoft Sans Serif"/>
              </a:rPr>
              <a:t>O</a:t>
            </a:r>
            <a:r>
              <a:rPr dirty="0" sz="2150" spc="-204">
                <a:solidFill>
                  <a:srgbClr val="D0D5DA"/>
                </a:solidFill>
                <a:latin typeface="Gill Sans MT"/>
                <a:cs typeface="Gill Sans MT"/>
              </a:rPr>
              <a:t>_</a:t>
            </a:r>
            <a:r>
              <a:rPr dirty="0" sz="2000" spc="-204">
                <a:solidFill>
                  <a:srgbClr val="D0D5DA"/>
                </a:solidFill>
                <a:latin typeface="Microsoft Sans Serif"/>
                <a:cs typeface="Microsoft Sans Serif"/>
              </a:rPr>
              <a:t>CREAT</a:t>
            </a:r>
            <a:r>
              <a:rPr dirty="0" sz="2150" spc="-204">
                <a:solidFill>
                  <a:srgbClr val="D0D5DA"/>
                </a:solidFill>
                <a:latin typeface="Gill Sans MT"/>
                <a:cs typeface="Gill Sans MT"/>
              </a:rPr>
              <a:t>|</a:t>
            </a:r>
            <a:r>
              <a:rPr dirty="0" sz="2000" spc="-204">
                <a:solidFill>
                  <a:srgbClr val="D0D5DA"/>
                </a:solidFill>
                <a:latin typeface="Microsoft Sans Serif"/>
                <a:cs typeface="Microsoft Sans Serif"/>
              </a:rPr>
              <a:t>O</a:t>
            </a:r>
            <a:r>
              <a:rPr dirty="0" sz="2150" spc="-204">
                <a:solidFill>
                  <a:srgbClr val="D0D5DA"/>
                </a:solidFill>
                <a:latin typeface="Gill Sans MT"/>
                <a:cs typeface="Gill Sans MT"/>
              </a:rPr>
              <a:t>_</a:t>
            </a:r>
            <a:r>
              <a:rPr dirty="0" sz="2000" spc="-204">
                <a:solidFill>
                  <a:srgbClr val="D0D5DA"/>
                </a:solidFill>
                <a:latin typeface="Microsoft Sans Serif"/>
                <a:cs typeface="Microsoft Sans Serif"/>
              </a:rPr>
              <a:t>EXCL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for</a:t>
            </a: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robust</a:t>
            </a: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D0D5DA"/>
                </a:solidFill>
                <a:latin typeface="Microsoft Sans Serif"/>
                <a:cs typeface="Microsoft Sans Serif"/>
              </a:rPr>
              <a:t>programs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D0D5DA"/>
                </a:solidFill>
                <a:latin typeface="Microsoft Sans Serif"/>
                <a:cs typeface="Microsoft Sans Serif"/>
              </a:rPr>
              <a:t>handling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concurrent</a:t>
            </a:r>
            <a:r>
              <a:rPr dirty="0" sz="2000" spc="-12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access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" y="6743700"/>
            <a:ext cx="17526000" cy="1447800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381000" y="6743700"/>
            <a:ext cx="17526000" cy="1447800"/>
          </a:xfrm>
          <a:prstGeom prst="rect">
            <a:avLst/>
          </a:prstGeom>
        </p:spPr>
        <p:txBody>
          <a:bodyPr wrap="square" lIns="0" tIns="2317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25"/>
              </a:spcBef>
            </a:pPr>
            <a:r>
              <a:rPr dirty="0" sz="3050" spc="-90" b="1">
                <a:solidFill>
                  <a:srgbClr val="FFFFFF"/>
                </a:solidFill>
                <a:latin typeface="Arial"/>
                <a:cs typeface="Arial"/>
              </a:rPr>
              <a:t>Congratulations</a:t>
            </a:r>
            <a:r>
              <a:rPr dirty="0" sz="2900" spc="-90" b="1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2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65"/>
              </a:spcBef>
            </a:pPr>
            <a:r>
              <a:rPr dirty="0" sz="2000" spc="-125">
                <a:solidFill>
                  <a:srgbClr val="D0D5DA"/>
                </a:solidFill>
                <a:latin typeface="Microsoft Sans Serif"/>
                <a:cs typeface="Microsoft Sans Serif"/>
              </a:rPr>
              <a:t>You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now</a:t>
            </a:r>
            <a:r>
              <a:rPr dirty="0" sz="2000" spc="-8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D0D5DA"/>
                </a:solidFill>
                <a:latin typeface="Microsoft Sans Serif"/>
                <a:cs typeface="Microsoft Sans Serif"/>
              </a:rPr>
              <a:t>understand</a:t>
            </a: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fundamentals</a:t>
            </a: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of</a:t>
            </a: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5">
                <a:solidFill>
                  <a:srgbClr val="D0D5DA"/>
                </a:solidFill>
                <a:latin typeface="Microsoft Sans Serif"/>
                <a:cs typeface="Microsoft Sans Serif"/>
              </a:rPr>
              <a:t>UNIX</a:t>
            </a:r>
            <a:r>
              <a:rPr dirty="0" sz="2000" spc="-3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60">
                <a:solidFill>
                  <a:srgbClr val="D0D5DA"/>
                </a:solidFill>
                <a:latin typeface="Microsoft Sans Serif"/>
                <a:cs typeface="Microsoft Sans Serif"/>
              </a:rPr>
              <a:t>File</a:t>
            </a: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60">
                <a:solidFill>
                  <a:srgbClr val="D0D5DA"/>
                </a:solidFill>
                <a:latin typeface="Microsoft Sans Serif"/>
                <a:cs typeface="Microsoft Sans Serif"/>
              </a:rPr>
              <a:t>I</a:t>
            </a:r>
            <a:r>
              <a:rPr dirty="0" sz="2150" spc="-60">
                <a:solidFill>
                  <a:srgbClr val="D0D5DA"/>
                </a:solidFill>
                <a:latin typeface="Gill Sans MT"/>
                <a:cs typeface="Gill Sans MT"/>
              </a:rPr>
              <a:t>/</a:t>
            </a:r>
            <a:r>
              <a:rPr dirty="0" sz="2000" spc="-60">
                <a:solidFill>
                  <a:srgbClr val="D0D5DA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operations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50" spc="-210"/>
              <a:t>Standard</a:t>
            </a:r>
            <a:r>
              <a:rPr dirty="0" sz="4050" spc="-240"/>
              <a:t> </a:t>
            </a:r>
            <a:r>
              <a:rPr dirty="0" sz="4050" spc="-204"/>
              <a:t>File</a:t>
            </a:r>
            <a:r>
              <a:rPr dirty="0" sz="4050" spc="-240"/>
              <a:t> </a:t>
            </a:r>
            <a:r>
              <a:rPr dirty="0" sz="4050" spc="-165"/>
              <a:t>Descriptors</a:t>
            </a:r>
            <a:endParaRPr sz="4050"/>
          </a:p>
        </p:txBody>
      </p:sp>
      <p:sp>
        <p:nvSpPr>
          <p:cNvPr id="3" name="object 3" descr=""/>
          <p:cNvSpPr txBox="1"/>
          <p:nvPr/>
        </p:nvSpPr>
        <p:spPr>
          <a:xfrm>
            <a:off x="17387689" y="765019"/>
            <a:ext cx="53213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20">
                <a:solidFill>
                  <a:srgbClr val="D0D5DA"/>
                </a:solidFill>
                <a:latin typeface="Microsoft Sans Serif"/>
                <a:cs typeface="Microsoft Sans Serif"/>
              </a:rPr>
              <a:t>3/25</a:t>
            </a:r>
            <a:endParaRPr sz="195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1000" y="1905000"/>
            <a:ext cx="5715000" cy="3638550"/>
            <a:chOff x="381000" y="1905000"/>
            <a:chExt cx="5715000" cy="3638550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1905000"/>
              <a:ext cx="5715000" cy="3638550"/>
            </a:xfrm>
            <a:custGeom>
              <a:avLst/>
              <a:gdLst/>
              <a:ahLst/>
              <a:cxnLst/>
              <a:rect l="l" t="t" r="r" b="b"/>
              <a:pathLst>
                <a:path w="5715000" h="3638550">
                  <a:moveTo>
                    <a:pt x="5715000" y="3638550"/>
                  </a:moveTo>
                  <a:lnTo>
                    <a:pt x="0" y="3638550"/>
                  </a:lnTo>
                  <a:lnTo>
                    <a:pt x="0" y="0"/>
                  </a:lnTo>
                  <a:lnTo>
                    <a:pt x="5715000" y="0"/>
                  </a:lnTo>
                  <a:lnTo>
                    <a:pt x="5715000" y="36385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921000" y="2336800"/>
              <a:ext cx="635000" cy="508000"/>
            </a:xfrm>
            <a:custGeom>
              <a:avLst/>
              <a:gdLst/>
              <a:ahLst/>
              <a:cxnLst/>
              <a:rect l="l" t="t" r="r" b="b"/>
              <a:pathLst>
                <a:path w="635000" h="508000">
                  <a:moveTo>
                    <a:pt x="253999" y="126999"/>
                  </a:moveTo>
                  <a:lnTo>
                    <a:pt x="254317" y="126999"/>
                  </a:lnTo>
                </a:path>
                <a:path w="635000" h="508000">
                  <a:moveTo>
                    <a:pt x="317499" y="253999"/>
                  </a:moveTo>
                  <a:lnTo>
                    <a:pt x="317817" y="253999"/>
                  </a:lnTo>
                </a:path>
                <a:path w="635000" h="508000">
                  <a:moveTo>
                    <a:pt x="380999" y="126999"/>
                  </a:moveTo>
                  <a:lnTo>
                    <a:pt x="381317" y="126999"/>
                  </a:lnTo>
                </a:path>
                <a:path w="635000" h="508000">
                  <a:moveTo>
                    <a:pt x="444499" y="253999"/>
                  </a:moveTo>
                  <a:lnTo>
                    <a:pt x="444817" y="253999"/>
                  </a:lnTo>
                </a:path>
                <a:path w="635000" h="508000">
                  <a:moveTo>
                    <a:pt x="507999" y="126999"/>
                  </a:moveTo>
                  <a:lnTo>
                    <a:pt x="508317" y="126999"/>
                  </a:lnTo>
                </a:path>
                <a:path w="635000" h="508000">
                  <a:moveTo>
                    <a:pt x="126999" y="126999"/>
                  </a:moveTo>
                  <a:lnTo>
                    <a:pt x="127317" y="126999"/>
                  </a:lnTo>
                </a:path>
                <a:path w="635000" h="508000">
                  <a:moveTo>
                    <a:pt x="158749" y="380999"/>
                  </a:moveTo>
                  <a:lnTo>
                    <a:pt x="476249" y="380999"/>
                  </a:lnTo>
                </a:path>
                <a:path w="635000" h="508000">
                  <a:moveTo>
                    <a:pt x="190499" y="253999"/>
                  </a:moveTo>
                  <a:lnTo>
                    <a:pt x="190817" y="253999"/>
                  </a:lnTo>
                </a:path>
                <a:path w="635000" h="508000">
                  <a:moveTo>
                    <a:pt x="63499" y="0"/>
                  </a:moveTo>
                  <a:lnTo>
                    <a:pt x="571499" y="0"/>
                  </a:lnTo>
                  <a:lnTo>
                    <a:pt x="575669" y="0"/>
                  </a:lnTo>
                  <a:lnTo>
                    <a:pt x="579798" y="406"/>
                  </a:lnTo>
                  <a:lnTo>
                    <a:pt x="583888" y="1220"/>
                  </a:lnTo>
                  <a:lnTo>
                    <a:pt x="587977" y="2033"/>
                  </a:lnTo>
                  <a:lnTo>
                    <a:pt x="591948" y="3238"/>
                  </a:lnTo>
                  <a:lnTo>
                    <a:pt x="595800" y="4833"/>
                  </a:lnTo>
                  <a:lnTo>
                    <a:pt x="599652" y="6429"/>
                  </a:lnTo>
                  <a:lnTo>
                    <a:pt x="603311" y="8385"/>
                  </a:lnTo>
                  <a:lnTo>
                    <a:pt x="606778" y="10701"/>
                  </a:lnTo>
                  <a:lnTo>
                    <a:pt x="610245" y="13018"/>
                  </a:lnTo>
                  <a:lnTo>
                    <a:pt x="630166" y="39199"/>
                  </a:lnTo>
                  <a:lnTo>
                    <a:pt x="631761" y="43051"/>
                  </a:lnTo>
                  <a:lnTo>
                    <a:pt x="632966" y="47022"/>
                  </a:lnTo>
                  <a:lnTo>
                    <a:pt x="633779" y="51111"/>
                  </a:lnTo>
                  <a:lnTo>
                    <a:pt x="634593" y="55201"/>
                  </a:lnTo>
                  <a:lnTo>
                    <a:pt x="634999" y="59330"/>
                  </a:lnTo>
                  <a:lnTo>
                    <a:pt x="634999" y="63499"/>
                  </a:lnTo>
                  <a:lnTo>
                    <a:pt x="634999" y="444499"/>
                  </a:lnTo>
                  <a:lnTo>
                    <a:pt x="634999" y="448669"/>
                  </a:lnTo>
                  <a:lnTo>
                    <a:pt x="634593" y="452798"/>
                  </a:lnTo>
                  <a:lnTo>
                    <a:pt x="633779" y="456888"/>
                  </a:lnTo>
                  <a:lnTo>
                    <a:pt x="632966" y="460977"/>
                  </a:lnTo>
                  <a:lnTo>
                    <a:pt x="631761" y="464948"/>
                  </a:lnTo>
                  <a:lnTo>
                    <a:pt x="630166" y="468800"/>
                  </a:lnTo>
                  <a:lnTo>
                    <a:pt x="628570" y="472652"/>
                  </a:lnTo>
                  <a:lnTo>
                    <a:pt x="606778" y="497298"/>
                  </a:lnTo>
                  <a:lnTo>
                    <a:pt x="603311" y="499614"/>
                  </a:lnTo>
                  <a:lnTo>
                    <a:pt x="583888" y="506779"/>
                  </a:lnTo>
                  <a:lnTo>
                    <a:pt x="579798" y="507593"/>
                  </a:lnTo>
                  <a:lnTo>
                    <a:pt x="575669" y="507999"/>
                  </a:lnTo>
                  <a:lnTo>
                    <a:pt x="571499" y="507999"/>
                  </a:lnTo>
                  <a:lnTo>
                    <a:pt x="63499" y="507999"/>
                  </a:lnTo>
                  <a:lnTo>
                    <a:pt x="59330" y="507999"/>
                  </a:lnTo>
                  <a:lnTo>
                    <a:pt x="55201" y="507593"/>
                  </a:lnTo>
                  <a:lnTo>
                    <a:pt x="51111" y="506779"/>
                  </a:lnTo>
                  <a:lnTo>
                    <a:pt x="47022" y="505966"/>
                  </a:lnTo>
                  <a:lnTo>
                    <a:pt x="13018" y="483245"/>
                  </a:lnTo>
                  <a:lnTo>
                    <a:pt x="4833" y="468800"/>
                  </a:lnTo>
                  <a:lnTo>
                    <a:pt x="3238" y="464948"/>
                  </a:lnTo>
                  <a:lnTo>
                    <a:pt x="2033" y="460977"/>
                  </a:lnTo>
                  <a:lnTo>
                    <a:pt x="1220" y="456888"/>
                  </a:lnTo>
                  <a:lnTo>
                    <a:pt x="406" y="452798"/>
                  </a:lnTo>
                  <a:lnTo>
                    <a:pt x="0" y="448669"/>
                  </a:lnTo>
                  <a:lnTo>
                    <a:pt x="0" y="444499"/>
                  </a:lnTo>
                  <a:lnTo>
                    <a:pt x="0" y="63499"/>
                  </a:lnTo>
                  <a:lnTo>
                    <a:pt x="0" y="59330"/>
                  </a:lnTo>
                  <a:lnTo>
                    <a:pt x="406" y="55201"/>
                  </a:lnTo>
                  <a:lnTo>
                    <a:pt x="1220" y="51111"/>
                  </a:lnTo>
                  <a:lnTo>
                    <a:pt x="2033" y="47022"/>
                  </a:lnTo>
                  <a:lnTo>
                    <a:pt x="3238" y="43051"/>
                  </a:lnTo>
                  <a:lnTo>
                    <a:pt x="4833" y="39199"/>
                  </a:lnTo>
                  <a:lnTo>
                    <a:pt x="6429" y="35347"/>
                  </a:lnTo>
                  <a:lnTo>
                    <a:pt x="18598" y="18598"/>
                  </a:lnTo>
                  <a:lnTo>
                    <a:pt x="21546" y="15650"/>
                  </a:lnTo>
                  <a:lnTo>
                    <a:pt x="39199" y="4833"/>
                  </a:lnTo>
                  <a:lnTo>
                    <a:pt x="43051" y="3238"/>
                  </a:lnTo>
                  <a:lnTo>
                    <a:pt x="47022" y="2033"/>
                  </a:lnTo>
                  <a:lnTo>
                    <a:pt x="51111" y="1220"/>
                  </a:lnTo>
                  <a:lnTo>
                    <a:pt x="55201" y="406"/>
                  </a:lnTo>
                  <a:lnTo>
                    <a:pt x="59330" y="0"/>
                  </a:lnTo>
                  <a:lnTo>
                    <a:pt x="63499" y="0"/>
                  </a:lnTo>
                  <a:close/>
                </a:path>
              </a:pathLst>
            </a:custGeom>
            <a:ln w="63499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62125" y="3695699"/>
              <a:ext cx="2952750" cy="1085850"/>
            </a:xfrm>
            <a:custGeom>
              <a:avLst/>
              <a:gdLst/>
              <a:ahLst/>
              <a:cxnLst/>
              <a:rect l="l" t="t" r="r" b="b"/>
              <a:pathLst>
                <a:path w="2952750" h="1085850">
                  <a:moveTo>
                    <a:pt x="2876550" y="1085850"/>
                  </a:moveTo>
                  <a:lnTo>
                    <a:pt x="76200" y="1085850"/>
                  </a:lnTo>
                  <a:lnTo>
                    <a:pt x="68693" y="1085487"/>
                  </a:lnTo>
                  <a:lnTo>
                    <a:pt x="27882" y="1068582"/>
                  </a:lnTo>
                  <a:lnTo>
                    <a:pt x="3262" y="1031736"/>
                  </a:lnTo>
                  <a:lnTo>
                    <a:pt x="0" y="10096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2876550" y="0"/>
                  </a:lnTo>
                  <a:lnTo>
                    <a:pt x="2918891" y="12830"/>
                  </a:lnTo>
                  <a:lnTo>
                    <a:pt x="2946949" y="47039"/>
                  </a:lnTo>
                  <a:lnTo>
                    <a:pt x="2952750" y="76200"/>
                  </a:lnTo>
                  <a:lnTo>
                    <a:pt x="2952750" y="1009650"/>
                  </a:lnTo>
                  <a:lnTo>
                    <a:pt x="2939919" y="1051992"/>
                  </a:lnTo>
                  <a:lnTo>
                    <a:pt x="2905709" y="1080049"/>
                  </a:lnTo>
                  <a:lnTo>
                    <a:pt x="2876550" y="1085850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62125" y="3695699"/>
              <a:ext cx="2952750" cy="1085850"/>
            </a:xfrm>
            <a:custGeom>
              <a:avLst/>
              <a:gdLst/>
              <a:ahLst/>
              <a:cxnLst/>
              <a:rect l="l" t="t" r="r" b="b"/>
              <a:pathLst>
                <a:path w="2952750" h="1085850">
                  <a:moveTo>
                    <a:pt x="2876550" y="1085850"/>
                  </a:moveTo>
                  <a:lnTo>
                    <a:pt x="76200" y="1085850"/>
                  </a:lnTo>
                  <a:lnTo>
                    <a:pt x="68693" y="1085487"/>
                  </a:lnTo>
                  <a:lnTo>
                    <a:pt x="27882" y="1068582"/>
                  </a:lnTo>
                  <a:lnTo>
                    <a:pt x="3262" y="1031736"/>
                  </a:lnTo>
                  <a:lnTo>
                    <a:pt x="0" y="10096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2876550" y="0"/>
                  </a:lnTo>
                  <a:lnTo>
                    <a:pt x="2913370" y="9525"/>
                  </a:lnTo>
                  <a:lnTo>
                    <a:pt x="71821" y="9525"/>
                  </a:lnTo>
                  <a:lnTo>
                    <a:pt x="67486" y="9952"/>
                  </a:lnTo>
                  <a:lnTo>
                    <a:pt x="32149" y="25958"/>
                  </a:lnTo>
                  <a:lnTo>
                    <a:pt x="11660" y="58897"/>
                  </a:lnTo>
                  <a:lnTo>
                    <a:pt x="9525" y="71821"/>
                  </a:lnTo>
                  <a:lnTo>
                    <a:pt x="9525" y="1014028"/>
                  </a:lnTo>
                  <a:lnTo>
                    <a:pt x="9833" y="1017156"/>
                  </a:lnTo>
                  <a:lnTo>
                    <a:pt x="9952" y="1018363"/>
                  </a:lnTo>
                  <a:lnTo>
                    <a:pt x="25957" y="1053700"/>
                  </a:lnTo>
                  <a:lnTo>
                    <a:pt x="58898" y="1074189"/>
                  </a:lnTo>
                  <a:lnTo>
                    <a:pt x="71821" y="1076324"/>
                  </a:lnTo>
                  <a:lnTo>
                    <a:pt x="2913369" y="1076324"/>
                  </a:lnTo>
                  <a:lnTo>
                    <a:pt x="2912506" y="1076841"/>
                  </a:lnTo>
                  <a:lnTo>
                    <a:pt x="2905710" y="1080049"/>
                  </a:lnTo>
                  <a:lnTo>
                    <a:pt x="2898636" y="1082586"/>
                  </a:lnTo>
                  <a:lnTo>
                    <a:pt x="2891418" y="1084399"/>
                  </a:lnTo>
                  <a:lnTo>
                    <a:pt x="2884056" y="1085487"/>
                  </a:lnTo>
                  <a:lnTo>
                    <a:pt x="2876550" y="1085850"/>
                  </a:lnTo>
                  <a:close/>
                </a:path>
                <a:path w="2952750" h="1085850">
                  <a:moveTo>
                    <a:pt x="2913369" y="1076324"/>
                  </a:moveTo>
                  <a:lnTo>
                    <a:pt x="2880928" y="1076324"/>
                  </a:lnTo>
                  <a:lnTo>
                    <a:pt x="2885264" y="1075897"/>
                  </a:lnTo>
                  <a:lnTo>
                    <a:pt x="2893851" y="1074189"/>
                  </a:lnTo>
                  <a:lnTo>
                    <a:pt x="2926791" y="1053700"/>
                  </a:lnTo>
                  <a:lnTo>
                    <a:pt x="2942798" y="1018363"/>
                  </a:lnTo>
                  <a:lnTo>
                    <a:pt x="2943225" y="1014028"/>
                  </a:lnTo>
                  <a:lnTo>
                    <a:pt x="2943225" y="71821"/>
                  </a:lnTo>
                  <a:lnTo>
                    <a:pt x="2942917" y="68693"/>
                  </a:lnTo>
                  <a:lnTo>
                    <a:pt x="2942798" y="67485"/>
                  </a:lnTo>
                  <a:lnTo>
                    <a:pt x="2926791" y="32149"/>
                  </a:lnTo>
                  <a:lnTo>
                    <a:pt x="2893851" y="11660"/>
                  </a:lnTo>
                  <a:lnTo>
                    <a:pt x="2880928" y="9525"/>
                  </a:lnTo>
                  <a:lnTo>
                    <a:pt x="2913370" y="9525"/>
                  </a:lnTo>
                  <a:lnTo>
                    <a:pt x="2943741" y="40243"/>
                  </a:lnTo>
                  <a:lnTo>
                    <a:pt x="2952750" y="76200"/>
                  </a:lnTo>
                  <a:lnTo>
                    <a:pt x="2952750" y="1009650"/>
                  </a:lnTo>
                  <a:lnTo>
                    <a:pt x="2939919" y="1051992"/>
                  </a:lnTo>
                  <a:lnTo>
                    <a:pt x="2919019" y="1072924"/>
                  </a:lnTo>
                  <a:lnTo>
                    <a:pt x="2913369" y="1076324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381000" y="1905000"/>
            <a:ext cx="5715000" cy="3638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60"/>
              </a:spcBef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50" spc="-90" b="1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r>
              <a:rPr dirty="0" sz="245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50" spc="-20" b="1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2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800" spc="-10">
                <a:solidFill>
                  <a:srgbClr val="FACC15"/>
                </a:solidFill>
                <a:latin typeface="Courier New"/>
                <a:cs typeface="Courier New"/>
              </a:rPr>
              <a:t>STDIN_FILENO</a:t>
            </a:r>
            <a:endParaRPr sz="18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  <a:tabLst>
                <a:tab pos="685800" algn="l"/>
                <a:tab pos="2331720" algn="l"/>
              </a:tabLst>
            </a:pPr>
            <a:r>
              <a:rPr dirty="0" sz="1800" spc="-20">
                <a:solidFill>
                  <a:srgbClr val="FFFFFF"/>
                </a:solidFill>
                <a:latin typeface="Courier New"/>
                <a:cs typeface="Courier New"/>
              </a:rPr>
              <a:t>File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Descriptor: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800" spc="-5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18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dirty="0" sz="2000" spc="-30">
                <a:solidFill>
                  <a:srgbClr val="D0D5DA"/>
                </a:solidFill>
                <a:latin typeface="Microsoft Sans Serif"/>
                <a:cs typeface="Microsoft Sans Serif"/>
              </a:rPr>
              <a:t>Typically</a:t>
            </a:r>
            <a:r>
              <a:rPr dirty="0" sz="2000" spc="-9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-8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D0D5DA"/>
                </a:solidFill>
                <a:latin typeface="Microsoft Sans Serif"/>
                <a:cs typeface="Microsoft Sans Serif"/>
              </a:rPr>
              <a:t>keyboard</a:t>
            </a:r>
            <a:r>
              <a:rPr dirty="0" sz="2000" spc="-8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input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286500" y="1905000"/>
            <a:ext cx="5715000" cy="3638550"/>
            <a:chOff x="6286500" y="1905000"/>
            <a:chExt cx="5715000" cy="3638550"/>
          </a:xfrm>
        </p:grpSpPr>
        <p:sp>
          <p:nvSpPr>
            <p:cNvPr id="11" name="object 11" descr=""/>
            <p:cNvSpPr/>
            <p:nvPr/>
          </p:nvSpPr>
          <p:spPr>
            <a:xfrm>
              <a:off x="6286500" y="1905000"/>
              <a:ext cx="5715000" cy="3638550"/>
            </a:xfrm>
            <a:custGeom>
              <a:avLst/>
              <a:gdLst/>
              <a:ahLst/>
              <a:cxnLst/>
              <a:rect l="l" t="t" r="r" b="b"/>
              <a:pathLst>
                <a:path w="5715000" h="3638550">
                  <a:moveTo>
                    <a:pt x="5715000" y="3638550"/>
                  </a:moveTo>
                  <a:lnTo>
                    <a:pt x="0" y="3638550"/>
                  </a:lnTo>
                  <a:lnTo>
                    <a:pt x="0" y="0"/>
                  </a:lnTo>
                  <a:lnTo>
                    <a:pt x="5715000" y="0"/>
                  </a:lnTo>
                  <a:lnTo>
                    <a:pt x="5715000" y="36385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826500" y="2305050"/>
              <a:ext cx="635000" cy="571500"/>
            </a:xfrm>
            <a:custGeom>
              <a:avLst/>
              <a:gdLst/>
              <a:ahLst/>
              <a:cxnLst/>
              <a:rect l="l" t="t" r="r" b="b"/>
              <a:pathLst>
                <a:path w="635000" h="571500">
                  <a:moveTo>
                    <a:pt x="63499" y="0"/>
                  </a:moveTo>
                  <a:lnTo>
                    <a:pt x="571499" y="0"/>
                  </a:lnTo>
                  <a:lnTo>
                    <a:pt x="575669" y="0"/>
                  </a:lnTo>
                  <a:lnTo>
                    <a:pt x="579798" y="406"/>
                  </a:lnTo>
                  <a:lnTo>
                    <a:pt x="583888" y="1220"/>
                  </a:lnTo>
                  <a:lnTo>
                    <a:pt x="587977" y="2033"/>
                  </a:lnTo>
                  <a:lnTo>
                    <a:pt x="591948" y="3238"/>
                  </a:lnTo>
                  <a:lnTo>
                    <a:pt x="595800" y="4833"/>
                  </a:lnTo>
                  <a:lnTo>
                    <a:pt x="599652" y="6429"/>
                  </a:lnTo>
                  <a:lnTo>
                    <a:pt x="603311" y="8385"/>
                  </a:lnTo>
                  <a:lnTo>
                    <a:pt x="606778" y="10701"/>
                  </a:lnTo>
                  <a:lnTo>
                    <a:pt x="610245" y="13018"/>
                  </a:lnTo>
                  <a:lnTo>
                    <a:pt x="613452" y="15650"/>
                  </a:lnTo>
                  <a:lnTo>
                    <a:pt x="630166" y="39199"/>
                  </a:lnTo>
                  <a:lnTo>
                    <a:pt x="631761" y="43051"/>
                  </a:lnTo>
                  <a:lnTo>
                    <a:pt x="632966" y="47022"/>
                  </a:lnTo>
                  <a:lnTo>
                    <a:pt x="633779" y="51111"/>
                  </a:lnTo>
                  <a:lnTo>
                    <a:pt x="634593" y="55201"/>
                  </a:lnTo>
                  <a:lnTo>
                    <a:pt x="634999" y="59330"/>
                  </a:lnTo>
                  <a:lnTo>
                    <a:pt x="634999" y="63499"/>
                  </a:lnTo>
                  <a:lnTo>
                    <a:pt x="634999" y="380999"/>
                  </a:lnTo>
                  <a:lnTo>
                    <a:pt x="634999" y="385169"/>
                  </a:lnTo>
                  <a:lnTo>
                    <a:pt x="634593" y="389298"/>
                  </a:lnTo>
                  <a:lnTo>
                    <a:pt x="633779" y="393388"/>
                  </a:lnTo>
                  <a:lnTo>
                    <a:pt x="632966" y="397477"/>
                  </a:lnTo>
                  <a:lnTo>
                    <a:pt x="631761" y="401448"/>
                  </a:lnTo>
                  <a:lnTo>
                    <a:pt x="630166" y="405300"/>
                  </a:lnTo>
                  <a:lnTo>
                    <a:pt x="628570" y="409152"/>
                  </a:lnTo>
                  <a:lnTo>
                    <a:pt x="606778" y="433798"/>
                  </a:lnTo>
                  <a:lnTo>
                    <a:pt x="603311" y="436114"/>
                  </a:lnTo>
                  <a:lnTo>
                    <a:pt x="599652" y="438070"/>
                  </a:lnTo>
                  <a:lnTo>
                    <a:pt x="595800" y="439666"/>
                  </a:lnTo>
                  <a:lnTo>
                    <a:pt x="591948" y="441261"/>
                  </a:lnTo>
                  <a:lnTo>
                    <a:pt x="571499" y="444499"/>
                  </a:lnTo>
                  <a:lnTo>
                    <a:pt x="63499" y="444499"/>
                  </a:lnTo>
                  <a:lnTo>
                    <a:pt x="24754" y="431481"/>
                  </a:lnTo>
                  <a:lnTo>
                    <a:pt x="2033" y="397477"/>
                  </a:lnTo>
                  <a:lnTo>
                    <a:pt x="1220" y="393388"/>
                  </a:lnTo>
                  <a:lnTo>
                    <a:pt x="406" y="389298"/>
                  </a:lnTo>
                  <a:lnTo>
                    <a:pt x="0" y="385169"/>
                  </a:lnTo>
                  <a:lnTo>
                    <a:pt x="0" y="380999"/>
                  </a:lnTo>
                  <a:lnTo>
                    <a:pt x="0" y="63499"/>
                  </a:lnTo>
                  <a:lnTo>
                    <a:pt x="0" y="59330"/>
                  </a:lnTo>
                  <a:lnTo>
                    <a:pt x="406" y="55201"/>
                  </a:lnTo>
                  <a:lnTo>
                    <a:pt x="1220" y="51111"/>
                  </a:lnTo>
                  <a:lnTo>
                    <a:pt x="2033" y="47022"/>
                  </a:lnTo>
                  <a:lnTo>
                    <a:pt x="3238" y="43051"/>
                  </a:lnTo>
                  <a:lnTo>
                    <a:pt x="4833" y="39199"/>
                  </a:lnTo>
                  <a:lnTo>
                    <a:pt x="6429" y="35347"/>
                  </a:lnTo>
                  <a:lnTo>
                    <a:pt x="35347" y="6429"/>
                  </a:lnTo>
                  <a:lnTo>
                    <a:pt x="51111" y="1220"/>
                  </a:lnTo>
                  <a:lnTo>
                    <a:pt x="55201" y="406"/>
                  </a:lnTo>
                  <a:lnTo>
                    <a:pt x="59330" y="0"/>
                  </a:lnTo>
                  <a:lnTo>
                    <a:pt x="63499" y="0"/>
                  </a:lnTo>
                  <a:close/>
                </a:path>
                <a:path w="635000" h="571500">
                  <a:moveTo>
                    <a:pt x="190499" y="571499"/>
                  </a:moveTo>
                  <a:lnTo>
                    <a:pt x="444499" y="571499"/>
                  </a:lnTo>
                </a:path>
                <a:path w="635000" h="571500">
                  <a:moveTo>
                    <a:pt x="317499" y="444499"/>
                  </a:moveTo>
                  <a:lnTo>
                    <a:pt x="317499" y="571499"/>
                  </a:lnTo>
                </a:path>
              </a:pathLst>
            </a:custGeom>
            <a:ln w="63499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667625" y="3695699"/>
              <a:ext cx="2952750" cy="1085850"/>
            </a:xfrm>
            <a:custGeom>
              <a:avLst/>
              <a:gdLst/>
              <a:ahLst/>
              <a:cxnLst/>
              <a:rect l="l" t="t" r="r" b="b"/>
              <a:pathLst>
                <a:path w="2952750" h="1085850">
                  <a:moveTo>
                    <a:pt x="2876550" y="1085850"/>
                  </a:moveTo>
                  <a:lnTo>
                    <a:pt x="76200" y="1085850"/>
                  </a:lnTo>
                  <a:lnTo>
                    <a:pt x="68693" y="1085487"/>
                  </a:lnTo>
                  <a:lnTo>
                    <a:pt x="27881" y="1068582"/>
                  </a:lnTo>
                  <a:lnTo>
                    <a:pt x="3261" y="1031736"/>
                  </a:lnTo>
                  <a:lnTo>
                    <a:pt x="0" y="1009650"/>
                  </a:lnTo>
                  <a:lnTo>
                    <a:pt x="0" y="76200"/>
                  </a:lnTo>
                  <a:lnTo>
                    <a:pt x="12828" y="33857"/>
                  </a:lnTo>
                  <a:lnTo>
                    <a:pt x="47038" y="5800"/>
                  </a:lnTo>
                  <a:lnTo>
                    <a:pt x="76200" y="0"/>
                  </a:lnTo>
                  <a:lnTo>
                    <a:pt x="2876550" y="0"/>
                  </a:lnTo>
                  <a:lnTo>
                    <a:pt x="2918891" y="12830"/>
                  </a:lnTo>
                  <a:lnTo>
                    <a:pt x="2946949" y="47039"/>
                  </a:lnTo>
                  <a:lnTo>
                    <a:pt x="2952750" y="76200"/>
                  </a:lnTo>
                  <a:lnTo>
                    <a:pt x="2952750" y="1009650"/>
                  </a:lnTo>
                  <a:lnTo>
                    <a:pt x="2939919" y="1051992"/>
                  </a:lnTo>
                  <a:lnTo>
                    <a:pt x="2905710" y="1080049"/>
                  </a:lnTo>
                  <a:lnTo>
                    <a:pt x="2876550" y="1085850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667625" y="3695699"/>
              <a:ext cx="2952750" cy="1085850"/>
            </a:xfrm>
            <a:custGeom>
              <a:avLst/>
              <a:gdLst/>
              <a:ahLst/>
              <a:cxnLst/>
              <a:rect l="l" t="t" r="r" b="b"/>
              <a:pathLst>
                <a:path w="2952750" h="1085850">
                  <a:moveTo>
                    <a:pt x="2876550" y="1085850"/>
                  </a:moveTo>
                  <a:lnTo>
                    <a:pt x="76200" y="1085850"/>
                  </a:lnTo>
                  <a:lnTo>
                    <a:pt x="68693" y="1085487"/>
                  </a:lnTo>
                  <a:lnTo>
                    <a:pt x="27881" y="1068582"/>
                  </a:lnTo>
                  <a:lnTo>
                    <a:pt x="3261" y="1031736"/>
                  </a:lnTo>
                  <a:lnTo>
                    <a:pt x="0" y="1009650"/>
                  </a:lnTo>
                  <a:lnTo>
                    <a:pt x="0" y="76200"/>
                  </a:lnTo>
                  <a:lnTo>
                    <a:pt x="12828" y="33857"/>
                  </a:lnTo>
                  <a:lnTo>
                    <a:pt x="47038" y="5800"/>
                  </a:lnTo>
                  <a:lnTo>
                    <a:pt x="76200" y="0"/>
                  </a:lnTo>
                  <a:lnTo>
                    <a:pt x="2876550" y="0"/>
                  </a:lnTo>
                  <a:lnTo>
                    <a:pt x="2913370" y="9525"/>
                  </a:lnTo>
                  <a:lnTo>
                    <a:pt x="71822" y="9525"/>
                  </a:lnTo>
                  <a:lnTo>
                    <a:pt x="67485" y="9952"/>
                  </a:lnTo>
                  <a:lnTo>
                    <a:pt x="32148" y="25958"/>
                  </a:lnTo>
                  <a:lnTo>
                    <a:pt x="11658" y="58897"/>
                  </a:lnTo>
                  <a:lnTo>
                    <a:pt x="9524" y="71821"/>
                  </a:lnTo>
                  <a:lnTo>
                    <a:pt x="9524" y="1014028"/>
                  </a:lnTo>
                  <a:lnTo>
                    <a:pt x="23193" y="1050332"/>
                  </a:lnTo>
                  <a:lnTo>
                    <a:pt x="54727" y="1072924"/>
                  </a:lnTo>
                  <a:lnTo>
                    <a:pt x="71822" y="1076324"/>
                  </a:lnTo>
                  <a:lnTo>
                    <a:pt x="2913369" y="1076324"/>
                  </a:lnTo>
                  <a:lnTo>
                    <a:pt x="2912506" y="1076841"/>
                  </a:lnTo>
                  <a:lnTo>
                    <a:pt x="2905710" y="1080049"/>
                  </a:lnTo>
                  <a:lnTo>
                    <a:pt x="2898636" y="1082586"/>
                  </a:lnTo>
                  <a:lnTo>
                    <a:pt x="2891418" y="1084399"/>
                  </a:lnTo>
                  <a:lnTo>
                    <a:pt x="2884056" y="1085487"/>
                  </a:lnTo>
                  <a:lnTo>
                    <a:pt x="2876550" y="1085850"/>
                  </a:lnTo>
                  <a:close/>
                </a:path>
                <a:path w="2952750" h="1085850">
                  <a:moveTo>
                    <a:pt x="2913369" y="1076324"/>
                  </a:moveTo>
                  <a:lnTo>
                    <a:pt x="2880928" y="1076324"/>
                  </a:lnTo>
                  <a:lnTo>
                    <a:pt x="2885262" y="1075897"/>
                  </a:lnTo>
                  <a:lnTo>
                    <a:pt x="2893850" y="1074189"/>
                  </a:lnTo>
                  <a:lnTo>
                    <a:pt x="2926791" y="1053700"/>
                  </a:lnTo>
                  <a:lnTo>
                    <a:pt x="2942798" y="1018363"/>
                  </a:lnTo>
                  <a:lnTo>
                    <a:pt x="2943225" y="1014028"/>
                  </a:lnTo>
                  <a:lnTo>
                    <a:pt x="2943225" y="71821"/>
                  </a:lnTo>
                  <a:lnTo>
                    <a:pt x="2942917" y="68693"/>
                  </a:lnTo>
                  <a:lnTo>
                    <a:pt x="2942798" y="67485"/>
                  </a:lnTo>
                  <a:lnTo>
                    <a:pt x="2926791" y="32149"/>
                  </a:lnTo>
                  <a:lnTo>
                    <a:pt x="2893850" y="11660"/>
                  </a:lnTo>
                  <a:lnTo>
                    <a:pt x="2880928" y="9525"/>
                  </a:lnTo>
                  <a:lnTo>
                    <a:pt x="2913370" y="9525"/>
                  </a:lnTo>
                  <a:lnTo>
                    <a:pt x="2943741" y="40243"/>
                  </a:lnTo>
                  <a:lnTo>
                    <a:pt x="2952750" y="76200"/>
                  </a:lnTo>
                  <a:lnTo>
                    <a:pt x="2952750" y="1009650"/>
                  </a:lnTo>
                  <a:lnTo>
                    <a:pt x="2939919" y="1051992"/>
                  </a:lnTo>
                  <a:lnTo>
                    <a:pt x="2919019" y="1072924"/>
                  </a:lnTo>
                  <a:lnTo>
                    <a:pt x="2913369" y="1076324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6286500" y="1905000"/>
            <a:ext cx="5715000" cy="3638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60"/>
              </a:spcBef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50" spc="-90" b="1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r>
              <a:rPr dirty="0" sz="245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50" spc="-10" b="1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2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800" spc="-10">
                <a:solidFill>
                  <a:srgbClr val="FACC15"/>
                </a:solidFill>
                <a:latin typeface="Courier New"/>
                <a:cs typeface="Courier New"/>
              </a:rPr>
              <a:t>STDOUT_FILENO</a:t>
            </a:r>
            <a:endParaRPr sz="18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  <a:tabLst>
                <a:tab pos="685800" algn="l"/>
                <a:tab pos="2331720" algn="l"/>
              </a:tabLst>
            </a:pPr>
            <a:r>
              <a:rPr dirty="0" sz="1800" spc="-20">
                <a:solidFill>
                  <a:srgbClr val="FFFFFF"/>
                </a:solidFill>
                <a:latin typeface="Courier New"/>
                <a:cs typeface="Courier New"/>
              </a:rPr>
              <a:t>File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Descriptor: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800" spc="-5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18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dirty="0" sz="2000" spc="-30">
                <a:solidFill>
                  <a:srgbClr val="D0D5DA"/>
                </a:solidFill>
                <a:latin typeface="Microsoft Sans Serif"/>
                <a:cs typeface="Microsoft Sans Serif"/>
              </a:rPr>
              <a:t>Typically</a:t>
            </a:r>
            <a:r>
              <a:rPr dirty="0" sz="2000" spc="-9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-9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D0D5DA"/>
                </a:solidFill>
                <a:latin typeface="Microsoft Sans Serif"/>
                <a:cs typeface="Microsoft Sans Serif"/>
              </a:rPr>
              <a:t>screen</a:t>
            </a:r>
            <a:r>
              <a:rPr dirty="0" sz="2000" spc="-9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output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2192000" y="1905000"/>
            <a:ext cx="5715000" cy="3638550"/>
            <a:chOff x="12192000" y="1905000"/>
            <a:chExt cx="5715000" cy="3638550"/>
          </a:xfrm>
        </p:grpSpPr>
        <p:sp>
          <p:nvSpPr>
            <p:cNvPr id="17" name="object 17" descr=""/>
            <p:cNvSpPr/>
            <p:nvPr/>
          </p:nvSpPr>
          <p:spPr>
            <a:xfrm>
              <a:off x="12192000" y="1905000"/>
              <a:ext cx="5715000" cy="3638550"/>
            </a:xfrm>
            <a:custGeom>
              <a:avLst/>
              <a:gdLst/>
              <a:ahLst/>
              <a:cxnLst/>
              <a:rect l="l" t="t" r="r" b="b"/>
              <a:pathLst>
                <a:path w="5715000" h="3638550">
                  <a:moveTo>
                    <a:pt x="5715000" y="3638550"/>
                  </a:moveTo>
                  <a:lnTo>
                    <a:pt x="0" y="3638550"/>
                  </a:lnTo>
                  <a:lnTo>
                    <a:pt x="0" y="0"/>
                  </a:lnTo>
                  <a:lnTo>
                    <a:pt x="5715000" y="0"/>
                  </a:lnTo>
                  <a:lnTo>
                    <a:pt x="5715000" y="36385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4731428" y="2304608"/>
              <a:ext cx="635635" cy="572135"/>
            </a:xfrm>
            <a:custGeom>
              <a:avLst/>
              <a:gdLst/>
              <a:ahLst/>
              <a:cxnLst/>
              <a:rect l="l" t="t" r="r" b="b"/>
              <a:pathLst>
                <a:path w="635634" h="572135">
                  <a:moveTo>
                    <a:pt x="626998" y="476691"/>
                  </a:moveTo>
                  <a:lnTo>
                    <a:pt x="372998" y="32191"/>
                  </a:lnTo>
                  <a:lnTo>
                    <a:pt x="342168" y="4857"/>
                  </a:lnTo>
                  <a:lnTo>
                    <a:pt x="317753" y="0"/>
                  </a:lnTo>
                  <a:lnTo>
                    <a:pt x="309323" y="539"/>
                  </a:lnTo>
                  <a:lnTo>
                    <a:pt x="272555" y="18841"/>
                  </a:lnTo>
                  <a:lnTo>
                    <a:pt x="8508" y="476691"/>
                  </a:lnTo>
                  <a:lnTo>
                    <a:pt x="0" y="508584"/>
                  </a:lnTo>
                  <a:lnTo>
                    <a:pt x="554" y="516984"/>
                  </a:lnTo>
                  <a:lnTo>
                    <a:pt x="18823" y="553623"/>
                  </a:lnTo>
                  <a:lnTo>
                    <a:pt x="55665" y="571480"/>
                  </a:lnTo>
                  <a:lnTo>
                    <a:pt x="64071" y="571941"/>
                  </a:lnTo>
                  <a:lnTo>
                    <a:pt x="572071" y="571941"/>
                  </a:lnTo>
                  <a:lnTo>
                    <a:pt x="588496" y="569762"/>
                  </a:lnTo>
                  <a:lnTo>
                    <a:pt x="591174" y="569042"/>
                  </a:lnTo>
                  <a:lnTo>
                    <a:pt x="603798" y="563409"/>
                  </a:lnTo>
                  <a:lnTo>
                    <a:pt x="606199" y="562020"/>
                  </a:lnTo>
                  <a:lnTo>
                    <a:pt x="608498" y="560481"/>
                  </a:lnTo>
                  <a:lnTo>
                    <a:pt x="610697" y="558791"/>
                  </a:lnTo>
                  <a:lnTo>
                    <a:pt x="612897" y="557102"/>
                  </a:lnTo>
                  <a:lnTo>
                    <a:pt x="614976" y="555275"/>
                  </a:lnTo>
                  <a:lnTo>
                    <a:pt x="616936" y="553313"/>
                  </a:lnTo>
                  <a:lnTo>
                    <a:pt x="618896" y="551351"/>
                  </a:lnTo>
                  <a:lnTo>
                    <a:pt x="627015" y="540163"/>
                  </a:lnTo>
                  <a:lnTo>
                    <a:pt x="628400" y="537760"/>
                  </a:lnTo>
                  <a:lnTo>
                    <a:pt x="629623" y="535277"/>
                  </a:lnTo>
                  <a:lnTo>
                    <a:pt x="630683" y="532715"/>
                  </a:lnTo>
                  <a:lnTo>
                    <a:pt x="631743" y="530152"/>
                  </a:lnTo>
                  <a:lnTo>
                    <a:pt x="632631" y="527531"/>
                  </a:lnTo>
                  <a:lnTo>
                    <a:pt x="633348" y="524852"/>
                  </a:lnTo>
                  <a:lnTo>
                    <a:pt x="634065" y="522173"/>
                  </a:lnTo>
                  <a:lnTo>
                    <a:pt x="634604" y="519459"/>
                  </a:lnTo>
                  <a:lnTo>
                    <a:pt x="634965" y="516709"/>
                  </a:lnTo>
                  <a:lnTo>
                    <a:pt x="635326" y="513959"/>
                  </a:lnTo>
                  <a:lnTo>
                    <a:pt x="635506" y="511198"/>
                  </a:lnTo>
                  <a:lnTo>
                    <a:pt x="635506" y="508424"/>
                  </a:lnTo>
                  <a:lnTo>
                    <a:pt x="635505" y="505651"/>
                  </a:lnTo>
                  <a:lnTo>
                    <a:pt x="635323" y="502890"/>
                  </a:lnTo>
                  <a:lnTo>
                    <a:pt x="634961" y="500140"/>
                  </a:lnTo>
                  <a:lnTo>
                    <a:pt x="634598" y="497391"/>
                  </a:lnTo>
                  <a:lnTo>
                    <a:pt x="630670" y="484137"/>
                  </a:lnTo>
                  <a:lnTo>
                    <a:pt x="629609" y="481574"/>
                  </a:lnTo>
                  <a:lnTo>
                    <a:pt x="628385" y="479092"/>
                  </a:lnTo>
                  <a:lnTo>
                    <a:pt x="626998" y="476691"/>
                  </a:lnTo>
                </a:path>
                <a:path w="635634" h="572135">
                  <a:moveTo>
                    <a:pt x="318071" y="190941"/>
                  </a:moveTo>
                  <a:lnTo>
                    <a:pt x="318071" y="317941"/>
                  </a:lnTo>
                </a:path>
                <a:path w="635634" h="572135">
                  <a:moveTo>
                    <a:pt x="318071" y="444941"/>
                  </a:moveTo>
                  <a:lnTo>
                    <a:pt x="318388" y="444941"/>
                  </a:lnTo>
                </a:path>
              </a:pathLst>
            </a:custGeom>
            <a:ln w="63499">
              <a:solidFill>
                <a:srgbClr val="F7707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3573125" y="3695699"/>
              <a:ext cx="2952750" cy="1085850"/>
            </a:xfrm>
            <a:custGeom>
              <a:avLst/>
              <a:gdLst/>
              <a:ahLst/>
              <a:cxnLst/>
              <a:rect l="l" t="t" r="r" b="b"/>
              <a:pathLst>
                <a:path w="2952750" h="1085850">
                  <a:moveTo>
                    <a:pt x="2876550" y="1085850"/>
                  </a:moveTo>
                  <a:lnTo>
                    <a:pt x="76200" y="1085850"/>
                  </a:lnTo>
                  <a:lnTo>
                    <a:pt x="68693" y="1085487"/>
                  </a:lnTo>
                  <a:lnTo>
                    <a:pt x="27882" y="1068582"/>
                  </a:lnTo>
                  <a:lnTo>
                    <a:pt x="3262" y="1031736"/>
                  </a:lnTo>
                  <a:lnTo>
                    <a:pt x="0" y="10096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6" y="5800"/>
                  </a:lnTo>
                  <a:lnTo>
                    <a:pt x="76200" y="0"/>
                  </a:lnTo>
                  <a:lnTo>
                    <a:pt x="2876550" y="0"/>
                  </a:lnTo>
                  <a:lnTo>
                    <a:pt x="2918891" y="12830"/>
                  </a:lnTo>
                  <a:lnTo>
                    <a:pt x="2946949" y="47039"/>
                  </a:lnTo>
                  <a:lnTo>
                    <a:pt x="2952750" y="76200"/>
                  </a:lnTo>
                  <a:lnTo>
                    <a:pt x="2952750" y="1009650"/>
                  </a:lnTo>
                  <a:lnTo>
                    <a:pt x="2939919" y="1051992"/>
                  </a:lnTo>
                  <a:lnTo>
                    <a:pt x="2905709" y="1080049"/>
                  </a:lnTo>
                  <a:lnTo>
                    <a:pt x="2876550" y="1085850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3573125" y="3695699"/>
              <a:ext cx="2952750" cy="1085850"/>
            </a:xfrm>
            <a:custGeom>
              <a:avLst/>
              <a:gdLst/>
              <a:ahLst/>
              <a:cxnLst/>
              <a:rect l="l" t="t" r="r" b="b"/>
              <a:pathLst>
                <a:path w="2952750" h="1085850">
                  <a:moveTo>
                    <a:pt x="2876550" y="1085850"/>
                  </a:moveTo>
                  <a:lnTo>
                    <a:pt x="76200" y="1085850"/>
                  </a:lnTo>
                  <a:lnTo>
                    <a:pt x="68693" y="1085487"/>
                  </a:lnTo>
                  <a:lnTo>
                    <a:pt x="27882" y="1068582"/>
                  </a:lnTo>
                  <a:lnTo>
                    <a:pt x="3262" y="1031736"/>
                  </a:lnTo>
                  <a:lnTo>
                    <a:pt x="0" y="10096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6" y="5800"/>
                  </a:lnTo>
                  <a:lnTo>
                    <a:pt x="76200" y="0"/>
                  </a:lnTo>
                  <a:lnTo>
                    <a:pt x="2876550" y="0"/>
                  </a:lnTo>
                  <a:lnTo>
                    <a:pt x="2913369" y="9525"/>
                  </a:lnTo>
                  <a:lnTo>
                    <a:pt x="71822" y="9525"/>
                  </a:lnTo>
                  <a:lnTo>
                    <a:pt x="67485" y="9952"/>
                  </a:lnTo>
                  <a:lnTo>
                    <a:pt x="32148" y="25958"/>
                  </a:lnTo>
                  <a:lnTo>
                    <a:pt x="11658" y="58897"/>
                  </a:lnTo>
                  <a:lnTo>
                    <a:pt x="9524" y="71821"/>
                  </a:lnTo>
                  <a:lnTo>
                    <a:pt x="9524" y="1014028"/>
                  </a:lnTo>
                  <a:lnTo>
                    <a:pt x="23192" y="1050332"/>
                  </a:lnTo>
                  <a:lnTo>
                    <a:pt x="54727" y="1072924"/>
                  </a:lnTo>
                  <a:lnTo>
                    <a:pt x="71822" y="1076324"/>
                  </a:lnTo>
                  <a:lnTo>
                    <a:pt x="2913368" y="1076324"/>
                  </a:lnTo>
                  <a:lnTo>
                    <a:pt x="2912505" y="1076841"/>
                  </a:lnTo>
                  <a:lnTo>
                    <a:pt x="2905709" y="1080049"/>
                  </a:lnTo>
                  <a:lnTo>
                    <a:pt x="2898635" y="1082586"/>
                  </a:lnTo>
                  <a:lnTo>
                    <a:pt x="2891417" y="1084399"/>
                  </a:lnTo>
                  <a:lnTo>
                    <a:pt x="2884055" y="1085487"/>
                  </a:lnTo>
                  <a:lnTo>
                    <a:pt x="2876550" y="1085850"/>
                  </a:lnTo>
                  <a:close/>
                </a:path>
                <a:path w="2952750" h="1085850">
                  <a:moveTo>
                    <a:pt x="2913368" y="1076324"/>
                  </a:moveTo>
                  <a:lnTo>
                    <a:pt x="2880928" y="1076324"/>
                  </a:lnTo>
                  <a:lnTo>
                    <a:pt x="2885262" y="1075897"/>
                  </a:lnTo>
                  <a:lnTo>
                    <a:pt x="2893850" y="1074189"/>
                  </a:lnTo>
                  <a:lnTo>
                    <a:pt x="2926791" y="1053700"/>
                  </a:lnTo>
                  <a:lnTo>
                    <a:pt x="2942797" y="1018363"/>
                  </a:lnTo>
                  <a:lnTo>
                    <a:pt x="2943225" y="1014028"/>
                  </a:lnTo>
                  <a:lnTo>
                    <a:pt x="2943225" y="71821"/>
                  </a:lnTo>
                  <a:lnTo>
                    <a:pt x="2942916" y="68693"/>
                  </a:lnTo>
                  <a:lnTo>
                    <a:pt x="2942797" y="67485"/>
                  </a:lnTo>
                  <a:lnTo>
                    <a:pt x="2926791" y="32149"/>
                  </a:lnTo>
                  <a:lnTo>
                    <a:pt x="2893849" y="11660"/>
                  </a:lnTo>
                  <a:lnTo>
                    <a:pt x="2880928" y="9525"/>
                  </a:lnTo>
                  <a:lnTo>
                    <a:pt x="2913369" y="9525"/>
                  </a:lnTo>
                  <a:lnTo>
                    <a:pt x="2943741" y="40243"/>
                  </a:lnTo>
                  <a:lnTo>
                    <a:pt x="2952750" y="76200"/>
                  </a:lnTo>
                  <a:lnTo>
                    <a:pt x="2952750" y="1009650"/>
                  </a:lnTo>
                  <a:lnTo>
                    <a:pt x="2939919" y="1051992"/>
                  </a:lnTo>
                  <a:lnTo>
                    <a:pt x="2919018" y="1072924"/>
                  </a:lnTo>
                  <a:lnTo>
                    <a:pt x="2913368" y="1076324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12192000" y="1905000"/>
            <a:ext cx="5715000" cy="3638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60"/>
              </a:spcBef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50" spc="-90" b="1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r>
              <a:rPr dirty="0" sz="245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50" spc="-20" b="1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2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800" spc="-10">
                <a:solidFill>
                  <a:srgbClr val="FACC15"/>
                </a:solidFill>
                <a:latin typeface="Courier New"/>
                <a:cs typeface="Courier New"/>
              </a:rPr>
              <a:t>STDERR_FILENO</a:t>
            </a:r>
            <a:endParaRPr sz="18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  <a:tabLst>
                <a:tab pos="685800" algn="l"/>
                <a:tab pos="2331720" algn="l"/>
              </a:tabLst>
            </a:pPr>
            <a:r>
              <a:rPr dirty="0" sz="1800" spc="-20">
                <a:solidFill>
                  <a:srgbClr val="FFFFFF"/>
                </a:solidFill>
                <a:latin typeface="Courier New"/>
                <a:cs typeface="Courier New"/>
              </a:rPr>
              <a:t>File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Descriptor: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800" spc="-5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18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Also</a:t>
            </a:r>
            <a:r>
              <a:rPr dirty="0" sz="2000" spc="-9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typically</a:t>
            </a:r>
            <a:r>
              <a:rPr dirty="0" sz="2000" spc="-9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-9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screen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381000" y="5886450"/>
            <a:ext cx="17526000" cy="781050"/>
            <a:chOff x="381000" y="5886450"/>
            <a:chExt cx="17526000" cy="781050"/>
          </a:xfrm>
        </p:grpSpPr>
        <p:sp>
          <p:nvSpPr>
            <p:cNvPr id="23" name="object 23" descr=""/>
            <p:cNvSpPr/>
            <p:nvPr/>
          </p:nvSpPr>
          <p:spPr>
            <a:xfrm>
              <a:off x="381000" y="5886450"/>
              <a:ext cx="17526000" cy="781050"/>
            </a:xfrm>
            <a:custGeom>
              <a:avLst/>
              <a:gdLst/>
              <a:ahLst/>
              <a:cxnLst/>
              <a:rect l="l" t="t" r="r" b="b"/>
              <a:pathLst>
                <a:path w="17526000" h="781050">
                  <a:moveTo>
                    <a:pt x="17526000" y="781050"/>
                  </a:moveTo>
                  <a:lnTo>
                    <a:pt x="0" y="781050"/>
                  </a:lnTo>
                  <a:lnTo>
                    <a:pt x="0" y="0"/>
                  </a:lnTo>
                  <a:lnTo>
                    <a:pt x="17526000" y="0"/>
                  </a:lnTo>
                  <a:lnTo>
                    <a:pt x="17526000" y="781050"/>
                  </a:lnTo>
                  <a:close/>
                </a:path>
              </a:pathLst>
            </a:custGeom>
            <a:solidFill>
              <a:srgbClr val="703F12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8991600" y="6134100"/>
              <a:ext cx="1485900" cy="295275"/>
            </a:xfrm>
            <a:custGeom>
              <a:avLst/>
              <a:gdLst/>
              <a:ahLst/>
              <a:cxnLst/>
              <a:rect l="l" t="t" r="r" b="b"/>
              <a:pathLst>
                <a:path w="1485900" h="295275">
                  <a:moveTo>
                    <a:pt x="1452851" y="295274"/>
                  </a:moveTo>
                  <a:lnTo>
                    <a:pt x="33047" y="295274"/>
                  </a:lnTo>
                  <a:lnTo>
                    <a:pt x="28186" y="294307"/>
                  </a:lnTo>
                  <a:lnTo>
                    <a:pt x="966" y="267087"/>
                  </a:lnTo>
                  <a:lnTo>
                    <a:pt x="0" y="262227"/>
                  </a:lnTo>
                  <a:lnTo>
                    <a:pt x="0" y="257175"/>
                  </a:lnTo>
                  <a:lnTo>
                    <a:pt x="0" y="33047"/>
                  </a:lnTo>
                  <a:lnTo>
                    <a:pt x="28186" y="966"/>
                  </a:lnTo>
                  <a:lnTo>
                    <a:pt x="33047" y="0"/>
                  </a:lnTo>
                  <a:lnTo>
                    <a:pt x="1452851" y="0"/>
                  </a:lnTo>
                  <a:lnTo>
                    <a:pt x="1484932" y="28187"/>
                  </a:lnTo>
                  <a:lnTo>
                    <a:pt x="1485899" y="33047"/>
                  </a:lnTo>
                  <a:lnTo>
                    <a:pt x="1485899" y="262227"/>
                  </a:lnTo>
                  <a:lnTo>
                    <a:pt x="1457711" y="294307"/>
                  </a:lnTo>
                  <a:lnTo>
                    <a:pt x="1452851" y="295274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381000" y="5886450"/>
            <a:ext cx="17526000" cy="781050"/>
          </a:xfrm>
          <a:prstGeom prst="rect">
            <a:avLst/>
          </a:prstGeom>
        </p:spPr>
        <p:txBody>
          <a:bodyPr wrap="square" lIns="0" tIns="1968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50"/>
              </a:spcBef>
            </a:pPr>
            <a:r>
              <a:rPr dirty="0" sz="2000" spc="-130" b="1">
                <a:solidFill>
                  <a:srgbClr val="FACC15"/>
                </a:solidFill>
                <a:latin typeface="Arial"/>
                <a:cs typeface="Arial"/>
              </a:rPr>
              <a:t>Best</a:t>
            </a:r>
            <a:r>
              <a:rPr dirty="0" sz="2000" spc="-105" b="1">
                <a:solidFill>
                  <a:srgbClr val="FACC15"/>
                </a:solidFill>
                <a:latin typeface="Arial"/>
                <a:cs typeface="Arial"/>
              </a:rPr>
              <a:t> </a:t>
            </a:r>
            <a:r>
              <a:rPr dirty="0" sz="2000" spc="-60" b="1">
                <a:solidFill>
                  <a:srgbClr val="FACC15"/>
                </a:solidFill>
                <a:latin typeface="Arial"/>
                <a:cs typeface="Arial"/>
              </a:rPr>
              <a:t>Practice</a:t>
            </a:r>
            <a:r>
              <a:rPr dirty="0" sz="2050" spc="-60">
                <a:solidFill>
                  <a:srgbClr val="FACC15"/>
                </a:solidFill>
                <a:latin typeface="Segoe UI Symbol"/>
                <a:cs typeface="Segoe UI Symbol"/>
              </a:rPr>
              <a:t>: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Use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symbolic</a:t>
            </a:r>
            <a:r>
              <a:rPr dirty="0" sz="200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constants</a:t>
            </a:r>
            <a:r>
              <a:rPr dirty="0" sz="200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dirty="0" sz="2000" spc="3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&lt;unistd.h&gt;</a:t>
            </a:r>
            <a:r>
              <a:rPr dirty="0" sz="1800" spc="-1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instead</a:t>
            </a:r>
            <a:r>
              <a:rPr dirty="0" sz="200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200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magic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 numbers</a:t>
            </a:r>
            <a:r>
              <a:rPr dirty="0" sz="200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50">
                <a:solidFill>
                  <a:srgbClr val="FFFFFF"/>
                </a:solidFill>
                <a:latin typeface="Microsoft Sans Serif"/>
                <a:cs typeface="Microsoft Sans Serif"/>
              </a:rPr>
              <a:t>0,</a:t>
            </a:r>
            <a:r>
              <a:rPr dirty="0" sz="195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50" spc="-200">
                <a:solidFill>
                  <a:srgbClr val="FFFFFF"/>
                </a:solidFill>
                <a:latin typeface="Microsoft Sans Serif"/>
                <a:cs typeface="Microsoft Sans Serif"/>
              </a:rPr>
              <a:t>1,</a:t>
            </a:r>
            <a:r>
              <a:rPr dirty="0" sz="195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50" spc="-5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1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900" y="583863"/>
            <a:ext cx="7046595" cy="647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50" spc="-150"/>
              <a:t>The</a:t>
            </a:r>
            <a:r>
              <a:rPr dirty="0" sz="4050" spc="-265"/>
              <a:t> </a:t>
            </a:r>
            <a:r>
              <a:rPr dirty="0" sz="4050" spc="-220"/>
              <a:t>open</a:t>
            </a:r>
            <a:r>
              <a:rPr dirty="0" sz="4050" spc="-254"/>
              <a:t> </a:t>
            </a:r>
            <a:r>
              <a:rPr dirty="0" sz="4050" spc="-220"/>
              <a:t>and</a:t>
            </a:r>
            <a:r>
              <a:rPr dirty="0" sz="4050" spc="-254"/>
              <a:t> </a:t>
            </a:r>
            <a:r>
              <a:rPr dirty="0" sz="4050" spc="-185"/>
              <a:t>openat</a:t>
            </a:r>
            <a:r>
              <a:rPr dirty="0" sz="4050" spc="-250"/>
              <a:t> </a:t>
            </a:r>
            <a:r>
              <a:rPr dirty="0" sz="4050" spc="-200"/>
              <a:t>Functions</a:t>
            </a:r>
            <a:endParaRPr sz="4050"/>
          </a:p>
        </p:txBody>
      </p:sp>
      <p:sp>
        <p:nvSpPr>
          <p:cNvPr id="3" name="object 3" descr=""/>
          <p:cNvSpPr txBox="1"/>
          <p:nvPr/>
        </p:nvSpPr>
        <p:spPr>
          <a:xfrm>
            <a:off x="17380991" y="765019"/>
            <a:ext cx="53911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35">
                <a:solidFill>
                  <a:srgbClr val="D0D5DA"/>
                </a:solidFill>
                <a:latin typeface="Microsoft Sans Serif"/>
                <a:cs typeface="Microsoft Sans Serif"/>
              </a:rPr>
              <a:t>4/25</a:t>
            </a:r>
            <a:endParaRPr sz="195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1000" y="1905000"/>
            <a:ext cx="8667750" cy="4933950"/>
            <a:chOff x="381000" y="1905000"/>
            <a:chExt cx="8667750" cy="4933950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1905000"/>
              <a:ext cx="8667750" cy="4933950"/>
            </a:xfrm>
            <a:custGeom>
              <a:avLst/>
              <a:gdLst/>
              <a:ahLst/>
              <a:cxnLst/>
              <a:rect l="l" t="t" r="r" b="b"/>
              <a:pathLst>
                <a:path w="8667750" h="4933950">
                  <a:moveTo>
                    <a:pt x="8667750" y="4933950"/>
                  </a:moveTo>
                  <a:lnTo>
                    <a:pt x="0" y="493395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49339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36600" y="2285915"/>
              <a:ext cx="508634" cy="432434"/>
            </a:xfrm>
            <a:custGeom>
              <a:avLst/>
              <a:gdLst/>
              <a:ahLst/>
              <a:cxnLst/>
              <a:rect l="l" t="t" r="r" b="b"/>
              <a:pathLst>
                <a:path w="508634" h="432435">
                  <a:moveTo>
                    <a:pt x="101600" y="279484"/>
                  </a:moveTo>
                  <a:lnTo>
                    <a:pt x="139700" y="205824"/>
                  </a:lnTo>
                  <a:lnTo>
                    <a:pt x="170368" y="180009"/>
                  </a:lnTo>
                  <a:lnTo>
                    <a:pt x="183896" y="177884"/>
                  </a:lnTo>
                  <a:lnTo>
                    <a:pt x="457200" y="177884"/>
                  </a:lnTo>
                  <a:lnTo>
                    <a:pt x="461080" y="177877"/>
                  </a:lnTo>
                  <a:lnTo>
                    <a:pt x="464911" y="178309"/>
                  </a:lnTo>
                  <a:lnTo>
                    <a:pt x="468692" y="179180"/>
                  </a:lnTo>
                  <a:lnTo>
                    <a:pt x="472473" y="180051"/>
                  </a:lnTo>
                  <a:lnTo>
                    <a:pt x="503426" y="207425"/>
                  </a:lnTo>
                  <a:lnTo>
                    <a:pt x="505050" y="210949"/>
                  </a:lnTo>
                  <a:lnTo>
                    <a:pt x="506255" y="214611"/>
                  </a:lnTo>
                  <a:lnTo>
                    <a:pt x="507039" y="218411"/>
                  </a:lnTo>
                  <a:lnTo>
                    <a:pt x="507824" y="222211"/>
                  </a:lnTo>
                  <a:lnTo>
                    <a:pt x="508169" y="226051"/>
                  </a:lnTo>
                  <a:lnTo>
                    <a:pt x="508073" y="229930"/>
                  </a:lnTo>
                  <a:lnTo>
                    <a:pt x="507978" y="233809"/>
                  </a:lnTo>
                  <a:lnTo>
                    <a:pt x="507446" y="237627"/>
                  </a:lnTo>
                  <a:lnTo>
                    <a:pt x="506476" y="241384"/>
                  </a:lnTo>
                  <a:lnTo>
                    <a:pt x="467360" y="393784"/>
                  </a:lnTo>
                  <a:lnTo>
                    <a:pt x="449146" y="421351"/>
                  </a:lnTo>
                  <a:lnTo>
                    <a:pt x="444659" y="424802"/>
                  </a:lnTo>
                  <a:lnTo>
                    <a:pt x="439733" y="427430"/>
                  </a:lnTo>
                  <a:lnTo>
                    <a:pt x="434368" y="429235"/>
                  </a:lnTo>
                  <a:lnTo>
                    <a:pt x="429003" y="431039"/>
                  </a:lnTo>
                  <a:lnTo>
                    <a:pt x="423490" y="431922"/>
                  </a:lnTo>
                  <a:lnTo>
                    <a:pt x="417830" y="431884"/>
                  </a:lnTo>
                  <a:lnTo>
                    <a:pt x="50800" y="431884"/>
                  </a:lnTo>
                  <a:lnTo>
                    <a:pt x="47464" y="431884"/>
                  </a:lnTo>
                  <a:lnTo>
                    <a:pt x="44160" y="431559"/>
                  </a:lnTo>
                  <a:lnTo>
                    <a:pt x="40889" y="430908"/>
                  </a:lnTo>
                  <a:lnTo>
                    <a:pt x="37617" y="430257"/>
                  </a:lnTo>
                  <a:lnTo>
                    <a:pt x="6708" y="406534"/>
                  </a:lnTo>
                  <a:lnTo>
                    <a:pt x="3866" y="400524"/>
                  </a:lnTo>
                  <a:lnTo>
                    <a:pt x="2590" y="397443"/>
                  </a:lnTo>
                  <a:lnTo>
                    <a:pt x="1626" y="394266"/>
                  </a:lnTo>
                  <a:lnTo>
                    <a:pt x="976" y="390995"/>
                  </a:lnTo>
                  <a:lnTo>
                    <a:pt x="325" y="387723"/>
                  </a:lnTo>
                  <a:lnTo>
                    <a:pt x="0" y="384420"/>
                  </a:lnTo>
                  <a:lnTo>
                    <a:pt x="0" y="381084"/>
                  </a:lnTo>
                  <a:lnTo>
                    <a:pt x="0" y="50884"/>
                  </a:lnTo>
                  <a:lnTo>
                    <a:pt x="0" y="47549"/>
                  </a:lnTo>
                  <a:lnTo>
                    <a:pt x="325" y="44245"/>
                  </a:lnTo>
                  <a:lnTo>
                    <a:pt x="976" y="40974"/>
                  </a:lnTo>
                  <a:lnTo>
                    <a:pt x="1626" y="37702"/>
                  </a:lnTo>
                  <a:lnTo>
                    <a:pt x="2590" y="34525"/>
                  </a:lnTo>
                  <a:lnTo>
                    <a:pt x="3866" y="31444"/>
                  </a:lnTo>
                  <a:lnTo>
                    <a:pt x="5143" y="28362"/>
                  </a:lnTo>
                  <a:lnTo>
                    <a:pt x="14878" y="14963"/>
                  </a:lnTo>
                  <a:lnTo>
                    <a:pt x="17237" y="12605"/>
                  </a:lnTo>
                  <a:lnTo>
                    <a:pt x="19803" y="10499"/>
                  </a:lnTo>
                  <a:lnTo>
                    <a:pt x="22577" y="8645"/>
                  </a:lnTo>
                  <a:lnTo>
                    <a:pt x="25350" y="6792"/>
                  </a:lnTo>
                  <a:lnTo>
                    <a:pt x="28278" y="5228"/>
                  </a:lnTo>
                  <a:lnTo>
                    <a:pt x="31359" y="3951"/>
                  </a:lnTo>
                  <a:lnTo>
                    <a:pt x="34441" y="2675"/>
                  </a:lnTo>
                  <a:lnTo>
                    <a:pt x="37617" y="1711"/>
                  </a:lnTo>
                  <a:lnTo>
                    <a:pt x="40889" y="1060"/>
                  </a:lnTo>
                  <a:lnTo>
                    <a:pt x="44160" y="410"/>
                  </a:lnTo>
                  <a:lnTo>
                    <a:pt x="47464" y="84"/>
                  </a:lnTo>
                  <a:lnTo>
                    <a:pt x="50800" y="84"/>
                  </a:lnTo>
                  <a:lnTo>
                    <a:pt x="149860" y="84"/>
                  </a:lnTo>
                  <a:lnTo>
                    <a:pt x="188038" y="15735"/>
                  </a:lnTo>
                  <a:lnTo>
                    <a:pt x="192786" y="22944"/>
                  </a:lnTo>
                  <a:lnTo>
                    <a:pt x="213360" y="53424"/>
                  </a:lnTo>
                  <a:lnTo>
                    <a:pt x="247236" y="76283"/>
                  </a:lnTo>
                  <a:lnTo>
                    <a:pt x="255778" y="76284"/>
                  </a:lnTo>
                  <a:lnTo>
                    <a:pt x="406400" y="76284"/>
                  </a:lnTo>
                  <a:lnTo>
                    <a:pt x="409735" y="76284"/>
                  </a:lnTo>
                  <a:lnTo>
                    <a:pt x="413039" y="76610"/>
                  </a:lnTo>
                  <a:lnTo>
                    <a:pt x="416310" y="77260"/>
                  </a:lnTo>
                  <a:lnTo>
                    <a:pt x="419582" y="77911"/>
                  </a:lnTo>
                  <a:lnTo>
                    <a:pt x="422758" y="78875"/>
                  </a:lnTo>
                  <a:lnTo>
                    <a:pt x="425840" y="80151"/>
                  </a:lnTo>
                  <a:lnTo>
                    <a:pt x="428921" y="81428"/>
                  </a:lnTo>
                  <a:lnTo>
                    <a:pt x="431849" y="82992"/>
                  </a:lnTo>
                  <a:lnTo>
                    <a:pt x="448638" y="98861"/>
                  </a:lnTo>
                  <a:lnTo>
                    <a:pt x="450491" y="101635"/>
                  </a:lnTo>
                  <a:lnTo>
                    <a:pt x="452056" y="104562"/>
                  </a:lnTo>
                  <a:lnTo>
                    <a:pt x="453333" y="107644"/>
                  </a:lnTo>
                  <a:lnTo>
                    <a:pt x="454609" y="110725"/>
                  </a:lnTo>
                  <a:lnTo>
                    <a:pt x="455573" y="113902"/>
                  </a:lnTo>
                  <a:lnTo>
                    <a:pt x="456223" y="117174"/>
                  </a:lnTo>
                  <a:lnTo>
                    <a:pt x="456874" y="120445"/>
                  </a:lnTo>
                  <a:lnTo>
                    <a:pt x="457200" y="123749"/>
                  </a:lnTo>
                  <a:lnTo>
                    <a:pt x="457200" y="127084"/>
                  </a:lnTo>
                  <a:lnTo>
                    <a:pt x="457200" y="177884"/>
                  </a:lnTo>
                </a:path>
              </a:pathLst>
            </a:custGeom>
            <a:ln w="5080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81000" y="1905000"/>
            <a:ext cx="8667750" cy="4933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z="2550" spc="-165" b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255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0" b="1">
                <a:solidFill>
                  <a:srgbClr val="FFFFFF"/>
                </a:solidFill>
                <a:latin typeface="Arial"/>
                <a:cs typeface="Arial"/>
              </a:rPr>
              <a:t>Purpose</a:t>
            </a:r>
            <a:endParaRPr sz="2550">
              <a:latin typeface="Arial"/>
              <a:cs typeface="Arial"/>
            </a:endParaRPr>
          </a:p>
          <a:p>
            <a:pPr marL="548640" indent="-243840">
              <a:lnSpc>
                <a:spcPct val="100000"/>
              </a:lnSpc>
              <a:spcBef>
                <a:spcPts val="1614"/>
              </a:spcBef>
              <a:buClr>
                <a:srgbClr val="4ADE80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Open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existing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files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4ADE80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Create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new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files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4ADE80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Return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file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descriptor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success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4ADE80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Return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50" spc="175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dirty="0" sz="1950" spc="-36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dirty="0" sz="195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dirty="0" sz="2000" spc="-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error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9239250" y="1905000"/>
            <a:ext cx="8667750" cy="4933950"/>
            <a:chOff x="9239250" y="1905000"/>
            <a:chExt cx="8667750" cy="4933950"/>
          </a:xfrm>
        </p:grpSpPr>
        <p:sp>
          <p:nvSpPr>
            <p:cNvPr id="9" name="object 9" descr=""/>
            <p:cNvSpPr/>
            <p:nvPr/>
          </p:nvSpPr>
          <p:spPr>
            <a:xfrm>
              <a:off x="9239250" y="1905000"/>
              <a:ext cx="8667750" cy="4933950"/>
            </a:xfrm>
            <a:custGeom>
              <a:avLst/>
              <a:gdLst/>
              <a:ahLst/>
              <a:cxnLst/>
              <a:rect l="l" t="t" r="r" b="b"/>
              <a:pathLst>
                <a:path w="8667750" h="4933950">
                  <a:moveTo>
                    <a:pt x="8667750" y="4933950"/>
                  </a:moveTo>
                  <a:lnTo>
                    <a:pt x="0" y="493395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49339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544050" y="3619499"/>
              <a:ext cx="8058150" cy="2914650"/>
            </a:xfrm>
            <a:custGeom>
              <a:avLst/>
              <a:gdLst/>
              <a:ahLst/>
              <a:cxnLst/>
              <a:rect l="l" t="t" r="r" b="b"/>
              <a:pathLst>
                <a:path w="8058150" h="2914650">
                  <a:moveTo>
                    <a:pt x="7981950" y="2914650"/>
                  </a:moveTo>
                  <a:lnTo>
                    <a:pt x="76200" y="2914650"/>
                  </a:lnTo>
                  <a:lnTo>
                    <a:pt x="68693" y="2914287"/>
                  </a:lnTo>
                  <a:lnTo>
                    <a:pt x="27881" y="2897382"/>
                  </a:lnTo>
                  <a:lnTo>
                    <a:pt x="3261" y="2860536"/>
                  </a:lnTo>
                  <a:lnTo>
                    <a:pt x="0" y="28384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7" y="5799"/>
                  </a:lnTo>
                  <a:lnTo>
                    <a:pt x="76200" y="0"/>
                  </a:lnTo>
                  <a:lnTo>
                    <a:pt x="7981950" y="0"/>
                  </a:lnTo>
                  <a:lnTo>
                    <a:pt x="8024290" y="12829"/>
                  </a:lnTo>
                  <a:lnTo>
                    <a:pt x="8052346" y="47039"/>
                  </a:lnTo>
                  <a:lnTo>
                    <a:pt x="8058150" y="76200"/>
                  </a:lnTo>
                  <a:lnTo>
                    <a:pt x="8058150" y="2838450"/>
                  </a:lnTo>
                  <a:lnTo>
                    <a:pt x="8045316" y="2880791"/>
                  </a:lnTo>
                  <a:lnTo>
                    <a:pt x="8011109" y="2908849"/>
                  </a:lnTo>
                  <a:lnTo>
                    <a:pt x="7981950" y="2914650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544050" y="3619499"/>
              <a:ext cx="8058150" cy="2914650"/>
            </a:xfrm>
            <a:custGeom>
              <a:avLst/>
              <a:gdLst/>
              <a:ahLst/>
              <a:cxnLst/>
              <a:rect l="l" t="t" r="r" b="b"/>
              <a:pathLst>
                <a:path w="8058150" h="2914650">
                  <a:moveTo>
                    <a:pt x="7981950" y="2914650"/>
                  </a:moveTo>
                  <a:lnTo>
                    <a:pt x="76200" y="2914650"/>
                  </a:lnTo>
                  <a:lnTo>
                    <a:pt x="68693" y="2914287"/>
                  </a:lnTo>
                  <a:lnTo>
                    <a:pt x="27881" y="2897382"/>
                  </a:lnTo>
                  <a:lnTo>
                    <a:pt x="3261" y="2860536"/>
                  </a:lnTo>
                  <a:lnTo>
                    <a:pt x="0" y="28384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7" y="5799"/>
                  </a:lnTo>
                  <a:lnTo>
                    <a:pt x="76200" y="0"/>
                  </a:lnTo>
                  <a:lnTo>
                    <a:pt x="7981950" y="0"/>
                  </a:lnTo>
                  <a:lnTo>
                    <a:pt x="8018769" y="9525"/>
                  </a:lnTo>
                  <a:lnTo>
                    <a:pt x="71822" y="9525"/>
                  </a:lnTo>
                  <a:lnTo>
                    <a:pt x="67485" y="9952"/>
                  </a:lnTo>
                  <a:lnTo>
                    <a:pt x="32148" y="25958"/>
                  </a:lnTo>
                  <a:lnTo>
                    <a:pt x="11659" y="58898"/>
                  </a:lnTo>
                  <a:lnTo>
                    <a:pt x="9524" y="71822"/>
                  </a:lnTo>
                  <a:lnTo>
                    <a:pt x="9524" y="2842827"/>
                  </a:lnTo>
                  <a:lnTo>
                    <a:pt x="9832" y="2845956"/>
                  </a:lnTo>
                  <a:lnTo>
                    <a:pt x="9951" y="2847163"/>
                  </a:lnTo>
                  <a:lnTo>
                    <a:pt x="25957" y="2882500"/>
                  </a:lnTo>
                  <a:lnTo>
                    <a:pt x="58898" y="2902989"/>
                  </a:lnTo>
                  <a:lnTo>
                    <a:pt x="71822" y="2905125"/>
                  </a:lnTo>
                  <a:lnTo>
                    <a:pt x="8018767" y="2905125"/>
                  </a:lnTo>
                  <a:lnTo>
                    <a:pt x="8017904" y="2905641"/>
                  </a:lnTo>
                  <a:lnTo>
                    <a:pt x="8011109" y="2908849"/>
                  </a:lnTo>
                  <a:lnTo>
                    <a:pt x="8004035" y="2911386"/>
                  </a:lnTo>
                  <a:lnTo>
                    <a:pt x="7996817" y="2913199"/>
                  </a:lnTo>
                  <a:lnTo>
                    <a:pt x="7989456" y="2914287"/>
                  </a:lnTo>
                  <a:lnTo>
                    <a:pt x="7981950" y="2914650"/>
                  </a:lnTo>
                  <a:close/>
                </a:path>
                <a:path w="8058150" h="2914650">
                  <a:moveTo>
                    <a:pt x="8018767" y="2905125"/>
                  </a:moveTo>
                  <a:lnTo>
                    <a:pt x="7986327" y="2905125"/>
                  </a:lnTo>
                  <a:lnTo>
                    <a:pt x="7990663" y="2904698"/>
                  </a:lnTo>
                  <a:lnTo>
                    <a:pt x="7999250" y="2902989"/>
                  </a:lnTo>
                  <a:lnTo>
                    <a:pt x="8032193" y="2882500"/>
                  </a:lnTo>
                  <a:lnTo>
                    <a:pt x="8048198" y="2847163"/>
                  </a:lnTo>
                  <a:lnTo>
                    <a:pt x="8048624" y="2842827"/>
                  </a:lnTo>
                  <a:lnTo>
                    <a:pt x="8048624" y="71822"/>
                  </a:lnTo>
                  <a:lnTo>
                    <a:pt x="8048316" y="68693"/>
                  </a:lnTo>
                  <a:lnTo>
                    <a:pt x="8048197" y="67486"/>
                  </a:lnTo>
                  <a:lnTo>
                    <a:pt x="8032193" y="32149"/>
                  </a:lnTo>
                  <a:lnTo>
                    <a:pt x="7999250" y="11660"/>
                  </a:lnTo>
                  <a:lnTo>
                    <a:pt x="7986327" y="9525"/>
                  </a:lnTo>
                  <a:lnTo>
                    <a:pt x="8018769" y="9525"/>
                  </a:lnTo>
                  <a:lnTo>
                    <a:pt x="8049138" y="40242"/>
                  </a:lnTo>
                  <a:lnTo>
                    <a:pt x="8058150" y="76200"/>
                  </a:lnTo>
                  <a:lnTo>
                    <a:pt x="8058150" y="2838450"/>
                  </a:lnTo>
                  <a:lnTo>
                    <a:pt x="8045316" y="2880792"/>
                  </a:lnTo>
                  <a:lnTo>
                    <a:pt x="8024417" y="2901724"/>
                  </a:lnTo>
                  <a:lnTo>
                    <a:pt x="8018767" y="2905125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594850" y="2362200"/>
              <a:ext cx="508000" cy="304800"/>
            </a:xfrm>
            <a:custGeom>
              <a:avLst/>
              <a:gdLst/>
              <a:ahLst/>
              <a:cxnLst/>
              <a:rect l="l" t="t" r="r" b="b"/>
              <a:pathLst>
                <a:path w="508000" h="304800">
                  <a:moveTo>
                    <a:pt x="355600" y="304800"/>
                  </a:moveTo>
                  <a:lnTo>
                    <a:pt x="508000" y="152400"/>
                  </a:lnTo>
                  <a:lnTo>
                    <a:pt x="355600" y="0"/>
                  </a:lnTo>
                </a:path>
                <a:path w="5080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</a:path>
              </a:pathLst>
            </a:custGeom>
            <a:ln w="5080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9239250" y="1905000"/>
            <a:ext cx="8667750" cy="4933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z="2550" spc="-165" b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255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35" b="1">
                <a:solidFill>
                  <a:srgbClr val="FFFFFF"/>
                </a:solidFill>
                <a:latin typeface="Arial"/>
                <a:cs typeface="Arial"/>
              </a:rPr>
              <a:t>Signatures</a:t>
            </a:r>
            <a:endParaRPr sz="2550">
              <a:latin typeface="Arial"/>
              <a:cs typeface="Arial"/>
            </a:endParaRPr>
          </a:p>
          <a:p>
            <a:pPr marL="542925" marR="5647690">
              <a:lnSpc>
                <a:spcPct val="166700"/>
              </a:lnSpc>
              <a:spcBef>
                <a:spcPts val="2100"/>
              </a:spcBef>
              <a:tabLst>
                <a:tab pos="1777364" algn="l"/>
              </a:tabLst>
            </a:pPr>
            <a:r>
              <a:rPr dirty="0" sz="1800" spc="-10">
                <a:solidFill>
                  <a:srgbClr val="BF83FB"/>
                </a:solidFill>
                <a:latin typeface="Courier New"/>
                <a:cs typeface="Courier New"/>
              </a:rPr>
              <a:t>#include</a:t>
            </a:r>
            <a:r>
              <a:rPr dirty="0" sz="1800">
                <a:solidFill>
                  <a:srgbClr val="BF83FB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BF83FB"/>
                </a:solidFill>
                <a:latin typeface="Courier New"/>
                <a:cs typeface="Courier New"/>
              </a:rPr>
              <a:t>&lt;fcntl.h&gt; </a:t>
            </a:r>
            <a:r>
              <a:rPr dirty="0" sz="1800" spc="-25">
                <a:solidFill>
                  <a:srgbClr val="60A5FA"/>
                </a:solidFill>
                <a:latin typeface="Courier New"/>
                <a:cs typeface="Courier New"/>
              </a:rPr>
              <a:t>int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240"/>
              </a:spcBef>
              <a:tabLst>
                <a:tab pos="2051685" algn="l"/>
              </a:tabLst>
            </a:pPr>
            <a:r>
              <a:rPr dirty="0" sz="1800" spc="-10">
                <a:solidFill>
                  <a:srgbClr val="FACC15"/>
                </a:solidFill>
                <a:latin typeface="Courier New"/>
                <a:cs typeface="Courier New"/>
              </a:rPr>
              <a:t>open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dirty="0" sz="1800" spc="-10">
                <a:solidFill>
                  <a:srgbClr val="4ADE80"/>
                </a:solidFill>
                <a:latin typeface="Courier New"/>
                <a:cs typeface="Courier New"/>
              </a:rPr>
              <a:t>const</a:t>
            </a:r>
            <a:r>
              <a:rPr dirty="0" sz="1800">
                <a:solidFill>
                  <a:srgbClr val="4ADE80"/>
                </a:solidFill>
                <a:latin typeface="Courier New"/>
                <a:cs typeface="Courier New"/>
              </a:rPr>
              <a:t>	char 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*path,</a:t>
            </a:r>
            <a:endParaRPr sz="1800">
              <a:latin typeface="Courier New"/>
              <a:cs typeface="Courier New"/>
            </a:endParaRPr>
          </a:p>
          <a:p>
            <a:pPr marL="847725">
              <a:lnSpc>
                <a:spcPct val="100000"/>
              </a:lnSpc>
              <a:spcBef>
                <a:spcPts val="240"/>
              </a:spcBef>
              <a:tabLst>
                <a:tab pos="2356485" algn="l"/>
                <a:tab pos="2767965" algn="l"/>
                <a:tab pos="3728085" algn="l"/>
                <a:tab pos="4414520" algn="l"/>
              </a:tabLst>
            </a:pPr>
            <a:r>
              <a:rPr dirty="0" sz="1800">
                <a:solidFill>
                  <a:srgbClr val="4ADE80"/>
                </a:solidFill>
                <a:latin typeface="Courier New"/>
                <a:cs typeface="Courier New"/>
              </a:rPr>
              <a:t>int 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oflag,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/*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mode_t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0">
                <a:solidFill>
                  <a:srgbClr val="9CA2AF"/>
                </a:solidFill>
                <a:latin typeface="Courier New"/>
                <a:cs typeface="Courier New"/>
              </a:rPr>
              <a:t>mode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0">
                <a:solidFill>
                  <a:srgbClr val="9CA2AF"/>
                </a:solidFill>
                <a:latin typeface="Courier New"/>
                <a:cs typeface="Courier New"/>
              </a:rPr>
              <a:t>*/</a:t>
            </a:r>
            <a:r>
              <a:rPr dirty="0" sz="1800" spc="-2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1440"/>
              </a:spcBef>
            </a:pPr>
            <a:r>
              <a:rPr dirty="0" sz="1800" spc="-25">
                <a:solidFill>
                  <a:srgbClr val="60A5FA"/>
                </a:solidFill>
                <a:latin typeface="Courier New"/>
                <a:cs typeface="Courier New"/>
              </a:rPr>
              <a:t>int</a:t>
            </a:r>
            <a:endParaRPr sz="1800">
              <a:latin typeface="Courier New"/>
              <a:cs typeface="Courier New"/>
            </a:endParaRPr>
          </a:p>
          <a:p>
            <a:pPr marL="847725" marR="3726815" indent="-304800">
              <a:lnSpc>
                <a:spcPct val="111100"/>
              </a:lnSpc>
              <a:tabLst>
                <a:tab pos="2356485" algn="l"/>
                <a:tab pos="3423920" algn="l"/>
              </a:tabLst>
            </a:pPr>
            <a:r>
              <a:rPr dirty="0" sz="1800">
                <a:solidFill>
                  <a:srgbClr val="FACC15"/>
                </a:solidFill>
                <a:latin typeface="Courier New"/>
                <a:cs typeface="Courier New"/>
              </a:rPr>
              <a:t>openat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dirty="0" sz="1800">
                <a:solidFill>
                  <a:srgbClr val="4ADE80"/>
                </a:solidFill>
                <a:latin typeface="Courier New"/>
                <a:cs typeface="Courier New"/>
              </a:rPr>
              <a:t>int 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fd, </a:t>
            </a:r>
            <a:r>
              <a:rPr dirty="0" sz="1800" spc="-10">
                <a:solidFill>
                  <a:srgbClr val="4ADE80"/>
                </a:solidFill>
                <a:latin typeface="Courier New"/>
                <a:cs typeface="Courier New"/>
              </a:rPr>
              <a:t>const</a:t>
            </a:r>
            <a:r>
              <a:rPr dirty="0" sz="1800">
                <a:solidFill>
                  <a:srgbClr val="4ADE80"/>
                </a:solidFill>
                <a:latin typeface="Courier New"/>
                <a:cs typeface="Courier New"/>
              </a:rPr>
              <a:t>	char</a:t>
            </a:r>
            <a:r>
              <a:rPr dirty="0" sz="1800" spc="-10">
                <a:solidFill>
                  <a:srgbClr val="4ADE80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*path, </a:t>
            </a:r>
            <a:r>
              <a:rPr dirty="0" sz="1800">
                <a:solidFill>
                  <a:srgbClr val="4ADE80"/>
                </a:solidFill>
                <a:latin typeface="Courier New"/>
                <a:cs typeface="Courier New"/>
              </a:rPr>
              <a:t>int 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oflag,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...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81000" y="7029450"/>
            <a:ext cx="17526000" cy="781050"/>
            <a:chOff x="381000" y="7029450"/>
            <a:chExt cx="17526000" cy="781050"/>
          </a:xfrm>
        </p:grpSpPr>
        <p:sp>
          <p:nvSpPr>
            <p:cNvPr id="15" name="object 15" descr=""/>
            <p:cNvSpPr/>
            <p:nvPr/>
          </p:nvSpPr>
          <p:spPr>
            <a:xfrm>
              <a:off x="381000" y="7029450"/>
              <a:ext cx="17526000" cy="781050"/>
            </a:xfrm>
            <a:custGeom>
              <a:avLst/>
              <a:gdLst/>
              <a:ahLst/>
              <a:cxnLst/>
              <a:rect l="l" t="t" r="r" b="b"/>
              <a:pathLst>
                <a:path w="17526000" h="781050">
                  <a:moveTo>
                    <a:pt x="17526000" y="781050"/>
                  </a:moveTo>
                  <a:lnTo>
                    <a:pt x="0" y="781050"/>
                  </a:lnTo>
                  <a:lnTo>
                    <a:pt x="0" y="0"/>
                  </a:lnTo>
                  <a:lnTo>
                    <a:pt x="17526000" y="0"/>
                  </a:lnTo>
                  <a:lnTo>
                    <a:pt x="17526000" y="781050"/>
                  </a:lnTo>
                  <a:close/>
                </a:path>
              </a:pathLst>
            </a:custGeom>
            <a:solidFill>
              <a:srgbClr val="1D3A8A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848225" y="7277100"/>
              <a:ext cx="800100" cy="295275"/>
            </a:xfrm>
            <a:custGeom>
              <a:avLst/>
              <a:gdLst/>
              <a:ahLst/>
              <a:cxnLst/>
              <a:rect l="l" t="t" r="r" b="b"/>
              <a:pathLst>
                <a:path w="800100" h="295275">
                  <a:moveTo>
                    <a:pt x="767052" y="295274"/>
                  </a:moveTo>
                  <a:lnTo>
                    <a:pt x="33047" y="295274"/>
                  </a:lnTo>
                  <a:lnTo>
                    <a:pt x="28187" y="294307"/>
                  </a:lnTo>
                  <a:lnTo>
                    <a:pt x="966" y="267086"/>
                  </a:lnTo>
                  <a:lnTo>
                    <a:pt x="0" y="262226"/>
                  </a:lnTo>
                  <a:lnTo>
                    <a:pt x="0" y="257175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767052" y="0"/>
                  </a:lnTo>
                  <a:lnTo>
                    <a:pt x="799133" y="28186"/>
                  </a:lnTo>
                  <a:lnTo>
                    <a:pt x="800099" y="33046"/>
                  </a:lnTo>
                  <a:lnTo>
                    <a:pt x="800099" y="262226"/>
                  </a:lnTo>
                  <a:lnTo>
                    <a:pt x="771911" y="294307"/>
                  </a:lnTo>
                  <a:lnTo>
                    <a:pt x="767052" y="295274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381000" y="7029450"/>
            <a:ext cx="17526000" cy="781050"/>
          </a:xfrm>
          <a:prstGeom prst="rect">
            <a:avLst/>
          </a:prstGeom>
        </p:spPr>
        <p:txBody>
          <a:bodyPr wrap="square" lIns="0" tIns="2032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600"/>
              </a:spcBef>
            </a:pP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3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oflag</a:t>
            </a:r>
            <a:r>
              <a:rPr dirty="0" sz="1800" spc="-229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000" spc="-45">
                <a:solidFill>
                  <a:srgbClr val="FFFFFF"/>
                </a:solidFill>
                <a:latin typeface="Microsoft Sans Serif"/>
                <a:cs typeface="Microsoft Sans Serif"/>
              </a:rPr>
              <a:t>argument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specifies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how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file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should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opened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50" spc="-30">
                <a:solidFill>
                  <a:srgbClr val="FFFFFF"/>
                </a:solidFill>
                <a:latin typeface="Microsoft Sans Serif"/>
                <a:cs typeface="Microsoft Sans Serif"/>
              </a:rPr>
              <a:t>(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reading</a:t>
            </a:r>
            <a:r>
              <a:rPr dirty="0" sz="1950" spc="-3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dirty="0" sz="195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writing</a:t>
            </a:r>
            <a:r>
              <a:rPr dirty="0" sz="195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dirty="0" sz="195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both</a:t>
            </a:r>
            <a:r>
              <a:rPr dirty="0" sz="1950" spc="-10">
                <a:solidFill>
                  <a:srgbClr val="FFFFFF"/>
                </a:solidFill>
                <a:latin typeface="Microsoft Sans Serif"/>
                <a:cs typeface="Microsoft Sans Serif"/>
              </a:rPr>
              <a:t>)</a:t>
            </a:r>
            <a:endParaRPr sz="1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900" y="573087"/>
            <a:ext cx="6007735" cy="6597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900" spc="-125"/>
              <a:t>open</a:t>
            </a:r>
            <a:r>
              <a:rPr dirty="0" sz="3900" spc="-215"/>
              <a:t> </a:t>
            </a:r>
            <a:r>
              <a:rPr dirty="0" sz="3900" spc="-165"/>
              <a:t>Flags</a:t>
            </a:r>
            <a:r>
              <a:rPr dirty="0" sz="4150" spc="-165"/>
              <a:t>:</a:t>
            </a:r>
            <a:r>
              <a:rPr dirty="0" sz="4150" spc="-285"/>
              <a:t> </a:t>
            </a:r>
            <a:r>
              <a:rPr dirty="0" sz="3900" spc="-120"/>
              <a:t>Access</a:t>
            </a:r>
            <a:r>
              <a:rPr dirty="0" sz="3900" spc="-215"/>
              <a:t> </a:t>
            </a:r>
            <a:r>
              <a:rPr dirty="0" sz="3900" spc="-55"/>
              <a:t>Modes</a:t>
            </a:r>
            <a:endParaRPr sz="3900"/>
          </a:p>
        </p:txBody>
      </p:sp>
      <p:sp>
        <p:nvSpPr>
          <p:cNvPr id="3" name="object 3" descr=""/>
          <p:cNvSpPr txBox="1"/>
          <p:nvPr/>
        </p:nvSpPr>
        <p:spPr>
          <a:xfrm>
            <a:off x="17393046" y="765019"/>
            <a:ext cx="52705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20">
                <a:solidFill>
                  <a:srgbClr val="D0D5DA"/>
                </a:solidFill>
                <a:latin typeface="Microsoft Sans Serif"/>
                <a:cs typeface="Microsoft Sans Serif"/>
              </a:rPr>
              <a:t>5/25</a:t>
            </a:r>
            <a:endParaRPr sz="195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1000" y="1905000"/>
            <a:ext cx="4238625" cy="2914650"/>
            <a:chOff x="381000" y="1905000"/>
            <a:chExt cx="4238625" cy="2914650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1905000"/>
              <a:ext cx="4238625" cy="2914650"/>
            </a:xfrm>
            <a:custGeom>
              <a:avLst/>
              <a:gdLst/>
              <a:ahLst/>
              <a:cxnLst/>
              <a:rect l="l" t="t" r="r" b="b"/>
              <a:pathLst>
                <a:path w="4238625" h="2914650">
                  <a:moveTo>
                    <a:pt x="4238625" y="2914650"/>
                  </a:moveTo>
                  <a:lnTo>
                    <a:pt x="0" y="2914650"/>
                  </a:lnTo>
                  <a:lnTo>
                    <a:pt x="0" y="0"/>
                  </a:lnTo>
                  <a:lnTo>
                    <a:pt x="4238625" y="0"/>
                  </a:lnTo>
                  <a:lnTo>
                    <a:pt x="4238625" y="29146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250462" y="2260615"/>
              <a:ext cx="509270" cy="355600"/>
            </a:xfrm>
            <a:custGeom>
              <a:avLst/>
              <a:gdLst/>
              <a:ahLst/>
              <a:cxnLst/>
              <a:rect l="l" t="t" r="r" b="b"/>
              <a:pathLst>
                <a:path w="509269" h="355600">
                  <a:moveTo>
                    <a:pt x="2187" y="186623"/>
                  </a:moveTo>
                  <a:lnTo>
                    <a:pt x="0" y="180730"/>
                  </a:lnTo>
                  <a:lnTo>
                    <a:pt x="0" y="174837"/>
                  </a:lnTo>
                  <a:lnTo>
                    <a:pt x="20221" y="132988"/>
                  </a:lnTo>
                  <a:lnTo>
                    <a:pt x="43343" y="100071"/>
                  </a:lnTo>
                  <a:lnTo>
                    <a:pt x="71049" y="70909"/>
                  </a:lnTo>
                  <a:lnTo>
                    <a:pt x="102740" y="46133"/>
                  </a:lnTo>
                  <a:lnTo>
                    <a:pt x="137726" y="26282"/>
                  </a:lnTo>
                  <a:lnTo>
                    <a:pt x="175250" y="11787"/>
                  </a:lnTo>
                  <a:lnTo>
                    <a:pt x="214496" y="2963"/>
                  </a:lnTo>
                  <a:lnTo>
                    <a:pt x="254612" y="0"/>
                  </a:lnTo>
                  <a:lnTo>
                    <a:pt x="264682" y="185"/>
                  </a:lnTo>
                  <a:lnTo>
                    <a:pt x="304662" y="4625"/>
                  </a:lnTo>
                  <a:lnTo>
                    <a:pt x="343556" y="14891"/>
                  </a:lnTo>
                  <a:lnTo>
                    <a:pt x="380519" y="30761"/>
                  </a:lnTo>
                  <a:lnTo>
                    <a:pt x="414750" y="51888"/>
                  </a:lnTo>
                  <a:lnTo>
                    <a:pt x="445506" y="77816"/>
                  </a:lnTo>
                  <a:lnTo>
                    <a:pt x="472118" y="107980"/>
                  </a:lnTo>
                  <a:lnTo>
                    <a:pt x="494010" y="141727"/>
                  </a:lnTo>
                  <a:lnTo>
                    <a:pt x="509225" y="174837"/>
                  </a:lnTo>
                  <a:lnTo>
                    <a:pt x="509225" y="180730"/>
                  </a:lnTo>
                  <a:lnTo>
                    <a:pt x="489003" y="222580"/>
                  </a:lnTo>
                  <a:lnTo>
                    <a:pt x="465882" y="255497"/>
                  </a:lnTo>
                  <a:lnTo>
                    <a:pt x="438175" y="284659"/>
                  </a:lnTo>
                  <a:lnTo>
                    <a:pt x="406485" y="309435"/>
                  </a:lnTo>
                  <a:lnTo>
                    <a:pt x="371498" y="329285"/>
                  </a:lnTo>
                  <a:lnTo>
                    <a:pt x="333975" y="343780"/>
                  </a:lnTo>
                  <a:lnTo>
                    <a:pt x="294729" y="352605"/>
                  </a:lnTo>
                  <a:lnTo>
                    <a:pt x="254612" y="355568"/>
                  </a:lnTo>
                  <a:lnTo>
                    <a:pt x="244542" y="355383"/>
                  </a:lnTo>
                  <a:lnTo>
                    <a:pt x="204562" y="350942"/>
                  </a:lnTo>
                  <a:lnTo>
                    <a:pt x="165668" y="340676"/>
                  </a:lnTo>
                  <a:lnTo>
                    <a:pt x="128705" y="324807"/>
                  </a:lnTo>
                  <a:lnTo>
                    <a:pt x="94474" y="303680"/>
                  </a:lnTo>
                  <a:lnTo>
                    <a:pt x="63719" y="277752"/>
                  </a:lnTo>
                  <a:lnTo>
                    <a:pt x="37106" y="247587"/>
                  </a:lnTo>
                  <a:lnTo>
                    <a:pt x="15215" y="213840"/>
                  </a:lnTo>
                  <a:lnTo>
                    <a:pt x="2187" y="186623"/>
                  </a:lnTo>
                </a:path>
              </a:pathLst>
            </a:custGeom>
            <a:ln w="5080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3475" y="2336800"/>
              <a:ext cx="203200" cy="20320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714500" y="3352799"/>
              <a:ext cx="1571625" cy="781050"/>
            </a:xfrm>
            <a:custGeom>
              <a:avLst/>
              <a:gdLst/>
              <a:ahLst/>
              <a:cxnLst/>
              <a:rect l="l" t="t" r="r" b="b"/>
              <a:pathLst>
                <a:path w="1571625" h="781050">
                  <a:moveTo>
                    <a:pt x="1495425" y="781050"/>
                  </a:moveTo>
                  <a:lnTo>
                    <a:pt x="76200" y="781050"/>
                  </a:lnTo>
                  <a:lnTo>
                    <a:pt x="68693" y="780687"/>
                  </a:lnTo>
                  <a:lnTo>
                    <a:pt x="27882" y="763782"/>
                  </a:lnTo>
                  <a:lnTo>
                    <a:pt x="3262" y="726936"/>
                  </a:lnTo>
                  <a:lnTo>
                    <a:pt x="0" y="7048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1495425" y="0"/>
                  </a:lnTo>
                  <a:lnTo>
                    <a:pt x="1537767" y="12829"/>
                  </a:lnTo>
                  <a:lnTo>
                    <a:pt x="1565824" y="47039"/>
                  </a:lnTo>
                  <a:lnTo>
                    <a:pt x="1571625" y="76200"/>
                  </a:lnTo>
                  <a:lnTo>
                    <a:pt x="1571625" y="704850"/>
                  </a:lnTo>
                  <a:lnTo>
                    <a:pt x="1558794" y="747192"/>
                  </a:lnTo>
                  <a:lnTo>
                    <a:pt x="1524584" y="775249"/>
                  </a:lnTo>
                  <a:lnTo>
                    <a:pt x="1495425" y="781050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714500" y="3352799"/>
              <a:ext cx="1571625" cy="781050"/>
            </a:xfrm>
            <a:custGeom>
              <a:avLst/>
              <a:gdLst/>
              <a:ahLst/>
              <a:cxnLst/>
              <a:rect l="l" t="t" r="r" b="b"/>
              <a:pathLst>
                <a:path w="1571625" h="781050">
                  <a:moveTo>
                    <a:pt x="1495425" y="781050"/>
                  </a:moveTo>
                  <a:lnTo>
                    <a:pt x="76200" y="781050"/>
                  </a:lnTo>
                  <a:lnTo>
                    <a:pt x="68693" y="780687"/>
                  </a:lnTo>
                  <a:lnTo>
                    <a:pt x="27882" y="763783"/>
                  </a:lnTo>
                  <a:lnTo>
                    <a:pt x="3262" y="726936"/>
                  </a:lnTo>
                  <a:lnTo>
                    <a:pt x="0" y="7048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1495425" y="0"/>
                  </a:lnTo>
                  <a:lnTo>
                    <a:pt x="1532245" y="9525"/>
                  </a:lnTo>
                  <a:lnTo>
                    <a:pt x="71821" y="9525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2"/>
                  </a:lnTo>
                  <a:lnTo>
                    <a:pt x="9524" y="709228"/>
                  </a:lnTo>
                  <a:lnTo>
                    <a:pt x="23193" y="745532"/>
                  </a:lnTo>
                  <a:lnTo>
                    <a:pt x="54728" y="768124"/>
                  </a:lnTo>
                  <a:lnTo>
                    <a:pt x="71821" y="771524"/>
                  </a:lnTo>
                  <a:lnTo>
                    <a:pt x="1532245" y="771524"/>
                  </a:lnTo>
                  <a:lnTo>
                    <a:pt x="1531381" y="772042"/>
                  </a:lnTo>
                  <a:lnTo>
                    <a:pt x="1524584" y="775249"/>
                  </a:lnTo>
                  <a:lnTo>
                    <a:pt x="1517511" y="777787"/>
                  </a:lnTo>
                  <a:lnTo>
                    <a:pt x="1510293" y="779599"/>
                  </a:lnTo>
                  <a:lnTo>
                    <a:pt x="1502931" y="780687"/>
                  </a:lnTo>
                  <a:lnTo>
                    <a:pt x="1495425" y="781050"/>
                  </a:lnTo>
                  <a:close/>
                </a:path>
                <a:path w="1571625" h="781050">
                  <a:moveTo>
                    <a:pt x="1532245" y="771524"/>
                  </a:moveTo>
                  <a:lnTo>
                    <a:pt x="1499803" y="771524"/>
                  </a:lnTo>
                  <a:lnTo>
                    <a:pt x="1504138" y="771097"/>
                  </a:lnTo>
                  <a:lnTo>
                    <a:pt x="1512726" y="769389"/>
                  </a:lnTo>
                  <a:lnTo>
                    <a:pt x="1545666" y="748900"/>
                  </a:lnTo>
                  <a:lnTo>
                    <a:pt x="1561672" y="713563"/>
                  </a:lnTo>
                  <a:lnTo>
                    <a:pt x="1562100" y="709228"/>
                  </a:lnTo>
                  <a:lnTo>
                    <a:pt x="1562100" y="71822"/>
                  </a:lnTo>
                  <a:lnTo>
                    <a:pt x="1548430" y="35516"/>
                  </a:lnTo>
                  <a:lnTo>
                    <a:pt x="1516581" y="12829"/>
                  </a:lnTo>
                  <a:lnTo>
                    <a:pt x="1499803" y="9525"/>
                  </a:lnTo>
                  <a:lnTo>
                    <a:pt x="1532245" y="9525"/>
                  </a:lnTo>
                  <a:lnTo>
                    <a:pt x="1562616" y="40242"/>
                  </a:lnTo>
                  <a:lnTo>
                    <a:pt x="1571625" y="76200"/>
                  </a:lnTo>
                  <a:lnTo>
                    <a:pt x="1571625" y="704850"/>
                  </a:lnTo>
                  <a:lnTo>
                    <a:pt x="1558794" y="747192"/>
                  </a:lnTo>
                  <a:lnTo>
                    <a:pt x="1537895" y="768124"/>
                  </a:lnTo>
                  <a:lnTo>
                    <a:pt x="1532245" y="771524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81000" y="1905000"/>
            <a:ext cx="4238625" cy="2914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000" spc="-130" b="1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dirty="0" sz="20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800" spc="-10">
                <a:solidFill>
                  <a:srgbClr val="FACC15"/>
                </a:solidFill>
                <a:latin typeface="Courier New"/>
                <a:cs typeface="Courier New"/>
              </a:rPr>
              <a:t>O_RDONLY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18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dirty="0" sz="2000" spc="-75">
                <a:solidFill>
                  <a:srgbClr val="D0D5DA"/>
                </a:solidFill>
                <a:latin typeface="Microsoft Sans Serif"/>
                <a:cs typeface="Microsoft Sans Serif"/>
              </a:rPr>
              <a:t>Open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for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D0D5DA"/>
                </a:solidFill>
                <a:latin typeface="Microsoft Sans Serif"/>
                <a:cs typeface="Microsoft Sans Serif"/>
              </a:rPr>
              <a:t>reading 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only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810125" y="1905000"/>
            <a:ext cx="4238625" cy="2914650"/>
            <a:chOff x="4810125" y="1905000"/>
            <a:chExt cx="4238625" cy="2914650"/>
          </a:xfrm>
        </p:grpSpPr>
        <p:sp>
          <p:nvSpPr>
            <p:cNvPr id="12" name="object 12" descr=""/>
            <p:cNvSpPr/>
            <p:nvPr/>
          </p:nvSpPr>
          <p:spPr>
            <a:xfrm>
              <a:off x="4810125" y="1905000"/>
              <a:ext cx="4238625" cy="2914650"/>
            </a:xfrm>
            <a:custGeom>
              <a:avLst/>
              <a:gdLst/>
              <a:ahLst/>
              <a:cxnLst/>
              <a:rect l="l" t="t" r="r" b="b"/>
              <a:pathLst>
                <a:path w="4238625" h="2914650">
                  <a:moveTo>
                    <a:pt x="4238625" y="2914650"/>
                  </a:moveTo>
                  <a:lnTo>
                    <a:pt x="0" y="2914650"/>
                  </a:lnTo>
                  <a:lnTo>
                    <a:pt x="0" y="0"/>
                  </a:lnTo>
                  <a:lnTo>
                    <a:pt x="4238625" y="0"/>
                  </a:lnTo>
                  <a:lnTo>
                    <a:pt x="4238625" y="29146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705600" y="2184511"/>
              <a:ext cx="482600" cy="482600"/>
            </a:xfrm>
            <a:custGeom>
              <a:avLst/>
              <a:gdLst/>
              <a:ahLst/>
              <a:cxnLst/>
              <a:rect l="l" t="t" r="r" b="b"/>
              <a:pathLst>
                <a:path w="482600" h="482600">
                  <a:moveTo>
                    <a:pt x="228600" y="25288"/>
                  </a:moveTo>
                  <a:lnTo>
                    <a:pt x="50800" y="25288"/>
                  </a:lnTo>
                  <a:lnTo>
                    <a:pt x="47464" y="25288"/>
                  </a:lnTo>
                  <a:lnTo>
                    <a:pt x="44160" y="25614"/>
                  </a:lnTo>
                  <a:lnTo>
                    <a:pt x="40889" y="26264"/>
                  </a:lnTo>
                  <a:lnTo>
                    <a:pt x="37617" y="26915"/>
                  </a:lnTo>
                  <a:lnTo>
                    <a:pt x="34441" y="27879"/>
                  </a:lnTo>
                  <a:lnTo>
                    <a:pt x="31359" y="29155"/>
                  </a:lnTo>
                  <a:lnTo>
                    <a:pt x="28278" y="30432"/>
                  </a:lnTo>
                  <a:lnTo>
                    <a:pt x="25350" y="31996"/>
                  </a:lnTo>
                  <a:lnTo>
                    <a:pt x="22577" y="33850"/>
                  </a:lnTo>
                  <a:lnTo>
                    <a:pt x="19803" y="35703"/>
                  </a:lnTo>
                  <a:lnTo>
                    <a:pt x="17237" y="37809"/>
                  </a:lnTo>
                  <a:lnTo>
                    <a:pt x="14878" y="40167"/>
                  </a:lnTo>
                  <a:lnTo>
                    <a:pt x="12520" y="42526"/>
                  </a:lnTo>
                  <a:lnTo>
                    <a:pt x="10414" y="45092"/>
                  </a:lnTo>
                  <a:lnTo>
                    <a:pt x="8561" y="47865"/>
                  </a:lnTo>
                  <a:lnTo>
                    <a:pt x="6708" y="50639"/>
                  </a:lnTo>
                  <a:lnTo>
                    <a:pt x="5143" y="53566"/>
                  </a:lnTo>
                  <a:lnTo>
                    <a:pt x="3866" y="56648"/>
                  </a:lnTo>
                  <a:lnTo>
                    <a:pt x="2590" y="59730"/>
                  </a:lnTo>
                  <a:lnTo>
                    <a:pt x="1626" y="62906"/>
                  </a:lnTo>
                  <a:lnTo>
                    <a:pt x="976" y="66178"/>
                  </a:lnTo>
                  <a:lnTo>
                    <a:pt x="325" y="69449"/>
                  </a:lnTo>
                  <a:lnTo>
                    <a:pt x="0" y="72753"/>
                  </a:lnTo>
                  <a:lnTo>
                    <a:pt x="0" y="76088"/>
                  </a:lnTo>
                  <a:lnTo>
                    <a:pt x="0" y="431688"/>
                  </a:lnTo>
                  <a:lnTo>
                    <a:pt x="0" y="435024"/>
                  </a:lnTo>
                  <a:lnTo>
                    <a:pt x="325" y="438327"/>
                  </a:lnTo>
                  <a:lnTo>
                    <a:pt x="976" y="441599"/>
                  </a:lnTo>
                  <a:lnTo>
                    <a:pt x="1626" y="444870"/>
                  </a:lnTo>
                  <a:lnTo>
                    <a:pt x="8561" y="459911"/>
                  </a:lnTo>
                  <a:lnTo>
                    <a:pt x="10414" y="462685"/>
                  </a:lnTo>
                  <a:lnTo>
                    <a:pt x="22577" y="473927"/>
                  </a:lnTo>
                  <a:lnTo>
                    <a:pt x="25350" y="475780"/>
                  </a:lnTo>
                  <a:lnTo>
                    <a:pt x="50800" y="482488"/>
                  </a:lnTo>
                  <a:lnTo>
                    <a:pt x="406400" y="482488"/>
                  </a:lnTo>
                  <a:lnTo>
                    <a:pt x="434623" y="473927"/>
                  </a:lnTo>
                  <a:lnTo>
                    <a:pt x="437396" y="472074"/>
                  </a:lnTo>
                  <a:lnTo>
                    <a:pt x="448638" y="459911"/>
                  </a:lnTo>
                  <a:lnTo>
                    <a:pt x="450491" y="457138"/>
                  </a:lnTo>
                  <a:lnTo>
                    <a:pt x="457200" y="431688"/>
                  </a:lnTo>
                  <a:lnTo>
                    <a:pt x="457200" y="253888"/>
                  </a:lnTo>
                </a:path>
                <a:path w="482600" h="482600">
                  <a:moveTo>
                    <a:pt x="390525" y="15763"/>
                  </a:moveTo>
                  <a:lnTo>
                    <a:pt x="393027" y="13264"/>
                  </a:lnTo>
                  <a:lnTo>
                    <a:pt x="395748" y="11032"/>
                  </a:lnTo>
                  <a:lnTo>
                    <a:pt x="398690" y="9068"/>
                  </a:lnTo>
                  <a:lnTo>
                    <a:pt x="401632" y="7105"/>
                  </a:lnTo>
                  <a:lnTo>
                    <a:pt x="404736" y="5447"/>
                  </a:lnTo>
                  <a:lnTo>
                    <a:pt x="408005" y="4094"/>
                  </a:lnTo>
                  <a:lnTo>
                    <a:pt x="411273" y="2742"/>
                  </a:lnTo>
                  <a:lnTo>
                    <a:pt x="414641" y="1721"/>
                  </a:lnTo>
                  <a:lnTo>
                    <a:pt x="418110" y="1032"/>
                  </a:lnTo>
                  <a:lnTo>
                    <a:pt x="421579" y="344"/>
                  </a:lnTo>
                  <a:lnTo>
                    <a:pt x="425082" y="0"/>
                  </a:lnTo>
                  <a:lnTo>
                    <a:pt x="428619" y="0"/>
                  </a:lnTo>
                  <a:lnTo>
                    <a:pt x="432156" y="1"/>
                  </a:lnTo>
                  <a:lnTo>
                    <a:pt x="449232" y="4104"/>
                  </a:lnTo>
                  <a:lnTo>
                    <a:pt x="452499" y="5458"/>
                  </a:lnTo>
                  <a:lnTo>
                    <a:pt x="455603" y="7118"/>
                  </a:lnTo>
                  <a:lnTo>
                    <a:pt x="458544" y="9083"/>
                  </a:lnTo>
                  <a:lnTo>
                    <a:pt x="461484" y="11048"/>
                  </a:lnTo>
                  <a:lnTo>
                    <a:pt x="482141" y="46829"/>
                  </a:lnTo>
                  <a:lnTo>
                    <a:pt x="482488" y="57406"/>
                  </a:lnTo>
                  <a:lnTo>
                    <a:pt x="482144" y="60908"/>
                  </a:lnTo>
                  <a:lnTo>
                    <a:pt x="481455" y="64378"/>
                  </a:lnTo>
                  <a:lnTo>
                    <a:pt x="480766" y="67847"/>
                  </a:lnTo>
                  <a:lnTo>
                    <a:pt x="479746" y="71215"/>
                  </a:lnTo>
                  <a:lnTo>
                    <a:pt x="478394" y="74483"/>
                  </a:lnTo>
                  <a:lnTo>
                    <a:pt x="477041" y="77751"/>
                  </a:lnTo>
                  <a:lnTo>
                    <a:pt x="237794" y="320919"/>
                  </a:lnTo>
                  <a:lnTo>
                    <a:pt x="216128" y="333746"/>
                  </a:lnTo>
                  <a:lnTo>
                    <a:pt x="143154" y="355082"/>
                  </a:lnTo>
                  <a:lnTo>
                    <a:pt x="138341" y="356486"/>
                  </a:lnTo>
                  <a:lnTo>
                    <a:pt x="134163" y="355415"/>
                  </a:lnTo>
                  <a:lnTo>
                    <a:pt x="130618" y="351870"/>
                  </a:lnTo>
                  <a:lnTo>
                    <a:pt x="127073" y="348325"/>
                  </a:lnTo>
                  <a:lnTo>
                    <a:pt x="126002" y="344147"/>
                  </a:lnTo>
                  <a:lnTo>
                    <a:pt x="127406" y="339334"/>
                  </a:lnTo>
                  <a:lnTo>
                    <a:pt x="148742" y="266360"/>
                  </a:lnTo>
                  <a:lnTo>
                    <a:pt x="151182" y="258051"/>
                  </a:lnTo>
                  <a:lnTo>
                    <a:pt x="155466" y="250837"/>
                  </a:lnTo>
                  <a:lnTo>
                    <a:pt x="161594" y="244719"/>
                  </a:lnTo>
                  <a:lnTo>
                    <a:pt x="390525" y="15763"/>
                  </a:lnTo>
                  <a:close/>
                </a:path>
              </a:pathLst>
            </a:custGeom>
            <a:ln w="5080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143625" y="3352799"/>
              <a:ext cx="1571625" cy="781050"/>
            </a:xfrm>
            <a:custGeom>
              <a:avLst/>
              <a:gdLst/>
              <a:ahLst/>
              <a:cxnLst/>
              <a:rect l="l" t="t" r="r" b="b"/>
              <a:pathLst>
                <a:path w="1571625" h="781050">
                  <a:moveTo>
                    <a:pt x="1495425" y="781050"/>
                  </a:moveTo>
                  <a:lnTo>
                    <a:pt x="76200" y="781050"/>
                  </a:lnTo>
                  <a:lnTo>
                    <a:pt x="68693" y="780687"/>
                  </a:lnTo>
                  <a:lnTo>
                    <a:pt x="27882" y="763782"/>
                  </a:lnTo>
                  <a:lnTo>
                    <a:pt x="3261" y="726936"/>
                  </a:lnTo>
                  <a:lnTo>
                    <a:pt x="0" y="7048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1495425" y="0"/>
                  </a:lnTo>
                  <a:lnTo>
                    <a:pt x="1537766" y="12829"/>
                  </a:lnTo>
                  <a:lnTo>
                    <a:pt x="1565824" y="47039"/>
                  </a:lnTo>
                  <a:lnTo>
                    <a:pt x="1571625" y="76200"/>
                  </a:lnTo>
                  <a:lnTo>
                    <a:pt x="1571625" y="704850"/>
                  </a:lnTo>
                  <a:lnTo>
                    <a:pt x="1558794" y="747192"/>
                  </a:lnTo>
                  <a:lnTo>
                    <a:pt x="1524585" y="775249"/>
                  </a:lnTo>
                  <a:lnTo>
                    <a:pt x="1495425" y="781050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143625" y="3352799"/>
              <a:ext cx="1571625" cy="781050"/>
            </a:xfrm>
            <a:custGeom>
              <a:avLst/>
              <a:gdLst/>
              <a:ahLst/>
              <a:cxnLst/>
              <a:rect l="l" t="t" r="r" b="b"/>
              <a:pathLst>
                <a:path w="1571625" h="781050">
                  <a:moveTo>
                    <a:pt x="1495425" y="781050"/>
                  </a:moveTo>
                  <a:lnTo>
                    <a:pt x="76200" y="781050"/>
                  </a:lnTo>
                  <a:lnTo>
                    <a:pt x="68693" y="780687"/>
                  </a:lnTo>
                  <a:lnTo>
                    <a:pt x="27882" y="763783"/>
                  </a:lnTo>
                  <a:lnTo>
                    <a:pt x="3261" y="726936"/>
                  </a:lnTo>
                  <a:lnTo>
                    <a:pt x="0" y="7048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1495425" y="0"/>
                  </a:lnTo>
                  <a:lnTo>
                    <a:pt x="1532245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59" y="58898"/>
                  </a:lnTo>
                  <a:lnTo>
                    <a:pt x="9525" y="71822"/>
                  </a:lnTo>
                  <a:lnTo>
                    <a:pt x="9525" y="709228"/>
                  </a:lnTo>
                  <a:lnTo>
                    <a:pt x="23194" y="745532"/>
                  </a:lnTo>
                  <a:lnTo>
                    <a:pt x="54728" y="768124"/>
                  </a:lnTo>
                  <a:lnTo>
                    <a:pt x="71822" y="771524"/>
                  </a:lnTo>
                  <a:lnTo>
                    <a:pt x="1532245" y="771524"/>
                  </a:lnTo>
                  <a:lnTo>
                    <a:pt x="1531381" y="772042"/>
                  </a:lnTo>
                  <a:lnTo>
                    <a:pt x="1524585" y="775249"/>
                  </a:lnTo>
                  <a:lnTo>
                    <a:pt x="1517511" y="777787"/>
                  </a:lnTo>
                  <a:lnTo>
                    <a:pt x="1510293" y="779599"/>
                  </a:lnTo>
                  <a:lnTo>
                    <a:pt x="1502931" y="780687"/>
                  </a:lnTo>
                  <a:lnTo>
                    <a:pt x="1495425" y="781050"/>
                  </a:lnTo>
                  <a:close/>
                </a:path>
                <a:path w="1571625" h="781050">
                  <a:moveTo>
                    <a:pt x="1532245" y="771524"/>
                  </a:moveTo>
                  <a:lnTo>
                    <a:pt x="1499802" y="771524"/>
                  </a:lnTo>
                  <a:lnTo>
                    <a:pt x="1504138" y="771097"/>
                  </a:lnTo>
                  <a:lnTo>
                    <a:pt x="1512726" y="769389"/>
                  </a:lnTo>
                  <a:lnTo>
                    <a:pt x="1545666" y="748900"/>
                  </a:lnTo>
                  <a:lnTo>
                    <a:pt x="1561672" y="713563"/>
                  </a:lnTo>
                  <a:lnTo>
                    <a:pt x="1562099" y="709228"/>
                  </a:lnTo>
                  <a:lnTo>
                    <a:pt x="1562099" y="71822"/>
                  </a:lnTo>
                  <a:lnTo>
                    <a:pt x="1561791" y="68693"/>
                  </a:lnTo>
                  <a:lnTo>
                    <a:pt x="1561672" y="67486"/>
                  </a:lnTo>
                  <a:lnTo>
                    <a:pt x="1545666" y="32148"/>
                  </a:lnTo>
                  <a:lnTo>
                    <a:pt x="1512726" y="11660"/>
                  </a:lnTo>
                  <a:lnTo>
                    <a:pt x="1499802" y="9525"/>
                  </a:lnTo>
                  <a:lnTo>
                    <a:pt x="1532245" y="9525"/>
                  </a:lnTo>
                  <a:lnTo>
                    <a:pt x="1562616" y="40242"/>
                  </a:lnTo>
                  <a:lnTo>
                    <a:pt x="1571625" y="76200"/>
                  </a:lnTo>
                  <a:lnTo>
                    <a:pt x="1571625" y="704850"/>
                  </a:lnTo>
                  <a:lnTo>
                    <a:pt x="1558794" y="747192"/>
                  </a:lnTo>
                  <a:lnTo>
                    <a:pt x="1537895" y="768124"/>
                  </a:lnTo>
                  <a:lnTo>
                    <a:pt x="1532245" y="771524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4810125" y="1905000"/>
            <a:ext cx="4238625" cy="2914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000" spc="-65" b="1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dirty="0" sz="20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800" spc="-10">
                <a:solidFill>
                  <a:srgbClr val="FACC15"/>
                </a:solidFill>
                <a:latin typeface="Courier New"/>
                <a:cs typeface="Courier New"/>
              </a:rPr>
              <a:t>O_WRONLY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18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dirty="0" sz="2000" spc="-75">
                <a:solidFill>
                  <a:srgbClr val="D0D5DA"/>
                </a:solidFill>
                <a:latin typeface="Microsoft Sans Serif"/>
                <a:cs typeface="Microsoft Sans Serif"/>
              </a:rPr>
              <a:t>Open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for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writing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only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9239250" y="1905000"/>
            <a:ext cx="4238625" cy="2914650"/>
            <a:chOff x="9239250" y="1905000"/>
            <a:chExt cx="4238625" cy="2914650"/>
          </a:xfrm>
        </p:grpSpPr>
        <p:sp>
          <p:nvSpPr>
            <p:cNvPr id="18" name="object 18" descr=""/>
            <p:cNvSpPr/>
            <p:nvPr/>
          </p:nvSpPr>
          <p:spPr>
            <a:xfrm>
              <a:off x="9239250" y="1905000"/>
              <a:ext cx="4238625" cy="2914650"/>
            </a:xfrm>
            <a:custGeom>
              <a:avLst/>
              <a:gdLst/>
              <a:ahLst/>
              <a:cxnLst/>
              <a:rect l="l" t="t" r="r" b="b"/>
              <a:pathLst>
                <a:path w="4238625" h="2914650">
                  <a:moveTo>
                    <a:pt x="4238625" y="2914650"/>
                  </a:moveTo>
                  <a:lnTo>
                    <a:pt x="0" y="2914650"/>
                  </a:lnTo>
                  <a:lnTo>
                    <a:pt x="0" y="0"/>
                  </a:lnTo>
                  <a:lnTo>
                    <a:pt x="4238625" y="0"/>
                  </a:lnTo>
                  <a:lnTo>
                    <a:pt x="4238625" y="29146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1109325" y="2209800"/>
              <a:ext cx="355600" cy="457200"/>
            </a:xfrm>
            <a:custGeom>
              <a:avLst/>
              <a:gdLst/>
              <a:ahLst/>
              <a:cxnLst/>
              <a:rect l="l" t="t" r="r" b="b"/>
              <a:pathLst>
                <a:path w="355600" h="457200">
                  <a:moveTo>
                    <a:pt x="355600" y="457200"/>
                  </a:moveTo>
                  <a:lnTo>
                    <a:pt x="355600" y="406400"/>
                  </a:lnTo>
                  <a:lnTo>
                    <a:pt x="355600" y="399728"/>
                  </a:lnTo>
                  <a:lnTo>
                    <a:pt x="354949" y="393121"/>
                  </a:lnTo>
                  <a:lnTo>
                    <a:pt x="353647" y="386578"/>
                  </a:lnTo>
                  <a:lnTo>
                    <a:pt x="352346" y="380035"/>
                  </a:lnTo>
                  <a:lnTo>
                    <a:pt x="334771" y="344407"/>
                  </a:lnTo>
                  <a:lnTo>
                    <a:pt x="310445" y="321922"/>
                  </a:lnTo>
                  <a:lnTo>
                    <a:pt x="304899" y="318216"/>
                  </a:lnTo>
                  <a:lnTo>
                    <a:pt x="267278" y="305450"/>
                  </a:lnTo>
                  <a:lnTo>
                    <a:pt x="260671" y="304800"/>
                  </a:lnTo>
                  <a:lnTo>
                    <a:pt x="254000" y="304800"/>
                  </a:lnTo>
                  <a:lnTo>
                    <a:pt x="101600" y="304800"/>
                  </a:lnTo>
                  <a:lnTo>
                    <a:pt x="94928" y="304800"/>
                  </a:lnTo>
                  <a:lnTo>
                    <a:pt x="88321" y="305450"/>
                  </a:lnTo>
                  <a:lnTo>
                    <a:pt x="50700" y="318216"/>
                  </a:lnTo>
                  <a:lnTo>
                    <a:pt x="29757" y="334558"/>
                  </a:lnTo>
                  <a:lnTo>
                    <a:pt x="25040" y="339275"/>
                  </a:lnTo>
                  <a:lnTo>
                    <a:pt x="7733" y="367519"/>
                  </a:lnTo>
                  <a:lnTo>
                    <a:pt x="5180" y="373682"/>
                  </a:lnTo>
                  <a:lnTo>
                    <a:pt x="3253" y="380035"/>
                  </a:lnTo>
                  <a:lnTo>
                    <a:pt x="1952" y="386578"/>
                  </a:lnTo>
                  <a:lnTo>
                    <a:pt x="650" y="393121"/>
                  </a:lnTo>
                  <a:lnTo>
                    <a:pt x="0" y="399728"/>
                  </a:lnTo>
                  <a:lnTo>
                    <a:pt x="0" y="406400"/>
                  </a:lnTo>
                  <a:lnTo>
                    <a:pt x="0" y="457200"/>
                  </a:lnTo>
                </a:path>
                <a:path w="355600" h="457200">
                  <a:moveTo>
                    <a:pt x="279400" y="101600"/>
                  </a:moveTo>
                  <a:lnTo>
                    <a:pt x="271666" y="140480"/>
                  </a:lnTo>
                  <a:lnTo>
                    <a:pt x="262277" y="158045"/>
                  </a:lnTo>
                  <a:lnTo>
                    <a:pt x="258570" y="163592"/>
                  </a:lnTo>
                  <a:lnTo>
                    <a:pt x="254359" y="168724"/>
                  </a:lnTo>
                  <a:lnTo>
                    <a:pt x="249642" y="173442"/>
                  </a:lnTo>
                  <a:lnTo>
                    <a:pt x="244924" y="178159"/>
                  </a:lnTo>
                  <a:lnTo>
                    <a:pt x="210517" y="198019"/>
                  </a:lnTo>
                  <a:lnTo>
                    <a:pt x="177800" y="203200"/>
                  </a:lnTo>
                  <a:lnTo>
                    <a:pt x="171128" y="203199"/>
                  </a:lnTo>
                  <a:lnTo>
                    <a:pt x="132756" y="192913"/>
                  </a:lnTo>
                  <a:lnTo>
                    <a:pt x="105957" y="173442"/>
                  </a:lnTo>
                  <a:lnTo>
                    <a:pt x="101240" y="168724"/>
                  </a:lnTo>
                  <a:lnTo>
                    <a:pt x="97028" y="163592"/>
                  </a:lnTo>
                  <a:lnTo>
                    <a:pt x="93322" y="158045"/>
                  </a:lnTo>
                  <a:lnTo>
                    <a:pt x="89616" y="152499"/>
                  </a:lnTo>
                  <a:lnTo>
                    <a:pt x="78152" y="121421"/>
                  </a:lnTo>
                  <a:lnTo>
                    <a:pt x="76850" y="114878"/>
                  </a:lnTo>
                  <a:lnTo>
                    <a:pt x="76200" y="108271"/>
                  </a:lnTo>
                  <a:lnTo>
                    <a:pt x="76200" y="101600"/>
                  </a:lnTo>
                  <a:lnTo>
                    <a:pt x="76200" y="94928"/>
                  </a:lnTo>
                  <a:lnTo>
                    <a:pt x="76850" y="88321"/>
                  </a:lnTo>
                  <a:lnTo>
                    <a:pt x="78152" y="81778"/>
                  </a:lnTo>
                  <a:lnTo>
                    <a:pt x="79453" y="75235"/>
                  </a:lnTo>
                  <a:lnTo>
                    <a:pt x="97028" y="39607"/>
                  </a:lnTo>
                  <a:lnTo>
                    <a:pt x="105957" y="29757"/>
                  </a:lnTo>
                  <a:lnTo>
                    <a:pt x="110675" y="25040"/>
                  </a:lnTo>
                  <a:lnTo>
                    <a:pt x="145082" y="5180"/>
                  </a:lnTo>
                  <a:lnTo>
                    <a:pt x="157978" y="1952"/>
                  </a:lnTo>
                  <a:lnTo>
                    <a:pt x="164521" y="650"/>
                  </a:lnTo>
                  <a:lnTo>
                    <a:pt x="171128" y="0"/>
                  </a:lnTo>
                  <a:lnTo>
                    <a:pt x="177800" y="0"/>
                  </a:lnTo>
                  <a:lnTo>
                    <a:pt x="184471" y="0"/>
                  </a:lnTo>
                  <a:lnTo>
                    <a:pt x="216680" y="7733"/>
                  </a:lnTo>
                  <a:lnTo>
                    <a:pt x="222843" y="10286"/>
                  </a:lnTo>
                  <a:lnTo>
                    <a:pt x="249642" y="29757"/>
                  </a:lnTo>
                  <a:lnTo>
                    <a:pt x="254359" y="34475"/>
                  </a:lnTo>
                  <a:lnTo>
                    <a:pt x="274219" y="68882"/>
                  </a:lnTo>
                  <a:lnTo>
                    <a:pt x="279400" y="94928"/>
                  </a:lnTo>
                  <a:lnTo>
                    <a:pt x="279400" y="101600"/>
                  </a:lnTo>
                  <a:close/>
                </a:path>
              </a:pathLst>
            </a:custGeom>
            <a:ln w="50800">
              <a:solidFill>
                <a:srgbClr val="BF83F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15725" y="2492502"/>
              <a:ext cx="127000" cy="199898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9525" y="2187702"/>
              <a:ext cx="127199" cy="247650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10706100" y="3352799"/>
              <a:ext cx="1304925" cy="781050"/>
            </a:xfrm>
            <a:custGeom>
              <a:avLst/>
              <a:gdLst/>
              <a:ahLst/>
              <a:cxnLst/>
              <a:rect l="l" t="t" r="r" b="b"/>
              <a:pathLst>
                <a:path w="1304925" h="781050">
                  <a:moveTo>
                    <a:pt x="1228725" y="781050"/>
                  </a:moveTo>
                  <a:lnTo>
                    <a:pt x="76200" y="781050"/>
                  </a:lnTo>
                  <a:lnTo>
                    <a:pt x="68693" y="780687"/>
                  </a:lnTo>
                  <a:lnTo>
                    <a:pt x="27882" y="763782"/>
                  </a:lnTo>
                  <a:lnTo>
                    <a:pt x="3262" y="726936"/>
                  </a:lnTo>
                  <a:lnTo>
                    <a:pt x="0" y="7048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200" y="0"/>
                  </a:lnTo>
                  <a:lnTo>
                    <a:pt x="1228725" y="0"/>
                  </a:lnTo>
                  <a:lnTo>
                    <a:pt x="1271065" y="12829"/>
                  </a:lnTo>
                  <a:lnTo>
                    <a:pt x="1299123" y="47039"/>
                  </a:lnTo>
                  <a:lnTo>
                    <a:pt x="1304925" y="76200"/>
                  </a:lnTo>
                  <a:lnTo>
                    <a:pt x="1304925" y="704850"/>
                  </a:lnTo>
                  <a:lnTo>
                    <a:pt x="1292093" y="747192"/>
                  </a:lnTo>
                  <a:lnTo>
                    <a:pt x="1257883" y="775249"/>
                  </a:lnTo>
                  <a:lnTo>
                    <a:pt x="1228725" y="781050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0706100" y="3352799"/>
              <a:ext cx="1304925" cy="781050"/>
            </a:xfrm>
            <a:custGeom>
              <a:avLst/>
              <a:gdLst/>
              <a:ahLst/>
              <a:cxnLst/>
              <a:rect l="l" t="t" r="r" b="b"/>
              <a:pathLst>
                <a:path w="1304925" h="781050">
                  <a:moveTo>
                    <a:pt x="1228725" y="781050"/>
                  </a:moveTo>
                  <a:lnTo>
                    <a:pt x="76200" y="781050"/>
                  </a:lnTo>
                  <a:lnTo>
                    <a:pt x="68693" y="780687"/>
                  </a:lnTo>
                  <a:lnTo>
                    <a:pt x="27882" y="763783"/>
                  </a:lnTo>
                  <a:lnTo>
                    <a:pt x="3262" y="726936"/>
                  </a:lnTo>
                  <a:lnTo>
                    <a:pt x="0" y="7048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200" y="0"/>
                  </a:lnTo>
                  <a:lnTo>
                    <a:pt x="1228725" y="0"/>
                  </a:lnTo>
                  <a:lnTo>
                    <a:pt x="1265544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57" y="58898"/>
                  </a:lnTo>
                  <a:lnTo>
                    <a:pt x="9524" y="71822"/>
                  </a:lnTo>
                  <a:lnTo>
                    <a:pt x="9524" y="709228"/>
                  </a:lnTo>
                  <a:lnTo>
                    <a:pt x="23192" y="745532"/>
                  </a:lnTo>
                  <a:lnTo>
                    <a:pt x="54729" y="768124"/>
                  </a:lnTo>
                  <a:lnTo>
                    <a:pt x="71822" y="771524"/>
                  </a:lnTo>
                  <a:lnTo>
                    <a:pt x="1265543" y="771524"/>
                  </a:lnTo>
                  <a:lnTo>
                    <a:pt x="1264679" y="772042"/>
                  </a:lnTo>
                  <a:lnTo>
                    <a:pt x="1257883" y="775249"/>
                  </a:lnTo>
                  <a:lnTo>
                    <a:pt x="1250810" y="777787"/>
                  </a:lnTo>
                  <a:lnTo>
                    <a:pt x="1243592" y="779599"/>
                  </a:lnTo>
                  <a:lnTo>
                    <a:pt x="1236230" y="780687"/>
                  </a:lnTo>
                  <a:lnTo>
                    <a:pt x="1228725" y="781050"/>
                  </a:lnTo>
                  <a:close/>
                </a:path>
                <a:path w="1304925" h="781050">
                  <a:moveTo>
                    <a:pt x="1265543" y="771524"/>
                  </a:moveTo>
                  <a:lnTo>
                    <a:pt x="1233103" y="771524"/>
                  </a:lnTo>
                  <a:lnTo>
                    <a:pt x="1237438" y="771097"/>
                  </a:lnTo>
                  <a:lnTo>
                    <a:pt x="1246025" y="769389"/>
                  </a:lnTo>
                  <a:lnTo>
                    <a:pt x="1278966" y="748900"/>
                  </a:lnTo>
                  <a:lnTo>
                    <a:pt x="1294973" y="713563"/>
                  </a:lnTo>
                  <a:lnTo>
                    <a:pt x="1295400" y="709228"/>
                  </a:lnTo>
                  <a:lnTo>
                    <a:pt x="1295400" y="71822"/>
                  </a:lnTo>
                  <a:lnTo>
                    <a:pt x="1295092" y="68693"/>
                  </a:lnTo>
                  <a:lnTo>
                    <a:pt x="1294973" y="67486"/>
                  </a:lnTo>
                  <a:lnTo>
                    <a:pt x="1278966" y="32148"/>
                  </a:lnTo>
                  <a:lnTo>
                    <a:pt x="1246025" y="11660"/>
                  </a:lnTo>
                  <a:lnTo>
                    <a:pt x="1233103" y="9525"/>
                  </a:lnTo>
                  <a:lnTo>
                    <a:pt x="1265544" y="9525"/>
                  </a:lnTo>
                  <a:lnTo>
                    <a:pt x="1295915" y="40242"/>
                  </a:lnTo>
                  <a:lnTo>
                    <a:pt x="1304925" y="76200"/>
                  </a:lnTo>
                  <a:lnTo>
                    <a:pt x="1304925" y="704850"/>
                  </a:lnTo>
                  <a:lnTo>
                    <a:pt x="1292093" y="747192"/>
                  </a:lnTo>
                  <a:lnTo>
                    <a:pt x="1271193" y="768124"/>
                  </a:lnTo>
                  <a:lnTo>
                    <a:pt x="1265543" y="771524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9239250" y="1905000"/>
            <a:ext cx="4238625" cy="2914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000" spc="-130" b="1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dirty="0" sz="20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50" spc="-125" b="1">
                <a:solidFill>
                  <a:srgbClr val="FFFFFF"/>
                </a:solidFill>
                <a:latin typeface="Century Gothic"/>
                <a:cs typeface="Century Gothic"/>
              </a:rPr>
              <a:t>&amp;</a:t>
            </a:r>
            <a:r>
              <a:rPr dirty="0" sz="1950" spc="-10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800" spc="-10">
                <a:solidFill>
                  <a:srgbClr val="FACC15"/>
                </a:solidFill>
                <a:latin typeface="Courier New"/>
                <a:cs typeface="Courier New"/>
              </a:rPr>
              <a:t>O_RDWR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18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dirty="0" sz="2000" spc="-75">
                <a:solidFill>
                  <a:srgbClr val="D0D5DA"/>
                </a:solidFill>
                <a:latin typeface="Microsoft Sans Serif"/>
                <a:cs typeface="Microsoft Sans Serif"/>
              </a:rPr>
              <a:t>Open</a:t>
            </a:r>
            <a:r>
              <a:rPr dirty="0" sz="2000" spc="-5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for</a:t>
            </a:r>
            <a:r>
              <a:rPr dirty="0" sz="2000" spc="-5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D0D5DA"/>
                </a:solidFill>
                <a:latin typeface="Microsoft Sans Serif"/>
                <a:cs typeface="Microsoft Sans Serif"/>
              </a:rPr>
              <a:t>reading</a:t>
            </a:r>
            <a:r>
              <a:rPr dirty="0" sz="2000" spc="-5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5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0D5DA"/>
                </a:solidFill>
                <a:latin typeface="Microsoft Sans Serif"/>
                <a:cs typeface="Microsoft Sans Serif"/>
              </a:rPr>
              <a:t>writing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13668375" y="1905000"/>
            <a:ext cx="4238625" cy="2914650"/>
            <a:chOff x="13668375" y="1905000"/>
            <a:chExt cx="4238625" cy="2914650"/>
          </a:xfrm>
        </p:grpSpPr>
        <p:sp>
          <p:nvSpPr>
            <p:cNvPr id="26" name="object 26" descr=""/>
            <p:cNvSpPr/>
            <p:nvPr/>
          </p:nvSpPr>
          <p:spPr>
            <a:xfrm>
              <a:off x="13668375" y="1905000"/>
              <a:ext cx="4238625" cy="2914650"/>
            </a:xfrm>
            <a:custGeom>
              <a:avLst/>
              <a:gdLst/>
              <a:ahLst/>
              <a:cxnLst/>
              <a:rect l="l" t="t" r="r" b="b"/>
              <a:pathLst>
                <a:path w="4238625" h="2914650">
                  <a:moveTo>
                    <a:pt x="4238625" y="2914650"/>
                  </a:moveTo>
                  <a:lnTo>
                    <a:pt x="0" y="2914650"/>
                  </a:lnTo>
                  <a:lnTo>
                    <a:pt x="0" y="0"/>
                  </a:lnTo>
                  <a:lnTo>
                    <a:pt x="4238625" y="0"/>
                  </a:lnTo>
                  <a:lnTo>
                    <a:pt x="4238625" y="29146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5640050" y="2209800"/>
              <a:ext cx="355600" cy="457200"/>
            </a:xfrm>
            <a:custGeom>
              <a:avLst/>
              <a:gdLst/>
              <a:ahLst/>
              <a:cxnLst/>
              <a:rect l="l" t="t" r="r" b="b"/>
              <a:pathLst>
                <a:path w="355600" h="457200">
                  <a:moveTo>
                    <a:pt x="0" y="0"/>
                  </a:moveTo>
                  <a:lnTo>
                    <a:pt x="355600" y="2286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7707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5135225" y="3352799"/>
              <a:ext cx="1304925" cy="781050"/>
            </a:xfrm>
            <a:custGeom>
              <a:avLst/>
              <a:gdLst/>
              <a:ahLst/>
              <a:cxnLst/>
              <a:rect l="l" t="t" r="r" b="b"/>
              <a:pathLst>
                <a:path w="1304925" h="781050">
                  <a:moveTo>
                    <a:pt x="1228725" y="781050"/>
                  </a:moveTo>
                  <a:lnTo>
                    <a:pt x="76200" y="781050"/>
                  </a:lnTo>
                  <a:lnTo>
                    <a:pt x="68693" y="780687"/>
                  </a:lnTo>
                  <a:lnTo>
                    <a:pt x="27880" y="763782"/>
                  </a:lnTo>
                  <a:lnTo>
                    <a:pt x="3260" y="726936"/>
                  </a:lnTo>
                  <a:lnTo>
                    <a:pt x="0" y="704850"/>
                  </a:lnTo>
                  <a:lnTo>
                    <a:pt x="0" y="76200"/>
                  </a:lnTo>
                  <a:lnTo>
                    <a:pt x="12828" y="33857"/>
                  </a:lnTo>
                  <a:lnTo>
                    <a:pt x="47036" y="5800"/>
                  </a:lnTo>
                  <a:lnTo>
                    <a:pt x="76200" y="0"/>
                  </a:lnTo>
                  <a:lnTo>
                    <a:pt x="1228725" y="0"/>
                  </a:lnTo>
                  <a:lnTo>
                    <a:pt x="1271066" y="12829"/>
                  </a:lnTo>
                  <a:lnTo>
                    <a:pt x="1299121" y="47039"/>
                  </a:lnTo>
                  <a:lnTo>
                    <a:pt x="1304925" y="76200"/>
                  </a:lnTo>
                  <a:lnTo>
                    <a:pt x="1304925" y="704850"/>
                  </a:lnTo>
                  <a:lnTo>
                    <a:pt x="1292091" y="747192"/>
                  </a:lnTo>
                  <a:lnTo>
                    <a:pt x="1257884" y="775249"/>
                  </a:lnTo>
                  <a:lnTo>
                    <a:pt x="1228725" y="781050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5135225" y="3352799"/>
              <a:ext cx="1304925" cy="781050"/>
            </a:xfrm>
            <a:custGeom>
              <a:avLst/>
              <a:gdLst/>
              <a:ahLst/>
              <a:cxnLst/>
              <a:rect l="l" t="t" r="r" b="b"/>
              <a:pathLst>
                <a:path w="1304925" h="781050">
                  <a:moveTo>
                    <a:pt x="1228725" y="781050"/>
                  </a:moveTo>
                  <a:lnTo>
                    <a:pt x="76200" y="781050"/>
                  </a:lnTo>
                  <a:lnTo>
                    <a:pt x="68693" y="780687"/>
                  </a:lnTo>
                  <a:lnTo>
                    <a:pt x="27880" y="763783"/>
                  </a:lnTo>
                  <a:lnTo>
                    <a:pt x="3260" y="726936"/>
                  </a:lnTo>
                  <a:lnTo>
                    <a:pt x="0" y="704850"/>
                  </a:lnTo>
                  <a:lnTo>
                    <a:pt x="0" y="76200"/>
                  </a:lnTo>
                  <a:lnTo>
                    <a:pt x="12828" y="33857"/>
                  </a:lnTo>
                  <a:lnTo>
                    <a:pt x="47036" y="5800"/>
                  </a:lnTo>
                  <a:lnTo>
                    <a:pt x="76200" y="0"/>
                  </a:lnTo>
                  <a:lnTo>
                    <a:pt x="1228725" y="0"/>
                  </a:lnTo>
                  <a:lnTo>
                    <a:pt x="1265544" y="9525"/>
                  </a:lnTo>
                  <a:lnTo>
                    <a:pt x="71821" y="9525"/>
                  </a:lnTo>
                  <a:lnTo>
                    <a:pt x="67485" y="9952"/>
                  </a:lnTo>
                  <a:lnTo>
                    <a:pt x="32148" y="25957"/>
                  </a:lnTo>
                  <a:lnTo>
                    <a:pt x="11657" y="58898"/>
                  </a:lnTo>
                  <a:lnTo>
                    <a:pt x="9524" y="71822"/>
                  </a:lnTo>
                  <a:lnTo>
                    <a:pt x="9524" y="709228"/>
                  </a:lnTo>
                  <a:lnTo>
                    <a:pt x="9831" y="712356"/>
                  </a:lnTo>
                  <a:lnTo>
                    <a:pt x="9950" y="713563"/>
                  </a:lnTo>
                  <a:lnTo>
                    <a:pt x="25956" y="748900"/>
                  </a:lnTo>
                  <a:lnTo>
                    <a:pt x="58897" y="769389"/>
                  </a:lnTo>
                  <a:lnTo>
                    <a:pt x="71821" y="771524"/>
                  </a:lnTo>
                  <a:lnTo>
                    <a:pt x="1265544" y="771524"/>
                  </a:lnTo>
                  <a:lnTo>
                    <a:pt x="1264680" y="772042"/>
                  </a:lnTo>
                  <a:lnTo>
                    <a:pt x="1257884" y="775249"/>
                  </a:lnTo>
                  <a:lnTo>
                    <a:pt x="1250810" y="777787"/>
                  </a:lnTo>
                  <a:lnTo>
                    <a:pt x="1243592" y="779599"/>
                  </a:lnTo>
                  <a:lnTo>
                    <a:pt x="1236230" y="780687"/>
                  </a:lnTo>
                  <a:lnTo>
                    <a:pt x="1228725" y="781050"/>
                  </a:lnTo>
                  <a:close/>
                </a:path>
                <a:path w="1304925" h="781050">
                  <a:moveTo>
                    <a:pt x="1265544" y="771524"/>
                  </a:moveTo>
                  <a:lnTo>
                    <a:pt x="1233103" y="771524"/>
                  </a:lnTo>
                  <a:lnTo>
                    <a:pt x="1237437" y="771097"/>
                  </a:lnTo>
                  <a:lnTo>
                    <a:pt x="1246025" y="769389"/>
                  </a:lnTo>
                  <a:lnTo>
                    <a:pt x="1278966" y="748900"/>
                  </a:lnTo>
                  <a:lnTo>
                    <a:pt x="1294972" y="713563"/>
                  </a:lnTo>
                  <a:lnTo>
                    <a:pt x="1295399" y="709228"/>
                  </a:lnTo>
                  <a:lnTo>
                    <a:pt x="1295399" y="71822"/>
                  </a:lnTo>
                  <a:lnTo>
                    <a:pt x="1295091" y="68693"/>
                  </a:lnTo>
                  <a:lnTo>
                    <a:pt x="1294972" y="67486"/>
                  </a:lnTo>
                  <a:lnTo>
                    <a:pt x="1278966" y="32148"/>
                  </a:lnTo>
                  <a:lnTo>
                    <a:pt x="1246025" y="11660"/>
                  </a:lnTo>
                  <a:lnTo>
                    <a:pt x="1233103" y="9525"/>
                  </a:lnTo>
                  <a:lnTo>
                    <a:pt x="1265544" y="9525"/>
                  </a:lnTo>
                  <a:lnTo>
                    <a:pt x="1295913" y="40242"/>
                  </a:lnTo>
                  <a:lnTo>
                    <a:pt x="1304925" y="76200"/>
                  </a:lnTo>
                  <a:lnTo>
                    <a:pt x="1304925" y="704850"/>
                  </a:lnTo>
                  <a:lnTo>
                    <a:pt x="1292091" y="747192"/>
                  </a:lnTo>
                  <a:lnTo>
                    <a:pt x="1271194" y="768124"/>
                  </a:lnTo>
                  <a:lnTo>
                    <a:pt x="1265544" y="771524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13668375" y="1905000"/>
            <a:ext cx="4238625" cy="2914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000" spc="-100" b="1">
                <a:solidFill>
                  <a:srgbClr val="FFFFFF"/>
                </a:solidFill>
                <a:latin typeface="Arial"/>
                <a:cs typeface="Arial"/>
              </a:rPr>
              <a:t>Execute</a:t>
            </a:r>
            <a:r>
              <a:rPr dirty="0" sz="200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800" spc="-10">
                <a:solidFill>
                  <a:srgbClr val="FACC15"/>
                </a:solidFill>
                <a:latin typeface="Courier New"/>
                <a:cs typeface="Courier New"/>
              </a:rPr>
              <a:t>O_EXEC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18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dirty="0" sz="2000" spc="-75">
                <a:solidFill>
                  <a:srgbClr val="D0D5DA"/>
                </a:solidFill>
                <a:latin typeface="Microsoft Sans Serif"/>
                <a:cs typeface="Microsoft Sans Serif"/>
              </a:rPr>
              <a:t>Open</a:t>
            </a:r>
            <a:r>
              <a:rPr dirty="0" sz="2000" spc="-3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for</a:t>
            </a:r>
            <a:r>
              <a:rPr dirty="0" sz="2000" spc="-35">
                <a:solidFill>
                  <a:srgbClr val="D0D5DA"/>
                </a:solidFill>
                <a:latin typeface="Microsoft Sans Serif"/>
                <a:cs typeface="Microsoft Sans Serif"/>
              </a:rPr>
              <a:t> executing</a:t>
            </a:r>
            <a:r>
              <a:rPr dirty="0" sz="2000" spc="-3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only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81000" y="5010150"/>
            <a:ext cx="17526000" cy="762000"/>
          </a:xfrm>
          <a:prstGeom prst="rect">
            <a:avLst/>
          </a:prstGeom>
          <a:solidFill>
            <a:srgbClr val="7E1C1C">
              <a:alpha val="30198"/>
            </a:srgbClr>
          </a:solidFill>
        </p:spPr>
        <p:txBody>
          <a:bodyPr wrap="square" lIns="0" tIns="1968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50"/>
              </a:spcBef>
            </a:pPr>
            <a:r>
              <a:rPr dirty="0" sz="1950" spc="-45" b="1">
                <a:solidFill>
                  <a:srgbClr val="F77070"/>
                </a:solidFill>
                <a:latin typeface="Arial"/>
                <a:cs typeface="Arial"/>
              </a:rPr>
              <a:t>Important</a:t>
            </a:r>
            <a:r>
              <a:rPr dirty="0" sz="2050" spc="-45">
                <a:solidFill>
                  <a:srgbClr val="F77070"/>
                </a:solidFill>
                <a:latin typeface="Segoe UI Symbol"/>
                <a:cs typeface="Segoe UI Symbol"/>
              </a:rPr>
              <a:t>:</a:t>
            </a:r>
            <a:r>
              <a:rPr dirty="0" sz="2050" spc="-90">
                <a:solidFill>
                  <a:srgbClr val="F77070"/>
                </a:solidFill>
                <a:latin typeface="Segoe UI Symbol"/>
                <a:cs typeface="Segoe UI Symbol"/>
              </a:rPr>
              <a:t> </a:t>
            </a:r>
            <a:r>
              <a:rPr dirty="0" sz="2000" spc="-170" b="1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dirty="0" sz="20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20" b="1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dirty="0" sz="20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70" b="1">
                <a:solidFill>
                  <a:srgbClr val="FFFFFF"/>
                </a:solidFill>
                <a:latin typeface="Arial"/>
                <a:cs typeface="Arial"/>
              </a:rPr>
              <a:t>specify</a:t>
            </a:r>
            <a:r>
              <a:rPr dirty="0" sz="20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75" b="1">
                <a:solidFill>
                  <a:srgbClr val="FFFFFF"/>
                </a:solidFill>
                <a:latin typeface="Arial"/>
                <a:cs typeface="Arial"/>
              </a:rPr>
              <a:t>exactly</a:t>
            </a:r>
            <a:r>
              <a:rPr dirty="0" sz="20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10" b="1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dirty="0" sz="200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6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90" b="1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dirty="0" sz="20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90" b="1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r>
              <a:rPr dirty="0" sz="20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20" b="1">
                <a:solidFill>
                  <a:srgbClr val="FFFFFF"/>
                </a:solidFill>
                <a:latin typeface="Arial"/>
                <a:cs typeface="Arial"/>
              </a:rPr>
              <a:t>modes</a:t>
            </a:r>
            <a:r>
              <a:rPr dirty="0" sz="20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14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0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80" b="1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000" spc="-75" b="1">
                <a:solidFill>
                  <a:srgbClr val="FFFFFF"/>
                </a:solidFill>
                <a:latin typeface="Arial"/>
                <a:cs typeface="Arial"/>
              </a:rPr>
              <a:t>oflag</a:t>
            </a:r>
            <a:r>
              <a:rPr dirty="0" sz="20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argument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50" spc="-220"/>
              <a:t>open</a:t>
            </a:r>
            <a:r>
              <a:rPr dirty="0" sz="4050" spc="-235"/>
              <a:t> Flags</a:t>
            </a:r>
            <a:r>
              <a:rPr dirty="0" sz="4150" spc="-235"/>
              <a:t>:</a:t>
            </a:r>
            <a:r>
              <a:rPr dirty="0" sz="4150" spc="-265"/>
              <a:t> </a:t>
            </a:r>
            <a:r>
              <a:rPr dirty="0" sz="4050" spc="-215"/>
              <a:t>Optional</a:t>
            </a:r>
            <a:r>
              <a:rPr dirty="0" sz="4050" spc="-229"/>
              <a:t> </a:t>
            </a:r>
            <a:r>
              <a:rPr dirty="0" sz="4050" spc="-100"/>
              <a:t>Modifiers</a:t>
            </a:r>
            <a:endParaRPr sz="4050"/>
          </a:p>
        </p:txBody>
      </p:sp>
      <p:sp>
        <p:nvSpPr>
          <p:cNvPr id="3" name="object 3" descr=""/>
          <p:cNvSpPr txBox="1"/>
          <p:nvPr/>
        </p:nvSpPr>
        <p:spPr>
          <a:xfrm>
            <a:off x="17386944" y="765019"/>
            <a:ext cx="53276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20">
                <a:solidFill>
                  <a:srgbClr val="D0D5DA"/>
                </a:solidFill>
                <a:latin typeface="Microsoft Sans Serif"/>
                <a:cs typeface="Microsoft Sans Serif"/>
              </a:rPr>
              <a:t>6/25</a:t>
            </a:r>
            <a:endParaRPr sz="195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1000" y="1905000"/>
            <a:ext cx="4238625" cy="2914650"/>
            <a:chOff x="381000" y="1905000"/>
            <a:chExt cx="4238625" cy="2914650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1905000"/>
              <a:ext cx="4238625" cy="2914650"/>
            </a:xfrm>
            <a:custGeom>
              <a:avLst/>
              <a:gdLst/>
              <a:ahLst/>
              <a:cxnLst/>
              <a:rect l="l" t="t" r="r" b="b"/>
              <a:pathLst>
                <a:path w="4238625" h="2914650">
                  <a:moveTo>
                    <a:pt x="4238625" y="2914650"/>
                  </a:moveTo>
                  <a:lnTo>
                    <a:pt x="0" y="2914650"/>
                  </a:lnTo>
                  <a:lnTo>
                    <a:pt x="0" y="0"/>
                  </a:lnTo>
                  <a:lnTo>
                    <a:pt x="4238625" y="0"/>
                  </a:lnTo>
                  <a:lnTo>
                    <a:pt x="4238625" y="29146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327275" y="226060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0" y="177800"/>
                  </a:moveTo>
                  <a:lnTo>
                    <a:pt x="355600" y="177800"/>
                  </a:lnTo>
                </a:path>
                <a:path w="355600" h="355600">
                  <a:moveTo>
                    <a:pt x="177800" y="0"/>
                  </a:moveTo>
                  <a:lnTo>
                    <a:pt x="177800" y="355600"/>
                  </a:lnTo>
                </a:path>
              </a:pathLst>
            </a:custGeom>
            <a:ln w="5080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81175" y="3352799"/>
              <a:ext cx="1438275" cy="781050"/>
            </a:xfrm>
            <a:custGeom>
              <a:avLst/>
              <a:gdLst/>
              <a:ahLst/>
              <a:cxnLst/>
              <a:rect l="l" t="t" r="r" b="b"/>
              <a:pathLst>
                <a:path w="1438275" h="781050">
                  <a:moveTo>
                    <a:pt x="1362075" y="781050"/>
                  </a:moveTo>
                  <a:lnTo>
                    <a:pt x="76200" y="781050"/>
                  </a:lnTo>
                  <a:lnTo>
                    <a:pt x="68693" y="780687"/>
                  </a:lnTo>
                  <a:lnTo>
                    <a:pt x="27882" y="763782"/>
                  </a:lnTo>
                  <a:lnTo>
                    <a:pt x="3262" y="726936"/>
                  </a:lnTo>
                  <a:lnTo>
                    <a:pt x="0" y="7048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1362075" y="0"/>
                  </a:lnTo>
                  <a:lnTo>
                    <a:pt x="1404417" y="12829"/>
                  </a:lnTo>
                  <a:lnTo>
                    <a:pt x="1432474" y="47039"/>
                  </a:lnTo>
                  <a:lnTo>
                    <a:pt x="1438275" y="76200"/>
                  </a:lnTo>
                  <a:lnTo>
                    <a:pt x="1438275" y="704850"/>
                  </a:lnTo>
                  <a:lnTo>
                    <a:pt x="1425444" y="747192"/>
                  </a:lnTo>
                  <a:lnTo>
                    <a:pt x="1391235" y="775249"/>
                  </a:lnTo>
                  <a:lnTo>
                    <a:pt x="1362075" y="781050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81175" y="3352799"/>
              <a:ext cx="1438275" cy="781050"/>
            </a:xfrm>
            <a:custGeom>
              <a:avLst/>
              <a:gdLst/>
              <a:ahLst/>
              <a:cxnLst/>
              <a:rect l="l" t="t" r="r" b="b"/>
              <a:pathLst>
                <a:path w="1438275" h="781050">
                  <a:moveTo>
                    <a:pt x="1362075" y="781050"/>
                  </a:moveTo>
                  <a:lnTo>
                    <a:pt x="76200" y="781050"/>
                  </a:lnTo>
                  <a:lnTo>
                    <a:pt x="68693" y="780687"/>
                  </a:lnTo>
                  <a:lnTo>
                    <a:pt x="27882" y="763783"/>
                  </a:lnTo>
                  <a:lnTo>
                    <a:pt x="3262" y="726936"/>
                  </a:lnTo>
                  <a:lnTo>
                    <a:pt x="0" y="7048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1362075" y="0"/>
                  </a:lnTo>
                  <a:lnTo>
                    <a:pt x="1398896" y="9525"/>
                  </a:lnTo>
                  <a:lnTo>
                    <a:pt x="71821" y="9525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59" y="58898"/>
                  </a:lnTo>
                  <a:lnTo>
                    <a:pt x="9524" y="71822"/>
                  </a:lnTo>
                  <a:lnTo>
                    <a:pt x="9524" y="709228"/>
                  </a:lnTo>
                  <a:lnTo>
                    <a:pt x="23193" y="745532"/>
                  </a:lnTo>
                  <a:lnTo>
                    <a:pt x="54728" y="768124"/>
                  </a:lnTo>
                  <a:lnTo>
                    <a:pt x="71821" y="771524"/>
                  </a:lnTo>
                  <a:lnTo>
                    <a:pt x="1398895" y="771524"/>
                  </a:lnTo>
                  <a:lnTo>
                    <a:pt x="1398031" y="772042"/>
                  </a:lnTo>
                  <a:lnTo>
                    <a:pt x="1391235" y="775249"/>
                  </a:lnTo>
                  <a:lnTo>
                    <a:pt x="1384161" y="777787"/>
                  </a:lnTo>
                  <a:lnTo>
                    <a:pt x="1376943" y="779599"/>
                  </a:lnTo>
                  <a:lnTo>
                    <a:pt x="1369581" y="780687"/>
                  </a:lnTo>
                  <a:lnTo>
                    <a:pt x="1362075" y="781050"/>
                  </a:lnTo>
                  <a:close/>
                </a:path>
                <a:path w="1438275" h="781050">
                  <a:moveTo>
                    <a:pt x="1398895" y="771524"/>
                  </a:moveTo>
                  <a:lnTo>
                    <a:pt x="1366453" y="771524"/>
                  </a:lnTo>
                  <a:lnTo>
                    <a:pt x="1370788" y="771097"/>
                  </a:lnTo>
                  <a:lnTo>
                    <a:pt x="1379376" y="769389"/>
                  </a:lnTo>
                  <a:lnTo>
                    <a:pt x="1412316" y="748900"/>
                  </a:lnTo>
                  <a:lnTo>
                    <a:pt x="1428323" y="713563"/>
                  </a:lnTo>
                  <a:lnTo>
                    <a:pt x="1428750" y="709228"/>
                  </a:lnTo>
                  <a:lnTo>
                    <a:pt x="1428750" y="71822"/>
                  </a:lnTo>
                  <a:lnTo>
                    <a:pt x="1415080" y="35516"/>
                  </a:lnTo>
                  <a:lnTo>
                    <a:pt x="1383231" y="12829"/>
                  </a:lnTo>
                  <a:lnTo>
                    <a:pt x="1366453" y="9525"/>
                  </a:lnTo>
                  <a:lnTo>
                    <a:pt x="1398896" y="9525"/>
                  </a:lnTo>
                  <a:lnTo>
                    <a:pt x="1429266" y="40242"/>
                  </a:lnTo>
                  <a:lnTo>
                    <a:pt x="1438275" y="76200"/>
                  </a:lnTo>
                  <a:lnTo>
                    <a:pt x="1438275" y="704850"/>
                  </a:lnTo>
                  <a:lnTo>
                    <a:pt x="1425444" y="747192"/>
                  </a:lnTo>
                  <a:lnTo>
                    <a:pt x="1404545" y="768124"/>
                  </a:lnTo>
                  <a:lnTo>
                    <a:pt x="1398895" y="771524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381000" y="1905000"/>
            <a:ext cx="4238625" cy="2914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000" spc="-70" b="1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dirty="0" sz="20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800" spc="-10">
                <a:solidFill>
                  <a:srgbClr val="FACC15"/>
                </a:solidFill>
                <a:latin typeface="Courier New"/>
                <a:cs typeface="Courier New"/>
              </a:rPr>
              <a:t>O_CREAT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18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dirty="0" sz="2000" spc="-60">
                <a:solidFill>
                  <a:srgbClr val="D0D5DA"/>
                </a:solidFill>
                <a:latin typeface="Microsoft Sans Serif"/>
                <a:cs typeface="Microsoft Sans Serif"/>
              </a:rPr>
              <a:t>Create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file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if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it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doesn</a:t>
            </a:r>
            <a:r>
              <a:rPr dirty="0" sz="2050">
                <a:solidFill>
                  <a:srgbClr val="D0D5DA"/>
                </a:solidFill>
                <a:latin typeface="Microsoft Sans Serif"/>
                <a:cs typeface="Microsoft Sans Serif"/>
              </a:rPr>
              <a:t>'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t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 exist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810125" y="1905000"/>
            <a:ext cx="4238625" cy="2914650"/>
            <a:chOff x="4810125" y="1905000"/>
            <a:chExt cx="4238625" cy="2914650"/>
          </a:xfrm>
        </p:grpSpPr>
        <p:sp>
          <p:nvSpPr>
            <p:cNvPr id="11" name="object 11" descr=""/>
            <p:cNvSpPr/>
            <p:nvPr/>
          </p:nvSpPr>
          <p:spPr>
            <a:xfrm>
              <a:off x="4810125" y="1905000"/>
              <a:ext cx="4238625" cy="2914650"/>
            </a:xfrm>
            <a:custGeom>
              <a:avLst/>
              <a:gdLst/>
              <a:ahLst/>
              <a:cxnLst/>
              <a:rect l="l" t="t" r="r" b="b"/>
              <a:pathLst>
                <a:path w="4238625" h="2914650">
                  <a:moveTo>
                    <a:pt x="4238625" y="2914650"/>
                  </a:moveTo>
                  <a:lnTo>
                    <a:pt x="0" y="2914650"/>
                  </a:lnTo>
                  <a:lnTo>
                    <a:pt x="0" y="0"/>
                  </a:lnTo>
                  <a:lnTo>
                    <a:pt x="4238625" y="0"/>
                  </a:lnTo>
                  <a:lnTo>
                    <a:pt x="4238625" y="29146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756400" y="2260600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800" y="0"/>
                  </a:moveTo>
                  <a:lnTo>
                    <a:pt x="177800" y="355600"/>
                  </a:lnTo>
                </a:path>
                <a:path w="355600" h="355600">
                  <a:moveTo>
                    <a:pt x="355600" y="177800"/>
                  </a:moveTo>
                  <a:lnTo>
                    <a:pt x="177800" y="355600"/>
                  </a:lnTo>
                  <a:lnTo>
                    <a:pt x="0" y="177800"/>
                  </a:lnTo>
                </a:path>
              </a:pathLst>
            </a:custGeom>
            <a:ln w="5080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143625" y="3352799"/>
              <a:ext cx="1571625" cy="781050"/>
            </a:xfrm>
            <a:custGeom>
              <a:avLst/>
              <a:gdLst/>
              <a:ahLst/>
              <a:cxnLst/>
              <a:rect l="l" t="t" r="r" b="b"/>
              <a:pathLst>
                <a:path w="1571625" h="781050">
                  <a:moveTo>
                    <a:pt x="1495425" y="781050"/>
                  </a:moveTo>
                  <a:lnTo>
                    <a:pt x="76200" y="781050"/>
                  </a:lnTo>
                  <a:lnTo>
                    <a:pt x="68693" y="780687"/>
                  </a:lnTo>
                  <a:lnTo>
                    <a:pt x="27882" y="763782"/>
                  </a:lnTo>
                  <a:lnTo>
                    <a:pt x="3261" y="726936"/>
                  </a:lnTo>
                  <a:lnTo>
                    <a:pt x="0" y="7048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1495425" y="0"/>
                  </a:lnTo>
                  <a:lnTo>
                    <a:pt x="1537766" y="12829"/>
                  </a:lnTo>
                  <a:lnTo>
                    <a:pt x="1565824" y="47039"/>
                  </a:lnTo>
                  <a:lnTo>
                    <a:pt x="1571625" y="76200"/>
                  </a:lnTo>
                  <a:lnTo>
                    <a:pt x="1571625" y="704850"/>
                  </a:lnTo>
                  <a:lnTo>
                    <a:pt x="1558794" y="747192"/>
                  </a:lnTo>
                  <a:lnTo>
                    <a:pt x="1524585" y="775249"/>
                  </a:lnTo>
                  <a:lnTo>
                    <a:pt x="1495425" y="781050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143625" y="3352799"/>
              <a:ext cx="1571625" cy="781050"/>
            </a:xfrm>
            <a:custGeom>
              <a:avLst/>
              <a:gdLst/>
              <a:ahLst/>
              <a:cxnLst/>
              <a:rect l="l" t="t" r="r" b="b"/>
              <a:pathLst>
                <a:path w="1571625" h="781050">
                  <a:moveTo>
                    <a:pt x="1495425" y="781050"/>
                  </a:moveTo>
                  <a:lnTo>
                    <a:pt x="76200" y="781050"/>
                  </a:lnTo>
                  <a:lnTo>
                    <a:pt x="68693" y="780687"/>
                  </a:lnTo>
                  <a:lnTo>
                    <a:pt x="27882" y="763783"/>
                  </a:lnTo>
                  <a:lnTo>
                    <a:pt x="3261" y="726936"/>
                  </a:lnTo>
                  <a:lnTo>
                    <a:pt x="0" y="7048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1495425" y="0"/>
                  </a:lnTo>
                  <a:lnTo>
                    <a:pt x="1532245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59" y="58898"/>
                  </a:lnTo>
                  <a:lnTo>
                    <a:pt x="9525" y="71822"/>
                  </a:lnTo>
                  <a:lnTo>
                    <a:pt x="9525" y="709228"/>
                  </a:lnTo>
                  <a:lnTo>
                    <a:pt x="23194" y="745532"/>
                  </a:lnTo>
                  <a:lnTo>
                    <a:pt x="54728" y="768124"/>
                  </a:lnTo>
                  <a:lnTo>
                    <a:pt x="71822" y="771524"/>
                  </a:lnTo>
                  <a:lnTo>
                    <a:pt x="1532245" y="771524"/>
                  </a:lnTo>
                  <a:lnTo>
                    <a:pt x="1531381" y="772042"/>
                  </a:lnTo>
                  <a:lnTo>
                    <a:pt x="1524585" y="775249"/>
                  </a:lnTo>
                  <a:lnTo>
                    <a:pt x="1517511" y="777787"/>
                  </a:lnTo>
                  <a:lnTo>
                    <a:pt x="1510293" y="779599"/>
                  </a:lnTo>
                  <a:lnTo>
                    <a:pt x="1502931" y="780687"/>
                  </a:lnTo>
                  <a:lnTo>
                    <a:pt x="1495425" y="781050"/>
                  </a:lnTo>
                  <a:close/>
                </a:path>
                <a:path w="1571625" h="781050">
                  <a:moveTo>
                    <a:pt x="1532245" y="771524"/>
                  </a:moveTo>
                  <a:lnTo>
                    <a:pt x="1499802" y="771524"/>
                  </a:lnTo>
                  <a:lnTo>
                    <a:pt x="1504138" y="771097"/>
                  </a:lnTo>
                  <a:lnTo>
                    <a:pt x="1512726" y="769389"/>
                  </a:lnTo>
                  <a:lnTo>
                    <a:pt x="1545666" y="748900"/>
                  </a:lnTo>
                  <a:lnTo>
                    <a:pt x="1561672" y="713563"/>
                  </a:lnTo>
                  <a:lnTo>
                    <a:pt x="1562099" y="709228"/>
                  </a:lnTo>
                  <a:lnTo>
                    <a:pt x="1562099" y="71822"/>
                  </a:lnTo>
                  <a:lnTo>
                    <a:pt x="1561791" y="68693"/>
                  </a:lnTo>
                  <a:lnTo>
                    <a:pt x="1561672" y="67486"/>
                  </a:lnTo>
                  <a:lnTo>
                    <a:pt x="1545666" y="32148"/>
                  </a:lnTo>
                  <a:lnTo>
                    <a:pt x="1512726" y="11660"/>
                  </a:lnTo>
                  <a:lnTo>
                    <a:pt x="1499802" y="9525"/>
                  </a:lnTo>
                  <a:lnTo>
                    <a:pt x="1532245" y="9525"/>
                  </a:lnTo>
                  <a:lnTo>
                    <a:pt x="1562616" y="40242"/>
                  </a:lnTo>
                  <a:lnTo>
                    <a:pt x="1571625" y="76200"/>
                  </a:lnTo>
                  <a:lnTo>
                    <a:pt x="1571625" y="704850"/>
                  </a:lnTo>
                  <a:lnTo>
                    <a:pt x="1558794" y="747192"/>
                  </a:lnTo>
                  <a:lnTo>
                    <a:pt x="1537895" y="768124"/>
                  </a:lnTo>
                  <a:lnTo>
                    <a:pt x="1532245" y="771524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4810125" y="1905000"/>
            <a:ext cx="4238625" cy="2914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000" spc="-100" b="1">
                <a:solidFill>
                  <a:srgbClr val="FFFFFF"/>
                </a:solidFill>
                <a:latin typeface="Arial"/>
                <a:cs typeface="Arial"/>
              </a:rPr>
              <a:t>Append</a:t>
            </a:r>
            <a:r>
              <a:rPr dirty="0" sz="20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800" spc="-10">
                <a:solidFill>
                  <a:srgbClr val="FACC15"/>
                </a:solidFill>
                <a:latin typeface="Courier New"/>
                <a:cs typeface="Courier New"/>
              </a:rPr>
              <a:t>O_APPEND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18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dirty="0" sz="2000" spc="-30">
                <a:solidFill>
                  <a:srgbClr val="D0D5DA"/>
                </a:solidFill>
                <a:latin typeface="Microsoft Sans Serif"/>
                <a:cs typeface="Microsoft Sans Serif"/>
              </a:rPr>
              <a:t>Append</a:t>
            </a:r>
            <a:r>
              <a:rPr dirty="0" sz="2000" spc="-5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data</a:t>
            </a:r>
            <a:r>
              <a:rPr dirty="0" sz="2000" spc="-5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to</a:t>
            </a:r>
            <a:r>
              <a:rPr dirty="0" sz="2000" spc="-5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end</a:t>
            </a:r>
            <a:r>
              <a:rPr dirty="0" sz="2000" spc="-5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of</a:t>
            </a:r>
            <a:r>
              <a:rPr dirty="0" sz="2000" spc="-5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file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9239250" y="1905000"/>
            <a:ext cx="4238625" cy="2914650"/>
            <a:chOff x="9239250" y="1905000"/>
            <a:chExt cx="4238625" cy="2914650"/>
          </a:xfrm>
        </p:grpSpPr>
        <p:sp>
          <p:nvSpPr>
            <p:cNvPr id="17" name="object 17" descr=""/>
            <p:cNvSpPr/>
            <p:nvPr/>
          </p:nvSpPr>
          <p:spPr>
            <a:xfrm>
              <a:off x="9239250" y="1905000"/>
              <a:ext cx="4238625" cy="2914650"/>
            </a:xfrm>
            <a:custGeom>
              <a:avLst/>
              <a:gdLst/>
              <a:ahLst/>
              <a:cxnLst/>
              <a:rect l="l" t="t" r="r" b="b"/>
              <a:pathLst>
                <a:path w="4238625" h="2914650">
                  <a:moveTo>
                    <a:pt x="4238625" y="2914650"/>
                  </a:moveTo>
                  <a:lnTo>
                    <a:pt x="0" y="2914650"/>
                  </a:lnTo>
                  <a:lnTo>
                    <a:pt x="0" y="0"/>
                  </a:lnTo>
                  <a:lnTo>
                    <a:pt x="4238625" y="0"/>
                  </a:lnTo>
                  <a:lnTo>
                    <a:pt x="4238625" y="29146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9325" y="2184400"/>
              <a:ext cx="279400" cy="279400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11264773" y="2235200"/>
              <a:ext cx="302260" cy="302260"/>
            </a:xfrm>
            <a:custGeom>
              <a:avLst/>
              <a:gdLst/>
              <a:ahLst/>
              <a:cxnLst/>
              <a:rect l="l" t="t" r="r" b="b"/>
              <a:pathLst>
                <a:path w="302259" h="302260">
                  <a:moveTo>
                    <a:pt x="301752" y="0"/>
                  </a:moveTo>
                  <a:lnTo>
                    <a:pt x="0" y="301752"/>
                  </a:lnTo>
                </a:path>
              </a:pathLst>
            </a:custGeom>
            <a:ln w="50800">
              <a:solidFill>
                <a:srgbClr val="BF83F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9325" y="2489200"/>
              <a:ext cx="203200" cy="203200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11434445" y="2509520"/>
              <a:ext cx="132080" cy="132080"/>
            </a:xfrm>
            <a:custGeom>
              <a:avLst/>
              <a:gdLst/>
              <a:ahLst/>
              <a:cxnLst/>
              <a:rect l="l" t="t" r="r" b="b"/>
              <a:pathLst>
                <a:path w="132079" h="132080">
                  <a:moveTo>
                    <a:pt x="0" y="0"/>
                  </a:moveTo>
                  <a:lnTo>
                    <a:pt x="132080" y="132080"/>
                  </a:lnTo>
                </a:path>
              </a:pathLst>
            </a:custGeom>
            <a:ln w="50800">
              <a:solidFill>
                <a:srgbClr val="BF83F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639425" y="3352799"/>
              <a:ext cx="1438275" cy="781050"/>
            </a:xfrm>
            <a:custGeom>
              <a:avLst/>
              <a:gdLst/>
              <a:ahLst/>
              <a:cxnLst/>
              <a:rect l="l" t="t" r="r" b="b"/>
              <a:pathLst>
                <a:path w="1438275" h="781050">
                  <a:moveTo>
                    <a:pt x="1362075" y="781050"/>
                  </a:moveTo>
                  <a:lnTo>
                    <a:pt x="76200" y="781050"/>
                  </a:lnTo>
                  <a:lnTo>
                    <a:pt x="68693" y="780687"/>
                  </a:lnTo>
                  <a:lnTo>
                    <a:pt x="27881" y="763782"/>
                  </a:lnTo>
                  <a:lnTo>
                    <a:pt x="3261" y="726936"/>
                  </a:lnTo>
                  <a:lnTo>
                    <a:pt x="0" y="7048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200" y="0"/>
                  </a:lnTo>
                  <a:lnTo>
                    <a:pt x="1362075" y="0"/>
                  </a:lnTo>
                  <a:lnTo>
                    <a:pt x="1404416" y="12829"/>
                  </a:lnTo>
                  <a:lnTo>
                    <a:pt x="1432474" y="47039"/>
                  </a:lnTo>
                  <a:lnTo>
                    <a:pt x="1438275" y="76200"/>
                  </a:lnTo>
                  <a:lnTo>
                    <a:pt x="1438275" y="704850"/>
                  </a:lnTo>
                  <a:lnTo>
                    <a:pt x="1425444" y="747192"/>
                  </a:lnTo>
                  <a:lnTo>
                    <a:pt x="1391235" y="775249"/>
                  </a:lnTo>
                  <a:lnTo>
                    <a:pt x="1362075" y="781050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0639425" y="3352799"/>
              <a:ext cx="1438275" cy="781050"/>
            </a:xfrm>
            <a:custGeom>
              <a:avLst/>
              <a:gdLst/>
              <a:ahLst/>
              <a:cxnLst/>
              <a:rect l="l" t="t" r="r" b="b"/>
              <a:pathLst>
                <a:path w="1438275" h="781050">
                  <a:moveTo>
                    <a:pt x="1362075" y="781050"/>
                  </a:moveTo>
                  <a:lnTo>
                    <a:pt x="76200" y="781050"/>
                  </a:lnTo>
                  <a:lnTo>
                    <a:pt x="68693" y="780687"/>
                  </a:lnTo>
                  <a:lnTo>
                    <a:pt x="27881" y="763783"/>
                  </a:lnTo>
                  <a:lnTo>
                    <a:pt x="3261" y="726936"/>
                  </a:lnTo>
                  <a:lnTo>
                    <a:pt x="0" y="7048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200" y="0"/>
                  </a:lnTo>
                  <a:lnTo>
                    <a:pt x="1362075" y="0"/>
                  </a:lnTo>
                  <a:lnTo>
                    <a:pt x="1398895" y="9525"/>
                  </a:lnTo>
                  <a:lnTo>
                    <a:pt x="71821" y="9525"/>
                  </a:lnTo>
                  <a:lnTo>
                    <a:pt x="67485" y="9952"/>
                  </a:lnTo>
                  <a:lnTo>
                    <a:pt x="32148" y="25957"/>
                  </a:lnTo>
                  <a:lnTo>
                    <a:pt x="11659" y="58898"/>
                  </a:lnTo>
                  <a:lnTo>
                    <a:pt x="9525" y="71822"/>
                  </a:lnTo>
                  <a:lnTo>
                    <a:pt x="9525" y="709228"/>
                  </a:lnTo>
                  <a:lnTo>
                    <a:pt x="23192" y="745532"/>
                  </a:lnTo>
                  <a:lnTo>
                    <a:pt x="54727" y="768124"/>
                  </a:lnTo>
                  <a:lnTo>
                    <a:pt x="71821" y="771524"/>
                  </a:lnTo>
                  <a:lnTo>
                    <a:pt x="1398895" y="771524"/>
                  </a:lnTo>
                  <a:lnTo>
                    <a:pt x="1398031" y="772042"/>
                  </a:lnTo>
                  <a:lnTo>
                    <a:pt x="1391235" y="775249"/>
                  </a:lnTo>
                  <a:lnTo>
                    <a:pt x="1384161" y="777787"/>
                  </a:lnTo>
                  <a:lnTo>
                    <a:pt x="1376943" y="779599"/>
                  </a:lnTo>
                  <a:lnTo>
                    <a:pt x="1369581" y="780687"/>
                  </a:lnTo>
                  <a:lnTo>
                    <a:pt x="1362075" y="781050"/>
                  </a:lnTo>
                  <a:close/>
                </a:path>
                <a:path w="1438275" h="781050">
                  <a:moveTo>
                    <a:pt x="1398895" y="771524"/>
                  </a:moveTo>
                  <a:lnTo>
                    <a:pt x="1366453" y="771524"/>
                  </a:lnTo>
                  <a:lnTo>
                    <a:pt x="1370788" y="771097"/>
                  </a:lnTo>
                  <a:lnTo>
                    <a:pt x="1379375" y="769389"/>
                  </a:lnTo>
                  <a:lnTo>
                    <a:pt x="1412314" y="748900"/>
                  </a:lnTo>
                  <a:lnTo>
                    <a:pt x="1428322" y="713563"/>
                  </a:lnTo>
                  <a:lnTo>
                    <a:pt x="1428749" y="709228"/>
                  </a:lnTo>
                  <a:lnTo>
                    <a:pt x="1428749" y="71822"/>
                  </a:lnTo>
                  <a:lnTo>
                    <a:pt x="1415079" y="35516"/>
                  </a:lnTo>
                  <a:lnTo>
                    <a:pt x="1383230" y="12829"/>
                  </a:lnTo>
                  <a:lnTo>
                    <a:pt x="1366453" y="9525"/>
                  </a:lnTo>
                  <a:lnTo>
                    <a:pt x="1398895" y="9525"/>
                  </a:lnTo>
                  <a:lnTo>
                    <a:pt x="1429266" y="40242"/>
                  </a:lnTo>
                  <a:lnTo>
                    <a:pt x="1438275" y="76200"/>
                  </a:lnTo>
                  <a:lnTo>
                    <a:pt x="1438275" y="704850"/>
                  </a:lnTo>
                  <a:lnTo>
                    <a:pt x="1425444" y="747192"/>
                  </a:lnTo>
                  <a:lnTo>
                    <a:pt x="1404545" y="768124"/>
                  </a:lnTo>
                  <a:lnTo>
                    <a:pt x="1398895" y="771524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9239250" y="1905000"/>
            <a:ext cx="4238625" cy="2914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Truncate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800" spc="-10">
                <a:solidFill>
                  <a:srgbClr val="FACC15"/>
                </a:solidFill>
                <a:latin typeface="Courier New"/>
                <a:cs typeface="Courier New"/>
              </a:rPr>
              <a:t>O_TRUNC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18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dirty="0" sz="2000" spc="-45">
                <a:solidFill>
                  <a:srgbClr val="D0D5DA"/>
                </a:solidFill>
                <a:latin typeface="Microsoft Sans Serif"/>
                <a:cs typeface="Microsoft Sans Serif"/>
              </a:rPr>
              <a:t>Truncate</a:t>
            </a:r>
            <a:r>
              <a:rPr dirty="0" sz="2000" spc="-6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D0D5DA"/>
                </a:solidFill>
                <a:latin typeface="Microsoft Sans Serif"/>
                <a:cs typeface="Microsoft Sans Serif"/>
              </a:rPr>
              <a:t>existing</a:t>
            </a:r>
            <a:r>
              <a:rPr dirty="0" sz="2000" spc="-6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file</a:t>
            </a:r>
            <a:r>
              <a:rPr dirty="0" sz="2000" spc="-6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to</a:t>
            </a:r>
            <a:r>
              <a:rPr dirty="0" sz="2000" spc="-6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D0D5DA"/>
                </a:solidFill>
                <a:latin typeface="Microsoft Sans Serif"/>
                <a:cs typeface="Microsoft Sans Serif"/>
              </a:rPr>
              <a:t>zero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13668375" y="1905000"/>
            <a:ext cx="4238625" cy="2914650"/>
            <a:chOff x="13668375" y="1905000"/>
            <a:chExt cx="4238625" cy="2914650"/>
          </a:xfrm>
        </p:grpSpPr>
        <p:sp>
          <p:nvSpPr>
            <p:cNvPr id="26" name="object 26" descr=""/>
            <p:cNvSpPr/>
            <p:nvPr/>
          </p:nvSpPr>
          <p:spPr>
            <a:xfrm>
              <a:off x="13668375" y="1905000"/>
              <a:ext cx="4238625" cy="2914650"/>
            </a:xfrm>
            <a:custGeom>
              <a:avLst/>
              <a:gdLst/>
              <a:ahLst/>
              <a:cxnLst/>
              <a:rect l="l" t="t" r="r" b="b"/>
              <a:pathLst>
                <a:path w="4238625" h="2914650">
                  <a:moveTo>
                    <a:pt x="4238625" y="2914650"/>
                  </a:moveTo>
                  <a:lnTo>
                    <a:pt x="0" y="2914650"/>
                  </a:lnTo>
                  <a:lnTo>
                    <a:pt x="0" y="0"/>
                  </a:lnTo>
                  <a:lnTo>
                    <a:pt x="4238625" y="0"/>
                  </a:lnTo>
                  <a:lnTo>
                    <a:pt x="4238625" y="29146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5589250" y="2184388"/>
              <a:ext cx="406400" cy="509270"/>
            </a:xfrm>
            <a:custGeom>
              <a:avLst/>
              <a:gdLst/>
              <a:ahLst/>
              <a:cxnLst/>
              <a:rect l="l" t="t" r="r" b="b"/>
              <a:pathLst>
                <a:path w="406400" h="509269">
                  <a:moveTo>
                    <a:pt x="406400" y="279411"/>
                  </a:moveTo>
                  <a:lnTo>
                    <a:pt x="401167" y="330059"/>
                  </a:lnTo>
                  <a:lnTo>
                    <a:pt x="386311" y="373576"/>
                  </a:lnTo>
                  <a:lnTo>
                    <a:pt x="363092" y="410606"/>
                  </a:lnTo>
                  <a:lnTo>
                    <a:pt x="332774" y="441793"/>
                  </a:lnTo>
                  <a:lnTo>
                    <a:pt x="296617" y="467782"/>
                  </a:lnTo>
                  <a:lnTo>
                    <a:pt x="255883" y="489216"/>
                  </a:lnTo>
                  <a:lnTo>
                    <a:pt x="211836" y="506741"/>
                  </a:lnTo>
                  <a:lnTo>
                    <a:pt x="206133" y="508673"/>
                  </a:lnTo>
                  <a:lnTo>
                    <a:pt x="200460" y="508589"/>
                  </a:lnTo>
                  <a:lnTo>
                    <a:pt x="150676" y="489056"/>
                  </a:lnTo>
                  <a:lnTo>
                    <a:pt x="109875" y="467689"/>
                  </a:lnTo>
                  <a:lnTo>
                    <a:pt x="73673" y="441746"/>
                  </a:lnTo>
                  <a:lnTo>
                    <a:pt x="43327" y="410586"/>
                  </a:lnTo>
                  <a:lnTo>
                    <a:pt x="20094" y="373570"/>
                  </a:lnTo>
                  <a:lnTo>
                    <a:pt x="5233" y="330058"/>
                  </a:lnTo>
                  <a:lnTo>
                    <a:pt x="0" y="279411"/>
                  </a:lnTo>
                  <a:lnTo>
                    <a:pt x="0" y="101611"/>
                  </a:lnTo>
                  <a:lnTo>
                    <a:pt x="0" y="98243"/>
                  </a:lnTo>
                  <a:lnTo>
                    <a:pt x="7439" y="83650"/>
                  </a:lnTo>
                  <a:lnTo>
                    <a:pt x="9821" y="81269"/>
                  </a:lnTo>
                  <a:lnTo>
                    <a:pt x="12567" y="79433"/>
                  </a:lnTo>
                  <a:lnTo>
                    <a:pt x="15679" y="78144"/>
                  </a:lnTo>
                  <a:lnTo>
                    <a:pt x="18791" y="76855"/>
                  </a:lnTo>
                  <a:lnTo>
                    <a:pt x="22031" y="76211"/>
                  </a:lnTo>
                  <a:lnTo>
                    <a:pt x="25400" y="76211"/>
                  </a:lnTo>
                  <a:lnTo>
                    <a:pt x="65381" y="70845"/>
                  </a:lnTo>
                  <a:lnTo>
                    <a:pt x="107124" y="56145"/>
                  </a:lnTo>
                  <a:lnTo>
                    <a:pt x="147629" y="34206"/>
                  </a:lnTo>
                  <a:lnTo>
                    <a:pt x="183896" y="7123"/>
                  </a:lnTo>
                  <a:lnTo>
                    <a:pt x="186586" y="4824"/>
                  </a:lnTo>
                  <a:lnTo>
                    <a:pt x="189591" y="3062"/>
                  </a:lnTo>
                  <a:lnTo>
                    <a:pt x="192911" y="1837"/>
                  </a:lnTo>
                  <a:lnTo>
                    <a:pt x="196231" y="612"/>
                  </a:lnTo>
                  <a:lnTo>
                    <a:pt x="199661" y="0"/>
                  </a:lnTo>
                  <a:lnTo>
                    <a:pt x="203200" y="0"/>
                  </a:lnTo>
                  <a:lnTo>
                    <a:pt x="206738" y="0"/>
                  </a:lnTo>
                  <a:lnTo>
                    <a:pt x="210168" y="612"/>
                  </a:lnTo>
                  <a:lnTo>
                    <a:pt x="213488" y="1837"/>
                  </a:lnTo>
                  <a:lnTo>
                    <a:pt x="216808" y="3062"/>
                  </a:lnTo>
                  <a:lnTo>
                    <a:pt x="219813" y="4824"/>
                  </a:lnTo>
                  <a:lnTo>
                    <a:pt x="258877" y="34313"/>
                  </a:lnTo>
                  <a:lnTo>
                    <a:pt x="299370" y="56240"/>
                  </a:lnTo>
                  <a:lnTo>
                    <a:pt x="341054" y="70881"/>
                  </a:lnTo>
                  <a:lnTo>
                    <a:pt x="381000" y="76211"/>
                  </a:lnTo>
                  <a:lnTo>
                    <a:pt x="384368" y="76211"/>
                  </a:lnTo>
                  <a:lnTo>
                    <a:pt x="387608" y="76855"/>
                  </a:lnTo>
                  <a:lnTo>
                    <a:pt x="390720" y="78144"/>
                  </a:lnTo>
                  <a:lnTo>
                    <a:pt x="393832" y="79433"/>
                  </a:lnTo>
                  <a:lnTo>
                    <a:pt x="396578" y="81269"/>
                  </a:lnTo>
                  <a:lnTo>
                    <a:pt x="406400" y="101611"/>
                  </a:lnTo>
                  <a:lnTo>
                    <a:pt x="406400" y="279411"/>
                  </a:lnTo>
                  <a:close/>
                </a:path>
              </a:pathLst>
            </a:custGeom>
            <a:ln w="50800">
              <a:solidFill>
                <a:srgbClr val="F7707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5135225" y="3352799"/>
              <a:ext cx="1304925" cy="781050"/>
            </a:xfrm>
            <a:custGeom>
              <a:avLst/>
              <a:gdLst/>
              <a:ahLst/>
              <a:cxnLst/>
              <a:rect l="l" t="t" r="r" b="b"/>
              <a:pathLst>
                <a:path w="1304925" h="781050">
                  <a:moveTo>
                    <a:pt x="1228725" y="781050"/>
                  </a:moveTo>
                  <a:lnTo>
                    <a:pt x="76200" y="781050"/>
                  </a:lnTo>
                  <a:lnTo>
                    <a:pt x="68693" y="780687"/>
                  </a:lnTo>
                  <a:lnTo>
                    <a:pt x="27880" y="763782"/>
                  </a:lnTo>
                  <a:lnTo>
                    <a:pt x="3260" y="726936"/>
                  </a:lnTo>
                  <a:lnTo>
                    <a:pt x="0" y="704850"/>
                  </a:lnTo>
                  <a:lnTo>
                    <a:pt x="0" y="76200"/>
                  </a:lnTo>
                  <a:lnTo>
                    <a:pt x="12828" y="33857"/>
                  </a:lnTo>
                  <a:lnTo>
                    <a:pt x="47036" y="5800"/>
                  </a:lnTo>
                  <a:lnTo>
                    <a:pt x="76200" y="0"/>
                  </a:lnTo>
                  <a:lnTo>
                    <a:pt x="1228725" y="0"/>
                  </a:lnTo>
                  <a:lnTo>
                    <a:pt x="1271066" y="12829"/>
                  </a:lnTo>
                  <a:lnTo>
                    <a:pt x="1299121" y="47039"/>
                  </a:lnTo>
                  <a:lnTo>
                    <a:pt x="1304925" y="76200"/>
                  </a:lnTo>
                  <a:lnTo>
                    <a:pt x="1304925" y="704850"/>
                  </a:lnTo>
                  <a:lnTo>
                    <a:pt x="1292091" y="747192"/>
                  </a:lnTo>
                  <a:lnTo>
                    <a:pt x="1257884" y="775249"/>
                  </a:lnTo>
                  <a:lnTo>
                    <a:pt x="1228725" y="781050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5135225" y="3352799"/>
              <a:ext cx="1304925" cy="781050"/>
            </a:xfrm>
            <a:custGeom>
              <a:avLst/>
              <a:gdLst/>
              <a:ahLst/>
              <a:cxnLst/>
              <a:rect l="l" t="t" r="r" b="b"/>
              <a:pathLst>
                <a:path w="1304925" h="781050">
                  <a:moveTo>
                    <a:pt x="1228725" y="781050"/>
                  </a:moveTo>
                  <a:lnTo>
                    <a:pt x="76200" y="781050"/>
                  </a:lnTo>
                  <a:lnTo>
                    <a:pt x="68693" y="780687"/>
                  </a:lnTo>
                  <a:lnTo>
                    <a:pt x="27880" y="763783"/>
                  </a:lnTo>
                  <a:lnTo>
                    <a:pt x="3260" y="726936"/>
                  </a:lnTo>
                  <a:lnTo>
                    <a:pt x="0" y="704850"/>
                  </a:lnTo>
                  <a:lnTo>
                    <a:pt x="0" y="76200"/>
                  </a:lnTo>
                  <a:lnTo>
                    <a:pt x="12828" y="33857"/>
                  </a:lnTo>
                  <a:lnTo>
                    <a:pt x="47036" y="5800"/>
                  </a:lnTo>
                  <a:lnTo>
                    <a:pt x="76200" y="0"/>
                  </a:lnTo>
                  <a:lnTo>
                    <a:pt x="1228725" y="0"/>
                  </a:lnTo>
                  <a:lnTo>
                    <a:pt x="1265544" y="9525"/>
                  </a:lnTo>
                  <a:lnTo>
                    <a:pt x="71821" y="9525"/>
                  </a:lnTo>
                  <a:lnTo>
                    <a:pt x="67485" y="9952"/>
                  </a:lnTo>
                  <a:lnTo>
                    <a:pt x="32148" y="25957"/>
                  </a:lnTo>
                  <a:lnTo>
                    <a:pt x="11657" y="58898"/>
                  </a:lnTo>
                  <a:lnTo>
                    <a:pt x="9524" y="71822"/>
                  </a:lnTo>
                  <a:lnTo>
                    <a:pt x="9524" y="709228"/>
                  </a:lnTo>
                  <a:lnTo>
                    <a:pt x="9831" y="712356"/>
                  </a:lnTo>
                  <a:lnTo>
                    <a:pt x="9950" y="713563"/>
                  </a:lnTo>
                  <a:lnTo>
                    <a:pt x="25956" y="748900"/>
                  </a:lnTo>
                  <a:lnTo>
                    <a:pt x="58897" y="769389"/>
                  </a:lnTo>
                  <a:lnTo>
                    <a:pt x="71821" y="771524"/>
                  </a:lnTo>
                  <a:lnTo>
                    <a:pt x="1265544" y="771524"/>
                  </a:lnTo>
                  <a:lnTo>
                    <a:pt x="1264680" y="772042"/>
                  </a:lnTo>
                  <a:lnTo>
                    <a:pt x="1257884" y="775249"/>
                  </a:lnTo>
                  <a:lnTo>
                    <a:pt x="1250810" y="777787"/>
                  </a:lnTo>
                  <a:lnTo>
                    <a:pt x="1243592" y="779599"/>
                  </a:lnTo>
                  <a:lnTo>
                    <a:pt x="1236230" y="780687"/>
                  </a:lnTo>
                  <a:lnTo>
                    <a:pt x="1228725" y="781050"/>
                  </a:lnTo>
                  <a:close/>
                </a:path>
                <a:path w="1304925" h="781050">
                  <a:moveTo>
                    <a:pt x="1265544" y="771524"/>
                  </a:moveTo>
                  <a:lnTo>
                    <a:pt x="1233103" y="771524"/>
                  </a:lnTo>
                  <a:lnTo>
                    <a:pt x="1237437" y="771097"/>
                  </a:lnTo>
                  <a:lnTo>
                    <a:pt x="1246025" y="769389"/>
                  </a:lnTo>
                  <a:lnTo>
                    <a:pt x="1278966" y="748900"/>
                  </a:lnTo>
                  <a:lnTo>
                    <a:pt x="1294972" y="713563"/>
                  </a:lnTo>
                  <a:lnTo>
                    <a:pt x="1295399" y="709228"/>
                  </a:lnTo>
                  <a:lnTo>
                    <a:pt x="1295399" y="71822"/>
                  </a:lnTo>
                  <a:lnTo>
                    <a:pt x="1295091" y="68693"/>
                  </a:lnTo>
                  <a:lnTo>
                    <a:pt x="1294972" y="67486"/>
                  </a:lnTo>
                  <a:lnTo>
                    <a:pt x="1278966" y="32148"/>
                  </a:lnTo>
                  <a:lnTo>
                    <a:pt x="1246025" y="11660"/>
                  </a:lnTo>
                  <a:lnTo>
                    <a:pt x="1233103" y="9525"/>
                  </a:lnTo>
                  <a:lnTo>
                    <a:pt x="1265544" y="9525"/>
                  </a:lnTo>
                  <a:lnTo>
                    <a:pt x="1295913" y="40242"/>
                  </a:lnTo>
                  <a:lnTo>
                    <a:pt x="1304925" y="76200"/>
                  </a:lnTo>
                  <a:lnTo>
                    <a:pt x="1304925" y="704850"/>
                  </a:lnTo>
                  <a:lnTo>
                    <a:pt x="1292091" y="747192"/>
                  </a:lnTo>
                  <a:lnTo>
                    <a:pt x="1271194" y="768124"/>
                  </a:lnTo>
                  <a:lnTo>
                    <a:pt x="1265544" y="771524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13668375" y="1905000"/>
            <a:ext cx="4238625" cy="2914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Exclusive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800" spc="-10">
                <a:solidFill>
                  <a:srgbClr val="FACC15"/>
                </a:solidFill>
                <a:latin typeface="Courier New"/>
                <a:cs typeface="Courier New"/>
              </a:rPr>
              <a:t>O_EXCL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18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dirty="0" sz="2000" spc="-90">
                <a:solidFill>
                  <a:srgbClr val="D0D5DA"/>
                </a:solidFill>
                <a:latin typeface="Microsoft Sans Serif"/>
                <a:cs typeface="Microsoft Sans Serif"/>
              </a:rPr>
              <a:t>Fail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if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file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D0D5DA"/>
                </a:solidFill>
                <a:latin typeface="Microsoft Sans Serif"/>
                <a:cs typeface="Microsoft Sans Serif"/>
              </a:rPr>
              <a:t>exists</a:t>
            </a:r>
            <a:r>
              <a:rPr dirty="0" sz="2000" spc="-3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50">
                <a:solidFill>
                  <a:srgbClr val="D0D5DA"/>
                </a:solidFill>
                <a:latin typeface="Microsoft Sans Serif"/>
                <a:cs typeface="Microsoft Sans Serif"/>
              </a:rPr>
              <a:t>(</a:t>
            </a:r>
            <a:r>
              <a:rPr dirty="0" sz="2000">
                <a:solidFill>
                  <a:srgbClr val="D0D5DA"/>
                </a:solidFill>
                <a:latin typeface="Microsoft Sans Serif"/>
                <a:cs typeface="Microsoft Sans Serif"/>
              </a:rPr>
              <a:t>with</a:t>
            </a:r>
            <a:r>
              <a:rPr dirty="0" sz="2000" spc="-4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85">
                <a:solidFill>
                  <a:srgbClr val="D0D5DA"/>
                </a:solidFill>
                <a:latin typeface="Microsoft Sans Serif"/>
                <a:cs typeface="Microsoft Sans Serif"/>
              </a:rPr>
              <a:t>O</a:t>
            </a:r>
            <a:r>
              <a:rPr dirty="0" sz="2050" spc="-85">
                <a:solidFill>
                  <a:srgbClr val="D0D5DA"/>
                </a:solidFill>
                <a:latin typeface="Microsoft Sans Serif"/>
                <a:cs typeface="Microsoft Sans Serif"/>
              </a:rPr>
              <a:t>_</a:t>
            </a:r>
            <a:r>
              <a:rPr dirty="0" sz="2000" spc="-85">
                <a:solidFill>
                  <a:srgbClr val="D0D5DA"/>
                </a:solidFill>
                <a:latin typeface="Microsoft Sans Serif"/>
                <a:cs typeface="Microsoft Sans Serif"/>
              </a:rPr>
              <a:t>CREAT</a:t>
            </a:r>
            <a:r>
              <a:rPr dirty="0" sz="2050" spc="-85">
                <a:solidFill>
                  <a:srgbClr val="D0D5DA"/>
                </a:solidFill>
                <a:latin typeface="Microsoft Sans Serif"/>
                <a:cs typeface="Microsoft Sans Serif"/>
              </a:rPr>
              <a:t>)</a:t>
            </a:r>
            <a:endParaRPr sz="2050">
              <a:latin typeface="Microsoft Sans Serif"/>
              <a:cs typeface="Microsoft Sans Serif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381000" y="5010150"/>
            <a:ext cx="17526000" cy="781050"/>
            <a:chOff x="381000" y="5010150"/>
            <a:chExt cx="17526000" cy="781050"/>
          </a:xfrm>
        </p:grpSpPr>
        <p:sp>
          <p:nvSpPr>
            <p:cNvPr id="32" name="object 32" descr=""/>
            <p:cNvSpPr/>
            <p:nvPr/>
          </p:nvSpPr>
          <p:spPr>
            <a:xfrm>
              <a:off x="381000" y="5010150"/>
              <a:ext cx="17526000" cy="781050"/>
            </a:xfrm>
            <a:custGeom>
              <a:avLst/>
              <a:gdLst/>
              <a:ahLst/>
              <a:cxnLst/>
              <a:rect l="l" t="t" r="r" b="b"/>
              <a:pathLst>
                <a:path w="17526000" h="781050">
                  <a:moveTo>
                    <a:pt x="17526000" y="781050"/>
                  </a:moveTo>
                  <a:lnTo>
                    <a:pt x="0" y="781050"/>
                  </a:lnTo>
                  <a:lnTo>
                    <a:pt x="0" y="0"/>
                  </a:lnTo>
                  <a:lnTo>
                    <a:pt x="17526000" y="0"/>
                  </a:lnTo>
                  <a:lnTo>
                    <a:pt x="17526000" y="781050"/>
                  </a:lnTo>
                  <a:close/>
                </a:path>
              </a:pathLst>
            </a:custGeom>
            <a:solidFill>
              <a:srgbClr val="1D3A8A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1953874" y="5257800"/>
              <a:ext cx="247650" cy="295275"/>
            </a:xfrm>
            <a:custGeom>
              <a:avLst/>
              <a:gdLst/>
              <a:ahLst/>
              <a:cxnLst/>
              <a:rect l="l" t="t" r="r" b="b"/>
              <a:pathLst>
                <a:path w="247650" h="295275">
                  <a:moveTo>
                    <a:pt x="214602" y="295275"/>
                  </a:moveTo>
                  <a:lnTo>
                    <a:pt x="33047" y="295275"/>
                  </a:lnTo>
                  <a:lnTo>
                    <a:pt x="28187" y="294308"/>
                  </a:lnTo>
                  <a:lnTo>
                    <a:pt x="965" y="267087"/>
                  </a:lnTo>
                  <a:lnTo>
                    <a:pt x="0" y="262227"/>
                  </a:lnTo>
                  <a:lnTo>
                    <a:pt x="0" y="257175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14602" y="0"/>
                  </a:lnTo>
                  <a:lnTo>
                    <a:pt x="246682" y="28186"/>
                  </a:lnTo>
                  <a:lnTo>
                    <a:pt x="247650" y="33047"/>
                  </a:lnTo>
                  <a:lnTo>
                    <a:pt x="247650" y="262227"/>
                  </a:lnTo>
                  <a:lnTo>
                    <a:pt x="219460" y="294308"/>
                  </a:lnTo>
                  <a:lnTo>
                    <a:pt x="214602" y="295275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381000" y="5010150"/>
            <a:ext cx="17526000" cy="781050"/>
          </a:xfrm>
          <a:prstGeom prst="rect">
            <a:avLst/>
          </a:prstGeom>
        </p:spPr>
        <p:txBody>
          <a:bodyPr wrap="square" lIns="0" tIns="1968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50"/>
              </a:spcBef>
            </a:pP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These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flags</a:t>
            </a:r>
            <a:r>
              <a:rPr dirty="0" sz="2000" spc="-1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dirty="0" sz="2000" spc="-11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dirty="0" sz="2000" spc="-1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combined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access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modes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45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-105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dirty="0" sz="205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dirty="0" sz="1800" spc="-6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050" spc="-105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r>
              <a:rPr dirty="0" sz="205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operator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50" spc="-150"/>
              <a:t>The</a:t>
            </a:r>
            <a:r>
              <a:rPr dirty="0" sz="4050" spc="-250"/>
              <a:t> </a:t>
            </a:r>
            <a:r>
              <a:rPr dirty="0" sz="4050" spc="-185"/>
              <a:t>openat</a:t>
            </a:r>
            <a:r>
              <a:rPr dirty="0" sz="4050" spc="-250"/>
              <a:t> </a:t>
            </a:r>
            <a:r>
              <a:rPr dirty="0" sz="4050" spc="-210"/>
              <a:t>Function</a:t>
            </a:r>
            <a:endParaRPr sz="4050"/>
          </a:p>
        </p:txBody>
      </p:sp>
      <p:sp>
        <p:nvSpPr>
          <p:cNvPr id="3" name="object 3" descr=""/>
          <p:cNvSpPr txBox="1"/>
          <p:nvPr/>
        </p:nvSpPr>
        <p:spPr>
          <a:xfrm>
            <a:off x="17400339" y="765019"/>
            <a:ext cx="51943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20">
                <a:solidFill>
                  <a:srgbClr val="D0D5DA"/>
                </a:solidFill>
                <a:latin typeface="Microsoft Sans Serif"/>
                <a:cs typeface="Microsoft Sans Serif"/>
              </a:rPr>
              <a:t>7/25</a:t>
            </a:r>
            <a:endParaRPr sz="195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1000" y="1905000"/>
            <a:ext cx="8667750" cy="3257550"/>
            <a:chOff x="381000" y="1905000"/>
            <a:chExt cx="8667750" cy="3257550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1905000"/>
              <a:ext cx="8667750" cy="3257550"/>
            </a:xfrm>
            <a:custGeom>
              <a:avLst/>
              <a:gdLst/>
              <a:ahLst/>
              <a:cxnLst/>
              <a:rect l="l" t="t" r="r" b="b"/>
              <a:pathLst>
                <a:path w="8667750" h="3257550">
                  <a:moveTo>
                    <a:pt x="8667750" y="3257550"/>
                  </a:moveTo>
                  <a:lnTo>
                    <a:pt x="0" y="325755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32575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36600" y="2285915"/>
              <a:ext cx="508634" cy="432434"/>
            </a:xfrm>
            <a:custGeom>
              <a:avLst/>
              <a:gdLst/>
              <a:ahLst/>
              <a:cxnLst/>
              <a:rect l="l" t="t" r="r" b="b"/>
              <a:pathLst>
                <a:path w="508634" h="432435">
                  <a:moveTo>
                    <a:pt x="101600" y="279484"/>
                  </a:moveTo>
                  <a:lnTo>
                    <a:pt x="139700" y="205824"/>
                  </a:lnTo>
                  <a:lnTo>
                    <a:pt x="170368" y="180009"/>
                  </a:lnTo>
                  <a:lnTo>
                    <a:pt x="183896" y="177884"/>
                  </a:lnTo>
                  <a:lnTo>
                    <a:pt x="457200" y="177884"/>
                  </a:lnTo>
                  <a:lnTo>
                    <a:pt x="461080" y="177877"/>
                  </a:lnTo>
                  <a:lnTo>
                    <a:pt x="464911" y="178309"/>
                  </a:lnTo>
                  <a:lnTo>
                    <a:pt x="468692" y="179180"/>
                  </a:lnTo>
                  <a:lnTo>
                    <a:pt x="472473" y="180051"/>
                  </a:lnTo>
                  <a:lnTo>
                    <a:pt x="503426" y="207425"/>
                  </a:lnTo>
                  <a:lnTo>
                    <a:pt x="505050" y="210949"/>
                  </a:lnTo>
                  <a:lnTo>
                    <a:pt x="506255" y="214611"/>
                  </a:lnTo>
                  <a:lnTo>
                    <a:pt x="507039" y="218411"/>
                  </a:lnTo>
                  <a:lnTo>
                    <a:pt x="507824" y="222211"/>
                  </a:lnTo>
                  <a:lnTo>
                    <a:pt x="508169" y="226051"/>
                  </a:lnTo>
                  <a:lnTo>
                    <a:pt x="508073" y="229930"/>
                  </a:lnTo>
                  <a:lnTo>
                    <a:pt x="507978" y="233809"/>
                  </a:lnTo>
                  <a:lnTo>
                    <a:pt x="507446" y="237627"/>
                  </a:lnTo>
                  <a:lnTo>
                    <a:pt x="506476" y="241384"/>
                  </a:lnTo>
                  <a:lnTo>
                    <a:pt x="467360" y="393784"/>
                  </a:lnTo>
                  <a:lnTo>
                    <a:pt x="449146" y="421351"/>
                  </a:lnTo>
                  <a:lnTo>
                    <a:pt x="444659" y="424802"/>
                  </a:lnTo>
                  <a:lnTo>
                    <a:pt x="439733" y="427430"/>
                  </a:lnTo>
                  <a:lnTo>
                    <a:pt x="434368" y="429235"/>
                  </a:lnTo>
                  <a:lnTo>
                    <a:pt x="429003" y="431039"/>
                  </a:lnTo>
                  <a:lnTo>
                    <a:pt x="423490" y="431922"/>
                  </a:lnTo>
                  <a:lnTo>
                    <a:pt x="417830" y="431884"/>
                  </a:lnTo>
                  <a:lnTo>
                    <a:pt x="50800" y="431884"/>
                  </a:lnTo>
                  <a:lnTo>
                    <a:pt x="47464" y="431884"/>
                  </a:lnTo>
                  <a:lnTo>
                    <a:pt x="44160" y="431559"/>
                  </a:lnTo>
                  <a:lnTo>
                    <a:pt x="40889" y="430908"/>
                  </a:lnTo>
                  <a:lnTo>
                    <a:pt x="37617" y="430257"/>
                  </a:lnTo>
                  <a:lnTo>
                    <a:pt x="6708" y="406534"/>
                  </a:lnTo>
                  <a:lnTo>
                    <a:pt x="3866" y="400524"/>
                  </a:lnTo>
                  <a:lnTo>
                    <a:pt x="2590" y="397443"/>
                  </a:lnTo>
                  <a:lnTo>
                    <a:pt x="1626" y="394266"/>
                  </a:lnTo>
                  <a:lnTo>
                    <a:pt x="976" y="390995"/>
                  </a:lnTo>
                  <a:lnTo>
                    <a:pt x="325" y="387723"/>
                  </a:lnTo>
                  <a:lnTo>
                    <a:pt x="0" y="384420"/>
                  </a:lnTo>
                  <a:lnTo>
                    <a:pt x="0" y="381084"/>
                  </a:lnTo>
                  <a:lnTo>
                    <a:pt x="0" y="50884"/>
                  </a:lnTo>
                  <a:lnTo>
                    <a:pt x="0" y="47549"/>
                  </a:lnTo>
                  <a:lnTo>
                    <a:pt x="325" y="44245"/>
                  </a:lnTo>
                  <a:lnTo>
                    <a:pt x="976" y="40974"/>
                  </a:lnTo>
                  <a:lnTo>
                    <a:pt x="1626" y="37702"/>
                  </a:lnTo>
                  <a:lnTo>
                    <a:pt x="2590" y="34525"/>
                  </a:lnTo>
                  <a:lnTo>
                    <a:pt x="3866" y="31444"/>
                  </a:lnTo>
                  <a:lnTo>
                    <a:pt x="5143" y="28362"/>
                  </a:lnTo>
                  <a:lnTo>
                    <a:pt x="14878" y="14963"/>
                  </a:lnTo>
                  <a:lnTo>
                    <a:pt x="17237" y="12605"/>
                  </a:lnTo>
                  <a:lnTo>
                    <a:pt x="19803" y="10499"/>
                  </a:lnTo>
                  <a:lnTo>
                    <a:pt x="22577" y="8645"/>
                  </a:lnTo>
                  <a:lnTo>
                    <a:pt x="25350" y="6792"/>
                  </a:lnTo>
                  <a:lnTo>
                    <a:pt x="28278" y="5228"/>
                  </a:lnTo>
                  <a:lnTo>
                    <a:pt x="31359" y="3951"/>
                  </a:lnTo>
                  <a:lnTo>
                    <a:pt x="34441" y="2675"/>
                  </a:lnTo>
                  <a:lnTo>
                    <a:pt x="37617" y="1711"/>
                  </a:lnTo>
                  <a:lnTo>
                    <a:pt x="40889" y="1060"/>
                  </a:lnTo>
                  <a:lnTo>
                    <a:pt x="44160" y="410"/>
                  </a:lnTo>
                  <a:lnTo>
                    <a:pt x="47464" y="84"/>
                  </a:lnTo>
                  <a:lnTo>
                    <a:pt x="50800" y="84"/>
                  </a:lnTo>
                  <a:lnTo>
                    <a:pt x="149860" y="84"/>
                  </a:lnTo>
                  <a:lnTo>
                    <a:pt x="188038" y="15735"/>
                  </a:lnTo>
                  <a:lnTo>
                    <a:pt x="192786" y="22944"/>
                  </a:lnTo>
                  <a:lnTo>
                    <a:pt x="213360" y="53424"/>
                  </a:lnTo>
                  <a:lnTo>
                    <a:pt x="247236" y="76283"/>
                  </a:lnTo>
                  <a:lnTo>
                    <a:pt x="255778" y="76284"/>
                  </a:lnTo>
                  <a:lnTo>
                    <a:pt x="406400" y="76284"/>
                  </a:lnTo>
                  <a:lnTo>
                    <a:pt x="409735" y="76284"/>
                  </a:lnTo>
                  <a:lnTo>
                    <a:pt x="413039" y="76610"/>
                  </a:lnTo>
                  <a:lnTo>
                    <a:pt x="416310" y="77260"/>
                  </a:lnTo>
                  <a:lnTo>
                    <a:pt x="419582" y="77911"/>
                  </a:lnTo>
                  <a:lnTo>
                    <a:pt x="422758" y="78875"/>
                  </a:lnTo>
                  <a:lnTo>
                    <a:pt x="425840" y="80151"/>
                  </a:lnTo>
                  <a:lnTo>
                    <a:pt x="428921" y="81428"/>
                  </a:lnTo>
                  <a:lnTo>
                    <a:pt x="431849" y="82992"/>
                  </a:lnTo>
                  <a:lnTo>
                    <a:pt x="448638" y="98861"/>
                  </a:lnTo>
                  <a:lnTo>
                    <a:pt x="450491" y="101635"/>
                  </a:lnTo>
                  <a:lnTo>
                    <a:pt x="452056" y="104562"/>
                  </a:lnTo>
                  <a:lnTo>
                    <a:pt x="453333" y="107644"/>
                  </a:lnTo>
                  <a:lnTo>
                    <a:pt x="454609" y="110725"/>
                  </a:lnTo>
                  <a:lnTo>
                    <a:pt x="455573" y="113902"/>
                  </a:lnTo>
                  <a:lnTo>
                    <a:pt x="456223" y="117174"/>
                  </a:lnTo>
                  <a:lnTo>
                    <a:pt x="456874" y="120445"/>
                  </a:lnTo>
                  <a:lnTo>
                    <a:pt x="457200" y="123749"/>
                  </a:lnTo>
                  <a:lnTo>
                    <a:pt x="457200" y="127084"/>
                  </a:lnTo>
                  <a:lnTo>
                    <a:pt x="457200" y="177884"/>
                  </a:lnTo>
                </a:path>
              </a:pathLst>
            </a:custGeom>
            <a:ln w="5080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924300" y="3638550"/>
              <a:ext cx="657225" cy="295275"/>
            </a:xfrm>
            <a:custGeom>
              <a:avLst/>
              <a:gdLst/>
              <a:ahLst/>
              <a:cxnLst/>
              <a:rect l="l" t="t" r="r" b="b"/>
              <a:pathLst>
                <a:path w="657225" h="295275">
                  <a:moveTo>
                    <a:pt x="624177" y="295274"/>
                  </a:moveTo>
                  <a:lnTo>
                    <a:pt x="33047" y="295274"/>
                  </a:lnTo>
                  <a:lnTo>
                    <a:pt x="28187" y="294308"/>
                  </a:lnTo>
                  <a:lnTo>
                    <a:pt x="966" y="267087"/>
                  </a:lnTo>
                  <a:lnTo>
                    <a:pt x="0" y="262227"/>
                  </a:lnTo>
                  <a:lnTo>
                    <a:pt x="0" y="257175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624177" y="0"/>
                  </a:lnTo>
                  <a:lnTo>
                    <a:pt x="656258" y="28187"/>
                  </a:lnTo>
                  <a:lnTo>
                    <a:pt x="657225" y="33046"/>
                  </a:lnTo>
                  <a:lnTo>
                    <a:pt x="657225" y="262227"/>
                  </a:lnTo>
                  <a:lnTo>
                    <a:pt x="629037" y="294308"/>
                  </a:lnTo>
                  <a:lnTo>
                    <a:pt x="624177" y="295274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pc="-165"/>
              <a:t>How</a:t>
            </a:r>
            <a:r>
              <a:rPr dirty="0" spc="-145"/>
              <a:t> </a:t>
            </a:r>
            <a:r>
              <a:rPr dirty="0" spc="-130"/>
              <a:t>openat</a:t>
            </a:r>
            <a:r>
              <a:rPr dirty="0" spc="-140"/>
              <a:t> </a:t>
            </a:r>
            <a:r>
              <a:rPr dirty="0" spc="-20"/>
              <a:t>Works</a:t>
            </a:r>
          </a:p>
          <a:p>
            <a:pPr marL="548640" indent="-243840">
              <a:lnSpc>
                <a:spcPct val="100000"/>
              </a:lnSpc>
              <a:spcBef>
                <a:spcPts val="1565"/>
              </a:spcBef>
              <a:buClr>
                <a:srgbClr val="4ADE80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b="0">
                <a:latin typeface="Microsoft Sans Serif"/>
                <a:cs typeface="Microsoft Sans Serif"/>
              </a:rPr>
              <a:t>If</a:t>
            </a:r>
            <a:r>
              <a:rPr dirty="0" sz="2000" spc="-100" b="0">
                <a:latin typeface="Microsoft Sans Serif"/>
                <a:cs typeface="Microsoft Sans Serif"/>
              </a:rPr>
              <a:t> </a:t>
            </a:r>
            <a:r>
              <a:rPr dirty="0" sz="2000" spc="-10" b="0">
                <a:latin typeface="Microsoft Sans Serif"/>
                <a:cs typeface="Microsoft Sans Serif"/>
              </a:rPr>
              <a:t>path</a:t>
            </a:r>
            <a:r>
              <a:rPr dirty="0" sz="2000" spc="-85" b="0">
                <a:latin typeface="Microsoft Sans Serif"/>
                <a:cs typeface="Microsoft Sans Serif"/>
              </a:rPr>
              <a:t> </a:t>
            </a:r>
            <a:r>
              <a:rPr dirty="0" sz="2000" b="0">
                <a:latin typeface="Microsoft Sans Serif"/>
                <a:cs typeface="Microsoft Sans Serif"/>
              </a:rPr>
              <a:t>is</a:t>
            </a:r>
            <a:r>
              <a:rPr dirty="0" sz="2000" spc="-90" b="0">
                <a:latin typeface="Microsoft Sans Serif"/>
                <a:cs typeface="Microsoft Sans Serif"/>
              </a:rPr>
              <a:t> </a:t>
            </a:r>
            <a:r>
              <a:rPr dirty="0" sz="2000" spc="-40" b="0">
                <a:latin typeface="Microsoft Sans Serif"/>
                <a:cs typeface="Microsoft Sans Serif"/>
              </a:rPr>
              <a:t>absolute</a:t>
            </a:r>
            <a:r>
              <a:rPr dirty="0" sz="2050" spc="-40" b="0">
                <a:latin typeface="Microsoft Sans Serif"/>
                <a:cs typeface="Microsoft Sans Serif"/>
              </a:rPr>
              <a:t>:</a:t>
            </a:r>
            <a:r>
              <a:rPr dirty="0" sz="2050" spc="-100" b="0">
                <a:latin typeface="Microsoft Sans Serif"/>
                <a:cs typeface="Microsoft Sans Serif"/>
              </a:rPr>
              <a:t> </a:t>
            </a:r>
            <a:r>
              <a:rPr dirty="0" sz="2000" spc="-10" b="0">
                <a:latin typeface="Microsoft Sans Serif"/>
                <a:cs typeface="Microsoft Sans Serif"/>
              </a:rPr>
              <a:t>acts</a:t>
            </a:r>
            <a:r>
              <a:rPr dirty="0" sz="2000" spc="-85" b="0">
                <a:latin typeface="Microsoft Sans Serif"/>
                <a:cs typeface="Microsoft Sans Serif"/>
              </a:rPr>
              <a:t> </a:t>
            </a:r>
            <a:r>
              <a:rPr dirty="0" sz="2000" b="0">
                <a:latin typeface="Microsoft Sans Serif"/>
                <a:cs typeface="Microsoft Sans Serif"/>
              </a:rPr>
              <a:t>like</a:t>
            </a:r>
            <a:r>
              <a:rPr dirty="0" sz="2000" spc="300" b="0">
                <a:latin typeface="Microsoft Sans Serif"/>
                <a:cs typeface="Microsoft Sans Serif"/>
              </a:rPr>
              <a:t> </a:t>
            </a:r>
            <a:r>
              <a:rPr dirty="0" sz="1800" spc="-20" b="0">
                <a:latin typeface="Courier New"/>
                <a:cs typeface="Courier New"/>
              </a:rPr>
              <a:t>open</a:t>
            </a:r>
            <a:endParaRPr sz="1800">
              <a:latin typeface="Courier New"/>
              <a:cs typeface="Courier New"/>
            </a:endParaRPr>
          </a:p>
          <a:p>
            <a:pPr marL="548640" indent="-243840">
              <a:lnSpc>
                <a:spcPct val="100000"/>
              </a:lnSpc>
              <a:spcBef>
                <a:spcPts val="1290"/>
              </a:spcBef>
              <a:buClr>
                <a:srgbClr val="4ADE80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b="0">
                <a:latin typeface="Microsoft Sans Serif"/>
                <a:cs typeface="Microsoft Sans Serif"/>
              </a:rPr>
              <a:t>If</a:t>
            </a:r>
            <a:r>
              <a:rPr dirty="0" sz="2000" spc="-65" b="0">
                <a:latin typeface="Microsoft Sans Serif"/>
                <a:cs typeface="Microsoft Sans Serif"/>
              </a:rPr>
              <a:t> </a:t>
            </a:r>
            <a:r>
              <a:rPr dirty="0" sz="2000" spc="-10" b="0">
                <a:latin typeface="Microsoft Sans Serif"/>
                <a:cs typeface="Microsoft Sans Serif"/>
              </a:rPr>
              <a:t>path</a:t>
            </a:r>
            <a:r>
              <a:rPr dirty="0" sz="2000" spc="-65" b="0">
                <a:latin typeface="Microsoft Sans Serif"/>
                <a:cs typeface="Microsoft Sans Serif"/>
              </a:rPr>
              <a:t> </a:t>
            </a:r>
            <a:r>
              <a:rPr dirty="0" sz="2000" b="0">
                <a:latin typeface="Microsoft Sans Serif"/>
                <a:cs typeface="Microsoft Sans Serif"/>
              </a:rPr>
              <a:t>is</a:t>
            </a:r>
            <a:r>
              <a:rPr dirty="0" sz="2000" spc="-65" b="0">
                <a:latin typeface="Microsoft Sans Serif"/>
                <a:cs typeface="Microsoft Sans Serif"/>
              </a:rPr>
              <a:t> </a:t>
            </a:r>
            <a:r>
              <a:rPr dirty="0" sz="2000" spc="-40" b="0">
                <a:latin typeface="Microsoft Sans Serif"/>
                <a:cs typeface="Microsoft Sans Serif"/>
              </a:rPr>
              <a:t>relative</a:t>
            </a:r>
            <a:r>
              <a:rPr dirty="0" sz="2050" spc="-40" b="0">
                <a:latin typeface="Microsoft Sans Serif"/>
                <a:cs typeface="Microsoft Sans Serif"/>
              </a:rPr>
              <a:t>:</a:t>
            </a:r>
            <a:r>
              <a:rPr dirty="0" sz="2050" spc="-80" b="0">
                <a:latin typeface="Microsoft Sans Serif"/>
                <a:cs typeface="Microsoft Sans Serif"/>
              </a:rPr>
              <a:t> </a:t>
            </a:r>
            <a:r>
              <a:rPr dirty="0" sz="2000" spc="-50" b="0">
                <a:latin typeface="Microsoft Sans Serif"/>
                <a:cs typeface="Microsoft Sans Serif"/>
              </a:rPr>
              <a:t>evaluated</a:t>
            </a:r>
            <a:r>
              <a:rPr dirty="0" sz="2000" spc="-65" b="0">
                <a:latin typeface="Microsoft Sans Serif"/>
                <a:cs typeface="Microsoft Sans Serif"/>
              </a:rPr>
              <a:t> </a:t>
            </a:r>
            <a:r>
              <a:rPr dirty="0" sz="2000" spc="-35" b="0">
                <a:latin typeface="Microsoft Sans Serif"/>
                <a:cs typeface="Microsoft Sans Serif"/>
              </a:rPr>
              <a:t>relative</a:t>
            </a:r>
            <a:r>
              <a:rPr dirty="0" sz="2000" spc="-65" b="0">
                <a:latin typeface="Microsoft Sans Serif"/>
                <a:cs typeface="Microsoft Sans Serif"/>
              </a:rPr>
              <a:t> </a:t>
            </a:r>
            <a:r>
              <a:rPr dirty="0" sz="2000" b="0">
                <a:latin typeface="Microsoft Sans Serif"/>
                <a:cs typeface="Microsoft Sans Serif"/>
              </a:rPr>
              <a:t>to</a:t>
            </a:r>
            <a:r>
              <a:rPr dirty="0" sz="2000" spc="-65" b="0">
                <a:latin typeface="Microsoft Sans Serif"/>
                <a:cs typeface="Microsoft Sans Serif"/>
              </a:rPr>
              <a:t> </a:t>
            </a:r>
            <a:r>
              <a:rPr dirty="0" sz="2000" b="0">
                <a:latin typeface="Microsoft Sans Serif"/>
                <a:cs typeface="Microsoft Sans Serif"/>
              </a:rPr>
              <a:t>directory</a:t>
            </a:r>
            <a:r>
              <a:rPr dirty="0" sz="2000" spc="-65" b="0">
                <a:latin typeface="Microsoft Sans Serif"/>
                <a:cs typeface="Microsoft Sans Serif"/>
              </a:rPr>
              <a:t> </a:t>
            </a:r>
            <a:r>
              <a:rPr dirty="0" sz="2000" spc="-25" b="0">
                <a:latin typeface="Microsoft Sans Serif"/>
                <a:cs typeface="Microsoft Sans Serif"/>
              </a:rPr>
              <a:t>fd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190"/>
              </a:spcBef>
              <a:buClr>
                <a:srgbClr val="4ADE80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45" b="0">
                <a:latin typeface="Microsoft Sans Serif"/>
                <a:cs typeface="Microsoft Sans Serif"/>
              </a:rPr>
              <a:t>Provides</a:t>
            </a:r>
            <a:r>
              <a:rPr dirty="0" sz="2000" spc="-90" b="0">
                <a:latin typeface="Microsoft Sans Serif"/>
                <a:cs typeface="Microsoft Sans Serif"/>
              </a:rPr>
              <a:t> </a:t>
            </a:r>
            <a:r>
              <a:rPr dirty="0" sz="2000" spc="-45" b="0">
                <a:latin typeface="Microsoft Sans Serif"/>
                <a:cs typeface="Microsoft Sans Serif"/>
              </a:rPr>
              <a:t>more</a:t>
            </a:r>
            <a:r>
              <a:rPr dirty="0" sz="2000" spc="-90" b="0">
                <a:latin typeface="Microsoft Sans Serif"/>
                <a:cs typeface="Microsoft Sans Serif"/>
              </a:rPr>
              <a:t> </a:t>
            </a:r>
            <a:r>
              <a:rPr dirty="0" sz="2000" spc="-10" b="0">
                <a:latin typeface="Microsoft Sans Serif"/>
                <a:cs typeface="Microsoft Sans Serif"/>
              </a:rPr>
              <a:t>control</a:t>
            </a:r>
            <a:r>
              <a:rPr dirty="0" sz="2000" spc="-100" b="0">
                <a:latin typeface="Microsoft Sans Serif"/>
                <a:cs typeface="Microsoft Sans Serif"/>
              </a:rPr>
              <a:t> </a:t>
            </a:r>
            <a:r>
              <a:rPr dirty="0" sz="2000" spc="-20" b="0">
                <a:latin typeface="Microsoft Sans Serif"/>
                <a:cs typeface="Microsoft Sans Serif"/>
              </a:rPr>
              <a:t>over</a:t>
            </a:r>
            <a:r>
              <a:rPr dirty="0" sz="2000" spc="-90" b="0">
                <a:latin typeface="Microsoft Sans Serif"/>
                <a:cs typeface="Microsoft Sans Serif"/>
              </a:rPr>
              <a:t> </a:t>
            </a:r>
            <a:r>
              <a:rPr dirty="0" sz="2000" spc="-10" b="0">
                <a:latin typeface="Microsoft Sans Serif"/>
                <a:cs typeface="Microsoft Sans Serif"/>
              </a:rPr>
              <a:t>path</a:t>
            </a:r>
            <a:r>
              <a:rPr dirty="0" sz="2000" spc="-95" b="0">
                <a:latin typeface="Microsoft Sans Serif"/>
                <a:cs typeface="Microsoft Sans Serif"/>
              </a:rPr>
              <a:t> </a:t>
            </a:r>
            <a:r>
              <a:rPr dirty="0" sz="2000" spc="-10" b="0">
                <a:latin typeface="Microsoft Sans Serif"/>
                <a:cs typeface="Microsoft Sans Serif"/>
              </a:rPr>
              <a:t>resolution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9239250" y="1905000"/>
            <a:ext cx="8667750" cy="3257550"/>
            <a:chOff x="9239250" y="1905000"/>
            <a:chExt cx="8667750" cy="3257550"/>
          </a:xfrm>
        </p:grpSpPr>
        <p:sp>
          <p:nvSpPr>
            <p:cNvPr id="10" name="object 10" descr=""/>
            <p:cNvSpPr/>
            <p:nvPr/>
          </p:nvSpPr>
          <p:spPr>
            <a:xfrm>
              <a:off x="9239250" y="1905000"/>
              <a:ext cx="8667750" cy="3257550"/>
            </a:xfrm>
            <a:custGeom>
              <a:avLst/>
              <a:gdLst/>
              <a:ahLst/>
              <a:cxnLst/>
              <a:rect l="l" t="t" r="r" b="b"/>
              <a:pathLst>
                <a:path w="8667750" h="3257550">
                  <a:moveTo>
                    <a:pt x="8667750" y="3257550"/>
                  </a:moveTo>
                  <a:lnTo>
                    <a:pt x="0" y="325755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32575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645650" y="2260588"/>
              <a:ext cx="406400" cy="509270"/>
            </a:xfrm>
            <a:custGeom>
              <a:avLst/>
              <a:gdLst/>
              <a:ahLst/>
              <a:cxnLst/>
              <a:rect l="l" t="t" r="r" b="b"/>
              <a:pathLst>
                <a:path w="406400" h="509269">
                  <a:moveTo>
                    <a:pt x="406400" y="279411"/>
                  </a:moveTo>
                  <a:lnTo>
                    <a:pt x="401167" y="330059"/>
                  </a:lnTo>
                  <a:lnTo>
                    <a:pt x="386311" y="373576"/>
                  </a:lnTo>
                  <a:lnTo>
                    <a:pt x="363092" y="410606"/>
                  </a:lnTo>
                  <a:lnTo>
                    <a:pt x="332774" y="441793"/>
                  </a:lnTo>
                  <a:lnTo>
                    <a:pt x="296617" y="467782"/>
                  </a:lnTo>
                  <a:lnTo>
                    <a:pt x="255883" y="489216"/>
                  </a:lnTo>
                  <a:lnTo>
                    <a:pt x="211836" y="506741"/>
                  </a:lnTo>
                  <a:lnTo>
                    <a:pt x="206133" y="508673"/>
                  </a:lnTo>
                  <a:lnTo>
                    <a:pt x="200460" y="508589"/>
                  </a:lnTo>
                  <a:lnTo>
                    <a:pt x="150676" y="489056"/>
                  </a:lnTo>
                  <a:lnTo>
                    <a:pt x="109875" y="467689"/>
                  </a:lnTo>
                  <a:lnTo>
                    <a:pt x="73673" y="441746"/>
                  </a:lnTo>
                  <a:lnTo>
                    <a:pt x="43327" y="410586"/>
                  </a:lnTo>
                  <a:lnTo>
                    <a:pt x="20094" y="373570"/>
                  </a:lnTo>
                  <a:lnTo>
                    <a:pt x="5233" y="330058"/>
                  </a:lnTo>
                  <a:lnTo>
                    <a:pt x="0" y="279411"/>
                  </a:lnTo>
                  <a:lnTo>
                    <a:pt x="0" y="101611"/>
                  </a:lnTo>
                  <a:lnTo>
                    <a:pt x="0" y="98243"/>
                  </a:lnTo>
                  <a:lnTo>
                    <a:pt x="7439" y="83650"/>
                  </a:lnTo>
                  <a:lnTo>
                    <a:pt x="9821" y="81269"/>
                  </a:lnTo>
                  <a:lnTo>
                    <a:pt x="12567" y="79433"/>
                  </a:lnTo>
                  <a:lnTo>
                    <a:pt x="15679" y="78144"/>
                  </a:lnTo>
                  <a:lnTo>
                    <a:pt x="18791" y="76855"/>
                  </a:lnTo>
                  <a:lnTo>
                    <a:pt x="22031" y="76211"/>
                  </a:lnTo>
                  <a:lnTo>
                    <a:pt x="25400" y="76211"/>
                  </a:lnTo>
                  <a:lnTo>
                    <a:pt x="65381" y="70845"/>
                  </a:lnTo>
                  <a:lnTo>
                    <a:pt x="107124" y="56145"/>
                  </a:lnTo>
                  <a:lnTo>
                    <a:pt x="147629" y="34206"/>
                  </a:lnTo>
                  <a:lnTo>
                    <a:pt x="183896" y="7123"/>
                  </a:lnTo>
                  <a:lnTo>
                    <a:pt x="186586" y="4824"/>
                  </a:lnTo>
                  <a:lnTo>
                    <a:pt x="189591" y="3062"/>
                  </a:lnTo>
                  <a:lnTo>
                    <a:pt x="192911" y="1837"/>
                  </a:lnTo>
                  <a:lnTo>
                    <a:pt x="196231" y="612"/>
                  </a:lnTo>
                  <a:lnTo>
                    <a:pt x="199661" y="0"/>
                  </a:lnTo>
                  <a:lnTo>
                    <a:pt x="203200" y="0"/>
                  </a:lnTo>
                  <a:lnTo>
                    <a:pt x="206738" y="0"/>
                  </a:lnTo>
                  <a:lnTo>
                    <a:pt x="210168" y="612"/>
                  </a:lnTo>
                  <a:lnTo>
                    <a:pt x="213488" y="1837"/>
                  </a:lnTo>
                  <a:lnTo>
                    <a:pt x="216808" y="3062"/>
                  </a:lnTo>
                  <a:lnTo>
                    <a:pt x="219813" y="4824"/>
                  </a:lnTo>
                  <a:lnTo>
                    <a:pt x="258877" y="34313"/>
                  </a:lnTo>
                  <a:lnTo>
                    <a:pt x="299370" y="56240"/>
                  </a:lnTo>
                  <a:lnTo>
                    <a:pt x="341054" y="70881"/>
                  </a:lnTo>
                  <a:lnTo>
                    <a:pt x="381000" y="76211"/>
                  </a:lnTo>
                  <a:lnTo>
                    <a:pt x="384368" y="76211"/>
                  </a:lnTo>
                  <a:lnTo>
                    <a:pt x="387608" y="76855"/>
                  </a:lnTo>
                  <a:lnTo>
                    <a:pt x="390720" y="78144"/>
                  </a:lnTo>
                  <a:lnTo>
                    <a:pt x="393832" y="79433"/>
                  </a:lnTo>
                  <a:lnTo>
                    <a:pt x="396578" y="81269"/>
                  </a:lnTo>
                  <a:lnTo>
                    <a:pt x="406400" y="101611"/>
                  </a:lnTo>
                  <a:lnTo>
                    <a:pt x="406400" y="279411"/>
                  </a:lnTo>
                  <a:close/>
                </a:path>
              </a:pathLst>
            </a:custGeom>
            <a:ln w="5080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9239250" y="1905000"/>
            <a:ext cx="8667750" cy="3257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z="2550" spc="-110" b="1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r>
              <a:rPr dirty="0" sz="255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0" b="1">
                <a:solidFill>
                  <a:srgbClr val="FFFFFF"/>
                </a:solidFill>
                <a:latin typeface="Arial"/>
                <a:cs typeface="Arial"/>
              </a:rPr>
              <a:t>Benefits</a:t>
            </a:r>
            <a:endParaRPr sz="2550">
              <a:latin typeface="Arial"/>
              <a:cs typeface="Arial"/>
            </a:endParaRPr>
          </a:p>
          <a:p>
            <a:pPr marL="548640" indent="-243840">
              <a:lnSpc>
                <a:spcPct val="100000"/>
              </a:lnSpc>
              <a:spcBef>
                <a:spcPts val="1565"/>
              </a:spcBef>
              <a:buClr>
                <a:srgbClr val="4ADE80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Prevents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race</a:t>
            </a:r>
            <a:r>
              <a:rPr dirty="0" sz="200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conditions</a:t>
            </a:r>
            <a:r>
              <a:rPr dirty="0" sz="200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-125">
                <a:solidFill>
                  <a:srgbClr val="FFFFFF"/>
                </a:solidFill>
                <a:latin typeface="Microsoft Sans Serif"/>
                <a:cs typeface="Microsoft Sans Serif"/>
              </a:rPr>
              <a:t>(</a:t>
            </a:r>
            <a:r>
              <a:rPr dirty="0" sz="2000" spc="-125">
                <a:solidFill>
                  <a:srgbClr val="FFFFFF"/>
                </a:solidFill>
                <a:latin typeface="Microsoft Sans Serif"/>
                <a:cs typeface="Microsoft Sans Serif"/>
              </a:rPr>
              <a:t>TOCTTOU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errors</a:t>
            </a:r>
            <a:r>
              <a:rPr dirty="0" sz="2050" spc="-10">
                <a:solidFill>
                  <a:srgbClr val="FFFFFF"/>
                </a:solidFill>
                <a:latin typeface="Microsoft Sans Serif"/>
                <a:cs typeface="Microsoft Sans Serif"/>
              </a:rPr>
              <a:t>)</a:t>
            </a:r>
            <a:endParaRPr sz="205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190"/>
              </a:spcBef>
              <a:buClr>
                <a:srgbClr val="4ADE80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Allows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threads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work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different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directories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4ADE80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No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need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change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process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working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directory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81000" y="5353050"/>
            <a:ext cx="17526000" cy="781050"/>
            <a:chOff x="381000" y="5353050"/>
            <a:chExt cx="17526000" cy="781050"/>
          </a:xfrm>
        </p:grpSpPr>
        <p:sp>
          <p:nvSpPr>
            <p:cNvPr id="14" name="object 14" descr=""/>
            <p:cNvSpPr/>
            <p:nvPr/>
          </p:nvSpPr>
          <p:spPr>
            <a:xfrm>
              <a:off x="381000" y="5353050"/>
              <a:ext cx="17526000" cy="781050"/>
            </a:xfrm>
            <a:custGeom>
              <a:avLst/>
              <a:gdLst/>
              <a:ahLst/>
              <a:cxnLst/>
              <a:rect l="l" t="t" r="r" b="b"/>
              <a:pathLst>
                <a:path w="17526000" h="781050">
                  <a:moveTo>
                    <a:pt x="17526000" y="781050"/>
                  </a:moveTo>
                  <a:lnTo>
                    <a:pt x="0" y="781050"/>
                  </a:lnTo>
                  <a:lnTo>
                    <a:pt x="0" y="0"/>
                  </a:lnTo>
                  <a:lnTo>
                    <a:pt x="17526000" y="0"/>
                  </a:lnTo>
                  <a:lnTo>
                    <a:pt x="17526000" y="781050"/>
                  </a:lnTo>
                  <a:close/>
                </a:path>
              </a:pathLst>
            </a:custGeom>
            <a:solidFill>
              <a:srgbClr val="581B86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2811124" y="5600700"/>
              <a:ext cx="933450" cy="295275"/>
            </a:xfrm>
            <a:custGeom>
              <a:avLst/>
              <a:gdLst/>
              <a:ahLst/>
              <a:cxnLst/>
              <a:rect l="l" t="t" r="r" b="b"/>
              <a:pathLst>
                <a:path w="933450" h="295275">
                  <a:moveTo>
                    <a:pt x="900402" y="295274"/>
                  </a:moveTo>
                  <a:lnTo>
                    <a:pt x="33047" y="295274"/>
                  </a:lnTo>
                  <a:lnTo>
                    <a:pt x="28187" y="294307"/>
                  </a:lnTo>
                  <a:lnTo>
                    <a:pt x="965" y="267086"/>
                  </a:lnTo>
                  <a:lnTo>
                    <a:pt x="0" y="262226"/>
                  </a:lnTo>
                  <a:lnTo>
                    <a:pt x="0" y="257175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900402" y="0"/>
                  </a:lnTo>
                  <a:lnTo>
                    <a:pt x="932482" y="28187"/>
                  </a:lnTo>
                  <a:lnTo>
                    <a:pt x="933450" y="33047"/>
                  </a:lnTo>
                  <a:lnTo>
                    <a:pt x="933450" y="262226"/>
                  </a:lnTo>
                  <a:lnTo>
                    <a:pt x="905260" y="294307"/>
                  </a:lnTo>
                  <a:lnTo>
                    <a:pt x="900402" y="295274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381000" y="5353050"/>
            <a:ext cx="17526000" cy="781050"/>
          </a:xfrm>
          <a:prstGeom prst="rect">
            <a:avLst/>
          </a:prstGeom>
        </p:spPr>
        <p:txBody>
          <a:bodyPr wrap="square" lIns="0" tIns="196850" rIns="0" bIns="0" rtlCol="0" vert="horz">
            <a:spAutoFit/>
          </a:bodyPr>
          <a:lstStyle/>
          <a:p>
            <a:pPr algn="ctr" marR="49530">
              <a:lnSpc>
                <a:spcPct val="100000"/>
              </a:lnSpc>
              <a:spcBef>
                <a:spcPts val="1550"/>
              </a:spcBef>
            </a:pPr>
            <a:r>
              <a:rPr dirty="0" sz="1950" spc="-50" b="1">
                <a:solidFill>
                  <a:srgbClr val="BF83FB"/>
                </a:solidFill>
                <a:latin typeface="Arial"/>
                <a:cs typeface="Arial"/>
              </a:rPr>
              <a:t>TOCTTOU</a:t>
            </a:r>
            <a:r>
              <a:rPr dirty="0" sz="2050" spc="-50">
                <a:solidFill>
                  <a:srgbClr val="BF83FB"/>
                </a:solidFill>
                <a:latin typeface="Segoe UI Symbol"/>
                <a:cs typeface="Segoe UI Symbol"/>
              </a:rPr>
              <a:t>:</a:t>
            </a: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Time</a:t>
            </a:r>
            <a:r>
              <a:rPr dirty="0" sz="2050" spc="-5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dirty="0" sz="2000" spc="5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2050" spc="5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Check</a:t>
            </a:r>
            <a:r>
              <a:rPr dirty="0" sz="2050" spc="-4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2050" spc="-1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Time</a:t>
            </a:r>
            <a:r>
              <a:rPr dirty="0" sz="2050" spc="-3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dirty="0" sz="2000" spc="5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2050" spc="5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Use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race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conditions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 avoided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dirty="0" sz="2000" spc="4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openat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50" spc="-150"/>
              <a:t>The</a:t>
            </a:r>
            <a:r>
              <a:rPr dirty="0" sz="4050" spc="-250"/>
              <a:t> </a:t>
            </a:r>
            <a:r>
              <a:rPr dirty="0" sz="4050" spc="-135"/>
              <a:t>creat</a:t>
            </a:r>
            <a:r>
              <a:rPr dirty="0" sz="4050" spc="-245"/>
              <a:t> </a:t>
            </a:r>
            <a:r>
              <a:rPr dirty="0" sz="4050" spc="-215"/>
              <a:t>Function</a:t>
            </a:r>
            <a:endParaRPr sz="4050"/>
          </a:p>
        </p:txBody>
      </p:sp>
      <p:sp>
        <p:nvSpPr>
          <p:cNvPr id="3" name="object 3" descr=""/>
          <p:cNvSpPr txBox="1"/>
          <p:nvPr/>
        </p:nvSpPr>
        <p:spPr>
          <a:xfrm>
            <a:off x="17387093" y="765019"/>
            <a:ext cx="53276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20">
                <a:solidFill>
                  <a:srgbClr val="D0D5DA"/>
                </a:solidFill>
                <a:latin typeface="Microsoft Sans Serif"/>
                <a:cs typeface="Microsoft Sans Serif"/>
              </a:rPr>
              <a:t>8/25</a:t>
            </a:r>
            <a:endParaRPr sz="195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1000" y="1905000"/>
            <a:ext cx="8667750" cy="4552950"/>
            <a:chOff x="381000" y="1905000"/>
            <a:chExt cx="8667750" cy="4552950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1905000"/>
              <a:ext cx="8667750" cy="4552950"/>
            </a:xfrm>
            <a:custGeom>
              <a:avLst/>
              <a:gdLst/>
              <a:ahLst/>
              <a:cxnLst/>
              <a:rect l="l" t="t" r="r" b="b"/>
              <a:pathLst>
                <a:path w="8667750" h="4552950">
                  <a:moveTo>
                    <a:pt x="8667750" y="4552950"/>
                  </a:moveTo>
                  <a:lnTo>
                    <a:pt x="0" y="455295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45529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87400" y="2260600"/>
              <a:ext cx="406400" cy="508000"/>
            </a:xfrm>
            <a:custGeom>
              <a:avLst/>
              <a:gdLst/>
              <a:ahLst/>
              <a:cxnLst/>
              <a:rect l="l" t="t" r="r" b="b"/>
              <a:pathLst>
                <a:path w="406400" h="508000">
                  <a:moveTo>
                    <a:pt x="279400" y="0"/>
                  </a:moveTo>
                  <a:lnTo>
                    <a:pt x="50800" y="0"/>
                  </a:lnTo>
                  <a:lnTo>
                    <a:pt x="47464" y="0"/>
                  </a:lnTo>
                  <a:lnTo>
                    <a:pt x="44160" y="325"/>
                  </a:lnTo>
                  <a:lnTo>
                    <a:pt x="40889" y="976"/>
                  </a:lnTo>
                  <a:lnTo>
                    <a:pt x="37617" y="1626"/>
                  </a:lnTo>
                  <a:lnTo>
                    <a:pt x="34441" y="2590"/>
                  </a:lnTo>
                  <a:lnTo>
                    <a:pt x="31359" y="3866"/>
                  </a:lnTo>
                  <a:lnTo>
                    <a:pt x="28278" y="5143"/>
                  </a:lnTo>
                  <a:lnTo>
                    <a:pt x="25350" y="6708"/>
                  </a:lnTo>
                  <a:lnTo>
                    <a:pt x="22577" y="8561"/>
                  </a:lnTo>
                  <a:lnTo>
                    <a:pt x="19803" y="10414"/>
                  </a:lnTo>
                  <a:lnTo>
                    <a:pt x="17237" y="12520"/>
                  </a:lnTo>
                  <a:lnTo>
                    <a:pt x="14878" y="14878"/>
                  </a:lnTo>
                  <a:lnTo>
                    <a:pt x="12520" y="17237"/>
                  </a:lnTo>
                  <a:lnTo>
                    <a:pt x="10414" y="19803"/>
                  </a:lnTo>
                  <a:lnTo>
                    <a:pt x="8561" y="22577"/>
                  </a:lnTo>
                  <a:lnTo>
                    <a:pt x="6708" y="25350"/>
                  </a:lnTo>
                  <a:lnTo>
                    <a:pt x="0" y="47464"/>
                  </a:lnTo>
                  <a:lnTo>
                    <a:pt x="0" y="50800"/>
                  </a:lnTo>
                  <a:lnTo>
                    <a:pt x="0" y="457200"/>
                  </a:lnTo>
                  <a:lnTo>
                    <a:pt x="3866" y="476640"/>
                  </a:lnTo>
                  <a:lnTo>
                    <a:pt x="5143" y="479721"/>
                  </a:lnTo>
                  <a:lnTo>
                    <a:pt x="6708" y="482649"/>
                  </a:lnTo>
                  <a:lnTo>
                    <a:pt x="8561" y="485423"/>
                  </a:lnTo>
                  <a:lnTo>
                    <a:pt x="10414" y="488196"/>
                  </a:lnTo>
                  <a:lnTo>
                    <a:pt x="31359" y="504133"/>
                  </a:lnTo>
                  <a:lnTo>
                    <a:pt x="34441" y="505409"/>
                  </a:lnTo>
                  <a:lnTo>
                    <a:pt x="37617" y="506373"/>
                  </a:lnTo>
                  <a:lnTo>
                    <a:pt x="40889" y="507023"/>
                  </a:lnTo>
                  <a:lnTo>
                    <a:pt x="44160" y="507674"/>
                  </a:lnTo>
                  <a:lnTo>
                    <a:pt x="47464" y="508000"/>
                  </a:lnTo>
                  <a:lnTo>
                    <a:pt x="50800" y="508000"/>
                  </a:lnTo>
                  <a:lnTo>
                    <a:pt x="355600" y="508000"/>
                  </a:lnTo>
                  <a:lnTo>
                    <a:pt x="358935" y="508000"/>
                  </a:lnTo>
                  <a:lnTo>
                    <a:pt x="362239" y="507674"/>
                  </a:lnTo>
                  <a:lnTo>
                    <a:pt x="365510" y="507023"/>
                  </a:lnTo>
                  <a:lnTo>
                    <a:pt x="368782" y="506373"/>
                  </a:lnTo>
                  <a:lnTo>
                    <a:pt x="371958" y="505409"/>
                  </a:lnTo>
                  <a:lnTo>
                    <a:pt x="375040" y="504133"/>
                  </a:lnTo>
                  <a:lnTo>
                    <a:pt x="378121" y="502856"/>
                  </a:lnTo>
                  <a:lnTo>
                    <a:pt x="397838" y="485423"/>
                  </a:lnTo>
                  <a:lnTo>
                    <a:pt x="399691" y="482649"/>
                  </a:lnTo>
                  <a:lnTo>
                    <a:pt x="401256" y="479721"/>
                  </a:lnTo>
                  <a:lnTo>
                    <a:pt x="402533" y="476640"/>
                  </a:lnTo>
                  <a:lnTo>
                    <a:pt x="403809" y="473558"/>
                  </a:lnTo>
                  <a:lnTo>
                    <a:pt x="404773" y="470382"/>
                  </a:lnTo>
                  <a:lnTo>
                    <a:pt x="405423" y="467110"/>
                  </a:lnTo>
                  <a:lnTo>
                    <a:pt x="406074" y="463839"/>
                  </a:lnTo>
                  <a:lnTo>
                    <a:pt x="406400" y="460535"/>
                  </a:lnTo>
                  <a:lnTo>
                    <a:pt x="406400" y="457200"/>
                  </a:lnTo>
                  <a:lnTo>
                    <a:pt x="406400" y="127000"/>
                  </a:lnTo>
                  <a:lnTo>
                    <a:pt x="279400" y="0"/>
                  </a:lnTo>
                  <a:close/>
                </a:path>
              </a:pathLst>
            </a:custGeom>
            <a:ln w="50800">
              <a:solidFill>
                <a:srgbClr val="FA913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6000" y="2235200"/>
              <a:ext cx="203200" cy="20320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89000" y="2438400"/>
              <a:ext cx="203200" cy="203200"/>
            </a:xfrm>
            <a:custGeom>
              <a:avLst/>
              <a:gdLst/>
              <a:ahLst/>
              <a:cxnLst/>
              <a:rect l="l" t="t" r="r" b="b"/>
              <a:pathLst>
                <a:path w="203200" h="203200">
                  <a:moveTo>
                    <a:pt x="50800" y="0"/>
                  </a:moveTo>
                  <a:lnTo>
                    <a:pt x="0" y="0"/>
                  </a:lnTo>
                </a:path>
                <a:path w="203200" h="203200">
                  <a:moveTo>
                    <a:pt x="203200" y="101600"/>
                  </a:moveTo>
                  <a:lnTo>
                    <a:pt x="0" y="101600"/>
                  </a:lnTo>
                </a:path>
                <a:path w="203200" h="203200">
                  <a:moveTo>
                    <a:pt x="203200" y="203200"/>
                  </a:moveTo>
                  <a:lnTo>
                    <a:pt x="0" y="203200"/>
                  </a:lnTo>
                </a:path>
              </a:pathLst>
            </a:custGeom>
            <a:ln w="50800">
              <a:solidFill>
                <a:srgbClr val="FA913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943350" y="4552950"/>
              <a:ext cx="666750" cy="295275"/>
            </a:xfrm>
            <a:custGeom>
              <a:avLst/>
              <a:gdLst/>
              <a:ahLst/>
              <a:cxnLst/>
              <a:rect l="l" t="t" r="r" b="b"/>
              <a:pathLst>
                <a:path w="666750" h="295275">
                  <a:moveTo>
                    <a:pt x="633702" y="295274"/>
                  </a:moveTo>
                  <a:lnTo>
                    <a:pt x="33047" y="295274"/>
                  </a:lnTo>
                  <a:lnTo>
                    <a:pt x="28187" y="294307"/>
                  </a:lnTo>
                  <a:lnTo>
                    <a:pt x="966" y="267087"/>
                  </a:lnTo>
                  <a:lnTo>
                    <a:pt x="0" y="262227"/>
                  </a:lnTo>
                  <a:lnTo>
                    <a:pt x="0" y="257175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633702" y="0"/>
                  </a:lnTo>
                  <a:lnTo>
                    <a:pt x="665783" y="28187"/>
                  </a:lnTo>
                  <a:lnTo>
                    <a:pt x="666750" y="33046"/>
                  </a:lnTo>
                  <a:lnTo>
                    <a:pt x="666750" y="262227"/>
                  </a:lnTo>
                  <a:lnTo>
                    <a:pt x="638562" y="294307"/>
                  </a:lnTo>
                  <a:lnTo>
                    <a:pt x="633702" y="295274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81000" y="1905000"/>
            <a:ext cx="8667750" cy="4552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z="2550" spc="-150" b="1">
                <a:solidFill>
                  <a:srgbClr val="FFFFFF"/>
                </a:solidFill>
                <a:latin typeface="Arial"/>
                <a:cs typeface="Arial"/>
              </a:rPr>
              <a:t>Legacy</a:t>
            </a:r>
            <a:r>
              <a:rPr dirty="0" sz="255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30" b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2550">
              <a:latin typeface="Arial"/>
              <a:cs typeface="Arial"/>
            </a:endParaRPr>
          </a:p>
          <a:p>
            <a:pPr marL="548640" indent="-243840">
              <a:lnSpc>
                <a:spcPct val="100000"/>
              </a:lnSpc>
              <a:spcBef>
                <a:spcPts val="1614"/>
              </a:spcBef>
              <a:buClr>
                <a:srgbClr val="FA913C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Historical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way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create</a:t>
            </a:r>
            <a:r>
              <a:rPr dirty="0" sz="2000" spc="-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files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150"/>
              </a:spcBef>
              <a:buClr>
                <a:srgbClr val="FA913C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Opens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file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65" b="1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dirty="0" sz="2050" spc="-65" b="1">
                <a:solidFill>
                  <a:srgbClr val="FFFFFF"/>
                </a:solidFill>
                <a:latin typeface="Berlin Sans FB"/>
                <a:cs typeface="Berlin Sans FB"/>
              </a:rPr>
              <a:t>-</a:t>
            </a:r>
            <a:r>
              <a:rPr dirty="0" sz="2000" spc="-80" b="1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dirty="0" sz="20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access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190"/>
              </a:spcBef>
              <a:buClr>
                <a:srgbClr val="FA913C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Modern</a:t>
            </a:r>
            <a:r>
              <a:rPr dirty="0" sz="2000" spc="-1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code</a:t>
            </a:r>
            <a:r>
              <a:rPr dirty="0" sz="2000" spc="-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should</a:t>
            </a:r>
            <a:r>
              <a:rPr dirty="0" sz="2000" spc="-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prefer</a:t>
            </a:r>
            <a:r>
              <a:rPr dirty="0" sz="2000" spc="2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ourier New"/>
                <a:cs typeface="Courier New"/>
              </a:rPr>
              <a:t>open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9239250" y="1905000"/>
            <a:ext cx="8667750" cy="4552950"/>
            <a:chOff x="9239250" y="1905000"/>
            <a:chExt cx="8667750" cy="4552950"/>
          </a:xfrm>
        </p:grpSpPr>
        <p:sp>
          <p:nvSpPr>
            <p:cNvPr id="12" name="object 12" descr=""/>
            <p:cNvSpPr/>
            <p:nvPr/>
          </p:nvSpPr>
          <p:spPr>
            <a:xfrm>
              <a:off x="9239250" y="1905000"/>
              <a:ext cx="8667750" cy="4552950"/>
            </a:xfrm>
            <a:custGeom>
              <a:avLst/>
              <a:gdLst/>
              <a:ahLst/>
              <a:cxnLst/>
              <a:rect l="l" t="t" r="r" b="b"/>
              <a:pathLst>
                <a:path w="8667750" h="4552950">
                  <a:moveTo>
                    <a:pt x="8667750" y="4552950"/>
                  </a:moveTo>
                  <a:lnTo>
                    <a:pt x="0" y="455295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45529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544050" y="3619499"/>
              <a:ext cx="8058150" cy="2533650"/>
            </a:xfrm>
            <a:custGeom>
              <a:avLst/>
              <a:gdLst/>
              <a:ahLst/>
              <a:cxnLst/>
              <a:rect l="l" t="t" r="r" b="b"/>
              <a:pathLst>
                <a:path w="8058150" h="2533650">
                  <a:moveTo>
                    <a:pt x="7981950" y="2533650"/>
                  </a:moveTo>
                  <a:lnTo>
                    <a:pt x="76200" y="2533650"/>
                  </a:lnTo>
                  <a:lnTo>
                    <a:pt x="68693" y="2533287"/>
                  </a:lnTo>
                  <a:lnTo>
                    <a:pt x="27881" y="2516382"/>
                  </a:lnTo>
                  <a:lnTo>
                    <a:pt x="3261" y="2479536"/>
                  </a:lnTo>
                  <a:lnTo>
                    <a:pt x="0" y="24574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7" y="5799"/>
                  </a:lnTo>
                  <a:lnTo>
                    <a:pt x="76200" y="0"/>
                  </a:lnTo>
                  <a:lnTo>
                    <a:pt x="7981950" y="0"/>
                  </a:lnTo>
                  <a:lnTo>
                    <a:pt x="8024290" y="12829"/>
                  </a:lnTo>
                  <a:lnTo>
                    <a:pt x="8052346" y="47039"/>
                  </a:lnTo>
                  <a:lnTo>
                    <a:pt x="8058150" y="76200"/>
                  </a:lnTo>
                  <a:lnTo>
                    <a:pt x="8058150" y="2457450"/>
                  </a:lnTo>
                  <a:lnTo>
                    <a:pt x="8045316" y="2499791"/>
                  </a:lnTo>
                  <a:lnTo>
                    <a:pt x="8011109" y="2527848"/>
                  </a:lnTo>
                  <a:lnTo>
                    <a:pt x="7981950" y="2533650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544050" y="3619499"/>
              <a:ext cx="8058150" cy="2533650"/>
            </a:xfrm>
            <a:custGeom>
              <a:avLst/>
              <a:gdLst/>
              <a:ahLst/>
              <a:cxnLst/>
              <a:rect l="l" t="t" r="r" b="b"/>
              <a:pathLst>
                <a:path w="8058150" h="2533650">
                  <a:moveTo>
                    <a:pt x="7981950" y="2533650"/>
                  </a:moveTo>
                  <a:lnTo>
                    <a:pt x="76200" y="2533650"/>
                  </a:lnTo>
                  <a:lnTo>
                    <a:pt x="68693" y="2533287"/>
                  </a:lnTo>
                  <a:lnTo>
                    <a:pt x="27881" y="2516382"/>
                  </a:lnTo>
                  <a:lnTo>
                    <a:pt x="3261" y="2479536"/>
                  </a:lnTo>
                  <a:lnTo>
                    <a:pt x="0" y="24574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7" y="5799"/>
                  </a:lnTo>
                  <a:lnTo>
                    <a:pt x="76200" y="0"/>
                  </a:lnTo>
                  <a:lnTo>
                    <a:pt x="7981950" y="0"/>
                  </a:lnTo>
                  <a:lnTo>
                    <a:pt x="8018769" y="9525"/>
                  </a:lnTo>
                  <a:lnTo>
                    <a:pt x="71822" y="9525"/>
                  </a:lnTo>
                  <a:lnTo>
                    <a:pt x="67485" y="9952"/>
                  </a:lnTo>
                  <a:lnTo>
                    <a:pt x="32148" y="25958"/>
                  </a:lnTo>
                  <a:lnTo>
                    <a:pt x="11659" y="58898"/>
                  </a:lnTo>
                  <a:lnTo>
                    <a:pt x="9524" y="71822"/>
                  </a:lnTo>
                  <a:lnTo>
                    <a:pt x="9524" y="2461828"/>
                  </a:lnTo>
                  <a:lnTo>
                    <a:pt x="9832" y="2464956"/>
                  </a:lnTo>
                  <a:lnTo>
                    <a:pt x="9951" y="2466164"/>
                  </a:lnTo>
                  <a:lnTo>
                    <a:pt x="25957" y="2501500"/>
                  </a:lnTo>
                  <a:lnTo>
                    <a:pt x="58898" y="2521989"/>
                  </a:lnTo>
                  <a:lnTo>
                    <a:pt x="71822" y="2524124"/>
                  </a:lnTo>
                  <a:lnTo>
                    <a:pt x="8018767" y="2524124"/>
                  </a:lnTo>
                  <a:lnTo>
                    <a:pt x="8017904" y="2524641"/>
                  </a:lnTo>
                  <a:lnTo>
                    <a:pt x="8011109" y="2527848"/>
                  </a:lnTo>
                  <a:lnTo>
                    <a:pt x="8004035" y="2530386"/>
                  </a:lnTo>
                  <a:lnTo>
                    <a:pt x="7996817" y="2532199"/>
                  </a:lnTo>
                  <a:lnTo>
                    <a:pt x="7989456" y="2533287"/>
                  </a:lnTo>
                  <a:lnTo>
                    <a:pt x="7981950" y="2533650"/>
                  </a:lnTo>
                  <a:close/>
                </a:path>
                <a:path w="8058150" h="2533650">
                  <a:moveTo>
                    <a:pt x="8018767" y="2524124"/>
                  </a:moveTo>
                  <a:lnTo>
                    <a:pt x="7986327" y="2524124"/>
                  </a:lnTo>
                  <a:lnTo>
                    <a:pt x="7990663" y="2523697"/>
                  </a:lnTo>
                  <a:lnTo>
                    <a:pt x="7999250" y="2521989"/>
                  </a:lnTo>
                  <a:lnTo>
                    <a:pt x="8032193" y="2501500"/>
                  </a:lnTo>
                  <a:lnTo>
                    <a:pt x="8048198" y="2466164"/>
                  </a:lnTo>
                  <a:lnTo>
                    <a:pt x="8048624" y="2461828"/>
                  </a:lnTo>
                  <a:lnTo>
                    <a:pt x="8048624" y="71822"/>
                  </a:lnTo>
                  <a:lnTo>
                    <a:pt x="8048316" y="68693"/>
                  </a:lnTo>
                  <a:lnTo>
                    <a:pt x="8048197" y="67486"/>
                  </a:lnTo>
                  <a:lnTo>
                    <a:pt x="8032193" y="32149"/>
                  </a:lnTo>
                  <a:lnTo>
                    <a:pt x="7999250" y="11660"/>
                  </a:lnTo>
                  <a:lnTo>
                    <a:pt x="7986327" y="9525"/>
                  </a:lnTo>
                  <a:lnTo>
                    <a:pt x="8018769" y="9525"/>
                  </a:lnTo>
                  <a:lnTo>
                    <a:pt x="8049138" y="40242"/>
                  </a:lnTo>
                  <a:lnTo>
                    <a:pt x="8058150" y="76200"/>
                  </a:lnTo>
                  <a:lnTo>
                    <a:pt x="8058150" y="2457450"/>
                  </a:lnTo>
                  <a:lnTo>
                    <a:pt x="8045316" y="2499791"/>
                  </a:lnTo>
                  <a:lnTo>
                    <a:pt x="8024417" y="2520724"/>
                  </a:lnTo>
                  <a:lnTo>
                    <a:pt x="8018767" y="2524124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594850" y="2362200"/>
              <a:ext cx="508000" cy="304800"/>
            </a:xfrm>
            <a:custGeom>
              <a:avLst/>
              <a:gdLst/>
              <a:ahLst/>
              <a:cxnLst/>
              <a:rect l="l" t="t" r="r" b="b"/>
              <a:pathLst>
                <a:path w="508000" h="304800">
                  <a:moveTo>
                    <a:pt x="355600" y="304800"/>
                  </a:moveTo>
                  <a:lnTo>
                    <a:pt x="508000" y="152400"/>
                  </a:lnTo>
                  <a:lnTo>
                    <a:pt x="355600" y="0"/>
                  </a:lnTo>
                </a:path>
                <a:path w="5080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</a:path>
              </a:pathLst>
            </a:custGeom>
            <a:ln w="5080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9239250" y="1905000"/>
            <a:ext cx="8667750" cy="4552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z="2550" spc="-50" b="1">
                <a:solidFill>
                  <a:srgbClr val="FFFFFF"/>
                </a:solidFill>
                <a:latin typeface="Arial"/>
                <a:cs typeface="Arial"/>
              </a:rPr>
              <a:t>Equivalence</a:t>
            </a:r>
            <a:endParaRPr sz="2550">
              <a:latin typeface="Arial"/>
              <a:cs typeface="Arial"/>
            </a:endParaRPr>
          </a:p>
          <a:p>
            <a:pPr marL="542925" marR="5236210">
              <a:lnSpc>
                <a:spcPct val="166700"/>
              </a:lnSpc>
              <a:spcBef>
                <a:spcPts val="2100"/>
              </a:spcBef>
              <a:tabLst>
                <a:tab pos="954405" algn="l"/>
                <a:tab pos="1640205" algn="l"/>
                <a:tab pos="2463165" algn="l"/>
              </a:tabLst>
            </a:pPr>
            <a:r>
              <a:rPr dirty="0" sz="1800" spc="-25">
                <a:solidFill>
                  <a:srgbClr val="FACC15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FACC15"/>
                </a:solidFill>
                <a:latin typeface="Courier New"/>
                <a:cs typeface="Courier New"/>
              </a:rPr>
              <a:t>	</a:t>
            </a:r>
            <a:r>
              <a:rPr dirty="0" sz="1800" spc="-20">
                <a:solidFill>
                  <a:srgbClr val="FACC15"/>
                </a:solidFill>
                <a:latin typeface="Courier New"/>
                <a:cs typeface="Courier New"/>
              </a:rPr>
              <a:t>This</a:t>
            </a:r>
            <a:r>
              <a:rPr dirty="0" sz="1800">
                <a:solidFill>
                  <a:srgbClr val="FACC15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FACC15"/>
                </a:solidFill>
                <a:latin typeface="Courier New"/>
                <a:cs typeface="Courier New"/>
              </a:rPr>
              <a:t>creat</a:t>
            </a:r>
            <a:r>
              <a:rPr dirty="0" sz="1800">
                <a:solidFill>
                  <a:srgbClr val="FACC15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FACC15"/>
                </a:solidFill>
                <a:latin typeface="Courier New"/>
                <a:cs typeface="Courier New"/>
              </a:rPr>
              <a:t>call... </a:t>
            </a:r>
            <a:r>
              <a:rPr dirty="0" sz="1800">
                <a:solidFill>
                  <a:srgbClr val="60A5FA"/>
                </a:solidFill>
                <a:latin typeface="Courier New"/>
                <a:cs typeface="Courier New"/>
              </a:rPr>
              <a:t>creat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dirty="0" sz="1800">
                <a:solidFill>
                  <a:srgbClr val="FA913C"/>
                </a:solidFill>
                <a:latin typeface="Courier New"/>
                <a:cs typeface="Courier New"/>
              </a:rPr>
              <a:t>path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dirty="0" sz="1800" spc="-10">
                <a:solidFill>
                  <a:srgbClr val="4ADE80"/>
                </a:solidFill>
                <a:latin typeface="Courier New"/>
                <a:cs typeface="Courier New"/>
              </a:rPr>
              <a:t>mode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tabLst>
                <a:tab pos="954405" algn="l"/>
                <a:tab pos="1777364" algn="l"/>
                <a:tab pos="3286125" algn="l"/>
              </a:tabLst>
            </a:pPr>
            <a:r>
              <a:rPr dirty="0" sz="1800" spc="-25">
                <a:solidFill>
                  <a:srgbClr val="FACC15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FACC15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FACC15"/>
                </a:solidFill>
                <a:latin typeface="Courier New"/>
                <a:cs typeface="Courier New"/>
              </a:rPr>
              <a:t>...is</a:t>
            </a:r>
            <a:r>
              <a:rPr dirty="0" sz="1800">
                <a:solidFill>
                  <a:srgbClr val="FACC15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FACC15"/>
                </a:solidFill>
                <a:latin typeface="Courier New"/>
                <a:cs typeface="Courier New"/>
              </a:rPr>
              <a:t>equivalent</a:t>
            </a:r>
            <a:r>
              <a:rPr dirty="0" sz="1800">
                <a:solidFill>
                  <a:srgbClr val="FACC15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FACC15"/>
                </a:solidFill>
                <a:latin typeface="Courier New"/>
                <a:cs typeface="Courier New"/>
              </a:rPr>
              <a:t>to:</a:t>
            </a:r>
            <a:endParaRPr sz="1800">
              <a:latin typeface="Courier New"/>
              <a:cs typeface="Courier New"/>
            </a:endParaRPr>
          </a:p>
          <a:p>
            <a:pPr marL="847725" marR="2629535" indent="-304800">
              <a:lnSpc>
                <a:spcPct val="111100"/>
              </a:lnSpc>
              <a:spcBef>
                <a:spcPts val="1200"/>
              </a:spcBef>
              <a:tabLst>
                <a:tab pos="2051685" algn="l"/>
                <a:tab pos="3286125" algn="l"/>
                <a:tab pos="3560445" algn="l"/>
                <a:tab pos="4658360" algn="l"/>
                <a:tab pos="4932680" algn="l"/>
              </a:tabLst>
            </a:pPr>
            <a:r>
              <a:rPr dirty="0" sz="1800" spc="-10">
                <a:solidFill>
                  <a:srgbClr val="60A5FA"/>
                </a:solidFill>
                <a:latin typeface="Courier New"/>
                <a:cs typeface="Courier New"/>
              </a:rPr>
              <a:t>open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dirty="0" sz="1800" spc="-10">
                <a:solidFill>
                  <a:srgbClr val="FA913C"/>
                </a:solidFill>
                <a:latin typeface="Courier New"/>
                <a:cs typeface="Courier New"/>
              </a:rPr>
              <a:t>path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O_WRONLY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800" spc="-5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O_CREAT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800" spc="-5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O_TRUNC, </a:t>
            </a:r>
            <a:r>
              <a:rPr dirty="0" sz="1800" spc="-10">
                <a:solidFill>
                  <a:srgbClr val="4ADE80"/>
                </a:solidFill>
                <a:latin typeface="Courier New"/>
                <a:cs typeface="Courier New"/>
              </a:rPr>
              <a:t>mode</a:t>
            </a:r>
            <a:r>
              <a:rPr dirty="0" sz="1800" spc="-1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81000" y="6648450"/>
            <a:ext cx="17526000" cy="762000"/>
          </a:xfrm>
          <a:prstGeom prst="rect">
            <a:avLst/>
          </a:prstGeom>
          <a:solidFill>
            <a:srgbClr val="7C2D12">
              <a:alpha val="30198"/>
            </a:srgbClr>
          </a:solidFill>
        </p:spPr>
        <p:txBody>
          <a:bodyPr wrap="square" lIns="0" tIns="1968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50"/>
              </a:spcBef>
            </a:pPr>
            <a:r>
              <a:rPr dirty="0" sz="2000" spc="-65" b="1">
                <a:solidFill>
                  <a:srgbClr val="FA913C"/>
                </a:solidFill>
                <a:latin typeface="Arial"/>
                <a:cs typeface="Arial"/>
              </a:rPr>
              <a:t>Limitation</a:t>
            </a:r>
            <a:r>
              <a:rPr dirty="0" sz="2050" spc="-65">
                <a:solidFill>
                  <a:srgbClr val="FA913C"/>
                </a:solidFill>
                <a:latin typeface="Segoe UI Symbol"/>
                <a:cs typeface="Segoe UI Symbol"/>
              </a:rPr>
              <a:t>: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creat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only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opens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files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write</a:t>
            </a:r>
            <a:r>
              <a:rPr dirty="0" sz="205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only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access</a:t>
            </a:r>
            <a:r>
              <a:rPr dirty="0" sz="2050" spc="-35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dirty="0" sz="205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5">
                <a:solidFill>
                  <a:srgbClr val="FFFFFF"/>
                </a:solidFill>
                <a:latin typeface="Microsoft Sans Serif"/>
                <a:cs typeface="Microsoft Sans Serif"/>
              </a:rPr>
              <a:t>making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less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flexible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than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open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50" spc="-150"/>
              <a:t>The</a:t>
            </a:r>
            <a:r>
              <a:rPr dirty="0" sz="4050" spc="-254"/>
              <a:t> </a:t>
            </a:r>
            <a:r>
              <a:rPr dirty="0" sz="4050" spc="-190"/>
              <a:t>close</a:t>
            </a:r>
            <a:r>
              <a:rPr dirty="0" sz="4050" spc="-254"/>
              <a:t> </a:t>
            </a:r>
            <a:r>
              <a:rPr dirty="0" sz="4050" spc="-215"/>
              <a:t>Function</a:t>
            </a:r>
            <a:endParaRPr sz="4050"/>
          </a:p>
        </p:txBody>
      </p:sp>
      <p:sp>
        <p:nvSpPr>
          <p:cNvPr id="3" name="object 3" descr=""/>
          <p:cNvSpPr txBox="1"/>
          <p:nvPr/>
        </p:nvSpPr>
        <p:spPr>
          <a:xfrm>
            <a:off x="17386944" y="764716"/>
            <a:ext cx="53276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20">
                <a:solidFill>
                  <a:srgbClr val="D0D5DA"/>
                </a:solidFill>
                <a:latin typeface="Microsoft Sans Serif"/>
                <a:cs typeface="Microsoft Sans Serif"/>
              </a:rPr>
              <a:t>9/25</a:t>
            </a:r>
            <a:endParaRPr sz="195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1000" y="1905000"/>
            <a:ext cx="8667750" cy="4629150"/>
            <a:chOff x="381000" y="1905000"/>
            <a:chExt cx="8667750" cy="4629150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1905000"/>
              <a:ext cx="8667750" cy="4629150"/>
            </a:xfrm>
            <a:custGeom>
              <a:avLst/>
              <a:gdLst/>
              <a:ahLst/>
              <a:cxnLst/>
              <a:rect l="l" t="t" r="r" b="b"/>
              <a:pathLst>
                <a:path w="8667750" h="4629150">
                  <a:moveTo>
                    <a:pt x="8667750" y="4629150"/>
                  </a:moveTo>
                  <a:lnTo>
                    <a:pt x="0" y="462915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46291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38200" y="2362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304800"/>
                  </a:lnTo>
                </a:path>
                <a:path w="304800" h="304800">
                  <a:moveTo>
                    <a:pt x="0" y="0"/>
                  </a:moveTo>
                  <a:lnTo>
                    <a:pt x="304800" y="304800"/>
                  </a:lnTo>
                </a:path>
              </a:pathLst>
            </a:custGeom>
            <a:ln w="50800">
              <a:solidFill>
                <a:srgbClr val="F7707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81000" y="1905000"/>
            <a:ext cx="8667750" cy="4629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z="2550" spc="-165" b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255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0" b="1">
                <a:solidFill>
                  <a:srgbClr val="FFFFFF"/>
                </a:solidFill>
                <a:latin typeface="Arial"/>
                <a:cs typeface="Arial"/>
              </a:rPr>
              <a:t>Purpose</a:t>
            </a:r>
            <a:endParaRPr sz="2550">
              <a:latin typeface="Arial"/>
              <a:cs typeface="Arial"/>
            </a:endParaRPr>
          </a:p>
          <a:p>
            <a:pPr marL="548640" indent="-243840">
              <a:lnSpc>
                <a:spcPct val="100000"/>
              </a:lnSpc>
              <a:spcBef>
                <a:spcPts val="1614"/>
              </a:spcBef>
              <a:buClr>
                <a:srgbClr val="F77070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Terminates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connection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between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fd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file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F77070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95">
                <a:solidFill>
                  <a:srgbClr val="FFFFFF"/>
                </a:solidFill>
                <a:latin typeface="Microsoft Sans Serif"/>
                <a:cs typeface="Microsoft Sans Serif"/>
              </a:rPr>
              <a:t>Releases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file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descriptor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reuse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F77070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95">
                <a:solidFill>
                  <a:srgbClr val="FFFFFF"/>
                </a:solidFill>
                <a:latin typeface="Microsoft Sans Serif"/>
                <a:cs typeface="Microsoft Sans Serif"/>
              </a:rPr>
              <a:t>Releases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5">
                <a:solidFill>
                  <a:srgbClr val="FFFFFF"/>
                </a:solidFill>
                <a:latin typeface="Microsoft Sans Serif"/>
                <a:cs typeface="Microsoft Sans Serif"/>
              </a:rPr>
              <a:t>any</a:t>
            </a:r>
            <a:r>
              <a:rPr dirty="0" sz="2000" spc="-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record</a:t>
            </a:r>
            <a:r>
              <a:rPr dirty="0" sz="2000" spc="-1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locks</a:t>
            </a:r>
            <a:r>
              <a:rPr dirty="0" sz="2000" spc="-11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dirty="0" sz="2000" spc="-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-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file</a:t>
            </a:r>
            <a:endParaRPr sz="2000">
              <a:latin typeface="Microsoft Sans Serif"/>
              <a:cs typeface="Microsoft Sans Serif"/>
            </a:endParaRPr>
          </a:p>
          <a:p>
            <a:pPr marL="548640" indent="-243840">
              <a:lnSpc>
                <a:spcPct val="100000"/>
              </a:lnSpc>
              <a:spcBef>
                <a:spcPts val="1200"/>
              </a:spcBef>
              <a:buClr>
                <a:srgbClr val="F77070"/>
              </a:buClr>
              <a:buSzPct val="102500"/>
              <a:buChar char="•"/>
              <a:tabLst>
                <a:tab pos="548640" algn="l"/>
              </a:tabLst>
            </a:pP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Automatic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cleanup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process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termination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9239250" y="1905000"/>
            <a:ext cx="8667750" cy="4629150"/>
            <a:chOff x="9239250" y="1905000"/>
            <a:chExt cx="8667750" cy="4629150"/>
          </a:xfrm>
        </p:grpSpPr>
        <p:sp>
          <p:nvSpPr>
            <p:cNvPr id="9" name="object 9" descr=""/>
            <p:cNvSpPr/>
            <p:nvPr/>
          </p:nvSpPr>
          <p:spPr>
            <a:xfrm>
              <a:off x="9239250" y="1905000"/>
              <a:ext cx="8667750" cy="4629150"/>
            </a:xfrm>
            <a:custGeom>
              <a:avLst/>
              <a:gdLst/>
              <a:ahLst/>
              <a:cxnLst/>
              <a:rect l="l" t="t" r="r" b="b"/>
              <a:pathLst>
                <a:path w="8667750" h="4629150">
                  <a:moveTo>
                    <a:pt x="8667750" y="4629150"/>
                  </a:moveTo>
                  <a:lnTo>
                    <a:pt x="0" y="4629150"/>
                  </a:lnTo>
                  <a:lnTo>
                    <a:pt x="0" y="0"/>
                  </a:lnTo>
                  <a:lnTo>
                    <a:pt x="8667750" y="0"/>
                  </a:lnTo>
                  <a:lnTo>
                    <a:pt x="8667750" y="4629150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544050" y="3619499"/>
              <a:ext cx="8058150" cy="2609850"/>
            </a:xfrm>
            <a:custGeom>
              <a:avLst/>
              <a:gdLst/>
              <a:ahLst/>
              <a:cxnLst/>
              <a:rect l="l" t="t" r="r" b="b"/>
              <a:pathLst>
                <a:path w="8058150" h="2609850">
                  <a:moveTo>
                    <a:pt x="7981950" y="2609850"/>
                  </a:moveTo>
                  <a:lnTo>
                    <a:pt x="76200" y="2609850"/>
                  </a:lnTo>
                  <a:lnTo>
                    <a:pt x="68693" y="2609487"/>
                  </a:lnTo>
                  <a:lnTo>
                    <a:pt x="27881" y="2592582"/>
                  </a:lnTo>
                  <a:lnTo>
                    <a:pt x="3261" y="2555736"/>
                  </a:lnTo>
                  <a:lnTo>
                    <a:pt x="0" y="25336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7" y="5799"/>
                  </a:lnTo>
                  <a:lnTo>
                    <a:pt x="76200" y="0"/>
                  </a:lnTo>
                  <a:lnTo>
                    <a:pt x="7981950" y="0"/>
                  </a:lnTo>
                  <a:lnTo>
                    <a:pt x="8024290" y="12829"/>
                  </a:lnTo>
                  <a:lnTo>
                    <a:pt x="8052346" y="47039"/>
                  </a:lnTo>
                  <a:lnTo>
                    <a:pt x="8058150" y="76200"/>
                  </a:lnTo>
                  <a:lnTo>
                    <a:pt x="8058150" y="2533650"/>
                  </a:lnTo>
                  <a:lnTo>
                    <a:pt x="8045316" y="2575991"/>
                  </a:lnTo>
                  <a:lnTo>
                    <a:pt x="8011109" y="2604049"/>
                  </a:lnTo>
                  <a:lnTo>
                    <a:pt x="7981950" y="2609850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544050" y="3619499"/>
              <a:ext cx="8058150" cy="2609850"/>
            </a:xfrm>
            <a:custGeom>
              <a:avLst/>
              <a:gdLst/>
              <a:ahLst/>
              <a:cxnLst/>
              <a:rect l="l" t="t" r="r" b="b"/>
              <a:pathLst>
                <a:path w="8058150" h="2609850">
                  <a:moveTo>
                    <a:pt x="7981950" y="2609850"/>
                  </a:moveTo>
                  <a:lnTo>
                    <a:pt x="76200" y="2609850"/>
                  </a:lnTo>
                  <a:lnTo>
                    <a:pt x="68693" y="2609487"/>
                  </a:lnTo>
                  <a:lnTo>
                    <a:pt x="27881" y="2592582"/>
                  </a:lnTo>
                  <a:lnTo>
                    <a:pt x="3261" y="2555736"/>
                  </a:lnTo>
                  <a:lnTo>
                    <a:pt x="0" y="25336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7" y="5799"/>
                  </a:lnTo>
                  <a:lnTo>
                    <a:pt x="76200" y="0"/>
                  </a:lnTo>
                  <a:lnTo>
                    <a:pt x="7981950" y="0"/>
                  </a:lnTo>
                  <a:lnTo>
                    <a:pt x="8018769" y="9525"/>
                  </a:lnTo>
                  <a:lnTo>
                    <a:pt x="71822" y="9525"/>
                  </a:lnTo>
                  <a:lnTo>
                    <a:pt x="67485" y="9952"/>
                  </a:lnTo>
                  <a:lnTo>
                    <a:pt x="32148" y="25958"/>
                  </a:lnTo>
                  <a:lnTo>
                    <a:pt x="11659" y="58898"/>
                  </a:lnTo>
                  <a:lnTo>
                    <a:pt x="9524" y="71822"/>
                  </a:lnTo>
                  <a:lnTo>
                    <a:pt x="9524" y="2538027"/>
                  </a:lnTo>
                  <a:lnTo>
                    <a:pt x="23193" y="2574332"/>
                  </a:lnTo>
                  <a:lnTo>
                    <a:pt x="54728" y="2596923"/>
                  </a:lnTo>
                  <a:lnTo>
                    <a:pt x="71822" y="2600324"/>
                  </a:lnTo>
                  <a:lnTo>
                    <a:pt x="8018767" y="2600324"/>
                  </a:lnTo>
                  <a:lnTo>
                    <a:pt x="8017904" y="2600841"/>
                  </a:lnTo>
                  <a:lnTo>
                    <a:pt x="8011109" y="2604049"/>
                  </a:lnTo>
                  <a:lnTo>
                    <a:pt x="8004035" y="2606586"/>
                  </a:lnTo>
                  <a:lnTo>
                    <a:pt x="7996817" y="2608399"/>
                  </a:lnTo>
                  <a:lnTo>
                    <a:pt x="7989456" y="2609487"/>
                  </a:lnTo>
                  <a:lnTo>
                    <a:pt x="7981950" y="2609850"/>
                  </a:lnTo>
                  <a:close/>
                </a:path>
                <a:path w="8058150" h="2609850">
                  <a:moveTo>
                    <a:pt x="8018767" y="2600324"/>
                  </a:moveTo>
                  <a:lnTo>
                    <a:pt x="7986327" y="2600324"/>
                  </a:lnTo>
                  <a:lnTo>
                    <a:pt x="7990663" y="2599897"/>
                  </a:lnTo>
                  <a:lnTo>
                    <a:pt x="7999250" y="2598188"/>
                  </a:lnTo>
                  <a:lnTo>
                    <a:pt x="8032193" y="2577700"/>
                  </a:lnTo>
                  <a:lnTo>
                    <a:pt x="8048198" y="2542363"/>
                  </a:lnTo>
                  <a:lnTo>
                    <a:pt x="8048624" y="2538027"/>
                  </a:lnTo>
                  <a:lnTo>
                    <a:pt x="8048624" y="71822"/>
                  </a:lnTo>
                  <a:lnTo>
                    <a:pt x="8048316" y="68693"/>
                  </a:lnTo>
                  <a:lnTo>
                    <a:pt x="8048197" y="67486"/>
                  </a:lnTo>
                  <a:lnTo>
                    <a:pt x="8032193" y="32149"/>
                  </a:lnTo>
                  <a:lnTo>
                    <a:pt x="7999250" y="11660"/>
                  </a:lnTo>
                  <a:lnTo>
                    <a:pt x="7986327" y="9525"/>
                  </a:lnTo>
                  <a:lnTo>
                    <a:pt x="8018769" y="9525"/>
                  </a:lnTo>
                  <a:lnTo>
                    <a:pt x="8049138" y="40242"/>
                  </a:lnTo>
                  <a:lnTo>
                    <a:pt x="8058150" y="76200"/>
                  </a:lnTo>
                  <a:lnTo>
                    <a:pt x="8058150" y="2533650"/>
                  </a:lnTo>
                  <a:lnTo>
                    <a:pt x="8045316" y="2575991"/>
                  </a:lnTo>
                  <a:lnTo>
                    <a:pt x="8024418" y="2596923"/>
                  </a:lnTo>
                  <a:lnTo>
                    <a:pt x="8018767" y="2600324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594850" y="2362200"/>
              <a:ext cx="508000" cy="304800"/>
            </a:xfrm>
            <a:custGeom>
              <a:avLst/>
              <a:gdLst/>
              <a:ahLst/>
              <a:cxnLst/>
              <a:rect l="l" t="t" r="r" b="b"/>
              <a:pathLst>
                <a:path w="508000" h="304800">
                  <a:moveTo>
                    <a:pt x="355600" y="304800"/>
                  </a:moveTo>
                  <a:lnTo>
                    <a:pt x="508000" y="152400"/>
                  </a:lnTo>
                  <a:lnTo>
                    <a:pt x="355600" y="0"/>
                  </a:lnTo>
                </a:path>
                <a:path w="5080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</a:path>
              </a:pathLst>
            </a:custGeom>
            <a:ln w="5080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9239250" y="1905000"/>
            <a:ext cx="8667750" cy="4629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</a:pPr>
            <a:r>
              <a:rPr dirty="0" sz="2550" spc="-165" b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255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20" b="1">
                <a:solidFill>
                  <a:srgbClr val="FFFFFF"/>
                </a:solidFill>
                <a:latin typeface="Arial"/>
                <a:cs typeface="Arial"/>
              </a:rPr>
              <a:t>Signature</a:t>
            </a:r>
            <a:endParaRPr sz="2550">
              <a:latin typeface="Arial"/>
              <a:cs typeface="Arial"/>
            </a:endParaRPr>
          </a:p>
          <a:p>
            <a:pPr marL="542925" marR="5510530">
              <a:lnSpc>
                <a:spcPct val="166700"/>
              </a:lnSpc>
              <a:spcBef>
                <a:spcPts val="2100"/>
              </a:spcBef>
              <a:tabLst>
                <a:tab pos="1777364" algn="l"/>
              </a:tabLst>
            </a:pPr>
            <a:r>
              <a:rPr dirty="0" sz="1800" spc="-10">
                <a:solidFill>
                  <a:srgbClr val="BF83FB"/>
                </a:solidFill>
                <a:latin typeface="Courier New"/>
                <a:cs typeface="Courier New"/>
              </a:rPr>
              <a:t>#include</a:t>
            </a:r>
            <a:r>
              <a:rPr dirty="0" sz="1800">
                <a:solidFill>
                  <a:srgbClr val="BF83FB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BF83FB"/>
                </a:solidFill>
                <a:latin typeface="Courier New"/>
                <a:cs typeface="Courier New"/>
              </a:rPr>
              <a:t>&lt;unistd.h&gt; </a:t>
            </a:r>
            <a:r>
              <a:rPr dirty="0" sz="1800" spc="-25">
                <a:solidFill>
                  <a:srgbClr val="60A5FA"/>
                </a:solidFill>
                <a:latin typeface="Courier New"/>
                <a:cs typeface="Courier New"/>
              </a:rPr>
              <a:t>int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240"/>
              </a:spcBef>
            </a:pPr>
            <a:r>
              <a:rPr dirty="0" sz="1800">
                <a:solidFill>
                  <a:srgbClr val="FACC15"/>
                </a:solidFill>
                <a:latin typeface="Courier New"/>
                <a:cs typeface="Courier New"/>
              </a:rPr>
              <a:t>close</a:t>
            </a:r>
            <a:r>
              <a:rPr dirty="0" sz="180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dirty="0" sz="1800">
                <a:solidFill>
                  <a:srgbClr val="4ADE80"/>
                </a:solidFill>
                <a:latin typeface="Courier New"/>
                <a:cs typeface="Courier New"/>
              </a:rPr>
              <a:t>int </a:t>
            </a:r>
            <a:r>
              <a:rPr dirty="0" sz="1800" spc="-20">
                <a:solidFill>
                  <a:srgbClr val="FFFFFF"/>
                </a:solidFill>
                <a:latin typeface="Courier New"/>
                <a:cs typeface="Courier New"/>
              </a:rPr>
              <a:t>fd);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1440"/>
              </a:spcBef>
              <a:tabLst>
                <a:tab pos="954405" algn="l"/>
              </a:tabLst>
            </a:pP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Returns: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240"/>
              </a:spcBef>
              <a:tabLst>
                <a:tab pos="954405" algn="l"/>
                <a:tab pos="1228725" algn="l"/>
                <a:tab pos="1640205" algn="l"/>
              </a:tabLst>
            </a:pP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50">
                <a:solidFill>
                  <a:srgbClr val="9CA2AF"/>
                </a:solidFill>
                <a:latin typeface="Courier New"/>
                <a:cs typeface="Courier New"/>
              </a:rPr>
              <a:t>0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on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success</a:t>
            </a:r>
            <a:endParaRPr sz="18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240"/>
              </a:spcBef>
              <a:tabLst>
                <a:tab pos="954405" algn="l"/>
                <a:tab pos="1365885" algn="l"/>
                <a:tab pos="1777364" algn="l"/>
              </a:tabLst>
            </a:pP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//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-</a:t>
            </a:r>
            <a:r>
              <a:rPr dirty="0" sz="1800" spc="-50">
                <a:solidFill>
                  <a:srgbClr val="9CA2AF"/>
                </a:solidFill>
                <a:latin typeface="Courier New"/>
                <a:cs typeface="Courier New"/>
              </a:rPr>
              <a:t>1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25">
                <a:solidFill>
                  <a:srgbClr val="9CA2AF"/>
                </a:solidFill>
                <a:latin typeface="Courier New"/>
                <a:cs typeface="Courier New"/>
              </a:rPr>
              <a:t>on</a:t>
            </a:r>
            <a:r>
              <a:rPr dirty="0" sz="1800">
                <a:solidFill>
                  <a:srgbClr val="9CA2AF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9CA2AF"/>
                </a:solidFill>
                <a:latin typeface="Courier New"/>
                <a:cs typeface="Courier New"/>
              </a:rPr>
              <a:t>error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81000" y="6724650"/>
            <a:ext cx="17526000" cy="762000"/>
          </a:xfrm>
          <a:prstGeom prst="rect">
            <a:avLst/>
          </a:prstGeom>
          <a:solidFill>
            <a:srgbClr val="13532D">
              <a:alpha val="30198"/>
            </a:srgbClr>
          </a:solidFill>
        </p:spPr>
        <p:txBody>
          <a:bodyPr wrap="square" lIns="0" tIns="1968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50"/>
              </a:spcBef>
            </a:pPr>
            <a:r>
              <a:rPr dirty="0" sz="2000" spc="-150" b="1">
                <a:solidFill>
                  <a:srgbClr val="4ADE80"/>
                </a:solidFill>
                <a:latin typeface="Arial"/>
                <a:cs typeface="Arial"/>
              </a:rPr>
              <a:t>Good</a:t>
            </a:r>
            <a:r>
              <a:rPr dirty="0" sz="2000" spc="-105" b="1">
                <a:solidFill>
                  <a:srgbClr val="4ADE80"/>
                </a:solidFill>
                <a:latin typeface="Arial"/>
                <a:cs typeface="Arial"/>
              </a:rPr>
              <a:t> </a:t>
            </a:r>
            <a:r>
              <a:rPr dirty="0" sz="2000" spc="-55" b="1">
                <a:solidFill>
                  <a:srgbClr val="4ADE80"/>
                </a:solidFill>
                <a:latin typeface="Arial"/>
                <a:cs typeface="Arial"/>
              </a:rPr>
              <a:t>Practice</a:t>
            </a:r>
            <a:r>
              <a:rPr dirty="0" sz="2050" spc="-55">
                <a:solidFill>
                  <a:srgbClr val="4ADE80"/>
                </a:solidFill>
                <a:latin typeface="Segoe UI Symbol"/>
                <a:cs typeface="Segoe UI Symbol"/>
              </a:rPr>
              <a:t>: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Always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close</a:t>
            </a:r>
            <a:r>
              <a:rPr dirty="0" sz="2000" spc="-11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file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descriptors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when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done</a:t>
            </a:r>
            <a:r>
              <a:rPr dirty="0" sz="2050" spc="-55">
                <a:solidFill>
                  <a:srgbClr val="FFFFFF"/>
                </a:solidFill>
                <a:latin typeface="Britannic Bold"/>
                <a:cs typeface="Britannic Bold"/>
              </a:rPr>
              <a:t>,</a:t>
            </a:r>
            <a:r>
              <a:rPr dirty="0" sz="2050" spc="-110">
                <a:solidFill>
                  <a:srgbClr val="FFFFFF"/>
                </a:solidFill>
                <a:latin typeface="Britannic Bold"/>
                <a:cs typeface="Britannic Bold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even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though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kernel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automatically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closes</a:t>
            </a:r>
            <a:r>
              <a:rPr dirty="0" sz="2000" spc="-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them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process</a:t>
            </a:r>
            <a:r>
              <a:rPr dirty="0" sz="20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exit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2025-06-22T14:59:45Z</dcterms:created>
  <dcterms:modified xsi:type="dcterms:W3CDTF">2025-06-22T14:59:45Z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2025-06-22T00:00:00Z</vt:filetime>
  </property>
  <property fmtid="{D5CDD505-2E9C-101B-9397-08002B2CF9AE}" pid="3" name="LastSaved">
    <vt:filetime>2025-06-22T00:00:00Z</vt:filetime>
  </property>
</Properties>
</file>