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1F293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A54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93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4A54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93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5950" y="2063750"/>
            <a:ext cx="3942715" cy="651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665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rgbClr val="1F293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3759" y="99694"/>
            <a:ext cx="6758940" cy="150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rgbClr val="1F293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7375" y="3940175"/>
            <a:ext cx="7573248" cy="258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4A546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20000" y="1038225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381000" y="152400"/>
                </a:moveTo>
                <a:lnTo>
                  <a:pt x="381000" y="685800"/>
                </a:lnTo>
              </a:path>
              <a:path w="762000" h="685800">
                <a:moveTo>
                  <a:pt x="38100" y="571500"/>
                </a:moveTo>
                <a:lnTo>
                  <a:pt x="4833" y="552647"/>
                </a:lnTo>
                <a:lnTo>
                  <a:pt x="2900" y="547980"/>
                </a:lnTo>
                <a:lnTo>
                  <a:pt x="966" y="543312"/>
                </a:lnTo>
                <a:lnTo>
                  <a:pt x="0" y="538452"/>
                </a:lnTo>
                <a:lnTo>
                  <a:pt x="0" y="533400"/>
                </a:lnTo>
                <a:lnTo>
                  <a:pt x="0" y="38100"/>
                </a:lnTo>
                <a:lnTo>
                  <a:pt x="0" y="33047"/>
                </a:lnTo>
                <a:lnTo>
                  <a:pt x="966" y="28187"/>
                </a:lnTo>
                <a:lnTo>
                  <a:pt x="23519" y="2900"/>
                </a:lnTo>
                <a:lnTo>
                  <a:pt x="28187" y="966"/>
                </a:lnTo>
                <a:lnTo>
                  <a:pt x="33047" y="0"/>
                </a:lnTo>
                <a:lnTo>
                  <a:pt x="38100" y="0"/>
                </a:lnTo>
                <a:lnTo>
                  <a:pt x="228600" y="0"/>
                </a:lnTo>
                <a:lnTo>
                  <a:pt x="272839" y="6560"/>
                </a:lnTo>
                <a:lnTo>
                  <a:pt x="313268" y="25684"/>
                </a:lnTo>
                <a:lnTo>
                  <a:pt x="346408" y="55717"/>
                </a:lnTo>
                <a:lnTo>
                  <a:pt x="369399" y="94079"/>
                </a:lnTo>
                <a:lnTo>
                  <a:pt x="380267" y="137462"/>
                </a:lnTo>
                <a:lnTo>
                  <a:pt x="381000" y="152400"/>
                </a:lnTo>
                <a:lnTo>
                  <a:pt x="381183" y="144912"/>
                </a:lnTo>
                <a:lnTo>
                  <a:pt x="389904" y="101066"/>
                </a:lnTo>
                <a:lnTo>
                  <a:pt x="410995" y="61607"/>
                </a:lnTo>
                <a:lnTo>
                  <a:pt x="442607" y="29995"/>
                </a:lnTo>
                <a:lnTo>
                  <a:pt x="482066" y="8904"/>
                </a:lnTo>
                <a:lnTo>
                  <a:pt x="525913" y="183"/>
                </a:lnTo>
                <a:lnTo>
                  <a:pt x="533400" y="0"/>
                </a:lnTo>
                <a:lnTo>
                  <a:pt x="723900" y="0"/>
                </a:lnTo>
                <a:lnTo>
                  <a:pt x="728952" y="0"/>
                </a:lnTo>
                <a:lnTo>
                  <a:pt x="733812" y="966"/>
                </a:lnTo>
                <a:lnTo>
                  <a:pt x="738480" y="2900"/>
                </a:lnTo>
                <a:lnTo>
                  <a:pt x="743147" y="4833"/>
                </a:lnTo>
                <a:lnTo>
                  <a:pt x="762000" y="38100"/>
                </a:lnTo>
                <a:lnTo>
                  <a:pt x="762000" y="533400"/>
                </a:lnTo>
                <a:lnTo>
                  <a:pt x="743147" y="566666"/>
                </a:lnTo>
                <a:lnTo>
                  <a:pt x="723900" y="571500"/>
                </a:lnTo>
                <a:lnTo>
                  <a:pt x="495300" y="571500"/>
                </a:lnTo>
                <a:lnTo>
                  <a:pt x="487794" y="571500"/>
                </a:lnTo>
                <a:lnTo>
                  <a:pt x="480361" y="572232"/>
                </a:lnTo>
                <a:lnTo>
                  <a:pt x="473001" y="573696"/>
                </a:lnTo>
                <a:lnTo>
                  <a:pt x="465640" y="575160"/>
                </a:lnTo>
                <a:lnTo>
                  <a:pt x="458493" y="577328"/>
                </a:lnTo>
                <a:lnTo>
                  <a:pt x="451559" y="580200"/>
                </a:lnTo>
                <a:lnTo>
                  <a:pt x="444625" y="583072"/>
                </a:lnTo>
                <a:lnTo>
                  <a:pt x="414477" y="604977"/>
                </a:lnTo>
                <a:lnTo>
                  <a:pt x="409170" y="610284"/>
                </a:lnTo>
                <a:lnTo>
                  <a:pt x="404432" y="616058"/>
                </a:lnTo>
                <a:lnTo>
                  <a:pt x="400263" y="622298"/>
                </a:lnTo>
                <a:lnTo>
                  <a:pt x="396093" y="628538"/>
                </a:lnTo>
                <a:lnTo>
                  <a:pt x="392572" y="635125"/>
                </a:lnTo>
                <a:lnTo>
                  <a:pt x="389700" y="642059"/>
                </a:lnTo>
                <a:lnTo>
                  <a:pt x="386828" y="648993"/>
                </a:lnTo>
                <a:lnTo>
                  <a:pt x="384660" y="656140"/>
                </a:lnTo>
                <a:lnTo>
                  <a:pt x="383196" y="663501"/>
                </a:lnTo>
                <a:lnTo>
                  <a:pt x="381732" y="670861"/>
                </a:lnTo>
                <a:lnTo>
                  <a:pt x="380999" y="678294"/>
                </a:lnTo>
                <a:lnTo>
                  <a:pt x="381000" y="685800"/>
                </a:lnTo>
                <a:lnTo>
                  <a:pt x="380999" y="678294"/>
                </a:lnTo>
                <a:lnTo>
                  <a:pt x="369427" y="635125"/>
                </a:lnTo>
                <a:lnTo>
                  <a:pt x="361736" y="622298"/>
                </a:lnTo>
                <a:lnTo>
                  <a:pt x="357567" y="616058"/>
                </a:lnTo>
                <a:lnTo>
                  <a:pt x="323961" y="586593"/>
                </a:lnTo>
                <a:lnTo>
                  <a:pt x="288998" y="573696"/>
                </a:lnTo>
                <a:lnTo>
                  <a:pt x="281637" y="572232"/>
                </a:lnTo>
                <a:lnTo>
                  <a:pt x="274205" y="571500"/>
                </a:lnTo>
                <a:lnTo>
                  <a:pt x="266700" y="571500"/>
                </a:lnTo>
                <a:lnTo>
                  <a:pt x="38100" y="571500"/>
                </a:lnTo>
                <a:close/>
              </a:path>
            </a:pathLst>
          </a:custGeom>
          <a:ln w="76200">
            <a:solidFill>
              <a:srgbClr val="2562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63000" y="1000125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152400" y="76200"/>
                </a:moveTo>
                <a:lnTo>
                  <a:pt x="609600" y="76200"/>
                </a:lnTo>
                <a:lnTo>
                  <a:pt x="614603" y="76200"/>
                </a:lnTo>
                <a:lnTo>
                  <a:pt x="619558" y="76688"/>
                </a:lnTo>
                <a:lnTo>
                  <a:pt x="624465" y="77664"/>
                </a:lnTo>
                <a:lnTo>
                  <a:pt x="629373" y="78640"/>
                </a:lnTo>
                <a:lnTo>
                  <a:pt x="634138" y="80085"/>
                </a:lnTo>
                <a:lnTo>
                  <a:pt x="638760" y="82000"/>
                </a:lnTo>
                <a:lnTo>
                  <a:pt x="643382" y="83915"/>
                </a:lnTo>
                <a:lnTo>
                  <a:pt x="647774" y="86262"/>
                </a:lnTo>
                <a:lnTo>
                  <a:pt x="651934" y="89042"/>
                </a:lnTo>
                <a:lnTo>
                  <a:pt x="656094" y="91821"/>
                </a:lnTo>
                <a:lnTo>
                  <a:pt x="672957" y="110065"/>
                </a:lnTo>
                <a:lnTo>
                  <a:pt x="675737" y="114225"/>
                </a:lnTo>
                <a:lnTo>
                  <a:pt x="678084" y="118616"/>
                </a:lnTo>
                <a:lnTo>
                  <a:pt x="679999" y="123239"/>
                </a:lnTo>
                <a:lnTo>
                  <a:pt x="681914" y="127862"/>
                </a:lnTo>
                <a:lnTo>
                  <a:pt x="683359" y="132626"/>
                </a:lnTo>
                <a:lnTo>
                  <a:pt x="684335" y="137534"/>
                </a:lnTo>
                <a:lnTo>
                  <a:pt x="685311" y="142441"/>
                </a:lnTo>
                <a:lnTo>
                  <a:pt x="685799" y="147396"/>
                </a:lnTo>
                <a:lnTo>
                  <a:pt x="685800" y="152400"/>
                </a:lnTo>
                <a:lnTo>
                  <a:pt x="685800" y="609600"/>
                </a:lnTo>
                <a:lnTo>
                  <a:pt x="685799" y="614603"/>
                </a:lnTo>
                <a:lnTo>
                  <a:pt x="685311" y="619558"/>
                </a:lnTo>
                <a:lnTo>
                  <a:pt x="684335" y="624465"/>
                </a:lnTo>
                <a:lnTo>
                  <a:pt x="683359" y="629373"/>
                </a:lnTo>
                <a:lnTo>
                  <a:pt x="681914" y="634138"/>
                </a:lnTo>
                <a:lnTo>
                  <a:pt x="679999" y="638760"/>
                </a:lnTo>
                <a:lnTo>
                  <a:pt x="678084" y="643382"/>
                </a:lnTo>
                <a:lnTo>
                  <a:pt x="675737" y="647774"/>
                </a:lnTo>
                <a:lnTo>
                  <a:pt x="672957" y="651934"/>
                </a:lnTo>
                <a:lnTo>
                  <a:pt x="670178" y="656094"/>
                </a:lnTo>
                <a:lnTo>
                  <a:pt x="651934" y="672957"/>
                </a:lnTo>
                <a:lnTo>
                  <a:pt x="647774" y="675737"/>
                </a:lnTo>
                <a:lnTo>
                  <a:pt x="643382" y="678084"/>
                </a:lnTo>
                <a:lnTo>
                  <a:pt x="638760" y="679999"/>
                </a:lnTo>
                <a:lnTo>
                  <a:pt x="634138" y="681914"/>
                </a:lnTo>
                <a:lnTo>
                  <a:pt x="629373" y="683359"/>
                </a:lnTo>
                <a:lnTo>
                  <a:pt x="624465" y="684335"/>
                </a:lnTo>
                <a:lnTo>
                  <a:pt x="619558" y="685311"/>
                </a:lnTo>
                <a:lnTo>
                  <a:pt x="614603" y="685799"/>
                </a:lnTo>
                <a:lnTo>
                  <a:pt x="609600" y="685800"/>
                </a:lnTo>
                <a:lnTo>
                  <a:pt x="152400" y="685800"/>
                </a:lnTo>
                <a:lnTo>
                  <a:pt x="147396" y="685799"/>
                </a:lnTo>
                <a:lnTo>
                  <a:pt x="142441" y="685311"/>
                </a:lnTo>
                <a:lnTo>
                  <a:pt x="137534" y="684335"/>
                </a:lnTo>
                <a:lnTo>
                  <a:pt x="132626" y="683359"/>
                </a:lnTo>
                <a:lnTo>
                  <a:pt x="127862" y="681914"/>
                </a:lnTo>
                <a:lnTo>
                  <a:pt x="123239" y="679999"/>
                </a:lnTo>
                <a:lnTo>
                  <a:pt x="118616" y="678084"/>
                </a:lnTo>
                <a:lnTo>
                  <a:pt x="114225" y="675737"/>
                </a:lnTo>
                <a:lnTo>
                  <a:pt x="110065" y="672957"/>
                </a:lnTo>
                <a:lnTo>
                  <a:pt x="105905" y="670178"/>
                </a:lnTo>
                <a:lnTo>
                  <a:pt x="89042" y="651934"/>
                </a:lnTo>
                <a:lnTo>
                  <a:pt x="86262" y="647774"/>
                </a:lnTo>
                <a:lnTo>
                  <a:pt x="83915" y="643382"/>
                </a:lnTo>
                <a:lnTo>
                  <a:pt x="82000" y="638760"/>
                </a:lnTo>
                <a:lnTo>
                  <a:pt x="80085" y="634138"/>
                </a:lnTo>
                <a:lnTo>
                  <a:pt x="78640" y="629373"/>
                </a:lnTo>
                <a:lnTo>
                  <a:pt x="77664" y="624465"/>
                </a:lnTo>
                <a:lnTo>
                  <a:pt x="76688" y="619558"/>
                </a:lnTo>
                <a:lnTo>
                  <a:pt x="76199" y="614603"/>
                </a:lnTo>
                <a:lnTo>
                  <a:pt x="76200" y="609600"/>
                </a:lnTo>
                <a:lnTo>
                  <a:pt x="76200" y="152400"/>
                </a:lnTo>
                <a:lnTo>
                  <a:pt x="82000" y="123239"/>
                </a:lnTo>
                <a:lnTo>
                  <a:pt x="83915" y="118616"/>
                </a:lnTo>
                <a:lnTo>
                  <a:pt x="86262" y="114225"/>
                </a:lnTo>
                <a:lnTo>
                  <a:pt x="89042" y="110065"/>
                </a:lnTo>
                <a:lnTo>
                  <a:pt x="91821" y="105905"/>
                </a:lnTo>
                <a:lnTo>
                  <a:pt x="94980" y="102056"/>
                </a:lnTo>
                <a:lnTo>
                  <a:pt x="98518" y="98518"/>
                </a:lnTo>
                <a:lnTo>
                  <a:pt x="102056" y="94980"/>
                </a:lnTo>
                <a:lnTo>
                  <a:pt x="105905" y="91821"/>
                </a:lnTo>
                <a:lnTo>
                  <a:pt x="110065" y="89042"/>
                </a:lnTo>
                <a:lnTo>
                  <a:pt x="114225" y="86262"/>
                </a:lnTo>
                <a:lnTo>
                  <a:pt x="118616" y="83915"/>
                </a:lnTo>
                <a:lnTo>
                  <a:pt x="123239" y="82000"/>
                </a:lnTo>
                <a:lnTo>
                  <a:pt x="127862" y="80085"/>
                </a:lnTo>
                <a:lnTo>
                  <a:pt x="132626" y="78640"/>
                </a:lnTo>
                <a:lnTo>
                  <a:pt x="137534" y="77664"/>
                </a:lnTo>
                <a:lnTo>
                  <a:pt x="142441" y="76688"/>
                </a:lnTo>
                <a:lnTo>
                  <a:pt x="147396" y="76200"/>
                </a:lnTo>
                <a:lnTo>
                  <a:pt x="152400" y="76200"/>
                </a:lnTo>
                <a:close/>
              </a:path>
              <a:path w="762000" h="762000">
                <a:moveTo>
                  <a:pt x="304800" y="266700"/>
                </a:moveTo>
                <a:lnTo>
                  <a:pt x="457200" y="266700"/>
                </a:lnTo>
                <a:lnTo>
                  <a:pt x="462252" y="266700"/>
                </a:lnTo>
                <a:lnTo>
                  <a:pt x="467112" y="267666"/>
                </a:lnTo>
                <a:lnTo>
                  <a:pt x="494333" y="294887"/>
                </a:lnTo>
                <a:lnTo>
                  <a:pt x="495300" y="304800"/>
                </a:lnTo>
                <a:lnTo>
                  <a:pt x="495300" y="457200"/>
                </a:lnTo>
                <a:lnTo>
                  <a:pt x="476447" y="490466"/>
                </a:lnTo>
                <a:lnTo>
                  <a:pt x="471780" y="492399"/>
                </a:lnTo>
                <a:lnTo>
                  <a:pt x="467112" y="494333"/>
                </a:lnTo>
                <a:lnTo>
                  <a:pt x="462252" y="495299"/>
                </a:lnTo>
                <a:lnTo>
                  <a:pt x="457200" y="495300"/>
                </a:lnTo>
                <a:lnTo>
                  <a:pt x="304800" y="495300"/>
                </a:lnTo>
                <a:lnTo>
                  <a:pt x="271533" y="476447"/>
                </a:lnTo>
                <a:lnTo>
                  <a:pt x="266699" y="462252"/>
                </a:lnTo>
                <a:lnTo>
                  <a:pt x="266700" y="457200"/>
                </a:lnTo>
                <a:lnTo>
                  <a:pt x="266700" y="304800"/>
                </a:lnTo>
                <a:lnTo>
                  <a:pt x="285551" y="271533"/>
                </a:lnTo>
                <a:lnTo>
                  <a:pt x="299747" y="266700"/>
                </a:lnTo>
                <a:lnTo>
                  <a:pt x="304800" y="266700"/>
                </a:lnTo>
                <a:close/>
              </a:path>
              <a:path w="762000" h="762000">
                <a:moveTo>
                  <a:pt x="495300" y="0"/>
                </a:moveTo>
                <a:lnTo>
                  <a:pt x="495300" y="76200"/>
                </a:lnTo>
              </a:path>
              <a:path w="762000" h="762000">
                <a:moveTo>
                  <a:pt x="495300" y="685800"/>
                </a:moveTo>
                <a:lnTo>
                  <a:pt x="495300" y="762000"/>
                </a:lnTo>
              </a:path>
              <a:path w="762000" h="762000">
                <a:moveTo>
                  <a:pt x="0" y="495300"/>
                </a:moveTo>
                <a:lnTo>
                  <a:pt x="76200" y="495300"/>
                </a:lnTo>
              </a:path>
              <a:path w="762000" h="762000">
                <a:moveTo>
                  <a:pt x="0" y="266700"/>
                </a:moveTo>
                <a:lnTo>
                  <a:pt x="76200" y="266700"/>
                </a:lnTo>
              </a:path>
              <a:path w="762000" h="762000">
                <a:moveTo>
                  <a:pt x="685800" y="495300"/>
                </a:moveTo>
                <a:lnTo>
                  <a:pt x="762000" y="495300"/>
                </a:lnTo>
              </a:path>
              <a:path w="762000" h="762000">
                <a:moveTo>
                  <a:pt x="685800" y="266700"/>
                </a:moveTo>
                <a:lnTo>
                  <a:pt x="762000" y="266700"/>
                </a:lnTo>
              </a:path>
              <a:path w="762000" h="762000">
                <a:moveTo>
                  <a:pt x="266700" y="0"/>
                </a:moveTo>
                <a:lnTo>
                  <a:pt x="266700" y="76200"/>
                </a:lnTo>
              </a:path>
              <a:path w="762000" h="762000">
                <a:moveTo>
                  <a:pt x="266700" y="685800"/>
                </a:moveTo>
                <a:lnTo>
                  <a:pt x="266700" y="762000"/>
                </a:lnTo>
              </a:path>
            </a:pathLst>
          </a:custGeom>
          <a:ln w="76200">
            <a:solidFill>
              <a:srgbClr val="4E45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906000" y="14954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228600"/>
                </a:moveTo>
                <a:lnTo>
                  <a:pt x="533400" y="152400"/>
                </a:lnTo>
                <a:lnTo>
                  <a:pt x="533216" y="144912"/>
                </a:lnTo>
                <a:lnTo>
                  <a:pt x="524495" y="101066"/>
                </a:lnTo>
                <a:lnTo>
                  <a:pt x="503404" y="61607"/>
                </a:lnTo>
                <a:lnTo>
                  <a:pt x="471792" y="29995"/>
                </a:lnTo>
                <a:lnTo>
                  <a:pt x="432333" y="8904"/>
                </a:lnTo>
                <a:lnTo>
                  <a:pt x="388486" y="183"/>
                </a:lnTo>
                <a:lnTo>
                  <a:pt x="381000" y="0"/>
                </a:lnTo>
                <a:lnTo>
                  <a:pt x="152400" y="0"/>
                </a:lnTo>
                <a:lnTo>
                  <a:pt x="108160" y="6560"/>
                </a:lnTo>
                <a:lnTo>
                  <a:pt x="67731" y="25684"/>
                </a:lnTo>
                <a:lnTo>
                  <a:pt x="34591" y="55717"/>
                </a:lnTo>
                <a:lnTo>
                  <a:pt x="11600" y="94079"/>
                </a:lnTo>
                <a:lnTo>
                  <a:pt x="732" y="137462"/>
                </a:lnTo>
                <a:lnTo>
                  <a:pt x="0" y="152400"/>
                </a:lnTo>
                <a:lnTo>
                  <a:pt x="0" y="228600"/>
                </a:lnTo>
              </a:path>
            </a:pathLst>
          </a:custGeom>
          <a:ln w="76200">
            <a:solidFill>
              <a:srgbClr val="933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020300" y="10382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52400"/>
                </a:moveTo>
                <a:lnTo>
                  <a:pt x="298239" y="196639"/>
                </a:lnTo>
                <a:lnTo>
                  <a:pt x="279115" y="237068"/>
                </a:lnTo>
                <a:lnTo>
                  <a:pt x="249082" y="270208"/>
                </a:lnTo>
                <a:lnTo>
                  <a:pt x="210720" y="293199"/>
                </a:lnTo>
                <a:lnTo>
                  <a:pt x="167337" y="304067"/>
                </a:lnTo>
                <a:lnTo>
                  <a:pt x="152400" y="304800"/>
                </a:lnTo>
                <a:lnTo>
                  <a:pt x="144912" y="304616"/>
                </a:lnTo>
                <a:lnTo>
                  <a:pt x="101066" y="295895"/>
                </a:lnTo>
                <a:lnTo>
                  <a:pt x="61607" y="274804"/>
                </a:lnTo>
                <a:lnTo>
                  <a:pt x="29995" y="243192"/>
                </a:lnTo>
                <a:lnTo>
                  <a:pt x="8904" y="203733"/>
                </a:lnTo>
                <a:lnTo>
                  <a:pt x="183" y="159887"/>
                </a:lnTo>
                <a:lnTo>
                  <a:pt x="0" y="152400"/>
                </a:lnTo>
                <a:lnTo>
                  <a:pt x="183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400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800" y="152400"/>
                </a:lnTo>
                <a:close/>
              </a:path>
            </a:pathLst>
          </a:custGeom>
          <a:ln w="76200">
            <a:solidFill>
              <a:srgbClr val="933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553700" y="1500377"/>
            <a:ext cx="114300" cy="224154"/>
          </a:xfrm>
          <a:custGeom>
            <a:avLst/>
            <a:gdLst/>
            <a:ahLst/>
            <a:cxnLst/>
            <a:rect l="l" t="t" r="r" b="b"/>
            <a:pathLst>
              <a:path w="114300" h="224155">
                <a:moveTo>
                  <a:pt x="114300" y="223647"/>
                </a:moveTo>
                <a:lnTo>
                  <a:pt x="114300" y="147447"/>
                </a:lnTo>
                <a:lnTo>
                  <a:pt x="114293" y="139062"/>
                </a:lnTo>
                <a:lnTo>
                  <a:pt x="113600" y="130735"/>
                </a:lnTo>
                <a:lnTo>
                  <a:pt x="112219" y="122465"/>
                </a:lnTo>
                <a:lnTo>
                  <a:pt x="110838" y="114196"/>
                </a:lnTo>
                <a:lnTo>
                  <a:pt x="96024" y="75197"/>
                </a:lnTo>
                <a:lnTo>
                  <a:pt x="92043" y="67819"/>
                </a:lnTo>
                <a:lnTo>
                  <a:pt x="65412" y="35708"/>
                </a:lnTo>
                <a:lnTo>
                  <a:pt x="59258" y="30013"/>
                </a:lnTo>
                <a:lnTo>
                  <a:pt x="23673" y="8241"/>
                </a:lnTo>
                <a:lnTo>
                  <a:pt x="8117" y="2096"/>
                </a:lnTo>
                <a:lnTo>
                  <a:pt x="0" y="0"/>
                </a:lnTo>
              </a:path>
            </a:pathLst>
          </a:custGeom>
          <a:ln w="76200">
            <a:solidFill>
              <a:srgbClr val="933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439400" y="1043177"/>
            <a:ext cx="114935" cy="295275"/>
          </a:xfrm>
          <a:custGeom>
            <a:avLst/>
            <a:gdLst/>
            <a:ahLst/>
            <a:cxnLst/>
            <a:rect l="l" t="t" r="r" b="b"/>
            <a:pathLst>
              <a:path w="114934" h="295275">
                <a:moveTo>
                  <a:pt x="0" y="0"/>
                </a:moveTo>
                <a:lnTo>
                  <a:pt x="8139" y="2084"/>
                </a:lnTo>
                <a:lnTo>
                  <a:pt x="16052" y="4822"/>
                </a:lnTo>
                <a:lnTo>
                  <a:pt x="23738" y="8215"/>
                </a:lnTo>
                <a:lnTo>
                  <a:pt x="31425" y="11607"/>
                </a:lnTo>
                <a:lnTo>
                  <a:pt x="38780" y="15608"/>
                </a:lnTo>
                <a:lnTo>
                  <a:pt x="45805" y="20218"/>
                </a:lnTo>
                <a:lnTo>
                  <a:pt x="52830" y="24827"/>
                </a:lnTo>
                <a:lnTo>
                  <a:pt x="82586" y="54190"/>
                </a:lnTo>
                <a:lnTo>
                  <a:pt x="87738" y="60827"/>
                </a:lnTo>
                <a:lnTo>
                  <a:pt x="106373" y="98248"/>
                </a:lnTo>
                <a:lnTo>
                  <a:pt x="109096" y="106196"/>
                </a:lnTo>
                <a:lnTo>
                  <a:pt x="111148" y="114314"/>
                </a:lnTo>
                <a:lnTo>
                  <a:pt x="112528" y="122602"/>
                </a:lnTo>
                <a:lnTo>
                  <a:pt x="113908" y="130890"/>
                </a:lnTo>
                <a:lnTo>
                  <a:pt x="114598" y="139235"/>
                </a:lnTo>
                <a:lnTo>
                  <a:pt x="114598" y="147637"/>
                </a:lnTo>
                <a:lnTo>
                  <a:pt x="114598" y="156039"/>
                </a:lnTo>
                <a:lnTo>
                  <a:pt x="113908" y="164384"/>
                </a:lnTo>
                <a:lnTo>
                  <a:pt x="112528" y="172672"/>
                </a:lnTo>
                <a:lnTo>
                  <a:pt x="111148" y="180960"/>
                </a:lnTo>
                <a:lnTo>
                  <a:pt x="109096" y="189078"/>
                </a:lnTo>
                <a:lnTo>
                  <a:pt x="106373" y="197026"/>
                </a:lnTo>
                <a:lnTo>
                  <a:pt x="103651" y="204975"/>
                </a:lnTo>
                <a:lnTo>
                  <a:pt x="82586" y="241084"/>
                </a:lnTo>
                <a:lnTo>
                  <a:pt x="77435" y="247722"/>
                </a:lnTo>
                <a:lnTo>
                  <a:pt x="45805" y="275056"/>
                </a:lnTo>
                <a:lnTo>
                  <a:pt x="38780" y="279666"/>
                </a:lnTo>
                <a:lnTo>
                  <a:pt x="31425" y="283667"/>
                </a:lnTo>
                <a:lnTo>
                  <a:pt x="23738" y="287059"/>
                </a:lnTo>
                <a:lnTo>
                  <a:pt x="16052" y="290452"/>
                </a:lnTo>
                <a:lnTo>
                  <a:pt x="8139" y="293191"/>
                </a:lnTo>
                <a:lnTo>
                  <a:pt x="0" y="295275"/>
                </a:lnTo>
              </a:path>
            </a:pathLst>
          </a:custGeom>
          <a:ln w="76200">
            <a:solidFill>
              <a:srgbClr val="9333E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22675" y="2397125"/>
            <a:ext cx="9443085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5875" algn="l"/>
              </a:tabLst>
            </a:pPr>
            <a:r>
              <a:rPr dirty="0" sz="9600" spc="-10"/>
              <a:t>Process</a:t>
            </a:r>
            <a:r>
              <a:rPr dirty="0" sz="9600"/>
              <a:t>	</a:t>
            </a:r>
            <a:r>
              <a:rPr dirty="0" sz="9600" spc="-10"/>
              <a:t>Control</a:t>
            </a:r>
            <a:endParaRPr sz="9600"/>
          </a:p>
        </p:txBody>
      </p:sp>
      <p:grpSp>
        <p:nvGrpSpPr>
          <p:cNvPr id="9" name="object 9" descr=""/>
          <p:cNvGrpSpPr/>
          <p:nvPr/>
        </p:nvGrpSpPr>
        <p:grpSpPr>
          <a:xfrm>
            <a:off x="5505450" y="5857874"/>
            <a:ext cx="7277100" cy="3505200"/>
            <a:chOff x="5505450" y="5857874"/>
            <a:chExt cx="7277100" cy="3505200"/>
          </a:xfrm>
        </p:grpSpPr>
        <p:sp>
          <p:nvSpPr>
            <p:cNvPr id="10" name="object 10" descr=""/>
            <p:cNvSpPr/>
            <p:nvPr/>
          </p:nvSpPr>
          <p:spPr>
            <a:xfrm>
              <a:off x="5505450" y="5857874"/>
              <a:ext cx="7277100" cy="3505200"/>
            </a:xfrm>
            <a:custGeom>
              <a:avLst/>
              <a:gdLst/>
              <a:ahLst/>
              <a:cxnLst/>
              <a:rect l="l" t="t" r="r" b="b"/>
              <a:pathLst>
                <a:path w="7277100" h="3505200">
                  <a:moveTo>
                    <a:pt x="7162800" y="3505200"/>
                  </a:moveTo>
                  <a:lnTo>
                    <a:pt x="114300" y="3505200"/>
                  </a:lnTo>
                  <a:lnTo>
                    <a:pt x="103040" y="3504655"/>
                  </a:lnTo>
                  <a:lnTo>
                    <a:pt x="60364" y="3491686"/>
                  </a:lnTo>
                  <a:lnTo>
                    <a:pt x="25899" y="3463375"/>
                  </a:lnTo>
                  <a:lnTo>
                    <a:pt x="4893" y="3424028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7162800" y="0"/>
                  </a:lnTo>
                  <a:lnTo>
                    <a:pt x="7206538" y="8700"/>
                  </a:lnTo>
                  <a:lnTo>
                    <a:pt x="7243620" y="33477"/>
                  </a:lnTo>
                  <a:lnTo>
                    <a:pt x="7268397" y="70558"/>
                  </a:lnTo>
                  <a:lnTo>
                    <a:pt x="7277100" y="114300"/>
                  </a:lnTo>
                  <a:lnTo>
                    <a:pt x="7277100" y="3390900"/>
                  </a:lnTo>
                  <a:lnTo>
                    <a:pt x="7268397" y="3434638"/>
                  </a:lnTo>
                  <a:lnTo>
                    <a:pt x="7243620" y="3471722"/>
                  </a:lnTo>
                  <a:lnTo>
                    <a:pt x="7206538" y="3496497"/>
                  </a:lnTo>
                  <a:lnTo>
                    <a:pt x="7162800" y="3505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505450" y="5857874"/>
              <a:ext cx="7277100" cy="3505200"/>
            </a:xfrm>
            <a:custGeom>
              <a:avLst/>
              <a:gdLst/>
              <a:ahLst/>
              <a:cxnLst/>
              <a:rect l="l" t="t" r="r" b="b"/>
              <a:pathLst>
                <a:path w="7277100" h="3505200">
                  <a:moveTo>
                    <a:pt x="7162800" y="3505200"/>
                  </a:moveTo>
                  <a:lnTo>
                    <a:pt x="114300" y="3505200"/>
                  </a:lnTo>
                  <a:lnTo>
                    <a:pt x="103040" y="3504655"/>
                  </a:lnTo>
                  <a:lnTo>
                    <a:pt x="60364" y="3491686"/>
                  </a:lnTo>
                  <a:lnTo>
                    <a:pt x="25899" y="3463375"/>
                  </a:lnTo>
                  <a:lnTo>
                    <a:pt x="4893" y="3424028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7162800" y="0"/>
                  </a:lnTo>
                  <a:lnTo>
                    <a:pt x="7206539" y="8700"/>
                  </a:lnTo>
                  <a:lnTo>
                    <a:pt x="7225987" y="19050"/>
                  </a:lnTo>
                  <a:lnTo>
                    <a:pt x="108046" y="19050"/>
                  </a:lnTo>
                  <a:lnTo>
                    <a:pt x="101851" y="19659"/>
                  </a:lnTo>
                  <a:lnTo>
                    <a:pt x="56181" y="38577"/>
                  </a:lnTo>
                  <a:lnTo>
                    <a:pt x="28693" y="72070"/>
                  </a:lnTo>
                  <a:lnTo>
                    <a:pt x="19050" y="108046"/>
                  </a:lnTo>
                  <a:lnTo>
                    <a:pt x="19050" y="3397154"/>
                  </a:lnTo>
                  <a:lnTo>
                    <a:pt x="19542" y="3402159"/>
                  </a:lnTo>
                  <a:lnTo>
                    <a:pt x="19659" y="3403347"/>
                  </a:lnTo>
                  <a:lnTo>
                    <a:pt x="38576" y="3449017"/>
                  </a:lnTo>
                  <a:lnTo>
                    <a:pt x="72070" y="3476505"/>
                  </a:lnTo>
                  <a:lnTo>
                    <a:pt x="108046" y="3486149"/>
                  </a:lnTo>
                  <a:lnTo>
                    <a:pt x="7225985" y="3486149"/>
                  </a:lnTo>
                  <a:lnTo>
                    <a:pt x="7216734" y="3491686"/>
                  </a:lnTo>
                  <a:lnTo>
                    <a:pt x="7206539" y="3496498"/>
                  </a:lnTo>
                  <a:lnTo>
                    <a:pt x="7195928" y="3500304"/>
                  </a:lnTo>
                  <a:lnTo>
                    <a:pt x="7185101" y="3503024"/>
                  </a:lnTo>
                  <a:lnTo>
                    <a:pt x="7174058" y="3504655"/>
                  </a:lnTo>
                  <a:lnTo>
                    <a:pt x="7162800" y="3505200"/>
                  </a:lnTo>
                  <a:close/>
                </a:path>
                <a:path w="7277100" h="3505200">
                  <a:moveTo>
                    <a:pt x="7225985" y="3486149"/>
                  </a:moveTo>
                  <a:lnTo>
                    <a:pt x="7169053" y="3486149"/>
                  </a:lnTo>
                  <a:lnTo>
                    <a:pt x="7175247" y="3485539"/>
                  </a:lnTo>
                  <a:lnTo>
                    <a:pt x="7187515" y="3483098"/>
                  </a:lnTo>
                  <a:lnTo>
                    <a:pt x="7225728" y="3462674"/>
                  </a:lnTo>
                  <a:lnTo>
                    <a:pt x="7253191" y="3421571"/>
                  </a:lnTo>
                  <a:lnTo>
                    <a:pt x="7258049" y="3397154"/>
                  </a:lnTo>
                  <a:lnTo>
                    <a:pt x="7258049" y="108046"/>
                  </a:lnTo>
                  <a:lnTo>
                    <a:pt x="7245470" y="66581"/>
                  </a:lnTo>
                  <a:lnTo>
                    <a:pt x="7210516" y="31627"/>
                  </a:lnTo>
                  <a:lnTo>
                    <a:pt x="7169053" y="19050"/>
                  </a:lnTo>
                  <a:lnTo>
                    <a:pt x="7225987" y="19050"/>
                  </a:lnTo>
                  <a:lnTo>
                    <a:pt x="7257853" y="50785"/>
                  </a:lnTo>
                  <a:lnTo>
                    <a:pt x="7274923" y="91996"/>
                  </a:lnTo>
                  <a:lnTo>
                    <a:pt x="7277100" y="114300"/>
                  </a:lnTo>
                  <a:lnTo>
                    <a:pt x="7277100" y="3390900"/>
                  </a:lnTo>
                  <a:lnTo>
                    <a:pt x="7268397" y="3434638"/>
                  </a:lnTo>
                  <a:lnTo>
                    <a:pt x="7243621" y="3471722"/>
                  </a:lnTo>
                  <a:lnTo>
                    <a:pt x="7226312" y="3485953"/>
                  </a:lnTo>
                  <a:lnTo>
                    <a:pt x="7225985" y="34861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39000" y="6162674"/>
              <a:ext cx="381000" cy="342900"/>
            </a:xfrm>
            <a:custGeom>
              <a:avLst/>
              <a:gdLst/>
              <a:ahLst/>
              <a:cxnLst/>
              <a:rect l="l" t="t" r="r" b="b"/>
              <a:pathLst>
                <a:path w="381000" h="342900">
                  <a:moveTo>
                    <a:pt x="190500" y="76200"/>
                  </a:moveTo>
                  <a:lnTo>
                    <a:pt x="190500" y="342900"/>
                  </a:lnTo>
                </a:path>
                <a:path w="381000" h="342900">
                  <a:moveTo>
                    <a:pt x="19050" y="285750"/>
                  </a:moveTo>
                  <a:lnTo>
                    <a:pt x="1450" y="273990"/>
                  </a:lnTo>
                  <a:lnTo>
                    <a:pt x="483" y="271656"/>
                  </a:lnTo>
                  <a:lnTo>
                    <a:pt x="0" y="269226"/>
                  </a:lnTo>
                  <a:lnTo>
                    <a:pt x="0" y="266700"/>
                  </a:lnTo>
                  <a:lnTo>
                    <a:pt x="0" y="19050"/>
                  </a:lnTo>
                  <a:lnTo>
                    <a:pt x="0" y="16523"/>
                  </a:lnTo>
                  <a:lnTo>
                    <a:pt x="483" y="14093"/>
                  </a:lnTo>
                  <a:lnTo>
                    <a:pt x="11759" y="1450"/>
                  </a:lnTo>
                  <a:lnTo>
                    <a:pt x="14093" y="483"/>
                  </a:lnTo>
                  <a:lnTo>
                    <a:pt x="16523" y="0"/>
                  </a:lnTo>
                  <a:lnTo>
                    <a:pt x="19050" y="0"/>
                  </a:lnTo>
                  <a:lnTo>
                    <a:pt x="114300" y="0"/>
                  </a:lnTo>
                  <a:lnTo>
                    <a:pt x="119303" y="0"/>
                  </a:lnTo>
                  <a:lnTo>
                    <a:pt x="124258" y="488"/>
                  </a:lnTo>
                  <a:lnTo>
                    <a:pt x="129165" y="1464"/>
                  </a:lnTo>
                  <a:lnTo>
                    <a:pt x="134073" y="2440"/>
                  </a:lnTo>
                  <a:lnTo>
                    <a:pt x="138837" y="3885"/>
                  </a:lnTo>
                  <a:lnTo>
                    <a:pt x="143460" y="5800"/>
                  </a:lnTo>
                  <a:lnTo>
                    <a:pt x="148082" y="7715"/>
                  </a:lnTo>
                  <a:lnTo>
                    <a:pt x="168181" y="22318"/>
                  </a:lnTo>
                  <a:lnTo>
                    <a:pt x="171719" y="25856"/>
                  </a:lnTo>
                  <a:lnTo>
                    <a:pt x="189035" y="61334"/>
                  </a:lnTo>
                  <a:lnTo>
                    <a:pt x="190011" y="66241"/>
                  </a:lnTo>
                  <a:lnTo>
                    <a:pt x="190499" y="71196"/>
                  </a:lnTo>
                  <a:lnTo>
                    <a:pt x="190500" y="76200"/>
                  </a:lnTo>
                  <a:lnTo>
                    <a:pt x="190499" y="71196"/>
                  </a:lnTo>
                  <a:lnTo>
                    <a:pt x="203342" y="33865"/>
                  </a:lnTo>
                  <a:lnTo>
                    <a:pt x="206121" y="29705"/>
                  </a:lnTo>
                  <a:lnTo>
                    <a:pt x="209280" y="25856"/>
                  </a:lnTo>
                  <a:lnTo>
                    <a:pt x="212818" y="22318"/>
                  </a:lnTo>
                  <a:lnTo>
                    <a:pt x="216356" y="18780"/>
                  </a:lnTo>
                  <a:lnTo>
                    <a:pt x="237539" y="5800"/>
                  </a:lnTo>
                  <a:lnTo>
                    <a:pt x="242162" y="3885"/>
                  </a:lnTo>
                  <a:lnTo>
                    <a:pt x="246926" y="2440"/>
                  </a:lnTo>
                  <a:lnTo>
                    <a:pt x="251834" y="1464"/>
                  </a:lnTo>
                  <a:lnTo>
                    <a:pt x="256741" y="488"/>
                  </a:lnTo>
                  <a:lnTo>
                    <a:pt x="261696" y="0"/>
                  </a:lnTo>
                  <a:lnTo>
                    <a:pt x="266700" y="0"/>
                  </a:lnTo>
                  <a:lnTo>
                    <a:pt x="361950" y="0"/>
                  </a:lnTo>
                  <a:lnTo>
                    <a:pt x="364476" y="0"/>
                  </a:lnTo>
                  <a:lnTo>
                    <a:pt x="366906" y="483"/>
                  </a:lnTo>
                  <a:lnTo>
                    <a:pt x="369240" y="1450"/>
                  </a:lnTo>
                  <a:lnTo>
                    <a:pt x="371573" y="2416"/>
                  </a:lnTo>
                  <a:lnTo>
                    <a:pt x="381000" y="19050"/>
                  </a:lnTo>
                  <a:lnTo>
                    <a:pt x="381000" y="266700"/>
                  </a:lnTo>
                  <a:lnTo>
                    <a:pt x="361950" y="285750"/>
                  </a:lnTo>
                  <a:lnTo>
                    <a:pt x="247650" y="285750"/>
                  </a:lnTo>
                  <a:lnTo>
                    <a:pt x="243897" y="285750"/>
                  </a:lnTo>
                  <a:lnTo>
                    <a:pt x="240180" y="286116"/>
                  </a:lnTo>
                  <a:lnTo>
                    <a:pt x="236500" y="286848"/>
                  </a:lnTo>
                  <a:lnTo>
                    <a:pt x="232820" y="287580"/>
                  </a:lnTo>
                  <a:lnTo>
                    <a:pt x="229246" y="288664"/>
                  </a:lnTo>
                  <a:lnTo>
                    <a:pt x="225779" y="290100"/>
                  </a:lnTo>
                  <a:lnTo>
                    <a:pt x="222312" y="291536"/>
                  </a:lnTo>
                  <a:lnTo>
                    <a:pt x="207238" y="302488"/>
                  </a:lnTo>
                  <a:lnTo>
                    <a:pt x="204585" y="305142"/>
                  </a:lnTo>
                  <a:lnTo>
                    <a:pt x="202216" y="308029"/>
                  </a:lnTo>
                  <a:lnTo>
                    <a:pt x="200131" y="311149"/>
                  </a:lnTo>
                  <a:lnTo>
                    <a:pt x="198046" y="314269"/>
                  </a:lnTo>
                  <a:lnTo>
                    <a:pt x="196286" y="317562"/>
                  </a:lnTo>
                  <a:lnTo>
                    <a:pt x="194850" y="321029"/>
                  </a:lnTo>
                  <a:lnTo>
                    <a:pt x="193414" y="324496"/>
                  </a:lnTo>
                  <a:lnTo>
                    <a:pt x="192330" y="328070"/>
                  </a:lnTo>
                  <a:lnTo>
                    <a:pt x="191598" y="331750"/>
                  </a:lnTo>
                  <a:lnTo>
                    <a:pt x="190866" y="335430"/>
                  </a:lnTo>
                  <a:lnTo>
                    <a:pt x="190499" y="339147"/>
                  </a:lnTo>
                  <a:lnTo>
                    <a:pt x="190500" y="342900"/>
                  </a:lnTo>
                  <a:lnTo>
                    <a:pt x="190499" y="339147"/>
                  </a:lnTo>
                  <a:lnTo>
                    <a:pt x="180868" y="311149"/>
                  </a:lnTo>
                  <a:lnTo>
                    <a:pt x="178783" y="308029"/>
                  </a:lnTo>
                  <a:lnTo>
                    <a:pt x="144499" y="286848"/>
                  </a:lnTo>
                  <a:lnTo>
                    <a:pt x="140818" y="286116"/>
                  </a:lnTo>
                  <a:lnTo>
                    <a:pt x="137102" y="285750"/>
                  </a:lnTo>
                  <a:lnTo>
                    <a:pt x="133350" y="285750"/>
                  </a:lnTo>
                  <a:lnTo>
                    <a:pt x="19050" y="285750"/>
                  </a:lnTo>
                  <a:close/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  <a:tabLst>
                <a:tab pos="2261235" algn="l"/>
                <a:tab pos="2737485" algn="l"/>
                <a:tab pos="4770120" algn="l"/>
                <a:tab pos="5755005" algn="l"/>
              </a:tabLst>
            </a:pPr>
            <a:r>
              <a:rPr dirty="0" spc="-10"/>
              <a:t>Chapter</a:t>
            </a:r>
            <a:r>
              <a:rPr dirty="0"/>
              <a:t>	</a:t>
            </a:r>
            <a:r>
              <a:rPr dirty="0" spc="-50"/>
              <a:t>8</a:t>
            </a:r>
            <a:r>
              <a:rPr dirty="0"/>
              <a:t>	-</a:t>
            </a:r>
            <a:r>
              <a:rPr dirty="0" spc="-275"/>
              <a:t> </a:t>
            </a:r>
            <a:r>
              <a:rPr dirty="0" spc="-20"/>
              <a:t>APUE</a:t>
            </a:r>
            <a:r>
              <a:rPr dirty="0"/>
              <a:t>	</a:t>
            </a:r>
            <a:r>
              <a:rPr dirty="0" spc="-25"/>
              <a:t>3rd</a:t>
            </a:r>
            <a:r>
              <a:rPr dirty="0"/>
              <a:t>	</a:t>
            </a:r>
            <a:r>
              <a:rPr dirty="0" spc="-10"/>
              <a:t>Edition</a:t>
            </a: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2700">
                <a:solidFill>
                  <a:srgbClr val="374050"/>
                </a:solidFill>
              </a:rPr>
              <a:t>Advanced Programming in the UNIX </a:t>
            </a:r>
            <a:r>
              <a:rPr dirty="0" sz="2700" spc="-10">
                <a:solidFill>
                  <a:srgbClr val="374050"/>
                </a:solidFill>
              </a:rPr>
              <a:t>Environment</a:t>
            </a:r>
            <a:endParaRPr sz="2700"/>
          </a:p>
          <a:p>
            <a:pPr>
              <a:lnSpc>
                <a:spcPct val="100000"/>
              </a:lnSpc>
            </a:pPr>
            <a:endParaRPr sz="2700"/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700"/>
          </a:p>
          <a:p>
            <a:pPr algn="ctr" marL="608965">
              <a:lnSpc>
                <a:spcPct val="100000"/>
              </a:lnSpc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Learning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Objectives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37571" y="6607175"/>
            <a:ext cx="6812915" cy="25019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3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Understand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creation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vfork()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Master process termination and status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handling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Learn the exec family of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functions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Handle process synchronization and race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conditions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Explore process IDs and inheritance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properties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6210300"/>
            <a:ext cx="17526000" cy="3009900"/>
          </a:xfrm>
          <a:custGeom>
            <a:avLst/>
            <a:gdLst/>
            <a:ahLst/>
            <a:cxnLst/>
            <a:rect l="l" t="t" r="r" b="b"/>
            <a:pathLst>
              <a:path w="17526000" h="3009900">
                <a:moveTo>
                  <a:pt x="17526000" y="3009900"/>
                </a:moveTo>
                <a:lnTo>
                  <a:pt x="0" y="30099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3009900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190763" y="469506"/>
            <a:ext cx="458470" cy="509270"/>
          </a:xfrm>
          <a:custGeom>
            <a:avLst/>
            <a:gdLst/>
            <a:ahLst/>
            <a:cxnLst/>
            <a:rect l="l" t="t" r="r" b="b"/>
            <a:pathLst>
              <a:path w="458470" h="509269">
                <a:moveTo>
                  <a:pt x="25886" y="305193"/>
                </a:moveTo>
                <a:lnTo>
                  <a:pt x="20981" y="305210"/>
                </a:lnTo>
                <a:lnTo>
                  <a:pt x="16451" y="303914"/>
                </a:lnTo>
                <a:lnTo>
                  <a:pt x="12296" y="301307"/>
                </a:lnTo>
                <a:lnTo>
                  <a:pt x="8141" y="298699"/>
                </a:lnTo>
                <a:lnTo>
                  <a:pt x="5005" y="295182"/>
                </a:lnTo>
                <a:lnTo>
                  <a:pt x="2888" y="290757"/>
                </a:lnTo>
                <a:lnTo>
                  <a:pt x="770" y="286333"/>
                </a:lnTo>
                <a:lnTo>
                  <a:pt x="0" y="281684"/>
                </a:lnTo>
                <a:lnTo>
                  <a:pt x="575" y="276813"/>
                </a:lnTo>
                <a:lnTo>
                  <a:pt x="1151" y="271941"/>
                </a:lnTo>
                <a:lnTo>
                  <a:pt x="2984" y="267601"/>
                </a:lnTo>
                <a:lnTo>
                  <a:pt x="6074" y="263791"/>
                </a:lnTo>
                <a:lnTo>
                  <a:pt x="257534" y="4711"/>
                </a:lnTo>
                <a:lnTo>
                  <a:pt x="259477" y="2469"/>
                </a:lnTo>
                <a:lnTo>
                  <a:pt x="261907" y="1078"/>
                </a:lnTo>
                <a:lnTo>
                  <a:pt x="264824" y="539"/>
                </a:lnTo>
                <a:lnTo>
                  <a:pt x="267741" y="0"/>
                </a:lnTo>
                <a:lnTo>
                  <a:pt x="270507" y="429"/>
                </a:lnTo>
                <a:lnTo>
                  <a:pt x="273123" y="1829"/>
                </a:lnTo>
                <a:lnTo>
                  <a:pt x="275739" y="3228"/>
                </a:lnTo>
                <a:lnTo>
                  <a:pt x="277632" y="5290"/>
                </a:lnTo>
                <a:lnTo>
                  <a:pt x="278803" y="8016"/>
                </a:lnTo>
                <a:lnTo>
                  <a:pt x="279973" y="10742"/>
                </a:lnTo>
                <a:lnTo>
                  <a:pt x="280165" y="13535"/>
                </a:lnTo>
                <a:lnTo>
                  <a:pt x="279378" y="16395"/>
                </a:lnTo>
                <a:lnTo>
                  <a:pt x="230610" y="169303"/>
                </a:lnTo>
                <a:lnTo>
                  <a:pt x="229891" y="171228"/>
                </a:lnTo>
                <a:lnTo>
                  <a:pt x="229413" y="173210"/>
                </a:lnTo>
                <a:lnTo>
                  <a:pt x="229175" y="175251"/>
                </a:lnTo>
                <a:lnTo>
                  <a:pt x="228937" y="177291"/>
                </a:lnTo>
                <a:lnTo>
                  <a:pt x="228946" y="179330"/>
                </a:lnTo>
                <a:lnTo>
                  <a:pt x="229203" y="181369"/>
                </a:lnTo>
                <a:lnTo>
                  <a:pt x="229460" y="183407"/>
                </a:lnTo>
                <a:lnTo>
                  <a:pt x="229956" y="185385"/>
                </a:lnTo>
                <a:lnTo>
                  <a:pt x="230693" y="187302"/>
                </a:lnTo>
                <a:lnTo>
                  <a:pt x="231430" y="189220"/>
                </a:lnTo>
                <a:lnTo>
                  <a:pt x="232385" y="191022"/>
                </a:lnTo>
                <a:lnTo>
                  <a:pt x="233559" y="192708"/>
                </a:lnTo>
                <a:lnTo>
                  <a:pt x="234733" y="194393"/>
                </a:lnTo>
                <a:lnTo>
                  <a:pt x="236091" y="195915"/>
                </a:lnTo>
                <a:lnTo>
                  <a:pt x="237634" y="197271"/>
                </a:lnTo>
                <a:lnTo>
                  <a:pt x="239177" y="198627"/>
                </a:lnTo>
                <a:lnTo>
                  <a:pt x="252432" y="203600"/>
                </a:lnTo>
                <a:lnTo>
                  <a:pt x="254486" y="203593"/>
                </a:lnTo>
                <a:lnTo>
                  <a:pt x="432286" y="203593"/>
                </a:lnTo>
                <a:lnTo>
                  <a:pt x="455285" y="218029"/>
                </a:lnTo>
                <a:lnTo>
                  <a:pt x="457402" y="222454"/>
                </a:lnTo>
                <a:lnTo>
                  <a:pt x="458173" y="227102"/>
                </a:lnTo>
                <a:lnTo>
                  <a:pt x="457597" y="231974"/>
                </a:lnTo>
                <a:lnTo>
                  <a:pt x="457022" y="236845"/>
                </a:lnTo>
                <a:lnTo>
                  <a:pt x="455189" y="241186"/>
                </a:lnTo>
                <a:lnTo>
                  <a:pt x="452098" y="244995"/>
                </a:lnTo>
                <a:lnTo>
                  <a:pt x="200638" y="504075"/>
                </a:lnTo>
                <a:lnTo>
                  <a:pt x="198696" y="506318"/>
                </a:lnTo>
                <a:lnTo>
                  <a:pt x="196266" y="507708"/>
                </a:lnTo>
                <a:lnTo>
                  <a:pt x="193349" y="508248"/>
                </a:lnTo>
                <a:lnTo>
                  <a:pt x="190432" y="508787"/>
                </a:lnTo>
                <a:lnTo>
                  <a:pt x="187665" y="508357"/>
                </a:lnTo>
                <a:lnTo>
                  <a:pt x="185050" y="506958"/>
                </a:lnTo>
                <a:lnTo>
                  <a:pt x="182434" y="505559"/>
                </a:lnTo>
                <a:lnTo>
                  <a:pt x="180541" y="503497"/>
                </a:lnTo>
                <a:lnTo>
                  <a:pt x="179370" y="500771"/>
                </a:lnTo>
                <a:lnTo>
                  <a:pt x="178199" y="498045"/>
                </a:lnTo>
                <a:lnTo>
                  <a:pt x="178008" y="495252"/>
                </a:lnTo>
                <a:lnTo>
                  <a:pt x="178794" y="492391"/>
                </a:lnTo>
                <a:lnTo>
                  <a:pt x="227562" y="339483"/>
                </a:lnTo>
                <a:lnTo>
                  <a:pt x="228281" y="337559"/>
                </a:lnTo>
                <a:lnTo>
                  <a:pt x="228760" y="335577"/>
                </a:lnTo>
                <a:lnTo>
                  <a:pt x="228998" y="333536"/>
                </a:lnTo>
                <a:lnTo>
                  <a:pt x="229236" y="331496"/>
                </a:lnTo>
                <a:lnTo>
                  <a:pt x="229227" y="329456"/>
                </a:lnTo>
                <a:lnTo>
                  <a:pt x="228970" y="327418"/>
                </a:lnTo>
                <a:lnTo>
                  <a:pt x="228713" y="325380"/>
                </a:lnTo>
                <a:lnTo>
                  <a:pt x="228216" y="323402"/>
                </a:lnTo>
                <a:lnTo>
                  <a:pt x="227480" y="321484"/>
                </a:lnTo>
                <a:lnTo>
                  <a:pt x="226743" y="319567"/>
                </a:lnTo>
                <a:lnTo>
                  <a:pt x="225788" y="317765"/>
                </a:lnTo>
                <a:lnTo>
                  <a:pt x="224614" y="316079"/>
                </a:lnTo>
                <a:lnTo>
                  <a:pt x="223440" y="314393"/>
                </a:lnTo>
                <a:lnTo>
                  <a:pt x="209762" y="305910"/>
                </a:lnTo>
                <a:lnTo>
                  <a:pt x="207766" y="305426"/>
                </a:lnTo>
                <a:lnTo>
                  <a:pt x="205741" y="305187"/>
                </a:lnTo>
                <a:lnTo>
                  <a:pt x="203686" y="305193"/>
                </a:lnTo>
                <a:lnTo>
                  <a:pt x="25886" y="305193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0698" y="99694"/>
            <a:ext cx="524510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2336800" algn="l"/>
              </a:tabLst>
            </a:pPr>
            <a:r>
              <a:rPr dirty="0" sz="5400" spc="-10"/>
              <a:t>vfork()</a:t>
            </a:r>
            <a:r>
              <a:rPr dirty="0" sz="5400"/>
              <a:t>	</a:t>
            </a:r>
            <a:r>
              <a:rPr dirty="0" sz="5400" spc="-10"/>
              <a:t>Function</a:t>
            </a:r>
            <a:endParaRPr sz="5400"/>
          </a:p>
          <a:p>
            <a:pPr marL="47180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Historical</a:t>
            </a:r>
            <a:r>
              <a:rPr dirty="0" sz="2700" spc="-3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fork()</a:t>
            </a:r>
            <a:r>
              <a:rPr dirty="0" sz="2700" spc="-3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Variant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1904999"/>
            <a:ext cx="8572500" cy="4000500"/>
            <a:chOff x="381000" y="1904999"/>
            <a:chExt cx="8572500" cy="4000500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4" y="3986987"/>
                  </a:lnTo>
                  <a:lnTo>
                    <a:pt x="25900" y="3958675"/>
                  </a:lnTo>
                  <a:lnTo>
                    <a:pt x="4894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8" y="3929940"/>
                  </a:lnTo>
                  <a:lnTo>
                    <a:pt x="8539020" y="3967022"/>
                  </a:lnTo>
                  <a:lnTo>
                    <a:pt x="8501940" y="3991799"/>
                  </a:lnTo>
                  <a:lnTo>
                    <a:pt x="8458200" y="4000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4" y="3986988"/>
                  </a:lnTo>
                  <a:lnTo>
                    <a:pt x="25900" y="3958675"/>
                  </a:lnTo>
                  <a:lnTo>
                    <a:pt x="4894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892454"/>
                  </a:lnTo>
                  <a:lnTo>
                    <a:pt x="19543" y="3897459"/>
                  </a:lnTo>
                  <a:lnTo>
                    <a:pt x="19660" y="3898647"/>
                  </a:lnTo>
                  <a:lnTo>
                    <a:pt x="38577" y="3944317"/>
                  </a:lnTo>
                  <a:lnTo>
                    <a:pt x="72071" y="3971805"/>
                  </a:lnTo>
                  <a:lnTo>
                    <a:pt x="108045" y="3981449"/>
                  </a:lnTo>
                  <a:lnTo>
                    <a:pt x="8521386" y="3981449"/>
                  </a:lnTo>
                  <a:lnTo>
                    <a:pt x="8512134" y="3986988"/>
                  </a:lnTo>
                  <a:lnTo>
                    <a:pt x="8501940" y="3991799"/>
                  </a:lnTo>
                  <a:lnTo>
                    <a:pt x="8491329" y="3995605"/>
                  </a:lnTo>
                  <a:lnTo>
                    <a:pt x="8480502" y="3998324"/>
                  </a:lnTo>
                  <a:lnTo>
                    <a:pt x="8469459" y="3999956"/>
                  </a:lnTo>
                  <a:lnTo>
                    <a:pt x="8458200" y="4000500"/>
                  </a:lnTo>
                  <a:close/>
                </a:path>
                <a:path w="8572500" h="4000500">
                  <a:moveTo>
                    <a:pt x="8521386" y="3981449"/>
                  </a:moveTo>
                  <a:lnTo>
                    <a:pt x="8464454" y="3981449"/>
                  </a:lnTo>
                  <a:lnTo>
                    <a:pt x="8470647" y="3980839"/>
                  </a:lnTo>
                  <a:lnTo>
                    <a:pt x="8482915" y="3978399"/>
                  </a:lnTo>
                  <a:lnTo>
                    <a:pt x="8521129" y="3957974"/>
                  </a:lnTo>
                  <a:lnTo>
                    <a:pt x="8548592" y="3916871"/>
                  </a:lnTo>
                  <a:lnTo>
                    <a:pt x="8553450" y="38924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9" y="3929940"/>
                  </a:lnTo>
                  <a:lnTo>
                    <a:pt x="8539021" y="3967022"/>
                  </a:lnTo>
                  <a:lnTo>
                    <a:pt x="8521712" y="3981254"/>
                  </a:lnTo>
                  <a:lnTo>
                    <a:pt x="8521386" y="39814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6750" y="226694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66700" y="228600"/>
                  </a:moveTo>
                  <a:lnTo>
                    <a:pt x="381000" y="114300"/>
                  </a:lnTo>
                  <a:lnTo>
                    <a:pt x="266700" y="0"/>
                  </a:lnTo>
                </a:path>
                <a:path w="3810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15950" y="1752854"/>
            <a:ext cx="6367780" cy="38989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vfork()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Characteristics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Same calling sequence as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runs in parent's address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space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 memory copying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performed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runs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first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(guaranteed)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suspended until child calls exec() or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exit()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More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efficient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+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exec()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pattern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334500" y="1904999"/>
            <a:ext cx="8572500" cy="4000500"/>
            <a:chOff x="9334500" y="1904999"/>
            <a:chExt cx="8572500" cy="4000500"/>
          </a:xfrm>
        </p:grpSpPr>
        <p:sp>
          <p:nvSpPr>
            <p:cNvPr id="11" name="object 11" descr=""/>
            <p:cNvSpPr/>
            <p:nvPr/>
          </p:nvSpPr>
          <p:spPr>
            <a:xfrm>
              <a:off x="93345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39" y="3999956"/>
                  </a:lnTo>
                  <a:lnTo>
                    <a:pt x="60363" y="3986987"/>
                  </a:lnTo>
                  <a:lnTo>
                    <a:pt x="25899" y="3958675"/>
                  </a:lnTo>
                  <a:lnTo>
                    <a:pt x="4893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7" y="3929940"/>
                  </a:lnTo>
                  <a:lnTo>
                    <a:pt x="8539020" y="3967022"/>
                  </a:lnTo>
                  <a:lnTo>
                    <a:pt x="8501938" y="3991799"/>
                  </a:lnTo>
                  <a:lnTo>
                    <a:pt x="8458200" y="4000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3345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3" y="3986988"/>
                  </a:lnTo>
                  <a:lnTo>
                    <a:pt x="25899" y="3958675"/>
                  </a:lnTo>
                  <a:lnTo>
                    <a:pt x="4893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892454"/>
                  </a:lnTo>
                  <a:lnTo>
                    <a:pt x="19542" y="3897459"/>
                  </a:lnTo>
                  <a:lnTo>
                    <a:pt x="19659" y="3898647"/>
                  </a:lnTo>
                  <a:lnTo>
                    <a:pt x="38577" y="3944317"/>
                  </a:lnTo>
                  <a:lnTo>
                    <a:pt x="72070" y="3971805"/>
                  </a:lnTo>
                  <a:lnTo>
                    <a:pt x="108045" y="3981449"/>
                  </a:lnTo>
                  <a:lnTo>
                    <a:pt x="8521385" y="3981449"/>
                  </a:lnTo>
                  <a:lnTo>
                    <a:pt x="8512133" y="3986988"/>
                  </a:lnTo>
                  <a:lnTo>
                    <a:pt x="8501938" y="3991799"/>
                  </a:lnTo>
                  <a:lnTo>
                    <a:pt x="8491327" y="3995605"/>
                  </a:lnTo>
                  <a:lnTo>
                    <a:pt x="8480501" y="3998324"/>
                  </a:lnTo>
                  <a:lnTo>
                    <a:pt x="8469458" y="3999956"/>
                  </a:lnTo>
                  <a:lnTo>
                    <a:pt x="8458200" y="4000500"/>
                  </a:lnTo>
                  <a:close/>
                </a:path>
                <a:path w="8572500" h="4000500">
                  <a:moveTo>
                    <a:pt x="8521385" y="3981449"/>
                  </a:moveTo>
                  <a:lnTo>
                    <a:pt x="8464453" y="3981449"/>
                  </a:lnTo>
                  <a:lnTo>
                    <a:pt x="8470647" y="3980839"/>
                  </a:lnTo>
                  <a:lnTo>
                    <a:pt x="8482914" y="3978399"/>
                  </a:lnTo>
                  <a:lnTo>
                    <a:pt x="8521129" y="3957974"/>
                  </a:lnTo>
                  <a:lnTo>
                    <a:pt x="8548592" y="3916871"/>
                  </a:lnTo>
                  <a:lnTo>
                    <a:pt x="8553449" y="38924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7" y="3929940"/>
                  </a:lnTo>
                  <a:lnTo>
                    <a:pt x="8539021" y="3967022"/>
                  </a:lnTo>
                  <a:lnTo>
                    <a:pt x="8521711" y="3981254"/>
                  </a:lnTo>
                  <a:lnTo>
                    <a:pt x="8521385" y="39814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619892" y="2209535"/>
              <a:ext cx="381635" cy="343535"/>
            </a:xfrm>
            <a:custGeom>
              <a:avLst/>
              <a:gdLst/>
              <a:ahLst/>
              <a:cxnLst/>
              <a:rect l="l" t="t" r="r" b="b"/>
              <a:pathLst>
                <a:path w="381634" h="343535">
                  <a:moveTo>
                    <a:pt x="376214" y="286014"/>
                  </a:moveTo>
                  <a:lnTo>
                    <a:pt x="223814" y="19314"/>
                  </a:lnTo>
                  <a:lnTo>
                    <a:pt x="220431" y="13346"/>
                  </a:lnTo>
                  <a:lnTo>
                    <a:pt x="215776" y="8634"/>
                  </a:lnTo>
                  <a:lnTo>
                    <a:pt x="209849" y="5180"/>
                  </a:lnTo>
                  <a:lnTo>
                    <a:pt x="203921" y="1726"/>
                  </a:lnTo>
                  <a:lnTo>
                    <a:pt x="197527" y="0"/>
                  </a:lnTo>
                  <a:lnTo>
                    <a:pt x="190667" y="0"/>
                  </a:lnTo>
                  <a:lnTo>
                    <a:pt x="183806" y="0"/>
                  </a:lnTo>
                  <a:lnTo>
                    <a:pt x="177412" y="1726"/>
                  </a:lnTo>
                  <a:lnTo>
                    <a:pt x="171485" y="5180"/>
                  </a:lnTo>
                  <a:lnTo>
                    <a:pt x="165557" y="8634"/>
                  </a:lnTo>
                  <a:lnTo>
                    <a:pt x="160902" y="13346"/>
                  </a:lnTo>
                  <a:lnTo>
                    <a:pt x="157520" y="19314"/>
                  </a:lnTo>
                  <a:lnTo>
                    <a:pt x="5120" y="286014"/>
                  </a:lnTo>
                  <a:lnTo>
                    <a:pt x="1701" y="291935"/>
                  </a:lnTo>
                  <a:lnTo>
                    <a:pt x="0" y="298313"/>
                  </a:lnTo>
                  <a:lnTo>
                    <a:pt x="15" y="305150"/>
                  </a:lnTo>
                  <a:lnTo>
                    <a:pt x="30" y="311987"/>
                  </a:lnTo>
                  <a:lnTo>
                    <a:pt x="1760" y="318358"/>
                  </a:lnTo>
                  <a:lnTo>
                    <a:pt x="5205" y="324263"/>
                  </a:lnTo>
                  <a:lnTo>
                    <a:pt x="8649" y="330169"/>
                  </a:lnTo>
                  <a:lnTo>
                    <a:pt x="13344" y="334811"/>
                  </a:lnTo>
                  <a:lnTo>
                    <a:pt x="19287" y="338189"/>
                  </a:lnTo>
                  <a:lnTo>
                    <a:pt x="25231" y="341567"/>
                  </a:lnTo>
                  <a:lnTo>
                    <a:pt x="31621" y="343226"/>
                  </a:lnTo>
                  <a:lnTo>
                    <a:pt x="38457" y="343164"/>
                  </a:lnTo>
                  <a:lnTo>
                    <a:pt x="343257" y="343164"/>
                  </a:lnTo>
                  <a:lnTo>
                    <a:pt x="346600" y="343161"/>
                  </a:lnTo>
                  <a:lnTo>
                    <a:pt x="349885" y="342725"/>
                  </a:lnTo>
                  <a:lnTo>
                    <a:pt x="353112" y="341857"/>
                  </a:lnTo>
                  <a:lnTo>
                    <a:pt x="356340" y="340989"/>
                  </a:lnTo>
                  <a:lnTo>
                    <a:pt x="359400" y="339719"/>
                  </a:lnTo>
                  <a:lnTo>
                    <a:pt x="362294" y="338045"/>
                  </a:lnTo>
                  <a:lnTo>
                    <a:pt x="365187" y="336372"/>
                  </a:lnTo>
                  <a:lnTo>
                    <a:pt x="367814" y="334353"/>
                  </a:lnTo>
                  <a:lnTo>
                    <a:pt x="370176" y="331988"/>
                  </a:lnTo>
                  <a:lnTo>
                    <a:pt x="372538" y="329623"/>
                  </a:lnTo>
                  <a:lnTo>
                    <a:pt x="380024" y="314911"/>
                  </a:lnTo>
                  <a:lnTo>
                    <a:pt x="380888" y="311682"/>
                  </a:lnTo>
                  <a:lnTo>
                    <a:pt x="381319" y="308397"/>
                  </a:lnTo>
                  <a:lnTo>
                    <a:pt x="381318" y="305054"/>
                  </a:lnTo>
                  <a:lnTo>
                    <a:pt x="381317" y="301712"/>
                  </a:lnTo>
                  <a:lnTo>
                    <a:pt x="380884" y="298427"/>
                  </a:lnTo>
                  <a:lnTo>
                    <a:pt x="380019" y="295199"/>
                  </a:lnTo>
                  <a:lnTo>
                    <a:pt x="379153" y="291970"/>
                  </a:lnTo>
                  <a:lnTo>
                    <a:pt x="377885" y="288909"/>
                  </a:lnTo>
                  <a:lnTo>
                    <a:pt x="376214" y="286014"/>
                  </a:lnTo>
                </a:path>
                <a:path w="381634" h="343535">
                  <a:moveTo>
                    <a:pt x="190857" y="114564"/>
                  </a:moveTo>
                  <a:lnTo>
                    <a:pt x="190857" y="190764"/>
                  </a:lnTo>
                </a:path>
                <a:path w="381634" h="343535">
                  <a:moveTo>
                    <a:pt x="190857" y="266964"/>
                  </a:moveTo>
                  <a:lnTo>
                    <a:pt x="191048" y="266964"/>
                  </a:lnTo>
                </a:path>
              </a:pathLst>
            </a:custGeom>
            <a:ln w="38100">
              <a:solidFill>
                <a:srgbClr val="991B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569450" y="1752854"/>
            <a:ext cx="6287770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991B1B"/>
                </a:solidFill>
                <a:latin typeface="Arial"/>
                <a:cs typeface="Arial"/>
              </a:rPr>
              <a:t>Important</a:t>
            </a:r>
            <a:r>
              <a:rPr dirty="0" sz="3600" spc="-180" b="1">
                <a:solidFill>
                  <a:srgbClr val="991B1B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991B1B"/>
                </a:solidFill>
                <a:latin typeface="Arial"/>
                <a:cs typeface="Arial"/>
              </a:rPr>
              <a:t>Restrictions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must not modify data (except return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value)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must not make function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calls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must not return without exec() or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exit()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Undefined behavior if restrictions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violated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Can lead to deadlock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situations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36301" y="6581554"/>
            <a:ext cx="318135" cy="286385"/>
          </a:xfrm>
          <a:custGeom>
            <a:avLst/>
            <a:gdLst/>
            <a:ahLst/>
            <a:cxnLst/>
            <a:rect l="l" t="t" r="r" b="b"/>
            <a:pathLst>
              <a:path w="318134" h="286384">
                <a:moveTo>
                  <a:pt x="313511" y="238345"/>
                </a:moveTo>
                <a:lnTo>
                  <a:pt x="186511" y="16095"/>
                </a:lnTo>
                <a:lnTo>
                  <a:pt x="183693" y="11121"/>
                </a:lnTo>
                <a:lnTo>
                  <a:pt x="179813" y="7195"/>
                </a:lnTo>
                <a:lnTo>
                  <a:pt x="174874" y="4317"/>
                </a:lnTo>
                <a:lnTo>
                  <a:pt x="169934" y="1439"/>
                </a:lnTo>
                <a:lnTo>
                  <a:pt x="164606" y="0"/>
                </a:lnTo>
                <a:lnTo>
                  <a:pt x="158889" y="0"/>
                </a:lnTo>
                <a:lnTo>
                  <a:pt x="153172" y="0"/>
                </a:lnTo>
                <a:lnTo>
                  <a:pt x="147844" y="1439"/>
                </a:lnTo>
                <a:lnTo>
                  <a:pt x="142904" y="4317"/>
                </a:lnTo>
                <a:lnTo>
                  <a:pt x="137964" y="7195"/>
                </a:lnTo>
                <a:lnTo>
                  <a:pt x="134085" y="11121"/>
                </a:lnTo>
                <a:lnTo>
                  <a:pt x="131266" y="16095"/>
                </a:lnTo>
                <a:lnTo>
                  <a:pt x="4266" y="238345"/>
                </a:lnTo>
                <a:lnTo>
                  <a:pt x="1418" y="243279"/>
                </a:lnTo>
                <a:lnTo>
                  <a:pt x="0" y="248594"/>
                </a:lnTo>
                <a:lnTo>
                  <a:pt x="12" y="254292"/>
                </a:lnTo>
                <a:lnTo>
                  <a:pt x="25" y="259989"/>
                </a:lnTo>
                <a:lnTo>
                  <a:pt x="1466" y="265298"/>
                </a:lnTo>
                <a:lnTo>
                  <a:pt x="4337" y="270219"/>
                </a:lnTo>
                <a:lnTo>
                  <a:pt x="7208" y="275140"/>
                </a:lnTo>
                <a:lnTo>
                  <a:pt x="11120" y="279009"/>
                </a:lnTo>
                <a:lnTo>
                  <a:pt x="16073" y="281824"/>
                </a:lnTo>
                <a:lnTo>
                  <a:pt x="21026" y="284639"/>
                </a:lnTo>
                <a:lnTo>
                  <a:pt x="26351" y="286021"/>
                </a:lnTo>
                <a:lnTo>
                  <a:pt x="32048" y="285970"/>
                </a:lnTo>
                <a:lnTo>
                  <a:pt x="286048" y="285970"/>
                </a:lnTo>
                <a:lnTo>
                  <a:pt x="288833" y="285967"/>
                </a:lnTo>
                <a:lnTo>
                  <a:pt x="291570" y="285604"/>
                </a:lnTo>
                <a:lnTo>
                  <a:pt x="294260" y="284881"/>
                </a:lnTo>
                <a:lnTo>
                  <a:pt x="296950" y="284158"/>
                </a:lnTo>
                <a:lnTo>
                  <a:pt x="299500" y="283099"/>
                </a:lnTo>
                <a:lnTo>
                  <a:pt x="301911" y="281704"/>
                </a:lnTo>
                <a:lnTo>
                  <a:pt x="304322" y="280310"/>
                </a:lnTo>
                <a:lnTo>
                  <a:pt x="306512" y="278627"/>
                </a:lnTo>
                <a:lnTo>
                  <a:pt x="308480" y="276656"/>
                </a:lnTo>
                <a:lnTo>
                  <a:pt x="310448" y="274686"/>
                </a:lnTo>
                <a:lnTo>
                  <a:pt x="316686" y="262426"/>
                </a:lnTo>
                <a:lnTo>
                  <a:pt x="317406" y="259735"/>
                </a:lnTo>
                <a:lnTo>
                  <a:pt x="317766" y="256997"/>
                </a:lnTo>
                <a:lnTo>
                  <a:pt x="317765" y="254212"/>
                </a:lnTo>
                <a:lnTo>
                  <a:pt x="317764" y="251427"/>
                </a:lnTo>
                <a:lnTo>
                  <a:pt x="317404" y="248689"/>
                </a:lnTo>
                <a:lnTo>
                  <a:pt x="316682" y="245999"/>
                </a:lnTo>
                <a:lnTo>
                  <a:pt x="315961" y="243308"/>
                </a:lnTo>
                <a:lnTo>
                  <a:pt x="314904" y="240757"/>
                </a:lnTo>
                <a:lnTo>
                  <a:pt x="313511" y="238345"/>
                </a:lnTo>
              </a:path>
              <a:path w="318134" h="286384">
                <a:moveTo>
                  <a:pt x="159048" y="95470"/>
                </a:moveTo>
                <a:lnTo>
                  <a:pt x="159048" y="158970"/>
                </a:lnTo>
              </a:path>
              <a:path w="318134" h="286384">
                <a:moveTo>
                  <a:pt x="159048" y="222470"/>
                </a:moveTo>
                <a:lnTo>
                  <a:pt x="159206" y="222470"/>
                </a:lnTo>
              </a:path>
            </a:pathLst>
          </a:custGeom>
          <a:ln w="31749">
            <a:solidFill>
              <a:srgbClr val="991B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90525" y="6219825"/>
            <a:ext cx="17506950" cy="2990850"/>
          </a:xfrm>
          <a:prstGeom prst="rect">
            <a:avLst/>
          </a:prstGeom>
          <a:ln w="19050">
            <a:solidFill>
              <a:srgbClr val="FECACA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991B1B"/>
                </a:solidFill>
                <a:latin typeface="Arial"/>
                <a:cs typeface="Arial"/>
              </a:rPr>
              <a:t>Deprecation </a:t>
            </a:r>
            <a:r>
              <a:rPr dirty="0" sz="2700" spc="-10" b="1">
                <a:solidFill>
                  <a:srgbClr val="991B1B"/>
                </a:solidFill>
                <a:latin typeface="Arial"/>
                <a:cs typeface="Arial"/>
              </a:rPr>
              <a:t>Status</a:t>
            </a:r>
            <a:endParaRPr sz="270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111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Marked</a:t>
            </a:r>
            <a:r>
              <a:rPr dirty="0" sz="2250" spc="-3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obsolescent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Single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UNIX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Specification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Version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374050"/>
                </a:solidFill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Removed</a:t>
            </a:r>
            <a:r>
              <a:rPr dirty="0" sz="225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entirely</a:t>
            </a:r>
            <a:r>
              <a:rPr dirty="0" sz="2250" spc="-3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3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Version</a:t>
            </a:r>
            <a:r>
              <a:rPr dirty="0" sz="2250" spc="-3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50">
                <a:solidFill>
                  <a:srgbClr val="374050"/>
                </a:solidFill>
                <a:latin typeface="Arial"/>
                <a:cs typeface="Arial"/>
              </a:rPr>
              <a:t>4</a:t>
            </a:r>
            <a:endParaRPr sz="225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Modern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systems use copy-on-write for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efficiency</a:t>
            </a:r>
            <a:endParaRPr sz="225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1200"/>
              </a:spcBef>
            </a:pP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→</a:t>
            </a:r>
            <a:r>
              <a:rPr dirty="0" sz="2250" spc="-25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Portable</a:t>
            </a:r>
            <a:r>
              <a:rPr dirty="0" sz="2250" spc="-20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applications</a:t>
            </a:r>
            <a:r>
              <a:rPr dirty="0" sz="2250" spc="-20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should</a:t>
            </a:r>
            <a:r>
              <a:rPr dirty="0" sz="2250" spc="-20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NOT</a:t>
            </a:r>
            <a:r>
              <a:rPr dirty="0" sz="2250" spc="-20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use</a:t>
            </a:r>
            <a:r>
              <a:rPr dirty="0" sz="2250" spc="-20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vfork()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8248650"/>
            <a:ext cx="17526000" cy="1257300"/>
          </a:xfrm>
          <a:custGeom>
            <a:avLst/>
            <a:gdLst/>
            <a:ahLst/>
            <a:cxnLst/>
            <a:rect l="l" t="t" r="r" b="b"/>
            <a:pathLst>
              <a:path w="17526000" h="1257300">
                <a:moveTo>
                  <a:pt x="17526000" y="1257300"/>
                </a:moveTo>
                <a:lnTo>
                  <a:pt x="0" y="12573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1257300"/>
                </a:lnTo>
                <a:close/>
              </a:path>
            </a:pathLst>
          </a:custGeom>
          <a:solidFill>
            <a:srgbClr val="FFF6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55955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304800"/>
                </a:moveTo>
                <a:lnTo>
                  <a:pt x="152400" y="152400"/>
                </a:ln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20395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6764" y="99694"/>
            <a:ext cx="597217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algn="ctr" marL="800735">
              <a:lnSpc>
                <a:spcPct val="100000"/>
              </a:lnSpc>
              <a:spcBef>
                <a:spcPts val="1390"/>
              </a:spcBef>
              <a:tabLst>
                <a:tab pos="3124835" algn="l"/>
              </a:tabLst>
            </a:pPr>
            <a:r>
              <a:rPr dirty="0" sz="5400" spc="-10"/>
              <a:t>vfork()</a:t>
            </a:r>
            <a:r>
              <a:rPr dirty="0" sz="5400"/>
              <a:t>	</a:t>
            </a:r>
            <a:r>
              <a:rPr dirty="0" sz="5400" spc="-10"/>
              <a:t>Example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Demonstrating</a:t>
            </a:r>
            <a:r>
              <a:rPr dirty="0" sz="2700" spc="-15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Address Space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Sharing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1000" y="1904999"/>
            <a:ext cx="8610600" cy="6038850"/>
            <a:chOff x="381000" y="1904999"/>
            <a:chExt cx="8610600" cy="6038850"/>
          </a:xfrm>
        </p:grpSpPr>
        <p:sp>
          <p:nvSpPr>
            <p:cNvPr id="7" name="object 7" descr=""/>
            <p:cNvSpPr/>
            <p:nvPr/>
          </p:nvSpPr>
          <p:spPr>
            <a:xfrm>
              <a:off x="381000" y="1904999"/>
              <a:ext cx="8610600" cy="6038850"/>
            </a:xfrm>
            <a:custGeom>
              <a:avLst/>
              <a:gdLst/>
              <a:ahLst/>
              <a:cxnLst/>
              <a:rect l="l" t="t" r="r" b="b"/>
              <a:pathLst>
                <a:path w="8610600" h="6038850">
                  <a:moveTo>
                    <a:pt x="8496300" y="6038850"/>
                  </a:moveTo>
                  <a:lnTo>
                    <a:pt x="114300" y="6038850"/>
                  </a:lnTo>
                  <a:lnTo>
                    <a:pt x="103040" y="6038305"/>
                  </a:lnTo>
                  <a:lnTo>
                    <a:pt x="60364" y="6025337"/>
                  </a:lnTo>
                  <a:lnTo>
                    <a:pt x="25900" y="5997025"/>
                  </a:lnTo>
                  <a:lnTo>
                    <a:pt x="4894" y="5957679"/>
                  </a:lnTo>
                  <a:lnTo>
                    <a:pt x="0" y="59245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8" y="70559"/>
                  </a:lnTo>
                  <a:lnTo>
                    <a:pt x="8610600" y="114300"/>
                  </a:lnTo>
                  <a:lnTo>
                    <a:pt x="8610600" y="5924550"/>
                  </a:lnTo>
                  <a:lnTo>
                    <a:pt x="8601897" y="5968290"/>
                  </a:lnTo>
                  <a:lnTo>
                    <a:pt x="8577120" y="6005372"/>
                  </a:lnTo>
                  <a:lnTo>
                    <a:pt x="8540038" y="6030148"/>
                  </a:lnTo>
                  <a:lnTo>
                    <a:pt x="8496300" y="60388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1000" y="1904999"/>
              <a:ext cx="8610600" cy="6038850"/>
            </a:xfrm>
            <a:custGeom>
              <a:avLst/>
              <a:gdLst/>
              <a:ahLst/>
              <a:cxnLst/>
              <a:rect l="l" t="t" r="r" b="b"/>
              <a:pathLst>
                <a:path w="8610600" h="6038850">
                  <a:moveTo>
                    <a:pt x="8496300" y="6038850"/>
                  </a:moveTo>
                  <a:lnTo>
                    <a:pt x="114300" y="6038850"/>
                  </a:lnTo>
                  <a:lnTo>
                    <a:pt x="103040" y="6038306"/>
                  </a:lnTo>
                  <a:lnTo>
                    <a:pt x="60364" y="6025337"/>
                  </a:lnTo>
                  <a:lnTo>
                    <a:pt x="25900" y="5997025"/>
                  </a:lnTo>
                  <a:lnTo>
                    <a:pt x="4894" y="5957679"/>
                  </a:lnTo>
                  <a:lnTo>
                    <a:pt x="0" y="59245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5930804"/>
                  </a:lnTo>
                  <a:lnTo>
                    <a:pt x="31627" y="5972266"/>
                  </a:lnTo>
                  <a:lnTo>
                    <a:pt x="66582" y="6007220"/>
                  </a:lnTo>
                  <a:lnTo>
                    <a:pt x="108045" y="6019800"/>
                  </a:lnTo>
                  <a:lnTo>
                    <a:pt x="8559486" y="6019800"/>
                  </a:lnTo>
                  <a:lnTo>
                    <a:pt x="8550234" y="6025337"/>
                  </a:lnTo>
                  <a:lnTo>
                    <a:pt x="8540039" y="6030149"/>
                  </a:lnTo>
                  <a:lnTo>
                    <a:pt x="8529428" y="6033955"/>
                  </a:lnTo>
                  <a:lnTo>
                    <a:pt x="8518602" y="6036674"/>
                  </a:lnTo>
                  <a:lnTo>
                    <a:pt x="8507559" y="6038306"/>
                  </a:lnTo>
                  <a:lnTo>
                    <a:pt x="8496300" y="6038850"/>
                  </a:lnTo>
                  <a:close/>
                </a:path>
                <a:path w="8610600" h="6038850">
                  <a:moveTo>
                    <a:pt x="8559486" y="6019800"/>
                  </a:moveTo>
                  <a:lnTo>
                    <a:pt x="8502554" y="6019800"/>
                  </a:lnTo>
                  <a:lnTo>
                    <a:pt x="8508747" y="6019189"/>
                  </a:lnTo>
                  <a:lnTo>
                    <a:pt x="8521016" y="6016748"/>
                  </a:lnTo>
                  <a:lnTo>
                    <a:pt x="8559229" y="5996324"/>
                  </a:lnTo>
                  <a:lnTo>
                    <a:pt x="8586692" y="5955221"/>
                  </a:lnTo>
                  <a:lnTo>
                    <a:pt x="8591550" y="5930804"/>
                  </a:lnTo>
                  <a:lnTo>
                    <a:pt x="8591550" y="108045"/>
                  </a:lnTo>
                  <a:lnTo>
                    <a:pt x="8578971" y="66581"/>
                  </a:lnTo>
                  <a:lnTo>
                    <a:pt x="8544017" y="31627"/>
                  </a:lnTo>
                  <a:lnTo>
                    <a:pt x="8502554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5924550"/>
                  </a:lnTo>
                  <a:lnTo>
                    <a:pt x="8601897" y="5968290"/>
                  </a:lnTo>
                  <a:lnTo>
                    <a:pt x="8577121" y="6005372"/>
                  </a:lnTo>
                  <a:lnTo>
                    <a:pt x="8559812" y="6019604"/>
                  </a:lnTo>
                  <a:lnTo>
                    <a:pt x="8559486" y="601980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50" y="2686049"/>
              <a:ext cx="8115300" cy="5010150"/>
            </a:xfrm>
            <a:custGeom>
              <a:avLst/>
              <a:gdLst/>
              <a:ahLst/>
              <a:cxnLst/>
              <a:rect l="l" t="t" r="r" b="b"/>
              <a:pathLst>
                <a:path w="8115300" h="5010150">
                  <a:moveTo>
                    <a:pt x="8039100" y="5010150"/>
                  </a:moveTo>
                  <a:lnTo>
                    <a:pt x="76200" y="5010150"/>
                  </a:lnTo>
                  <a:lnTo>
                    <a:pt x="68693" y="5009787"/>
                  </a:lnTo>
                  <a:lnTo>
                    <a:pt x="27882" y="4992881"/>
                  </a:lnTo>
                  <a:lnTo>
                    <a:pt x="3262" y="4956035"/>
                  </a:lnTo>
                  <a:lnTo>
                    <a:pt x="0" y="49339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30"/>
                  </a:lnTo>
                  <a:lnTo>
                    <a:pt x="8109499" y="47039"/>
                  </a:lnTo>
                  <a:lnTo>
                    <a:pt x="8115300" y="76200"/>
                  </a:lnTo>
                  <a:lnTo>
                    <a:pt x="8115300" y="4933950"/>
                  </a:lnTo>
                  <a:lnTo>
                    <a:pt x="8102469" y="4976291"/>
                  </a:lnTo>
                  <a:lnTo>
                    <a:pt x="8068260" y="5004349"/>
                  </a:lnTo>
                  <a:lnTo>
                    <a:pt x="8039100" y="50101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8650" y="2686049"/>
              <a:ext cx="8115300" cy="5010150"/>
            </a:xfrm>
            <a:custGeom>
              <a:avLst/>
              <a:gdLst/>
              <a:ahLst/>
              <a:cxnLst/>
              <a:rect l="l" t="t" r="r" b="b"/>
              <a:pathLst>
                <a:path w="8115300" h="5010150">
                  <a:moveTo>
                    <a:pt x="8039100" y="5010150"/>
                  </a:moveTo>
                  <a:lnTo>
                    <a:pt x="76200" y="5010150"/>
                  </a:lnTo>
                  <a:lnTo>
                    <a:pt x="68693" y="5009787"/>
                  </a:lnTo>
                  <a:lnTo>
                    <a:pt x="27882" y="4992881"/>
                  </a:lnTo>
                  <a:lnTo>
                    <a:pt x="3262" y="4956035"/>
                  </a:lnTo>
                  <a:lnTo>
                    <a:pt x="0" y="49339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938328"/>
                  </a:lnTo>
                  <a:lnTo>
                    <a:pt x="9833" y="4941456"/>
                  </a:lnTo>
                  <a:lnTo>
                    <a:pt x="9952" y="4942664"/>
                  </a:lnTo>
                  <a:lnTo>
                    <a:pt x="25957" y="4978001"/>
                  </a:lnTo>
                  <a:lnTo>
                    <a:pt x="58897" y="4998489"/>
                  </a:lnTo>
                  <a:lnTo>
                    <a:pt x="71822" y="5000624"/>
                  </a:lnTo>
                  <a:lnTo>
                    <a:pt x="8075919" y="5000624"/>
                  </a:lnTo>
                  <a:lnTo>
                    <a:pt x="8075056" y="5001141"/>
                  </a:lnTo>
                  <a:lnTo>
                    <a:pt x="8068260" y="5004349"/>
                  </a:lnTo>
                  <a:lnTo>
                    <a:pt x="8061186" y="5006887"/>
                  </a:lnTo>
                  <a:lnTo>
                    <a:pt x="8053969" y="5008699"/>
                  </a:lnTo>
                  <a:lnTo>
                    <a:pt x="8046606" y="5009787"/>
                  </a:lnTo>
                  <a:lnTo>
                    <a:pt x="8039100" y="5010150"/>
                  </a:lnTo>
                  <a:close/>
                </a:path>
                <a:path w="8115300" h="5010150">
                  <a:moveTo>
                    <a:pt x="8075919" y="5000624"/>
                  </a:moveTo>
                  <a:lnTo>
                    <a:pt x="8043478" y="5000624"/>
                  </a:lnTo>
                  <a:lnTo>
                    <a:pt x="8047813" y="5000197"/>
                  </a:lnTo>
                  <a:lnTo>
                    <a:pt x="8056400" y="4998489"/>
                  </a:lnTo>
                  <a:lnTo>
                    <a:pt x="8089342" y="4978001"/>
                  </a:lnTo>
                  <a:lnTo>
                    <a:pt x="8105348" y="4942664"/>
                  </a:lnTo>
                  <a:lnTo>
                    <a:pt x="8105775" y="4938328"/>
                  </a:lnTo>
                  <a:lnTo>
                    <a:pt x="8105775" y="71822"/>
                  </a:lnTo>
                  <a:lnTo>
                    <a:pt x="8092106" y="35517"/>
                  </a:lnTo>
                  <a:lnTo>
                    <a:pt x="8060256" y="12830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1" y="40242"/>
                  </a:lnTo>
                  <a:lnTo>
                    <a:pt x="8115300" y="76200"/>
                  </a:lnTo>
                  <a:lnTo>
                    <a:pt x="8115300" y="4933950"/>
                  </a:lnTo>
                  <a:lnTo>
                    <a:pt x="8102469" y="4976291"/>
                  </a:lnTo>
                  <a:lnTo>
                    <a:pt x="8081568" y="4997224"/>
                  </a:lnTo>
                  <a:lnTo>
                    <a:pt x="8075919" y="500062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60400" y="2247899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11250" y="2101850"/>
            <a:ext cx="23888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Example </a:t>
            </a:r>
            <a:r>
              <a:rPr dirty="0" sz="2700" spc="-20" b="1">
                <a:solidFill>
                  <a:srgbClr val="1D40AF"/>
                </a:solidFill>
                <a:latin typeface="Arial"/>
                <a:cs typeface="Arial"/>
              </a:rPr>
              <a:t>Code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4075" y="2930525"/>
            <a:ext cx="16770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globvar =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6;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3402965"/>
            <a:ext cx="1780539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 marR="5080" indent="-413384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main(void) </a:t>
            </a: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var =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88;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</a:t>
            </a:r>
            <a:r>
              <a:rPr dirty="0" sz="1350" spc="-20">
                <a:solidFill>
                  <a:srgbClr val="1F2937"/>
                </a:solidFill>
                <a:latin typeface="Courier New"/>
                <a:cs typeface="Courier New"/>
              </a:rPr>
              <a:t>pid;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67073" y="4469765"/>
            <a:ext cx="374142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0" marR="933450" indent="-413384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if ((pid = vfork()) &lt; 0) </a:t>
            </a: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err_sys("vfork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error");</a:t>
            </a:r>
            <a:endParaRPr sz="1350">
              <a:latin typeface="Courier New"/>
              <a:cs typeface="Courier New"/>
            </a:endParaRPr>
          </a:p>
          <a:p>
            <a:pPr marL="425450" marR="1449705" indent="-413384">
              <a:lnSpc>
                <a:spcPct val="1296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} else if (pid == 0) </a:t>
            </a: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globvar++;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 var++;</a:t>
            </a:r>
            <a:endParaRPr sz="13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  <a:tabLst>
                <a:tab pos="1560830" algn="l"/>
              </a:tabLst>
            </a:pP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_exit(0);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	/*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Must use _exit!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67073" y="5864225"/>
            <a:ext cx="12890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4075" y="6336665"/>
            <a:ext cx="477393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8080" marR="5080" indent="-72263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printf("pid = %ld, glob = %d, var =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%d\n",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(long)getpid(),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globvar,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var);</a:t>
            </a:r>
            <a:endParaRPr sz="13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80"/>
              </a:spcBef>
            </a:pP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exit(0);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904999"/>
            <a:ext cx="8610600" cy="4705350"/>
            <a:chOff x="9296400" y="1904999"/>
            <a:chExt cx="8610600" cy="4705350"/>
          </a:xfrm>
        </p:grpSpPr>
        <p:sp>
          <p:nvSpPr>
            <p:cNvPr id="19" name="object 19" descr=""/>
            <p:cNvSpPr/>
            <p:nvPr/>
          </p:nvSpPr>
          <p:spPr>
            <a:xfrm>
              <a:off x="9296400" y="1904999"/>
              <a:ext cx="8610600" cy="4705350"/>
            </a:xfrm>
            <a:custGeom>
              <a:avLst/>
              <a:gdLst/>
              <a:ahLst/>
              <a:cxnLst/>
              <a:rect l="l" t="t" r="r" b="b"/>
              <a:pathLst>
                <a:path w="8610600" h="4705350">
                  <a:moveTo>
                    <a:pt x="8496300" y="4705350"/>
                  </a:moveTo>
                  <a:lnTo>
                    <a:pt x="114300" y="4705350"/>
                  </a:lnTo>
                  <a:lnTo>
                    <a:pt x="103040" y="4704805"/>
                  </a:lnTo>
                  <a:lnTo>
                    <a:pt x="60364" y="4691837"/>
                  </a:lnTo>
                  <a:lnTo>
                    <a:pt x="25900" y="4663525"/>
                  </a:lnTo>
                  <a:lnTo>
                    <a:pt x="4893" y="4624179"/>
                  </a:lnTo>
                  <a:lnTo>
                    <a:pt x="0" y="45910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7" y="70559"/>
                  </a:lnTo>
                  <a:lnTo>
                    <a:pt x="8610600" y="114300"/>
                  </a:lnTo>
                  <a:lnTo>
                    <a:pt x="8610600" y="4591050"/>
                  </a:lnTo>
                  <a:lnTo>
                    <a:pt x="8601897" y="4634790"/>
                  </a:lnTo>
                  <a:lnTo>
                    <a:pt x="8577120" y="4671872"/>
                  </a:lnTo>
                  <a:lnTo>
                    <a:pt x="8540038" y="4696648"/>
                  </a:lnTo>
                  <a:lnTo>
                    <a:pt x="8496300" y="47053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296400" y="1904999"/>
              <a:ext cx="8610600" cy="4705350"/>
            </a:xfrm>
            <a:custGeom>
              <a:avLst/>
              <a:gdLst/>
              <a:ahLst/>
              <a:cxnLst/>
              <a:rect l="l" t="t" r="r" b="b"/>
              <a:pathLst>
                <a:path w="8610600" h="4705350">
                  <a:moveTo>
                    <a:pt x="8496300" y="4705350"/>
                  </a:moveTo>
                  <a:lnTo>
                    <a:pt x="114300" y="4705350"/>
                  </a:lnTo>
                  <a:lnTo>
                    <a:pt x="103040" y="4704806"/>
                  </a:lnTo>
                  <a:lnTo>
                    <a:pt x="60364" y="4691837"/>
                  </a:lnTo>
                  <a:lnTo>
                    <a:pt x="25900" y="4663525"/>
                  </a:lnTo>
                  <a:lnTo>
                    <a:pt x="4893" y="4624180"/>
                  </a:lnTo>
                  <a:lnTo>
                    <a:pt x="0" y="45910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0" y="38577"/>
                  </a:lnTo>
                  <a:lnTo>
                    <a:pt x="28692" y="72070"/>
                  </a:lnTo>
                  <a:lnTo>
                    <a:pt x="19050" y="108045"/>
                  </a:lnTo>
                  <a:lnTo>
                    <a:pt x="19050" y="4597304"/>
                  </a:lnTo>
                  <a:lnTo>
                    <a:pt x="31626" y="4638767"/>
                  </a:lnTo>
                  <a:lnTo>
                    <a:pt x="66580" y="4673720"/>
                  </a:lnTo>
                  <a:lnTo>
                    <a:pt x="108046" y="4686299"/>
                  </a:lnTo>
                  <a:lnTo>
                    <a:pt x="8559485" y="4686299"/>
                  </a:lnTo>
                  <a:lnTo>
                    <a:pt x="8550233" y="4691837"/>
                  </a:lnTo>
                  <a:lnTo>
                    <a:pt x="8540038" y="4696649"/>
                  </a:lnTo>
                  <a:lnTo>
                    <a:pt x="8529427" y="4700455"/>
                  </a:lnTo>
                  <a:lnTo>
                    <a:pt x="8518601" y="4703174"/>
                  </a:lnTo>
                  <a:lnTo>
                    <a:pt x="8507558" y="4704806"/>
                  </a:lnTo>
                  <a:lnTo>
                    <a:pt x="8496300" y="4705350"/>
                  </a:lnTo>
                  <a:close/>
                </a:path>
                <a:path w="8610600" h="4705350">
                  <a:moveTo>
                    <a:pt x="8559485" y="4686299"/>
                  </a:moveTo>
                  <a:lnTo>
                    <a:pt x="8502553" y="4686299"/>
                  </a:lnTo>
                  <a:lnTo>
                    <a:pt x="8508747" y="4685689"/>
                  </a:lnTo>
                  <a:lnTo>
                    <a:pt x="8521014" y="4683249"/>
                  </a:lnTo>
                  <a:lnTo>
                    <a:pt x="8559229" y="4662823"/>
                  </a:lnTo>
                  <a:lnTo>
                    <a:pt x="8586692" y="4621721"/>
                  </a:lnTo>
                  <a:lnTo>
                    <a:pt x="8591549" y="4597304"/>
                  </a:lnTo>
                  <a:lnTo>
                    <a:pt x="8591549" y="108045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1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4591050"/>
                  </a:lnTo>
                  <a:lnTo>
                    <a:pt x="8601897" y="4634790"/>
                  </a:lnTo>
                  <a:lnTo>
                    <a:pt x="8577121" y="4671872"/>
                  </a:lnTo>
                  <a:lnTo>
                    <a:pt x="8559811" y="4686104"/>
                  </a:lnTo>
                  <a:lnTo>
                    <a:pt x="8559485" y="46862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44050" y="2686049"/>
              <a:ext cx="8115300" cy="1276350"/>
            </a:xfrm>
            <a:custGeom>
              <a:avLst/>
              <a:gdLst/>
              <a:ahLst/>
              <a:cxnLst/>
              <a:rect l="l" t="t" r="r" b="b"/>
              <a:pathLst>
                <a:path w="8115300" h="1276350">
                  <a:moveTo>
                    <a:pt x="80391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1" y="1259082"/>
                  </a:lnTo>
                  <a:lnTo>
                    <a:pt x="3261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30"/>
                  </a:lnTo>
                  <a:lnTo>
                    <a:pt x="8109496" y="47039"/>
                  </a:lnTo>
                  <a:lnTo>
                    <a:pt x="8115300" y="76200"/>
                  </a:lnTo>
                  <a:lnTo>
                    <a:pt x="8115300" y="1200150"/>
                  </a:lnTo>
                  <a:lnTo>
                    <a:pt x="8102468" y="1242492"/>
                  </a:lnTo>
                  <a:lnTo>
                    <a:pt x="8068257" y="1270549"/>
                  </a:lnTo>
                  <a:lnTo>
                    <a:pt x="8039100" y="1276350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44050" y="2686049"/>
              <a:ext cx="8115300" cy="1276350"/>
            </a:xfrm>
            <a:custGeom>
              <a:avLst/>
              <a:gdLst/>
              <a:ahLst/>
              <a:cxnLst/>
              <a:rect l="l" t="t" r="r" b="b"/>
              <a:pathLst>
                <a:path w="8115300" h="1276350">
                  <a:moveTo>
                    <a:pt x="80391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1" y="1259082"/>
                  </a:lnTo>
                  <a:lnTo>
                    <a:pt x="3261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1204528"/>
                  </a:lnTo>
                  <a:lnTo>
                    <a:pt x="23193" y="1240832"/>
                  </a:lnTo>
                  <a:lnTo>
                    <a:pt x="54728" y="1263425"/>
                  </a:lnTo>
                  <a:lnTo>
                    <a:pt x="71822" y="1266825"/>
                  </a:lnTo>
                  <a:lnTo>
                    <a:pt x="8075917" y="1266825"/>
                  </a:lnTo>
                  <a:lnTo>
                    <a:pt x="8075054" y="1267341"/>
                  </a:lnTo>
                  <a:lnTo>
                    <a:pt x="8068257" y="1270549"/>
                  </a:lnTo>
                  <a:lnTo>
                    <a:pt x="8061184" y="1273086"/>
                  </a:lnTo>
                  <a:lnTo>
                    <a:pt x="8053967" y="1274899"/>
                  </a:lnTo>
                  <a:lnTo>
                    <a:pt x="8046606" y="1275987"/>
                  </a:lnTo>
                  <a:lnTo>
                    <a:pt x="8039100" y="1276350"/>
                  </a:lnTo>
                  <a:close/>
                </a:path>
                <a:path w="8115300" h="1276350">
                  <a:moveTo>
                    <a:pt x="8075917" y="1266825"/>
                  </a:moveTo>
                  <a:lnTo>
                    <a:pt x="8043478" y="1266825"/>
                  </a:lnTo>
                  <a:lnTo>
                    <a:pt x="8047813" y="1266398"/>
                  </a:lnTo>
                  <a:lnTo>
                    <a:pt x="8056399" y="1264689"/>
                  </a:lnTo>
                  <a:lnTo>
                    <a:pt x="8089340" y="1244201"/>
                  </a:lnTo>
                  <a:lnTo>
                    <a:pt x="8105348" y="1208863"/>
                  </a:lnTo>
                  <a:lnTo>
                    <a:pt x="8105774" y="1204528"/>
                  </a:lnTo>
                  <a:lnTo>
                    <a:pt x="8105774" y="71822"/>
                  </a:lnTo>
                  <a:lnTo>
                    <a:pt x="8092104" y="35517"/>
                  </a:lnTo>
                  <a:lnTo>
                    <a:pt x="8060255" y="12830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0" y="40242"/>
                  </a:lnTo>
                  <a:lnTo>
                    <a:pt x="8115300" y="76200"/>
                  </a:lnTo>
                  <a:lnTo>
                    <a:pt x="8115300" y="1200150"/>
                  </a:lnTo>
                  <a:lnTo>
                    <a:pt x="8102468" y="1242492"/>
                  </a:lnTo>
                  <a:lnTo>
                    <a:pt x="8081567" y="1263425"/>
                  </a:lnTo>
                  <a:lnTo>
                    <a:pt x="8075917" y="12668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639299" y="2200274"/>
              <a:ext cx="222250" cy="285750"/>
            </a:xfrm>
            <a:custGeom>
              <a:avLst/>
              <a:gdLst/>
              <a:ahLst/>
              <a:cxnLst/>
              <a:rect l="l" t="t" r="r" b="b"/>
              <a:pathLst>
                <a:path w="222250" h="285750">
                  <a:moveTo>
                    <a:pt x="0" y="0"/>
                  </a:moveTo>
                  <a:lnTo>
                    <a:pt x="222249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0026650" y="2101850"/>
            <a:ext cx="26543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372FA2"/>
                </a:solidFill>
                <a:latin typeface="Arial"/>
                <a:cs typeface="Arial"/>
              </a:rPr>
              <a:t>Program </a:t>
            </a:r>
            <a:r>
              <a:rPr dirty="0" sz="2700" spc="-10" b="1">
                <a:solidFill>
                  <a:srgbClr val="372FA2"/>
                </a:solidFill>
                <a:latin typeface="Arial"/>
                <a:cs typeface="Arial"/>
              </a:rPr>
              <a:t>Output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769475" y="2882900"/>
            <a:ext cx="358140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83765">
              <a:lnSpc>
                <a:spcPct val="116700"/>
              </a:lnSpc>
              <a:spcBef>
                <a:spcPts val="100"/>
              </a:spcBef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$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./a.out </a:t>
            </a: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before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vfork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pid = 29039, glob = 7, var = </a:t>
            </a:r>
            <a:r>
              <a:rPr dirty="0" sz="1500" spc="-25">
                <a:solidFill>
                  <a:srgbClr val="4ADE80"/>
                </a:solidFill>
                <a:latin typeface="Courier New"/>
                <a:cs typeface="Courier New"/>
              </a:rPr>
              <a:t>89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53575" y="3971925"/>
            <a:ext cx="8096250" cy="2381250"/>
          </a:xfrm>
          <a:prstGeom prst="rect">
            <a:avLst/>
          </a:prstGeom>
          <a:solidFill>
            <a:srgbClr val="F0FDF4"/>
          </a:solidFill>
          <a:ln w="19050">
            <a:solidFill>
              <a:srgbClr val="BAF6D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166533"/>
                </a:solidFill>
                <a:latin typeface="Arial"/>
                <a:cs typeface="Arial"/>
              </a:rPr>
              <a:t>Key </a:t>
            </a:r>
            <a:r>
              <a:rPr dirty="0" sz="2250" spc="-10" b="1">
                <a:solidFill>
                  <a:srgbClr val="166533"/>
                </a:solidFill>
                <a:latin typeface="Arial"/>
                <a:cs typeface="Arial"/>
              </a:rPr>
              <a:t>Observations</a:t>
            </a:r>
            <a:endParaRPr sz="225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105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modifications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affect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parent's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 runs in parent's address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Parent's variables show changed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values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No separate memory copy 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made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54050" y="854075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127000"/>
                </a:moveTo>
                <a:lnTo>
                  <a:pt x="254000" y="135338"/>
                </a:lnTo>
                <a:lnTo>
                  <a:pt x="253186" y="143597"/>
                </a:lnTo>
                <a:lnTo>
                  <a:pt x="251559" y="151776"/>
                </a:lnTo>
                <a:lnTo>
                  <a:pt x="249932" y="159955"/>
                </a:lnTo>
                <a:lnTo>
                  <a:pt x="247523" y="167896"/>
                </a:lnTo>
                <a:lnTo>
                  <a:pt x="244332" y="175600"/>
                </a:lnTo>
                <a:lnTo>
                  <a:pt x="241141" y="183304"/>
                </a:lnTo>
                <a:lnTo>
                  <a:pt x="237229" y="190623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222699" y="210906"/>
                </a:lnTo>
                <a:lnTo>
                  <a:pt x="216802" y="216802"/>
                </a:lnTo>
                <a:lnTo>
                  <a:pt x="210906" y="222699"/>
                </a:lnTo>
                <a:lnTo>
                  <a:pt x="204491" y="227963"/>
                </a:lnTo>
                <a:lnTo>
                  <a:pt x="197557" y="232596"/>
                </a:lnTo>
                <a:lnTo>
                  <a:pt x="190623" y="237229"/>
                </a:lnTo>
                <a:lnTo>
                  <a:pt x="183304" y="241141"/>
                </a:lnTo>
                <a:lnTo>
                  <a:pt x="175600" y="244332"/>
                </a:lnTo>
                <a:lnTo>
                  <a:pt x="167896" y="247523"/>
                </a:lnTo>
                <a:lnTo>
                  <a:pt x="159955" y="249932"/>
                </a:lnTo>
                <a:lnTo>
                  <a:pt x="151776" y="251559"/>
                </a:lnTo>
                <a:lnTo>
                  <a:pt x="143597" y="253186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110402" y="253186"/>
                </a:lnTo>
                <a:lnTo>
                  <a:pt x="102223" y="251559"/>
                </a:lnTo>
                <a:lnTo>
                  <a:pt x="94044" y="249932"/>
                </a:lnTo>
                <a:lnTo>
                  <a:pt x="86103" y="247523"/>
                </a:lnTo>
                <a:lnTo>
                  <a:pt x="78399" y="244332"/>
                </a:lnTo>
                <a:lnTo>
                  <a:pt x="70695" y="241141"/>
                </a:lnTo>
                <a:lnTo>
                  <a:pt x="63376" y="237229"/>
                </a:lnTo>
                <a:lnTo>
                  <a:pt x="56442" y="232596"/>
                </a:lnTo>
                <a:lnTo>
                  <a:pt x="49509" y="227963"/>
                </a:lnTo>
                <a:lnTo>
                  <a:pt x="43093" y="222699"/>
                </a:lnTo>
                <a:lnTo>
                  <a:pt x="37197" y="216802"/>
                </a:lnTo>
                <a:lnTo>
                  <a:pt x="31300" y="210906"/>
                </a:lnTo>
                <a:lnTo>
                  <a:pt x="26036" y="204491"/>
                </a:lnTo>
                <a:lnTo>
                  <a:pt x="21403" y="197557"/>
                </a:lnTo>
                <a:lnTo>
                  <a:pt x="16770" y="190623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26036" y="49509"/>
                </a:lnTo>
                <a:lnTo>
                  <a:pt x="31300" y="43093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18661" y="0"/>
                </a:lnTo>
                <a:lnTo>
                  <a:pt x="127000" y="0"/>
                </a:ln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97557" y="21403"/>
                </a:lnTo>
                <a:lnTo>
                  <a:pt x="204491" y="26036"/>
                </a:lnTo>
                <a:lnTo>
                  <a:pt x="210906" y="31300"/>
                </a:lnTo>
                <a:lnTo>
                  <a:pt x="216802" y="37197"/>
                </a:lnTo>
                <a:lnTo>
                  <a:pt x="222699" y="43093"/>
                </a:lnTo>
                <a:lnTo>
                  <a:pt x="227963" y="49509"/>
                </a:lnTo>
                <a:lnTo>
                  <a:pt x="232596" y="56442"/>
                </a:lnTo>
                <a:lnTo>
                  <a:pt x="237229" y="63376"/>
                </a:lnTo>
                <a:lnTo>
                  <a:pt x="241141" y="70695"/>
                </a:lnTo>
                <a:lnTo>
                  <a:pt x="244332" y="78399"/>
                </a:lnTo>
                <a:lnTo>
                  <a:pt x="247523" y="86103"/>
                </a:lnTo>
                <a:lnTo>
                  <a:pt x="249932" y="94044"/>
                </a:lnTo>
                <a:lnTo>
                  <a:pt x="251559" y="102223"/>
                </a:lnTo>
                <a:lnTo>
                  <a:pt x="253186" y="110402"/>
                </a:lnTo>
                <a:lnTo>
                  <a:pt x="254000" y="118661"/>
                </a:lnTo>
                <a:lnTo>
                  <a:pt x="254000" y="127000"/>
                </a:lnTo>
                <a:close/>
              </a:path>
              <a:path w="254000" h="254000">
                <a:moveTo>
                  <a:pt x="127000" y="76200"/>
                </a:moveTo>
                <a:lnTo>
                  <a:pt x="127000" y="127000"/>
                </a:lnTo>
              </a:path>
              <a:path w="254000" h="254000">
                <a:moveTo>
                  <a:pt x="127000" y="177800"/>
                </a:moveTo>
                <a:lnTo>
                  <a:pt x="127127" y="177800"/>
                </a:lnTo>
              </a:path>
            </a:pathLst>
          </a:custGeom>
          <a:ln w="25400">
            <a:solidFill>
              <a:srgbClr val="99331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90525" y="8258175"/>
            <a:ext cx="17506950" cy="1238250"/>
          </a:xfrm>
          <a:prstGeom prst="rect">
            <a:avLst/>
          </a:prstGeom>
          <a:ln w="19050">
            <a:solidFill>
              <a:srgbClr val="FED6A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Critical: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Use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_exit(),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Not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 exit()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The child must call _exit() instead of exit(). Using exit() may cause undefined behavior in the parent's address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13375" y="4699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508000" y="254000"/>
                </a:moveTo>
                <a:lnTo>
                  <a:pt x="508000" y="262318"/>
                </a:lnTo>
                <a:lnTo>
                  <a:pt x="507592" y="270617"/>
                </a:lnTo>
                <a:lnTo>
                  <a:pt x="506776" y="278896"/>
                </a:lnTo>
                <a:lnTo>
                  <a:pt x="505961" y="287175"/>
                </a:lnTo>
                <a:lnTo>
                  <a:pt x="504742" y="295394"/>
                </a:lnTo>
                <a:lnTo>
                  <a:pt x="503119" y="303552"/>
                </a:lnTo>
                <a:lnTo>
                  <a:pt x="501496" y="311711"/>
                </a:lnTo>
                <a:lnTo>
                  <a:pt x="488665" y="351201"/>
                </a:lnTo>
                <a:lnTo>
                  <a:pt x="469814" y="388197"/>
                </a:lnTo>
                <a:lnTo>
                  <a:pt x="465193" y="395114"/>
                </a:lnTo>
                <a:lnTo>
                  <a:pt x="460571" y="402031"/>
                </a:lnTo>
                <a:lnTo>
                  <a:pt x="433605" y="433605"/>
                </a:lnTo>
                <a:lnTo>
                  <a:pt x="402031" y="460571"/>
                </a:lnTo>
                <a:lnTo>
                  <a:pt x="395114" y="465193"/>
                </a:lnTo>
                <a:lnTo>
                  <a:pt x="388197" y="469814"/>
                </a:lnTo>
                <a:lnTo>
                  <a:pt x="351201" y="488665"/>
                </a:lnTo>
                <a:lnTo>
                  <a:pt x="327732" y="497062"/>
                </a:lnTo>
                <a:lnTo>
                  <a:pt x="319771" y="499477"/>
                </a:lnTo>
                <a:lnTo>
                  <a:pt x="311711" y="501496"/>
                </a:lnTo>
                <a:lnTo>
                  <a:pt x="303552" y="503119"/>
                </a:lnTo>
                <a:lnTo>
                  <a:pt x="295393" y="504742"/>
                </a:lnTo>
                <a:lnTo>
                  <a:pt x="287175" y="505961"/>
                </a:lnTo>
                <a:lnTo>
                  <a:pt x="278896" y="506776"/>
                </a:lnTo>
                <a:lnTo>
                  <a:pt x="270617" y="507592"/>
                </a:lnTo>
                <a:lnTo>
                  <a:pt x="262318" y="508000"/>
                </a:lnTo>
                <a:lnTo>
                  <a:pt x="254000" y="508000"/>
                </a:lnTo>
                <a:lnTo>
                  <a:pt x="245681" y="508000"/>
                </a:lnTo>
                <a:lnTo>
                  <a:pt x="204447" y="503119"/>
                </a:lnTo>
                <a:lnTo>
                  <a:pt x="196288" y="501496"/>
                </a:lnTo>
                <a:lnTo>
                  <a:pt x="156798" y="488665"/>
                </a:lnTo>
                <a:lnTo>
                  <a:pt x="119802" y="469814"/>
                </a:lnTo>
                <a:lnTo>
                  <a:pt x="112885" y="465193"/>
                </a:lnTo>
                <a:lnTo>
                  <a:pt x="105968" y="460571"/>
                </a:lnTo>
                <a:lnTo>
                  <a:pt x="74394" y="433605"/>
                </a:lnTo>
                <a:lnTo>
                  <a:pt x="47428" y="402031"/>
                </a:lnTo>
                <a:lnTo>
                  <a:pt x="42806" y="395114"/>
                </a:lnTo>
                <a:lnTo>
                  <a:pt x="38185" y="388197"/>
                </a:lnTo>
                <a:lnTo>
                  <a:pt x="19334" y="351201"/>
                </a:lnTo>
                <a:lnTo>
                  <a:pt x="16151" y="343516"/>
                </a:lnTo>
                <a:lnTo>
                  <a:pt x="13351" y="335692"/>
                </a:lnTo>
                <a:lnTo>
                  <a:pt x="10937" y="327732"/>
                </a:lnTo>
                <a:lnTo>
                  <a:pt x="8522" y="319771"/>
                </a:lnTo>
                <a:lnTo>
                  <a:pt x="6503" y="311711"/>
                </a:lnTo>
                <a:lnTo>
                  <a:pt x="4880" y="303552"/>
                </a:lnTo>
                <a:lnTo>
                  <a:pt x="3257" y="295393"/>
                </a:lnTo>
                <a:lnTo>
                  <a:pt x="2038" y="287175"/>
                </a:lnTo>
                <a:lnTo>
                  <a:pt x="1223" y="278896"/>
                </a:lnTo>
                <a:lnTo>
                  <a:pt x="407" y="270617"/>
                </a:lnTo>
                <a:lnTo>
                  <a:pt x="0" y="262318"/>
                </a:lnTo>
                <a:lnTo>
                  <a:pt x="0" y="254000"/>
                </a:lnTo>
                <a:lnTo>
                  <a:pt x="0" y="245681"/>
                </a:lnTo>
                <a:lnTo>
                  <a:pt x="407" y="237382"/>
                </a:lnTo>
                <a:lnTo>
                  <a:pt x="1223" y="229103"/>
                </a:lnTo>
                <a:lnTo>
                  <a:pt x="2038" y="220824"/>
                </a:lnTo>
                <a:lnTo>
                  <a:pt x="10937" y="180267"/>
                </a:lnTo>
                <a:lnTo>
                  <a:pt x="26070" y="141601"/>
                </a:lnTo>
                <a:lnTo>
                  <a:pt x="29992" y="134265"/>
                </a:lnTo>
                <a:lnTo>
                  <a:pt x="33913" y="126928"/>
                </a:lnTo>
                <a:lnTo>
                  <a:pt x="57655" y="92864"/>
                </a:lnTo>
                <a:lnTo>
                  <a:pt x="86433" y="62932"/>
                </a:lnTo>
                <a:lnTo>
                  <a:pt x="119802" y="38185"/>
                </a:lnTo>
                <a:lnTo>
                  <a:pt x="156798" y="19334"/>
                </a:lnTo>
                <a:lnTo>
                  <a:pt x="196288" y="6503"/>
                </a:lnTo>
                <a:lnTo>
                  <a:pt x="229103" y="1223"/>
                </a:lnTo>
                <a:lnTo>
                  <a:pt x="237382" y="407"/>
                </a:lnTo>
                <a:lnTo>
                  <a:pt x="245681" y="0"/>
                </a:lnTo>
                <a:lnTo>
                  <a:pt x="254000" y="0"/>
                </a:lnTo>
                <a:lnTo>
                  <a:pt x="262318" y="0"/>
                </a:lnTo>
                <a:lnTo>
                  <a:pt x="270617" y="407"/>
                </a:lnTo>
                <a:lnTo>
                  <a:pt x="278896" y="1223"/>
                </a:lnTo>
                <a:lnTo>
                  <a:pt x="287175" y="2038"/>
                </a:lnTo>
                <a:lnTo>
                  <a:pt x="295394" y="3257"/>
                </a:lnTo>
                <a:lnTo>
                  <a:pt x="303552" y="4880"/>
                </a:lnTo>
                <a:lnTo>
                  <a:pt x="311711" y="6503"/>
                </a:lnTo>
                <a:lnTo>
                  <a:pt x="319771" y="8522"/>
                </a:lnTo>
                <a:lnTo>
                  <a:pt x="327732" y="10937"/>
                </a:lnTo>
                <a:lnTo>
                  <a:pt x="335692" y="13351"/>
                </a:lnTo>
                <a:lnTo>
                  <a:pt x="343516" y="16151"/>
                </a:lnTo>
                <a:lnTo>
                  <a:pt x="351201" y="19334"/>
                </a:lnTo>
                <a:lnTo>
                  <a:pt x="358887" y="22518"/>
                </a:lnTo>
                <a:lnTo>
                  <a:pt x="395114" y="42806"/>
                </a:lnTo>
                <a:lnTo>
                  <a:pt x="402031" y="47428"/>
                </a:lnTo>
                <a:lnTo>
                  <a:pt x="433605" y="74394"/>
                </a:lnTo>
                <a:lnTo>
                  <a:pt x="460571" y="105968"/>
                </a:lnTo>
                <a:lnTo>
                  <a:pt x="465193" y="112885"/>
                </a:lnTo>
                <a:lnTo>
                  <a:pt x="469814" y="119802"/>
                </a:lnTo>
                <a:lnTo>
                  <a:pt x="488665" y="156798"/>
                </a:lnTo>
                <a:lnTo>
                  <a:pt x="497062" y="180267"/>
                </a:lnTo>
                <a:lnTo>
                  <a:pt x="499477" y="188228"/>
                </a:lnTo>
                <a:lnTo>
                  <a:pt x="501496" y="196288"/>
                </a:lnTo>
                <a:lnTo>
                  <a:pt x="503119" y="204447"/>
                </a:lnTo>
                <a:lnTo>
                  <a:pt x="504742" y="212606"/>
                </a:lnTo>
                <a:lnTo>
                  <a:pt x="505961" y="220824"/>
                </a:lnTo>
                <a:lnTo>
                  <a:pt x="506776" y="229103"/>
                </a:lnTo>
                <a:lnTo>
                  <a:pt x="507592" y="237382"/>
                </a:lnTo>
                <a:lnTo>
                  <a:pt x="508000" y="245681"/>
                </a:lnTo>
                <a:lnTo>
                  <a:pt x="508000" y="254000"/>
                </a:lnTo>
                <a:close/>
              </a:path>
              <a:path w="508000" h="508000">
                <a:moveTo>
                  <a:pt x="330200" y="177800"/>
                </a:moveTo>
                <a:lnTo>
                  <a:pt x="177800" y="330200"/>
                </a:lnTo>
              </a:path>
              <a:path w="508000" h="508000">
                <a:moveTo>
                  <a:pt x="177800" y="177800"/>
                </a:moveTo>
                <a:lnTo>
                  <a:pt x="330200" y="3302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2871470" algn="l"/>
              </a:tabLst>
            </a:pPr>
            <a:r>
              <a:rPr dirty="0" sz="5400" spc="-10"/>
              <a:t>Process</a:t>
            </a:r>
            <a:r>
              <a:rPr dirty="0" sz="5400"/>
              <a:t>	</a:t>
            </a:r>
            <a:r>
              <a:rPr dirty="0" sz="5400" spc="-40"/>
              <a:t>Termination</a:t>
            </a:r>
            <a:endParaRPr sz="5400"/>
          </a:p>
          <a:p>
            <a:pPr marL="43815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Normal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vs.</a:t>
            </a:r>
            <a:r>
              <a:rPr dirty="0" sz="2700" spc="-15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Abnormal</a:t>
            </a:r>
            <a:r>
              <a:rPr dirty="0" sz="2700" spc="-5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Termination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4999"/>
            <a:ext cx="8572500" cy="4762500"/>
            <a:chOff x="381000" y="1904999"/>
            <a:chExt cx="8572500" cy="47625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4999"/>
              <a:ext cx="8572500" cy="4762500"/>
            </a:xfrm>
            <a:custGeom>
              <a:avLst/>
              <a:gdLst/>
              <a:ahLst/>
              <a:cxnLst/>
              <a:rect l="l" t="t" r="r" b="b"/>
              <a:pathLst>
                <a:path w="8572500" h="4762500">
                  <a:moveTo>
                    <a:pt x="8458200" y="4762500"/>
                  </a:moveTo>
                  <a:lnTo>
                    <a:pt x="114300" y="4762500"/>
                  </a:lnTo>
                  <a:lnTo>
                    <a:pt x="103040" y="4761955"/>
                  </a:lnTo>
                  <a:lnTo>
                    <a:pt x="60364" y="4748987"/>
                  </a:lnTo>
                  <a:lnTo>
                    <a:pt x="25900" y="4720675"/>
                  </a:lnTo>
                  <a:lnTo>
                    <a:pt x="4894" y="4681329"/>
                  </a:lnTo>
                  <a:lnTo>
                    <a:pt x="0" y="4648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4648200"/>
                  </a:lnTo>
                  <a:lnTo>
                    <a:pt x="8563798" y="4691940"/>
                  </a:lnTo>
                  <a:lnTo>
                    <a:pt x="8539020" y="4729022"/>
                  </a:lnTo>
                  <a:lnTo>
                    <a:pt x="8501940" y="4753798"/>
                  </a:lnTo>
                  <a:lnTo>
                    <a:pt x="8458200" y="4762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4762500"/>
            </a:xfrm>
            <a:custGeom>
              <a:avLst/>
              <a:gdLst/>
              <a:ahLst/>
              <a:cxnLst/>
              <a:rect l="l" t="t" r="r" b="b"/>
              <a:pathLst>
                <a:path w="8572500" h="4762500">
                  <a:moveTo>
                    <a:pt x="8458200" y="4762500"/>
                  </a:moveTo>
                  <a:lnTo>
                    <a:pt x="114300" y="4762500"/>
                  </a:lnTo>
                  <a:lnTo>
                    <a:pt x="103040" y="4761956"/>
                  </a:lnTo>
                  <a:lnTo>
                    <a:pt x="60364" y="4748987"/>
                  </a:lnTo>
                  <a:lnTo>
                    <a:pt x="25900" y="4720675"/>
                  </a:lnTo>
                  <a:lnTo>
                    <a:pt x="4894" y="4681329"/>
                  </a:lnTo>
                  <a:lnTo>
                    <a:pt x="0" y="4648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654454"/>
                  </a:lnTo>
                  <a:lnTo>
                    <a:pt x="19542" y="4659459"/>
                  </a:lnTo>
                  <a:lnTo>
                    <a:pt x="19660" y="4660648"/>
                  </a:lnTo>
                  <a:lnTo>
                    <a:pt x="38577" y="4706317"/>
                  </a:lnTo>
                  <a:lnTo>
                    <a:pt x="72071" y="4733805"/>
                  </a:lnTo>
                  <a:lnTo>
                    <a:pt x="108045" y="4743450"/>
                  </a:lnTo>
                  <a:lnTo>
                    <a:pt x="8521385" y="4743450"/>
                  </a:lnTo>
                  <a:lnTo>
                    <a:pt x="8512134" y="4748987"/>
                  </a:lnTo>
                  <a:lnTo>
                    <a:pt x="8501940" y="4753799"/>
                  </a:lnTo>
                  <a:lnTo>
                    <a:pt x="8491329" y="4757605"/>
                  </a:lnTo>
                  <a:lnTo>
                    <a:pt x="8480502" y="4760324"/>
                  </a:lnTo>
                  <a:lnTo>
                    <a:pt x="8469459" y="4761956"/>
                  </a:lnTo>
                  <a:lnTo>
                    <a:pt x="8458200" y="4762500"/>
                  </a:lnTo>
                  <a:close/>
                </a:path>
                <a:path w="8572500" h="4762500">
                  <a:moveTo>
                    <a:pt x="8521385" y="4743450"/>
                  </a:moveTo>
                  <a:lnTo>
                    <a:pt x="8464454" y="4743450"/>
                  </a:lnTo>
                  <a:lnTo>
                    <a:pt x="8470652" y="4742839"/>
                  </a:lnTo>
                  <a:lnTo>
                    <a:pt x="8482915" y="4740398"/>
                  </a:lnTo>
                  <a:lnTo>
                    <a:pt x="8521129" y="4719974"/>
                  </a:lnTo>
                  <a:lnTo>
                    <a:pt x="8548592" y="4678872"/>
                  </a:lnTo>
                  <a:lnTo>
                    <a:pt x="8553450" y="46544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648200"/>
                  </a:lnTo>
                  <a:lnTo>
                    <a:pt x="8563799" y="4691940"/>
                  </a:lnTo>
                  <a:lnTo>
                    <a:pt x="8539021" y="4729022"/>
                  </a:lnTo>
                  <a:lnTo>
                    <a:pt x="8521712" y="4743254"/>
                  </a:lnTo>
                  <a:lnTo>
                    <a:pt x="8521385" y="47434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66688" y="2190551"/>
              <a:ext cx="381635" cy="381635"/>
            </a:xfrm>
            <a:custGeom>
              <a:avLst/>
              <a:gdLst/>
              <a:ahLst/>
              <a:cxnLst/>
              <a:rect l="l" t="t" r="r" b="b"/>
              <a:pathLst>
                <a:path w="381634" h="381635">
                  <a:moveTo>
                    <a:pt x="377270" y="152597"/>
                  </a:moveTo>
                  <a:lnTo>
                    <a:pt x="378708" y="159653"/>
                  </a:lnTo>
                  <a:lnTo>
                    <a:pt x="379742" y="166766"/>
                  </a:lnTo>
                  <a:lnTo>
                    <a:pt x="380373" y="173939"/>
                  </a:lnTo>
                  <a:lnTo>
                    <a:pt x="381004" y="181111"/>
                  </a:lnTo>
                  <a:lnTo>
                    <a:pt x="381228" y="188296"/>
                  </a:lnTo>
                  <a:lnTo>
                    <a:pt x="381044" y="195494"/>
                  </a:lnTo>
                  <a:lnTo>
                    <a:pt x="380860" y="202691"/>
                  </a:lnTo>
                  <a:lnTo>
                    <a:pt x="380270" y="209856"/>
                  </a:lnTo>
                  <a:lnTo>
                    <a:pt x="379274" y="216986"/>
                  </a:lnTo>
                  <a:lnTo>
                    <a:pt x="378278" y="224117"/>
                  </a:lnTo>
                  <a:lnTo>
                    <a:pt x="376883" y="231169"/>
                  </a:lnTo>
                  <a:lnTo>
                    <a:pt x="375087" y="238141"/>
                  </a:lnTo>
                  <a:lnTo>
                    <a:pt x="373291" y="245114"/>
                  </a:lnTo>
                  <a:lnTo>
                    <a:pt x="356388" y="284753"/>
                  </a:lnTo>
                  <a:lnTo>
                    <a:pt x="348705" y="296911"/>
                  </a:lnTo>
                  <a:lnTo>
                    <a:pt x="344688" y="302887"/>
                  </a:lnTo>
                  <a:lnTo>
                    <a:pt x="315539" y="334625"/>
                  </a:lnTo>
                  <a:lnTo>
                    <a:pt x="304243" y="343528"/>
                  </a:lnTo>
                  <a:lnTo>
                    <a:pt x="298464" y="347823"/>
                  </a:lnTo>
                  <a:lnTo>
                    <a:pt x="267000" y="365144"/>
                  </a:lnTo>
                  <a:lnTo>
                    <a:pt x="260404" y="368032"/>
                  </a:lnTo>
                  <a:lnTo>
                    <a:pt x="253666" y="370537"/>
                  </a:lnTo>
                  <a:lnTo>
                    <a:pt x="246786" y="372660"/>
                  </a:lnTo>
                  <a:lnTo>
                    <a:pt x="239907" y="374784"/>
                  </a:lnTo>
                  <a:lnTo>
                    <a:pt x="204468" y="380628"/>
                  </a:lnTo>
                  <a:lnTo>
                    <a:pt x="197287" y="381152"/>
                  </a:lnTo>
                  <a:lnTo>
                    <a:pt x="190100" y="381268"/>
                  </a:lnTo>
                  <a:lnTo>
                    <a:pt x="182905" y="380977"/>
                  </a:lnTo>
                  <a:lnTo>
                    <a:pt x="175711" y="380686"/>
                  </a:lnTo>
                  <a:lnTo>
                    <a:pt x="133406" y="372485"/>
                  </a:lnTo>
                  <a:lnTo>
                    <a:pt x="119905" y="367527"/>
                  </a:lnTo>
                  <a:lnTo>
                    <a:pt x="113219" y="364855"/>
                  </a:lnTo>
                  <a:lnTo>
                    <a:pt x="81981" y="347129"/>
                  </a:lnTo>
                  <a:lnTo>
                    <a:pt x="76066" y="343023"/>
                  </a:lnTo>
                  <a:lnTo>
                    <a:pt x="70403" y="338596"/>
                  </a:lnTo>
                  <a:lnTo>
                    <a:pt x="64990" y="333849"/>
                  </a:lnTo>
                  <a:lnTo>
                    <a:pt x="59577" y="329101"/>
                  </a:lnTo>
                  <a:lnTo>
                    <a:pt x="54449" y="324063"/>
                  </a:lnTo>
                  <a:lnTo>
                    <a:pt x="49608" y="318733"/>
                  </a:lnTo>
                  <a:lnTo>
                    <a:pt x="44766" y="313404"/>
                  </a:lnTo>
                  <a:lnTo>
                    <a:pt x="40241" y="307819"/>
                  </a:lnTo>
                  <a:lnTo>
                    <a:pt x="36033" y="301977"/>
                  </a:lnTo>
                  <a:lnTo>
                    <a:pt x="31825" y="296134"/>
                  </a:lnTo>
                  <a:lnTo>
                    <a:pt x="27960" y="290073"/>
                  </a:lnTo>
                  <a:lnTo>
                    <a:pt x="24439" y="283793"/>
                  </a:lnTo>
                  <a:lnTo>
                    <a:pt x="20918" y="277512"/>
                  </a:lnTo>
                  <a:lnTo>
                    <a:pt x="17763" y="271053"/>
                  </a:lnTo>
                  <a:lnTo>
                    <a:pt x="14975" y="264415"/>
                  </a:lnTo>
                  <a:lnTo>
                    <a:pt x="12186" y="257777"/>
                  </a:lnTo>
                  <a:lnTo>
                    <a:pt x="9781" y="251003"/>
                  </a:lnTo>
                  <a:lnTo>
                    <a:pt x="7761" y="244092"/>
                  </a:lnTo>
                  <a:lnTo>
                    <a:pt x="5740" y="237181"/>
                  </a:lnTo>
                  <a:lnTo>
                    <a:pt x="4117" y="230178"/>
                  </a:lnTo>
                  <a:lnTo>
                    <a:pt x="2890" y="223084"/>
                  </a:lnTo>
                  <a:lnTo>
                    <a:pt x="1664" y="215989"/>
                  </a:lnTo>
                  <a:lnTo>
                    <a:pt x="842" y="208847"/>
                  </a:lnTo>
                  <a:lnTo>
                    <a:pt x="425" y="201660"/>
                  </a:lnTo>
                  <a:lnTo>
                    <a:pt x="9" y="194472"/>
                  </a:lnTo>
                  <a:lnTo>
                    <a:pt x="0" y="187283"/>
                  </a:lnTo>
                  <a:lnTo>
                    <a:pt x="398" y="180094"/>
                  </a:lnTo>
                  <a:lnTo>
                    <a:pt x="796" y="172905"/>
                  </a:lnTo>
                  <a:lnTo>
                    <a:pt x="1599" y="165762"/>
                  </a:lnTo>
                  <a:lnTo>
                    <a:pt x="2808" y="158664"/>
                  </a:lnTo>
                  <a:lnTo>
                    <a:pt x="4016" y="151566"/>
                  </a:lnTo>
                  <a:lnTo>
                    <a:pt x="14786" y="117301"/>
                  </a:lnTo>
                  <a:lnTo>
                    <a:pt x="17558" y="110656"/>
                  </a:lnTo>
                  <a:lnTo>
                    <a:pt x="39941" y="73833"/>
                  </a:lnTo>
                  <a:lnTo>
                    <a:pt x="64623" y="47740"/>
                  </a:lnTo>
                  <a:lnTo>
                    <a:pt x="70024" y="42978"/>
                  </a:lnTo>
                  <a:lnTo>
                    <a:pt x="99935" y="23095"/>
                  </a:lnTo>
                  <a:lnTo>
                    <a:pt x="106267" y="19668"/>
                  </a:lnTo>
                  <a:lnTo>
                    <a:pt x="139880" y="7011"/>
                  </a:lnTo>
                  <a:lnTo>
                    <a:pt x="146820" y="5093"/>
                  </a:lnTo>
                  <a:lnTo>
                    <a:pt x="189611" y="0"/>
                  </a:lnTo>
                  <a:lnTo>
                    <a:pt x="196799" y="98"/>
                  </a:lnTo>
                  <a:lnTo>
                    <a:pt x="203981" y="603"/>
                  </a:lnTo>
                  <a:lnTo>
                    <a:pt x="211163" y="1109"/>
                  </a:lnTo>
                  <a:lnTo>
                    <a:pt x="218294" y="2018"/>
                  </a:lnTo>
                  <a:lnTo>
                    <a:pt x="225373" y="3332"/>
                  </a:lnTo>
                  <a:lnTo>
                    <a:pt x="232452" y="4646"/>
                  </a:lnTo>
                  <a:lnTo>
                    <a:pt x="239434" y="6356"/>
                  </a:lnTo>
                  <a:lnTo>
                    <a:pt x="246319" y="8462"/>
                  </a:lnTo>
                  <a:lnTo>
                    <a:pt x="253205" y="10568"/>
                  </a:lnTo>
                  <a:lnTo>
                    <a:pt x="259949" y="13056"/>
                  </a:lnTo>
                  <a:lnTo>
                    <a:pt x="266552" y="15926"/>
                  </a:lnTo>
                  <a:lnTo>
                    <a:pt x="273155" y="18797"/>
                  </a:lnTo>
                  <a:lnTo>
                    <a:pt x="279575" y="22031"/>
                  </a:lnTo>
                  <a:lnTo>
                    <a:pt x="285811" y="25629"/>
                  </a:lnTo>
                </a:path>
                <a:path w="381634" h="381635">
                  <a:moveTo>
                    <a:pt x="133411" y="171647"/>
                  </a:moveTo>
                  <a:lnTo>
                    <a:pt x="190561" y="228797"/>
                  </a:lnTo>
                  <a:lnTo>
                    <a:pt x="381061" y="38297"/>
                  </a:lnTo>
                </a:path>
              </a:pathLst>
            </a:custGeom>
            <a:ln w="38100">
              <a:solidFill>
                <a:srgbClr val="1665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15950" y="1752854"/>
            <a:ext cx="685101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66533"/>
                </a:solidFill>
                <a:latin typeface="Arial"/>
                <a:cs typeface="Arial"/>
              </a:rPr>
              <a:t>Normal</a:t>
            </a:r>
            <a:r>
              <a:rPr dirty="0" sz="3600" spc="-65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66533"/>
                </a:solidFill>
                <a:latin typeface="Arial"/>
                <a:cs typeface="Arial"/>
              </a:rPr>
              <a:t>Termination</a:t>
            </a:r>
            <a:r>
              <a:rPr dirty="0" sz="3600" spc="-60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66533"/>
                </a:solidFill>
                <a:latin typeface="Arial"/>
                <a:cs typeface="Arial"/>
              </a:rPr>
              <a:t>(5</a:t>
            </a:r>
            <a:r>
              <a:rPr dirty="0" sz="3600" spc="-60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66533"/>
                </a:solidFill>
                <a:latin typeface="Arial"/>
                <a:cs typeface="Arial"/>
              </a:rPr>
              <a:t>ways)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Return from main()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function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Calling exit()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function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Calling _exit() or _Exit()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function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Return from last thread's start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routine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Calling pthread_exit() from last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thread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8650" y="5391150"/>
            <a:ext cx="8077200" cy="1028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b="1">
                <a:solidFill>
                  <a:srgbClr val="15803C"/>
                </a:solidFill>
                <a:latin typeface="Arial"/>
                <a:cs typeface="Arial"/>
              </a:rPr>
              <a:t>Exit </a:t>
            </a:r>
            <a:r>
              <a:rPr dirty="0" sz="2250" spc="-10" b="1">
                <a:solidFill>
                  <a:srgbClr val="15803C"/>
                </a:solidFill>
                <a:latin typeface="Arial"/>
                <a:cs typeface="Arial"/>
              </a:rPr>
              <a:t>Status</a:t>
            </a:r>
            <a:endParaRPr sz="22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4A5462"/>
                </a:solidFill>
                <a:latin typeface="Arial"/>
                <a:cs typeface="Arial"/>
              </a:rPr>
              <a:t>Passed as argument to exit functions or return value from </a:t>
            </a:r>
            <a:r>
              <a:rPr dirty="0" sz="1800" spc="-10">
                <a:solidFill>
                  <a:srgbClr val="4A5462"/>
                </a:solidFill>
                <a:latin typeface="Arial"/>
                <a:cs typeface="Arial"/>
              </a:rPr>
              <a:t>main()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334500" y="1904999"/>
            <a:ext cx="8572500" cy="4762500"/>
            <a:chOff x="9334500" y="1904999"/>
            <a:chExt cx="8572500" cy="4762500"/>
          </a:xfrm>
        </p:grpSpPr>
        <p:sp>
          <p:nvSpPr>
            <p:cNvPr id="11" name="object 11" descr=""/>
            <p:cNvSpPr/>
            <p:nvPr/>
          </p:nvSpPr>
          <p:spPr>
            <a:xfrm>
              <a:off x="9334500" y="1904999"/>
              <a:ext cx="8572500" cy="4762500"/>
            </a:xfrm>
            <a:custGeom>
              <a:avLst/>
              <a:gdLst/>
              <a:ahLst/>
              <a:cxnLst/>
              <a:rect l="l" t="t" r="r" b="b"/>
              <a:pathLst>
                <a:path w="8572500" h="4762500">
                  <a:moveTo>
                    <a:pt x="8458200" y="4762500"/>
                  </a:moveTo>
                  <a:lnTo>
                    <a:pt x="114300" y="4762500"/>
                  </a:lnTo>
                  <a:lnTo>
                    <a:pt x="103039" y="4761955"/>
                  </a:lnTo>
                  <a:lnTo>
                    <a:pt x="60363" y="4748987"/>
                  </a:lnTo>
                  <a:lnTo>
                    <a:pt x="25899" y="4720675"/>
                  </a:lnTo>
                  <a:lnTo>
                    <a:pt x="4893" y="4681329"/>
                  </a:lnTo>
                  <a:lnTo>
                    <a:pt x="0" y="4648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4648200"/>
                  </a:lnTo>
                  <a:lnTo>
                    <a:pt x="8563797" y="4691940"/>
                  </a:lnTo>
                  <a:lnTo>
                    <a:pt x="8539020" y="4729022"/>
                  </a:lnTo>
                  <a:lnTo>
                    <a:pt x="8501938" y="4753798"/>
                  </a:lnTo>
                  <a:lnTo>
                    <a:pt x="8458200" y="4762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334500" y="1904999"/>
              <a:ext cx="8572500" cy="4762500"/>
            </a:xfrm>
            <a:custGeom>
              <a:avLst/>
              <a:gdLst/>
              <a:ahLst/>
              <a:cxnLst/>
              <a:rect l="l" t="t" r="r" b="b"/>
              <a:pathLst>
                <a:path w="8572500" h="4762500">
                  <a:moveTo>
                    <a:pt x="8458200" y="4762500"/>
                  </a:moveTo>
                  <a:lnTo>
                    <a:pt x="114300" y="4762500"/>
                  </a:lnTo>
                  <a:lnTo>
                    <a:pt x="103040" y="4761956"/>
                  </a:lnTo>
                  <a:lnTo>
                    <a:pt x="60363" y="4748987"/>
                  </a:lnTo>
                  <a:lnTo>
                    <a:pt x="25899" y="4720675"/>
                  </a:lnTo>
                  <a:lnTo>
                    <a:pt x="4893" y="4681329"/>
                  </a:lnTo>
                  <a:lnTo>
                    <a:pt x="0" y="4648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654454"/>
                  </a:lnTo>
                  <a:lnTo>
                    <a:pt x="31627" y="4695917"/>
                  </a:lnTo>
                  <a:lnTo>
                    <a:pt x="66581" y="4730871"/>
                  </a:lnTo>
                  <a:lnTo>
                    <a:pt x="108045" y="4743450"/>
                  </a:lnTo>
                  <a:lnTo>
                    <a:pt x="8521385" y="4743450"/>
                  </a:lnTo>
                  <a:lnTo>
                    <a:pt x="8512133" y="4748987"/>
                  </a:lnTo>
                  <a:lnTo>
                    <a:pt x="8501938" y="4753799"/>
                  </a:lnTo>
                  <a:lnTo>
                    <a:pt x="8491327" y="4757605"/>
                  </a:lnTo>
                  <a:lnTo>
                    <a:pt x="8480501" y="4760324"/>
                  </a:lnTo>
                  <a:lnTo>
                    <a:pt x="8469458" y="4761956"/>
                  </a:lnTo>
                  <a:lnTo>
                    <a:pt x="8458200" y="4762500"/>
                  </a:lnTo>
                  <a:close/>
                </a:path>
                <a:path w="8572500" h="4762500">
                  <a:moveTo>
                    <a:pt x="8521385" y="4743450"/>
                  </a:moveTo>
                  <a:lnTo>
                    <a:pt x="8464453" y="4743450"/>
                  </a:lnTo>
                  <a:lnTo>
                    <a:pt x="8470652" y="4742839"/>
                  </a:lnTo>
                  <a:lnTo>
                    <a:pt x="8482914" y="4740398"/>
                  </a:lnTo>
                  <a:lnTo>
                    <a:pt x="8521129" y="4719974"/>
                  </a:lnTo>
                  <a:lnTo>
                    <a:pt x="8548592" y="4678872"/>
                  </a:lnTo>
                  <a:lnTo>
                    <a:pt x="8553449" y="46544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648200"/>
                  </a:lnTo>
                  <a:lnTo>
                    <a:pt x="8563797" y="4691940"/>
                  </a:lnTo>
                  <a:lnTo>
                    <a:pt x="8539021" y="4729022"/>
                  </a:lnTo>
                  <a:lnTo>
                    <a:pt x="8521711" y="4743254"/>
                  </a:lnTo>
                  <a:lnTo>
                    <a:pt x="8521385" y="47434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619892" y="2209535"/>
              <a:ext cx="381635" cy="343535"/>
            </a:xfrm>
            <a:custGeom>
              <a:avLst/>
              <a:gdLst/>
              <a:ahLst/>
              <a:cxnLst/>
              <a:rect l="l" t="t" r="r" b="b"/>
              <a:pathLst>
                <a:path w="381634" h="343535">
                  <a:moveTo>
                    <a:pt x="376214" y="286014"/>
                  </a:moveTo>
                  <a:lnTo>
                    <a:pt x="223814" y="19314"/>
                  </a:lnTo>
                  <a:lnTo>
                    <a:pt x="220431" y="13346"/>
                  </a:lnTo>
                  <a:lnTo>
                    <a:pt x="215776" y="8634"/>
                  </a:lnTo>
                  <a:lnTo>
                    <a:pt x="209849" y="5180"/>
                  </a:lnTo>
                  <a:lnTo>
                    <a:pt x="203921" y="1726"/>
                  </a:lnTo>
                  <a:lnTo>
                    <a:pt x="197527" y="0"/>
                  </a:lnTo>
                  <a:lnTo>
                    <a:pt x="190667" y="0"/>
                  </a:lnTo>
                  <a:lnTo>
                    <a:pt x="183806" y="0"/>
                  </a:lnTo>
                  <a:lnTo>
                    <a:pt x="177412" y="1726"/>
                  </a:lnTo>
                  <a:lnTo>
                    <a:pt x="171485" y="5180"/>
                  </a:lnTo>
                  <a:lnTo>
                    <a:pt x="165557" y="8634"/>
                  </a:lnTo>
                  <a:lnTo>
                    <a:pt x="160902" y="13346"/>
                  </a:lnTo>
                  <a:lnTo>
                    <a:pt x="157520" y="19314"/>
                  </a:lnTo>
                  <a:lnTo>
                    <a:pt x="5120" y="286014"/>
                  </a:lnTo>
                  <a:lnTo>
                    <a:pt x="1701" y="291935"/>
                  </a:lnTo>
                  <a:lnTo>
                    <a:pt x="0" y="298313"/>
                  </a:lnTo>
                  <a:lnTo>
                    <a:pt x="15" y="305150"/>
                  </a:lnTo>
                  <a:lnTo>
                    <a:pt x="30" y="311987"/>
                  </a:lnTo>
                  <a:lnTo>
                    <a:pt x="1760" y="318358"/>
                  </a:lnTo>
                  <a:lnTo>
                    <a:pt x="5205" y="324263"/>
                  </a:lnTo>
                  <a:lnTo>
                    <a:pt x="8649" y="330169"/>
                  </a:lnTo>
                  <a:lnTo>
                    <a:pt x="13344" y="334811"/>
                  </a:lnTo>
                  <a:lnTo>
                    <a:pt x="19287" y="338189"/>
                  </a:lnTo>
                  <a:lnTo>
                    <a:pt x="25231" y="341567"/>
                  </a:lnTo>
                  <a:lnTo>
                    <a:pt x="31621" y="343226"/>
                  </a:lnTo>
                  <a:lnTo>
                    <a:pt x="38457" y="343164"/>
                  </a:lnTo>
                  <a:lnTo>
                    <a:pt x="343257" y="343164"/>
                  </a:lnTo>
                  <a:lnTo>
                    <a:pt x="346600" y="343161"/>
                  </a:lnTo>
                  <a:lnTo>
                    <a:pt x="349885" y="342725"/>
                  </a:lnTo>
                  <a:lnTo>
                    <a:pt x="353112" y="341857"/>
                  </a:lnTo>
                  <a:lnTo>
                    <a:pt x="356340" y="340989"/>
                  </a:lnTo>
                  <a:lnTo>
                    <a:pt x="359400" y="339719"/>
                  </a:lnTo>
                  <a:lnTo>
                    <a:pt x="362294" y="338045"/>
                  </a:lnTo>
                  <a:lnTo>
                    <a:pt x="365187" y="336372"/>
                  </a:lnTo>
                  <a:lnTo>
                    <a:pt x="367814" y="334353"/>
                  </a:lnTo>
                  <a:lnTo>
                    <a:pt x="370176" y="331988"/>
                  </a:lnTo>
                  <a:lnTo>
                    <a:pt x="372538" y="329623"/>
                  </a:lnTo>
                  <a:lnTo>
                    <a:pt x="380024" y="314911"/>
                  </a:lnTo>
                  <a:lnTo>
                    <a:pt x="380888" y="311682"/>
                  </a:lnTo>
                  <a:lnTo>
                    <a:pt x="381319" y="308397"/>
                  </a:lnTo>
                  <a:lnTo>
                    <a:pt x="381318" y="305054"/>
                  </a:lnTo>
                  <a:lnTo>
                    <a:pt x="381317" y="301712"/>
                  </a:lnTo>
                  <a:lnTo>
                    <a:pt x="380884" y="298427"/>
                  </a:lnTo>
                  <a:lnTo>
                    <a:pt x="380019" y="295199"/>
                  </a:lnTo>
                  <a:lnTo>
                    <a:pt x="379153" y="291970"/>
                  </a:lnTo>
                  <a:lnTo>
                    <a:pt x="377885" y="288909"/>
                  </a:lnTo>
                  <a:lnTo>
                    <a:pt x="376214" y="286014"/>
                  </a:lnTo>
                </a:path>
                <a:path w="381634" h="343535">
                  <a:moveTo>
                    <a:pt x="190857" y="114564"/>
                  </a:moveTo>
                  <a:lnTo>
                    <a:pt x="190857" y="190764"/>
                  </a:lnTo>
                </a:path>
                <a:path w="381634" h="343535">
                  <a:moveTo>
                    <a:pt x="190857" y="266964"/>
                  </a:moveTo>
                  <a:lnTo>
                    <a:pt x="191048" y="266964"/>
                  </a:lnTo>
                </a:path>
              </a:pathLst>
            </a:custGeom>
            <a:ln w="38100">
              <a:solidFill>
                <a:srgbClr val="991B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569450" y="1752854"/>
            <a:ext cx="7409815" cy="24130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991B1B"/>
                </a:solidFill>
                <a:latin typeface="Arial"/>
                <a:cs typeface="Arial"/>
              </a:rPr>
              <a:t>Abnormal</a:t>
            </a:r>
            <a:r>
              <a:rPr dirty="0" sz="3600" spc="-65" b="1">
                <a:solidFill>
                  <a:srgbClr val="991B1B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991B1B"/>
                </a:solidFill>
                <a:latin typeface="Arial"/>
                <a:cs typeface="Arial"/>
              </a:rPr>
              <a:t>Termination</a:t>
            </a:r>
            <a:r>
              <a:rPr dirty="0" sz="3600" spc="-60" b="1">
                <a:solidFill>
                  <a:srgbClr val="991B1B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991B1B"/>
                </a:solidFill>
                <a:latin typeface="Arial"/>
                <a:cs typeface="Arial"/>
              </a:rPr>
              <a:t>(3</a:t>
            </a:r>
            <a:r>
              <a:rPr dirty="0" sz="3600" spc="-60" b="1">
                <a:solidFill>
                  <a:srgbClr val="991B1B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991B1B"/>
                </a:solidFill>
                <a:latin typeface="Arial"/>
                <a:cs typeface="Arial"/>
              </a:rPr>
              <a:t>ways)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Calling abort()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function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Receiving certain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signals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Last thread responds to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cancellation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82150" y="4400550"/>
            <a:ext cx="8077200" cy="1333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Termination</a:t>
            </a:r>
            <a:r>
              <a:rPr dirty="0" sz="2250" spc="-75" b="1">
                <a:solidFill>
                  <a:srgbClr val="B91B1B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Status</a:t>
            </a:r>
            <a:endParaRPr sz="2250">
              <a:latin typeface="Arial"/>
              <a:cs typeface="Arial"/>
            </a:endParaRPr>
          </a:p>
          <a:p>
            <a:pPr marL="152400" marR="1003935">
              <a:lnSpc>
                <a:spcPct val="111100"/>
              </a:lnSpc>
              <a:spcBef>
                <a:spcPts val="509"/>
              </a:spcBef>
            </a:pPr>
            <a:r>
              <a:rPr dirty="0" sz="1800">
                <a:solidFill>
                  <a:srgbClr val="4A5462"/>
                </a:solidFill>
                <a:latin typeface="Arial"/>
                <a:cs typeface="Arial"/>
              </a:rPr>
              <a:t>Generated by kernel, not the process. Indicates reason for </a:t>
            </a:r>
            <a:r>
              <a:rPr dirty="0" sz="1800" spc="-10">
                <a:solidFill>
                  <a:srgbClr val="4A5462"/>
                </a:solidFill>
                <a:latin typeface="Arial"/>
                <a:cs typeface="Arial"/>
              </a:rPr>
              <a:t>abnormal termination.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0525" y="6981825"/>
            <a:ext cx="17506950" cy="2343150"/>
          </a:xfrm>
          <a:prstGeom prst="rect">
            <a:avLst/>
          </a:prstGeom>
          <a:solidFill>
            <a:srgbClr val="EFF5FF"/>
          </a:solidFill>
          <a:ln w="19050">
            <a:solidFill>
              <a:srgbClr val="BEDAFE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Exit</a:t>
            </a:r>
            <a:r>
              <a:rPr dirty="0" sz="2700" spc="-4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vs.</a:t>
            </a:r>
            <a:r>
              <a:rPr dirty="0" sz="2700" spc="-3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Termination</a:t>
            </a:r>
            <a:r>
              <a:rPr dirty="0" sz="2700" spc="-4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Status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4850" y="7829550"/>
            <a:ext cx="8324850" cy="11811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955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650"/>
              </a:spcBef>
            </a:pPr>
            <a:r>
              <a:rPr dirty="0" sz="2250" b="1">
                <a:solidFill>
                  <a:srgbClr val="1C4ED8"/>
                </a:solidFill>
                <a:latin typeface="Arial"/>
                <a:cs typeface="Arial"/>
              </a:rPr>
              <a:t>Exit </a:t>
            </a: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Status</a:t>
            </a:r>
            <a:endParaRPr sz="22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Argument passed to exit functions or main() return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258300" y="7829550"/>
            <a:ext cx="8324850" cy="11811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955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650"/>
              </a:spcBef>
            </a:pP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Termination</a:t>
            </a:r>
            <a:r>
              <a:rPr dirty="0" sz="2250" spc="-75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Status</a:t>
            </a:r>
            <a:endParaRPr sz="22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Kernel converts exit status or generates for abnormal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termination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5143499"/>
            <a:ext cx="17526000" cy="2305050"/>
            <a:chOff x="381000" y="5143499"/>
            <a:chExt cx="17526000" cy="230505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5143499"/>
              <a:ext cx="17526000" cy="2305050"/>
            </a:xfrm>
            <a:custGeom>
              <a:avLst/>
              <a:gdLst/>
              <a:ahLst/>
              <a:cxnLst/>
              <a:rect l="l" t="t" r="r" b="b"/>
              <a:pathLst>
                <a:path w="17526000" h="2305050">
                  <a:moveTo>
                    <a:pt x="17411700" y="2305050"/>
                  </a:moveTo>
                  <a:lnTo>
                    <a:pt x="114300" y="2305050"/>
                  </a:lnTo>
                  <a:lnTo>
                    <a:pt x="103040" y="2304505"/>
                  </a:lnTo>
                  <a:lnTo>
                    <a:pt x="60364" y="2291537"/>
                  </a:lnTo>
                  <a:lnTo>
                    <a:pt x="25900" y="2263225"/>
                  </a:lnTo>
                  <a:lnTo>
                    <a:pt x="4894" y="2223879"/>
                  </a:lnTo>
                  <a:lnTo>
                    <a:pt x="0" y="219075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92520" y="33477"/>
                  </a:lnTo>
                  <a:lnTo>
                    <a:pt x="17517297" y="70558"/>
                  </a:lnTo>
                  <a:lnTo>
                    <a:pt x="17526000" y="114300"/>
                  </a:lnTo>
                  <a:lnTo>
                    <a:pt x="17526000" y="2190750"/>
                  </a:lnTo>
                  <a:lnTo>
                    <a:pt x="17517297" y="2234490"/>
                  </a:lnTo>
                  <a:lnTo>
                    <a:pt x="17492520" y="2271572"/>
                  </a:lnTo>
                  <a:lnTo>
                    <a:pt x="17455438" y="2296348"/>
                  </a:lnTo>
                  <a:lnTo>
                    <a:pt x="17411700" y="23050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1000" y="5143499"/>
              <a:ext cx="17526000" cy="2305050"/>
            </a:xfrm>
            <a:custGeom>
              <a:avLst/>
              <a:gdLst/>
              <a:ahLst/>
              <a:cxnLst/>
              <a:rect l="l" t="t" r="r" b="b"/>
              <a:pathLst>
                <a:path w="17526000" h="2305050">
                  <a:moveTo>
                    <a:pt x="17411700" y="2305050"/>
                  </a:moveTo>
                  <a:lnTo>
                    <a:pt x="114300" y="2305050"/>
                  </a:lnTo>
                  <a:lnTo>
                    <a:pt x="103040" y="2304505"/>
                  </a:lnTo>
                  <a:lnTo>
                    <a:pt x="60364" y="2291537"/>
                  </a:lnTo>
                  <a:lnTo>
                    <a:pt x="25900" y="2263225"/>
                  </a:lnTo>
                  <a:lnTo>
                    <a:pt x="4894" y="2223879"/>
                  </a:lnTo>
                  <a:lnTo>
                    <a:pt x="0" y="219075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74886" y="19050"/>
                  </a:lnTo>
                  <a:lnTo>
                    <a:pt x="108045" y="19050"/>
                  </a:lnTo>
                  <a:lnTo>
                    <a:pt x="101851" y="19659"/>
                  </a:lnTo>
                  <a:lnTo>
                    <a:pt x="56181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2197004"/>
                  </a:lnTo>
                  <a:lnTo>
                    <a:pt x="31627" y="2238466"/>
                  </a:lnTo>
                  <a:lnTo>
                    <a:pt x="66582" y="2273422"/>
                  </a:lnTo>
                  <a:lnTo>
                    <a:pt x="108045" y="2285999"/>
                  </a:lnTo>
                  <a:lnTo>
                    <a:pt x="17474885" y="2285999"/>
                  </a:lnTo>
                  <a:lnTo>
                    <a:pt x="17465633" y="2291537"/>
                  </a:lnTo>
                  <a:lnTo>
                    <a:pt x="17455438" y="2296348"/>
                  </a:lnTo>
                  <a:lnTo>
                    <a:pt x="17444828" y="2300155"/>
                  </a:lnTo>
                  <a:lnTo>
                    <a:pt x="17434001" y="2302874"/>
                  </a:lnTo>
                  <a:lnTo>
                    <a:pt x="17422958" y="2304505"/>
                  </a:lnTo>
                  <a:lnTo>
                    <a:pt x="17411700" y="2305050"/>
                  </a:lnTo>
                  <a:close/>
                </a:path>
                <a:path w="17526000" h="2305050">
                  <a:moveTo>
                    <a:pt x="17474885" y="2285999"/>
                  </a:moveTo>
                  <a:lnTo>
                    <a:pt x="17417954" y="2285999"/>
                  </a:lnTo>
                  <a:lnTo>
                    <a:pt x="17424148" y="2285389"/>
                  </a:lnTo>
                  <a:lnTo>
                    <a:pt x="17436414" y="2282949"/>
                  </a:lnTo>
                  <a:lnTo>
                    <a:pt x="17474629" y="2262523"/>
                  </a:lnTo>
                  <a:lnTo>
                    <a:pt x="17502092" y="2221421"/>
                  </a:lnTo>
                  <a:lnTo>
                    <a:pt x="17506950" y="2197004"/>
                  </a:lnTo>
                  <a:lnTo>
                    <a:pt x="17506950" y="108045"/>
                  </a:lnTo>
                  <a:lnTo>
                    <a:pt x="17506456" y="103040"/>
                  </a:lnTo>
                  <a:lnTo>
                    <a:pt x="17506339" y="101850"/>
                  </a:lnTo>
                  <a:lnTo>
                    <a:pt x="17487421" y="56181"/>
                  </a:lnTo>
                  <a:lnTo>
                    <a:pt x="17453926" y="28693"/>
                  </a:lnTo>
                  <a:lnTo>
                    <a:pt x="17417954" y="19050"/>
                  </a:lnTo>
                  <a:lnTo>
                    <a:pt x="17474886" y="19050"/>
                  </a:lnTo>
                  <a:lnTo>
                    <a:pt x="17506753" y="50785"/>
                  </a:lnTo>
                  <a:lnTo>
                    <a:pt x="17523824" y="91996"/>
                  </a:lnTo>
                  <a:lnTo>
                    <a:pt x="17526000" y="114300"/>
                  </a:lnTo>
                  <a:lnTo>
                    <a:pt x="17526000" y="2190750"/>
                  </a:lnTo>
                  <a:lnTo>
                    <a:pt x="17517297" y="2234490"/>
                  </a:lnTo>
                  <a:lnTo>
                    <a:pt x="17492521" y="2271572"/>
                  </a:lnTo>
                  <a:lnTo>
                    <a:pt x="17475212" y="2285804"/>
                  </a:lnTo>
                  <a:lnTo>
                    <a:pt x="17474885" y="22859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50" y="5924549"/>
              <a:ext cx="17030700" cy="1276350"/>
            </a:xfrm>
            <a:custGeom>
              <a:avLst/>
              <a:gdLst/>
              <a:ahLst/>
              <a:cxnLst/>
              <a:rect l="l" t="t" r="r" b="b"/>
              <a:pathLst>
                <a:path w="17030700" h="1276350">
                  <a:moveTo>
                    <a:pt x="169545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2" y="1259082"/>
                  </a:lnTo>
                  <a:lnTo>
                    <a:pt x="3262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6841" y="12829"/>
                  </a:lnTo>
                  <a:lnTo>
                    <a:pt x="17024896" y="47039"/>
                  </a:lnTo>
                  <a:lnTo>
                    <a:pt x="17030700" y="76200"/>
                  </a:lnTo>
                  <a:lnTo>
                    <a:pt x="17030700" y="1200150"/>
                  </a:lnTo>
                  <a:lnTo>
                    <a:pt x="17017868" y="1242491"/>
                  </a:lnTo>
                  <a:lnTo>
                    <a:pt x="16983657" y="1270549"/>
                  </a:lnTo>
                  <a:lnTo>
                    <a:pt x="16954500" y="12763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650" y="5924549"/>
              <a:ext cx="17030700" cy="1276350"/>
            </a:xfrm>
            <a:custGeom>
              <a:avLst/>
              <a:gdLst/>
              <a:ahLst/>
              <a:cxnLst/>
              <a:rect l="l" t="t" r="r" b="b"/>
              <a:pathLst>
                <a:path w="17030700" h="1276350">
                  <a:moveTo>
                    <a:pt x="169545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2" y="1259082"/>
                  </a:lnTo>
                  <a:lnTo>
                    <a:pt x="3262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1321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1204527"/>
                  </a:lnTo>
                  <a:lnTo>
                    <a:pt x="9833" y="1207656"/>
                  </a:lnTo>
                  <a:lnTo>
                    <a:pt x="9952" y="1208863"/>
                  </a:lnTo>
                  <a:lnTo>
                    <a:pt x="25957" y="1244200"/>
                  </a:lnTo>
                  <a:lnTo>
                    <a:pt x="58898" y="1264689"/>
                  </a:lnTo>
                  <a:lnTo>
                    <a:pt x="71822" y="1266825"/>
                  </a:lnTo>
                  <a:lnTo>
                    <a:pt x="16991317" y="1266825"/>
                  </a:lnTo>
                  <a:lnTo>
                    <a:pt x="16990454" y="1267341"/>
                  </a:lnTo>
                  <a:lnTo>
                    <a:pt x="16983657" y="1270549"/>
                  </a:lnTo>
                  <a:lnTo>
                    <a:pt x="16976585" y="1273086"/>
                  </a:lnTo>
                  <a:lnTo>
                    <a:pt x="16969367" y="1274899"/>
                  </a:lnTo>
                  <a:lnTo>
                    <a:pt x="16962006" y="1275987"/>
                  </a:lnTo>
                  <a:lnTo>
                    <a:pt x="16954500" y="1276350"/>
                  </a:lnTo>
                  <a:close/>
                </a:path>
                <a:path w="17030700" h="1276350">
                  <a:moveTo>
                    <a:pt x="16991317" y="1266825"/>
                  </a:moveTo>
                  <a:lnTo>
                    <a:pt x="16958878" y="1266825"/>
                  </a:lnTo>
                  <a:lnTo>
                    <a:pt x="16963213" y="1266398"/>
                  </a:lnTo>
                  <a:lnTo>
                    <a:pt x="16971800" y="1264689"/>
                  </a:lnTo>
                  <a:lnTo>
                    <a:pt x="17004740" y="1244200"/>
                  </a:lnTo>
                  <a:lnTo>
                    <a:pt x="17020748" y="1208863"/>
                  </a:lnTo>
                  <a:lnTo>
                    <a:pt x="17021175" y="1204527"/>
                  </a:lnTo>
                  <a:lnTo>
                    <a:pt x="17021175" y="71822"/>
                  </a:lnTo>
                  <a:lnTo>
                    <a:pt x="17007504" y="35516"/>
                  </a:lnTo>
                  <a:lnTo>
                    <a:pt x="16975654" y="12829"/>
                  </a:lnTo>
                  <a:lnTo>
                    <a:pt x="16958878" y="9525"/>
                  </a:lnTo>
                  <a:lnTo>
                    <a:pt x="16991321" y="9525"/>
                  </a:lnTo>
                  <a:lnTo>
                    <a:pt x="17021690" y="40242"/>
                  </a:lnTo>
                  <a:lnTo>
                    <a:pt x="17030700" y="76200"/>
                  </a:lnTo>
                  <a:lnTo>
                    <a:pt x="17030700" y="1200150"/>
                  </a:lnTo>
                  <a:lnTo>
                    <a:pt x="17017869" y="1242491"/>
                  </a:lnTo>
                  <a:lnTo>
                    <a:pt x="16996968" y="1263424"/>
                  </a:lnTo>
                  <a:lnTo>
                    <a:pt x="16991317" y="12668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381000" y="7677150"/>
            <a:ext cx="17526000" cy="1257300"/>
          </a:xfrm>
          <a:custGeom>
            <a:avLst/>
            <a:gdLst/>
            <a:ahLst/>
            <a:cxnLst/>
            <a:rect l="l" t="t" r="r" b="b"/>
            <a:pathLst>
              <a:path w="17526000" h="1257300">
                <a:moveTo>
                  <a:pt x="17526000" y="1257300"/>
                </a:moveTo>
                <a:lnTo>
                  <a:pt x="0" y="12573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1257300"/>
                </a:lnTo>
                <a:close/>
              </a:path>
            </a:pathLst>
          </a:custGeom>
          <a:solidFill>
            <a:srgbClr val="FEF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439748" y="469900"/>
            <a:ext cx="457834" cy="507365"/>
          </a:xfrm>
          <a:custGeom>
            <a:avLst/>
            <a:gdLst/>
            <a:ahLst/>
            <a:cxnLst/>
            <a:rect l="l" t="t" r="r" b="b"/>
            <a:pathLst>
              <a:path w="457834" h="507365">
                <a:moveTo>
                  <a:pt x="227751" y="0"/>
                </a:moveTo>
                <a:lnTo>
                  <a:pt x="227751" y="254000"/>
                </a:lnTo>
              </a:path>
              <a:path w="457834" h="507365">
                <a:moveTo>
                  <a:pt x="390311" y="116840"/>
                </a:moveTo>
                <a:lnTo>
                  <a:pt x="418698" y="151433"/>
                </a:lnTo>
                <a:lnTo>
                  <a:pt x="439803" y="190895"/>
                </a:lnTo>
                <a:lnTo>
                  <a:pt x="452815" y="233712"/>
                </a:lnTo>
                <a:lnTo>
                  <a:pt x="456118" y="255870"/>
                </a:lnTo>
                <a:lnTo>
                  <a:pt x="456856" y="263309"/>
                </a:lnTo>
                <a:lnTo>
                  <a:pt x="457229" y="270767"/>
                </a:lnTo>
                <a:lnTo>
                  <a:pt x="457236" y="278244"/>
                </a:lnTo>
                <a:lnTo>
                  <a:pt x="457243" y="285720"/>
                </a:lnTo>
                <a:lnTo>
                  <a:pt x="452897" y="322783"/>
                </a:lnTo>
                <a:lnTo>
                  <a:pt x="451447" y="330118"/>
                </a:lnTo>
                <a:lnTo>
                  <a:pt x="449642" y="337364"/>
                </a:lnTo>
                <a:lnTo>
                  <a:pt x="447481" y="344521"/>
                </a:lnTo>
                <a:lnTo>
                  <a:pt x="445321" y="351678"/>
                </a:lnTo>
                <a:lnTo>
                  <a:pt x="426903" y="392490"/>
                </a:lnTo>
                <a:lnTo>
                  <a:pt x="400888" y="428931"/>
                </a:lnTo>
                <a:lnTo>
                  <a:pt x="368272" y="459606"/>
                </a:lnTo>
                <a:lnTo>
                  <a:pt x="330304" y="483338"/>
                </a:lnTo>
                <a:lnTo>
                  <a:pt x="288441" y="499219"/>
                </a:lnTo>
                <a:lnTo>
                  <a:pt x="251724" y="505885"/>
                </a:lnTo>
                <a:lnTo>
                  <a:pt x="244286" y="506641"/>
                </a:lnTo>
                <a:lnTo>
                  <a:pt x="236829" y="507030"/>
                </a:lnTo>
                <a:lnTo>
                  <a:pt x="229352" y="507053"/>
                </a:lnTo>
                <a:lnTo>
                  <a:pt x="221876" y="507077"/>
                </a:lnTo>
                <a:lnTo>
                  <a:pt x="214416" y="506734"/>
                </a:lnTo>
                <a:lnTo>
                  <a:pt x="170216" y="499590"/>
                </a:lnTo>
                <a:lnTo>
                  <a:pt x="128253" y="483971"/>
                </a:lnTo>
                <a:lnTo>
                  <a:pt x="90138" y="460477"/>
                </a:lnTo>
                <a:lnTo>
                  <a:pt x="84340" y="455758"/>
                </a:lnTo>
                <a:lnTo>
                  <a:pt x="78541" y="451038"/>
                </a:lnTo>
                <a:lnTo>
                  <a:pt x="52562" y="424249"/>
                </a:lnTo>
                <a:lnTo>
                  <a:pt x="47794" y="418490"/>
                </a:lnTo>
                <a:lnTo>
                  <a:pt x="27533" y="387153"/>
                </a:lnTo>
                <a:lnTo>
                  <a:pt x="23978" y="380575"/>
                </a:lnTo>
                <a:lnTo>
                  <a:pt x="10209" y="345891"/>
                </a:lnTo>
                <a:lnTo>
                  <a:pt x="8004" y="338747"/>
                </a:lnTo>
                <a:lnTo>
                  <a:pt x="1257" y="302045"/>
                </a:lnTo>
                <a:lnTo>
                  <a:pt x="485" y="294608"/>
                </a:lnTo>
                <a:lnTo>
                  <a:pt x="79" y="287152"/>
                </a:lnTo>
                <a:lnTo>
                  <a:pt x="39" y="279676"/>
                </a:lnTo>
                <a:lnTo>
                  <a:pt x="0" y="272200"/>
                </a:lnTo>
                <a:lnTo>
                  <a:pt x="4182" y="235117"/>
                </a:lnTo>
                <a:lnTo>
                  <a:pt x="5599" y="227777"/>
                </a:lnTo>
                <a:lnTo>
                  <a:pt x="7372" y="220523"/>
                </a:lnTo>
                <a:lnTo>
                  <a:pt x="9501" y="213356"/>
                </a:lnTo>
                <a:lnTo>
                  <a:pt x="11630" y="206189"/>
                </a:lnTo>
                <a:lnTo>
                  <a:pt x="29867" y="165297"/>
                </a:lnTo>
                <a:lnTo>
                  <a:pt x="37782" y="152627"/>
                </a:lnTo>
                <a:lnTo>
                  <a:pt x="41897" y="146385"/>
                </a:lnTo>
                <a:lnTo>
                  <a:pt x="46308" y="140359"/>
                </a:lnTo>
                <a:lnTo>
                  <a:pt x="51014" y="134550"/>
                </a:lnTo>
                <a:lnTo>
                  <a:pt x="55721" y="128741"/>
                </a:lnTo>
                <a:lnTo>
                  <a:pt x="60700" y="123176"/>
                </a:lnTo>
                <a:lnTo>
                  <a:pt x="65953" y="117856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79381" y="99694"/>
            <a:ext cx="505904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390"/>
              </a:spcBef>
              <a:tabLst>
                <a:tab pos="1769110" algn="l"/>
              </a:tabLst>
            </a:pPr>
            <a:r>
              <a:rPr dirty="0" sz="5400" spc="-20"/>
              <a:t>Exit</a:t>
            </a:r>
            <a:r>
              <a:rPr dirty="0" sz="5400"/>
              <a:t>	</a:t>
            </a:r>
            <a:r>
              <a:rPr dirty="0" sz="5400" spc="-10"/>
              <a:t>Functions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Three</a:t>
            </a:r>
            <a:r>
              <a:rPr dirty="0" sz="2700" spc="-3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Ways</a:t>
            </a:r>
            <a:r>
              <a:rPr dirty="0" sz="2700" spc="-2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to</a:t>
            </a:r>
            <a:r>
              <a:rPr dirty="0" sz="2700" spc="-2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Exit</a:t>
            </a:r>
            <a:r>
              <a:rPr dirty="0" sz="2700" spc="-2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a</a:t>
            </a:r>
            <a:r>
              <a:rPr dirty="0" sz="2700" spc="-3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Process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81000" y="1904999"/>
            <a:ext cx="5686425" cy="3009900"/>
            <a:chOff x="381000" y="1904999"/>
            <a:chExt cx="5686425" cy="3009900"/>
          </a:xfrm>
        </p:grpSpPr>
        <p:sp>
          <p:nvSpPr>
            <p:cNvPr id="11" name="object 11" descr=""/>
            <p:cNvSpPr/>
            <p:nvPr/>
          </p:nvSpPr>
          <p:spPr>
            <a:xfrm>
              <a:off x="381000" y="1904999"/>
              <a:ext cx="5686425" cy="3009900"/>
            </a:xfrm>
            <a:custGeom>
              <a:avLst/>
              <a:gdLst/>
              <a:ahLst/>
              <a:cxnLst/>
              <a:rect l="l" t="t" r="r" b="b"/>
              <a:pathLst>
                <a:path w="5686425" h="3009900">
                  <a:moveTo>
                    <a:pt x="5572125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4" y="2996387"/>
                  </a:lnTo>
                  <a:lnTo>
                    <a:pt x="25900" y="2968075"/>
                  </a:lnTo>
                  <a:lnTo>
                    <a:pt x="4894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5572125" y="0"/>
                  </a:lnTo>
                  <a:lnTo>
                    <a:pt x="5615865" y="8700"/>
                  </a:lnTo>
                  <a:lnTo>
                    <a:pt x="5652947" y="33477"/>
                  </a:lnTo>
                  <a:lnTo>
                    <a:pt x="5677723" y="70559"/>
                  </a:lnTo>
                  <a:lnTo>
                    <a:pt x="5686425" y="114300"/>
                  </a:lnTo>
                  <a:lnTo>
                    <a:pt x="5686425" y="2895600"/>
                  </a:lnTo>
                  <a:lnTo>
                    <a:pt x="5677723" y="2939340"/>
                  </a:lnTo>
                  <a:lnTo>
                    <a:pt x="5652947" y="2976422"/>
                  </a:lnTo>
                  <a:lnTo>
                    <a:pt x="5615864" y="3001199"/>
                  </a:lnTo>
                  <a:lnTo>
                    <a:pt x="5572125" y="3009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1000" y="1904999"/>
              <a:ext cx="5686425" cy="3009900"/>
            </a:xfrm>
            <a:custGeom>
              <a:avLst/>
              <a:gdLst/>
              <a:ahLst/>
              <a:cxnLst/>
              <a:rect l="l" t="t" r="r" b="b"/>
              <a:pathLst>
                <a:path w="5686425" h="3009900">
                  <a:moveTo>
                    <a:pt x="5572125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4" y="2996387"/>
                  </a:lnTo>
                  <a:lnTo>
                    <a:pt x="25900" y="2968075"/>
                  </a:lnTo>
                  <a:lnTo>
                    <a:pt x="4894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5572125" y="0"/>
                  </a:lnTo>
                  <a:lnTo>
                    <a:pt x="5615865" y="8700"/>
                  </a:lnTo>
                  <a:lnTo>
                    <a:pt x="5635312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2901854"/>
                  </a:lnTo>
                  <a:lnTo>
                    <a:pt x="19542" y="2906859"/>
                  </a:lnTo>
                  <a:lnTo>
                    <a:pt x="19660" y="2908048"/>
                  </a:lnTo>
                  <a:lnTo>
                    <a:pt x="38577" y="2953718"/>
                  </a:lnTo>
                  <a:lnTo>
                    <a:pt x="72071" y="2981205"/>
                  </a:lnTo>
                  <a:lnTo>
                    <a:pt x="108045" y="2990850"/>
                  </a:lnTo>
                  <a:lnTo>
                    <a:pt x="5635311" y="2990850"/>
                  </a:lnTo>
                  <a:lnTo>
                    <a:pt x="5626059" y="2996387"/>
                  </a:lnTo>
                  <a:lnTo>
                    <a:pt x="5615864" y="3001199"/>
                  </a:lnTo>
                  <a:lnTo>
                    <a:pt x="5605254" y="3005005"/>
                  </a:lnTo>
                  <a:lnTo>
                    <a:pt x="5594427" y="3007724"/>
                  </a:lnTo>
                  <a:lnTo>
                    <a:pt x="5583384" y="3009356"/>
                  </a:lnTo>
                  <a:lnTo>
                    <a:pt x="5572125" y="3009900"/>
                  </a:lnTo>
                  <a:close/>
                </a:path>
                <a:path w="5686425" h="3009900">
                  <a:moveTo>
                    <a:pt x="5635311" y="2990850"/>
                  </a:moveTo>
                  <a:lnTo>
                    <a:pt x="5578379" y="2990850"/>
                  </a:lnTo>
                  <a:lnTo>
                    <a:pt x="5584572" y="2990239"/>
                  </a:lnTo>
                  <a:lnTo>
                    <a:pt x="5596840" y="2987799"/>
                  </a:lnTo>
                  <a:lnTo>
                    <a:pt x="5635054" y="2967373"/>
                  </a:lnTo>
                  <a:lnTo>
                    <a:pt x="5662517" y="2926272"/>
                  </a:lnTo>
                  <a:lnTo>
                    <a:pt x="5667374" y="2901854"/>
                  </a:lnTo>
                  <a:lnTo>
                    <a:pt x="5667374" y="108045"/>
                  </a:lnTo>
                  <a:lnTo>
                    <a:pt x="5654797" y="66581"/>
                  </a:lnTo>
                  <a:lnTo>
                    <a:pt x="5619842" y="31627"/>
                  </a:lnTo>
                  <a:lnTo>
                    <a:pt x="5578379" y="19050"/>
                  </a:lnTo>
                  <a:lnTo>
                    <a:pt x="5635312" y="19050"/>
                  </a:lnTo>
                  <a:lnTo>
                    <a:pt x="5667179" y="50786"/>
                  </a:lnTo>
                  <a:lnTo>
                    <a:pt x="5684249" y="91996"/>
                  </a:lnTo>
                  <a:lnTo>
                    <a:pt x="5686425" y="114300"/>
                  </a:lnTo>
                  <a:lnTo>
                    <a:pt x="5686425" y="2895600"/>
                  </a:lnTo>
                  <a:lnTo>
                    <a:pt x="5677724" y="2939340"/>
                  </a:lnTo>
                  <a:lnTo>
                    <a:pt x="5652947" y="2976422"/>
                  </a:lnTo>
                  <a:lnTo>
                    <a:pt x="5635638" y="2990654"/>
                  </a:lnTo>
                  <a:lnTo>
                    <a:pt x="5635311" y="29908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0400" y="2247899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15950" y="1861820"/>
            <a:ext cx="3065780" cy="2787650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990"/>
              </a:spcBef>
            </a:pP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exit()</a:t>
            </a:r>
            <a:endParaRPr sz="27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26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ISO C standard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Calls exit handlers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(atexit)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Closes standard I/O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streams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Flushes I/O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buffers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Calls _exit()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internally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96025" y="1904999"/>
            <a:ext cx="5695950" cy="3009900"/>
            <a:chOff x="6296025" y="1904999"/>
            <a:chExt cx="5695950" cy="3009900"/>
          </a:xfrm>
        </p:grpSpPr>
        <p:sp>
          <p:nvSpPr>
            <p:cNvPr id="16" name="object 16" descr=""/>
            <p:cNvSpPr/>
            <p:nvPr/>
          </p:nvSpPr>
          <p:spPr>
            <a:xfrm>
              <a:off x="6296025" y="1904999"/>
              <a:ext cx="5695950" cy="3009900"/>
            </a:xfrm>
            <a:custGeom>
              <a:avLst/>
              <a:gdLst/>
              <a:ahLst/>
              <a:cxnLst/>
              <a:rect l="l" t="t" r="r" b="b"/>
              <a:pathLst>
                <a:path w="5695950" h="3009900">
                  <a:moveTo>
                    <a:pt x="5581650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4" y="2996387"/>
                  </a:lnTo>
                  <a:lnTo>
                    <a:pt x="25900" y="2968075"/>
                  </a:lnTo>
                  <a:lnTo>
                    <a:pt x="4893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5581650" y="0"/>
                  </a:lnTo>
                  <a:lnTo>
                    <a:pt x="5625390" y="8700"/>
                  </a:lnTo>
                  <a:lnTo>
                    <a:pt x="5662472" y="33477"/>
                  </a:lnTo>
                  <a:lnTo>
                    <a:pt x="5687248" y="70559"/>
                  </a:lnTo>
                  <a:lnTo>
                    <a:pt x="5695950" y="114300"/>
                  </a:lnTo>
                  <a:lnTo>
                    <a:pt x="5695950" y="2895600"/>
                  </a:lnTo>
                  <a:lnTo>
                    <a:pt x="5687248" y="2939340"/>
                  </a:lnTo>
                  <a:lnTo>
                    <a:pt x="5662472" y="2976422"/>
                  </a:lnTo>
                  <a:lnTo>
                    <a:pt x="5625389" y="3001199"/>
                  </a:lnTo>
                  <a:lnTo>
                    <a:pt x="5581650" y="3009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96025" y="1904999"/>
              <a:ext cx="5695950" cy="3009900"/>
            </a:xfrm>
            <a:custGeom>
              <a:avLst/>
              <a:gdLst/>
              <a:ahLst/>
              <a:cxnLst/>
              <a:rect l="l" t="t" r="r" b="b"/>
              <a:pathLst>
                <a:path w="5695950" h="3009900">
                  <a:moveTo>
                    <a:pt x="5581650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4" y="2996387"/>
                  </a:lnTo>
                  <a:lnTo>
                    <a:pt x="25900" y="2968075"/>
                  </a:lnTo>
                  <a:lnTo>
                    <a:pt x="4893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5581650" y="0"/>
                  </a:lnTo>
                  <a:lnTo>
                    <a:pt x="5625390" y="8700"/>
                  </a:lnTo>
                  <a:lnTo>
                    <a:pt x="5644837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4" y="72070"/>
                  </a:lnTo>
                  <a:lnTo>
                    <a:pt x="19050" y="108045"/>
                  </a:lnTo>
                  <a:lnTo>
                    <a:pt x="19050" y="2901854"/>
                  </a:lnTo>
                  <a:lnTo>
                    <a:pt x="31627" y="2943317"/>
                  </a:lnTo>
                  <a:lnTo>
                    <a:pt x="66581" y="2978271"/>
                  </a:lnTo>
                  <a:lnTo>
                    <a:pt x="108046" y="2990850"/>
                  </a:lnTo>
                  <a:lnTo>
                    <a:pt x="5644836" y="2990850"/>
                  </a:lnTo>
                  <a:lnTo>
                    <a:pt x="5635584" y="2996387"/>
                  </a:lnTo>
                  <a:lnTo>
                    <a:pt x="5625389" y="3001199"/>
                  </a:lnTo>
                  <a:lnTo>
                    <a:pt x="5614778" y="3005005"/>
                  </a:lnTo>
                  <a:lnTo>
                    <a:pt x="5603952" y="3007724"/>
                  </a:lnTo>
                  <a:lnTo>
                    <a:pt x="5592909" y="3009356"/>
                  </a:lnTo>
                  <a:lnTo>
                    <a:pt x="5581650" y="3009900"/>
                  </a:lnTo>
                  <a:close/>
                </a:path>
                <a:path w="5695950" h="3009900">
                  <a:moveTo>
                    <a:pt x="5644836" y="2990850"/>
                  </a:moveTo>
                  <a:lnTo>
                    <a:pt x="5587904" y="2990850"/>
                  </a:lnTo>
                  <a:lnTo>
                    <a:pt x="5594099" y="2990239"/>
                  </a:lnTo>
                  <a:lnTo>
                    <a:pt x="5606366" y="2987799"/>
                  </a:lnTo>
                  <a:lnTo>
                    <a:pt x="5644580" y="2967373"/>
                  </a:lnTo>
                  <a:lnTo>
                    <a:pt x="5672042" y="2926272"/>
                  </a:lnTo>
                  <a:lnTo>
                    <a:pt x="5676900" y="2901854"/>
                  </a:lnTo>
                  <a:lnTo>
                    <a:pt x="5676900" y="108045"/>
                  </a:lnTo>
                  <a:lnTo>
                    <a:pt x="5676407" y="103040"/>
                  </a:lnTo>
                  <a:lnTo>
                    <a:pt x="5676289" y="101851"/>
                  </a:lnTo>
                  <a:lnTo>
                    <a:pt x="5657371" y="56181"/>
                  </a:lnTo>
                  <a:lnTo>
                    <a:pt x="5623878" y="28693"/>
                  </a:lnTo>
                  <a:lnTo>
                    <a:pt x="5587904" y="19050"/>
                  </a:lnTo>
                  <a:lnTo>
                    <a:pt x="5644837" y="19050"/>
                  </a:lnTo>
                  <a:lnTo>
                    <a:pt x="5676703" y="50786"/>
                  </a:lnTo>
                  <a:lnTo>
                    <a:pt x="5693774" y="91996"/>
                  </a:lnTo>
                  <a:lnTo>
                    <a:pt x="5695950" y="114300"/>
                  </a:lnTo>
                  <a:lnTo>
                    <a:pt x="5695950" y="2895600"/>
                  </a:lnTo>
                  <a:lnTo>
                    <a:pt x="5687249" y="2939340"/>
                  </a:lnTo>
                  <a:lnTo>
                    <a:pt x="5662472" y="2976422"/>
                  </a:lnTo>
                  <a:lnTo>
                    <a:pt x="5645163" y="2990654"/>
                  </a:lnTo>
                  <a:lnTo>
                    <a:pt x="5644836" y="29908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75424" y="2247899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534100" y="1861820"/>
            <a:ext cx="2557780" cy="2787650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990"/>
              </a:spcBef>
            </a:pPr>
            <a:r>
              <a:rPr dirty="0" sz="2700" spc="-10" b="1">
                <a:solidFill>
                  <a:srgbClr val="372FA2"/>
                </a:solidFill>
                <a:latin typeface="Arial"/>
                <a:cs typeface="Arial"/>
              </a:rPr>
              <a:t>_exit()</a:t>
            </a:r>
            <a:endParaRPr sz="27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26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POSIX.1 system 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call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No exit handlers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No</a:t>
            </a:r>
            <a:r>
              <a:rPr dirty="0" sz="180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I/O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buffer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flushing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Direct kernel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interface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Used by exit()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internally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2220575" y="1904999"/>
            <a:ext cx="5686425" cy="3009900"/>
            <a:chOff x="12220575" y="1904999"/>
            <a:chExt cx="5686425" cy="3009900"/>
          </a:xfrm>
        </p:grpSpPr>
        <p:sp>
          <p:nvSpPr>
            <p:cNvPr id="21" name="object 21" descr=""/>
            <p:cNvSpPr/>
            <p:nvPr/>
          </p:nvSpPr>
          <p:spPr>
            <a:xfrm>
              <a:off x="12220575" y="1904999"/>
              <a:ext cx="5686425" cy="3009900"/>
            </a:xfrm>
            <a:custGeom>
              <a:avLst/>
              <a:gdLst/>
              <a:ahLst/>
              <a:cxnLst/>
              <a:rect l="l" t="t" r="r" b="b"/>
              <a:pathLst>
                <a:path w="5686425" h="3009900">
                  <a:moveTo>
                    <a:pt x="5572125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3" y="2996387"/>
                  </a:lnTo>
                  <a:lnTo>
                    <a:pt x="25899" y="2968075"/>
                  </a:lnTo>
                  <a:lnTo>
                    <a:pt x="4892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6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5572125" y="0"/>
                  </a:lnTo>
                  <a:lnTo>
                    <a:pt x="5615863" y="8700"/>
                  </a:lnTo>
                  <a:lnTo>
                    <a:pt x="5652945" y="33477"/>
                  </a:lnTo>
                  <a:lnTo>
                    <a:pt x="5677722" y="70559"/>
                  </a:lnTo>
                  <a:lnTo>
                    <a:pt x="5686425" y="114300"/>
                  </a:lnTo>
                  <a:lnTo>
                    <a:pt x="5686425" y="2895600"/>
                  </a:lnTo>
                  <a:lnTo>
                    <a:pt x="5677722" y="2939340"/>
                  </a:lnTo>
                  <a:lnTo>
                    <a:pt x="5652945" y="2976422"/>
                  </a:lnTo>
                  <a:lnTo>
                    <a:pt x="5615862" y="3001199"/>
                  </a:lnTo>
                  <a:lnTo>
                    <a:pt x="5572125" y="3009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220575" y="1904999"/>
              <a:ext cx="5686425" cy="3009900"/>
            </a:xfrm>
            <a:custGeom>
              <a:avLst/>
              <a:gdLst/>
              <a:ahLst/>
              <a:cxnLst/>
              <a:rect l="l" t="t" r="r" b="b"/>
              <a:pathLst>
                <a:path w="5686425" h="3009900">
                  <a:moveTo>
                    <a:pt x="5572125" y="3009900"/>
                  </a:moveTo>
                  <a:lnTo>
                    <a:pt x="114300" y="3009900"/>
                  </a:lnTo>
                  <a:lnTo>
                    <a:pt x="103040" y="3009356"/>
                  </a:lnTo>
                  <a:lnTo>
                    <a:pt x="60363" y="2996387"/>
                  </a:lnTo>
                  <a:lnTo>
                    <a:pt x="25899" y="2968075"/>
                  </a:lnTo>
                  <a:lnTo>
                    <a:pt x="4892" y="2928729"/>
                  </a:lnTo>
                  <a:lnTo>
                    <a:pt x="0" y="28956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6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5572125" y="0"/>
                  </a:lnTo>
                  <a:lnTo>
                    <a:pt x="5615863" y="8700"/>
                  </a:lnTo>
                  <a:lnTo>
                    <a:pt x="5635311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4" y="72070"/>
                  </a:lnTo>
                  <a:lnTo>
                    <a:pt x="19049" y="108045"/>
                  </a:lnTo>
                  <a:lnTo>
                    <a:pt x="19049" y="2901854"/>
                  </a:lnTo>
                  <a:lnTo>
                    <a:pt x="19542" y="2906859"/>
                  </a:lnTo>
                  <a:lnTo>
                    <a:pt x="19659" y="2908048"/>
                  </a:lnTo>
                  <a:lnTo>
                    <a:pt x="38576" y="2953718"/>
                  </a:lnTo>
                  <a:lnTo>
                    <a:pt x="72071" y="2981205"/>
                  </a:lnTo>
                  <a:lnTo>
                    <a:pt x="108046" y="2990850"/>
                  </a:lnTo>
                  <a:lnTo>
                    <a:pt x="5635309" y="2990850"/>
                  </a:lnTo>
                  <a:lnTo>
                    <a:pt x="5626057" y="2996387"/>
                  </a:lnTo>
                  <a:lnTo>
                    <a:pt x="5615862" y="3001199"/>
                  </a:lnTo>
                  <a:lnTo>
                    <a:pt x="5605252" y="3005005"/>
                  </a:lnTo>
                  <a:lnTo>
                    <a:pt x="5594425" y="3007724"/>
                  </a:lnTo>
                  <a:lnTo>
                    <a:pt x="5583383" y="3009356"/>
                  </a:lnTo>
                  <a:lnTo>
                    <a:pt x="5572125" y="3009900"/>
                  </a:lnTo>
                  <a:close/>
                </a:path>
                <a:path w="5686425" h="3009900">
                  <a:moveTo>
                    <a:pt x="5635309" y="2990850"/>
                  </a:moveTo>
                  <a:lnTo>
                    <a:pt x="5578378" y="2990850"/>
                  </a:lnTo>
                  <a:lnTo>
                    <a:pt x="5584572" y="2990239"/>
                  </a:lnTo>
                  <a:lnTo>
                    <a:pt x="5596839" y="2987799"/>
                  </a:lnTo>
                  <a:lnTo>
                    <a:pt x="5635054" y="2967373"/>
                  </a:lnTo>
                  <a:lnTo>
                    <a:pt x="5662516" y="2926272"/>
                  </a:lnTo>
                  <a:lnTo>
                    <a:pt x="5667374" y="2901854"/>
                  </a:lnTo>
                  <a:lnTo>
                    <a:pt x="5667374" y="108045"/>
                  </a:lnTo>
                  <a:lnTo>
                    <a:pt x="5666881" y="103040"/>
                  </a:lnTo>
                  <a:lnTo>
                    <a:pt x="5666764" y="101851"/>
                  </a:lnTo>
                  <a:lnTo>
                    <a:pt x="5647846" y="56181"/>
                  </a:lnTo>
                  <a:lnTo>
                    <a:pt x="5614350" y="28693"/>
                  </a:lnTo>
                  <a:lnTo>
                    <a:pt x="5578378" y="19050"/>
                  </a:lnTo>
                  <a:lnTo>
                    <a:pt x="5635311" y="19050"/>
                  </a:lnTo>
                  <a:lnTo>
                    <a:pt x="5667178" y="50786"/>
                  </a:lnTo>
                  <a:lnTo>
                    <a:pt x="5684248" y="91996"/>
                  </a:lnTo>
                  <a:lnTo>
                    <a:pt x="5686425" y="114300"/>
                  </a:lnTo>
                  <a:lnTo>
                    <a:pt x="5686425" y="2895600"/>
                  </a:lnTo>
                  <a:lnTo>
                    <a:pt x="5677722" y="2939340"/>
                  </a:lnTo>
                  <a:lnTo>
                    <a:pt x="5652945" y="2976422"/>
                  </a:lnTo>
                  <a:lnTo>
                    <a:pt x="5635636" y="2990654"/>
                  </a:lnTo>
                  <a:lnTo>
                    <a:pt x="5635309" y="29908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2499974" y="2247899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6A20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2452251" y="1861820"/>
            <a:ext cx="3778250" cy="2787650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990"/>
              </a:spcBef>
            </a:pPr>
            <a:r>
              <a:rPr dirty="0" sz="2700" spc="-10" b="1">
                <a:solidFill>
                  <a:srgbClr val="6A20A7"/>
                </a:solidFill>
                <a:latin typeface="Arial"/>
                <a:cs typeface="Arial"/>
              </a:rPr>
              <a:t>_Exit()</a:t>
            </a:r>
            <a:endParaRPr sz="27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26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ISO C99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standard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Same as _exit() on 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UNIX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No signal handlers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Implementation-defined I/O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flushing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Synonymous with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_exit()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82650" y="54864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0" y="190499"/>
                </a:moveTo>
                <a:lnTo>
                  <a:pt x="95249" y="95249"/>
                </a:lnTo>
                <a:lnTo>
                  <a:pt x="0" y="0"/>
                </a:lnTo>
              </a:path>
            </a:pathLst>
          </a:custGeom>
          <a:ln w="31749">
            <a:solidFill>
              <a:srgbClr val="166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60400" y="54864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</a:path>
            </a:pathLst>
          </a:custGeom>
          <a:ln w="31749">
            <a:solidFill>
              <a:srgbClr val="166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111250" y="5340350"/>
            <a:ext cx="36264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66533"/>
                </a:solidFill>
                <a:latin typeface="Arial"/>
                <a:cs typeface="Arial"/>
              </a:rPr>
              <a:t>Function</a:t>
            </a:r>
            <a:r>
              <a:rPr dirty="0" sz="2700" spc="-114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66533"/>
                </a:solidFill>
                <a:latin typeface="Arial"/>
                <a:cs typeface="Arial"/>
              </a:rPr>
              <a:t>Declarations</a:t>
            </a:r>
            <a:endParaRPr sz="2700">
              <a:latin typeface="Arial"/>
              <a:cs typeface="Arial"/>
            </a:endParaRPr>
          </a:p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835025" y="6194031"/>
          <a:ext cx="3855720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/>
                <a:gridCol w="2064385"/>
                <a:gridCol w="412750"/>
                <a:gridCol w="805814"/>
              </a:tblGrid>
              <a:tr h="233045">
                <a:tc>
                  <a:txBody>
                    <a:bodyPr/>
                    <a:lstStyle/>
                    <a:p>
                      <a:pPr algn="ctr" marR="12065">
                        <a:lnSpc>
                          <a:spcPts val="1525"/>
                        </a:lnSpc>
                      </a:pPr>
                      <a:r>
                        <a:rPr dirty="0" sz="1350" spc="-2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exit(int </a:t>
                      </a: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status);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525"/>
                        </a:lnSpc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ISO </a:t>
                      </a:r>
                      <a:r>
                        <a:rPr dirty="0" sz="1350" spc="-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700"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50" spc="-2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_exit(int </a:t>
                      </a: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status);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POSIX.1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</a:tr>
              <a:tr h="233045">
                <a:tc>
                  <a:txBody>
                    <a:bodyPr/>
                    <a:lstStyle/>
                    <a:p>
                      <a:pPr algn="ctr" marR="1206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 spc="-2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_Exit(int </a:t>
                      </a: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status);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ISO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C99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sp>
        <p:nvSpPr>
          <p:cNvPr id="29" name="object 29" descr=""/>
          <p:cNvSpPr/>
          <p:nvPr/>
        </p:nvSpPr>
        <p:spPr>
          <a:xfrm>
            <a:off x="654050" y="796925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127000"/>
                </a:moveTo>
                <a:lnTo>
                  <a:pt x="254000" y="135338"/>
                </a:lnTo>
                <a:lnTo>
                  <a:pt x="253186" y="143597"/>
                </a:lnTo>
                <a:lnTo>
                  <a:pt x="251559" y="151776"/>
                </a:lnTo>
                <a:lnTo>
                  <a:pt x="249932" y="159955"/>
                </a:lnTo>
                <a:lnTo>
                  <a:pt x="247523" y="167896"/>
                </a:lnTo>
                <a:lnTo>
                  <a:pt x="244332" y="175600"/>
                </a:lnTo>
                <a:lnTo>
                  <a:pt x="241141" y="183304"/>
                </a:lnTo>
                <a:lnTo>
                  <a:pt x="237229" y="190623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222699" y="210906"/>
                </a:lnTo>
                <a:lnTo>
                  <a:pt x="216802" y="216802"/>
                </a:lnTo>
                <a:lnTo>
                  <a:pt x="210906" y="222699"/>
                </a:lnTo>
                <a:lnTo>
                  <a:pt x="204491" y="227963"/>
                </a:lnTo>
                <a:lnTo>
                  <a:pt x="197557" y="232596"/>
                </a:lnTo>
                <a:lnTo>
                  <a:pt x="190623" y="237229"/>
                </a:lnTo>
                <a:lnTo>
                  <a:pt x="183304" y="241141"/>
                </a:lnTo>
                <a:lnTo>
                  <a:pt x="175600" y="244332"/>
                </a:lnTo>
                <a:lnTo>
                  <a:pt x="167896" y="247523"/>
                </a:lnTo>
                <a:lnTo>
                  <a:pt x="159955" y="249932"/>
                </a:lnTo>
                <a:lnTo>
                  <a:pt x="151776" y="251559"/>
                </a:lnTo>
                <a:lnTo>
                  <a:pt x="143597" y="253186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110402" y="253186"/>
                </a:lnTo>
                <a:lnTo>
                  <a:pt x="102223" y="251559"/>
                </a:lnTo>
                <a:lnTo>
                  <a:pt x="94044" y="249932"/>
                </a:lnTo>
                <a:lnTo>
                  <a:pt x="86103" y="247523"/>
                </a:lnTo>
                <a:lnTo>
                  <a:pt x="78399" y="244332"/>
                </a:lnTo>
                <a:lnTo>
                  <a:pt x="70695" y="241141"/>
                </a:lnTo>
                <a:lnTo>
                  <a:pt x="63376" y="237229"/>
                </a:lnTo>
                <a:lnTo>
                  <a:pt x="56442" y="232596"/>
                </a:lnTo>
                <a:lnTo>
                  <a:pt x="49509" y="227963"/>
                </a:lnTo>
                <a:lnTo>
                  <a:pt x="43093" y="222699"/>
                </a:lnTo>
                <a:lnTo>
                  <a:pt x="37197" y="216802"/>
                </a:lnTo>
                <a:lnTo>
                  <a:pt x="31300" y="210906"/>
                </a:lnTo>
                <a:lnTo>
                  <a:pt x="26036" y="204491"/>
                </a:lnTo>
                <a:lnTo>
                  <a:pt x="21403" y="197557"/>
                </a:lnTo>
                <a:lnTo>
                  <a:pt x="16770" y="190623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26036" y="49509"/>
                </a:lnTo>
                <a:lnTo>
                  <a:pt x="31300" y="43093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18661" y="0"/>
                </a:lnTo>
                <a:lnTo>
                  <a:pt x="127000" y="0"/>
                </a:ln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97557" y="21403"/>
                </a:lnTo>
                <a:lnTo>
                  <a:pt x="204491" y="26036"/>
                </a:lnTo>
                <a:lnTo>
                  <a:pt x="210906" y="31300"/>
                </a:lnTo>
                <a:lnTo>
                  <a:pt x="216802" y="37197"/>
                </a:lnTo>
                <a:lnTo>
                  <a:pt x="222699" y="43093"/>
                </a:lnTo>
                <a:lnTo>
                  <a:pt x="227963" y="49509"/>
                </a:lnTo>
                <a:lnTo>
                  <a:pt x="232596" y="56442"/>
                </a:lnTo>
                <a:lnTo>
                  <a:pt x="237229" y="63376"/>
                </a:lnTo>
                <a:lnTo>
                  <a:pt x="241141" y="70695"/>
                </a:lnTo>
                <a:lnTo>
                  <a:pt x="244332" y="78399"/>
                </a:lnTo>
                <a:lnTo>
                  <a:pt x="247523" y="86103"/>
                </a:lnTo>
                <a:lnTo>
                  <a:pt x="249932" y="94044"/>
                </a:lnTo>
                <a:lnTo>
                  <a:pt x="251559" y="102223"/>
                </a:lnTo>
                <a:lnTo>
                  <a:pt x="253186" y="110402"/>
                </a:lnTo>
                <a:lnTo>
                  <a:pt x="254000" y="118661"/>
                </a:lnTo>
                <a:lnTo>
                  <a:pt x="254000" y="127000"/>
                </a:lnTo>
                <a:close/>
              </a:path>
              <a:path w="254000" h="254000">
                <a:moveTo>
                  <a:pt x="127000" y="76200"/>
                </a:moveTo>
                <a:lnTo>
                  <a:pt x="127000" y="127000"/>
                </a:lnTo>
              </a:path>
              <a:path w="254000" h="254000">
                <a:moveTo>
                  <a:pt x="127000" y="177800"/>
                </a:moveTo>
                <a:lnTo>
                  <a:pt x="127127" y="177800"/>
                </a:lnTo>
              </a:path>
            </a:pathLst>
          </a:custGeom>
          <a:ln w="25400">
            <a:solidFill>
              <a:srgbClr val="854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90525" y="7686675"/>
            <a:ext cx="17506950" cy="1238250"/>
          </a:xfrm>
          <a:prstGeom prst="rect">
            <a:avLst/>
          </a:prstGeom>
          <a:ln w="19050">
            <a:solidFill>
              <a:srgbClr val="FEF08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854D0D"/>
                </a:solidFill>
                <a:latin typeface="Arial"/>
                <a:cs typeface="Arial"/>
              </a:rPr>
              <a:t>When</a:t>
            </a:r>
            <a:r>
              <a:rPr dirty="0" sz="2250" spc="-30" b="1">
                <a:solidFill>
                  <a:srgbClr val="854D0D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854D0D"/>
                </a:solidFill>
                <a:latin typeface="Arial"/>
                <a:cs typeface="Arial"/>
              </a:rPr>
              <a:t>to</a:t>
            </a:r>
            <a:r>
              <a:rPr dirty="0" sz="2250" spc="-25" b="1">
                <a:solidFill>
                  <a:srgbClr val="854D0D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854D0D"/>
                </a:solidFill>
                <a:latin typeface="Arial"/>
                <a:cs typeface="Arial"/>
              </a:rPr>
              <a:t>Use</a:t>
            </a:r>
            <a:r>
              <a:rPr dirty="0" sz="2250" spc="-30" b="1">
                <a:solidFill>
                  <a:srgbClr val="854D0D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854D0D"/>
                </a:solidFill>
                <a:latin typeface="Arial"/>
                <a:cs typeface="Arial"/>
              </a:rPr>
              <a:t>Which?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exit():</a:t>
            </a:r>
            <a:r>
              <a:rPr dirty="0" sz="180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Normal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termination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cleanup.</a:t>
            </a: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_exit():</a:t>
            </a:r>
            <a:r>
              <a:rPr dirty="0" sz="1800" spc="-11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After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avoiding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cleanup.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37300" y="4699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508000" y="254000"/>
                </a:moveTo>
                <a:lnTo>
                  <a:pt x="508000" y="262318"/>
                </a:lnTo>
                <a:lnTo>
                  <a:pt x="507592" y="270617"/>
                </a:lnTo>
                <a:lnTo>
                  <a:pt x="506776" y="278896"/>
                </a:lnTo>
                <a:lnTo>
                  <a:pt x="505961" y="287175"/>
                </a:lnTo>
                <a:lnTo>
                  <a:pt x="504742" y="295394"/>
                </a:lnTo>
                <a:lnTo>
                  <a:pt x="503119" y="303552"/>
                </a:lnTo>
                <a:lnTo>
                  <a:pt x="501496" y="311711"/>
                </a:lnTo>
                <a:lnTo>
                  <a:pt x="488665" y="351201"/>
                </a:lnTo>
                <a:lnTo>
                  <a:pt x="469814" y="388197"/>
                </a:lnTo>
                <a:lnTo>
                  <a:pt x="465193" y="395114"/>
                </a:lnTo>
                <a:lnTo>
                  <a:pt x="460571" y="402031"/>
                </a:lnTo>
                <a:lnTo>
                  <a:pt x="433605" y="433605"/>
                </a:lnTo>
                <a:lnTo>
                  <a:pt x="402031" y="460571"/>
                </a:lnTo>
                <a:lnTo>
                  <a:pt x="395114" y="465193"/>
                </a:lnTo>
                <a:lnTo>
                  <a:pt x="388197" y="469814"/>
                </a:lnTo>
                <a:lnTo>
                  <a:pt x="351201" y="488665"/>
                </a:lnTo>
                <a:lnTo>
                  <a:pt x="327732" y="497062"/>
                </a:lnTo>
                <a:lnTo>
                  <a:pt x="319771" y="499477"/>
                </a:lnTo>
                <a:lnTo>
                  <a:pt x="311711" y="501496"/>
                </a:lnTo>
                <a:lnTo>
                  <a:pt x="303552" y="503119"/>
                </a:lnTo>
                <a:lnTo>
                  <a:pt x="295393" y="504742"/>
                </a:lnTo>
                <a:lnTo>
                  <a:pt x="287175" y="505961"/>
                </a:lnTo>
                <a:lnTo>
                  <a:pt x="278896" y="506776"/>
                </a:lnTo>
                <a:lnTo>
                  <a:pt x="270617" y="507592"/>
                </a:lnTo>
                <a:lnTo>
                  <a:pt x="262318" y="508000"/>
                </a:lnTo>
                <a:lnTo>
                  <a:pt x="254000" y="508000"/>
                </a:lnTo>
                <a:lnTo>
                  <a:pt x="245681" y="508000"/>
                </a:lnTo>
                <a:lnTo>
                  <a:pt x="204447" y="503119"/>
                </a:lnTo>
                <a:lnTo>
                  <a:pt x="196288" y="501496"/>
                </a:lnTo>
                <a:lnTo>
                  <a:pt x="156798" y="488665"/>
                </a:lnTo>
                <a:lnTo>
                  <a:pt x="119802" y="469814"/>
                </a:lnTo>
                <a:lnTo>
                  <a:pt x="112885" y="465193"/>
                </a:lnTo>
                <a:lnTo>
                  <a:pt x="105968" y="460571"/>
                </a:lnTo>
                <a:lnTo>
                  <a:pt x="74394" y="433605"/>
                </a:lnTo>
                <a:lnTo>
                  <a:pt x="47428" y="402031"/>
                </a:lnTo>
                <a:lnTo>
                  <a:pt x="42806" y="395114"/>
                </a:lnTo>
                <a:lnTo>
                  <a:pt x="38185" y="388197"/>
                </a:lnTo>
                <a:lnTo>
                  <a:pt x="19334" y="351201"/>
                </a:lnTo>
                <a:lnTo>
                  <a:pt x="16151" y="343516"/>
                </a:lnTo>
                <a:lnTo>
                  <a:pt x="13351" y="335692"/>
                </a:lnTo>
                <a:lnTo>
                  <a:pt x="10937" y="327732"/>
                </a:lnTo>
                <a:lnTo>
                  <a:pt x="8522" y="319771"/>
                </a:lnTo>
                <a:lnTo>
                  <a:pt x="6503" y="311711"/>
                </a:lnTo>
                <a:lnTo>
                  <a:pt x="4880" y="303552"/>
                </a:lnTo>
                <a:lnTo>
                  <a:pt x="3257" y="295393"/>
                </a:lnTo>
                <a:lnTo>
                  <a:pt x="2038" y="287175"/>
                </a:lnTo>
                <a:lnTo>
                  <a:pt x="1223" y="278896"/>
                </a:lnTo>
                <a:lnTo>
                  <a:pt x="407" y="270617"/>
                </a:lnTo>
                <a:lnTo>
                  <a:pt x="0" y="262318"/>
                </a:lnTo>
                <a:lnTo>
                  <a:pt x="0" y="254000"/>
                </a:lnTo>
                <a:lnTo>
                  <a:pt x="0" y="245681"/>
                </a:lnTo>
                <a:lnTo>
                  <a:pt x="407" y="237382"/>
                </a:lnTo>
                <a:lnTo>
                  <a:pt x="1223" y="229103"/>
                </a:lnTo>
                <a:lnTo>
                  <a:pt x="2038" y="220824"/>
                </a:lnTo>
                <a:lnTo>
                  <a:pt x="10937" y="180267"/>
                </a:lnTo>
                <a:lnTo>
                  <a:pt x="26070" y="141601"/>
                </a:lnTo>
                <a:lnTo>
                  <a:pt x="29992" y="134265"/>
                </a:lnTo>
                <a:lnTo>
                  <a:pt x="33913" y="126928"/>
                </a:lnTo>
                <a:lnTo>
                  <a:pt x="57655" y="92864"/>
                </a:lnTo>
                <a:lnTo>
                  <a:pt x="86433" y="62932"/>
                </a:lnTo>
                <a:lnTo>
                  <a:pt x="119802" y="38185"/>
                </a:lnTo>
                <a:lnTo>
                  <a:pt x="156798" y="19334"/>
                </a:lnTo>
                <a:lnTo>
                  <a:pt x="196288" y="6503"/>
                </a:lnTo>
                <a:lnTo>
                  <a:pt x="229103" y="1223"/>
                </a:lnTo>
                <a:lnTo>
                  <a:pt x="237382" y="407"/>
                </a:lnTo>
                <a:lnTo>
                  <a:pt x="245681" y="0"/>
                </a:lnTo>
                <a:lnTo>
                  <a:pt x="254000" y="0"/>
                </a:lnTo>
                <a:lnTo>
                  <a:pt x="262318" y="0"/>
                </a:lnTo>
                <a:lnTo>
                  <a:pt x="270617" y="407"/>
                </a:lnTo>
                <a:lnTo>
                  <a:pt x="278896" y="1223"/>
                </a:lnTo>
                <a:lnTo>
                  <a:pt x="287175" y="2038"/>
                </a:lnTo>
                <a:lnTo>
                  <a:pt x="295394" y="3257"/>
                </a:lnTo>
                <a:lnTo>
                  <a:pt x="303552" y="4880"/>
                </a:lnTo>
                <a:lnTo>
                  <a:pt x="311711" y="6503"/>
                </a:lnTo>
                <a:lnTo>
                  <a:pt x="319771" y="8522"/>
                </a:lnTo>
                <a:lnTo>
                  <a:pt x="327732" y="10937"/>
                </a:lnTo>
                <a:lnTo>
                  <a:pt x="335692" y="13351"/>
                </a:lnTo>
                <a:lnTo>
                  <a:pt x="343516" y="16151"/>
                </a:lnTo>
                <a:lnTo>
                  <a:pt x="351201" y="19334"/>
                </a:lnTo>
                <a:lnTo>
                  <a:pt x="358887" y="22518"/>
                </a:lnTo>
                <a:lnTo>
                  <a:pt x="395114" y="42806"/>
                </a:lnTo>
                <a:lnTo>
                  <a:pt x="402031" y="47428"/>
                </a:lnTo>
                <a:lnTo>
                  <a:pt x="433605" y="74394"/>
                </a:lnTo>
                <a:lnTo>
                  <a:pt x="460571" y="105968"/>
                </a:lnTo>
                <a:lnTo>
                  <a:pt x="465193" y="112885"/>
                </a:lnTo>
                <a:lnTo>
                  <a:pt x="469814" y="119802"/>
                </a:lnTo>
                <a:lnTo>
                  <a:pt x="488665" y="156798"/>
                </a:lnTo>
                <a:lnTo>
                  <a:pt x="497062" y="180267"/>
                </a:lnTo>
                <a:lnTo>
                  <a:pt x="499477" y="188228"/>
                </a:lnTo>
                <a:lnTo>
                  <a:pt x="501496" y="196288"/>
                </a:lnTo>
                <a:lnTo>
                  <a:pt x="503119" y="204447"/>
                </a:lnTo>
                <a:lnTo>
                  <a:pt x="504742" y="212606"/>
                </a:lnTo>
                <a:lnTo>
                  <a:pt x="505961" y="220824"/>
                </a:lnTo>
                <a:lnTo>
                  <a:pt x="506776" y="229103"/>
                </a:lnTo>
                <a:lnTo>
                  <a:pt x="507592" y="237382"/>
                </a:lnTo>
                <a:lnTo>
                  <a:pt x="508000" y="245681"/>
                </a:lnTo>
                <a:lnTo>
                  <a:pt x="508000" y="254000"/>
                </a:lnTo>
                <a:close/>
              </a:path>
              <a:path w="508000" h="508000">
                <a:moveTo>
                  <a:pt x="254000" y="101600"/>
                </a:moveTo>
                <a:lnTo>
                  <a:pt x="254000" y="254000"/>
                </a:lnTo>
                <a:lnTo>
                  <a:pt x="35560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2134" y="99694"/>
            <a:ext cx="573151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algn="ctr" marL="829944">
              <a:lnSpc>
                <a:spcPct val="100000"/>
              </a:lnSpc>
              <a:spcBef>
                <a:spcPts val="1390"/>
              </a:spcBef>
              <a:tabLst>
                <a:tab pos="2811145" algn="l"/>
              </a:tabLst>
            </a:pPr>
            <a:r>
              <a:rPr dirty="0" sz="5400" spc="-10"/>
              <a:t>wait()</a:t>
            </a:r>
            <a:r>
              <a:rPr dirty="0" sz="5400"/>
              <a:t>	</a:t>
            </a:r>
            <a:r>
              <a:rPr dirty="0" sz="5400" spc="-10"/>
              <a:t>Function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Waiting</a:t>
            </a:r>
            <a:r>
              <a:rPr dirty="0" sz="2700" spc="-3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dirty="0" sz="2700" spc="-3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Child</a:t>
            </a:r>
            <a:r>
              <a:rPr dirty="0" sz="2700" spc="-3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Process</a:t>
            </a:r>
            <a:r>
              <a:rPr dirty="0" sz="2700" spc="-8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20" b="0">
                <a:solidFill>
                  <a:srgbClr val="4A5462"/>
                </a:solidFill>
                <a:latin typeface="Arial"/>
                <a:cs typeface="Arial"/>
              </a:rPr>
              <a:t>Termination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4999"/>
            <a:ext cx="8572500" cy="4124325"/>
            <a:chOff x="381000" y="1904999"/>
            <a:chExt cx="8572500" cy="412432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4999"/>
              <a:ext cx="8572500" cy="4124325"/>
            </a:xfrm>
            <a:custGeom>
              <a:avLst/>
              <a:gdLst/>
              <a:ahLst/>
              <a:cxnLst/>
              <a:rect l="l" t="t" r="r" b="b"/>
              <a:pathLst>
                <a:path w="8572500" h="4124325">
                  <a:moveTo>
                    <a:pt x="8458200" y="4124325"/>
                  </a:moveTo>
                  <a:lnTo>
                    <a:pt x="114300" y="4124325"/>
                  </a:lnTo>
                  <a:lnTo>
                    <a:pt x="103040" y="4123781"/>
                  </a:lnTo>
                  <a:lnTo>
                    <a:pt x="60364" y="4110812"/>
                  </a:lnTo>
                  <a:lnTo>
                    <a:pt x="25900" y="4082500"/>
                  </a:lnTo>
                  <a:lnTo>
                    <a:pt x="4894" y="4043154"/>
                  </a:lnTo>
                  <a:lnTo>
                    <a:pt x="0" y="401002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4010025"/>
                  </a:lnTo>
                  <a:lnTo>
                    <a:pt x="8563798" y="4053765"/>
                  </a:lnTo>
                  <a:lnTo>
                    <a:pt x="8539020" y="4090847"/>
                  </a:lnTo>
                  <a:lnTo>
                    <a:pt x="8501939" y="4115624"/>
                  </a:lnTo>
                  <a:lnTo>
                    <a:pt x="8458200" y="412432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4124325"/>
            </a:xfrm>
            <a:custGeom>
              <a:avLst/>
              <a:gdLst/>
              <a:ahLst/>
              <a:cxnLst/>
              <a:rect l="l" t="t" r="r" b="b"/>
              <a:pathLst>
                <a:path w="8572500" h="4124325">
                  <a:moveTo>
                    <a:pt x="8458200" y="4124325"/>
                  </a:moveTo>
                  <a:lnTo>
                    <a:pt x="114300" y="4124325"/>
                  </a:lnTo>
                  <a:lnTo>
                    <a:pt x="103040" y="4123781"/>
                  </a:lnTo>
                  <a:lnTo>
                    <a:pt x="60364" y="4110812"/>
                  </a:lnTo>
                  <a:lnTo>
                    <a:pt x="25900" y="4082500"/>
                  </a:lnTo>
                  <a:lnTo>
                    <a:pt x="4894" y="4043154"/>
                  </a:lnTo>
                  <a:lnTo>
                    <a:pt x="0" y="401002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016279"/>
                  </a:lnTo>
                  <a:lnTo>
                    <a:pt x="31627" y="4057742"/>
                  </a:lnTo>
                  <a:lnTo>
                    <a:pt x="66582" y="4092696"/>
                  </a:lnTo>
                  <a:lnTo>
                    <a:pt x="108045" y="4105275"/>
                  </a:lnTo>
                  <a:lnTo>
                    <a:pt x="8521385" y="4105275"/>
                  </a:lnTo>
                  <a:lnTo>
                    <a:pt x="8512134" y="4110812"/>
                  </a:lnTo>
                  <a:lnTo>
                    <a:pt x="8501939" y="4115624"/>
                  </a:lnTo>
                  <a:lnTo>
                    <a:pt x="8491328" y="4119430"/>
                  </a:lnTo>
                  <a:lnTo>
                    <a:pt x="8480502" y="4122149"/>
                  </a:lnTo>
                  <a:lnTo>
                    <a:pt x="8469459" y="4123781"/>
                  </a:lnTo>
                  <a:lnTo>
                    <a:pt x="8458200" y="4124325"/>
                  </a:lnTo>
                  <a:close/>
                </a:path>
                <a:path w="8572500" h="4124325">
                  <a:moveTo>
                    <a:pt x="8521385" y="4105275"/>
                  </a:moveTo>
                  <a:lnTo>
                    <a:pt x="8464454" y="4105275"/>
                  </a:lnTo>
                  <a:lnTo>
                    <a:pt x="8470647" y="4104664"/>
                  </a:lnTo>
                  <a:lnTo>
                    <a:pt x="8482915" y="4102224"/>
                  </a:lnTo>
                  <a:lnTo>
                    <a:pt x="8521129" y="4081799"/>
                  </a:lnTo>
                  <a:lnTo>
                    <a:pt x="8548592" y="4040697"/>
                  </a:lnTo>
                  <a:lnTo>
                    <a:pt x="8553450" y="4016279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010025"/>
                  </a:lnTo>
                  <a:lnTo>
                    <a:pt x="8563799" y="4053765"/>
                  </a:lnTo>
                  <a:lnTo>
                    <a:pt x="8539021" y="4090847"/>
                  </a:lnTo>
                  <a:lnTo>
                    <a:pt x="8521712" y="4105079"/>
                  </a:lnTo>
                  <a:lnTo>
                    <a:pt x="8521385" y="4105275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8650" y="2838449"/>
              <a:ext cx="8077200" cy="2943225"/>
            </a:xfrm>
            <a:custGeom>
              <a:avLst/>
              <a:gdLst/>
              <a:ahLst/>
              <a:cxnLst/>
              <a:rect l="l" t="t" r="r" b="b"/>
              <a:pathLst>
                <a:path w="8077200" h="2943225">
                  <a:moveTo>
                    <a:pt x="8001000" y="2943225"/>
                  </a:moveTo>
                  <a:lnTo>
                    <a:pt x="76200" y="2943225"/>
                  </a:lnTo>
                  <a:lnTo>
                    <a:pt x="68693" y="2942862"/>
                  </a:lnTo>
                  <a:lnTo>
                    <a:pt x="27882" y="2925957"/>
                  </a:lnTo>
                  <a:lnTo>
                    <a:pt x="3262" y="2889111"/>
                  </a:lnTo>
                  <a:lnTo>
                    <a:pt x="0" y="286702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2867025"/>
                  </a:lnTo>
                  <a:lnTo>
                    <a:pt x="8064369" y="2909366"/>
                  </a:lnTo>
                  <a:lnTo>
                    <a:pt x="8030159" y="2937424"/>
                  </a:lnTo>
                  <a:lnTo>
                    <a:pt x="8001000" y="294322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650" y="2838449"/>
              <a:ext cx="8077200" cy="2943225"/>
            </a:xfrm>
            <a:custGeom>
              <a:avLst/>
              <a:gdLst/>
              <a:ahLst/>
              <a:cxnLst/>
              <a:rect l="l" t="t" r="r" b="b"/>
              <a:pathLst>
                <a:path w="8077200" h="2943225">
                  <a:moveTo>
                    <a:pt x="8001000" y="2943225"/>
                  </a:moveTo>
                  <a:lnTo>
                    <a:pt x="76200" y="2943225"/>
                  </a:lnTo>
                  <a:lnTo>
                    <a:pt x="68693" y="2942862"/>
                  </a:lnTo>
                  <a:lnTo>
                    <a:pt x="27882" y="2925957"/>
                  </a:lnTo>
                  <a:lnTo>
                    <a:pt x="3262" y="2889111"/>
                  </a:lnTo>
                  <a:lnTo>
                    <a:pt x="0" y="286702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2871402"/>
                  </a:lnTo>
                  <a:lnTo>
                    <a:pt x="9833" y="2874531"/>
                  </a:lnTo>
                  <a:lnTo>
                    <a:pt x="9952" y="2875738"/>
                  </a:lnTo>
                  <a:lnTo>
                    <a:pt x="25957" y="2911075"/>
                  </a:lnTo>
                  <a:lnTo>
                    <a:pt x="58898" y="2931564"/>
                  </a:lnTo>
                  <a:lnTo>
                    <a:pt x="71822" y="2933699"/>
                  </a:lnTo>
                  <a:lnTo>
                    <a:pt x="8037819" y="2933699"/>
                  </a:lnTo>
                  <a:lnTo>
                    <a:pt x="8036956" y="2934216"/>
                  </a:lnTo>
                  <a:lnTo>
                    <a:pt x="8030159" y="2937424"/>
                  </a:lnTo>
                  <a:lnTo>
                    <a:pt x="8023086" y="2939961"/>
                  </a:lnTo>
                  <a:lnTo>
                    <a:pt x="8015868" y="2941774"/>
                  </a:lnTo>
                  <a:lnTo>
                    <a:pt x="8008506" y="2942862"/>
                  </a:lnTo>
                  <a:lnTo>
                    <a:pt x="8001000" y="2943225"/>
                  </a:lnTo>
                  <a:close/>
                </a:path>
                <a:path w="8077200" h="2943225">
                  <a:moveTo>
                    <a:pt x="8037819" y="2933699"/>
                  </a:moveTo>
                  <a:lnTo>
                    <a:pt x="8005378" y="2933699"/>
                  </a:lnTo>
                  <a:lnTo>
                    <a:pt x="8009713" y="2933272"/>
                  </a:lnTo>
                  <a:lnTo>
                    <a:pt x="8018301" y="2931564"/>
                  </a:lnTo>
                  <a:lnTo>
                    <a:pt x="8051241" y="2911075"/>
                  </a:lnTo>
                  <a:lnTo>
                    <a:pt x="8067247" y="2875738"/>
                  </a:lnTo>
                  <a:lnTo>
                    <a:pt x="8067675" y="2871402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2867025"/>
                  </a:lnTo>
                  <a:lnTo>
                    <a:pt x="8064369" y="2909367"/>
                  </a:lnTo>
                  <a:lnTo>
                    <a:pt x="8043469" y="2930299"/>
                  </a:lnTo>
                  <a:lnTo>
                    <a:pt x="8037819" y="29336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6750" y="226694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66700" y="228600"/>
                  </a:moveTo>
                  <a:lnTo>
                    <a:pt x="381000" y="114300"/>
                  </a:lnTo>
                  <a:lnTo>
                    <a:pt x="266700" y="0"/>
                  </a:lnTo>
                </a:path>
                <a:path w="3810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25550" y="2063750"/>
            <a:ext cx="4572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Function</a:t>
            </a:r>
            <a:r>
              <a:rPr dirty="0" sz="3600" spc="-15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Declaration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54075" y="3082925"/>
            <a:ext cx="21932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&lt;sys/wait.h&gt;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4075" y="3635375"/>
            <a:ext cx="260604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wait(int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*statloc);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4075" y="4107815"/>
            <a:ext cx="3535679" cy="85407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Returns: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Process ID of terminated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child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-1 on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5273675"/>
            <a:ext cx="42576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statloc contains termination status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334500" y="1904999"/>
            <a:ext cx="8572500" cy="4124325"/>
            <a:chOff x="9334500" y="1904999"/>
            <a:chExt cx="8572500" cy="4124325"/>
          </a:xfrm>
        </p:grpSpPr>
        <p:sp>
          <p:nvSpPr>
            <p:cNvPr id="16" name="object 16" descr=""/>
            <p:cNvSpPr/>
            <p:nvPr/>
          </p:nvSpPr>
          <p:spPr>
            <a:xfrm>
              <a:off x="9334500" y="1904999"/>
              <a:ext cx="8572500" cy="4124325"/>
            </a:xfrm>
            <a:custGeom>
              <a:avLst/>
              <a:gdLst/>
              <a:ahLst/>
              <a:cxnLst/>
              <a:rect l="l" t="t" r="r" b="b"/>
              <a:pathLst>
                <a:path w="8572500" h="4124325">
                  <a:moveTo>
                    <a:pt x="8458200" y="4124325"/>
                  </a:moveTo>
                  <a:lnTo>
                    <a:pt x="114300" y="4124325"/>
                  </a:lnTo>
                  <a:lnTo>
                    <a:pt x="103039" y="4123781"/>
                  </a:lnTo>
                  <a:lnTo>
                    <a:pt x="60363" y="4110812"/>
                  </a:lnTo>
                  <a:lnTo>
                    <a:pt x="25899" y="4082500"/>
                  </a:lnTo>
                  <a:lnTo>
                    <a:pt x="4893" y="4043154"/>
                  </a:lnTo>
                  <a:lnTo>
                    <a:pt x="0" y="401002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4010025"/>
                  </a:lnTo>
                  <a:lnTo>
                    <a:pt x="8563797" y="4053765"/>
                  </a:lnTo>
                  <a:lnTo>
                    <a:pt x="8539020" y="4090847"/>
                  </a:lnTo>
                  <a:lnTo>
                    <a:pt x="8501937" y="4115624"/>
                  </a:lnTo>
                  <a:lnTo>
                    <a:pt x="8458200" y="412432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34500" y="1904999"/>
              <a:ext cx="8572500" cy="4124325"/>
            </a:xfrm>
            <a:custGeom>
              <a:avLst/>
              <a:gdLst/>
              <a:ahLst/>
              <a:cxnLst/>
              <a:rect l="l" t="t" r="r" b="b"/>
              <a:pathLst>
                <a:path w="8572500" h="4124325">
                  <a:moveTo>
                    <a:pt x="8458200" y="4124325"/>
                  </a:moveTo>
                  <a:lnTo>
                    <a:pt x="114300" y="4124325"/>
                  </a:lnTo>
                  <a:lnTo>
                    <a:pt x="103040" y="4123781"/>
                  </a:lnTo>
                  <a:lnTo>
                    <a:pt x="60363" y="4110812"/>
                  </a:lnTo>
                  <a:lnTo>
                    <a:pt x="25899" y="4082500"/>
                  </a:lnTo>
                  <a:lnTo>
                    <a:pt x="4893" y="4043154"/>
                  </a:lnTo>
                  <a:lnTo>
                    <a:pt x="0" y="401002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016279"/>
                  </a:lnTo>
                  <a:lnTo>
                    <a:pt x="31627" y="4057742"/>
                  </a:lnTo>
                  <a:lnTo>
                    <a:pt x="66581" y="4092696"/>
                  </a:lnTo>
                  <a:lnTo>
                    <a:pt x="108045" y="4105275"/>
                  </a:lnTo>
                  <a:lnTo>
                    <a:pt x="8521384" y="4105275"/>
                  </a:lnTo>
                  <a:lnTo>
                    <a:pt x="8512132" y="4110812"/>
                  </a:lnTo>
                  <a:lnTo>
                    <a:pt x="8501937" y="4115624"/>
                  </a:lnTo>
                  <a:lnTo>
                    <a:pt x="8491327" y="4119430"/>
                  </a:lnTo>
                  <a:lnTo>
                    <a:pt x="8480500" y="4122149"/>
                  </a:lnTo>
                  <a:lnTo>
                    <a:pt x="8469458" y="4123781"/>
                  </a:lnTo>
                  <a:lnTo>
                    <a:pt x="8458200" y="4124325"/>
                  </a:lnTo>
                  <a:close/>
                </a:path>
                <a:path w="8572500" h="4124325">
                  <a:moveTo>
                    <a:pt x="8521384" y="4105275"/>
                  </a:moveTo>
                  <a:lnTo>
                    <a:pt x="8464453" y="4105275"/>
                  </a:lnTo>
                  <a:lnTo>
                    <a:pt x="8470647" y="4104664"/>
                  </a:lnTo>
                  <a:lnTo>
                    <a:pt x="8482914" y="4102224"/>
                  </a:lnTo>
                  <a:lnTo>
                    <a:pt x="8521129" y="4081799"/>
                  </a:lnTo>
                  <a:lnTo>
                    <a:pt x="8548592" y="4040697"/>
                  </a:lnTo>
                  <a:lnTo>
                    <a:pt x="8553449" y="4016279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010025"/>
                  </a:lnTo>
                  <a:lnTo>
                    <a:pt x="8563797" y="4053765"/>
                  </a:lnTo>
                  <a:lnTo>
                    <a:pt x="8539021" y="4090847"/>
                  </a:lnTo>
                  <a:lnTo>
                    <a:pt x="8521711" y="4105079"/>
                  </a:lnTo>
                  <a:lnTo>
                    <a:pt x="8521384" y="4105275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620249" y="2209799"/>
              <a:ext cx="266700" cy="342900"/>
            </a:xfrm>
            <a:custGeom>
              <a:avLst/>
              <a:gdLst/>
              <a:ahLst/>
              <a:cxnLst/>
              <a:rect l="l" t="t" r="r" b="b"/>
              <a:pathLst>
                <a:path w="266700" h="342900">
                  <a:moveTo>
                    <a:pt x="266700" y="342900"/>
                  </a:moveTo>
                  <a:lnTo>
                    <a:pt x="266700" y="304800"/>
                  </a:lnTo>
                  <a:lnTo>
                    <a:pt x="266699" y="299796"/>
                  </a:lnTo>
                  <a:lnTo>
                    <a:pt x="266211" y="294841"/>
                  </a:lnTo>
                  <a:lnTo>
                    <a:pt x="265235" y="289934"/>
                  </a:lnTo>
                  <a:lnTo>
                    <a:pt x="264259" y="285026"/>
                  </a:lnTo>
                  <a:lnTo>
                    <a:pt x="244381" y="250918"/>
                  </a:lnTo>
                  <a:lnTo>
                    <a:pt x="232834" y="241442"/>
                  </a:lnTo>
                  <a:lnTo>
                    <a:pt x="228674" y="238662"/>
                  </a:lnTo>
                  <a:lnTo>
                    <a:pt x="195503" y="228600"/>
                  </a:lnTo>
                  <a:lnTo>
                    <a:pt x="190500" y="228600"/>
                  </a:lnTo>
                  <a:lnTo>
                    <a:pt x="76200" y="228600"/>
                  </a:lnTo>
                  <a:lnTo>
                    <a:pt x="71196" y="228600"/>
                  </a:lnTo>
                  <a:lnTo>
                    <a:pt x="66241" y="229088"/>
                  </a:lnTo>
                  <a:lnTo>
                    <a:pt x="29705" y="244221"/>
                  </a:lnTo>
                  <a:lnTo>
                    <a:pt x="22318" y="250918"/>
                  </a:lnTo>
                  <a:lnTo>
                    <a:pt x="18780" y="254456"/>
                  </a:lnTo>
                  <a:lnTo>
                    <a:pt x="1464" y="289934"/>
                  </a:lnTo>
                  <a:lnTo>
                    <a:pt x="488" y="294841"/>
                  </a:lnTo>
                  <a:lnTo>
                    <a:pt x="0" y="299796"/>
                  </a:lnTo>
                  <a:lnTo>
                    <a:pt x="0" y="304800"/>
                  </a:lnTo>
                  <a:lnTo>
                    <a:pt x="0" y="342900"/>
                  </a:lnTo>
                </a:path>
                <a:path w="266700" h="342900">
                  <a:moveTo>
                    <a:pt x="209550" y="76200"/>
                  </a:moveTo>
                  <a:lnTo>
                    <a:pt x="199487" y="114374"/>
                  </a:lnTo>
                  <a:lnTo>
                    <a:pt x="196707" y="118534"/>
                  </a:lnTo>
                  <a:lnTo>
                    <a:pt x="193928" y="122694"/>
                  </a:lnTo>
                  <a:lnTo>
                    <a:pt x="162510" y="146599"/>
                  </a:lnTo>
                  <a:lnTo>
                    <a:pt x="133350" y="152400"/>
                  </a:lnTo>
                  <a:lnTo>
                    <a:pt x="128346" y="152399"/>
                  </a:lnTo>
                  <a:lnTo>
                    <a:pt x="91015" y="139557"/>
                  </a:lnTo>
                  <a:lnTo>
                    <a:pt x="69992" y="118534"/>
                  </a:lnTo>
                  <a:lnTo>
                    <a:pt x="67212" y="114374"/>
                  </a:lnTo>
                  <a:lnTo>
                    <a:pt x="58614" y="91065"/>
                  </a:lnTo>
                  <a:lnTo>
                    <a:pt x="57638" y="86158"/>
                  </a:lnTo>
                  <a:lnTo>
                    <a:pt x="57149" y="81203"/>
                  </a:lnTo>
                  <a:lnTo>
                    <a:pt x="57150" y="76200"/>
                  </a:lnTo>
                  <a:lnTo>
                    <a:pt x="57149" y="71196"/>
                  </a:lnTo>
                  <a:lnTo>
                    <a:pt x="57638" y="66241"/>
                  </a:lnTo>
                  <a:lnTo>
                    <a:pt x="58614" y="61334"/>
                  </a:lnTo>
                  <a:lnTo>
                    <a:pt x="59590" y="56426"/>
                  </a:lnTo>
                  <a:lnTo>
                    <a:pt x="79468" y="22318"/>
                  </a:lnTo>
                  <a:lnTo>
                    <a:pt x="83006" y="18780"/>
                  </a:lnTo>
                  <a:lnTo>
                    <a:pt x="118484" y="1464"/>
                  </a:lnTo>
                  <a:lnTo>
                    <a:pt x="123391" y="488"/>
                  </a:lnTo>
                  <a:lnTo>
                    <a:pt x="128346" y="0"/>
                  </a:lnTo>
                  <a:lnTo>
                    <a:pt x="133350" y="0"/>
                  </a:lnTo>
                  <a:lnTo>
                    <a:pt x="138353" y="0"/>
                  </a:lnTo>
                  <a:lnTo>
                    <a:pt x="162510" y="5800"/>
                  </a:lnTo>
                  <a:lnTo>
                    <a:pt x="167132" y="7715"/>
                  </a:lnTo>
                  <a:lnTo>
                    <a:pt x="187231" y="22318"/>
                  </a:lnTo>
                  <a:lnTo>
                    <a:pt x="190769" y="25856"/>
                  </a:lnTo>
                  <a:lnTo>
                    <a:pt x="208085" y="61334"/>
                  </a:lnTo>
                  <a:lnTo>
                    <a:pt x="209549" y="71196"/>
                  </a:lnTo>
                  <a:lnTo>
                    <a:pt x="209550" y="76200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5049" y="2421826"/>
              <a:ext cx="95250" cy="14992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9886949" y="2212276"/>
              <a:ext cx="57785" cy="147955"/>
            </a:xfrm>
            <a:custGeom>
              <a:avLst/>
              <a:gdLst/>
              <a:ahLst/>
              <a:cxnLst/>
              <a:rect l="l" t="t" r="r" b="b"/>
              <a:pathLst>
                <a:path w="57784" h="147955">
                  <a:moveTo>
                    <a:pt x="0" y="0"/>
                  </a:moveTo>
                  <a:lnTo>
                    <a:pt x="8195" y="2098"/>
                  </a:lnTo>
                  <a:lnTo>
                    <a:pt x="15829" y="5468"/>
                  </a:lnTo>
                  <a:lnTo>
                    <a:pt x="22902" y="10109"/>
                  </a:lnTo>
                  <a:lnTo>
                    <a:pt x="29975" y="14750"/>
                  </a:lnTo>
                  <a:lnTo>
                    <a:pt x="36106" y="20412"/>
                  </a:lnTo>
                  <a:lnTo>
                    <a:pt x="41293" y="27095"/>
                  </a:lnTo>
                  <a:lnTo>
                    <a:pt x="46480" y="33777"/>
                  </a:lnTo>
                  <a:lnTo>
                    <a:pt x="57299" y="73818"/>
                  </a:lnTo>
                  <a:lnTo>
                    <a:pt x="57299" y="82278"/>
                  </a:lnTo>
                  <a:lnTo>
                    <a:pt x="41293" y="120542"/>
                  </a:lnTo>
                  <a:lnTo>
                    <a:pt x="36106" y="127225"/>
                  </a:lnTo>
                  <a:lnTo>
                    <a:pt x="29975" y="132887"/>
                  </a:lnTo>
                  <a:lnTo>
                    <a:pt x="22902" y="137528"/>
                  </a:lnTo>
                  <a:lnTo>
                    <a:pt x="15829" y="142169"/>
                  </a:lnTo>
                  <a:lnTo>
                    <a:pt x="8195" y="145539"/>
                  </a:lnTo>
                  <a:lnTo>
                    <a:pt x="0" y="147637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569450" y="1752854"/>
            <a:ext cx="614489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wait()</a:t>
            </a:r>
            <a:r>
              <a:rPr dirty="0" sz="3600" spc="-95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Behavior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Blocks until a child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terminates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Returns immediately if child already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terminated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Returns PID of terminated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Stores termination status in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statloc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Prevents zombie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0525" y="6343650"/>
            <a:ext cx="17506950" cy="2000250"/>
          </a:xfrm>
          <a:prstGeom prst="rect">
            <a:avLst/>
          </a:prstGeom>
          <a:solidFill>
            <a:srgbClr val="FFF6EC"/>
          </a:solidFill>
          <a:ln w="19050">
            <a:solidFill>
              <a:srgbClr val="FED6A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Important</a:t>
            </a:r>
            <a:r>
              <a:rPr dirty="0" sz="2250" spc="-110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Notes</a:t>
            </a:r>
            <a:endParaRPr sz="225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105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PID of any terminated child if multiple children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exist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-1 immediately if no children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exist</a:t>
            </a:r>
            <a:endParaRPr sz="1800">
              <a:latin typeface="Arial"/>
              <a:cs typeface="Arial"/>
            </a:endParaRPr>
          </a:p>
          <a:p>
            <a:pPr marL="368935" indent="-130810">
              <a:lnSpc>
                <a:spcPct val="100000"/>
              </a:lnSpc>
              <a:spcBef>
                <a:spcPts val="840"/>
              </a:spcBef>
              <a:buChar char="•"/>
              <a:tabLst>
                <a:tab pos="3689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Automatically prevents zombie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1904999"/>
            <a:ext cx="17526000" cy="2305050"/>
            <a:chOff x="381000" y="1904999"/>
            <a:chExt cx="17526000" cy="230505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1904999"/>
              <a:ext cx="17526000" cy="2305050"/>
            </a:xfrm>
            <a:custGeom>
              <a:avLst/>
              <a:gdLst/>
              <a:ahLst/>
              <a:cxnLst/>
              <a:rect l="l" t="t" r="r" b="b"/>
              <a:pathLst>
                <a:path w="17526000" h="2305050">
                  <a:moveTo>
                    <a:pt x="17411700" y="2305050"/>
                  </a:moveTo>
                  <a:lnTo>
                    <a:pt x="114300" y="2305050"/>
                  </a:lnTo>
                  <a:lnTo>
                    <a:pt x="103040" y="2304505"/>
                  </a:lnTo>
                  <a:lnTo>
                    <a:pt x="60364" y="2291537"/>
                  </a:lnTo>
                  <a:lnTo>
                    <a:pt x="25900" y="2263225"/>
                  </a:lnTo>
                  <a:lnTo>
                    <a:pt x="4894" y="2223879"/>
                  </a:lnTo>
                  <a:lnTo>
                    <a:pt x="0" y="21907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92520" y="33477"/>
                  </a:lnTo>
                  <a:lnTo>
                    <a:pt x="17517297" y="70559"/>
                  </a:lnTo>
                  <a:lnTo>
                    <a:pt x="17526000" y="114300"/>
                  </a:lnTo>
                  <a:lnTo>
                    <a:pt x="17526000" y="2190750"/>
                  </a:lnTo>
                  <a:lnTo>
                    <a:pt x="17517297" y="2234490"/>
                  </a:lnTo>
                  <a:lnTo>
                    <a:pt x="17492520" y="2271572"/>
                  </a:lnTo>
                  <a:lnTo>
                    <a:pt x="17455438" y="2296348"/>
                  </a:lnTo>
                  <a:lnTo>
                    <a:pt x="17411700" y="23050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1000" y="1904999"/>
              <a:ext cx="17526000" cy="2305050"/>
            </a:xfrm>
            <a:custGeom>
              <a:avLst/>
              <a:gdLst/>
              <a:ahLst/>
              <a:cxnLst/>
              <a:rect l="l" t="t" r="r" b="b"/>
              <a:pathLst>
                <a:path w="17526000" h="2305050">
                  <a:moveTo>
                    <a:pt x="17411700" y="2305050"/>
                  </a:moveTo>
                  <a:lnTo>
                    <a:pt x="114300" y="2305050"/>
                  </a:lnTo>
                  <a:lnTo>
                    <a:pt x="103040" y="2304506"/>
                  </a:lnTo>
                  <a:lnTo>
                    <a:pt x="60364" y="2291537"/>
                  </a:lnTo>
                  <a:lnTo>
                    <a:pt x="25900" y="2263225"/>
                  </a:lnTo>
                  <a:lnTo>
                    <a:pt x="4894" y="2223879"/>
                  </a:lnTo>
                  <a:lnTo>
                    <a:pt x="0" y="21907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748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2197004"/>
                  </a:lnTo>
                  <a:lnTo>
                    <a:pt x="31627" y="2238467"/>
                  </a:lnTo>
                  <a:lnTo>
                    <a:pt x="66582" y="2273421"/>
                  </a:lnTo>
                  <a:lnTo>
                    <a:pt x="108045" y="2285999"/>
                  </a:lnTo>
                  <a:lnTo>
                    <a:pt x="17474885" y="2285999"/>
                  </a:lnTo>
                  <a:lnTo>
                    <a:pt x="17465633" y="2291537"/>
                  </a:lnTo>
                  <a:lnTo>
                    <a:pt x="17455438" y="2296348"/>
                  </a:lnTo>
                  <a:lnTo>
                    <a:pt x="17444828" y="2300155"/>
                  </a:lnTo>
                  <a:lnTo>
                    <a:pt x="17434001" y="2302874"/>
                  </a:lnTo>
                  <a:lnTo>
                    <a:pt x="17422958" y="2304506"/>
                  </a:lnTo>
                  <a:lnTo>
                    <a:pt x="17411700" y="2305050"/>
                  </a:lnTo>
                  <a:close/>
                </a:path>
                <a:path w="17526000" h="2305050">
                  <a:moveTo>
                    <a:pt x="17474885" y="2285999"/>
                  </a:moveTo>
                  <a:lnTo>
                    <a:pt x="17417954" y="2285999"/>
                  </a:lnTo>
                  <a:lnTo>
                    <a:pt x="17424148" y="2285389"/>
                  </a:lnTo>
                  <a:lnTo>
                    <a:pt x="17436414" y="2282949"/>
                  </a:lnTo>
                  <a:lnTo>
                    <a:pt x="17474629" y="2262523"/>
                  </a:lnTo>
                  <a:lnTo>
                    <a:pt x="17502092" y="2221421"/>
                  </a:lnTo>
                  <a:lnTo>
                    <a:pt x="17506950" y="2197004"/>
                  </a:lnTo>
                  <a:lnTo>
                    <a:pt x="17506950" y="108045"/>
                  </a:lnTo>
                  <a:lnTo>
                    <a:pt x="17506456" y="103040"/>
                  </a:lnTo>
                  <a:lnTo>
                    <a:pt x="17506339" y="101851"/>
                  </a:lnTo>
                  <a:lnTo>
                    <a:pt x="17487421" y="56181"/>
                  </a:lnTo>
                  <a:lnTo>
                    <a:pt x="17453926" y="28693"/>
                  </a:lnTo>
                  <a:lnTo>
                    <a:pt x="17417954" y="19050"/>
                  </a:lnTo>
                  <a:lnTo>
                    <a:pt x="17474886" y="19050"/>
                  </a:lnTo>
                  <a:lnTo>
                    <a:pt x="17506753" y="50786"/>
                  </a:lnTo>
                  <a:lnTo>
                    <a:pt x="17523824" y="91996"/>
                  </a:lnTo>
                  <a:lnTo>
                    <a:pt x="17526000" y="114300"/>
                  </a:lnTo>
                  <a:lnTo>
                    <a:pt x="17526000" y="2190750"/>
                  </a:lnTo>
                  <a:lnTo>
                    <a:pt x="17517297" y="2234490"/>
                  </a:lnTo>
                  <a:lnTo>
                    <a:pt x="17492521" y="2271572"/>
                  </a:lnTo>
                  <a:lnTo>
                    <a:pt x="17475212" y="2285804"/>
                  </a:lnTo>
                  <a:lnTo>
                    <a:pt x="17474885" y="22859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50" y="2686049"/>
              <a:ext cx="17030700" cy="1276350"/>
            </a:xfrm>
            <a:custGeom>
              <a:avLst/>
              <a:gdLst/>
              <a:ahLst/>
              <a:cxnLst/>
              <a:rect l="l" t="t" r="r" b="b"/>
              <a:pathLst>
                <a:path w="17030700" h="1276350">
                  <a:moveTo>
                    <a:pt x="169545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2" y="1259082"/>
                  </a:lnTo>
                  <a:lnTo>
                    <a:pt x="3262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6841" y="12830"/>
                  </a:lnTo>
                  <a:lnTo>
                    <a:pt x="17024896" y="47039"/>
                  </a:lnTo>
                  <a:lnTo>
                    <a:pt x="17030700" y="76200"/>
                  </a:lnTo>
                  <a:lnTo>
                    <a:pt x="17030700" y="1200150"/>
                  </a:lnTo>
                  <a:lnTo>
                    <a:pt x="17017868" y="1242492"/>
                  </a:lnTo>
                  <a:lnTo>
                    <a:pt x="16983657" y="1270549"/>
                  </a:lnTo>
                  <a:lnTo>
                    <a:pt x="16954500" y="12763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650" y="2686049"/>
              <a:ext cx="17030700" cy="1276350"/>
            </a:xfrm>
            <a:custGeom>
              <a:avLst/>
              <a:gdLst/>
              <a:ahLst/>
              <a:cxnLst/>
              <a:rect l="l" t="t" r="r" b="b"/>
              <a:pathLst>
                <a:path w="17030700" h="1276350">
                  <a:moveTo>
                    <a:pt x="16954500" y="1276350"/>
                  </a:moveTo>
                  <a:lnTo>
                    <a:pt x="76200" y="1276350"/>
                  </a:lnTo>
                  <a:lnTo>
                    <a:pt x="68693" y="1275987"/>
                  </a:lnTo>
                  <a:lnTo>
                    <a:pt x="27882" y="1259082"/>
                  </a:lnTo>
                  <a:lnTo>
                    <a:pt x="3262" y="1222236"/>
                  </a:lnTo>
                  <a:lnTo>
                    <a:pt x="0" y="1200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13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1204528"/>
                  </a:lnTo>
                  <a:lnTo>
                    <a:pt x="9833" y="1207656"/>
                  </a:lnTo>
                  <a:lnTo>
                    <a:pt x="9952" y="1208863"/>
                  </a:lnTo>
                  <a:lnTo>
                    <a:pt x="25957" y="1244201"/>
                  </a:lnTo>
                  <a:lnTo>
                    <a:pt x="58898" y="1264689"/>
                  </a:lnTo>
                  <a:lnTo>
                    <a:pt x="71822" y="1266825"/>
                  </a:lnTo>
                  <a:lnTo>
                    <a:pt x="16991317" y="1266825"/>
                  </a:lnTo>
                  <a:lnTo>
                    <a:pt x="16990454" y="1267341"/>
                  </a:lnTo>
                  <a:lnTo>
                    <a:pt x="16983657" y="1270549"/>
                  </a:lnTo>
                  <a:lnTo>
                    <a:pt x="16976585" y="1273086"/>
                  </a:lnTo>
                  <a:lnTo>
                    <a:pt x="16969367" y="1274899"/>
                  </a:lnTo>
                  <a:lnTo>
                    <a:pt x="16962006" y="1275987"/>
                  </a:lnTo>
                  <a:lnTo>
                    <a:pt x="16954500" y="1276350"/>
                  </a:lnTo>
                  <a:close/>
                </a:path>
                <a:path w="17030700" h="1276350">
                  <a:moveTo>
                    <a:pt x="16991317" y="1266825"/>
                  </a:moveTo>
                  <a:lnTo>
                    <a:pt x="16958878" y="1266825"/>
                  </a:lnTo>
                  <a:lnTo>
                    <a:pt x="16963213" y="1266398"/>
                  </a:lnTo>
                  <a:lnTo>
                    <a:pt x="16971800" y="1264689"/>
                  </a:lnTo>
                  <a:lnTo>
                    <a:pt x="17004740" y="1244201"/>
                  </a:lnTo>
                  <a:lnTo>
                    <a:pt x="17020748" y="1208863"/>
                  </a:lnTo>
                  <a:lnTo>
                    <a:pt x="17021175" y="1204528"/>
                  </a:lnTo>
                  <a:lnTo>
                    <a:pt x="17021175" y="71822"/>
                  </a:lnTo>
                  <a:lnTo>
                    <a:pt x="17007504" y="35517"/>
                  </a:lnTo>
                  <a:lnTo>
                    <a:pt x="16975655" y="12830"/>
                  </a:lnTo>
                  <a:lnTo>
                    <a:pt x="16958878" y="9525"/>
                  </a:lnTo>
                  <a:lnTo>
                    <a:pt x="16991320" y="9525"/>
                  </a:lnTo>
                  <a:lnTo>
                    <a:pt x="17021690" y="40242"/>
                  </a:lnTo>
                  <a:lnTo>
                    <a:pt x="17030700" y="76200"/>
                  </a:lnTo>
                  <a:lnTo>
                    <a:pt x="17030700" y="1200150"/>
                  </a:lnTo>
                  <a:lnTo>
                    <a:pt x="17017869" y="1242492"/>
                  </a:lnTo>
                  <a:lnTo>
                    <a:pt x="16996967" y="1263425"/>
                  </a:lnTo>
                  <a:lnTo>
                    <a:pt x="16991317" y="12668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822394" y="444500"/>
            <a:ext cx="509270" cy="558800"/>
            <a:chOff x="5822394" y="444500"/>
            <a:chExt cx="509270" cy="558800"/>
          </a:xfrm>
        </p:grpSpPr>
        <p:sp>
          <p:nvSpPr>
            <p:cNvPr id="8" name="object 8" descr=""/>
            <p:cNvSpPr/>
            <p:nvPr/>
          </p:nvSpPr>
          <p:spPr>
            <a:xfrm>
              <a:off x="5847794" y="469900"/>
              <a:ext cx="458470" cy="508000"/>
            </a:xfrm>
            <a:custGeom>
              <a:avLst/>
              <a:gdLst/>
              <a:ahLst/>
              <a:cxnLst/>
              <a:rect l="l" t="t" r="r" b="b"/>
              <a:pathLst>
                <a:path w="458470" h="508000">
                  <a:moveTo>
                    <a:pt x="234743" y="0"/>
                  </a:moveTo>
                  <a:lnTo>
                    <a:pt x="223567" y="0"/>
                  </a:lnTo>
                  <a:lnTo>
                    <a:pt x="220232" y="0"/>
                  </a:lnTo>
                  <a:lnTo>
                    <a:pt x="216928" y="325"/>
                  </a:lnTo>
                  <a:lnTo>
                    <a:pt x="213656" y="976"/>
                  </a:lnTo>
                  <a:lnTo>
                    <a:pt x="210385" y="1626"/>
                  </a:lnTo>
                  <a:lnTo>
                    <a:pt x="207208" y="2590"/>
                  </a:lnTo>
                  <a:lnTo>
                    <a:pt x="204127" y="3866"/>
                  </a:lnTo>
                  <a:lnTo>
                    <a:pt x="201045" y="5143"/>
                  </a:lnTo>
                  <a:lnTo>
                    <a:pt x="198118" y="6708"/>
                  </a:lnTo>
                  <a:lnTo>
                    <a:pt x="195344" y="8561"/>
                  </a:lnTo>
                  <a:lnTo>
                    <a:pt x="192571" y="10414"/>
                  </a:lnTo>
                  <a:lnTo>
                    <a:pt x="190005" y="12520"/>
                  </a:lnTo>
                  <a:lnTo>
                    <a:pt x="187646" y="14878"/>
                  </a:lnTo>
                  <a:lnTo>
                    <a:pt x="185287" y="17237"/>
                  </a:lnTo>
                  <a:lnTo>
                    <a:pt x="183182" y="19803"/>
                  </a:lnTo>
                  <a:lnTo>
                    <a:pt x="181328" y="22577"/>
                  </a:lnTo>
                  <a:lnTo>
                    <a:pt x="179475" y="25350"/>
                  </a:lnTo>
                  <a:lnTo>
                    <a:pt x="177910" y="28278"/>
                  </a:lnTo>
                  <a:lnTo>
                    <a:pt x="176634" y="31359"/>
                  </a:lnTo>
                  <a:lnTo>
                    <a:pt x="175358" y="34441"/>
                  </a:lnTo>
                  <a:lnTo>
                    <a:pt x="174394" y="37617"/>
                  </a:lnTo>
                  <a:lnTo>
                    <a:pt x="173743" y="40889"/>
                  </a:lnTo>
                  <a:lnTo>
                    <a:pt x="173092" y="44160"/>
                  </a:lnTo>
                  <a:lnTo>
                    <a:pt x="172767" y="47464"/>
                  </a:lnTo>
                  <a:lnTo>
                    <a:pt x="172767" y="50800"/>
                  </a:lnTo>
                  <a:lnTo>
                    <a:pt x="172767" y="55372"/>
                  </a:lnTo>
                  <a:lnTo>
                    <a:pt x="157900" y="91271"/>
                  </a:lnTo>
                  <a:lnTo>
                    <a:pt x="124201" y="110768"/>
                  </a:lnTo>
                  <a:lnTo>
                    <a:pt x="111045" y="112469"/>
                  </a:lnTo>
                  <a:lnTo>
                    <a:pt x="104353" y="112044"/>
                  </a:lnTo>
                  <a:lnTo>
                    <a:pt x="78949" y="101967"/>
                  </a:lnTo>
                  <a:lnTo>
                    <a:pt x="75928" y="100599"/>
                  </a:lnTo>
                  <a:lnTo>
                    <a:pt x="72773" y="99529"/>
                  </a:lnTo>
                  <a:lnTo>
                    <a:pt x="69618" y="98458"/>
                  </a:lnTo>
                  <a:lnTo>
                    <a:pt x="66389" y="97705"/>
                  </a:lnTo>
                  <a:lnTo>
                    <a:pt x="63086" y="97270"/>
                  </a:lnTo>
                  <a:lnTo>
                    <a:pt x="59783" y="96835"/>
                  </a:lnTo>
                  <a:lnTo>
                    <a:pt x="56469" y="96726"/>
                  </a:lnTo>
                  <a:lnTo>
                    <a:pt x="53144" y="96943"/>
                  </a:lnTo>
                  <a:lnTo>
                    <a:pt x="49819" y="97160"/>
                  </a:lnTo>
                  <a:lnTo>
                    <a:pt x="46547" y="97699"/>
                  </a:lnTo>
                  <a:lnTo>
                    <a:pt x="43329" y="98559"/>
                  </a:lnTo>
                  <a:lnTo>
                    <a:pt x="40110" y="99420"/>
                  </a:lnTo>
                  <a:lnTo>
                    <a:pt x="25565" y="107303"/>
                  </a:lnTo>
                  <a:lnTo>
                    <a:pt x="22920" y="109329"/>
                  </a:lnTo>
                  <a:lnTo>
                    <a:pt x="20497" y="111593"/>
                  </a:lnTo>
                  <a:lnTo>
                    <a:pt x="18298" y="114095"/>
                  </a:lnTo>
                  <a:lnTo>
                    <a:pt x="16098" y="116598"/>
                  </a:lnTo>
                  <a:lnTo>
                    <a:pt x="544" y="150575"/>
                  </a:lnTo>
                  <a:lnTo>
                    <a:pt x="109" y="153878"/>
                  </a:lnTo>
                  <a:lnTo>
                    <a:pt x="0" y="157192"/>
                  </a:lnTo>
                  <a:lnTo>
                    <a:pt x="216" y="160517"/>
                  </a:lnTo>
                  <a:lnTo>
                    <a:pt x="433" y="163842"/>
                  </a:lnTo>
                  <a:lnTo>
                    <a:pt x="972" y="167113"/>
                  </a:lnTo>
                  <a:lnTo>
                    <a:pt x="1833" y="170332"/>
                  </a:lnTo>
                  <a:lnTo>
                    <a:pt x="2694" y="173551"/>
                  </a:lnTo>
                  <a:lnTo>
                    <a:pt x="10577" y="188096"/>
                  </a:lnTo>
                  <a:lnTo>
                    <a:pt x="12602" y="190741"/>
                  </a:lnTo>
                  <a:lnTo>
                    <a:pt x="14867" y="193163"/>
                  </a:lnTo>
                  <a:lnTo>
                    <a:pt x="17369" y="195363"/>
                  </a:lnTo>
                  <a:lnTo>
                    <a:pt x="19871" y="197563"/>
                  </a:lnTo>
                  <a:lnTo>
                    <a:pt x="22564" y="199498"/>
                  </a:lnTo>
                  <a:lnTo>
                    <a:pt x="25447" y="201168"/>
                  </a:lnTo>
                  <a:lnTo>
                    <a:pt x="29257" y="203708"/>
                  </a:lnTo>
                  <a:lnTo>
                    <a:pt x="52896" y="234324"/>
                  </a:lnTo>
                  <a:lnTo>
                    <a:pt x="54657" y="247396"/>
                  </a:lnTo>
                  <a:lnTo>
                    <a:pt x="54657" y="260350"/>
                  </a:lnTo>
                  <a:lnTo>
                    <a:pt x="39836" y="296459"/>
                  </a:lnTo>
                  <a:lnTo>
                    <a:pt x="22564" y="308501"/>
                  </a:lnTo>
                  <a:lnTo>
                    <a:pt x="19871" y="310436"/>
                  </a:lnTo>
                  <a:lnTo>
                    <a:pt x="17369" y="312636"/>
                  </a:lnTo>
                  <a:lnTo>
                    <a:pt x="14867" y="314836"/>
                  </a:lnTo>
                  <a:lnTo>
                    <a:pt x="12602" y="317258"/>
                  </a:lnTo>
                  <a:lnTo>
                    <a:pt x="1833" y="337667"/>
                  </a:lnTo>
                  <a:lnTo>
                    <a:pt x="972" y="340886"/>
                  </a:lnTo>
                  <a:lnTo>
                    <a:pt x="433" y="344158"/>
                  </a:lnTo>
                  <a:lnTo>
                    <a:pt x="216" y="347482"/>
                  </a:lnTo>
                  <a:lnTo>
                    <a:pt x="0" y="350807"/>
                  </a:lnTo>
                  <a:lnTo>
                    <a:pt x="109" y="354121"/>
                  </a:lnTo>
                  <a:lnTo>
                    <a:pt x="544" y="357424"/>
                  </a:lnTo>
                  <a:lnTo>
                    <a:pt x="979" y="360728"/>
                  </a:lnTo>
                  <a:lnTo>
                    <a:pt x="18298" y="393904"/>
                  </a:lnTo>
                  <a:lnTo>
                    <a:pt x="20497" y="396406"/>
                  </a:lnTo>
                  <a:lnTo>
                    <a:pt x="22920" y="398670"/>
                  </a:lnTo>
                  <a:lnTo>
                    <a:pt x="25565" y="400696"/>
                  </a:lnTo>
                  <a:lnTo>
                    <a:pt x="28210" y="402722"/>
                  </a:lnTo>
                  <a:lnTo>
                    <a:pt x="31027" y="404470"/>
                  </a:lnTo>
                  <a:lnTo>
                    <a:pt x="34017" y="405942"/>
                  </a:lnTo>
                  <a:lnTo>
                    <a:pt x="37006" y="407413"/>
                  </a:lnTo>
                  <a:lnTo>
                    <a:pt x="53144" y="411056"/>
                  </a:lnTo>
                  <a:lnTo>
                    <a:pt x="56469" y="411273"/>
                  </a:lnTo>
                  <a:lnTo>
                    <a:pt x="72773" y="408470"/>
                  </a:lnTo>
                  <a:lnTo>
                    <a:pt x="75928" y="407400"/>
                  </a:lnTo>
                  <a:lnTo>
                    <a:pt x="78949" y="406032"/>
                  </a:lnTo>
                  <a:lnTo>
                    <a:pt x="81835" y="404368"/>
                  </a:lnTo>
                  <a:lnTo>
                    <a:pt x="85645" y="402336"/>
                  </a:lnTo>
                  <a:lnTo>
                    <a:pt x="91653" y="399358"/>
                  </a:lnTo>
                  <a:lnTo>
                    <a:pt x="97889" y="397231"/>
                  </a:lnTo>
                  <a:lnTo>
                    <a:pt x="104353" y="395955"/>
                  </a:lnTo>
                  <a:lnTo>
                    <a:pt x="111045" y="395530"/>
                  </a:lnTo>
                  <a:lnTo>
                    <a:pt x="117737" y="395955"/>
                  </a:lnTo>
                  <a:lnTo>
                    <a:pt x="152944" y="412396"/>
                  </a:lnTo>
                  <a:lnTo>
                    <a:pt x="172336" y="445943"/>
                  </a:lnTo>
                  <a:lnTo>
                    <a:pt x="172767" y="452628"/>
                  </a:lnTo>
                  <a:lnTo>
                    <a:pt x="172767" y="457200"/>
                  </a:lnTo>
                  <a:lnTo>
                    <a:pt x="172767" y="460535"/>
                  </a:lnTo>
                  <a:lnTo>
                    <a:pt x="173092" y="463839"/>
                  </a:lnTo>
                  <a:lnTo>
                    <a:pt x="173743" y="467110"/>
                  </a:lnTo>
                  <a:lnTo>
                    <a:pt x="174394" y="470382"/>
                  </a:lnTo>
                  <a:lnTo>
                    <a:pt x="175357" y="473558"/>
                  </a:lnTo>
                  <a:lnTo>
                    <a:pt x="176634" y="476640"/>
                  </a:lnTo>
                  <a:lnTo>
                    <a:pt x="177910" y="479721"/>
                  </a:lnTo>
                  <a:lnTo>
                    <a:pt x="179475" y="482649"/>
                  </a:lnTo>
                  <a:lnTo>
                    <a:pt x="181328" y="485423"/>
                  </a:lnTo>
                  <a:lnTo>
                    <a:pt x="183182" y="488196"/>
                  </a:lnTo>
                  <a:lnTo>
                    <a:pt x="204127" y="504133"/>
                  </a:lnTo>
                  <a:lnTo>
                    <a:pt x="207208" y="505409"/>
                  </a:lnTo>
                  <a:lnTo>
                    <a:pt x="210385" y="506373"/>
                  </a:lnTo>
                  <a:lnTo>
                    <a:pt x="213656" y="507023"/>
                  </a:lnTo>
                  <a:lnTo>
                    <a:pt x="216928" y="507674"/>
                  </a:lnTo>
                  <a:lnTo>
                    <a:pt x="220232" y="508000"/>
                  </a:lnTo>
                  <a:lnTo>
                    <a:pt x="223567" y="508000"/>
                  </a:lnTo>
                  <a:lnTo>
                    <a:pt x="234743" y="508000"/>
                  </a:lnTo>
                  <a:lnTo>
                    <a:pt x="238079" y="508000"/>
                  </a:lnTo>
                  <a:lnTo>
                    <a:pt x="241382" y="507674"/>
                  </a:lnTo>
                  <a:lnTo>
                    <a:pt x="244654" y="507023"/>
                  </a:lnTo>
                  <a:lnTo>
                    <a:pt x="247925" y="506373"/>
                  </a:lnTo>
                  <a:lnTo>
                    <a:pt x="251102" y="505409"/>
                  </a:lnTo>
                  <a:lnTo>
                    <a:pt x="254183" y="504133"/>
                  </a:lnTo>
                  <a:lnTo>
                    <a:pt x="257265" y="502856"/>
                  </a:lnTo>
                  <a:lnTo>
                    <a:pt x="276982" y="485423"/>
                  </a:lnTo>
                  <a:lnTo>
                    <a:pt x="278835" y="482649"/>
                  </a:lnTo>
                  <a:lnTo>
                    <a:pt x="284567" y="467110"/>
                  </a:lnTo>
                  <a:lnTo>
                    <a:pt x="285218" y="463839"/>
                  </a:lnTo>
                  <a:lnTo>
                    <a:pt x="285543" y="460535"/>
                  </a:lnTo>
                  <a:lnTo>
                    <a:pt x="285543" y="457200"/>
                  </a:lnTo>
                  <a:lnTo>
                    <a:pt x="285543" y="452628"/>
                  </a:lnTo>
                  <a:lnTo>
                    <a:pt x="300410" y="416728"/>
                  </a:lnTo>
                  <a:lnTo>
                    <a:pt x="334109" y="397231"/>
                  </a:lnTo>
                  <a:lnTo>
                    <a:pt x="347265" y="395530"/>
                  </a:lnTo>
                  <a:lnTo>
                    <a:pt x="353957" y="395955"/>
                  </a:lnTo>
                  <a:lnTo>
                    <a:pt x="379361" y="406032"/>
                  </a:lnTo>
                  <a:lnTo>
                    <a:pt x="382382" y="407400"/>
                  </a:lnTo>
                  <a:lnTo>
                    <a:pt x="385537" y="408471"/>
                  </a:lnTo>
                  <a:lnTo>
                    <a:pt x="388692" y="409541"/>
                  </a:lnTo>
                  <a:lnTo>
                    <a:pt x="391921" y="410294"/>
                  </a:lnTo>
                  <a:lnTo>
                    <a:pt x="395224" y="410729"/>
                  </a:lnTo>
                  <a:lnTo>
                    <a:pt x="398528" y="411164"/>
                  </a:lnTo>
                  <a:lnTo>
                    <a:pt x="401842" y="411273"/>
                  </a:lnTo>
                  <a:lnTo>
                    <a:pt x="405166" y="411056"/>
                  </a:lnTo>
                  <a:lnTo>
                    <a:pt x="408491" y="410839"/>
                  </a:lnTo>
                  <a:lnTo>
                    <a:pt x="424293" y="405942"/>
                  </a:lnTo>
                  <a:lnTo>
                    <a:pt x="427283" y="404470"/>
                  </a:lnTo>
                  <a:lnTo>
                    <a:pt x="451405" y="375920"/>
                  </a:lnTo>
                  <a:lnTo>
                    <a:pt x="453070" y="373034"/>
                  </a:lnTo>
                  <a:lnTo>
                    <a:pt x="458311" y="350553"/>
                  </a:lnTo>
                  <a:lnTo>
                    <a:pt x="458094" y="347228"/>
                  </a:lnTo>
                  <a:lnTo>
                    <a:pt x="457877" y="343904"/>
                  </a:lnTo>
                  <a:lnTo>
                    <a:pt x="457338" y="340632"/>
                  </a:lnTo>
                  <a:lnTo>
                    <a:pt x="456477" y="337413"/>
                  </a:lnTo>
                  <a:lnTo>
                    <a:pt x="455617" y="334195"/>
                  </a:lnTo>
                  <a:lnTo>
                    <a:pt x="454451" y="331091"/>
                  </a:lnTo>
                  <a:lnTo>
                    <a:pt x="452979" y="328101"/>
                  </a:lnTo>
                  <a:lnTo>
                    <a:pt x="451508" y="325112"/>
                  </a:lnTo>
                  <a:lnTo>
                    <a:pt x="429053" y="304546"/>
                  </a:lnTo>
                  <a:lnTo>
                    <a:pt x="423450" y="300816"/>
                  </a:lnTo>
                  <a:lnTo>
                    <a:pt x="404055" y="267069"/>
                  </a:lnTo>
                  <a:lnTo>
                    <a:pt x="403653" y="260350"/>
                  </a:lnTo>
                  <a:lnTo>
                    <a:pt x="403653" y="247650"/>
                  </a:lnTo>
                  <a:lnTo>
                    <a:pt x="418474" y="211540"/>
                  </a:lnTo>
                  <a:lnTo>
                    <a:pt x="435746" y="199498"/>
                  </a:lnTo>
                  <a:lnTo>
                    <a:pt x="438439" y="197563"/>
                  </a:lnTo>
                  <a:lnTo>
                    <a:pt x="440941" y="195363"/>
                  </a:lnTo>
                  <a:lnTo>
                    <a:pt x="443444" y="193163"/>
                  </a:lnTo>
                  <a:lnTo>
                    <a:pt x="445708" y="190741"/>
                  </a:lnTo>
                  <a:lnTo>
                    <a:pt x="447733" y="188096"/>
                  </a:lnTo>
                  <a:lnTo>
                    <a:pt x="449759" y="185450"/>
                  </a:lnTo>
                  <a:lnTo>
                    <a:pt x="451508" y="182633"/>
                  </a:lnTo>
                  <a:lnTo>
                    <a:pt x="452979" y="179644"/>
                  </a:lnTo>
                  <a:lnTo>
                    <a:pt x="454451" y="176655"/>
                  </a:lnTo>
                  <a:lnTo>
                    <a:pt x="455617" y="173551"/>
                  </a:lnTo>
                  <a:lnTo>
                    <a:pt x="456477" y="170332"/>
                  </a:lnTo>
                  <a:lnTo>
                    <a:pt x="457338" y="167113"/>
                  </a:lnTo>
                  <a:lnTo>
                    <a:pt x="457877" y="163842"/>
                  </a:lnTo>
                  <a:lnTo>
                    <a:pt x="458094" y="160517"/>
                  </a:lnTo>
                  <a:lnTo>
                    <a:pt x="458311" y="157192"/>
                  </a:lnTo>
                  <a:lnTo>
                    <a:pt x="444147" y="119290"/>
                  </a:lnTo>
                  <a:lnTo>
                    <a:pt x="432745" y="107303"/>
                  </a:lnTo>
                  <a:lnTo>
                    <a:pt x="430100" y="105277"/>
                  </a:lnTo>
                  <a:lnTo>
                    <a:pt x="427283" y="103529"/>
                  </a:lnTo>
                  <a:lnTo>
                    <a:pt x="424293" y="102058"/>
                  </a:lnTo>
                  <a:lnTo>
                    <a:pt x="421304" y="100586"/>
                  </a:lnTo>
                  <a:lnTo>
                    <a:pt x="418200" y="99420"/>
                  </a:lnTo>
                  <a:lnTo>
                    <a:pt x="414981" y="98559"/>
                  </a:lnTo>
                  <a:lnTo>
                    <a:pt x="411763" y="97699"/>
                  </a:lnTo>
                  <a:lnTo>
                    <a:pt x="408491" y="97160"/>
                  </a:lnTo>
                  <a:lnTo>
                    <a:pt x="405166" y="96943"/>
                  </a:lnTo>
                  <a:lnTo>
                    <a:pt x="401842" y="96726"/>
                  </a:lnTo>
                  <a:lnTo>
                    <a:pt x="398528" y="96835"/>
                  </a:lnTo>
                  <a:lnTo>
                    <a:pt x="395224" y="97270"/>
                  </a:lnTo>
                  <a:lnTo>
                    <a:pt x="391921" y="97705"/>
                  </a:lnTo>
                  <a:lnTo>
                    <a:pt x="388692" y="98458"/>
                  </a:lnTo>
                  <a:lnTo>
                    <a:pt x="385537" y="99529"/>
                  </a:lnTo>
                  <a:lnTo>
                    <a:pt x="382382" y="100599"/>
                  </a:lnTo>
                  <a:lnTo>
                    <a:pt x="379361" y="101967"/>
                  </a:lnTo>
                  <a:lnTo>
                    <a:pt x="376475" y="103632"/>
                  </a:lnTo>
                  <a:lnTo>
                    <a:pt x="372665" y="105664"/>
                  </a:lnTo>
                  <a:lnTo>
                    <a:pt x="366657" y="108641"/>
                  </a:lnTo>
                  <a:lnTo>
                    <a:pt x="360421" y="110768"/>
                  </a:lnTo>
                  <a:lnTo>
                    <a:pt x="353957" y="112044"/>
                  </a:lnTo>
                  <a:lnTo>
                    <a:pt x="347265" y="112469"/>
                  </a:lnTo>
                  <a:lnTo>
                    <a:pt x="340573" y="112044"/>
                  </a:lnTo>
                  <a:lnTo>
                    <a:pt x="305366" y="95603"/>
                  </a:lnTo>
                  <a:lnTo>
                    <a:pt x="285975" y="62056"/>
                  </a:lnTo>
                  <a:lnTo>
                    <a:pt x="285543" y="55372"/>
                  </a:lnTo>
                  <a:lnTo>
                    <a:pt x="285543" y="50800"/>
                  </a:lnTo>
                  <a:lnTo>
                    <a:pt x="285543" y="47464"/>
                  </a:lnTo>
                  <a:lnTo>
                    <a:pt x="285218" y="44160"/>
                  </a:lnTo>
                  <a:lnTo>
                    <a:pt x="284567" y="40889"/>
                  </a:lnTo>
                  <a:lnTo>
                    <a:pt x="283916" y="37617"/>
                  </a:lnTo>
                  <a:lnTo>
                    <a:pt x="270664" y="14878"/>
                  </a:lnTo>
                  <a:lnTo>
                    <a:pt x="268306" y="12520"/>
                  </a:lnTo>
                  <a:lnTo>
                    <a:pt x="244654" y="976"/>
                  </a:lnTo>
                  <a:lnTo>
                    <a:pt x="241382" y="325"/>
                  </a:lnTo>
                  <a:lnTo>
                    <a:pt x="238079" y="0"/>
                  </a:lnTo>
                  <a:lnTo>
                    <a:pt x="234743" y="0"/>
                  </a:lnTo>
                  <a:close/>
                </a:path>
              </a:pathLst>
            </a:custGeom>
            <a:ln w="50800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5350" y="622300"/>
              <a:ext cx="203200" cy="2032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98245" y="99694"/>
            <a:ext cx="593026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021965" algn="l"/>
              </a:tabLst>
            </a:pPr>
            <a:r>
              <a:rPr dirty="0" sz="5400" spc="-10"/>
              <a:t>waitpid()</a:t>
            </a:r>
            <a:r>
              <a:rPr dirty="0" sz="5400"/>
              <a:t>	</a:t>
            </a:r>
            <a:r>
              <a:rPr dirty="0" sz="5400" spc="-10"/>
              <a:t>Function</a:t>
            </a:r>
            <a:endParaRPr sz="5400"/>
          </a:p>
          <a:p>
            <a:pPr marL="8382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More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Control Over Child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Waiting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882650" y="22479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0" y="190499"/>
                </a:moveTo>
                <a:lnTo>
                  <a:pt x="95249" y="95249"/>
                </a:lnTo>
                <a:lnTo>
                  <a:pt x="0" y="0"/>
                </a:lnTo>
              </a:path>
            </a:pathLst>
          </a:custGeom>
          <a:ln w="31749">
            <a:solidFill>
              <a:srgbClr val="1D4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60400" y="22479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</a:path>
            </a:pathLst>
          </a:custGeom>
          <a:ln w="31749">
            <a:solidFill>
              <a:srgbClr val="1D4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11250" y="2101850"/>
            <a:ext cx="34359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Function</a:t>
            </a:r>
            <a:r>
              <a:rPr dirty="0" sz="2700" spc="-114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Declaration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2930525"/>
            <a:ext cx="6012815" cy="764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waitpid(pid_t pid, int *statloc, int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options);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Returns: Process ID of terminated child, 0, or -1 on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81000" y="4438649"/>
            <a:ext cx="8610600" cy="1943100"/>
            <a:chOff x="381000" y="4438649"/>
            <a:chExt cx="8610600" cy="1943100"/>
          </a:xfrm>
        </p:grpSpPr>
        <p:sp>
          <p:nvSpPr>
            <p:cNvPr id="16" name="object 16" descr=""/>
            <p:cNvSpPr/>
            <p:nvPr/>
          </p:nvSpPr>
          <p:spPr>
            <a:xfrm>
              <a:off x="381000" y="4438649"/>
              <a:ext cx="8610600" cy="1943100"/>
            </a:xfrm>
            <a:custGeom>
              <a:avLst/>
              <a:gdLst/>
              <a:ahLst/>
              <a:cxnLst/>
              <a:rect l="l" t="t" r="r" b="b"/>
              <a:pathLst>
                <a:path w="8610600" h="1943100">
                  <a:moveTo>
                    <a:pt x="8496300" y="1943100"/>
                  </a:moveTo>
                  <a:lnTo>
                    <a:pt x="114300" y="1943100"/>
                  </a:lnTo>
                  <a:lnTo>
                    <a:pt x="103040" y="1942555"/>
                  </a:lnTo>
                  <a:lnTo>
                    <a:pt x="60364" y="1929587"/>
                  </a:lnTo>
                  <a:lnTo>
                    <a:pt x="25900" y="1901275"/>
                  </a:lnTo>
                  <a:lnTo>
                    <a:pt x="4894" y="1861929"/>
                  </a:lnTo>
                  <a:lnTo>
                    <a:pt x="0" y="18288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8" y="70558"/>
                  </a:lnTo>
                  <a:lnTo>
                    <a:pt x="8610600" y="114300"/>
                  </a:lnTo>
                  <a:lnTo>
                    <a:pt x="8610600" y="1828800"/>
                  </a:lnTo>
                  <a:lnTo>
                    <a:pt x="8601897" y="1872540"/>
                  </a:lnTo>
                  <a:lnTo>
                    <a:pt x="8577120" y="1909622"/>
                  </a:lnTo>
                  <a:lnTo>
                    <a:pt x="8540038" y="1934398"/>
                  </a:lnTo>
                  <a:lnTo>
                    <a:pt x="8496300" y="1943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1000" y="4438649"/>
              <a:ext cx="8610600" cy="1943100"/>
            </a:xfrm>
            <a:custGeom>
              <a:avLst/>
              <a:gdLst/>
              <a:ahLst/>
              <a:cxnLst/>
              <a:rect l="l" t="t" r="r" b="b"/>
              <a:pathLst>
                <a:path w="8610600" h="1943100">
                  <a:moveTo>
                    <a:pt x="8496300" y="1943100"/>
                  </a:moveTo>
                  <a:lnTo>
                    <a:pt x="114300" y="1943100"/>
                  </a:lnTo>
                  <a:lnTo>
                    <a:pt x="103040" y="1942555"/>
                  </a:lnTo>
                  <a:lnTo>
                    <a:pt x="60364" y="1929587"/>
                  </a:lnTo>
                  <a:lnTo>
                    <a:pt x="25900" y="1901275"/>
                  </a:lnTo>
                  <a:lnTo>
                    <a:pt x="4894" y="1861929"/>
                  </a:lnTo>
                  <a:lnTo>
                    <a:pt x="0" y="18288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8" y="19050"/>
                  </a:lnTo>
                  <a:lnTo>
                    <a:pt x="108045" y="19050"/>
                  </a:lnTo>
                  <a:lnTo>
                    <a:pt x="101854" y="19660"/>
                  </a:lnTo>
                  <a:lnTo>
                    <a:pt x="56181" y="38576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1835054"/>
                  </a:lnTo>
                  <a:lnTo>
                    <a:pt x="19542" y="1840059"/>
                  </a:lnTo>
                  <a:lnTo>
                    <a:pt x="19660" y="1841248"/>
                  </a:lnTo>
                  <a:lnTo>
                    <a:pt x="38576" y="1886916"/>
                  </a:lnTo>
                  <a:lnTo>
                    <a:pt x="72071" y="1914405"/>
                  </a:lnTo>
                  <a:lnTo>
                    <a:pt x="108045" y="1924050"/>
                  </a:lnTo>
                  <a:lnTo>
                    <a:pt x="8559486" y="1924050"/>
                  </a:lnTo>
                  <a:lnTo>
                    <a:pt x="8550234" y="1929587"/>
                  </a:lnTo>
                  <a:lnTo>
                    <a:pt x="8540039" y="1934398"/>
                  </a:lnTo>
                  <a:lnTo>
                    <a:pt x="8529428" y="1938205"/>
                  </a:lnTo>
                  <a:lnTo>
                    <a:pt x="8518602" y="1940924"/>
                  </a:lnTo>
                  <a:lnTo>
                    <a:pt x="8507559" y="1942555"/>
                  </a:lnTo>
                  <a:lnTo>
                    <a:pt x="8496300" y="1943100"/>
                  </a:lnTo>
                  <a:close/>
                </a:path>
                <a:path w="8610600" h="1943100">
                  <a:moveTo>
                    <a:pt x="8559486" y="1924050"/>
                  </a:moveTo>
                  <a:lnTo>
                    <a:pt x="8502554" y="1924050"/>
                  </a:lnTo>
                  <a:lnTo>
                    <a:pt x="8508747" y="1923439"/>
                  </a:lnTo>
                  <a:lnTo>
                    <a:pt x="8521016" y="1920999"/>
                  </a:lnTo>
                  <a:lnTo>
                    <a:pt x="8559229" y="1900572"/>
                  </a:lnTo>
                  <a:lnTo>
                    <a:pt x="8586692" y="1859471"/>
                  </a:lnTo>
                  <a:lnTo>
                    <a:pt x="8591550" y="1835054"/>
                  </a:lnTo>
                  <a:lnTo>
                    <a:pt x="8591550" y="108045"/>
                  </a:lnTo>
                  <a:lnTo>
                    <a:pt x="8591057" y="103040"/>
                  </a:lnTo>
                  <a:lnTo>
                    <a:pt x="8590939" y="101851"/>
                  </a:lnTo>
                  <a:lnTo>
                    <a:pt x="8572022" y="56181"/>
                  </a:lnTo>
                  <a:lnTo>
                    <a:pt x="8538528" y="28693"/>
                  </a:lnTo>
                  <a:lnTo>
                    <a:pt x="8502554" y="19050"/>
                  </a:lnTo>
                  <a:lnTo>
                    <a:pt x="8559488" y="19050"/>
                  </a:lnTo>
                  <a:lnTo>
                    <a:pt x="8591353" y="50785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1828800"/>
                  </a:lnTo>
                  <a:lnTo>
                    <a:pt x="8601897" y="1872540"/>
                  </a:lnTo>
                  <a:lnTo>
                    <a:pt x="8577121" y="1909622"/>
                  </a:lnTo>
                  <a:lnTo>
                    <a:pt x="8559812" y="1923854"/>
                  </a:lnTo>
                  <a:lnTo>
                    <a:pt x="8559486" y="19240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4050" y="473074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127000"/>
                  </a:moveTo>
                  <a:lnTo>
                    <a:pt x="254000" y="135338"/>
                  </a:lnTo>
                  <a:lnTo>
                    <a:pt x="253186" y="143597"/>
                  </a:lnTo>
                  <a:lnTo>
                    <a:pt x="251559" y="151776"/>
                  </a:lnTo>
                  <a:lnTo>
                    <a:pt x="249932" y="159955"/>
                  </a:lnTo>
                  <a:lnTo>
                    <a:pt x="247523" y="167896"/>
                  </a:lnTo>
                  <a:lnTo>
                    <a:pt x="244332" y="175600"/>
                  </a:lnTo>
                  <a:lnTo>
                    <a:pt x="241141" y="183304"/>
                  </a:lnTo>
                  <a:lnTo>
                    <a:pt x="237229" y="190623"/>
                  </a:lnTo>
                  <a:lnTo>
                    <a:pt x="232596" y="197557"/>
                  </a:lnTo>
                  <a:lnTo>
                    <a:pt x="227963" y="204491"/>
                  </a:lnTo>
                  <a:lnTo>
                    <a:pt x="222699" y="210906"/>
                  </a:lnTo>
                  <a:lnTo>
                    <a:pt x="216802" y="216802"/>
                  </a:lnTo>
                  <a:lnTo>
                    <a:pt x="210906" y="222699"/>
                  </a:lnTo>
                  <a:lnTo>
                    <a:pt x="204491" y="227963"/>
                  </a:lnTo>
                  <a:lnTo>
                    <a:pt x="197557" y="232596"/>
                  </a:lnTo>
                  <a:lnTo>
                    <a:pt x="190623" y="237229"/>
                  </a:lnTo>
                  <a:lnTo>
                    <a:pt x="183304" y="241141"/>
                  </a:lnTo>
                  <a:lnTo>
                    <a:pt x="175600" y="244332"/>
                  </a:lnTo>
                  <a:lnTo>
                    <a:pt x="167896" y="247523"/>
                  </a:lnTo>
                  <a:lnTo>
                    <a:pt x="159955" y="249932"/>
                  </a:lnTo>
                  <a:lnTo>
                    <a:pt x="151776" y="251559"/>
                  </a:lnTo>
                  <a:lnTo>
                    <a:pt x="143597" y="253186"/>
                  </a:lnTo>
                  <a:lnTo>
                    <a:pt x="135338" y="254000"/>
                  </a:lnTo>
                  <a:lnTo>
                    <a:pt x="127000" y="254000"/>
                  </a:lnTo>
                  <a:lnTo>
                    <a:pt x="118661" y="254000"/>
                  </a:lnTo>
                  <a:lnTo>
                    <a:pt x="110402" y="253186"/>
                  </a:lnTo>
                  <a:lnTo>
                    <a:pt x="102223" y="251559"/>
                  </a:lnTo>
                  <a:lnTo>
                    <a:pt x="94044" y="249932"/>
                  </a:lnTo>
                  <a:lnTo>
                    <a:pt x="86103" y="247523"/>
                  </a:lnTo>
                  <a:lnTo>
                    <a:pt x="78399" y="244332"/>
                  </a:lnTo>
                  <a:lnTo>
                    <a:pt x="70695" y="241141"/>
                  </a:lnTo>
                  <a:lnTo>
                    <a:pt x="63376" y="237229"/>
                  </a:lnTo>
                  <a:lnTo>
                    <a:pt x="56442" y="232596"/>
                  </a:lnTo>
                  <a:lnTo>
                    <a:pt x="49509" y="227963"/>
                  </a:lnTo>
                  <a:lnTo>
                    <a:pt x="43093" y="222699"/>
                  </a:lnTo>
                  <a:lnTo>
                    <a:pt x="37197" y="216802"/>
                  </a:lnTo>
                  <a:lnTo>
                    <a:pt x="31300" y="210906"/>
                  </a:lnTo>
                  <a:lnTo>
                    <a:pt x="26036" y="204491"/>
                  </a:lnTo>
                  <a:lnTo>
                    <a:pt x="21403" y="197557"/>
                  </a:lnTo>
                  <a:lnTo>
                    <a:pt x="16770" y="190623"/>
                  </a:lnTo>
                  <a:lnTo>
                    <a:pt x="2440" y="151776"/>
                  </a:lnTo>
                  <a:lnTo>
                    <a:pt x="813" y="143597"/>
                  </a:lnTo>
                  <a:lnTo>
                    <a:pt x="0" y="135338"/>
                  </a:lnTo>
                  <a:lnTo>
                    <a:pt x="0" y="127000"/>
                  </a:lnTo>
                  <a:lnTo>
                    <a:pt x="0" y="118661"/>
                  </a:lnTo>
                  <a:lnTo>
                    <a:pt x="813" y="110402"/>
                  </a:lnTo>
                  <a:lnTo>
                    <a:pt x="2440" y="102223"/>
                  </a:lnTo>
                  <a:lnTo>
                    <a:pt x="4067" y="94044"/>
                  </a:lnTo>
                  <a:lnTo>
                    <a:pt x="21403" y="56442"/>
                  </a:lnTo>
                  <a:lnTo>
                    <a:pt x="26036" y="49509"/>
                  </a:lnTo>
                  <a:lnTo>
                    <a:pt x="31300" y="43093"/>
                  </a:lnTo>
                  <a:lnTo>
                    <a:pt x="37197" y="37197"/>
                  </a:lnTo>
                  <a:lnTo>
                    <a:pt x="43093" y="31300"/>
                  </a:lnTo>
                  <a:lnTo>
                    <a:pt x="78399" y="9667"/>
                  </a:lnTo>
                  <a:lnTo>
                    <a:pt x="118661" y="0"/>
                  </a:lnTo>
                  <a:lnTo>
                    <a:pt x="127000" y="0"/>
                  </a:lnTo>
                  <a:lnTo>
                    <a:pt x="135338" y="0"/>
                  </a:lnTo>
                  <a:lnTo>
                    <a:pt x="143597" y="813"/>
                  </a:lnTo>
                  <a:lnTo>
                    <a:pt x="151776" y="2440"/>
                  </a:lnTo>
                  <a:lnTo>
                    <a:pt x="159955" y="4067"/>
                  </a:lnTo>
                  <a:lnTo>
                    <a:pt x="197557" y="21403"/>
                  </a:lnTo>
                  <a:lnTo>
                    <a:pt x="204491" y="26036"/>
                  </a:lnTo>
                  <a:lnTo>
                    <a:pt x="210906" y="31300"/>
                  </a:lnTo>
                  <a:lnTo>
                    <a:pt x="216802" y="37197"/>
                  </a:lnTo>
                  <a:lnTo>
                    <a:pt x="222699" y="43093"/>
                  </a:lnTo>
                  <a:lnTo>
                    <a:pt x="227963" y="49509"/>
                  </a:lnTo>
                  <a:lnTo>
                    <a:pt x="232596" y="56442"/>
                  </a:lnTo>
                  <a:lnTo>
                    <a:pt x="237229" y="63376"/>
                  </a:lnTo>
                  <a:lnTo>
                    <a:pt x="241141" y="70695"/>
                  </a:lnTo>
                  <a:lnTo>
                    <a:pt x="244332" y="78399"/>
                  </a:lnTo>
                  <a:lnTo>
                    <a:pt x="247523" y="86103"/>
                  </a:lnTo>
                  <a:lnTo>
                    <a:pt x="249932" y="94044"/>
                  </a:lnTo>
                  <a:lnTo>
                    <a:pt x="251559" y="102223"/>
                  </a:lnTo>
                  <a:lnTo>
                    <a:pt x="253186" y="110402"/>
                  </a:lnTo>
                  <a:lnTo>
                    <a:pt x="254000" y="118661"/>
                  </a:lnTo>
                  <a:lnTo>
                    <a:pt x="254000" y="127000"/>
                  </a:lnTo>
                  <a:close/>
                </a:path>
              </a:pathLst>
            </a:custGeom>
            <a:ln w="254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150" y="4768849"/>
              <a:ext cx="177800" cy="1778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15950" y="4654550"/>
            <a:ext cx="2652395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solidFill>
                  <a:srgbClr val="372FA2"/>
                </a:solidFill>
                <a:latin typeface="Arial"/>
                <a:cs typeface="Arial"/>
              </a:rPr>
              <a:t>PID </a:t>
            </a:r>
            <a:r>
              <a:rPr dirty="0" sz="2250" spc="-10" b="1">
                <a:solidFill>
                  <a:srgbClr val="372FA2"/>
                </a:solidFill>
                <a:latin typeface="Arial"/>
                <a:cs typeface="Arial"/>
              </a:rPr>
              <a:t>Parameter</a:t>
            </a:r>
            <a:endParaRPr sz="225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pid</a:t>
            </a:r>
            <a:r>
              <a:rPr dirty="0" sz="150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&gt;</a:t>
            </a:r>
            <a:r>
              <a:rPr dirty="0" sz="150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0:</a:t>
            </a:r>
            <a:r>
              <a:rPr dirty="0" sz="1500" spc="-2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Wait</a:t>
            </a:r>
            <a:r>
              <a:rPr dirty="0" sz="15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15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specific</a:t>
            </a:r>
            <a:r>
              <a:rPr dirty="0" sz="15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150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pid</a:t>
            </a:r>
            <a:r>
              <a:rPr dirty="0" sz="1500" spc="-2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==</a:t>
            </a:r>
            <a:r>
              <a:rPr dirty="0" sz="1500" spc="-2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374050"/>
                </a:solidFill>
                <a:latin typeface="Arial"/>
                <a:cs typeface="Arial"/>
              </a:rPr>
              <a:t>-</a:t>
            </a: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1:</a:t>
            </a:r>
            <a:r>
              <a:rPr dirty="0" sz="150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Wait</a:t>
            </a:r>
            <a:r>
              <a:rPr dirty="0" sz="15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15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any</a:t>
            </a:r>
            <a:r>
              <a:rPr dirty="0" sz="150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150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0:</a:t>
            </a:r>
            <a:r>
              <a:rPr dirty="0" sz="1500" spc="-4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Wait</a:t>
            </a:r>
            <a:r>
              <a:rPr dirty="0" sz="15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15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15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group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296400" y="4438649"/>
            <a:ext cx="8610600" cy="1943100"/>
            <a:chOff x="9296400" y="4438649"/>
            <a:chExt cx="8610600" cy="1943100"/>
          </a:xfrm>
        </p:grpSpPr>
        <p:sp>
          <p:nvSpPr>
            <p:cNvPr id="22" name="object 22" descr=""/>
            <p:cNvSpPr/>
            <p:nvPr/>
          </p:nvSpPr>
          <p:spPr>
            <a:xfrm>
              <a:off x="9296400" y="4438649"/>
              <a:ext cx="8610600" cy="1943100"/>
            </a:xfrm>
            <a:custGeom>
              <a:avLst/>
              <a:gdLst/>
              <a:ahLst/>
              <a:cxnLst/>
              <a:rect l="l" t="t" r="r" b="b"/>
              <a:pathLst>
                <a:path w="8610600" h="1943100">
                  <a:moveTo>
                    <a:pt x="8496300" y="1943100"/>
                  </a:moveTo>
                  <a:lnTo>
                    <a:pt x="114300" y="1943100"/>
                  </a:lnTo>
                  <a:lnTo>
                    <a:pt x="103040" y="1942555"/>
                  </a:lnTo>
                  <a:lnTo>
                    <a:pt x="60364" y="1929587"/>
                  </a:lnTo>
                  <a:lnTo>
                    <a:pt x="25900" y="1901275"/>
                  </a:lnTo>
                  <a:lnTo>
                    <a:pt x="4893" y="1861929"/>
                  </a:lnTo>
                  <a:lnTo>
                    <a:pt x="0" y="18288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7" y="70558"/>
                  </a:lnTo>
                  <a:lnTo>
                    <a:pt x="8610600" y="114300"/>
                  </a:lnTo>
                  <a:lnTo>
                    <a:pt x="8610600" y="1828800"/>
                  </a:lnTo>
                  <a:lnTo>
                    <a:pt x="8601897" y="1872540"/>
                  </a:lnTo>
                  <a:lnTo>
                    <a:pt x="8577120" y="1909622"/>
                  </a:lnTo>
                  <a:lnTo>
                    <a:pt x="8540038" y="1934398"/>
                  </a:lnTo>
                  <a:lnTo>
                    <a:pt x="8496300" y="1943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296400" y="4438649"/>
              <a:ext cx="8610600" cy="1943100"/>
            </a:xfrm>
            <a:custGeom>
              <a:avLst/>
              <a:gdLst/>
              <a:ahLst/>
              <a:cxnLst/>
              <a:rect l="l" t="t" r="r" b="b"/>
              <a:pathLst>
                <a:path w="8610600" h="1943100">
                  <a:moveTo>
                    <a:pt x="8496300" y="1943100"/>
                  </a:moveTo>
                  <a:lnTo>
                    <a:pt x="114300" y="1943100"/>
                  </a:lnTo>
                  <a:lnTo>
                    <a:pt x="103040" y="1942555"/>
                  </a:lnTo>
                  <a:lnTo>
                    <a:pt x="60364" y="1929587"/>
                  </a:lnTo>
                  <a:lnTo>
                    <a:pt x="25900" y="1901275"/>
                  </a:lnTo>
                  <a:lnTo>
                    <a:pt x="4893" y="1861929"/>
                  </a:lnTo>
                  <a:lnTo>
                    <a:pt x="0" y="18288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7" y="19050"/>
                  </a:lnTo>
                  <a:lnTo>
                    <a:pt x="108046" y="19050"/>
                  </a:lnTo>
                  <a:lnTo>
                    <a:pt x="101854" y="19660"/>
                  </a:lnTo>
                  <a:lnTo>
                    <a:pt x="56180" y="38576"/>
                  </a:lnTo>
                  <a:lnTo>
                    <a:pt x="28692" y="72070"/>
                  </a:lnTo>
                  <a:lnTo>
                    <a:pt x="19050" y="108045"/>
                  </a:lnTo>
                  <a:lnTo>
                    <a:pt x="19050" y="1835054"/>
                  </a:lnTo>
                  <a:lnTo>
                    <a:pt x="31625" y="1876516"/>
                  </a:lnTo>
                  <a:lnTo>
                    <a:pt x="66580" y="1911470"/>
                  </a:lnTo>
                  <a:lnTo>
                    <a:pt x="108046" y="1924050"/>
                  </a:lnTo>
                  <a:lnTo>
                    <a:pt x="8559485" y="1924050"/>
                  </a:lnTo>
                  <a:lnTo>
                    <a:pt x="8550233" y="1929587"/>
                  </a:lnTo>
                  <a:lnTo>
                    <a:pt x="8540038" y="1934398"/>
                  </a:lnTo>
                  <a:lnTo>
                    <a:pt x="8529427" y="1938205"/>
                  </a:lnTo>
                  <a:lnTo>
                    <a:pt x="8518601" y="1940924"/>
                  </a:lnTo>
                  <a:lnTo>
                    <a:pt x="8507558" y="1942555"/>
                  </a:lnTo>
                  <a:lnTo>
                    <a:pt x="8496300" y="1943100"/>
                  </a:lnTo>
                  <a:close/>
                </a:path>
                <a:path w="8610600" h="1943100">
                  <a:moveTo>
                    <a:pt x="8559485" y="1924050"/>
                  </a:moveTo>
                  <a:lnTo>
                    <a:pt x="8502553" y="1924050"/>
                  </a:lnTo>
                  <a:lnTo>
                    <a:pt x="8508747" y="1923439"/>
                  </a:lnTo>
                  <a:lnTo>
                    <a:pt x="8521014" y="1920999"/>
                  </a:lnTo>
                  <a:lnTo>
                    <a:pt x="8559229" y="1900572"/>
                  </a:lnTo>
                  <a:lnTo>
                    <a:pt x="8586692" y="1859471"/>
                  </a:lnTo>
                  <a:lnTo>
                    <a:pt x="8591549" y="1835054"/>
                  </a:lnTo>
                  <a:lnTo>
                    <a:pt x="8591549" y="108045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1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7" y="19050"/>
                  </a:lnTo>
                  <a:lnTo>
                    <a:pt x="8591353" y="50785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1828800"/>
                  </a:lnTo>
                  <a:lnTo>
                    <a:pt x="8601897" y="1872540"/>
                  </a:lnTo>
                  <a:lnTo>
                    <a:pt x="8577121" y="1909622"/>
                  </a:lnTo>
                  <a:lnTo>
                    <a:pt x="8559811" y="1923854"/>
                  </a:lnTo>
                  <a:lnTo>
                    <a:pt x="8559485" y="19240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81704" y="4730749"/>
              <a:ext cx="229870" cy="254000"/>
            </a:xfrm>
            <a:custGeom>
              <a:avLst/>
              <a:gdLst/>
              <a:ahLst/>
              <a:cxnLst/>
              <a:rect l="l" t="t" r="r" b="b"/>
              <a:pathLst>
                <a:path w="229870" h="254000">
                  <a:moveTo>
                    <a:pt x="117539" y="0"/>
                  </a:moveTo>
                  <a:lnTo>
                    <a:pt x="111951" y="0"/>
                  </a:lnTo>
                  <a:lnTo>
                    <a:pt x="108582" y="0"/>
                  </a:lnTo>
                  <a:lnTo>
                    <a:pt x="105342" y="644"/>
                  </a:lnTo>
                  <a:lnTo>
                    <a:pt x="88484" y="15679"/>
                  </a:lnTo>
                  <a:lnTo>
                    <a:pt x="87195" y="18791"/>
                  </a:lnTo>
                  <a:lnTo>
                    <a:pt x="86551" y="22031"/>
                  </a:lnTo>
                  <a:lnTo>
                    <a:pt x="86551" y="25400"/>
                  </a:lnTo>
                  <a:lnTo>
                    <a:pt x="86551" y="27686"/>
                  </a:lnTo>
                  <a:lnTo>
                    <a:pt x="86546" y="32218"/>
                  </a:lnTo>
                  <a:lnTo>
                    <a:pt x="85409" y="36447"/>
                  </a:lnTo>
                  <a:lnTo>
                    <a:pt x="83141" y="40371"/>
                  </a:lnTo>
                  <a:lnTo>
                    <a:pt x="80873" y="44295"/>
                  </a:lnTo>
                  <a:lnTo>
                    <a:pt x="77776" y="47390"/>
                  </a:lnTo>
                  <a:lnTo>
                    <a:pt x="73851" y="49657"/>
                  </a:lnTo>
                  <a:lnTo>
                    <a:pt x="68390" y="52832"/>
                  </a:lnTo>
                  <a:lnTo>
                    <a:pt x="64460" y="55100"/>
                  </a:lnTo>
                  <a:lnTo>
                    <a:pt x="60227" y="56234"/>
                  </a:lnTo>
                  <a:lnTo>
                    <a:pt x="55690" y="56234"/>
                  </a:lnTo>
                  <a:lnTo>
                    <a:pt x="51152" y="56234"/>
                  </a:lnTo>
                  <a:lnTo>
                    <a:pt x="46919" y="55100"/>
                  </a:lnTo>
                  <a:lnTo>
                    <a:pt x="42990" y="52832"/>
                  </a:lnTo>
                  <a:lnTo>
                    <a:pt x="41085" y="51816"/>
                  </a:lnTo>
                  <a:lnTo>
                    <a:pt x="38170" y="50134"/>
                  </a:lnTo>
                  <a:lnTo>
                    <a:pt x="35045" y="49074"/>
                  </a:lnTo>
                  <a:lnTo>
                    <a:pt x="31710" y="48635"/>
                  </a:lnTo>
                  <a:lnTo>
                    <a:pt x="28374" y="48195"/>
                  </a:lnTo>
                  <a:lnTo>
                    <a:pt x="439" y="75287"/>
                  </a:lnTo>
                  <a:lnTo>
                    <a:pt x="0" y="78623"/>
                  </a:lnTo>
                  <a:lnTo>
                    <a:pt x="214" y="81916"/>
                  </a:lnTo>
                  <a:lnTo>
                    <a:pt x="1083" y="85166"/>
                  </a:lnTo>
                  <a:lnTo>
                    <a:pt x="1953" y="88416"/>
                  </a:lnTo>
                  <a:lnTo>
                    <a:pt x="3410" y="91376"/>
                  </a:lnTo>
                  <a:lnTo>
                    <a:pt x="5455" y="94048"/>
                  </a:lnTo>
                  <a:lnTo>
                    <a:pt x="7501" y="96719"/>
                  </a:lnTo>
                  <a:lnTo>
                    <a:pt x="9979" y="98897"/>
                  </a:lnTo>
                  <a:lnTo>
                    <a:pt x="12891" y="100584"/>
                  </a:lnTo>
                  <a:lnTo>
                    <a:pt x="14796" y="101854"/>
                  </a:lnTo>
                  <a:lnTo>
                    <a:pt x="18701" y="104108"/>
                  </a:lnTo>
                  <a:lnTo>
                    <a:pt x="21788" y="107185"/>
                  </a:lnTo>
                  <a:lnTo>
                    <a:pt x="24054" y="111084"/>
                  </a:lnTo>
                  <a:lnTo>
                    <a:pt x="26321" y="114983"/>
                  </a:lnTo>
                  <a:lnTo>
                    <a:pt x="27468" y="119188"/>
                  </a:lnTo>
                  <a:lnTo>
                    <a:pt x="27496" y="123698"/>
                  </a:lnTo>
                  <a:lnTo>
                    <a:pt x="27496" y="130175"/>
                  </a:lnTo>
                  <a:lnTo>
                    <a:pt x="27514" y="134730"/>
                  </a:lnTo>
                  <a:lnTo>
                    <a:pt x="14796" y="152273"/>
                  </a:lnTo>
                  <a:lnTo>
                    <a:pt x="12891" y="153416"/>
                  </a:lnTo>
                  <a:lnTo>
                    <a:pt x="1083" y="168833"/>
                  </a:lnTo>
                  <a:lnTo>
                    <a:pt x="214" y="172084"/>
                  </a:lnTo>
                  <a:lnTo>
                    <a:pt x="12950" y="200348"/>
                  </a:lnTo>
                  <a:lnTo>
                    <a:pt x="15621" y="202393"/>
                  </a:lnTo>
                  <a:lnTo>
                    <a:pt x="18581" y="203851"/>
                  </a:lnTo>
                  <a:lnTo>
                    <a:pt x="21831" y="204720"/>
                  </a:lnTo>
                  <a:lnTo>
                    <a:pt x="25082" y="205589"/>
                  </a:lnTo>
                  <a:lnTo>
                    <a:pt x="28374" y="205804"/>
                  </a:lnTo>
                  <a:lnTo>
                    <a:pt x="31710" y="205364"/>
                  </a:lnTo>
                  <a:lnTo>
                    <a:pt x="35045" y="204925"/>
                  </a:lnTo>
                  <a:lnTo>
                    <a:pt x="38170" y="203865"/>
                  </a:lnTo>
                  <a:lnTo>
                    <a:pt x="41085" y="202184"/>
                  </a:lnTo>
                  <a:lnTo>
                    <a:pt x="42990" y="201168"/>
                  </a:lnTo>
                  <a:lnTo>
                    <a:pt x="46919" y="198899"/>
                  </a:lnTo>
                  <a:lnTo>
                    <a:pt x="51152" y="197765"/>
                  </a:lnTo>
                  <a:lnTo>
                    <a:pt x="55690" y="197765"/>
                  </a:lnTo>
                  <a:lnTo>
                    <a:pt x="60227" y="197765"/>
                  </a:lnTo>
                  <a:lnTo>
                    <a:pt x="64460" y="198899"/>
                  </a:lnTo>
                  <a:lnTo>
                    <a:pt x="68390" y="201168"/>
                  </a:lnTo>
                  <a:lnTo>
                    <a:pt x="73851" y="204343"/>
                  </a:lnTo>
                  <a:lnTo>
                    <a:pt x="77776" y="206609"/>
                  </a:lnTo>
                  <a:lnTo>
                    <a:pt x="80873" y="209704"/>
                  </a:lnTo>
                  <a:lnTo>
                    <a:pt x="83141" y="213628"/>
                  </a:lnTo>
                  <a:lnTo>
                    <a:pt x="85409" y="217552"/>
                  </a:lnTo>
                  <a:lnTo>
                    <a:pt x="86546" y="221781"/>
                  </a:lnTo>
                  <a:lnTo>
                    <a:pt x="86551" y="226314"/>
                  </a:lnTo>
                  <a:lnTo>
                    <a:pt x="86551" y="228600"/>
                  </a:lnTo>
                  <a:lnTo>
                    <a:pt x="86551" y="231968"/>
                  </a:lnTo>
                  <a:lnTo>
                    <a:pt x="87195" y="235208"/>
                  </a:lnTo>
                  <a:lnTo>
                    <a:pt x="88484" y="238320"/>
                  </a:lnTo>
                  <a:lnTo>
                    <a:pt x="89773" y="241432"/>
                  </a:lnTo>
                  <a:lnTo>
                    <a:pt x="91608" y="244178"/>
                  </a:lnTo>
                  <a:lnTo>
                    <a:pt x="93990" y="246560"/>
                  </a:lnTo>
                  <a:lnTo>
                    <a:pt x="96372" y="248942"/>
                  </a:lnTo>
                  <a:lnTo>
                    <a:pt x="111951" y="254000"/>
                  </a:lnTo>
                  <a:lnTo>
                    <a:pt x="117539" y="254000"/>
                  </a:lnTo>
                  <a:lnTo>
                    <a:pt x="120907" y="254000"/>
                  </a:lnTo>
                  <a:lnTo>
                    <a:pt x="124147" y="253355"/>
                  </a:lnTo>
                  <a:lnTo>
                    <a:pt x="127259" y="252066"/>
                  </a:lnTo>
                  <a:lnTo>
                    <a:pt x="130371" y="250777"/>
                  </a:lnTo>
                  <a:lnTo>
                    <a:pt x="142939" y="228600"/>
                  </a:lnTo>
                  <a:lnTo>
                    <a:pt x="142939" y="226314"/>
                  </a:lnTo>
                  <a:lnTo>
                    <a:pt x="142943" y="221781"/>
                  </a:lnTo>
                  <a:lnTo>
                    <a:pt x="155639" y="204343"/>
                  </a:lnTo>
                  <a:lnTo>
                    <a:pt x="161100" y="201168"/>
                  </a:lnTo>
                  <a:lnTo>
                    <a:pt x="165029" y="198899"/>
                  </a:lnTo>
                  <a:lnTo>
                    <a:pt x="169262" y="197765"/>
                  </a:lnTo>
                  <a:lnTo>
                    <a:pt x="173800" y="197765"/>
                  </a:lnTo>
                  <a:lnTo>
                    <a:pt x="178337" y="197765"/>
                  </a:lnTo>
                  <a:lnTo>
                    <a:pt x="182570" y="198899"/>
                  </a:lnTo>
                  <a:lnTo>
                    <a:pt x="186500" y="201168"/>
                  </a:lnTo>
                  <a:lnTo>
                    <a:pt x="188405" y="202184"/>
                  </a:lnTo>
                  <a:lnTo>
                    <a:pt x="191319" y="203865"/>
                  </a:lnTo>
                  <a:lnTo>
                    <a:pt x="194444" y="204925"/>
                  </a:lnTo>
                  <a:lnTo>
                    <a:pt x="197779" y="205364"/>
                  </a:lnTo>
                  <a:lnTo>
                    <a:pt x="201115" y="205804"/>
                  </a:lnTo>
                  <a:lnTo>
                    <a:pt x="204408" y="205589"/>
                  </a:lnTo>
                  <a:lnTo>
                    <a:pt x="225870" y="187960"/>
                  </a:lnTo>
                  <a:lnTo>
                    <a:pt x="227551" y="185045"/>
                  </a:lnTo>
                  <a:lnTo>
                    <a:pt x="228611" y="181920"/>
                  </a:lnTo>
                  <a:lnTo>
                    <a:pt x="229050" y="178585"/>
                  </a:lnTo>
                  <a:lnTo>
                    <a:pt x="229490" y="175249"/>
                  </a:lnTo>
                  <a:lnTo>
                    <a:pt x="229275" y="171957"/>
                  </a:lnTo>
                  <a:lnTo>
                    <a:pt x="228406" y="168706"/>
                  </a:lnTo>
                  <a:lnTo>
                    <a:pt x="227537" y="165456"/>
                  </a:lnTo>
                  <a:lnTo>
                    <a:pt x="214694" y="152273"/>
                  </a:lnTo>
                  <a:lnTo>
                    <a:pt x="210749" y="149995"/>
                  </a:lnTo>
                  <a:lnTo>
                    <a:pt x="207641" y="146881"/>
                  </a:lnTo>
                  <a:lnTo>
                    <a:pt x="205371" y="142932"/>
                  </a:lnTo>
                  <a:lnTo>
                    <a:pt x="203101" y="138982"/>
                  </a:lnTo>
                  <a:lnTo>
                    <a:pt x="201975" y="134730"/>
                  </a:lnTo>
                  <a:lnTo>
                    <a:pt x="201994" y="130175"/>
                  </a:lnTo>
                  <a:lnTo>
                    <a:pt x="201994" y="123825"/>
                  </a:lnTo>
                  <a:lnTo>
                    <a:pt x="214694" y="101727"/>
                  </a:lnTo>
                  <a:lnTo>
                    <a:pt x="216599" y="100584"/>
                  </a:lnTo>
                  <a:lnTo>
                    <a:pt x="228406" y="85166"/>
                  </a:lnTo>
                  <a:lnTo>
                    <a:pt x="229275" y="81916"/>
                  </a:lnTo>
                  <a:lnTo>
                    <a:pt x="216540" y="53651"/>
                  </a:lnTo>
                  <a:lnTo>
                    <a:pt x="213869" y="51606"/>
                  </a:lnTo>
                  <a:lnTo>
                    <a:pt x="210908" y="50149"/>
                  </a:lnTo>
                  <a:lnTo>
                    <a:pt x="207658" y="49279"/>
                  </a:lnTo>
                  <a:lnTo>
                    <a:pt x="204408" y="48410"/>
                  </a:lnTo>
                  <a:lnTo>
                    <a:pt x="201115" y="48195"/>
                  </a:lnTo>
                  <a:lnTo>
                    <a:pt x="197779" y="48635"/>
                  </a:lnTo>
                  <a:lnTo>
                    <a:pt x="194444" y="49074"/>
                  </a:lnTo>
                  <a:lnTo>
                    <a:pt x="191319" y="50134"/>
                  </a:lnTo>
                  <a:lnTo>
                    <a:pt x="188405" y="51816"/>
                  </a:lnTo>
                  <a:lnTo>
                    <a:pt x="186500" y="52832"/>
                  </a:lnTo>
                  <a:lnTo>
                    <a:pt x="182570" y="55100"/>
                  </a:lnTo>
                  <a:lnTo>
                    <a:pt x="178337" y="56234"/>
                  </a:lnTo>
                  <a:lnTo>
                    <a:pt x="173800" y="56234"/>
                  </a:lnTo>
                  <a:lnTo>
                    <a:pt x="169262" y="56234"/>
                  </a:lnTo>
                  <a:lnTo>
                    <a:pt x="165029" y="55100"/>
                  </a:lnTo>
                  <a:lnTo>
                    <a:pt x="161100" y="52832"/>
                  </a:lnTo>
                  <a:lnTo>
                    <a:pt x="155639" y="49657"/>
                  </a:lnTo>
                  <a:lnTo>
                    <a:pt x="151713" y="47390"/>
                  </a:lnTo>
                  <a:lnTo>
                    <a:pt x="148616" y="44295"/>
                  </a:lnTo>
                  <a:lnTo>
                    <a:pt x="146348" y="40371"/>
                  </a:lnTo>
                  <a:lnTo>
                    <a:pt x="144080" y="36447"/>
                  </a:lnTo>
                  <a:lnTo>
                    <a:pt x="142943" y="32218"/>
                  </a:lnTo>
                  <a:lnTo>
                    <a:pt x="142939" y="27686"/>
                  </a:lnTo>
                  <a:lnTo>
                    <a:pt x="142939" y="25400"/>
                  </a:lnTo>
                  <a:lnTo>
                    <a:pt x="142939" y="22031"/>
                  </a:lnTo>
                  <a:lnTo>
                    <a:pt x="120907" y="0"/>
                  </a:lnTo>
                  <a:lnTo>
                    <a:pt x="117539" y="0"/>
                  </a:lnTo>
                  <a:close/>
                </a:path>
              </a:pathLst>
            </a:custGeom>
            <a:ln w="25400">
              <a:solidFill>
                <a:srgbClr val="6A20A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5649" y="4806949"/>
              <a:ext cx="101600" cy="1016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531350" y="4654550"/>
            <a:ext cx="3533140" cy="146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250" spc="-10" b="1">
                <a:solidFill>
                  <a:srgbClr val="6A20A7"/>
                </a:solidFill>
                <a:latin typeface="Arial"/>
                <a:cs typeface="Arial"/>
              </a:rPr>
              <a:t>Options</a:t>
            </a:r>
            <a:endParaRPr sz="225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WNOHANG:</a:t>
            </a:r>
            <a:r>
              <a:rPr dirty="0" sz="1500" spc="-6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Don't</a:t>
            </a:r>
            <a:r>
              <a:rPr dirty="0" sz="1500" spc="-6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block</a:t>
            </a:r>
            <a:endParaRPr sz="150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spc="-10" b="1">
                <a:solidFill>
                  <a:srgbClr val="374050"/>
                </a:solidFill>
                <a:latin typeface="Arial"/>
                <a:cs typeface="Arial"/>
              </a:rPr>
              <a:t>WUNTRACED:</a:t>
            </a:r>
            <a:r>
              <a:rPr dirty="0" sz="1500" spc="-3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Report</a:t>
            </a:r>
            <a:r>
              <a:rPr dirty="0" sz="15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stopped</a:t>
            </a:r>
            <a:r>
              <a:rPr dirty="0" sz="15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children</a:t>
            </a:r>
            <a:endParaRPr sz="1500">
              <a:latin typeface="Arial"/>
              <a:cs typeface="Arial"/>
            </a:endParaRPr>
          </a:p>
          <a:p>
            <a:pPr marL="131445" indent="-11874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31445" algn="l"/>
              </a:tabLst>
            </a:pPr>
            <a:r>
              <a:rPr dirty="0" sz="1500" b="1">
                <a:solidFill>
                  <a:srgbClr val="374050"/>
                </a:solidFill>
                <a:latin typeface="Arial"/>
                <a:cs typeface="Arial"/>
              </a:rPr>
              <a:t>0:</a:t>
            </a:r>
            <a:r>
              <a:rPr dirty="0" sz="1500" spc="-3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Block</a:t>
            </a:r>
            <a:r>
              <a:rPr dirty="0" sz="15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until</a:t>
            </a:r>
            <a:r>
              <a:rPr dirty="0" sz="1500" spc="-3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r>
              <a:rPr dirty="0" sz="15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"/>
                <a:cs typeface="Arial"/>
              </a:rPr>
              <a:t>terminates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782540" cy="10287000"/>
            <a:chOff x="0" y="0"/>
            <a:chExt cx="1778254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782196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70462" y="8687342"/>
              <a:ext cx="17041495" cy="1223010"/>
            </a:xfrm>
            <a:custGeom>
              <a:avLst/>
              <a:gdLst/>
              <a:ahLst/>
              <a:cxnLst/>
              <a:rect l="l" t="t" r="r" b="b"/>
              <a:pathLst>
                <a:path w="17041495" h="1223009">
                  <a:moveTo>
                    <a:pt x="17041270" y="1222525"/>
                  </a:moveTo>
                  <a:lnTo>
                    <a:pt x="0" y="1222525"/>
                  </a:lnTo>
                  <a:lnTo>
                    <a:pt x="0" y="0"/>
                  </a:lnTo>
                  <a:lnTo>
                    <a:pt x="17041270" y="0"/>
                  </a:lnTo>
                  <a:lnTo>
                    <a:pt x="17041270" y="1222525"/>
                  </a:lnTo>
                  <a:close/>
                </a:path>
              </a:pathLst>
            </a:custGeom>
            <a:solidFill>
              <a:srgbClr val="FEF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92105" y="481600"/>
              <a:ext cx="445134" cy="445134"/>
            </a:xfrm>
            <a:custGeom>
              <a:avLst/>
              <a:gdLst/>
              <a:ahLst/>
              <a:cxnLst/>
              <a:rect l="l" t="t" r="r" b="b"/>
              <a:pathLst>
                <a:path w="445135" h="445134">
                  <a:moveTo>
                    <a:pt x="395159" y="197579"/>
                  </a:moveTo>
                  <a:lnTo>
                    <a:pt x="395159" y="204050"/>
                  </a:lnTo>
                  <a:lnTo>
                    <a:pt x="394842" y="210506"/>
                  </a:lnTo>
                  <a:lnTo>
                    <a:pt x="394208" y="216946"/>
                  </a:lnTo>
                  <a:lnTo>
                    <a:pt x="393574" y="223386"/>
                  </a:lnTo>
                  <a:lnTo>
                    <a:pt x="392625" y="229779"/>
                  </a:lnTo>
                  <a:lnTo>
                    <a:pt x="391363" y="236125"/>
                  </a:lnTo>
                  <a:lnTo>
                    <a:pt x="390101" y="242472"/>
                  </a:lnTo>
                  <a:lnTo>
                    <a:pt x="388530" y="248742"/>
                  </a:lnTo>
                  <a:lnTo>
                    <a:pt x="386652" y="254934"/>
                  </a:lnTo>
                  <a:lnTo>
                    <a:pt x="384773" y="261126"/>
                  </a:lnTo>
                  <a:lnTo>
                    <a:pt x="382596" y="267212"/>
                  </a:lnTo>
                  <a:lnTo>
                    <a:pt x="380119" y="273190"/>
                  </a:lnTo>
                  <a:lnTo>
                    <a:pt x="377643" y="279168"/>
                  </a:lnTo>
                  <a:lnTo>
                    <a:pt x="361861" y="307349"/>
                  </a:lnTo>
                  <a:lnTo>
                    <a:pt x="358266" y="312729"/>
                  </a:lnTo>
                  <a:lnTo>
                    <a:pt x="354416" y="317921"/>
                  </a:lnTo>
                  <a:lnTo>
                    <a:pt x="350311" y="322923"/>
                  </a:lnTo>
                  <a:lnTo>
                    <a:pt x="346206" y="327925"/>
                  </a:lnTo>
                  <a:lnTo>
                    <a:pt x="341865" y="332714"/>
                  </a:lnTo>
                  <a:lnTo>
                    <a:pt x="337290" y="337290"/>
                  </a:lnTo>
                  <a:lnTo>
                    <a:pt x="332714" y="341865"/>
                  </a:lnTo>
                  <a:lnTo>
                    <a:pt x="327925" y="346206"/>
                  </a:lnTo>
                  <a:lnTo>
                    <a:pt x="322923" y="350311"/>
                  </a:lnTo>
                  <a:lnTo>
                    <a:pt x="317921" y="354416"/>
                  </a:lnTo>
                  <a:lnTo>
                    <a:pt x="312729" y="358266"/>
                  </a:lnTo>
                  <a:lnTo>
                    <a:pt x="307349" y="361861"/>
                  </a:lnTo>
                  <a:lnTo>
                    <a:pt x="301969" y="365456"/>
                  </a:lnTo>
                  <a:lnTo>
                    <a:pt x="273190" y="380119"/>
                  </a:lnTo>
                  <a:lnTo>
                    <a:pt x="267212" y="382596"/>
                  </a:lnTo>
                  <a:lnTo>
                    <a:pt x="261126" y="384773"/>
                  </a:lnTo>
                  <a:lnTo>
                    <a:pt x="254934" y="386652"/>
                  </a:lnTo>
                  <a:lnTo>
                    <a:pt x="248742" y="388530"/>
                  </a:lnTo>
                  <a:lnTo>
                    <a:pt x="242472" y="390101"/>
                  </a:lnTo>
                  <a:lnTo>
                    <a:pt x="236125" y="391363"/>
                  </a:lnTo>
                  <a:lnTo>
                    <a:pt x="229779" y="392625"/>
                  </a:lnTo>
                  <a:lnTo>
                    <a:pt x="223386" y="393574"/>
                  </a:lnTo>
                  <a:lnTo>
                    <a:pt x="216946" y="394208"/>
                  </a:lnTo>
                  <a:lnTo>
                    <a:pt x="210506" y="394842"/>
                  </a:lnTo>
                  <a:lnTo>
                    <a:pt x="204050" y="395159"/>
                  </a:lnTo>
                  <a:lnTo>
                    <a:pt x="197579" y="395159"/>
                  </a:lnTo>
                  <a:lnTo>
                    <a:pt x="191108" y="395159"/>
                  </a:lnTo>
                  <a:lnTo>
                    <a:pt x="159034" y="391363"/>
                  </a:lnTo>
                  <a:lnTo>
                    <a:pt x="152687" y="390101"/>
                  </a:lnTo>
                  <a:lnTo>
                    <a:pt x="146417" y="388530"/>
                  </a:lnTo>
                  <a:lnTo>
                    <a:pt x="140225" y="386652"/>
                  </a:lnTo>
                  <a:lnTo>
                    <a:pt x="134033" y="384773"/>
                  </a:lnTo>
                  <a:lnTo>
                    <a:pt x="127947" y="382596"/>
                  </a:lnTo>
                  <a:lnTo>
                    <a:pt x="121969" y="380119"/>
                  </a:lnTo>
                  <a:lnTo>
                    <a:pt x="115990" y="377643"/>
                  </a:lnTo>
                  <a:lnTo>
                    <a:pt x="110148" y="374880"/>
                  </a:lnTo>
                  <a:lnTo>
                    <a:pt x="104441" y="371829"/>
                  </a:lnTo>
                  <a:lnTo>
                    <a:pt x="98734" y="368779"/>
                  </a:lnTo>
                  <a:lnTo>
                    <a:pt x="93190" y="365456"/>
                  </a:lnTo>
                  <a:lnTo>
                    <a:pt x="87810" y="361861"/>
                  </a:lnTo>
                  <a:lnTo>
                    <a:pt x="82429" y="358266"/>
                  </a:lnTo>
                  <a:lnTo>
                    <a:pt x="77238" y="354416"/>
                  </a:lnTo>
                  <a:lnTo>
                    <a:pt x="72236" y="350311"/>
                  </a:lnTo>
                  <a:lnTo>
                    <a:pt x="67234" y="346206"/>
                  </a:lnTo>
                  <a:lnTo>
                    <a:pt x="62445" y="341865"/>
                  </a:lnTo>
                  <a:lnTo>
                    <a:pt x="57869" y="337290"/>
                  </a:lnTo>
                  <a:lnTo>
                    <a:pt x="53294" y="332714"/>
                  </a:lnTo>
                  <a:lnTo>
                    <a:pt x="48953" y="327925"/>
                  </a:lnTo>
                  <a:lnTo>
                    <a:pt x="44848" y="322923"/>
                  </a:lnTo>
                  <a:lnTo>
                    <a:pt x="40743" y="317921"/>
                  </a:lnTo>
                  <a:lnTo>
                    <a:pt x="36893" y="312729"/>
                  </a:lnTo>
                  <a:lnTo>
                    <a:pt x="33298" y="307349"/>
                  </a:lnTo>
                  <a:lnTo>
                    <a:pt x="29703" y="301969"/>
                  </a:lnTo>
                  <a:lnTo>
                    <a:pt x="15039" y="273190"/>
                  </a:lnTo>
                  <a:lnTo>
                    <a:pt x="12563" y="267212"/>
                  </a:lnTo>
                  <a:lnTo>
                    <a:pt x="10386" y="261126"/>
                  </a:lnTo>
                  <a:lnTo>
                    <a:pt x="8507" y="254934"/>
                  </a:lnTo>
                  <a:lnTo>
                    <a:pt x="6629" y="248742"/>
                  </a:lnTo>
                  <a:lnTo>
                    <a:pt x="5058" y="242472"/>
                  </a:lnTo>
                  <a:lnTo>
                    <a:pt x="3796" y="236125"/>
                  </a:lnTo>
                  <a:lnTo>
                    <a:pt x="2534" y="229779"/>
                  </a:lnTo>
                  <a:lnTo>
                    <a:pt x="1585" y="223386"/>
                  </a:lnTo>
                  <a:lnTo>
                    <a:pt x="951" y="216946"/>
                  </a:lnTo>
                  <a:lnTo>
                    <a:pt x="317" y="210506"/>
                  </a:lnTo>
                  <a:lnTo>
                    <a:pt x="0" y="204050"/>
                  </a:lnTo>
                  <a:lnTo>
                    <a:pt x="0" y="197579"/>
                  </a:lnTo>
                  <a:lnTo>
                    <a:pt x="0" y="191108"/>
                  </a:lnTo>
                  <a:lnTo>
                    <a:pt x="5058" y="152687"/>
                  </a:lnTo>
                  <a:lnTo>
                    <a:pt x="8507" y="140225"/>
                  </a:lnTo>
                  <a:lnTo>
                    <a:pt x="10386" y="134033"/>
                  </a:lnTo>
                  <a:lnTo>
                    <a:pt x="26380" y="98734"/>
                  </a:lnTo>
                  <a:lnTo>
                    <a:pt x="48953" y="67234"/>
                  </a:lnTo>
                  <a:lnTo>
                    <a:pt x="57869" y="57869"/>
                  </a:lnTo>
                  <a:lnTo>
                    <a:pt x="62445" y="53294"/>
                  </a:lnTo>
                  <a:lnTo>
                    <a:pt x="67234" y="48953"/>
                  </a:lnTo>
                  <a:lnTo>
                    <a:pt x="72236" y="44848"/>
                  </a:lnTo>
                  <a:lnTo>
                    <a:pt x="77238" y="40743"/>
                  </a:lnTo>
                  <a:lnTo>
                    <a:pt x="104441" y="23329"/>
                  </a:lnTo>
                  <a:lnTo>
                    <a:pt x="110148" y="20279"/>
                  </a:lnTo>
                  <a:lnTo>
                    <a:pt x="140225" y="8507"/>
                  </a:lnTo>
                  <a:lnTo>
                    <a:pt x="146417" y="6629"/>
                  </a:lnTo>
                  <a:lnTo>
                    <a:pt x="178213" y="951"/>
                  </a:lnTo>
                  <a:lnTo>
                    <a:pt x="184653" y="317"/>
                  </a:lnTo>
                  <a:lnTo>
                    <a:pt x="191108" y="0"/>
                  </a:lnTo>
                  <a:lnTo>
                    <a:pt x="197579" y="0"/>
                  </a:lnTo>
                  <a:lnTo>
                    <a:pt x="204050" y="0"/>
                  </a:lnTo>
                  <a:lnTo>
                    <a:pt x="210506" y="317"/>
                  </a:lnTo>
                  <a:lnTo>
                    <a:pt x="216946" y="951"/>
                  </a:lnTo>
                  <a:lnTo>
                    <a:pt x="223386" y="1585"/>
                  </a:lnTo>
                  <a:lnTo>
                    <a:pt x="229779" y="2534"/>
                  </a:lnTo>
                  <a:lnTo>
                    <a:pt x="236125" y="3796"/>
                  </a:lnTo>
                  <a:lnTo>
                    <a:pt x="242472" y="5058"/>
                  </a:lnTo>
                  <a:lnTo>
                    <a:pt x="248742" y="6629"/>
                  </a:lnTo>
                  <a:lnTo>
                    <a:pt x="254934" y="8507"/>
                  </a:lnTo>
                  <a:lnTo>
                    <a:pt x="261126" y="10386"/>
                  </a:lnTo>
                  <a:lnTo>
                    <a:pt x="267212" y="12563"/>
                  </a:lnTo>
                  <a:lnTo>
                    <a:pt x="273190" y="15039"/>
                  </a:lnTo>
                  <a:lnTo>
                    <a:pt x="279168" y="17516"/>
                  </a:lnTo>
                  <a:lnTo>
                    <a:pt x="307349" y="33298"/>
                  </a:lnTo>
                  <a:lnTo>
                    <a:pt x="312729" y="36893"/>
                  </a:lnTo>
                  <a:lnTo>
                    <a:pt x="317921" y="40743"/>
                  </a:lnTo>
                  <a:lnTo>
                    <a:pt x="322923" y="44848"/>
                  </a:lnTo>
                  <a:lnTo>
                    <a:pt x="327925" y="48953"/>
                  </a:lnTo>
                  <a:lnTo>
                    <a:pt x="332714" y="53294"/>
                  </a:lnTo>
                  <a:lnTo>
                    <a:pt x="337290" y="57869"/>
                  </a:lnTo>
                  <a:lnTo>
                    <a:pt x="341865" y="62445"/>
                  </a:lnTo>
                  <a:lnTo>
                    <a:pt x="346206" y="67234"/>
                  </a:lnTo>
                  <a:lnTo>
                    <a:pt x="350311" y="72236"/>
                  </a:lnTo>
                  <a:lnTo>
                    <a:pt x="354416" y="77238"/>
                  </a:lnTo>
                  <a:lnTo>
                    <a:pt x="358266" y="82429"/>
                  </a:lnTo>
                  <a:lnTo>
                    <a:pt x="361861" y="87810"/>
                  </a:lnTo>
                  <a:lnTo>
                    <a:pt x="365456" y="93190"/>
                  </a:lnTo>
                  <a:lnTo>
                    <a:pt x="368779" y="98734"/>
                  </a:lnTo>
                  <a:lnTo>
                    <a:pt x="371829" y="104441"/>
                  </a:lnTo>
                  <a:lnTo>
                    <a:pt x="374880" y="110148"/>
                  </a:lnTo>
                  <a:lnTo>
                    <a:pt x="377643" y="115990"/>
                  </a:lnTo>
                  <a:lnTo>
                    <a:pt x="380119" y="121969"/>
                  </a:lnTo>
                  <a:lnTo>
                    <a:pt x="382596" y="127947"/>
                  </a:lnTo>
                  <a:lnTo>
                    <a:pt x="384773" y="134033"/>
                  </a:lnTo>
                  <a:lnTo>
                    <a:pt x="386652" y="140225"/>
                  </a:lnTo>
                  <a:lnTo>
                    <a:pt x="388530" y="146417"/>
                  </a:lnTo>
                  <a:lnTo>
                    <a:pt x="390101" y="152687"/>
                  </a:lnTo>
                  <a:lnTo>
                    <a:pt x="391363" y="159034"/>
                  </a:lnTo>
                  <a:lnTo>
                    <a:pt x="392625" y="165380"/>
                  </a:lnTo>
                  <a:lnTo>
                    <a:pt x="393574" y="171773"/>
                  </a:lnTo>
                  <a:lnTo>
                    <a:pt x="394208" y="178213"/>
                  </a:lnTo>
                  <a:lnTo>
                    <a:pt x="394842" y="184653"/>
                  </a:lnTo>
                  <a:lnTo>
                    <a:pt x="395159" y="191108"/>
                  </a:lnTo>
                  <a:lnTo>
                    <a:pt x="395159" y="197579"/>
                  </a:lnTo>
                  <a:close/>
                </a:path>
                <a:path w="445135" h="445134">
                  <a:moveTo>
                    <a:pt x="444554" y="444554"/>
                  </a:moveTo>
                  <a:lnTo>
                    <a:pt x="338355" y="338355"/>
                  </a:lnTo>
                </a:path>
              </a:pathLst>
            </a:custGeom>
            <a:ln w="49394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08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5"/>
              </a:spcBef>
            </a:pPr>
            <a:r>
              <a:rPr dirty="0"/>
              <a:t>Wait</a:t>
            </a:r>
            <a:r>
              <a:rPr dirty="0" spc="-210"/>
              <a:t> </a:t>
            </a:r>
            <a:r>
              <a:rPr dirty="0"/>
              <a:t>Status</a:t>
            </a:r>
            <a:r>
              <a:rPr dirty="0" spc="-210"/>
              <a:t> </a:t>
            </a:r>
            <a:r>
              <a:rPr dirty="0" spc="-10"/>
              <a:t>Macros</a:t>
            </a:r>
          </a:p>
          <a:p>
            <a:pPr marL="13335">
              <a:lnSpc>
                <a:spcPct val="100000"/>
              </a:lnSpc>
              <a:spcBef>
                <a:spcPts val="650"/>
              </a:spcBef>
            </a:pPr>
            <a:r>
              <a:rPr dirty="0" sz="2600" b="0">
                <a:solidFill>
                  <a:srgbClr val="4A5462"/>
                </a:solidFill>
                <a:latin typeface="Arial"/>
                <a:cs typeface="Arial"/>
              </a:rPr>
              <a:t>Interpreting</a:t>
            </a:r>
            <a:r>
              <a:rPr dirty="0" sz="2600" spc="-5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600" b="0">
                <a:solidFill>
                  <a:srgbClr val="4A5462"/>
                </a:solidFill>
                <a:latin typeface="Arial"/>
                <a:cs typeface="Arial"/>
              </a:rPr>
              <a:t>Child</a:t>
            </a:r>
            <a:r>
              <a:rPr dirty="0" sz="2600" spc="-10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600" spc="-10" b="0">
                <a:solidFill>
                  <a:srgbClr val="4A5462"/>
                </a:solidFill>
                <a:latin typeface="Arial"/>
                <a:cs typeface="Arial"/>
              </a:rPr>
              <a:t>Termination</a:t>
            </a:r>
            <a:r>
              <a:rPr dirty="0" sz="2600" spc="-5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600" spc="-10" b="0">
                <a:solidFill>
                  <a:srgbClr val="4A5462"/>
                </a:solidFill>
                <a:latin typeface="Arial"/>
                <a:cs typeface="Arial"/>
              </a:rPr>
              <a:t>Status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70462" y="1852312"/>
            <a:ext cx="8335645" cy="6539230"/>
            <a:chOff x="370462" y="1852312"/>
            <a:chExt cx="8335645" cy="6539230"/>
          </a:xfrm>
        </p:grpSpPr>
        <p:sp>
          <p:nvSpPr>
            <p:cNvPr id="8" name="object 8" descr=""/>
            <p:cNvSpPr/>
            <p:nvPr/>
          </p:nvSpPr>
          <p:spPr>
            <a:xfrm>
              <a:off x="370462" y="1852312"/>
              <a:ext cx="8335645" cy="6539230"/>
            </a:xfrm>
            <a:custGeom>
              <a:avLst/>
              <a:gdLst/>
              <a:ahLst/>
              <a:cxnLst/>
              <a:rect l="l" t="t" r="r" b="b"/>
              <a:pathLst>
                <a:path w="8335645" h="6539230">
                  <a:moveTo>
                    <a:pt x="8224266" y="6538661"/>
                  </a:moveTo>
                  <a:lnTo>
                    <a:pt x="111138" y="6538661"/>
                  </a:lnTo>
                  <a:lnTo>
                    <a:pt x="100190" y="6538132"/>
                  </a:lnTo>
                  <a:lnTo>
                    <a:pt x="58695" y="6525523"/>
                  </a:lnTo>
                  <a:lnTo>
                    <a:pt x="25184" y="6497994"/>
                  </a:lnTo>
                  <a:lnTo>
                    <a:pt x="4758" y="6459736"/>
                  </a:lnTo>
                  <a:lnTo>
                    <a:pt x="0" y="6427523"/>
                  </a:lnTo>
                  <a:lnTo>
                    <a:pt x="0" y="111138"/>
                  </a:lnTo>
                  <a:lnTo>
                    <a:pt x="8459" y="68607"/>
                  </a:lnTo>
                  <a:lnTo>
                    <a:pt x="32551" y="32551"/>
                  </a:lnTo>
                  <a:lnTo>
                    <a:pt x="68607" y="8459"/>
                  </a:lnTo>
                  <a:lnTo>
                    <a:pt x="111138" y="0"/>
                  </a:lnTo>
                  <a:lnTo>
                    <a:pt x="8224266" y="0"/>
                  </a:lnTo>
                  <a:lnTo>
                    <a:pt x="8266796" y="8459"/>
                  </a:lnTo>
                  <a:lnTo>
                    <a:pt x="8302851" y="32551"/>
                  </a:lnTo>
                  <a:lnTo>
                    <a:pt x="8326944" y="68607"/>
                  </a:lnTo>
                  <a:lnTo>
                    <a:pt x="8335404" y="111138"/>
                  </a:lnTo>
                  <a:lnTo>
                    <a:pt x="8335404" y="6427523"/>
                  </a:lnTo>
                  <a:lnTo>
                    <a:pt x="8326944" y="6470053"/>
                  </a:lnTo>
                  <a:lnTo>
                    <a:pt x="8302851" y="6506109"/>
                  </a:lnTo>
                  <a:lnTo>
                    <a:pt x="8266796" y="6530201"/>
                  </a:lnTo>
                  <a:lnTo>
                    <a:pt x="8224266" y="6538661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0462" y="1852312"/>
              <a:ext cx="8335645" cy="6539230"/>
            </a:xfrm>
            <a:custGeom>
              <a:avLst/>
              <a:gdLst/>
              <a:ahLst/>
              <a:cxnLst/>
              <a:rect l="l" t="t" r="r" b="b"/>
              <a:pathLst>
                <a:path w="8335645" h="6539230">
                  <a:moveTo>
                    <a:pt x="8224266" y="6538662"/>
                  </a:moveTo>
                  <a:lnTo>
                    <a:pt x="111138" y="6538662"/>
                  </a:lnTo>
                  <a:lnTo>
                    <a:pt x="100190" y="6538133"/>
                  </a:lnTo>
                  <a:lnTo>
                    <a:pt x="58695" y="6525523"/>
                  </a:lnTo>
                  <a:lnTo>
                    <a:pt x="25184" y="6497994"/>
                  </a:lnTo>
                  <a:lnTo>
                    <a:pt x="4758" y="6459737"/>
                  </a:lnTo>
                  <a:lnTo>
                    <a:pt x="0" y="6427523"/>
                  </a:lnTo>
                  <a:lnTo>
                    <a:pt x="0" y="111138"/>
                  </a:lnTo>
                  <a:lnTo>
                    <a:pt x="8459" y="68607"/>
                  </a:lnTo>
                  <a:lnTo>
                    <a:pt x="32551" y="32551"/>
                  </a:lnTo>
                  <a:lnTo>
                    <a:pt x="68607" y="8459"/>
                  </a:lnTo>
                  <a:lnTo>
                    <a:pt x="111138" y="0"/>
                  </a:lnTo>
                  <a:lnTo>
                    <a:pt x="8224266" y="0"/>
                  </a:lnTo>
                  <a:lnTo>
                    <a:pt x="8266796" y="8459"/>
                  </a:lnTo>
                  <a:lnTo>
                    <a:pt x="8285705" y="18523"/>
                  </a:lnTo>
                  <a:lnTo>
                    <a:pt x="105057" y="18523"/>
                  </a:lnTo>
                  <a:lnTo>
                    <a:pt x="99034" y="19116"/>
                  </a:lnTo>
                  <a:lnTo>
                    <a:pt x="54628" y="37509"/>
                  </a:lnTo>
                  <a:lnTo>
                    <a:pt x="27900" y="70077"/>
                  </a:lnTo>
                  <a:lnTo>
                    <a:pt x="18523" y="105057"/>
                  </a:lnTo>
                  <a:lnTo>
                    <a:pt x="18523" y="6433604"/>
                  </a:lnTo>
                  <a:lnTo>
                    <a:pt x="19002" y="6438471"/>
                  </a:lnTo>
                  <a:lnTo>
                    <a:pt x="19116" y="6439626"/>
                  </a:lnTo>
                  <a:lnTo>
                    <a:pt x="37510" y="6484033"/>
                  </a:lnTo>
                  <a:lnTo>
                    <a:pt x="70077" y="6510760"/>
                  </a:lnTo>
                  <a:lnTo>
                    <a:pt x="105057" y="6520138"/>
                  </a:lnTo>
                  <a:lnTo>
                    <a:pt x="8285704" y="6520138"/>
                  </a:lnTo>
                  <a:lnTo>
                    <a:pt x="8276708" y="6525523"/>
                  </a:lnTo>
                  <a:lnTo>
                    <a:pt x="8266796" y="6530201"/>
                  </a:lnTo>
                  <a:lnTo>
                    <a:pt x="8256479" y="6533903"/>
                  </a:lnTo>
                  <a:lnTo>
                    <a:pt x="8245951" y="6536546"/>
                  </a:lnTo>
                  <a:lnTo>
                    <a:pt x="8235214" y="6538133"/>
                  </a:lnTo>
                  <a:lnTo>
                    <a:pt x="8224266" y="6538662"/>
                  </a:lnTo>
                  <a:close/>
                </a:path>
                <a:path w="8335645" h="6539230">
                  <a:moveTo>
                    <a:pt x="8285704" y="6520138"/>
                  </a:moveTo>
                  <a:lnTo>
                    <a:pt x="8230346" y="6520138"/>
                  </a:lnTo>
                  <a:lnTo>
                    <a:pt x="8236368" y="6519544"/>
                  </a:lnTo>
                  <a:lnTo>
                    <a:pt x="8248297" y="6517172"/>
                  </a:lnTo>
                  <a:lnTo>
                    <a:pt x="8285454" y="6497312"/>
                  </a:lnTo>
                  <a:lnTo>
                    <a:pt x="8312158" y="6457346"/>
                  </a:lnTo>
                  <a:lnTo>
                    <a:pt x="8316881" y="6433604"/>
                  </a:lnTo>
                  <a:lnTo>
                    <a:pt x="8316881" y="105057"/>
                  </a:lnTo>
                  <a:lnTo>
                    <a:pt x="8304649" y="64740"/>
                  </a:lnTo>
                  <a:lnTo>
                    <a:pt x="8270662" y="30752"/>
                  </a:lnTo>
                  <a:lnTo>
                    <a:pt x="8230346" y="18523"/>
                  </a:lnTo>
                  <a:lnTo>
                    <a:pt x="8285705" y="18523"/>
                  </a:lnTo>
                  <a:lnTo>
                    <a:pt x="8316691" y="49381"/>
                  </a:lnTo>
                  <a:lnTo>
                    <a:pt x="8333289" y="89452"/>
                  </a:lnTo>
                  <a:lnTo>
                    <a:pt x="8335405" y="6427523"/>
                  </a:lnTo>
                  <a:lnTo>
                    <a:pt x="8334876" y="6438471"/>
                  </a:lnTo>
                  <a:lnTo>
                    <a:pt x="8322266" y="6479966"/>
                  </a:lnTo>
                  <a:lnTo>
                    <a:pt x="8294736" y="6513477"/>
                  </a:lnTo>
                  <a:lnTo>
                    <a:pt x="8286022" y="6519948"/>
                  </a:lnTo>
                  <a:lnTo>
                    <a:pt x="8285704" y="6520138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1263" y="2759945"/>
              <a:ext cx="7854315" cy="5390515"/>
            </a:xfrm>
            <a:custGeom>
              <a:avLst/>
              <a:gdLst/>
              <a:ahLst/>
              <a:cxnLst/>
              <a:rect l="l" t="t" r="r" b="b"/>
              <a:pathLst>
                <a:path w="7854315" h="5390515">
                  <a:moveTo>
                    <a:pt x="7779711" y="5390228"/>
                  </a:moveTo>
                  <a:lnTo>
                    <a:pt x="74092" y="5390228"/>
                  </a:lnTo>
                  <a:lnTo>
                    <a:pt x="66793" y="5389875"/>
                  </a:lnTo>
                  <a:lnTo>
                    <a:pt x="27111" y="5373438"/>
                  </a:lnTo>
                  <a:lnTo>
                    <a:pt x="3172" y="5337611"/>
                  </a:lnTo>
                  <a:lnTo>
                    <a:pt x="0" y="5316135"/>
                  </a:lnTo>
                  <a:lnTo>
                    <a:pt x="0" y="74092"/>
                  </a:lnTo>
                  <a:lnTo>
                    <a:pt x="12475" y="32920"/>
                  </a:lnTo>
                  <a:lnTo>
                    <a:pt x="45738" y="5639"/>
                  </a:lnTo>
                  <a:lnTo>
                    <a:pt x="74092" y="0"/>
                  </a:lnTo>
                  <a:lnTo>
                    <a:pt x="7779711" y="0"/>
                  </a:lnTo>
                  <a:lnTo>
                    <a:pt x="7820881" y="12474"/>
                  </a:lnTo>
                  <a:lnTo>
                    <a:pt x="7848163" y="45738"/>
                  </a:lnTo>
                  <a:lnTo>
                    <a:pt x="7853803" y="74092"/>
                  </a:lnTo>
                  <a:lnTo>
                    <a:pt x="7853803" y="5316135"/>
                  </a:lnTo>
                  <a:lnTo>
                    <a:pt x="7841327" y="5357306"/>
                  </a:lnTo>
                  <a:lnTo>
                    <a:pt x="7808063" y="5384587"/>
                  </a:lnTo>
                  <a:lnTo>
                    <a:pt x="7779711" y="539022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1263" y="2759945"/>
              <a:ext cx="7854315" cy="5390515"/>
            </a:xfrm>
            <a:custGeom>
              <a:avLst/>
              <a:gdLst/>
              <a:ahLst/>
              <a:cxnLst/>
              <a:rect l="l" t="t" r="r" b="b"/>
              <a:pathLst>
                <a:path w="7854315" h="5390515">
                  <a:moveTo>
                    <a:pt x="7779711" y="5390228"/>
                  </a:moveTo>
                  <a:lnTo>
                    <a:pt x="74092" y="5390228"/>
                  </a:lnTo>
                  <a:lnTo>
                    <a:pt x="66793" y="5389875"/>
                  </a:lnTo>
                  <a:lnTo>
                    <a:pt x="27111" y="5373438"/>
                  </a:lnTo>
                  <a:lnTo>
                    <a:pt x="3172" y="5337611"/>
                  </a:lnTo>
                  <a:lnTo>
                    <a:pt x="0" y="5316136"/>
                  </a:lnTo>
                  <a:lnTo>
                    <a:pt x="0" y="74092"/>
                  </a:lnTo>
                  <a:lnTo>
                    <a:pt x="12475" y="32920"/>
                  </a:lnTo>
                  <a:lnTo>
                    <a:pt x="45738" y="5639"/>
                  </a:lnTo>
                  <a:lnTo>
                    <a:pt x="74092" y="0"/>
                  </a:lnTo>
                  <a:lnTo>
                    <a:pt x="7779711" y="0"/>
                  </a:lnTo>
                  <a:lnTo>
                    <a:pt x="7815513" y="9261"/>
                  </a:lnTo>
                  <a:lnTo>
                    <a:pt x="69835" y="9261"/>
                  </a:lnTo>
                  <a:lnTo>
                    <a:pt x="65619" y="9676"/>
                  </a:lnTo>
                  <a:lnTo>
                    <a:pt x="25239" y="31259"/>
                  </a:lnTo>
                  <a:lnTo>
                    <a:pt x="9261" y="69835"/>
                  </a:lnTo>
                  <a:lnTo>
                    <a:pt x="9261" y="5320392"/>
                  </a:lnTo>
                  <a:lnTo>
                    <a:pt x="9561" y="5323434"/>
                  </a:lnTo>
                  <a:lnTo>
                    <a:pt x="9676" y="5324608"/>
                  </a:lnTo>
                  <a:lnTo>
                    <a:pt x="31260" y="5364987"/>
                  </a:lnTo>
                  <a:lnTo>
                    <a:pt x="69835" y="5380966"/>
                  </a:lnTo>
                  <a:lnTo>
                    <a:pt x="7815513" y="5380966"/>
                  </a:lnTo>
                  <a:lnTo>
                    <a:pt x="7814672" y="5381469"/>
                  </a:lnTo>
                  <a:lnTo>
                    <a:pt x="7808064" y="5384588"/>
                  </a:lnTo>
                  <a:lnTo>
                    <a:pt x="7801186" y="5387055"/>
                  </a:lnTo>
                  <a:lnTo>
                    <a:pt x="7794168" y="5388817"/>
                  </a:lnTo>
                  <a:lnTo>
                    <a:pt x="7787009" y="5389875"/>
                  </a:lnTo>
                  <a:lnTo>
                    <a:pt x="7779711" y="5390228"/>
                  </a:lnTo>
                  <a:close/>
                </a:path>
                <a:path w="7854315" h="5390515">
                  <a:moveTo>
                    <a:pt x="7815513" y="5380966"/>
                  </a:moveTo>
                  <a:lnTo>
                    <a:pt x="7783967" y="5380966"/>
                  </a:lnTo>
                  <a:lnTo>
                    <a:pt x="7788183" y="5380550"/>
                  </a:lnTo>
                  <a:lnTo>
                    <a:pt x="7796533" y="5378889"/>
                  </a:lnTo>
                  <a:lnTo>
                    <a:pt x="7831249" y="5355692"/>
                  </a:lnTo>
                  <a:lnTo>
                    <a:pt x="7844541" y="5320392"/>
                  </a:lnTo>
                  <a:lnTo>
                    <a:pt x="7844541" y="69835"/>
                  </a:lnTo>
                  <a:lnTo>
                    <a:pt x="7844241" y="66793"/>
                  </a:lnTo>
                  <a:lnTo>
                    <a:pt x="7844125" y="65619"/>
                  </a:lnTo>
                  <a:lnTo>
                    <a:pt x="7822542" y="25239"/>
                  </a:lnTo>
                  <a:lnTo>
                    <a:pt x="7783967" y="9261"/>
                  </a:lnTo>
                  <a:lnTo>
                    <a:pt x="7815513" y="9261"/>
                  </a:lnTo>
                  <a:lnTo>
                    <a:pt x="7845044" y="39129"/>
                  </a:lnTo>
                  <a:lnTo>
                    <a:pt x="7853803" y="5316136"/>
                  </a:lnTo>
                  <a:lnTo>
                    <a:pt x="7853451" y="5323434"/>
                  </a:lnTo>
                  <a:lnTo>
                    <a:pt x="7837013" y="5363116"/>
                  </a:lnTo>
                  <a:lnTo>
                    <a:pt x="7821006" y="5377659"/>
                  </a:lnTo>
                  <a:lnTo>
                    <a:pt x="7815513" y="538096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8309" y="2204251"/>
              <a:ext cx="370840" cy="222885"/>
            </a:xfrm>
            <a:custGeom>
              <a:avLst/>
              <a:gdLst/>
              <a:ahLst/>
              <a:cxnLst/>
              <a:rect l="l" t="t" r="r" b="b"/>
              <a:pathLst>
                <a:path w="370840" h="222885">
                  <a:moveTo>
                    <a:pt x="259323" y="222277"/>
                  </a:moveTo>
                  <a:lnTo>
                    <a:pt x="370462" y="111138"/>
                  </a:lnTo>
                  <a:lnTo>
                    <a:pt x="259323" y="0"/>
                  </a:lnTo>
                </a:path>
                <a:path w="370840" h="222885">
                  <a:moveTo>
                    <a:pt x="111138" y="0"/>
                  </a:moveTo>
                  <a:lnTo>
                    <a:pt x="0" y="111138"/>
                  </a:lnTo>
                  <a:lnTo>
                    <a:pt x="111138" y="222277"/>
                  </a:lnTo>
                </a:path>
              </a:pathLst>
            </a:custGeom>
            <a:ln w="37046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91302" y="2006319"/>
            <a:ext cx="473583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solidFill>
                  <a:srgbClr val="1D40AF"/>
                </a:solidFill>
                <a:latin typeface="Arial"/>
                <a:cs typeface="Arial"/>
              </a:rPr>
              <a:t>Status</a:t>
            </a:r>
            <a:r>
              <a:rPr dirty="0" sz="3500" spc="-15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500" spc="-25" b="1">
                <a:solidFill>
                  <a:srgbClr val="1D40AF"/>
                </a:solidFill>
                <a:latin typeface="Arial"/>
                <a:cs typeface="Arial"/>
              </a:rPr>
              <a:t>Testing</a:t>
            </a:r>
            <a:r>
              <a:rPr dirty="0" sz="3500" spc="-15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500" spc="-10" b="1">
                <a:solidFill>
                  <a:srgbClr val="1D40AF"/>
                </a:solidFill>
                <a:latin typeface="Arial"/>
                <a:cs typeface="Arial"/>
              </a:rPr>
              <a:t>Macros</a:t>
            </a:r>
            <a:endParaRPr sz="3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0101" y="2988045"/>
            <a:ext cx="236791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#include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&lt;sys/wait.h&gt;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30101" y="3469645"/>
            <a:ext cx="4375150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WIFEXITED(status)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True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terminated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normally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30101" y="4247617"/>
            <a:ext cx="4263390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WEXITSTATUS(status)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Exit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status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WIFEXITED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is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true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0101" y="5025588"/>
            <a:ext cx="4486275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WIFSIGNALED(status)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True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terminated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by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signal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0101" y="5803559"/>
            <a:ext cx="4709795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WTERMSIG(status)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Signal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number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WIFSIGNALED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is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true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30101" y="6581530"/>
            <a:ext cx="3371215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WIFSTOPPED(status)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True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is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stopped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0101" y="7359501"/>
            <a:ext cx="3482975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WSTOPSIG(status)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Signal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that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stopped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3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450">
              <a:latin typeface="Courier New"/>
              <a:cs typeface="Courier New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076329" y="1852312"/>
            <a:ext cx="8335645" cy="6539230"/>
            <a:chOff x="9076329" y="1852312"/>
            <a:chExt cx="8335645" cy="6539230"/>
          </a:xfrm>
        </p:grpSpPr>
        <p:sp>
          <p:nvSpPr>
            <p:cNvPr id="22" name="object 22" descr=""/>
            <p:cNvSpPr/>
            <p:nvPr/>
          </p:nvSpPr>
          <p:spPr>
            <a:xfrm>
              <a:off x="9076329" y="1852312"/>
              <a:ext cx="8335645" cy="6539230"/>
            </a:xfrm>
            <a:custGeom>
              <a:avLst/>
              <a:gdLst/>
              <a:ahLst/>
              <a:cxnLst/>
              <a:rect l="l" t="t" r="r" b="b"/>
              <a:pathLst>
                <a:path w="8335644" h="6539230">
                  <a:moveTo>
                    <a:pt x="8224266" y="6538661"/>
                  </a:moveTo>
                  <a:lnTo>
                    <a:pt x="111138" y="6538661"/>
                  </a:lnTo>
                  <a:lnTo>
                    <a:pt x="100190" y="6538132"/>
                  </a:lnTo>
                  <a:lnTo>
                    <a:pt x="58694" y="6525523"/>
                  </a:lnTo>
                  <a:lnTo>
                    <a:pt x="25183" y="6497994"/>
                  </a:lnTo>
                  <a:lnTo>
                    <a:pt x="4758" y="6459736"/>
                  </a:lnTo>
                  <a:lnTo>
                    <a:pt x="0" y="6427523"/>
                  </a:lnTo>
                  <a:lnTo>
                    <a:pt x="0" y="111138"/>
                  </a:lnTo>
                  <a:lnTo>
                    <a:pt x="8458" y="68607"/>
                  </a:lnTo>
                  <a:lnTo>
                    <a:pt x="32551" y="32551"/>
                  </a:lnTo>
                  <a:lnTo>
                    <a:pt x="68606" y="8459"/>
                  </a:lnTo>
                  <a:lnTo>
                    <a:pt x="111138" y="0"/>
                  </a:lnTo>
                  <a:lnTo>
                    <a:pt x="8224266" y="0"/>
                  </a:lnTo>
                  <a:lnTo>
                    <a:pt x="8266794" y="8459"/>
                  </a:lnTo>
                  <a:lnTo>
                    <a:pt x="8302851" y="32551"/>
                  </a:lnTo>
                  <a:lnTo>
                    <a:pt x="8326942" y="68607"/>
                  </a:lnTo>
                  <a:lnTo>
                    <a:pt x="8335404" y="111138"/>
                  </a:lnTo>
                  <a:lnTo>
                    <a:pt x="8335404" y="6427523"/>
                  </a:lnTo>
                  <a:lnTo>
                    <a:pt x="8326942" y="6470053"/>
                  </a:lnTo>
                  <a:lnTo>
                    <a:pt x="8302851" y="6506109"/>
                  </a:lnTo>
                  <a:lnTo>
                    <a:pt x="8266794" y="6530201"/>
                  </a:lnTo>
                  <a:lnTo>
                    <a:pt x="8224266" y="6538661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076330" y="1852312"/>
              <a:ext cx="8335645" cy="6539230"/>
            </a:xfrm>
            <a:custGeom>
              <a:avLst/>
              <a:gdLst/>
              <a:ahLst/>
              <a:cxnLst/>
              <a:rect l="l" t="t" r="r" b="b"/>
              <a:pathLst>
                <a:path w="8335644" h="6539230">
                  <a:moveTo>
                    <a:pt x="8224266" y="6538662"/>
                  </a:moveTo>
                  <a:lnTo>
                    <a:pt x="111138" y="6538662"/>
                  </a:lnTo>
                  <a:lnTo>
                    <a:pt x="100190" y="6538133"/>
                  </a:lnTo>
                  <a:lnTo>
                    <a:pt x="58694" y="6525523"/>
                  </a:lnTo>
                  <a:lnTo>
                    <a:pt x="25183" y="6497994"/>
                  </a:lnTo>
                  <a:lnTo>
                    <a:pt x="4758" y="6459737"/>
                  </a:lnTo>
                  <a:lnTo>
                    <a:pt x="0" y="6427523"/>
                  </a:lnTo>
                  <a:lnTo>
                    <a:pt x="0" y="111138"/>
                  </a:lnTo>
                  <a:lnTo>
                    <a:pt x="8458" y="68607"/>
                  </a:lnTo>
                  <a:lnTo>
                    <a:pt x="32551" y="32551"/>
                  </a:lnTo>
                  <a:lnTo>
                    <a:pt x="68606" y="8459"/>
                  </a:lnTo>
                  <a:lnTo>
                    <a:pt x="111138" y="0"/>
                  </a:lnTo>
                  <a:lnTo>
                    <a:pt x="8224266" y="0"/>
                  </a:lnTo>
                  <a:lnTo>
                    <a:pt x="8266794" y="8459"/>
                  </a:lnTo>
                  <a:lnTo>
                    <a:pt x="8285704" y="18523"/>
                  </a:lnTo>
                  <a:lnTo>
                    <a:pt x="105056" y="18523"/>
                  </a:lnTo>
                  <a:lnTo>
                    <a:pt x="99033" y="19116"/>
                  </a:lnTo>
                  <a:lnTo>
                    <a:pt x="54627" y="37509"/>
                  </a:lnTo>
                  <a:lnTo>
                    <a:pt x="27898" y="70077"/>
                  </a:lnTo>
                  <a:lnTo>
                    <a:pt x="18522" y="105057"/>
                  </a:lnTo>
                  <a:lnTo>
                    <a:pt x="18522" y="6433604"/>
                  </a:lnTo>
                  <a:lnTo>
                    <a:pt x="30752" y="6473920"/>
                  </a:lnTo>
                  <a:lnTo>
                    <a:pt x="64739" y="6507908"/>
                  </a:lnTo>
                  <a:lnTo>
                    <a:pt x="105056" y="6520138"/>
                  </a:lnTo>
                  <a:lnTo>
                    <a:pt x="8285703" y="6520138"/>
                  </a:lnTo>
                  <a:lnTo>
                    <a:pt x="8276707" y="6525523"/>
                  </a:lnTo>
                  <a:lnTo>
                    <a:pt x="8266794" y="6530201"/>
                  </a:lnTo>
                  <a:lnTo>
                    <a:pt x="8256477" y="6533903"/>
                  </a:lnTo>
                  <a:lnTo>
                    <a:pt x="8245950" y="6536546"/>
                  </a:lnTo>
                  <a:lnTo>
                    <a:pt x="8235213" y="6538133"/>
                  </a:lnTo>
                  <a:lnTo>
                    <a:pt x="8224266" y="6538662"/>
                  </a:lnTo>
                  <a:close/>
                </a:path>
                <a:path w="8335644" h="6539230">
                  <a:moveTo>
                    <a:pt x="8285703" y="6520138"/>
                  </a:moveTo>
                  <a:lnTo>
                    <a:pt x="8230345" y="6520138"/>
                  </a:lnTo>
                  <a:lnTo>
                    <a:pt x="8236368" y="6519544"/>
                  </a:lnTo>
                  <a:lnTo>
                    <a:pt x="8248295" y="6517172"/>
                  </a:lnTo>
                  <a:lnTo>
                    <a:pt x="8285453" y="6497312"/>
                  </a:lnTo>
                  <a:lnTo>
                    <a:pt x="8312156" y="6457346"/>
                  </a:lnTo>
                  <a:lnTo>
                    <a:pt x="8316880" y="6433604"/>
                  </a:lnTo>
                  <a:lnTo>
                    <a:pt x="8316880" y="105057"/>
                  </a:lnTo>
                  <a:lnTo>
                    <a:pt x="8316400" y="100190"/>
                  </a:lnTo>
                  <a:lnTo>
                    <a:pt x="8316286" y="99034"/>
                  </a:lnTo>
                  <a:lnTo>
                    <a:pt x="8297891" y="54627"/>
                  </a:lnTo>
                  <a:lnTo>
                    <a:pt x="8265322" y="27900"/>
                  </a:lnTo>
                  <a:lnTo>
                    <a:pt x="8230345" y="18523"/>
                  </a:lnTo>
                  <a:lnTo>
                    <a:pt x="8285704" y="18523"/>
                  </a:lnTo>
                  <a:lnTo>
                    <a:pt x="8316690" y="49381"/>
                  </a:lnTo>
                  <a:lnTo>
                    <a:pt x="8333288" y="89452"/>
                  </a:lnTo>
                  <a:lnTo>
                    <a:pt x="8335405" y="6427523"/>
                  </a:lnTo>
                  <a:lnTo>
                    <a:pt x="8334875" y="6438471"/>
                  </a:lnTo>
                  <a:lnTo>
                    <a:pt x="8322264" y="6479966"/>
                  </a:lnTo>
                  <a:lnTo>
                    <a:pt x="8294736" y="6513477"/>
                  </a:lnTo>
                  <a:lnTo>
                    <a:pt x="8286021" y="6519948"/>
                  </a:lnTo>
                  <a:lnTo>
                    <a:pt x="8285703" y="6520138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317130" y="2759945"/>
              <a:ext cx="7854315" cy="4612640"/>
            </a:xfrm>
            <a:custGeom>
              <a:avLst/>
              <a:gdLst/>
              <a:ahLst/>
              <a:cxnLst/>
              <a:rect l="l" t="t" r="r" b="b"/>
              <a:pathLst>
                <a:path w="7854315" h="4612640">
                  <a:moveTo>
                    <a:pt x="7779711" y="4612257"/>
                  </a:moveTo>
                  <a:lnTo>
                    <a:pt x="74092" y="4612257"/>
                  </a:lnTo>
                  <a:lnTo>
                    <a:pt x="66792" y="4611904"/>
                  </a:lnTo>
                  <a:lnTo>
                    <a:pt x="27110" y="4595467"/>
                  </a:lnTo>
                  <a:lnTo>
                    <a:pt x="3171" y="4559639"/>
                  </a:lnTo>
                  <a:lnTo>
                    <a:pt x="0" y="4538164"/>
                  </a:lnTo>
                  <a:lnTo>
                    <a:pt x="0" y="74092"/>
                  </a:lnTo>
                  <a:lnTo>
                    <a:pt x="12473" y="32920"/>
                  </a:lnTo>
                  <a:lnTo>
                    <a:pt x="45736" y="5639"/>
                  </a:lnTo>
                  <a:lnTo>
                    <a:pt x="74092" y="0"/>
                  </a:lnTo>
                  <a:lnTo>
                    <a:pt x="7779711" y="0"/>
                  </a:lnTo>
                  <a:lnTo>
                    <a:pt x="7820881" y="12474"/>
                  </a:lnTo>
                  <a:lnTo>
                    <a:pt x="7848160" y="45738"/>
                  </a:lnTo>
                  <a:lnTo>
                    <a:pt x="7853803" y="74092"/>
                  </a:lnTo>
                  <a:lnTo>
                    <a:pt x="7853803" y="4538164"/>
                  </a:lnTo>
                  <a:lnTo>
                    <a:pt x="7841327" y="4579335"/>
                  </a:lnTo>
                  <a:lnTo>
                    <a:pt x="7808061" y="4606617"/>
                  </a:lnTo>
                  <a:lnTo>
                    <a:pt x="7779711" y="461225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317130" y="2759945"/>
              <a:ext cx="7854315" cy="4612640"/>
            </a:xfrm>
            <a:custGeom>
              <a:avLst/>
              <a:gdLst/>
              <a:ahLst/>
              <a:cxnLst/>
              <a:rect l="l" t="t" r="r" b="b"/>
              <a:pathLst>
                <a:path w="7854315" h="4612640">
                  <a:moveTo>
                    <a:pt x="7779711" y="4612257"/>
                  </a:moveTo>
                  <a:lnTo>
                    <a:pt x="74092" y="4612257"/>
                  </a:lnTo>
                  <a:lnTo>
                    <a:pt x="66792" y="4611904"/>
                  </a:lnTo>
                  <a:lnTo>
                    <a:pt x="27110" y="4595467"/>
                  </a:lnTo>
                  <a:lnTo>
                    <a:pt x="3171" y="4559639"/>
                  </a:lnTo>
                  <a:lnTo>
                    <a:pt x="0" y="4538164"/>
                  </a:lnTo>
                  <a:lnTo>
                    <a:pt x="0" y="74092"/>
                  </a:lnTo>
                  <a:lnTo>
                    <a:pt x="12473" y="32920"/>
                  </a:lnTo>
                  <a:lnTo>
                    <a:pt x="45736" y="5639"/>
                  </a:lnTo>
                  <a:lnTo>
                    <a:pt x="74092" y="0"/>
                  </a:lnTo>
                  <a:lnTo>
                    <a:pt x="7779711" y="0"/>
                  </a:lnTo>
                  <a:lnTo>
                    <a:pt x="7815513" y="9261"/>
                  </a:lnTo>
                  <a:lnTo>
                    <a:pt x="69835" y="9261"/>
                  </a:lnTo>
                  <a:lnTo>
                    <a:pt x="65619" y="9676"/>
                  </a:lnTo>
                  <a:lnTo>
                    <a:pt x="25238" y="31259"/>
                  </a:lnTo>
                  <a:lnTo>
                    <a:pt x="9260" y="69835"/>
                  </a:lnTo>
                  <a:lnTo>
                    <a:pt x="9260" y="4542421"/>
                  </a:lnTo>
                  <a:lnTo>
                    <a:pt x="9560" y="4545463"/>
                  </a:lnTo>
                  <a:lnTo>
                    <a:pt x="9675" y="4546637"/>
                  </a:lnTo>
                  <a:lnTo>
                    <a:pt x="31259" y="4587016"/>
                  </a:lnTo>
                  <a:lnTo>
                    <a:pt x="69835" y="4602995"/>
                  </a:lnTo>
                  <a:lnTo>
                    <a:pt x="7815512" y="4602995"/>
                  </a:lnTo>
                  <a:lnTo>
                    <a:pt x="7814671" y="4603498"/>
                  </a:lnTo>
                  <a:lnTo>
                    <a:pt x="7808062" y="4606617"/>
                  </a:lnTo>
                  <a:lnTo>
                    <a:pt x="7801185" y="4609084"/>
                  </a:lnTo>
                  <a:lnTo>
                    <a:pt x="7794167" y="4610847"/>
                  </a:lnTo>
                  <a:lnTo>
                    <a:pt x="7787009" y="4611904"/>
                  </a:lnTo>
                  <a:lnTo>
                    <a:pt x="7779711" y="4612257"/>
                  </a:lnTo>
                  <a:close/>
                </a:path>
                <a:path w="7854315" h="4612640">
                  <a:moveTo>
                    <a:pt x="7815512" y="4602995"/>
                  </a:moveTo>
                  <a:lnTo>
                    <a:pt x="7783967" y="4602995"/>
                  </a:lnTo>
                  <a:lnTo>
                    <a:pt x="7788182" y="4602578"/>
                  </a:lnTo>
                  <a:lnTo>
                    <a:pt x="7796531" y="4600918"/>
                  </a:lnTo>
                  <a:lnTo>
                    <a:pt x="7831248" y="4577721"/>
                  </a:lnTo>
                  <a:lnTo>
                    <a:pt x="7844540" y="4542421"/>
                  </a:lnTo>
                  <a:lnTo>
                    <a:pt x="7844540" y="69835"/>
                  </a:lnTo>
                  <a:lnTo>
                    <a:pt x="7828560" y="31259"/>
                  </a:lnTo>
                  <a:lnTo>
                    <a:pt x="7788182" y="9676"/>
                  </a:lnTo>
                  <a:lnTo>
                    <a:pt x="7783967" y="9261"/>
                  </a:lnTo>
                  <a:lnTo>
                    <a:pt x="7815513" y="9261"/>
                  </a:lnTo>
                  <a:lnTo>
                    <a:pt x="7845043" y="39129"/>
                  </a:lnTo>
                  <a:lnTo>
                    <a:pt x="7853803" y="4538164"/>
                  </a:lnTo>
                  <a:lnTo>
                    <a:pt x="7853450" y="4545463"/>
                  </a:lnTo>
                  <a:lnTo>
                    <a:pt x="7837013" y="4585145"/>
                  </a:lnTo>
                  <a:lnTo>
                    <a:pt x="7821007" y="4599688"/>
                  </a:lnTo>
                  <a:lnTo>
                    <a:pt x="7815512" y="460299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304429" y="2006319"/>
            <a:ext cx="331216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solidFill>
                  <a:srgbClr val="372FA2"/>
                </a:solidFill>
                <a:latin typeface="Arial"/>
                <a:cs typeface="Arial"/>
              </a:rPr>
              <a:t>Example</a:t>
            </a:r>
            <a:r>
              <a:rPr dirty="0" sz="3500" spc="-145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500" spc="-10" b="1">
                <a:solidFill>
                  <a:srgbClr val="372FA2"/>
                </a:solidFill>
                <a:latin typeface="Arial"/>
                <a:cs typeface="Arial"/>
              </a:rPr>
              <a:t>Usage</a:t>
            </a:r>
            <a:endParaRPr sz="3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535968" y="2951000"/>
            <a:ext cx="2925445" cy="54419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status;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pid_t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pid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=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wait(&amp;status);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35968" y="3728970"/>
            <a:ext cx="4375150" cy="339661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(WIFEXITED(status))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450">
              <a:latin typeface="Courier New"/>
              <a:cs typeface="Courier New"/>
            </a:endParaRPr>
          </a:p>
          <a:p>
            <a:pPr marL="458470" marR="116205">
              <a:lnSpc>
                <a:spcPct val="117400"/>
              </a:lnSpc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exited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normally\n");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printf("Exit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status: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%d\n",</a:t>
            </a:r>
            <a:endParaRPr sz="145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  <a:spcBef>
                <a:spcPts val="3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WEXITSTATUS(status));</a:t>
            </a:r>
            <a:endParaRPr sz="1450">
              <a:latin typeface="Courier New"/>
              <a:cs typeface="Courier New"/>
            </a:endParaRPr>
          </a:p>
          <a:p>
            <a:pPr marL="458470" marR="5080" indent="-446405">
              <a:lnSpc>
                <a:spcPct val="117400"/>
              </a:lnSpc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else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(WIFSIGNALED(status))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killed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by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signal\n");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printf("Signal: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%d\n",</a:t>
            </a:r>
            <a:endParaRPr sz="145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  <a:spcBef>
                <a:spcPts val="3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WTERMSIG(status));</a:t>
            </a:r>
            <a:endParaRPr sz="1450">
              <a:latin typeface="Courier New"/>
              <a:cs typeface="Courier New"/>
            </a:endParaRPr>
          </a:p>
          <a:p>
            <a:pPr marL="458470" marR="785495" indent="-446405">
              <a:lnSpc>
                <a:spcPct val="117400"/>
              </a:lnSpc>
            </a:pP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else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if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(WIFSTOPPED(status))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printf("Child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stopped\n");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printf("Stop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>
                <a:solidFill>
                  <a:srgbClr val="1F2937"/>
                </a:solidFill>
                <a:latin typeface="Courier New"/>
                <a:cs typeface="Courier New"/>
              </a:rPr>
              <a:t>signal:</a:t>
            </a:r>
            <a:r>
              <a:rPr dirty="0" sz="1450" spc="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%d\n",</a:t>
            </a:r>
            <a:endParaRPr sz="145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  <a:spcBef>
                <a:spcPts val="300"/>
              </a:spcBef>
            </a:pPr>
            <a:r>
              <a:rPr dirty="0" sz="1450" spc="-10">
                <a:solidFill>
                  <a:srgbClr val="1F2937"/>
                </a:solidFill>
                <a:latin typeface="Courier New"/>
                <a:cs typeface="Courier New"/>
              </a:rPr>
              <a:t>WSTOPSIG(status));</a:t>
            </a:r>
            <a:endParaRPr sz="1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45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35960" y="897136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5" h="247015">
                <a:moveTo>
                  <a:pt x="246974" y="123487"/>
                </a:moveTo>
                <a:lnTo>
                  <a:pt x="246974" y="131595"/>
                </a:lnTo>
                <a:lnTo>
                  <a:pt x="246184" y="139626"/>
                </a:lnTo>
                <a:lnTo>
                  <a:pt x="244602" y="147578"/>
                </a:lnTo>
                <a:lnTo>
                  <a:pt x="243020" y="155531"/>
                </a:lnTo>
                <a:lnTo>
                  <a:pt x="240677" y="163252"/>
                </a:lnTo>
                <a:lnTo>
                  <a:pt x="237575" y="170744"/>
                </a:lnTo>
                <a:lnTo>
                  <a:pt x="234472" y="178235"/>
                </a:lnTo>
                <a:lnTo>
                  <a:pt x="230668" y="185351"/>
                </a:lnTo>
                <a:lnTo>
                  <a:pt x="226163" y="192093"/>
                </a:lnTo>
                <a:lnTo>
                  <a:pt x="221658" y="198835"/>
                </a:lnTo>
                <a:lnTo>
                  <a:pt x="216539" y="205072"/>
                </a:lnTo>
                <a:lnTo>
                  <a:pt x="210806" y="210806"/>
                </a:lnTo>
                <a:lnTo>
                  <a:pt x="205072" y="216539"/>
                </a:lnTo>
                <a:lnTo>
                  <a:pt x="198835" y="221658"/>
                </a:lnTo>
                <a:lnTo>
                  <a:pt x="192093" y="226163"/>
                </a:lnTo>
                <a:lnTo>
                  <a:pt x="185351" y="230668"/>
                </a:lnTo>
                <a:lnTo>
                  <a:pt x="178235" y="234472"/>
                </a:lnTo>
                <a:lnTo>
                  <a:pt x="170744" y="237575"/>
                </a:lnTo>
                <a:lnTo>
                  <a:pt x="163252" y="240677"/>
                </a:lnTo>
                <a:lnTo>
                  <a:pt x="155531" y="243020"/>
                </a:lnTo>
                <a:lnTo>
                  <a:pt x="147578" y="244602"/>
                </a:lnTo>
                <a:lnTo>
                  <a:pt x="139626" y="246184"/>
                </a:lnTo>
                <a:lnTo>
                  <a:pt x="131595" y="246974"/>
                </a:lnTo>
                <a:lnTo>
                  <a:pt x="123487" y="246974"/>
                </a:lnTo>
                <a:lnTo>
                  <a:pt x="115379" y="246974"/>
                </a:lnTo>
                <a:lnTo>
                  <a:pt x="107348" y="246184"/>
                </a:lnTo>
                <a:lnTo>
                  <a:pt x="99396" y="244602"/>
                </a:lnTo>
                <a:lnTo>
                  <a:pt x="91443" y="243020"/>
                </a:lnTo>
                <a:lnTo>
                  <a:pt x="83721" y="240677"/>
                </a:lnTo>
                <a:lnTo>
                  <a:pt x="76230" y="237575"/>
                </a:lnTo>
                <a:lnTo>
                  <a:pt x="68739" y="234472"/>
                </a:lnTo>
                <a:lnTo>
                  <a:pt x="61623" y="230668"/>
                </a:lnTo>
                <a:lnTo>
                  <a:pt x="54881" y="226163"/>
                </a:lnTo>
                <a:lnTo>
                  <a:pt x="48139" y="221658"/>
                </a:lnTo>
                <a:lnTo>
                  <a:pt x="41902" y="216539"/>
                </a:lnTo>
                <a:lnTo>
                  <a:pt x="36168" y="210806"/>
                </a:lnTo>
                <a:lnTo>
                  <a:pt x="30435" y="205072"/>
                </a:lnTo>
                <a:lnTo>
                  <a:pt x="25316" y="198835"/>
                </a:lnTo>
                <a:lnTo>
                  <a:pt x="20811" y="192093"/>
                </a:lnTo>
                <a:lnTo>
                  <a:pt x="16306" y="185351"/>
                </a:lnTo>
                <a:lnTo>
                  <a:pt x="2372" y="147578"/>
                </a:lnTo>
                <a:lnTo>
                  <a:pt x="790" y="139626"/>
                </a:lnTo>
                <a:lnTo>
                  <a:pt x="0" y="131595"/>
                </a:lnTo>
                <a:lnTo>
                  <a:pt x="0" y="123487"/>
                </a:lnTo>
                <a:lnTo>
                  <a:pt x="0" y="115379"/>
                </a:lnTo>
                <a:lnTo>
                  <a:pt x="790" y="107348"/>
                </a:lnTo>
                <a:lnTo>
                  <a:pt x="2372" y="99396"/>
                </a:lnTo>
                <a:lnTo>
                  <a:pt x="3954" y="91443"/>
                </a:lnTo>
                <a:lnTo>
                  <a:pt x="20811" y="54881"/>
                </a:lnTo>
                <a:lnTo>
                  <a:pt x="25316" y="48139"/>
                </a:lnTo>
                <a:lnTo>
                  <a:pt x="30435" y="41902"/>
                </a:lnTo>
                <a:lnTo>
                  <a:pt x="36168" y="36168"/>
                </a:lnTo>
                <a:lnTo>
                  <a:pt x="41902" y="30435"/>
                </a:lnTo>
                <a:lnTo>
                  <a:pt x="76230" y="9399"/>
                </a:lnTo>
                <a:lnTo>
                  <a:pt x="115379" y="0"/>
                </a:lnTo>
                <a:lnTo>
                  <a:pt x="123487" y="0"/>
                </a:lnTo>
                <a:lnTo>
                  <a:pt x="131595" y="0"/>
                </a:lnTo>
                <a:lnTo>
                  <a:pt x="139626" y="790"/>
                </a:lnTo>
                <a:lnTo>
                  <a:pt x="147578" y="2372"/>
                </a:lnTo>
                <a:lnTo>
                  <a:pt x="155531" y="3954"/>
                </a:lnTo>
                <a:lnTo>
                  <a:pt x="192093" y="20811"/>
                </a:lnTo>
                <a:lnTo>
                  <a:pt x="198835" y="25316"/>
                </a:lnTo>
                <a:lnTo>
                  <a:pt x="205072" y="30435"/>
                </a:lnTo>
                <a:lnTo>
                  <a:pt x="210806" y="36168"/>
                </a:lnTo>
                <a:lnTo>
                  <a:pt x="216539" y="41902"/>
                </a:lnTo>
                <a:lnTo>
                  <a:pt x="221658" y="48139"/>
                </a:lnTo>
                <a:lnTo>
                  <a:pt x="226163" y="54881"/>
                </a:lnTo>
                <a:lnTo>
                  <a:pt x="230668" y="61623"/>
                </a:lnTo>
                <a:lnTo>
                  <a:pt x="234472" y="68739"/>
                </a:lnTo>
                <a:lnTo>
                  <a:pt x="237575" y="76230"/>
                </a:lnTo>
                <a:lnTo>
                  <a:pt x="240677" y="83721"/>
                </a:lnTo>
                <a:lnTo>
                  <a:pt x="243020" y="91443"/>
                </a:lnTo>
                <a:lnTo>
                  <a:pt x="244602" y="99396"/>
                </a:lnTo>
                <a:lnTo>
                  <a:pt x="246184" y="107348"/>
                </a:lnTo>
                <a:lnTo>
                  <a:pt x="246974" y="115379"/>
                </a:lnTo>
                <a:lnTo>
                  <a:pt x="246974" y="123487"/>
                </a:lnTo>
                <a:close/>
              </a:path>
              <a:path w="247015" h="247015">
                <a:moveTo>
                  <a:pt x="123487" y="74092"/>
                </a:moveTo>
                <a:lnTo>
                  <a:pt x="123487" y="123487"/>
                </a:lnTo>
              </a:path>
              <a:path w="247015" h="247015">
                <a:moveTo>
                  <a:pt x="123487" y="172882"/>
                </a:moveTo>
                <a:lnTo>
                  <a:pt x="123610" y="172882"/>
                </a:lnTo>
              </a:path>
            </a:pathLst>
          </a:custGeom>
          <a:ln w="24697">
            <a:solidFill>
              <a:srgbClr val="854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79723" y="8696604"/>
            <a:ext cx="17023080" cy="1204595"/>
          </a:xfrm>
          <a:prstGeom prst="rect">
            <a:avLst/>
          </a:prstGeom>
          <a:ln w="18523">
            <a:solidFill>
              <a:srgbClr val="FEF08A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601980">
              <a:lnSpc>
                <a:spcPct val="100000"/>
              </a:lnSpc>
              <a:spcBef>
                <a:spcPts val="1714"/>
              </a:spcBef>
            </a:pPr>
            <a:r>
              <a:rPr dirty="0" sz="2150" b="1">
                <a:solidFill>
                  <a:srgbClr val="854D0D"/>
                </a:solidFill>
                <a:latin typeface="Arial"/>
                <a:cs typeface="Arial"/>
              </a:rPr>
              <a:t>Important</a:t>
            </a:r>
            <a:r>
              <a:rPr dirty="0" sz="2150" spc="100" b="1">
                <a:solidFill>
                  <a:srgbClr val="854D0D"/>
                </a:solidFill>
                <a:latin typeface="Arial"/>
                <a:cs typeface="Arial"/>
              </a:rPr>
              <a:t> </a:t>
            </a:r>
            <a:r>
              <a:rPr dirty="0" sz="2150" spc="-10" b="1">
                <a:solidFill>
                  <a:srgbClr val="854D0D"/>
                </a:solidFill>
                <a:latin typeface="Arial"/>
                <a:cs typeface="Arial"/>
              </a:rPr>
              <a:t>Points</a:t>
            </a:r>
            <a:endParaRPr sz="2150">
              <a:latin typeface="Arial"/>
              <a:cs typeface="Arial"/>
            </a:endParaRPr>
          </a:p>
          <a:p>
            <a:pPr marL="231140">
              <a:lnSpc>
                <a:spcPct val="100000"/>
              </a:lnSpc>
              <a:spcBef>
                <a:spcPts val="1025"/>
              </a:spcBef>
            </a:pP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Always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use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macros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examine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status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-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never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check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raw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value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374050"/>
                </a:solidFill>
                <a:latin typeface="Arial"/>
                <a:cs typeface="Arial"/>
              </a:rPr>
              <a:t>directly.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Macros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portable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interface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across</a:t>
            </a:r>
            <a:r>
              <a:rPr dirty="0" sz="1750" spc="-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different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374050"/>
                </a:solidFill>
                <a:latin typeface="Arial"/>
                <a:cs typeface="Arial"/>
              </a:rPr>
              <a:t>UNIX</a:t>
            </a:r>
            <a:r>
              <a:rPr dirty="0" sz="17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374050"/>
                </a:solidFill>
                <a:latin typeface="Arial"/>
                <a:cs typeface="Arial"/>
              </a:rPr>
              <a:t>implementations.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7467600"/>
            <a:ext cx="17526000" cy="1257300"/>
          </a:xfrm>
          <a:custGeom>
            <a:avLst/>
            <a:gdLst/>
            <a:ahLst/>
            <a:cxnLst/>
            <a:rect l="l" t="t" r="r" b="b"/>
            <a:pathLst>
              <a:path w="17526000" h="1257300">
                <a:moveTo>
                  <a:pt x="17526000" y="1257300"/>
                </a:moveTo>
                <a:lnTo>
                  <a:pt x="0" y="12573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1257300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67200" y="673100"/>
            <a:ext cx="635" cy="0"/>
          </a:xfrm>
          <a:custGeom>
            <a:avLst/>
            <a:gdLst/>
            <a:ahLst/>
            <a:cxnLst/>
            <a:rect l="l" t="t" r="r" b="b"/>
            <a:pathLst>
              <a:path w="635" h="0">
                <a:moveTo>
                  <a:pt x="0" y="0"/>
                </a:moveTo>
                <a:lnTo>
                  <a:pt x="254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40200" y="469900"/>
            <a:ext cx="406400" cy="508000"/>
          </a:xfrm>
          <a:custGeom>
            <a:avLst/>
            <a:gdLst/>
            <a:ahLst/>
            <a:cxnLst/>
            <a:rect l="l" t="t" r="r" b="b"/>
            <a:pathLst>
              <a:path w="406400" h="508000">
                <a:moveTo>
                  <a:pt x="279400" y="203200"/>
                </a:moveTo>
                <a:lnTo>
                  <a:pt x="279654" y="203200"/>
                </a:lnTo>
              </a:path>
              <a:path w="406400" h="508000">
                <a:moveTo>
                  <a:pt x="203200" y="0"/>
                </a:moveTo>
                <a:lnTo>
                  <a:pt x="196544" y="0"/>
                </a:lnTo>
                <a:lnTo>
                  <a:pt x="189905" y="326"/>
                </a:lnTo>
                <a:lnTo>
                  <a:pt x="183282" y="978"/>
                </a:lnTo>
                <a:lnTo>
                  <a:pt x="176659" y="1630"/>
                </a:lnTo>
                <a:lnTo>
                  <a:pt x="144214" y="8749"/>
                </a:lnTo>
                <a:lnTo>
                  <a:pt x="137845" y="10681"/>
                </a:lnTo>
                <a:lnTo>
                  <a:pt x="131587" y="12920"/>
                </a:lnTo>
                <a:lnTo>
                  <a:pt x="125438" y="15467"/>
                </a:lnTo>
                <a:lnTo>
                  <a:pt x="119290" y="18014"/>
                </a:lnTo>
                <a:lnTo>
                  <a:pt x="84774" y="37942"/>
                </a:lnTo>
                <a:lnTo>
                  <a:pt x="54810" y="64221"/>
                </a:lnTo>
                <a:lnTo>
                  <a:pt x="30548" y="95841"/>
                </a:lnTo>
                <a:lnTo>
                  <a:pt x="23993" y="107412"/>
                </a:lnTo>
                <a:lnTo>
                  <a:pt x="20856" y="113281"/>
                </a:lnTo>
                <a:lnTo>
                  <a:pt x="18014" y="119290"/>
                </a:lnTo>
                <a:lnTo>
                  <a:pt x="15467" y="125438"/>
                </a:lnTo>
                <a:lnTo>
                  <a:pt x="12920" y="131587"/>
                </a:lnTo>
                <a:lnTo>
                  <a:pt x="3904" y="163557"/>
                </a:lnTo>
                <a:lnTo>
                  <a:pt x="2606" y="170084"/>
                </a:lnTo>
                <a:lnTo>
                  <a:pt x="1630" y="176659"/>
                </a:lnTo>
                <a:lnTo>
                  <a:pt x="978" y="183282"/>
                </a:lnTo>
                <a:lnTo>
                  <a:pt x="326" y="189905"/>
                </a:lnTo>
                <a:lnTo>
                  <a:pt x="0" y="196544"/>
                </a:lnTo>
                <a:lnTo>
                  <a:pt x="0" y="203200"/>
                </a:lnTo>
                <a:lnTo>
                  <a:pt x="0" y="508000"/>
                </a:lnTo>
                <a:lnTo>
                  <a:pt x="76200" y="431800"/>
                </a:lnTo>
                <a:lnTo>
                  <a:pt x="139700" y="495300"/>
                </a:lnTo>
                <a:lnTo>
                  <a:pt x="203200" y="431800"/>
                </a:lnTo>
                <a:lnTo>
                  <a:pt x="266700" y="495300"/>
                </a:lnTo>
                <a:lnTo>
                  <a:pt x="330200" y="431800"/>
                </a:lnTo>
                <a:lnTo>
                  <a:pt x="406400" y="508000"/>
                </a:lnTo>
                <a:lnTo>
                  <a:pt x="406400" y="203200"/>
                </a:lnTo>
                <a:lnTo>
                  <a:pt x="406400" y="196544"/>
                </a:lnTo>
                <a:lnTo>
                  <a:pt x="406073" y="189905"/>
                </a:lnTo>
                <a:lnTo>
                  <a:pt x="399582" y="150582"/>
                </a:lnTo>
                <a:lnTo>
                  <a:pt x="385543" y="113281"/>
                </a:lnTo>
                <a:lnTo>
                  <a:pt x="382406" y="107412"/>
                </a:lnTo>
                <a:lnTo>
                  <a:pt x="379269" y="101542"/>
                </a:lnTo>
                <a:lnTo>
                  <a:pt x="375851" y="95841"/>
                </a:lnTo>
                <a:lnTo>
                  <a:pt x="372154" y="90308"/>
                </a:lnTo>
                <a:lnTo>
                  <a:pt x="368457" y="84774"/>
                </a:lnTo>
                <a:lnTo>
                  <a:pt x="364497" y="79435"/>
                </a:lnTo>
                <a:lnTo>
                  <a:pt x="360275" y="74291"/>
                </a:lnTo>
                <a:lnTo>
                  <a:pt x="356053" y="69146"/>
                </a:lnTo>
                <a:lnTo>
                  <a:pt x="351589" y="64221"/>
                </a:lnTo>
                <a:lnTo>
                  <a:pt x="346884" y="59515"/>
                </a:lnTo>
                <a:lnTo>
                  <a:pt x="342178" y="54810"/>
                </a:lnTo>
                <a:lnTo>
                  <a:pt x="337253" y="50346"/>
                </a:lnTo>
                <a:lnTo>
                  <a:pt x="332108" y="46124"/>
                </a:lnTo>
                <a:lnTo>
                  <a:pt x="326964" y="41902"/>
                </a:lnTo>
                <a:lnTo>
                  <a:pt x="293118" y="20856"/>
                </a:lnTo>
                <a:lnTo>
                  <a:pt x="280961" y="15467"/>
                </a:lnTo>
                <a:lnTo>
                  <a:pt x="274812" y="12920"/>
                </a:lnTo>
                <a:lnTo>
                  <a:pt x="242842" y="3904"/>
                </a:lnTo>
                <a:lnTo>
                  <a:pt x="236315" y="2606"/>
                </a:lnTo>
                <a:lnTo>
                  <a:pt x="229740" y="1630"/>
                </a:lnTo>
                <a:lnTo>
                  <a:pt x="223117" y="978"/>
                </a:lnTo>
                <a:lnTo>
                  <a:pt x="216494" y="326"/>
                </a:lnTo>
                <a:lnTo>
                  <a:pt x="209855" y="0"/>
                </a:lnTo>
                <a:lnTo>
                  <a:pt x="203200" y="0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62611" y="99694"/>
            <a:ext cx="940117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2641600" algn="l"/>
                <a:tab pos="3327400" algn="l"/>
                <a:tab pos="5956300" algn="l"/>
              </a:tabLst>
            </a:pPr>
            <a:r>
              <a:rPr dirty="0" sz="5400" spc="-10"/>
              <a:t>Zombie</a:t>
            </a:r>
            <a:r>
              <a:rPr dirty="0" sz="5400"/>
              <a:t>	</a:t>
            </a:r>
            <a:r>
              <a:rPr dirty="0" sz="5400" spc="-50"/>
              <a:t>&amp;</a:t>
            </a:r>
            <a:r>
              <a:rPr dirty="0" sz="5400"/>
              <a:t>	</a:t>
            </a:r>
            <a:r>
              <a:rPr dirty="0" sz="5400" spc="-10"/>
              <a:t>Orphan</a:t>
            </a:r>
            <a:r>
              <a:rPr dirty="0" sz="5400"/>
              <a:t>	</a:t>
            </a:r>
            <a:r>
              <a:rPr dirty="0" sz="5400" spc="-10"/>
              <a:t>Processes</a:t>
            </a:r>
            <a:endParaRPr sz="5400"/>
          </a:p>
          <a:p>
            <a:pPr marL="24130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Process Lifecycle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States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1000" y="1904999"/>
            <a:ext cx="8572500" cy="5257800"/>
            <a:chOff x="381000" y="1904999"/>
            <a:chExt cx="8572500" cy="5257800"/>
          </a:xfrm>
        </p:grpSpPr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5257800"/>
            </a:xfrm>
            <a:custGeom>
              <a:avLst/>
              <a:gdLst/>
              <a:ahLst/>
              <a:cxnLst/>
              <a:rect l="l" t="t" r="r" b="b"/>
              <a:pathLst>
                <a:path w="8572500" h="5257800">
                  <a:moveTo>
                    <a:pt x="8458200" y="5257800"/>
                  </a:moveTo>
                  <a:lnTo>
                    <a:pt x="114300" y="5257800"/>
                  </a:lnTo>
                  <a:lnTo>
                    <a:pt x="103040" y="5257255"/>
                  </a:lnTo>
                  <a:lnTo>
                    <a:pt x="60364" y="5244287"/>
                  </a:lnTo>
                  <a:lnTo>
                    <a:pt x="25900" y="5215975"/>
                  </a:lnTo>
                  <a:lnTo>
                    <a:pt x="4894" y="5176629"/>
                  </a:lnTo>
                  <a:lnTo>
                    <a:pt x="0" y="51435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5143500"/>
                  </a:lnTo>
                  <a:lnTo>
                    <a:pt x="8563798" y="5187240"/>
                  </a:lnTo>
                  <a:lnTo>
                    <a:pt x="8539020" y="5224322"/>
                  </a:lnTo>
                  <a:lnTo>
                    <a:pt x="8501940" y="5249098"/>
                  </a:lnTo>
                  <a:lnTo>
                    <a:pt x="8458200" y="52578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1000" y="1904999"/>
              <a:ext cx="8572500" cy="5257800"/>
            </a:xfrm>
            <a:custGeom>
              <a:avLst/>
              <a:gdLst/>
              <a:ahLst/>
              <a:cxnLst/>
              <a:rect l="l" t="t" r="r" b="b"/>
              <a:pathLst>
                <a:path w="8572500" h="5257800">
                  <a:moveTo>
                    <a:pt x="8458200" y="5257800"/>
                  </a:moveTo>
                  <a:lnTo>
                    <a:pt x="114300" y="5257800"/>
                  </a:lnTo>
                  <a:lnTo>
                    <a:pt x="103040" y="5257256"/>
                  </a:lnTo>
                  <a:lnTo>
                    <a:pt x="60364" y="5244287"/>
                  </a:lnTo>
                  <a:lnTo>
                    <a:pt x="25900" y="5215975"/>
                  </a:lnTo>
                  <a:lnTo>
                    <a:pt x="4894" y="5176630"/>
                  </a:lnTo>
                  <a:lnTo>
                    <a:pt x="0" y="51435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5149754"/>
                  </a:lnTo>
                  <a:lnTo>
                    <a:pt x="31627" y="5191217"/>
                  </a:lnTo>
                  <a:lnTo>
                    <a:pt x="66582" y="5226172"/>
                  </a:lnTo>
                  <a:lnTo>
                    <a:pt x="108045" y="5238749"/>
                  </a:lnTo>
                  <a:lnTo>
                    <a:pt x="8521385" y="5238749"/>
                  </a:lnTo>
                  <a:lnTo>
                    <a:pt x="8512134" y="5244287"/>
                  </a:lnTo>
                  <a:lnTo>
                    <a:pt x="8501940" y="5249099"/>
                  </a:lnTo>
                  <a:lnTo>
                    <a:pt x="8491329" y="5252905"/>
                  </a:lnTo>
                  <a:lnTo>
                    <a:pt x="8480502" y="5255624"/>
                  </a:lnTo>
                  <a:lnTo>
                    <a:pt x="8469459" y="5257256"/>
                  </a:lnTo>
                  <a:lnTo>
                    <a:pt x="8458200" y="5257800"/>
                  </a:lnTo>
                  <a:close/>
                </a:path>
                <a:path w="8572500" h="5257800">
                  <a:moveTo>
                    <a:pt x="8521385" y="5238749"/>
                  </a:moveTo>
                  <a:lnTo>
                    <a:pt x="8464454" y="5238749"/>
                  </a:lnTo>
                  <a:lnTo>
                    <a:pt x="8470647" y="5238139"/>
                  </a:lnTo>
                  <a:lnTo>
                    <a:pt x="8482915" y="5235699"/>
                  </a:lnTo>
                  <a:lnTo>
                    <a:pt x="8521129" y="5215274"/>
                  </a:lnTo>
                  <a:lnTo>
                    <a:pt x="8548592" y="5174172"/>
                  </a:lnTo>
                  <a:lnTo>
                    <a:pt x="8553450" y="51497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5143500"/>
                  </a:lnTo>
                  <a:lnTo>
                    <a:pt x="8563799" y="5187240"/>
                  </a:lnTo>
                  <a:lnTo>
                    <a:pt x="8539021" y="5224322"/>
                  </a:lnTo>
                  <a:lnTo>
                    <a:pt x="8521712" y="5238554"/>
                  </a:lnTo>
                  <a:lnTo>
                    <a:pt x="8521385" y="52387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4850" y="219074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95250" y="152400"/>
                  </a:moveTo>
                  <a:lnTo>
                    <a:pt x="95440" y="152400"/>
                  </a:lnTo>
                </a:path>
                <a:path w="304800" h="381000">
                  <a:moveTo>
                    <a:pt x="209550" y="152400"/>
                  </a:moveTo>
                  <a:lnTo>
                    <a:pt x="209740" y="152400"/>
                  </a:lnTo>
                </a:path>
                <a:path w="304800" h="381000">
                  <a:moveTo>
                    <a:pt x="152400" y="0"/>
                  </a:moveTo>
                  <a:lnTo>
                    <a:pt x="108160" y="6560"/>
                  </a:lnTo>
                  <a:lnTo>
                    <a:pt x="67731" y="25684"/>
                  </a:lnTo>
                  <a:lnTo>
                    <a:pt x="34591" y="55717"/>
                  </a:lnTo>
                  <a:lnTo>
                    <a:pt x="11600" y="94079"/>
                  </a:lnTo>
                  <a:lnTo>
                    <a:pt x="732" y="137462"/>
                  </a:lnTo>
                  <a:lnTo>
                    <a:pt x="0" y="152400"/>
                  </a:lnTo>
                  <a:lnTo>
                    <a:pt x="0" y="381000"/>
                  </a:lnTo>
                  <a:lnTo>
                    <a:pt x="57150" y="323850"/>
                  </a:lnTo>
                  <a:lnTo>
                    <a:pt x="104775" y="371475"/>
                  </a:lnTo>
                  <a:lnTo>
                    <a:pt x="152400" y="323850"/>
                  </a:lnTo>
                  <a:lnTo>
                    <a:pt x="200025" y="371475"/>
                  </a:lnTo>
                  <a:lnTo>
                    <a:pt x="247650" y="323850"/>
                  </a:lnTo>
                  <a:lnTo>
                    <a:pt x="304800" y="381000"/>
                  </a:lnTo>
                  <a:lnTo>
                    <a:pt x="304800" y="152400"/>
                  </a:lnTo>
                  <a:lnTo>
                    <a:pt x="298239" y="108160"/>
                  </a:lnTo>
                  <a:lnTo>
                    <a:pt x="279115" y="67731"/>
                  </a:lnTo>
                  <a:lnTo>
                    <a:pt x="249082" y="34591"/>
                  </a:lnTo>
                  <a:lnTo>
                    <a:pt x="210720" y="11600"/>
                  </a:lnTo>
                  <a:lnTo>
                    <a:pt x="167337" y="732"/>
                  </a:lnTo>
                  <a:lnTo>
                    <a:pt x="159887" y="183"/>
                  </a:lnTo>
                  <a:lnTo>
                    <a:pt x="152400" y="0"/>
                  </a:lnTo>
                  <a:close/>
                </a:path>
              </a:pathLst>
            </a:custGeom>
            <a:ln w="38100">
              <a:solidFill>
                <a:srgbClr val="6A20A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15950" y="1752854"/>
            <a:ext cx="5398135" cy="38989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R="104775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6A20A7"/>
                </a:solidFill>
                <a:latin typeface="Arial"/>
                <a:cs typeface="Arial"/>
              </a:rPr>
              <a:t>Zombie </a:t>
            </a:r>
            <a:r>
              <a:rPr dirty="0" sz="3600" spc="-10" b="1">
                <a:solidFill>
                  <a:srgbClr val="6A20A7"/>
                </a:solidFill>
                <a:latin typeface="Arial"/>
                <a:cs typeface="Arial"/>
              </a:rPr>
              <a:t>Processes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has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terminated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hasn't called wait()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yet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Kernel keeps minimal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information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ID, termination status, CPU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Shows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"Z"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command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Memory and files already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released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8650" y="5886450"/>
            <a:ext cx="8077200" cy="1028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spc="-10" b="1">
                <a:solidFill>
                  <a:srgbClr val="7D21CD"/>
                </a:solidFill>
                <a:latin typeface="Arial"/>
                <a:cs typeface="Arial"/>
              </a:rPr>
              <a:t>Prevention</a:t>
            </a:r>
            <a:endParaRPr sz="22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must call wait() or waitpid() to reap zombie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children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334500" y="1904999"/>
            <a:ext cx="8572500" cy="5257800"/>
            <a:chOff x="9334500" y="1904999"/>
            <a:chExt cx="8572500" cy="5257800"/>
          </a:xfrm>
        </p:grpSpPr>
        <p:sp>
          <p:nvSpPr>
            <p:cNvPr id="13" name="object 13" descr=""/>
            <p:cNvSpPr/>
            <p:nvPr/>
          </p:nvSpPr>
          <p:spPr>
            <a:xfrm>
              <a:off x="9334500" y="1904999"/>
              <a:ext cx="8572500" cy="5257800"/>
            </a:xfrm>
            <a:custGeom>
              <a:avLst/>
              <a:gdLst/>
              <a:ahLst/>
              <a:cxnLst/>
              <a:rect l="l" t="t" r="r" b="b"/>
              <a:pathLst>
                <a:path w="8572500" h="5257800">
                  <a:moveTo>
                    <a:pt x="8458200" y="5257800"/>
                  </a:moveTo>
                  <a:lnTo>
                    <a:pt x="114300" y="5257800"/>
                  </a:lnTo>
                  <a:lnTo>
                    <a:pt x="103039" y="5257255"/>
                  </a:lnTo>
                  <a:lnTo>
                    <a:pt x="60363" y="5244287"/>
                  </a:lnTo>
                  <a:lnTo>
                    <a:pt x="25899" y="5215975"/>
                  </a:lnTo>
                  <a:lnTo>
                    <a:pt x="4893" y="5176629"/>
                  </a:lnTo>
                  <a:lnTo>
                    <a:pt x="0" y="51435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5143500"/>
                  </a:lnTo>
                  <a:lnTo>
                    <a:pt x="8563797" y="5187240"/>
                  </a:lnTo>
                  <a:lnTo>
                    <a:pt x="8539020" y="5224322"/>
                  </a:lnTo>
                  <a:lnTo>
                    <a:pt x="8501938" y="5249098"/>
                  </a:lnTo>
                  <a:lnTo>
                    <a:pt x="8458200" y="52578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34500" y="1904999"/>
              <a:ext cx="8572500" cy="5257800"/>
            </a:xfrm>
            <a:custGeom>
              <a:avLst/>
              <a:gdLst/>
              <a:ahLst/>
              <a:cxnLst/>
              <a:rect l="l" t="t" r="r" b="b"/>
              <a:pathLst>
                <a:path w="8572500" h="5257800">
                  <a:moveTo>
                    <a:pt x="8458200" y="5257800"/>
                  </a:moveTo>
                  <a:lnTo>
                    <a:pt x="114300" y="5257800"/>
                  </a:lnTo>
                  <a:lnTo>
                    <a:pt x="103040" y="5257256"/>
                  </a:lnTo>
                  <a:lnTo>
                    <a:pt x="60363" y="5244287"/>
                  </a:lnTo>
                  <a:lnTo>
                    <a:pt x="25899" y="5215975"/>
                  </a:lnTo>
                  <a:lnTo>
                    <a:pt x="4893" y="5176630"/>
                  </a:lnTo>
                  <a:lnTo>
                    <a:pt x="0" y="51435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5149754"/>
                  </a:lnTo>
                  <a:lnTo>
                    <a:pt x="31627" y="5191217"/>
                  </a:lnTo>
                  <a:lnTo>
                    <a:pt x="66581" y="5226172"/>
                  </a:lnTo>
                  <a:lnTo>
                    <a:pt x="108045" y="5238749"/>
                  </a:lnTo>
                  <a:lnTo>
                    <a:pt x="8521385" y="5238749"/>
                  </a:lnTo>
                  <a:lnTo>
                    <a:pt x="8512133" y="5244287"/>
                  </a:lnTo>
                  <a:lnTo>
                    <a:pt x="8501938" y="5249099"/>
                  </a:lnTo>
                  <a:lnTo>
                    <a:pt x="8491327" y="5252905"/>
                  </a:lnTo>
                  <a:lnTo>
                    <a:pt x="8480501" y="5255624"/>
                  </a:lnTo>
                  <a:lnTo>
                    <a:pt x="8469458" y="5257256"/>
                  </a:lnTo>
                  <a:lnTo>
                    <a:pt x="8458200" y="5257800"/>
                  </a:lnTo>
                  <a:close/>
                </a:path>
                <a:path w="8572500" h="5257800">
                  <a:moveTo>
                    <a:pt x="8521385" y="5238749"/>
                  </a:moveTo>
                  <a:lnTo>
                    <a:pt x="8464453" y="5238749"/>
                  </a:lnTo>
                  <a:lnTo>
                    <a:pt x="8470647" y="5238139"/>
                  </a:lnTo>
                  <a:lnTo>
                    <a:pt x="8482914" y="5235699"/>
                  </a:lnTo>
                  <a:lnTo>
                    <a:pt x="8521129" y="5215274"/>
                  </a:lnTo>
                  <a:lnTo>
                    <a:pt x="8548592" y="5174172"/>
                  </a:lnTo>
                  <a:lnTo>
                    <a:pt x="8553449" y="51497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5143500"/>
                  </a:lnTo>
                  <a:lnTo>
                    <a:pt x="8563797" y="5187240"/>
                  </a:lnTo>
                  <a:lnTo>
                    <a:pt x="8539021" y="5224322"/>
                  </a:lnTo>
                  <a:lnTo>
                    <a:pt x="8521711" y="5238554"/>
                  </a:lnTo>
                  <a:lnTo>
                    <a:pt x="8521385" y="52387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620249" y="2209799"/>
              <a:ext cx="266700" cy="342900"/>
            </a:xfrm>
            <a:custGeom>
              <a:avLst/>
              <a:gdLst/>
              <a:ahLst/>
              <a:cxnLst/>
              <a:rect l="l" t="t" r="r" b="b"/>
              <a:pathLst>
                <a:path w="266700" h="342900">
                  <a:moveTo>
                    <a:pt x="266700" y="342900"/>
                  </a:moveTo>
                  <a:lnTo>
                    <a:pt x="266700" y="304800"/>
                  </a:lnTo>
                  <a:lnTo>
                    <a:pt x="266699" y="299796"/>
                  </a:lnTo>
                  <a:lnTo>
                    <a:pt x="266211" y="294841"/>
                  </a:lnTo>
                  <a:lnTo>
                    <a:pt x="265235" y="289934"/>
                  </a:lnTo>
                  <a:lnTo>
                    <a:pt x="264259" y="285026"/>
                  </a:lnTo>
                  <a:lnTo>
                    <a:pt x="244381" y="250918"/>
                  </a:lnTo>
                  <a:lnTo>
                    <a:pt x="232834" y="241442"/>
                  </a:lnTo>
                  <a:lnTo>
                    <a:pt x="228674" y="238662"/>
                  </a:lnTo>
                  <a:lnTo>
                    <a:pt x="195503" y="228600"/>
                  </a:lnTo>
                  <a:lnTo>
                    <a:pt x="190500" y="228600"/>
                  </a:lnTo>
                  <a:lnTo>
                    <a:pt x="76200" y="228600"/>
                  </a:lnTo>
                  <a:lnTo>
                    <a:pt x="71196" y="228600"/>
                  </a:lnTo>
                  <a:lnTo>
                    <a:pt x="66241" y="229088"/>
                  </a:lnTo>
                  <a:lnTo>
                    <a:pt x="29705" y="244221"/>
                  </a:lnTo>
                  <a:lnTo>
                    <a:pt x="22318" y="250918"/>
                  </a:lnTo>
                  <a:lnTo>
                    <a:pt x="18780" y="254456"/>
                  </a:lnTo>
                  <a:lnTo>
                    <a:pt x="1464" y="289934"/>
                  </a:lnTo>
                  <a:lnTo>
                    <a:pt x="488" y="294841"/>
                  </a:lnTo>
                  <a:lnTo>
                    <a:pt x="0" y="299796"/>
                  </a:lnTo>
                  <a:lnTo>
                    <a:pt x="0" y="304800"/>
                  </a:lnTo>
                  <a:lnTo>
                    <a:pt x="0" y="342900"/>
                  </a:lnTo>
                </a:path>
                <a:path w="266700" h="342900">
                  <a:moveTo>
                    <a:pt x="209550" y="76200"/>
                  </a:moveTo>
                  <a:lnTo>
                    <a:pt x="199487" y="114374"/>
                  </a:lnTo>
                  <a:lnTo>
                    <a:pt x="196707" y="118534"/>
                  </a:lnTo>
                  <a:lnTo>
                    <a:pt x="193928" y="122694"/>
                  </a:lnTo>
                  <a:lnTo>
                    <a:pt x="162510" y="146599"/>
                  </a:lnTo>
                  <a:lnTo>
                    <a:pt x="133350" y="152400"/>
                  </a:lnTo>
                  <a:lnTo>
                    <a:pt x="128346" y="152399"/>
                  </a:lnTo>
                  <a:lnTo>
                    <a:pt x="91015" y="139557"/>
                  </a:lnTo>
                  <a:lnTo>
                    <a:pt x="69992" y="118534"/>
                  </a:lnTo>
                  <a:lnTo>
                    <a:pt x="67212" y="114374"/>
                  </a:lnTo>
                  <a:lnTo>
                    <a:pt x="58614" y="91065"/>
                  </a:lnTo>
                  <a:lnTo>
                    <a:pt x="57638" y="86158"/>
                  </a:lnTo>
                  <a:lnTo>
                    <a:pt x="57149" y="81203"/>
                  </a:lnTo>
                  <a:lnTo>
                    <a:pt x="57150" y="76200"/>
                  </a:lnTo>
                  <a:lnTo>
                    <a:pt x="57149" y="71196"/>
                  </a:lnTo>
                  <a:lnTo>
                    <a:pt x="57638" y="66241"/>
                  </a:lnTo>
                  <a:lnTo>
                    <a:pt x="58614" y="61334"/>
                  </a:lnTo>
                  <a:lnTo>
                    <a:pt x="59590" y="56426"/>
                  </a:lnTo>
                  <a:lnTo>
                    <a:pt x="79468" y="22318"/>
                  </a:lnTo>
                  <a:lnTo>
                    <a:pt x="83006" y="18780"/>
                  </a:lnTo>
                  <a:lnTo>
                    <a:pt x="118484" y="1464"/>
                  </a:lnTo>
                  <a:lnTo>
                    <a:pt x="123391" y="488"/>
                  </a:lnTo>
                  <a:lnTo>
                    <a:pt x="128346" y="0"/>
                  </a:lnTo>
                  <a:lnTo>
                    <a:pt x="133350" y="0"/>
                  </a:lnTo>
                  <a:lnTo>
                    <a:pt x="138353" y="0"/>
                  </a:lnTo>
                  <a:lnTo>
                    <a:pt x="162510" y="5800"/>
                  </a:lnTo>
                  <a:lnTo>
                    <a:pt x="167132" y="7715"/>
                  </a:lnTo>
                  <a:lnTo>
                    <a:pt x="187231" y="22318"/>
                  </a:lnTo>
                  <a:lnTo>
                    <a:pt x="190769" y="25856"/>
                  </a:lnTo>
                  <a:lnTo>
                    <a:pt x="208085" y="61334"/>
                  </a:lnTo>
                  <a:lnTo>
                    <a:pt x="209549" y="71196"/>
                  </a:lnTo>
                  <a:lnTo>
                    <a:pt x="209550" y="76200"/>
                  </a:lnTo>
                  <a:close/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5049" y="2421826"/>
              <a:ext cx="95250" cy="14992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9886949" y="2212276"/>
              <a:ext cx="57785" cy="147955"/>
            </a:xfrm>
            <a:custGeom>
              <a:avLst/>
              <a:gdLst/>
              <a:ahLst/>
              <a:cxnLst/>
              <a:rect l="l" t="t" r="r" b="b"/>
              <a:pathLst>
                <a:path w="57784" h="147955">
                  <a:moveTo>
                    <a:pt x="0" y="0"/>
                  </a:moveTo>
                  <a:lnTo>
                    <a:pt x="8195" y="2098"/>
                  </a:lnTo>
                  <a:lnTo>
                    <a:pt x="15829" y="5468"/>
                  </a:lnTo>
                  <a:lnTo>
                    <a:pt x="22902" y="10109"/>
                  </a:lnTo>
                  <a:lnTo>
                    <a:pt x="29975" y="14750"/>
                  </a:lnTo>
                  <a:lnTo>
                    <a:pt x="36106" y="20412"/>
                  </a:lnTo>
                  <a:lnTo>
                    <a:pt x="41293" y="27095"/>
                  </a:lnTo>
                  <a:lnTo>
                    <a:pt x="46480" y="33777"/>
                  </a:lnTo>
                  <a:lnTo>
                    <a:pt x="57299" y="73818"/>
                  </a:lnTo>
                  <a:lnTo>
                    <a:pt x="57299" y="82278"/>
                  </a:lnTo>
                  <a:lnTo>
                    <a:pt x="41293" y="120542"/>
                  </a:lnTo>
                  <a:lnTo>
                    <a:pt x="36106" y="127225"/>
                  </a:lnTo>
                  <a:lnTo>
                    <a:pt x="29975" y="132887"/>
                  </a:lnTo>
                  <a:lnTo>
                    <a:pt x="22902" y="137528"/>
                  </a:lnTo>
                  <a:lnTo>
                    <a:pt x="15829" y="142169"/>
                  </a:lnTo>
                  <a:lnTo>
                    <a:pt x="8195" y="145539"/>
                  </a:lnTo>
                  <a:lnTo>
                    <a:pt x="0" y="147637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569450" y="1752854"/>
            <a:ext cx="5621020" cy="38989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R="32766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Orphan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Processes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terminates before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is still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running</a:t>
            </a:r>
            <a:endParaRPr sz="2250">
              <a:latin typeface="Arial"/>
              <a:cs typeface="Arial"/>
            </a:endParaRPr>
          </a:p>
          <a:p>
            <a:pPr marL="175895" indent="-163195">
              <a:lnSpc>
                <a:spcPct val="100000"/>
              </a:lnSpc>
              <a:spcBef>
                <a:spcPts val="1200"/>
              </a:spcBef>
              <a:buChar char="•"/>
              <a:tabLst>
                <a:tab pos="1758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Automatically adopted by init (PID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1)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init becomes new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parent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init automatically reaps terminated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children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 zombie problem with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orphans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82150" y="5886450"/>
            <a:ext cx="8077200" cy="1028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b="1">
                <a:solidFill>
                  <a:srgbClr val="1C4ED8"/>
                </a:solidFill>
                <a:latin typeface="Arial"/>
                <a:cs typeface="Arial"/>
              </a:rPr>
              <a:t>Kernel</a:t>
            </a:r>
            <a:r>
              <a:rPr dirty="0" sz="2250" spc="-95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Action</a:t>
            </a:r>
            <a:endParaRPr sz="22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Kernel changes PPID of orphaned processes to 1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(init)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53811" y="7772223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4">
                <a:moveTo>
                  <a:pt x="250809" y="190676"/>
                </a:moveTo>
                <a:lnTo>
                  <a:pt x="149209" y="12876"/>
                </a:lnTo>
                <a:lnTo>
                  <a:pt x="146954" y="8897"/>
                </a:lnTo>
                <a:lnTo>
                  <a:pt x="143851" y="5756"/>
                </a:lnTo>
                <a:lnTo>
                  <a:pt x="139899" y="3453"/>
                </a:lnTo>
                <a:lnTo>
                  <a:pt x="135947" y="1151"/>
                </a:lnTo>
                <a:lnTo>
                  <a:pt x="131685" y="0"/>
                </a:lnTo>
                <a:lnTo>
                  <a:pt x="127111" y="0"/>
                </a:lnTo>
                <a:lnTo>
                  <a:pt x="122537" y="0"/>
                </a:lnTo>
                <a:lnTo>
                  <a:pt x="118275" y="1151"/>
                </a:lnTo>
                <a:lnTo>
                  <a:pt x="114323" y="3453"/>
                </a:lnTo>
                <a:lnTo>
                  <a:pt x="110371" y="5756"/>
                </a:lnTo>
                <a:lnTo>
                  <a:pt x="107268" y="8897"/>
                </a:lnTo>
                <a:lnTo>
                  <a:pt x="105013" y="12876"/>
                </a:lnTo>
                <a:lnTo>
                  <a:pt x="3413" y="190676"/>
                </a:lnTo>
                <a:lnTo>
                  <a:pt x="1134" y="194623"/>
                </a:lnTo>
                <a:lnTo>
                  <a:pt x="0" y="198875"/>
                </a:lnTo>
                <a:lnTo>
                  <a:pt x="10" y="203433"/>
                </a:lnTo>
                <a:lnTo>
                  <a:pt x="20" y="207991"/>
                </a:lnTo>
                <a:lnTo>
                  <a:pt x="1173" y="212238"/>
                </a:lnTo>
                <a:lnTo>
                  <a:pt x="3470" y="216175"/>
                </a:lnTo>
                <a:lnTo>
                  <a:pt x="5766" y="220112"/>
                </a:lnTo>
                <a:lnTo>
                  <a:pt x="8896" y="223207"/>
                </a:lnTo>
                <a:lnTo>
                  <a:pt x="12858" y="225459"/>
                </a:lnTo>
                <a:lnTo>
                  <a:pt x="16820" y="227711"/>
                </a:lnTo>
                <a:lnTo>
                  <a:pt x="21080" y="228817"/>
                </a:lnTo>
                <a:lnTo>
                  <a:pt x="25638" y="228776"/>
                </a:lnTo>
                <a:lnTo>
                  <a:pt x="228838" y="228776"/>
                </a:lnTo>
                <a:lnTo>
                  <a:pt x="231066" y="228774"/>
                </a:lnTo>
                <a:lnTo>
                  <a:pt x="233256" y="228483"/>
                </a:lnTo>
                <a:lnTo>
                  <a:pt x="235408" y="227905"/>
                </a:lnTo>
                <a:lnTo>
                  <a:pt x="237560" y="227326"/>
                </a:lnTo>
                <a:lnTo>
                  <a:pt x="239600" y="226479"/>
                </a:lnTo>
                <a:lnTo>
                  <a:pt x="241529" y="225363"/>
                </a:lnTo>
                <a:lnTo>
                  <a:pt x="243458" y="224248"/>
                </a:lnTo>
                <a:lnTo>
                  <a:pt x="245210" y="222902"/>
                </a:lnTo>
                <a:lnTo>
                  <a:pt x="246784" y="221325"/>
                </a:lnTo>
                <a:lnTo>
                  <a:pt x="248359" y="219748"/>
                </a:lnTo>
                <a:lnTo>
                  <a:pt x="253349" y="209941"/>
                </a:lnTo>
                <a:lnTo>
                  <a:pt x="253925" y="207788"/>
                </a:lnTo>
                <a:lnTo>
                  <a:pt x="254213" y="205598"/>
                </a:lnTo>
                <a:lnTo>
                  <a:pt x="254212" y="203369"/>
                </a:lnTo>
                <a:lnTo>
                  <a:pt x="254212" y="201141"/>
                </a:lnTo>
                <a:lnTo>
                  <a:pt x="253923" y="198951"/>
                </a:lnTo>
                <a:lnTo>
                  <a:pt x="253346" y="196799"/>
                </a:lnTo>
                <a:lnTo>
                  <a:pt x="252769" y="194647"/>
                </a:lnTo>
                <a:lnTo>
                  <a:pt x="251923" y="192606"/>
                </a:lnTo>
                <a:lnTo>
                  <a:pt x="250809" y="190676"/>
                </a:lnTo>
              </a:path>
              <a:path w="254634" h="229234">
                <a:moveTo>
                  <a:pt x="127238" y="76376"/>
                </a:moveTo>
                <a:lnTo>
                  <a:pt x="127238" y="127176"/>
                </a:lnTo>
              </a:path>
              <a:path w="254634" h="229234">
                <a:moveTo>
                  <a:pt x="127238" y="177976"/>
                </a:moveTo>
                <a:lnTo>
                  <a:pt x="127365" y="177976"/>
                </a:lnTo>
              </a:path>
            </a:pathLst>
          </a:custGeom>
          <a:ln w="25400">
            <a:solidFill>
              <a:srgbClr val="991B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90525" y="7477125"/>
            <a:ext cx="17506950" cy="1238250"/>
          </a:xfrm>
          <a:prstGeom prst="rect">
            <a:avLst/>
          </a:prstGeom>
          <a:ln w="19050">
            <a:solidFill>
              <a:srgbClr val="FECAC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1B1B"/>
                </a:solidFill>
                <a:latin typeface="Arial"/>
                <a:cs typeface="Arial"/>
              </a:rPr>
              <a:t>Zombie </a:t>
            </a:r>
            <a:r>
              <a:rPr dirty="0" sz="2250" spc="-10" b="1">
                <a:solidFill>
                  <a:srgbClr val="991B1B"/>
                </a:solidFill>
                <a:latin typeface="Arial"/>
                <a:cs typeface="Arial"/>
              </a:rPr>
              <a:t>Problem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If programs fork many children but never wait: children become zombies, process table fills up, system cannot create new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processes.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6210299"/>
            <a:ext cx="17526000" cy="1333500"/>
            <a:chOff x="381000" y="6210299"/>
            <a:chExt cx="17526000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6210299"/>
              <a:ext cx="17526000" cy="1333500"/>
            </a:xfrm>
            <a:custGeom>
              <a:avLst/>
              <a:gdLst/>
              <a:ahLst/>
              <a:cxnLst/>
              <a:rect l="l" t="t" r="r" b="b"/>
              <a:pathLst>
                <a:path w="17526000" h="1333500">
                  <a:moveTo>
                    <a:pt x="17411700" y="1333500"/>
                  </a:moveTo>
                  <a:lnTo>
                    <a:pt x="114300" y="1333500"/>
                  </a:lnTo>
                  <a:lnTo>
                    <a:pt x="103040" y="1332955"/>
                  </a:lnTo>
                  <a:lnTo>
                    <a:pt x="60364" y="1319987"/>
                  </a:lnTo>
                  <a:lnTo>
                    <a:pt x="25900" y="1291675"/>
                  </a:lnTo>
                  <a:lnTo>
                    <a:pt x="4894" y="1252329"/>
                  </a:lnTo>
                  <a:lnTo>
                    <a:pt x="0" y="12192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92520" y="33477"/>
                  </a:lnTo>
                  <a:lnTo>
                    <a:pt x="17517297" y="70558"/>
                  </a:lnTo>
                  <a:lnTo>
                    <a:pt x="17526000" y="114300"/>
                  </a:lnTo>
                  <a:lnTo>
                    <a:pt x="17526000" y="1219200"/>
                  </a:lnTo>
                  <a:lnTo>
                    <a:pt x="17517297" y="1262940"/>
                  </a:lnTo>
                  <a:lnTo>
                    <a:pt x="17492520" y="1300021"/>
                  </a:lnTo>
                  <a:lnTo>
                    <a:pt x="17455438" y="1324798"/>
                  </a:lnTo>
                  <a:lnTo>
                    <a:pt x="17411700" y="1333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1000" y="6210299"/>
              <a:ext cx="17526000" cy="1333500"/>
            </a:xfrm>
            <a:custGeom>
              <a:avLst/>
              <a:gdLst/>
              <a:ahLst/>
              <a:cxnLst/>
              <a:rect l="l" t="t" r="r" b="b"/>
              <a:pathLst>
                <a:path w="17526000" h="1333500">
                  <a:moveTo>
                    <a:pt x="17411700" y="1333500"/>
                  </a:moveTo>
                  <a:lnTo>
                    <a:pt x="114300" y="1333500"/>
                  </a:lnTo>
                  <a:lnTo>
                    <a:pt x="103040" y="1332955"/>
                  </a:lnTo>
                  <a:lnTo>
                    <a:pt x="60364" y="1319987"/>
                  </a:lnTo>
                  <a:lnTo>
                    <a:pt x="25900" y="1291675"/>
                  </a:lnTo>
                  <a:lnTo>
                    <a:pt x="4894" y="1252329"/>
                  </a:lnTo>
                  <a:lnTo>
                    <a:pt x="0" y="12192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74886" y="19050"/>
                  </a:lnTo>
                  <a:lnTo>
                    <a:pt x="108045" y="19050"/>
                  </a:lnTo>
                  <a:lnTo>
                    <a:pt x="101851" y="19659"/>
                  </a:lnTo>
                  <a:lnTo>
                    <a:pt x="56181" y="38576"/>
                  </a:lnTo>
                  <a:lnTo>
                    <a:pt x="28693" y="72070"/>
                  </a:lnTo>
                  <a:lnTo>
                    <a:pt x="19049" y="108046"/>
                  </a:lnTo>
                  <a:lnTo>
                    <a:pt x="19049" y="1225454"/>
                  </a:lnTo>
                  <a:lnTo>
                    <a:pt x="31627" y="1266917"/>
                  </a:lnTo>
                  <a:lnTo>
                    <a:pt x="66582" y="1301871"/>
                  </a:lnTo>
                  <a:lnTo>
                    <a:pt x="108045" y="1314449"/>
                  </a:lnTo>
                  <a:lnTo>
                    <a:pt x="17474885" y="1314449"/>
                  </a:lnTo>
                  <a:lnTo>
                    <a:pt x="17465633" y="1319987"/>
                  </a:lnTo>
                  <a:lnTo>
                    <a:pt x="17455438" y="1324798"/>
                  </a:lnTo>
                  <a:lnTo>
                    <a:pt x="17444828" y="1328605"/>
                  </a:lnTo>
                  <a:lnTo>
                    <a:pt x="17434001" y="1331324"/>
                  </a:lnTo>
                  <a:lnTo>
                    <a:pt x="17422958" y="1332955"/>
                  </a:lnTo>
                  <a:lnTo>
                    <a:pt x="17411700" y="1333500"/>
                  </a:lnTo>
                  <a:close/>
                </a:path>
                <a:path w="17526000" h="1333500">
                  <a:moveTo>
                    <a:pt x="17474885" y="1314449"/>
                  </a:moveTo>
                  <a:lnTo>
                    <a:pt x="17417954" y="1314449"/>
                  </a:lnTo>
                  <a:lnTo>
                    <a:pt x="17424149" y="1313839"/>
                  </a:lnTo>
                  <a:lnTo>
                    <a:pt x="17436414" y="1311398"/>
                  </a:lnTo>
                  <a:lnTo>
                    <a:pt x="17474629" y="1290973"/>
                  </a:lnTo>
                  <a:lnTo>
                    <a:pt x="17502092" y="1249871"/>
                  </a:lnTo>
                  <a:lnTo>
                    <a:pt x="17506950" y="1225454"/>
                  </a:lnTo>
                  <a:lnTo>
                    <a:pt x="17506950" y="108046"/>
                  </a:lnTo>
                  <a:lnTo>
                    <a:pt x="17506456" y="103040"/>
                  </a:lnTo>
                  <a:lnTo>
                    <a:pt x="17506339" y="101851"/>
                  </a:lnTo>
                  <a:lnTo>
                    <a:pt x="17487421" y="56181"/>
                  </a:lnTo>
                  <a:lnTo>
                    <a:pt x="17453926" y="28693"/>
                  </a:lnTo>
                  <a:lnTo>
                    <a:pt x="17417954" y="19050"/>
                  </a:lnTo>
                  <a:lnTo>
                    <a:pt x="17474886" y="19050"/>
                  </a:lnTo>
                  <a:lnTo>
                    <a:pt x="17506753" y="50785"/>
                  </a:lnTo>
                  <a:lnTo>
                    <a:pt x="17523824" y="91996"/>
                  </a:lnTo>
                  <a:lnTo>
                    <a:pt x="17526000" y="114300"/>
                  </a:lnTo>
                  <a:lnTo>
                    <a:pt x="17526000" y="1219200"/>
                  </a:lnTo>
                  <a:lnTo>
                    <a:pt x="17517297" y="1262940"/>
                  </a:lnTo>
                  <a:lnTo>
                    <a:pt x="17492521" y="1300022"/>
                  </a:lnTo>
                  <a:lnTo>
                    <a:pt x="17475212" y="1314254"/>
                  </a:lnTo>
                  <a:lnTo>
                    <a:pt x="17474885" y="13144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095513" y="469506"/>
            <a:ext cx="458470" cy="509270"/>
          </a:xfrm>
          <a:custGeom>
            <a:avLst/>
            <a:gdLst/>
            <a:ahLst/>
            <a:cxnLst/>
            <a:rect l="l" t="t" r="r" b="b"/>
            <a:pathLst>
              <a:path w="458470" h="509269">
                <a:moveTo>
                  <a:pt x="25886" y="305193"/>
                </a:moveTo>
                <a:lnTo>
                  <a:pt x="20981" y="305210"/>
                </a:lnTo>
                <a:lnTo>
                  <a:pt x="16451" y="303914"/>
                </a:lnTo>
                <a:lnTo>
                  <a:pt x="12296" y="301307"/>
                </a:lnTo>
                <a:lnTo>
                  <a:pt x="8141" y="298699"/>
                </a:lnTo>
                <a:lnTo>
                  <a:pt x="5005" y="295182"/>
                </a:lnTo>
                <a:lnTo>
                  <a:pt x="2888" y="290757"/>
                </a:lnTo>
                <a:lnTo>
                  <a:pt x="770" y="286333"/>
                </a:lnTo>
                <a:lnTo>
                  <a:pt x="0" y="281684"/>
                </a:lnTo>
                <a:lnTo>
                  <a:pt x="575" y="276813"/>
                </a:lnTo>
                <a:lnTo>
                  <a:pt x="1151" y="271941"/>
                </a:lnTo>
                <a:lnTo>
                  <a:pt x="2984" y="267601"/>
                </a:lnTo>
                <a:lnTo>
                  <a:pt x="6074" y="263791"/>
                </a:lnTo>
                <a:lnTo>
                  <a:pt x="257534" y="4711"/>
                </a:lnTo>
                <a:lnTo>
                  <a:pt x="259477" y="2469"/>
                </a:lnTo>
                <a:lnTo>
                  <a:pt x="261907" y="1078"/>
                </a:lnTo>
                <a:lnTo>
                  <a:pt x="264824" y="539"/>
                </a:lnTo>
                <a:lnTo>
                  <a:pt x="267741" y="0"/>
                </a:lnTo>
                <a:lnTo>
                  <a:pt x="270507" y="429"/>
                </a:lnTo>
                <a:lnTo>
                  <a:pt x="273123" y="1829"/>
                </a:lnTo>
                <a:lnTo>
                  <a:pt x="275739" y="3228"/>
                </a:lnTo>
                <a:lnTo>
                  <a:pt x="277632" y="5290"/>
                </a:lnTo>
                <a:lnTo>
                  <a:pt x="278803" y="8016"/>
                </a:lnTo>
                <a:lnTo>
                  <a:pt x="279973" y="10742"/>
                </a:lnTo>
                <a:lnTo>
                  <a:pt x="280165" y="13535"/>
                </a:lnTo>
                <a:lnTo>
                  <a:pt x="279378" y="16395"/>
                </a:lnTo>
                <a:lnTo>
                  <a:pt x="230610" y="169303"/>
                </a:lnTo>
                <a:lnTo>
                  <a:pt x="229891" y="171228"/>
                </a:lnTo>
                <a:lnTo>
                  <a:pt x="229413" y="173210"/>
                </a:lnTo>
                <a:lnTo>
                  <a:pt x="229175" y="175251"/>
                </a:lnTo>
                <a:lnTo>
                  <a:pt x="228937" y="177291"/>
                </a:lnTo>
                <a:lnTo>
                  <a:pt x="228946" y="179330"/>
                </a:lnTo>
                <a:lnTo>
                  <a:pt x="229203" y="181369"/>
                </a:lnTo>
                <a:lnTo>
                  <a:pt x="229460" y="183407"/>
                </a:lnTo>
                <a:lnTo>
                  <a:pt x="229956" y="185385"/>
                </a:lnTo>
                <a:lnTo>
                  <a:pt x="230693" y="187302"/>
                </a:lnTo>
                <a:lnTo>
                  <a:pt x="231430" y="189220"/>
                </a:lnTo>
                <a:lnTo>
                  <a:pt x="232385" y="191022"/>
                </a:lnTo>
                <a:lnTo>
                  <a:pt x="233559" y="192708"/>
                </a:lnTo>
                <a:lnTo>
                  <a:pt x="234733" y="194393"/>
                </a:lnTo>
                <a:lnTo>
                  <a:pt x="236091" y="195915"/>
                </a:lnTo>
                <a:lnTo>
                  <a:pt x="237634" y="197271"/>
                </a:lnTo>
                <a:lnTo>
                  <a:pt x="239177" y="198627"/>
                </a:lnTo>
                <a:lnTo>
                  <a:pt x="252432" y="203600"/>
                </a:lnTo>
                <a:lnTo>
                  <a:pt x="254486" y="203593"/>
                </a:lnTo>
                <a:lnTo>
                  <a:pt x="432286" y="203593"/>
                </a:lnTo>
                <a:lnTo>
                  <a:pt x="455285" y="218029"/>
                </a:lnTo>
                <a:lnTo>
                  <a:pt x="457402" y="222454"/>
                </a:lnTo>
                <a:lnTo>
                  <a:pt x="458173" y="227102"/>
                </a:lnTo>
                <a:lnTo>
                  <a:pt x="457597" y="231974"/>
                </a:lnTo>
                <a:lnTo>
                  <a:pt x="457022" y="236845"/>
                </a:lnTo>
                <a:lnTo>
                  <a:pt x="455189" y="241186"/>
                </a:lnTo>
                <a:lnTo>
                  <a:pt x="452098" y="244995"/>
                </a:lnTo>
                <a:lnTo>
                  <a:pt x="200638" y="504075"/>
                </a:lnTo>
                <a:lnTo>
                  <a:pt x="198696" y="506318"/>
                </a:lnTo>
                <a:lnTo>
                  <a:pt x="196266" y="507708"/>
                </a:lnTo>
                <a:lnTo>
                  <a:pt x="193349" y="508248"/>
                </a:lnTo>
                <a:lnTo>
                  <a:pt x="190432" y="508787"/>
                </a:lnTo>
                <a:lnTo>
                  <a:pt x="187665" y="508357"/>
                </a:lnTo>
                <a:lnTo>
                  <a:pt x="185050" y="506958"/>
                </a:lnTo>
                <a:lnTo>
                  <a:pt x="182434" y="505559"/>
                </a:lnTo>
                <a:lnTo>
                  <a:pt x="180541" y="503497"/>
                </a:lnTo>
                <a:lnTo>
                  <a:pt x="179370" y="500771"/>
                </a:lnTo>
                <a:lnTo>
                  <a:pt x="178199" y="498045"/>
                </a:lnTo>
                <a:lnTo>
                  <a:pt x="178008" y="495252"/>
                </a:lnTo>
                <a:lnTo>
                  <a:pt x="178794" y="492391"/>
                </a:lnTo>
                <a:lnTo>
                  <a:pt x="227562" y="339483"/>
                </a:lnTo>
                <a:lnTo>
                  <a:pt x="228281" y="337559"/>
                </a:lnTo>
                <a:lnTo>
                  <a:pt x="228760" y="335577"/>
                </a:lnTo>
                <a:lnTo>
                  <a:pt x="228998" y="333536"/>
                </a:lnTo>
                <a:lnTo>
                  <a:pt x="229236" y="331496"/>
                </a:lnTo>
                <a:lnTo>
                  <a:pt x="229227" y="329456"/>
                </a:lnTo>
                <a:lnTo>
                  <a:pt x="228970" y="327418"/>
                </a:lnTo>
                <a:lnTo>
                  <a:pt x="228713" y="325380"/>
                </a:lnTo>
                <a:lnTo>
                  <a:pt x="228216" y="323402"/>
                </a:lnTo>
                <a:lnTo>
                  <a:pt x="227480" y="321484"/>
                </a:lnTo>
                <a:lnTo>
                  <a:pt x="226743" y="319567"/>
                </a:lnTo>
                <a:lnTo>
                  <a:pt x="225788" y="317765"/>
                </a:lnTo>
                <a:lnTo>
                  <a:pt x="224614" y="316079"/>
                </a:lnTo>
                <a:lnTo>
                  <a:pt x="223440" y="314393"/>
                </a:lnTo>
                <a:lnTo>
                  <a:pt x="209762" y="305910"/>
                </a:lnTo>
                <a:lnTo>
                  <a:pt x="207766" y="305426"/>
                </a:lnTo>
                <a:lnTo>
                  <a:pt x="205741" y="305187"/>
                </a:lnTo>
                <a:lnTo>
                  <a:pt x="203686" y="305193"/>
                </a:lnTo>
                <a:lnTo>
                  <a:pt x="25886" y="305193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5002" y="99694"/>
            <a:ext cx="543623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842135" algn="l"/>
              </a:tabLst>
            </a:pPr>
            <a:r>
              <a:rPr dirty="0" sz="5400" spc="-20"/>
              <a:t>Race</a:t>
            </a:r>
            <a:r>
              <a:rPr dirty="0" sz="5400"/>
              <a:t>	</a:t>
            </a:r>
            <a:r>
              <a:rPr dirty="0" sz="5400" spc="-10"/>
              <a:t>Conditions</a:t>
            </a:r>
            <a:endParaRPr sz="5400"/>
          </a:p>
          <a:p>
            <a:pPr marL="17335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Synchronization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Challenges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1000" y="1904999"/>
            <a:ext cx="8572500" cy="4000500"/>
            <a:chOff x="381000" y="1904999"/>
            <a:chExt cx="8572500" cy="4000500"/>
          </a:xfrm>
        </p:grpSpPr>
        <p:sp>
          <p:nvSpPr>
            <p:cNvPr id="8" name="object 8" descr=""/>
            <p:cNvSpPr/>
            <p:nvPr/>
          </p:nvSpPr>
          <p:spPr>
            <a:xfrm>
              <a:off x="3810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4" y="3986987"/>
                  </a:lnTo>
                  <a:lnTo>
                    <a:pt x="25900" y="3958675"/>
                  </a:lnTo>
                  <a:lnTo>
                    <a:pt x="4894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8" y="3929940"/>
                  </a:lnTo>
                  <a:lnTo>
                    <a:pt x="8539020" y="3967022"/>
                  </a:lnTo>
                  <a:lnTo>
                    <a:pt x="8501940" y="3991799"/>
                  </a:lnTo>
                  <a:lnTo>
                    <a:pt x="8458200" y="4000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10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4" y="3986988"/>
                  </a:lnTo>
                  <a:lnTo>
                    <a:pt x="25900" y="3958675"/>
                  </a:lnTo>
                  <a:lnTo>
                    <a:pt x="4894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892454"/>
                  </a:lnTo>
                  <a:lnTo>
                    <a:pt x="19543" y="3897459"/>
                  </a:lnTo>
                  <a:lnTo>
                    <a:pt x="19660" y="3898647"/>
                  </a:lnTo>
                  <a:lnTo>
                    <a:pt x="38577" y="3944317"/>
                  </a:lnTo>
                  <a:lnTo>
                    <a:pt x="72071" y="3971805"/>
                  </a:lnTo>
                  <a:lnTo>
                    <a:pt x="108045" y="3981449"/>
                  </a:lnTo>
                  <a:lnTo>
                    <a:pt x="8521386" y="3981449"/>
                  </a:lnTo>
                  <a:lnTo>
                    <a:pt x="8512134" y="3986988"/>
                  </a:lnTo>
                  <a:lnTo>
                    <a:pt x="8501940" y="3991799"/>
                  </a:lnTo>
                  <a:lnTo>
                    <a:pt x="8491329" y="3995605"/>
                  </a:lnTo>
                  <a:lnTo>
                    <a:pt x="8480502" y="3998324"/>
                  </a:lnTo>
                  <a:lnTo>
                    <a:pt x="8469459" y="3999956"/>
                  </a:lnTo>
                  <a:lnTo>
                    <a:pt x="8458200" y="4000500"/>
                  </a:lnTo>
                  <a:close/>
                </a:path>
                <a:path w="8572500" h="4000500">
                  <a:moveTo>
                    <a:pt x="8521386" y="3981449"/>
                  </a:moveTo>
                  <a:lnTo>
                    <a:pt x="8464454" y="3981449"/>
                  </a:lnTo>
                  <a:lnTo>
                    <a:pt x="8470647" y="3980839"/>
                  </a:lnTo>
                  <a:lnTo>
                    <a:pt x="8482915" y="3978399"/>
                  </a:lnTo>
                  <a:lnTo>
                    <a:pt x="8521129" y="3957974"/>
                  </a:lnTo>
                  <a:lnTo>
                    <a:pt x="8548592" y="3916871"/>
                  </a:lnTo>
                  <a:lnTo>
                    <a:pt x="8553450" y="38924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9" y="3929940"/>
                  </a:lnTo>
                  <a:lnTo>
                    <a:pt x="8539021" y="3967022"/>
                  </a:lnTo>
                  <a:lnTo>
                    <a:pt x="8521712" y="3981254"/>
                  </a:lnTo>
                  <a:lnTo>
                    <a:pt x="8521386" y="39814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392" y="2209535"/>
              <a:ext cx="381635" cy="343535"/>
            </a:xfrm>
            <a:custGeom>
              <a:avLst/>
              <a:gdLst/>
              <a:ahLst/>
              <a:cxnLst/>
              <a:rect l="l" t="t" r="r" b="b"/>
              <a:pathLst>
                <a:path w="381634" h="343535">
                  <a:moveTo>
                    <a:pt x="376214" y="286014"/>
                  </a:moveTo>
                  <a:lnTo>
                    <a:pt x="223814" y="19314"/>
                  </a:lnTo>
                  <a:lnTo>
                    <a:pt x="220431" y="13346"/>
                  </a:lnTo>
                  <a:lnTo>
                    <a:pt x="215776" y="8634"/>
                  </a:lnTo>
                  <a:lnTo>
                    <a:pt x="209849" y="5180"/>
                  </a:lnTo>
                  <a:lnTo>
                    <a:pt x="203921" y="1726"/>
                  </a:lnTo>
                  <a:lnTo>
                    <a:pt x="197527" y="0"/>
                  </a:lnTo>
                  <a:lnTo>
                    <a:pt x="190667" y="0"/>
                  </a:lnTo>
                  <a:lnTo>
                    <a:pt x="183806" y="0"/>
                  </a:lnTo>
                  <a:lnTo>
                    <a:pt x="177412" y="1726"/>
                  </a:lnTo>
                  <a:lnTo>
                    <a:pt x="171485" y="5180"/>
                  </a:lnTo>
                  <a:lnTo>
                    <a:pt x="165557" y="8634"/>
                  </a:lnTo>
                  <a:lnTo>
                    <a:pt x="160902" y="13346"/>
                  </a:lnTo>
                  <a:lnTo>
                    <a:pt x="157520" y="19314"/>
                  </a:lnTo>
                  <a:lnTo>
                    <a:pt x="5120" y="286014"/>
                  </a:lnTo>
                  <a:lnTo>
                    <a:pt x="1701" y="291935"/>
                  </a:lnTo>
                  <a:lnTo>
                    <a:pt x="0" y="298313"/>
                  </a:lnTo>
                  <a:lnTo>
                    <a:pt x="15" y="305150"/>
                  </a:lnTo>
                  <a:lnTo>
                    <a:pt x="30" y="311987"/>
                  </a:lnTo>
                  <a:lnTo>
                    <a:pt x="1760" y="318358"/>
                  </a:lnTo>
                  <a:lnTo>
                    <a:pt x="5205" y="324263"/>
                  </a:lnTo>
                  <a:lnTo>
                    <a:pt x="8649" y="330169"/>
                  </a:lnTo>
                  <a:lnTo>
                    <a:pt x="13344" y="334811"/>
                  </a:lnTo>
                  <a:lnTo>
                    <a:pt x="19287" y="338189"/>
                  </a:lnTo>
                  <a:lnTo>
                    <a:pt x="25231" y="341567"/>
                  </a:lnTo>
                  <a:lnTo>
                    <a:pt x="31621" y="343226"/>
                  </a:lnTo>
                  <a:lnTo>
                    <a:pt x="38457" y="343164"/>
                  </a:lnTo>
                  <a:lnTo>
                    <a:pt x="343257" y="343164"/>
                  </a:lnTo>
                  <a:lnTo>
                    <a:pt x="346600" y="343161"/>
                  </a:lnTo>
                  <a:lnTo>
                    <a:pt x="349885" y="342725"/>
                  </a:lnTo>
                  <a:lnTo>
                    <a:pt x="353112" y="341857"/>
                  </a:lnTo>
                  <a:lnTo>
                    <a:pt x="356340" y="340989"/>
                  </a:lnTo>
                  <a:lnTo>
                    <a:pt x="359400" y="339719"/>
                  </a:lnTo>
                  <a:lnTo>
                    <a:pt x="362294" y="338045"/>
                  </a:lnTo>
                  <a:lnTo>
                    <a:pt x="365187" y="336372"/>
                  </a:lnTo>
                  <a:lnTo>
                    <a:pt x="367814" y="334353"/>
                  </a:lnTo>
                  <a:lnTo>
                    <a:pt x="370176" y="331988"/>
                  </a:lnTo>
                  <a:lnTo>
                    <a:pt x="372538" y="329623"/>
                  </a:lnTo>
                  <a:lnTo>
                    <a:pt x="380024" y="314911"/>
                  </a:lnTo>
                  <a:lnTo>
                    <a:pt x="380888" y="311682"/>
                  </a:lnTo>
                  <a:lnTo>
                    <a:pt x="381319" y="308397"/>
                  </a:lnTo>
                  <a:lnTo>
                    <a:pt x="381318" y="305054"/>
                  </a:lnTo>
                  <a:lnTo>
                    <a:pt x="381317" y="301712"/>
                  </a:lnTo>
                  <a:lnTo>
                    <a:pt x="380884" y="298427"/>
                  </a:lnTo>
                  <a:lnTo>
                    <a:pt x="380019" y="295199"/>
                  </a:lnTo>
                  <a:lnTo>
                    <a:pt x="379153" y="291970"/>
                  </a:lnTo>
                  <a:lnTo>
                    <a:pt x="377885" y="288909"/>
                  </a:lnTo>
                  <a:lnTo>
                    <a:pt x="376214" y="286014"/>
                  </a:lnTo>
                </a:path>
                <a:path w="381634" h="343535">
                  <a:moveTo>
                    <a:pt x="190857" y="114564"/>
                  </a:moveTo>
                  <a:lnTo>
                    <a:pt x="190857" y="190764"/>
                  </a:lnTo>
                </a:path>
                <a:path w="381634" h="343535">
                  <a:moveTo>
                    <a:pt x="190857" y="266964"/>
                  </a:moveTo>
                  <a:lnTo>
                    <a:pt x="191048" y="266964"/>
                  </a:lnTo>
                </a:path>
              </a:pathLst>
            </a:custGeom>
            <a:ln w="38100">
              <a:solidFill>
                <a:srgbClr val="991B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15950" y="1752854"/>
            <a:ext cx="5748020" cy="38989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991B1B"/>
                </a:solidFill>
                <a:latin typeface="Arial"/>
                <a:cs typeface="Arial"/>
              </a:rPr>
              <a:t>The </a:t>
            </a:r>
            <a:r>
              <a:rPr dirty="0" sz="3600" spc="-10" b="1">
                <a:solidFill>
                  <a:srgbClr val="991B1B"/>
                </a:solidFill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  <a:p>
            <a:pPr marL="175895" indent="-163195">
              <a:lnSpc>
                <a:spcPct val="100000"/>
              </a:lnSpc>
              <a:spcBef>
                <a:spcPts val="1530"/>
              </a:spcBef>
              <a:buChar char="•"/>
              <a:tabLst>
                <a:tab pos="1758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After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fork(),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execution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order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unpredictable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and child may run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concurrently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 guarantee which runs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first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Depends on kernel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scheduling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Output may be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intermixed</a:t>
            </a:r>
            <a:endParaRPr sz="2250">
              <a:latin typeface="Arial"/>
              <a:cs typeface="Arial"/>
            </a:endParaRPr>
          </a:p>
          <a:p>
            <a:pPr marL="186055" indent="-173355">
              <a:lnSpc>
                <a:spcPct val="100000"/>
              </a:lnSpc>
              <a:spcBef>
                <a:spcPts val="1200"/>
              </a:spcBef>
              <a:buChar char="•"/>
              <a:tabLst>
                <a:tab pos="186055" algn="l"/>
              </a:tabLst>
            </a:pP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Timing-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dependent</a:t>
            </a:r>
            <a:r>
              <a:rPr dirty="0" sz="2250" spc="4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bugs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334500" y="1904999"/>
            <a:ext cx="8572500" cy="4000500"/>
            <a:chOff x="9334500" y="1904999"/>
            <a:chExt cx="8572500" cy="4000500"/>
          </a:xfrm>
        </p:grpSpPr>
        <p:sp>
          <p:nvSpPr>
            <p:cNvPr id="13" name="object 13" descr=""/>
            <p:cNvSpPr/>
            <p:nvPr/>
          </p:nvSpPr>
          <p:spPr>
            <a:xfrm>
              <a:off x="93345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39" y="3999956"/>
                  </a:lnTo>
                  <a:lnTo>
                    <a:pt x="60363" y="3986987"/>
                  </a:lnTo>
                  <a:lnTo>
                    <a:pt x="25899" y="3958675"/>
                  </a:lnTo>
                  <a:lnTo>
                    <a:pt x="4893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7" y="3929940"/>
                  </a:lnTo>
                  <a:lnTo>
                    <a:pt x="8539020" y="3967022"/>
                  </a:lnTo>
                  <a:lnTo>
                    <a:pt x="8501938" y="3991799"/>
                  </a:lnTo>
                  <a:lnTo>
                    <a:pt x="8458200" y="40005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34500" y="1904999"/>
              <a:ext cx="8572500" cy="4000500"/>
            </a:xfrm>
            <a:custGeom>
              <a:avLst/>
              <a:gdLst/>
              <a:ahLst/>
              <a:cxnLst/>
              <a:rect l="l" t="t" r="r" b="b"/>
              <a:pathLst>
                <a:path w="8572500" h="4000500">
                  <a:moveTo>
                    <a:pt x="8458200" y="4000500"/>
                  </a:moveTo>
                  <a:lnTo>
                    <a:pt x="114300" y="4000500"/>
                  </a:lnTo>
                  <a:lnTo>
                    <a:pt x="103040" y="3999956"/>
                  </a:lnTo>
                  <a:lnTo>
                    <a:pt x="60363" y="3986988"/>
                  </a:lnTo>
                  <a:lnTo>
                    <a:pt x="25899" y="3958675"/>
                  </a:lnTo>
                  <a:lnTo>
                    <a:pt x="4893" y="3919329"/>
                  </a:lnTo>
                  <a:lnTo>
                    <a:pt x="0" y="38862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892454"/>
                  </a:lnTo>
                  <a:lnTo>
                    <a:pt x="19542" y="3897459"/>
                  </a:lnTo>
                  <a:lnTo>
                    <a:pt x="19659" y="3898647"/>
                  </a:lnTo>
                  <a:lnTo>
                    <a:pt x="38577" y="3944317"/>
                  </a:lnTo>
                  <a:lnTo>
                    <a:pt x="72070" y="3971805"/>
                  </a:lnTo>
                  <a:lnTo>
                    <a:pt x="108045" y="3981449"/>
                  </a:lnTo>
                  <a:lnTo>
                    <a:pt x="8521385" y="3981449"/>
                  </a:lnTo>
                  <a:lnTo>
                    <a:pt x="8512133" y="3986988"/>
                  </a:lnTo>
                  <a:lnTo>
                    <a:pt x="8501938" y="3991799"/>
                  </a:lnTo>
                  <a:lnTo>
                    <a:pt x="8491327" y="3995605"/>
                  </a:lnTo>
                  <a:lnTo>
                    <a:pt x="8480501" y="3998324"/>
                  </a:lnTo>
                  <a:lnTo>
                    <a:pt x="8469458" y="3999956"/>
                  </a:lnTo>
                  <a:lnTo>
                    <a:pt x="8458200" y="4000500"/>
                  </a:lnTo>
                  <a:close/>
                </a:path>
                <a:path w="8572500" h="4000500">
                  <a:moveTo>
                    <a:pt x="8521385" y="3981449"/>
                  </a:moveTo>
                  <a:lnTo>
                    <a:pt x="8464453" y="3981449"/>
                  </a:lnTo>
                  <a:lnTo>
                    <a:pt x="8470647" y="3980839"/>
                  </a:lnTo>
                  <a:lnTo>
                    <a:pt x="8482914" y="3978399"/>
                  </a:lnTo>
                  <a:lnTo>
                    <a:pt x="8521129" y="3957974"/>
                  </a:lnTo>
                  <a:lnTo>
                    <a:pt x="8548592" y="3916871"/>
                  </a:lnTo>
                  <a:lnTo>
                    <a:pt x="8553449" y="38924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886200"/>
                  </a:lnTo>
                  <a:lnTo>
                    <a:pt x="8563797" y="3929940"/>
                  </a:lnTo>
                  <a:lnTo>
                    <a:pt x="8539021" y="3967022"/>
                  </a:lnTo>
                  <a:lnTo>
                    <a:pt x="8521711" y="3981254"/>
                  </a:lnTo>
                  <a:lnTo>
                    <a:pt x="8521385" y="39814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620249" y="2190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289" y="236798"/>
                  </a:lnTo>
                  <a:lnTo>
                    <a:pt x="358507" y="280302"/>
                  </a:lnTo>
                  <a:lnTo>
                    <a:pt x="331659" y="318424"/>
                  </a:lnTo>
                  <a:lnTo>
                    <a:pt x="296336" y="348894"/>
                  </a:lnTo>
                  <a:lnTo>
                    <a:pt x="254667" y="369869"/>
                  </a:lnTo>
                  <a:lnTo>
                    <a:pt x="209172" y="380084"/>
                  </a:lnTo>
                  <a:lnTo>
                    <a:pt x="190500" y="381000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2" y="353904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500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500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1000" y="190500"/>
                  </a:lnTo>
                  <a:close/>
                </a:path>
                <a:path w="381000" h="381000">
                  <a:moveTo>
                    <a:pt x="190500" y="76200"/>
                  </a:moveTo>
                  <a:lnTo>
                    <a:pt x="190500" y="190500"/>
                  </a:lnTo>
                  <a:lnTo>
                    <a:pt x="266700" y="2286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569450" y="1752854"/>
            <a:ext cx="614870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Common</a:t>
            </a:r>
            <a:r>
              <a:rPr dirty="0" sz="3600" spc="-9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Race</a:t>
            </a:r>
            <a:r>
              <a:rPr dirty="0" sz="3600" spc="-80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Scenarios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File I/O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operations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Shared resources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access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Signal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handling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termination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timing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Network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communication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5950" y="6167120"/>
            <a:ext cx="8995410" cy="1111250"/>
          </a:xfrm>
          <a:prstGeom prst="rect">
            <a:avLst/>
          </a:prstGeom>
        </p:spPr>
        <p:txBody>
          <a:bodyPr wrap="square" lIns="0" tIns="2527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dirty="0" sz="2700" b="1">
                <a:solidFill>
                  <a:srgbClr val="166533"/>
                </a:solidFill>
                <a:latin typeface="Arial"/>
                <a:cs typeface="Arial"/>
              </a:rPr>
              <a:t>Synchronization </a:t>
            </a:r>
            <a:r>
              <a:rPr dirty="0" sz="2700" spc="-10" b="1">
                <a:solidFill>
                  <a:srgbClr val="166533"/>
                </a:solidFill>
                <a:latin typeface="Arial"/>
                <a:cs typeface="Arial"/>
              </a:rPr>
              <a:t>Solutions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Simple: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wait/waitpid, signals.</a:t>
            </a: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Advanced: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pipes, semaphores, shared memory with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locks.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0525" y="7858125"/>
            <a:ext cx="17506950" cy="1238250"/>
          </a:xfrm>
          <a:prstGeom prst="rect">
            <a:avLst/>
          </a:prstGeom>
          <a:solidFill>
            <a:srgbClr val="FEFBE7"/>
          </a:solidFill>
          <a:ln w="19050">
            <a:solidFill>
              <a:srgbClr val="FEF08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854D0D"/>
                </a:solidFill>
                <a:latin typeface="Arial"/>
                <a:cs typeface="Arial"/>
              </a:rPr>
              <a:t>Best </a:t>
            </a:r>
            <a:r>
              <a:rPr dirty="0" sz="2250" spc="-10" b="1">
                <a:solidFill>
                  <a:srgbClr val="854D0D"/>
                </a:solidFill>
                <a:latin typeface="Arial"/>
                <a:cs typeface="Arial"/>
              </a:rPr>
              <a:t>Practice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Never rely on timing between parent and child processes.</a:t>
            </a:r>
            <a:r>
              <a:rPr dirty="0" sz="1800" spc="-10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Always use explicit synchronization when coordination is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required.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686300" y="495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0" y="221113"/>
                </a:lnTo>
                <a:lnTo>
                  <a:pt x="366" y="213644"/>
                </a:lnTo>
                <a:lnTo>
                  <a:pt x="1100" y="206193"/>
                </a:lnTo>
                <a:lnTo>
                  <a:pt x="1834" y="198742"/>
                </a:lnTo>
                <a:lnTo>
                  <a:pt x="12016" y="155076"/>
                </a:lnTo>
                <a:lnTo>
                  <a:pt x="26992" y="120838"/>
                </a:lnTo>
                <a:lnTo>
                  <a:pt x="30522" y="114235"/>
                </a:lnTo>
                <a:lnTo>
                  <a:pt x="51889" y="83577"/>
                </a:lnTo>
                <a:lnTo>
                  <a:pt x="56639" y="77790"/>
                </a:lnTo>
                <a:lnTo>
                  <a:pt x="89365" y="47140"/>
                </a:lnTo>
                <a:lnTo>
                  <a:pt x="120838" y="26992"/>
                </a:lnTo>
                <a:lnTo>
                  <a:pt x="127441" y="23463"/>
                </a:lnTo>
                <a:lnTo>
                  <a:pt x="169405" y="7670"/>
                </a:lnTo>
                <a:lnTo>
                  <a:pt x="206193" y="1100"/>
                </a:lnTo>
                <a:lnTo>
                  <a:pt x="213644" y="366"/>
                </a:lnTo>
                <a:lnTo>
                  <a:pt x="221113" y="0"/>
                </a:lnTo>
                <a:lnTo>
                  <a:pt x="228600" y="0"/>
                </a:lnTo>
                <a:lnTo>
                  <a:pt x="252344" y="1207"/>
                </a:lnTo>
                <a:lnTo>
                  <a:pt x="298511" y="10322"/>
                </a:lnTo>
                <a:lnTo>
                  <a:pt x="342512" y="28210"/>
                </a:lnTo>
                <a:lnTo>
                  <a:pt x="381944" y="53892"/>
                </a:lnTo>
                <a:lnTo>
                  <a:pt x="399796" y="69596"/>
                </a:lnTo>
                <a:lnTo>
                  <a:pt x="457200" y="127000"/>
                </a:lnTo>
              </a:path>
              <a:path w="457200" h="457200">
                <a:moveTo>
                  <a:pt x="457200" y="0"/>
                </a:moveTo>
                <a:lnTo>
                  <a:pt x="457200" y="127000"/>
                </a:lnTo>
                <a:lnTo>
                  <a:pt x="330200" y="127000"/>
                </a:lnTo>
              </a:path>
              <a:path w="457200" h="457200">
                <a:moveTo>
                  <a:pt x="457200" y="228600"/>
                </a:moveTo>
                <a:lnTo>
                  <a:pt x="457200" y="236086"/>
                </a:lnTo>
                <a:lnTo>
                  <a:pt x="456833" y="243555"/>
                </a:lnTo>
                <a:lnTo>
                  <a:pt x="456099" y="251006"/>
                </a:lnTo>
                <a:lnTo>
                  <a:pt x="455365" y="258457"/>
                </a:lnTo>
                <a:lnTo>
                  <a:pt x="454268" y="265854"/>
                </a:lnTo>
                <a:lnTo>
                  <a:pt x="452807" y="273197"/>
                </a:lnTo>
                <a:lnTo>
                  <a:pt x="451346" y="280540"/>
                </a:lnTo>
                <a:lnTo>
                  <a:pt x="449529" y="287794"/>
                </a:lnTo>
                <a:lnTo>
                  <a:pt x="447356" y="294959"/>
                </a:lnTo>
                <a:lnTo>
                  <a:pt x="445183" y="302123"/>
                </a:lnTo>
                <a:lnTo>
                  <a:pt x="442664" y="309164"/>
                </a:lnTo>
                <a:lnTo>
                  <a:pt x="439798" y="316081"/>
                </a:lnTo>
                <a:lnTo>
                  <a:pt x="436933" y="322998"/>
                </a:lnTo>
                <a:lnTo>
                  <a:pt x="433736" y="329758"/>
                </a:lnTo>
                <a:lnTo>
                  <a:pt x="430207" y="336361"/>
                </a:lnTo>
                <a:lnTo>
                  <a:pt x="426677" y="342964"/>
                </a:lnTo>
                <a:lnTo>
                  <a:pt x="422833" y="349378"/>
                </a:lnTo>
                <a:lnTo>
                  <a:pt x="418673" y="355603"/>
                </a:lnTo>
                <a:lnTo>
                  <a:pt x="414514" y="361828"/>
                </a:lnTo>
                <a:lnTo>
                  <a:pt x="410059" y="367834"/>
                </a:lnTo>
                <a:lnTo>
                  <a:pt x="405310" y="373622"/>
                </a:lnTo>
                <a:lnTo>
                  <a:pt x="400560" y="379409"/>
                </a:lnTo>
                <a:lnTo>
                  <a:pt x="395538" y="384950"/>
                </a:lnTo>
                <a:lnTo>
                  <a:pt x="390244" y="390244"/>
                </a:lnTo>
                <a:lnTo>
                  <a:pt x="384950" y="395538"/>
                </a:lnTo>
                <a:lnTo>
                  <a:pt x="379409" y="400560"/>
                </a:lnTo>
                <a:lnTo>
                  <a:pt x="373622" y="405310"/>
                </a:lnTo>
                <a:lnTo>
                  <a:pt x="367834" y="410059"/>
                </a:lnTo>
                <a:lnTo>
                  <a:pt x="361828" y="414514"/>
                </a:lnTo>
                <a:lnTo>
                  <a:pt x="355603" y="418673"/>
                </a:lnTo>
                <a:lnTo>
                  <a:pt x="349378" y="422833"/>
                </a:lnTo>
                <a:lnTo>
                  <a:pt x="316081" y="439798"/>
                </a:lnTo>
                <a:lnTo>
                  <a:pt x="309164" y="442664"/>
                </a:lnTo>
                <a:lnTo>
                  <a:pt x="302123" y="445183"/>
                </a:lnTo>
                <a:lnTo>
                  <a:pt x="294959" y="447356"/>
                </a:lnTo>
                <a:lnTo>
                  <a:pt x="287794" y="449529"/>
                </a:lnTo>
                <a:lnTo>
                  <a:pt x="280540" y="451346"/>
                </a:lnTo>
                <a:lnTo>
                  <a:pt x="273197" y="452807"/>
                </a:lnTo>
                <a:lnTo>
                  <a:pt x="265854" y="454268"/>
                </a:lnTo>
                <a:lnTo>
                  <a:pt x="258457" y="455365"/>
                </a:lnTo>
                <a:lnTo>
                  <a:pt x="251006" y="456099"/>
                </a:lnTo>
                <a:lnTo>
                  <a:pt x="243555" y="456833"/>
                </a:lnTo>
                <a:lnTo>
                  <a:pt x="236086" y="457200"/>
                </a:lnTo>
                <a:lnTo>
                  <a:pt x="228600" y="457200"/>
                </a:lnTo>
                <a:lnTo>
                  <a:pt x="181551" y="452552"/>
                </a:lnTo>
                <a:lnTo>
                  <a:pt x="136267" y="438968"/>
                </a:lnTo>
                <a:lnTo>
                  <a:pt x="94350" y="417102"/>
                </a:lnTo>
                <a:lnTo>
                  <a:pt x="57404" y="387604"/>
                </a:lnTo>
                <a:lnTo>
                  <a:pt x="0" y="330200"/>
                </a:lnTo>
              </a:path>
              <a:path w="457200" h="457200">
                <a:moveTo>
                  <a:pt x="127000" y="330200"/>
                </a:moveTo>
                <a:lnTo>
                  <a:pt x="0" y="330200"/>
                </a:lnTo>
                <a:lnTo>
                  <a:pt x="0" y="4572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3814" y="99694"/>
            <a:ext cx="8258809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728470" algn="l"/>
                <a:tab pos="5195570" algn="l"/>
              </a:tabLst>
            </a:pPr>
            <a:r>
              <a:rPr dirty="0" sz="5400" spc="-20"/>
              <a:t>exec</a:t>
            </a:r>
            <a:r>
              <a:rPr dirty="0" sz="5400"/>
              <a:t>	</a:t>
            </a:r>
            <a:r>
              <a:rPr dirty="0" sz="5400" spc="-10"/>
              <a:t>Functions</a:t>
            </a:r>
            <a:r>
              <a:rPr dirty="0" sz="5400"/>
              <a:t>	</a:t>
            </a:r>
            <a:r>
              <a:rPr dirty="0" sz="5400" spc="-10"/>
              <a:t>Overview</a:t>
            </a:r>
            <a:endParaRPr sz="5400"/>
          </a:p>
          <a:p>
            <a:pPr marL="46037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Program Replacement in Running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Process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4999"/>
            <a:ext cx="8572500" cy="4914900"/>
            <a:chOff x="381000" y="1904999"/>
            <a:chExt cx="8572500" cy="491490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4999"/>
              <a:ext cx="8572500" cy="4914900"/>
            </a:xfrm>
            <a:custGeom>
              <a:avLst/>
              <a:gdLst/>
              <a:ahLst/>
              <a:cxnLst/>
              <a:rect l="l" t="t" r="r" b="b"/>
              <a:pathLst>
                <a:path w="8572500" h="4914900">
                  <a:moveTo>
                    <a:pt x="8458200" y="4914900"/>
                  </a:moveTo>
                  <a:lnTo>
                    <a:pt x="114300" y="4914900"/>
                  </a:lnTo>
                  <a:lnTo>
                    <a:pt x="103040" y="4914356"/>
                  </a:lnTo>
                  <a:lnTo>
                    <a:pt x="60364" y="4901387"/>
                  </a:lnTo>
                  <a:lnTo>
                    <a:pt x="25900" y="4873075"/>
                  </a:lnTo>
                  <a:lnTo>
                    <a:pt x="4894" y="4833729"/>
                  </a:lnTo>
                  <a:lnTo>
                    <a:pt x="0" y="4800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4800600"/>
                  </a:lnTo>
                  <a:lnTo>
                    <a:pt x="8563798" y="4844340"/>
                  </a:lnTo>
                  <a:lnTo>
                    <a:pt x="8539020" y="4881422"/>
                  </a:lnTo>
                  <a:lnTo>
                    <a:pt x="8501940" y="4906198"/>
                  </a:lnTo>
                  <a:lnTo>
                    <a:pt x="8458200" y="4914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4914900"/>
            </a:xfrm>
            <a:custGeom>
              <a:avLst/>
              <a:gdLst/>
              <a:ahLst/>
              <a:cxnLst/>
              <a:rect l="l" t="t" r="r" b="b"/>
              <a:pathLst>
                <a:path w="8572500" h="4914900">
                  <a:moveTo>
                    <a:pt x="8458200" y="4914900"/>
                  </a:moveTo>
                  <a:lnTo>
                    <a:pt x="114300" y="4914900"/>
                  </a:lnTo>
                  <a:lnTo>
                    <a:pt x="103040" y="4914356"/>
                  </a:lnTo>
                  <a:lnTo>
                    <a:pt x="60364" y="4901387"/>
                  </a:lnTo>
                  <a:lnTo>
                    <a:pt x="25900" y="4873075"/>
                  </a:lnTo>
                  <a:lnTo>
                    <a:pt x="4894" y="4833729"/>
                  </a:lnTo>
                  <a:lnTo>
                    <a:pt x="0" y="4800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806854"/>
                  </a:lnTo>
                  <a:lnTo>
                    <a:pt x="31627" y="4848317"/>
                  </a:lnTo>
                  <a:lnTo>
                    <a:pt x="66582" y="4883272"/>
                  </a:lnTo>
                  <a:lnTo>
                    <a:pt x="108045" y="4895849"/>
                  </a:lnTo>
                  <a:lnTo>
                    <a:pt x="8521386" y="4895849"/>
                  </a:lnTo>
                  <a:lnTo>
                    <a:pt x="8512134" y="4901387"/>
                  </a:lnTo>
                  <a:lnTo>
                    <a:pt x="8501940" y="4906199"/>
                  </a:lnTo>
                  <a:lnTo>
                    <a:pt x="8491329" y="4910005"/>
                  </a:lnTo>
                  <a:lnTo>
                    <a:pt x="8480502" y="4912724"/>
                  </a:lnTo>
                  <a:lnTo>
                    <a:pt x="8469459" y="4914356"/>
                  </a:lnTo>
                  <a:lnTo>
                    <a:pt x="8458200" y="4914900"/>
                  </a:lnTo>
                  <a:close/>
                </a:path>
                <a:path w="8572500" h="4914900">
                  <a:moveTo>
                    <a:pt x="8521386" y="4895849"/>
                  </a:moveTo>
                  <a:lnTo>
                    <a:pt x="8464454" y="4895849"/>
                  </a:lnTo>
                  <a:lnTo>
                    <a:pt x="8470647" y="4895239"/>
                  </a:lnTo>
                  <a:lnTo>
                    <a:pt x="8482915" y="4892799"/>
                  </a:lnTo>
                  <a:lnTo>
                    <a:pt x="8521129" y="4872374"/>
                  </a:lnTo>
                  <a:lnTo>
                    <a:pt x="8548592" y="4831271"/>
                  </a:lnTo>
                  <a:lnTo>
                    <a:pt x="8553450" y="48068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800600"/>
                  </a:lnTo>
                  <a:lnTo>
                    <a:pt x="8563799" y="4844341"/>
                  </a:lnTo>
                  <a:lnTo>
                    <a:pt x="8539021" y="4881422"/>
                  </a:lnTo>
                  <a:lnTo>
                    <a:pt x="8521712" y="4895654"/>
                  </a:lnTo>
                  <a:lnTo>
                    <a:pt x="8521386" y="48958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800" y="22097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5139" y="129780"/>
                  </a:lnTo>
                  <a:lnTo>
                    <a:pt x="20242" y="90628"/>
                  </a:lnTo>
                  <a:lnTo>
                    <a:pt x="44406" y="56318"/>
                  </a:lnTo>
                  <a:lnTo>
                    <a:pt x="76197" y="28894"/>
                  </a:lnTo>
                  <a:lnTo>
                    <a:pt x="113699" y="10017"/>
                  </a:lnTo>
                  <a:lnTo>
                    <a:pt x="154644" y="823"/>
                  </a:lnTo>
                  <a:lnTo>
                    <a:pt x="171450" y="0"/>
                  </a:lnTo>
                  <a:lnTo>
                    <a:pt x="189258" y="905"/>
                  </a:lnTo>
                  <a:lnTo>
                    <a:pt x="240699" y="13673"/>
                  </a:lnTo>
                  <a:lnTo>
                    <a:pt x="286458" y="40419"/>
                  </a:lnTo>
                  <a:lnTo>
                    <a:pt x="299847" y="52196"/>
                  </a:lnTo>
                  <a:lnTo>
                    <a:pt x="342900" y="95250"/>
                  </a:lnTo>
                </a:path>
                <a:path w="342900" h="342900">
                  <a:moveTo>
                    <a:pt x="342900" y="0"/>
                  </a:moveTo>
                  <a:lnTo>
                    <a:pt x="342900" y="95250"/>
                  </a:lnTo>
                  <a:lnTo>
                    <a:pt x="247650" y="95250"/>
                  </a:lnTo>
                </a:path>
                <a:path w="342900" h="342900">
                  <a:moveTo>
                    <a:pt x="342900" y="171450"/>
                  </a:moveTo>
                  <a:lnTo>
                    <a:pt x="337760" y="213119"/>
                  </a:lnTo>
                  <a:lnTo>
                    <a:pt x="322657" y="252271"/>
                  </a:lnTo>
                  <a:lnTo>
                    <a:pt x="298493" y="286582"/>
                  </a:lnTo>
                  <a:lnTo>
                    <a:pt x="266702" y="314005"/>
                  </a:lnTo>
                  <a:lnTo>
                    <a:pt x="229200" y="332882"/>
                  </a:lnTo>
                  <a:lnTo>
                    <a:pt x="188255" y="342076"/>
                  </a:lnTo>
                  <a:lnTo>
                    <a:pt x="171450" y="342900"/>
                  </a:lnTo>
                  <a:lnTo>
                    <a:pt x="153641" y="341994"/>
                  </a:lnTo>
                  <a:lnTo>
                    <a:pt x="102200" y="329226"/>
                  </a:lnTo>
                  <a:lnTo>
                    <a:pt x="56441" y="302480"/>
                  </a:lnTo>
                  <a:lnTo>
                    <a:pt x="43052" y="290703"/>
                  </a:lnTo>
                  <a:lnTo>
                    <a:pt x="0" y="247650"/>
                  </a:lnTo>
                </a:path>
                <a:path w="342900" h="342900">
                  <a:moveTo>
                    <a:pt x="95250" y="247650"/>
                  </a:moveTo>
                  <a:lnTo>
                    <a:pt x="0" y="247650"/>
                  </a:lnTo>
                  <a:lnTo>
                    <a:pt x="0" y="3429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15950" y="1752854"/>
            <a:ext cx="4382135" cy="38989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L="368935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What</a:t>
            </a:r>
            <a:r>
              <a:rPr dirty="0" sz="3600" spc="-4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exec</a:t>
            </a:r>
            <a:r>
              <a:rPr dirty="0" sz="3600" spc="-4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20" b="1">
                <a:solidFill>
                  <a:srgbClr val="1D40AF"/>
                </a:solidFill>
                <a:latin typeface="Arial"/>
                <a:cs typeface="Arial"/>
              </a:rPr>
              <a:t>Does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Replaces current process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image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Loads new program into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memory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ID remains the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same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 new process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created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Old program code is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discarded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Execution starts from new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main()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334500" y="1904999"/>
            <a:ext cx="8572500" cy="4914900"/>
            <a:chOff x="9334500" y="1904999"/>
            <a:chExt cx="8572500" cy="4914900"/>
          </a:xfrm>
        </p:grpSpPr>
        <p:sp>
          <p:nvSpPr>
            <p:cNvPr id="10" name="object 10" descr=""/>
            <p:cNvSpPr/>
            <p:nvPr/>
          </p:nvSpPr>
          <p:spPr>
            <a:xfrm>
              <a:off x="9334500" y="1904999"/>
              <a:ext cx="8572500" cy="4914900"/>
            </a:xfrm>
            <a:custGeom>
              <a:avLst/>
              <a:gdLst/>
              <a:ahLst/>
              <a:cxnLst/>
              <a:rect l="l" t="t" r="r" b="b"/>
              <a:pathLst>
                <a:path w="8572500" h="4914900">
                  <a:moveTo>
                    <a:pt x="8458200" y="4914900"/>
                  </a:moveTo>
                  <a:lnTo>
                    <a:pt x="114300" y="4914900"/>
                  </a:lnTo>
                  <a:lnTo>
                    <a:pt x="103039" y="4914356"/>
                  </a:lnTo>
                  <a:lnTo>
                    <a:pt x="60363" y="4901387"/>
                  </a:lnTo>
                  <a:lnTo>
                    <a:pt x="25899" y="4873075"/>
                  </a:lnTo>
                  <a:lnTo>
                    <a:pt x="4893" y="4833729"/>
                  </a:lnTo>
                  <a:lnTo>
                    <a:pt x="0" y="48006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4800600"/>
                  </a:lnTo>
                  <a:lnTo>
                    <a:pt x="8563797" y="4844340"/>
                  </a:lnTo>
                  <a:lnTo>
                    <a:pt x="8539020" y="4881422"/>
                  </a:lnTo>
                  <a:lnTo>
                    <a:pt x="8501938" y="4906198"/>
                  </a:lnTo>
                  <a:lnTo>
                    <a:pt x="8458200" y="4914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34500" y="1904999"/>
              <a:ext cx="8572500" cy="4914900"/>
            </a:xfrm>
            <a:custGeom>
              <a:avLst/>
              <a:gdLst/>
              <a:ahLst/>
              <a:cxnLst/>
              <a:rect l="l" t="t" r="r" b="b"/>
              <a:pathLst>
                <a:path w="8572500" h="4914900">
                  <a:moveTo>
                    <a:pt x="8458200" y="4914900"/>
                  </a:moveTo>
                  <a:lnTo>
                    <a:pt x="114300" y="4914900"/>
                  </a:lnTo>
                  <a:lnTo>
                    <a:pt x="103040" y="4914356"/>
                  </a:lnTo>
                  <a:lnTo>
                    <a:pt x="60363" y="4901387"/>
                  </a:lnTo>
                  <a:lnTo>
                    <a:pt x="25899" y="4873075"/>
                  </a:lnTo>
                  <a:lnTo>
                    <a:pt x="4893" y="4833729"/>
                  </a:lnTo>
                  <a:lnTo>
                    <a:pt x="0" y="48006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806854"/>
                  </a:lnTo>
                  <a:lnTo>
                    <a:pt x="31627" y="4848317"/>
                  </a:lnTo>
                  <a:lnTo>
                    <a:pt x="66581" y="4883272"/>
                  </a:lnTo>
                  <a:lnTo>
                    <a:pt x="108045" y="4895849"/>
                  </a:lnTo>
                  <a:lnTo>
                    <a:pt x="8521385" y="4895849"/>
                  </a:lnTo>
                  <a:lnTo>
                    <a:pt x="8512133" y="4901387"/>
                  </a:lnTo>
                  <a:lnTo>
                    <a:pt x="8501938" y="4906199"/>
                  </a:lnTo>
                  <a:lnTo>
                    <a:pt x="8491327" y="4910005"/>
                  </a:lnTo>
                  <a:lnTo>
                    <a:pt x="8480501" y="4912724"/>
                  </a:lnTo>
                  <a:lnTo>
                    <a:pt x="8469458" y="4914356"/>
                  </a:lnTo>
                  <a:lnTo>
                    <a:pt x="8458200" y="4914900"/>
                  </a:lnTo>
                  <a:close/>
                </a:path>
                <a:path w="8572500" h="4914900">
                  <a:moveTo>
                    <a:pt x="8521385" y="4895849"/>
                  </a:moveTo>
                  <a:lnTo>
                    <a:pt x="8464453" y="4895849"/>
                  </a:lnTo>
                  <a:lnTo>
                    <a:pt x="8470647" y="4895239"/>
                  </a:lnTo>
                  <a:lnTo>
                    <a:pt x="8482914" y="4892799"/>
                  </a:lnTo>
                  <a:lnTo>
                    <a:pt x="8521129" y="4872374"/>
                  </a:lnTo>
                  <a:lnTo>
                    <a:pt x="8548592" y="4831271"/>
                  </a:lnTo>
                  <a:lnTo>
                    <a:pt x="8553449" y="48068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800600"/>
                  </a:lnTo>
                  <a:lnTo>
                    <a:pt x="8563797" y="4844341"/>
                  </a:lnTo>
                  <a:lnTo>
                    <a:pt x="8539021" y="4881422"/>
                  </a:lnTo>
                  <a:lnTo>
                    <a:pt x="8521711" y="4895654"/>
                  </a:lnTo>
                  <a:lnTo>
                    <a:pt x="8521385" y="48958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77399" y="22478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266700" y="133350"/>
                  </a:lnTo>
                </a:path>
                <a:path w="266700" h="266700">
                  <a:moveTo>
                    <a:pt x="133350" y="0"/>
                  </a:moveTo>
                  <a:lnTo>
                    <a:pt x="266700" y="133350"/>
                  </a:lnTo>
                  <a:lnTo>
                    <a:pt x="133350" y="266700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179050" y="2063750"/>
            <a:ext cx="4074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Process</a:t>
            </a:r>
            <a:r>
              <a:rPr dirty="0" sz="3600" spc="-145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Attributes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69450" y="2687637"/>
            <a:ext cx="4082415" cy="188595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50" spc="-10" b="1">
                <a:solidFill>
                  <a:srgbClr val="15803C"/>
                </a:solidFill>
                <a:latin typeface="Arial"/>
                <a:cs typeface="Arial"/>
              </a:rPr>
              <a:t>Preserved:</a:t>
            </a:r>
            <a:endParaRPr sz="225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75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 ID and parent 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PID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Real/effective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user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group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IDs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Working</a:t>
            </a:r>
            <a:r>
              <a:rPr dirty="0" sz="1800" spc="-5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File descriptors (unless close-on-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69450" y="4668837"/>
            <a:ext cx="2849880" cy="188595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Reset:</a:t>
            </a:r>
            <a:endParaRPr sz="225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75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Signal handlers to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default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Memory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mappings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Shared memory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segments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5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 memory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layout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0525" y="7134225"/>
            <a:ext cx="17506950" cy="1238250"/>
          </a:xfrm>
          <a:prstGeom prst="rect">
            <a:avLst/>
          </a:prstGeom>
          <a:solidFill>
            <a:srgbClr val="EFF5FF"/>
          </a:solidFill>
          <a:ln w="19050">
            <a:solidFill>
              <a:srgbClr val="BEDAFE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1D40AF"/>
                </a:solidFill>
                <a:latin typeface="Arial"/>
                <a:cs typeface="Arial"/>
              </a:rPr>
              <a:t>Key </a:t>
            </a:r>
            <a:r>
              <a:rPr dirty="0" sz="2250" spc="-10" b="1">
                <a:solidFill>
                  <a:srgbClr val="1D40AF"/>
                </a:solidFill>
                <a:latin typeface="Arial"/>
                <a:cs typeface="Arial"/>
              </a:rPr>
              <a:t>Insight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+ exec()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combination is fundamental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to UNIX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 creation.</a:t>
            </a:r>
            <a:r>
              <a:rPr dirty="0" sz="1800" spc="-3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This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allows the child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to modify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its environment before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running the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new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program.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59450" y="6477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 h="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59450" y="495300"/>
            <a:ext cx="406400" cy="457200"/>
          </a:xfrm>
          <a:custGeom>
            <a:avLst/>
            <a:gdLst/>
            <a:ahLst/>
            <a:cxnLst/>
            <a:rect l="l" t="t" r="r" b="b"/>
            <a:pathLst>
              <a:path w="406400" h="457200">
                <a:moveTo>
                  <a:pt x="0" y="304800"/>
                </a:moveTo>
                <a:lnTo>
                  <a:pt x="406400" y="304800"/>
                </a:lnTo>
              </a:path>
              <a:path w="406400" h="457200">
                <a:moveTo>
                  <a:pt x="152400" y="0"/>
                </a:moveTo>
                <a:lnTo>
                  <a:pt x="101600" y="457200"/>
                </a:lnTo>
              </a:path>
              <a:path w="406400" h="457200">
                <a:moveTo>
                  <a:pt x="304800" y="0"/>
                </a:moveTo>
                <a:lnTo>
                  <a:pt x="254000" y="4572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82010" y="263525"/>
            <a:ext cx="616267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1470" algn="l"/>
              </a:tabLst>
            </a:pPr>
            <a:r>
              <a:rPr dirty="0" sz="5400" spc="-10"/>
              <a:t>Process</a:t>
            </a:r>
            <a:r>
              <a:rPr dirty="0" sz="5400"/>
              <a:t>	</a:t>
            </a:r>
            <a:r>
              <a:rPr dirty="0" sz="5400" spc="-10"/>
              <a:t>Identifiers</a:t>
            </a:r>
            <a:endParaRPr sz="5400"/>
          </a:p>
        </p:txBody>
      </p:sp>
      <p:sp>
        <p:nvSpPr>
          <p:cNvPr id="5" name="object 5" descr=""/>
          <p:cNvSpPr txBox="1"/>
          <p:nvPr/>
        </p:nvSpPr>
        <p:spPr>
          <a:xfrm>
            <a:off x="5700960" y="1168400"/>
            <a:ext cx="688594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solidFill>
                  <a:srgbClr val="4A5462"/>
                </a:solidFill>
                <a:latin typeface="Arial"/>
                <a:cs typeface="Arial"/>
              </a:rPr>
              <a:t>Understanding Process IDs in UNIX </a:t>
            </a:r>
            <a:r>
              <a:rPr dirty="0" sz="2700" spc="-10">
                <a:solidFill>
                  <a:srgbClr val="4A5462"/>
                </a:solidFill>
                <a:latin typeface="Arial"/>
                <a:cs typeface="Arial"/>
              </a:rPr>
              <a:t>Systems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1000" y="1904999"/>
            <a:ext cx="8572500" cy="3505200"/>
            <a:chOff x="381000" y="1904999"/>
            <a:chExt cx="8572500" cy="3505200"/>
          </a:xfrm>
        </p:grpSpPr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4" y="3491687"/>
                  </a:lnTo>
                  <a:lnTo>
                    <a:pt x="25900" y="3463375"/>
                  </a:lnTo>
                  <a:lnTo>
                    <a:pt x="4894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8" y="3434640"/>
                  </a:lnTo>
                  <a:lnTo>
                    <a:pt x="8539020" y="3471722"/>
                  </a:lnTo>
                  <a:lnTo>
                    <a:pt x="8501939" y="3496499"/>
                  </a:lnTo>
                  <a:lnTo>
                    <a:pt x="8458200" y="3505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10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4" y="3491687"/>
                  </a:lnTo>
                  <a:lnTo>
                    <a:pt x="25900" y="3463375"/>
                  </a:lnTo>
                  <a:lnTo>
                    <a:pt x="4894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397154"/>
                  </a:lnTo>
                  <a:lnTo>
                    <a:pt x="19542" y="3402159"/>
                  </a:lnTo>
                  <a:lnTo>
                    <a:pt x="19660" y="3403348"/>
                  </a:lnTo>
                  <a:lnTo>
                    <a:pt x="38577" y="3449017"/>
                  </a:lnTo>
                  <a:lnTo>
                    <a:pt x="72071" y="3476505"/>
                  </a:lnTo>
                  <a:lnTo>
                    <a:pt x="108045" y="3486150"/>
                  </a:lnTo>
                  <a:lnTo>
                    <a:pt x="8521385" y="3486150"/>
                  </a:lnTo>
                  <a:lnTo>
                    <a:pt x="8512134" y="3491687"/>
                  </a:lnTo>
                  <a:lnTo>
                    <a:pt x="8501939" y="3496499"/>
                  </a:lnTo>
                  <a:lnTo>
                    <a:pt x="8491328" y="3500305"/>
                  </a:lnTo>
                  <a:lnTo>
                    <a:pt x="8480502" y="3503024"/>
                  </a:lnTo>
                  <a:lnTo>
                    <a:pt x="8469459" y="3504656"/>
                  </a:lnTo>
                  <a:lnTo>
                    <a:pt x="8458200" y="3505200"/>
                  </a:lnTo>
                  <a:close/>
                </a:path>
                <a:path w="8572500" h="3505200">
                  <a:moveTo>
                    <a:pt x="8521385" y="3486150"/>
                  </a:moveTo>
                  <a:lnTo>
                    <a:pt x="8464454" y="3486150"/>
                  </a:lnTo>
                  <a:lnTo>
                    <a:pt x="8470647" y="3485539"/>
                  </a:lnTo>
                  <a:lnTo>
                    <a:pt x="8482915" y="3483099"/>
                  </a:lnTo>
                  <a:lnTo>
                    <a:pt x="8521129" y="3462674"/>
                  </a:lnTo>
                  <a:lnTo>
                    <a:pt x="8548592" y="3421571"/>
                  </a:lnTo>
                  <a:lnTo>
                    <a:pt x="8553450" y="33971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9" y="3434640"/>
                  </a:lnTo>
                  <a:lnTo>
                    <a:pt x="8539021" y="3471722"/>
                  </a:lnTo>
                  <a:lnTo>
                    <a:pt x="8521712" y="3485954"/>
                  </a:lnTo>
                  <a:lnTo>
                    <a:pt x="8521385" y="3486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4850" y="22288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8100" y="0"/>
                  </a:moveTo>
                  <a:lnTo>
                    <a:pt x="266700" y="0"/>
                  </a:lnTo>
                  <a:lnTo>
                    <a:pt x="271752" y="0"/>
                  </a:lnTo>
                  <a:lnTo>
                    <a:pt x="276612" y="966"/>
                  </a:lnTo>
                  <a:lnTo>
                    <a:pt x="281280" y="2900"/>
                  </a:lnTo>
                  <a:lnTo>
                    <a:pt x="285948" y="4833"/>
                  </a:lnTo>
                  <a:lnTo>
                    <a:pt x="290068" y="7586"/>
                  </a:lnTo>
                  <a:lnTo>
                    <a:pt x="304800" y="38100"/>
                  </a:lnTo>
                  <a:lnTo>
                    <a:pt x="304800" y="266700"/>
                  </a:lnTo>
                  <a:lnTo>
                    <a:pt x="285948" y="299966"/>
                  </a:lnTo>
                  <a:lnTo>
                    <a:pt x="266700" y="304800"/>
                  </a:lnTo>
                  <a:lnTo>
                    <a:pt x="38100" y="304800"/>
                  </a:lnTo>
                  <a:lnTo>
                    <a:pt x="4833" y="285948"/>
                  </a:lnTo>
                  <a:lnTo>
                    <a:pt x="2900" y="281280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700"/>
                  </a:lnTo>
                  <a:lnTo>
                    <a:pt x="0" y="38100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2305049"/>
              <a:ext cx="152400" cy="1524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66750" y="2190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47650" y="0"/>
                  </a:moveTo>
                  <a:lnTo>
                    <a:pt x="247650" y="38100"/>
                  </a:lnTo>
                </a:path>
                <a:path w="381000" h="381000">
                  <a:moveTo>
                    <a:pt x="247650" y="342900"/>
                  </a:moveTo>
                  <a:lnTo>
                    <a:pt x="247650" y="381000"/>
                  </a:lnTo>
                </a:path>
                <a:path w="381000" h="381000">
                  <a:moveTo>
                    <a:pt x="0" y="247650"/>
                  </a:moveTo>
                  <a:lnTo>
                    <a:pt x="38100" y="247650"/>
                  </a:lnTo>
                </a:path>
                <a:path w="381000" h="381000">
                  <a:moveTo>
                    <a:pt x="0" y="133350"/>
                  </a:moveTo>
                  <a:lnTo>
                    <a:pt x="38100" y="133350"/>
                  </a:lnTo>
                </a:path>
                <a:path w="381000" h="381000">
                  <a:moveTo>
                    <a:pt x="342900" y="247650"/>
                  </a:moveTo>
                  <a:lnTo>
                    <a:pt x="381000" y="247650"/>
                  </a:lnTo>
                </a:path>
                <a:path w="381000" h="381000">
                  <a:moveTo>
                    <a:pt x="342900" y="133350"/>
                  </a:moveTo>
                  <a:lnTo>
                    <a:pt x="381000" y="133350"/>
                  </a:lnTo>
                </a:path>
                <a:path w="381000" h="381000">
                  <a:moveTo>
                    <a:pt x="133350" y="0"/>
                  </a:moveTo>
                  <a:lnTo>
                    <a:pt x="133350" y="38100"/>
                  </a:lnTo>
                </a:path>
                <a:path w="381000" h="381000">
                  <a:moveTo>
                    <a:pt x="133350" y="342900"/>
                  </a:moveTo>
                  <a:lnTo>
                    <a:pt x="133350" y="3810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15950" y="1752854"/>
            <a:ext cx="598741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R="770255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Process ID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Basics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Every process has a unique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PID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PIDs are non-negative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integers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PIDs are reused after process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termination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Used to guarantee uniqueness in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applications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Often included in temporary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filenames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334500" y="1904999"/>
            <a:ext cx="8572500" cy="3505200"/>
            <a:chOff x="9334500" y="1904999"/>
            <a:chExt cx="8572500" cy="3505200"/>
          </a:xfrm>
        </p:grpSpPr>
        <p:sp>
          <p:nvSpPr>
            <p:cNvPr id="14" name="object 14" descr=""/>
            <p:cNvSpPr/>
            <p:nvPr/>
          </p:nvSpPr>
          <p:spPr>
            <a:xfrm>
              <a:off x="93345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39" y="3504656"/>
                  </a:lnTo>
                  <a:lnTo>
                    <a:pt x="60363" y="3491687"/>
                  </a:lnTo>
                  <a:lnTo>
                    <a:pt x="25899" y="3463375"/>
                  </a:lnTo>
                  <a:lnTo>
                    <a:pt x="4893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7" y="3434640"/>
                  </a:lnTo>
                  <a:lnTo>
                    <a:pt x="8539020" y="3471722"/>
                  </a:lnTo>
                  <a:lnTo>
                    <a:pt x="8501937" y="3496499"/>
                  </a:lnTo>
                  <a:lnTo>
                    <a:pt x="8458200" y="3505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3345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3" y="3491687"/>
                  </a:lnTo>
                  <a:lnTo>
                    <a:pt x="25899" y="3463375"/>
                  </a:lnTo>
                  <a:lnTo>
                    <a:pt x="4893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397154"/>
                  </a:lnTo>
                  <a:lnTo>
                    <a:pt x="31627" y="3438617"/>
                  </a:lnTo>
                  <a:lnTo>
                    <a:pt x="66581" y="3473571"/>
                  </a:lnTo>
                  <a:lnTo>
                    <a:pt x="108045" y="3486150"/>
                  </a:lnTo>
                  <a:lnTo>
                    <a:pt x="8521384" y="3486150"/>
                  </a:lnTo>
                  <a:lnTo>
                    <a:pt x="8512132" y="3491687"/>
                  </a:lnTo>
                  <a:lnTo>
                    <a:pt x="8501937" y="3496499"/>
                  </a:lnTo>
                  <a:lnTo>
                    <a:pt x="8491327" y="3500305"/>
                  </a:lnTo>
                  <a:lnTo>
                    <a:pt x="8480500" y="3503024"/>
                  </a:lnTo>
                  <a:lnTo>
                    <a:pt x="8469458" y="3504656"/>
                  </a:lnTo>
                  <a:lnTo>
                    <a:pt x="8458200" y="3505200"/>
                  </a:lnTo>
                  <a:close/>
                </a:path>
                <a:path w="8572500" h="3505200">
                  <a:moveTo>
                    <a:pt x="8521384" y="3486150"/>
                  </a:moveTo>
                  <a:lnTo>
                    <a:pt x="8464453" y="3486150"/>
                  </a:lnTo>
                  <a:lnTo>
                    <a:pt x="8470647" y="3485539"/>
                  </a:lnTo>
                  <a:lnTo>
                    <a:pt x="8482914" y="3483099"/>
                  </a:lnTo>
                  <a:lnTo>
                    <a:pt x="8521129" y="3462674"/>
                  </a:lnTo>
                  <a:lnTo>
                    <a:pt x="8548592" y="3421571"/>
                  </a:lnTo>
                  <a:lnTo>
                    <a:pt x="8553449" y="33971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7" y="3434640"/>
                  </a:lnTo>
                  <a:lnTo>
                    <a:pt x="8539021" y="3471722"/>
                  </a:lnTo>
                  <a:lnTo>
                    <a:pt x="8521711" y="3485954"/>
                  </a:lnTo>
                  <a:lnTo>
                    <a:pt x="8521384" y="3486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38632" y="2190749"/>
              <a:ext cx="344805" cy="381000"/>
            </a:xfrm>
            <a:custGeom>
              <a:avLst/>
              <a:gdLst/>
              <a:ahLst/>
              <a:cxnLst/>
              <a:rect l="l" t="t" r="r" b="b"/>
              <a:pathLst>
                <a:path w="344804" h="381000">
                  <a:moveTo>
                    <a:pt x="176308" y="0"/>
                  </a:moveTo>
                  <a:lnTo>
                    <a:pt x="167926" y="0"/>
                  </a:lnTo>
                  <a:lnTo>
                    <a:pt x="162874" y="0"/>
                  </a:lnTo>
                  <a:lnTo>
                    <a:pt x="158014" y="966"/>
                  </a:lnTo>
                  <a:lnTo>
                    <a:pt x="132726" y="23519"/>
                  </a:lnTo>
                  <a:lnTo>
                    <a:pt x="130793" y="28187"/>
                  </a:lnTo>
                  <a:lnTo>
                    <a:pt x="129826" y="33047"/>
                  </a:lnTo>
                  <a:lnTo>
                    <a:pt x="129826" y="38100"/>
                  </a:lnTo>
                  <a:lnTo>
                    <a:pt x="129826" y="41529"/>
                  </a:lnTo>
                  <a:lnTo>
                    <a:pt x="129819" y="48327"/>
                  </a:lnTo>
                  <a:lnTo>
                    <a:pt x="128114" y="54670"/>
                  </a:lnTo>
                  <a:lnTo>
                    <a:pt x="124712" y="60556"/>
                  </a:lnTo>
                  <a:lnTo>
                    <a:pt x="121309" y="66443"/>
                  </a:lnTo>
                  <a:lnTo>
                    <a:pt x="116664" y="71086"/>
                  </a:lnTo>
                  <a:lnTo>
                    <a:pt x="110776" y="74485"/>
                  </a:lnTo>
                  <a:lnTo>
                    <a:pt x="102585" y="79248"/>
                  </a:lnTo>
                  <a:lnTo>
                    <a:pt x="96690" y="82650"/>
                  </a:lnTo>
                  <a:lnTo>
                    <a:pt x="90340" y="84352"/>
                  </a:lnTo>
                  <a:lnTo>
                    <a:pt x="83535" y="84352"/>
                  </a:lnTo>
                  <a:lnTo>
                    <a:pt x="76729" y="84352"/>
                  </a:lnTo>
                  <a:lnTo>
                    <a:pt x="70379" y="82650"/>
                  </a:lnTo>
                  <a:lnTo>
                    <a:pt x="64485" y="79248"/>
                  </a:lnTo>
                  <a:lnTo>
                    <a:pt x="61627" y="77724"/>
                  </a:lnTo>
                  <a:lnTo>
                    <a:pt x="57256" y="75202"/>
                  </a:lnTo>
                  <a:lnTo>
                    <a:pt x="52568" y="73612"/>
                  </a:lnTo>
                  <a:lnTo>
                    <a:pt x="47565" y="72953"/>
                  </a:lnTo>
                  <a:lnTo>
                    <a:pt x="42562" y="72293"/>
                  </a:lnTo>
                  <a:lnTo>
                    <a:pt x="9621" y="91630"/>
                  </a:lnTo>
                  <a:lnTo>
                    <a:pt x="0" y="117934"/>
                  </a:lnTo>
                  <a:lnTo>
                    <a:pt x="322" y="122874"/>
                  </a:lnTo>
                  <a:lnTo>
                    <a:pt x="1625" y="127749"/>
                  </a:lnTo>
                  <a:lnTo>
                    <a:pt x="2929" y="132624"/>
                  </a:lnTo>
                  <a:lnTo>
                    <a:pt x="5115" y="137065"/>
                  </a:lnTo>
                  <a:lnTo>
                    <a:pt x="8183" y="141072"/>
                  </a:lnTo>
                  <a:lnTo>
                    <a:pt x="11252" y="145078"/>
                  </a:lnTo>
                  <a:lnTo>
                    <a:pt x="14969" y="148346"/>
                  </a:lnTo>
                  <a:lnTo>
                    <a:pt x="19336" y="150876"/>
                  </a:lnTo>
                  <a:lnTo>
                    <a:pt x="22194" y="152781"/>
                  </a:lnTo>
                  <a:lnTo>
                    <a:pt x="28052" y="156163"/>
                  </a:lnTo>
                  <a:lnTo>
                    <a:pt x="32682" y="160778"/>
                  </a:lnTo>
                  <a:lnTo>
                    <a:pt x="36082" y="166627"/>
                  </a:lnTo>
                  <a:lnTo>
                    <a:pt x="39482" y="172475"/>
                  </a:lnTo>
                  <a:lnTo>
                    <a:pt x="41203" y="178782"/>
                  </a:lnTo>
                  <a:lnTo>
                    <a:pt x="41244" y="185547"/>
                  </a:lnTo>
                  <a:lnTo>
                    <a:pt x="41244" y="195262"/>
                  </a:lnTo>
                  <a:lnTo>
                    <a:pt x="41271" y="202095"/>
                  </a:lnTo>
                  <a:lnTo>
                    <a:pt x="22194" y="228409"/>
                  </a:lnTo>
                  <a:lnTo>
                    <a:pt x="19336" y="230124"/>
                  </a:lnTo>
                  <a:lnTo>
                    <a:pt x="1625" y="253250"/>
                  </a:lnTo>
                  <a:lnTo>
                    <a:pt x="322" y="258125"/>
                  </a:lnTo>
                  <a:lnTo>
                    <a:pt x="15418" y="297453"/>
                  </a:lnTo>
                  <a:lnTo>
                    <a:pt x="19425" y="300522"/>
                  </a:lnTo>
                  <a:lnTo>
                    <a:pt x="23431" y="303590"/>
                  </a:lnTo>
                  <a:lnTo>
                    <a:pt x="27872" y="305776"/>
                  </a:lnTo>
                  <a:lnTo>
                    <a:pt x="32747" y="307080"/>
                  </a:lnTo>
                  <a:lnTo>
                    <a:pt x="37623" y="308383"/>
                  </a:lnTo>
                  <a:lnTo>
                    <a:pt x="42562" y="308706"/>
                  </a:lnTo>
                  <a:lnTo>
                    <a:pt x="47565" y="308047"/>
                  </a:lnTo>
                  <a:lnTo>
                    <a:pt x="52568" y="307387"/>
                  </a:lnTo>
                  <a:lnTo>
                    <a:pt x="57256" y="305797"/>
                  </a:lnTo>
                  <a:lnTo>
                    <a:pt x="61627" y="303276"/>
                  </a:lnTo>
                  <a:lnTo>
                    <a:pt x="64485" y="301752"/>
                  </a:lnTo>
                  <a:lnTo>
                    <a:pt x="70379" y="298349"/>
                  </a:lnTo>
                  <a:lnTo>
                    <a:pt x="76729" y="296647"/>
                  </a:lnTo>
                  <a:lnTo>
                    <a:pt x="83535" y="296647"/>
                  </a:lnTo>
                  <a:lnTo>
                    <a:pt x="90340" y="296647"/>
                  </a:lnTo>
                  <a:lnTo>
                    <a:pt x="96690" y="298349"/>
                  </a:lnTo>
                  <a:lnTo>
                    <a:pt x="102585" y="301752"/>
                  </a:lnTo>
                  <a:lnTo>
                    <a:pt x="110776" y="306514"/>
                  </a:lnTo>
                  <a:lnTo>
                    <a:pt x="116664" y="309913"/>
                  </a:lnTo>
                  <a:lnTo>
                    <a:pt x="121309" y="314556"/>
                  </a:lnTo>
                  <a:lnTo>
                    <a:pt x="124712" y="320443"/>
                  </a:lnTo>
                  <a:lnTo>
                    <a:pt x="128114" y="326329"/>
                  </a:lnTo>
                  <a:lnTo>
                    <a:pt x="129819" y="332672"/>
                  </a:lnTo>
                  <a:lnTo>
                    <a:pt x="129826" y="339471"/>
                  </a:lnTo>
                  <a:lnTo>
                    <a:pt x="129826" y="342900"/>
                  </a:lnTo>
                  <a:lnTo>
                    <a:pt x="129826" y="347952"/>
                  </a:lnTo>
                  <a:lnTo>
                    <a:pt x="130793" y="352812"/>
                  </a:lnTo>
                  <a:lnTo>
                    <a:pt x="132726" y="357480"/>
                  </a:lnTo>
                  <a:lnTo>
                    <a:pt x="134660" y="362148"/>
                  </a:lnTo>
                  <a:lnTo>
                    <a:pt x="137413" y="366268"/>
                  </a:lnTo>
                  <a:lnTo>
                    <a:pt x="140985" y="369840"/>
                  </a:lnTo>
                  <a:lnTo>
                    <a:pt x="144558" y="373413"/>
                  </a:lnTo>
                  <a:lnTo>
                    <a:pt x="167926" y="381000"/>
                  </a:lnTo>
                  <a:lnTo>
                    <a:pt x="176308" y="381000"/>
                  </a:lnTo>
                  <a:lnTo>
                    <a:pt x="181360" y="380999"/>
                  </a:lnTo>
                  <a:lnTo>
                    <a:pt x="186220" y="380033"/>
                  </a:lnTo>
                  <a:lnTo>
                    <a:pt x="190888" y="378099"/>
                  </a:lnTo>
                  <a:lnTo>
                    <a:pt x="195556" y="376166"/>
                  </a:lnTo>
                  <a:lnTo>
                    <a:pt x="214408" y="342900"/>
                  </a:lnTo>
                  <a:lnTo>
                    <a:pt x="214408" y="339471"/>
                  </a:lnTo>
                  <a:lnTo>
                    <a:pt x="214415" y="332672"/>
                  </a:lnTo>
                  <a:lnTo>
                    <a:pt x="233458" y="306514"/>
                  </a:lnTo>
                  <a:lnTo>
                    <a:pt x="241650" y="301752"/>
                  </a:lnTo>
                  <a:lnTo>
                    <a:pt x="247544" y="298349"/>
                  </a:lnTo>
                  <a:lnTo>
                    <a:pt x="253894" y="296647"/>
                  </a:lnTo>
                  <a:lnTo>
                    <a:pt x="260700" y="296647"/>
                  </a:lnTo>
                  <a:lnTo>
                    <a:pt x="267505" y="296647"/>
                  </a:lnTo>
                  <a:lnTo>
                    <a:pt x="273856" y="298349"/>
                  </a:lnTo>
                  <a:lnTo>
                    <a:pt x="279750" y="301752"/>
                  </a:lnTo>
                  <a:lnTo>
                    <a:pt x="282607" y="303276"/>
                  </a:lnTo>
                  <a:lnTo>
                    <a:pt x="286978" y="305797"/>
                  </a:lnTo>
                  <a:lnTo>
                    <a:pt x="291666" y="307387"/>
                  </a:lnTo>
                  <a:lnTo>
                    <a:pt x="296669" y="308047"/>
                  </a:lnTo>
                  <a:lnTo>
                    <a:pt x="301672" y="308706"/>
                  </a:lnTo>
                  <a:lnTo>
                    <a:pt x="306612" y="308383"/>
                  </a:lnTo>
                  <a:lnTo>
                    <a:pt x="338805" y="281940"/>
                  </a:lnTo>
                  <a:lnTo>
                    <a:pt x="341326" y="277568"/>
                  </a:lnTo>
                  <a:lnTo>
                    <a:pt x="342916" y="272881"/>
                  </a:lnTo>
                  <a:lnTo>
                    <a:pt x="343576" y="267878"/>
                  </a:lnTo>
                  <a:lnTo>
                    <a:pt x="344235" y="262874"/>
                  </a:lnTo>
                  <a:lnTo>
                    <a:pt x="343912" y="257935"/>
                  </a:lnTo>
                  <a:lnTo>
                    <a:pt x="342609" y="253060"/>
                  </a:lnTo>
                  <a:lnTo>
                    <a:pt x="341305" y="248185"/>
                  </a:lnTo>
                  <a:lnTo>
                    <a:pt x="322041" y="228409"/>
                  </a:lnTo>
                  <a:lnTo>
                    <a:pt x="316123" y="224993"/>
                  </a:lnTo>
                  <a:lnTo>
                    <a:pt x="311462" y="220322"/>
                  </a:lnTo>
                  <a:lnTo>
                    <a:pt x="308057" y="214398"/>
                  </a:lnTo>
                  <a:lnTo>
                    <a:pt x="304652" y="208474"/>
                  </a:lnTo>
                  <a:lnTo>
                    <a:pt x="302963" y="202095"/>
                  </a:lnTo>
                  <a:lnTo>
                    <a:pt x="302991" y="195262"/>
                  </a:lnTo>
                  <a:lnTo>
                    <a:pt x="302991" y="185737"/>
                  </a:lnTo>
                  <a:lnTo>
                    <a:pt x="322041" y="152590"/>
                  </a:lnTo>
                  <a:lnTo>
                    <a:pt x="324898" y="150876"/>
                  </a:lnTo>
                  <a:lnTo>
                    <a:pt x="342609" y="127749"/>
                  </a:lnTo>
                  <a:lnTo>
                    <a:pt x="343912" y="122874"/>
                  </a:lnTo>
                  <a:lnTo>
                    <a:pt x="328816" y="83546"/>
                  </a:lnTo>
                  <a:lnTo>
                    <a:pt x="324810" y="80477"/>
                  </a:lnTo>
                  <a:lnTo>
                    <a:pt x="320803" y="77409"/>
                  </a:lnTo>
                  <a:lnTo>
                    <a:pt x="316362" y="75223"/>
                  </a:lnTo>
                  <a:lnTo>
                    <a:pt x="311487" y="73919"/>
                  </a:lnTo>
                  <a:lnTo>
                    <a:pt x="306612" y="72616"/>
                  </a:lnTo>
                  <a:lnTo>
                    <a:pt x="301672" y="72293"/>
                  </a:lnTo>
                  <a:lnTo>
                    <a:pt x="296669" y="72953"/>
                  </a:lnTo>
                  <a:lnTo>
                    <a:pt x="291666" y="73612"/>
                  </a:lnTo>
                  <a:lnTo>
                    <a:pt x="286978" y="75202"/>
                  </a:lnTo>
                  <a:lnTo>
                    <a:pt x="282607" y="77724"/>
                  </a:lnTo>
                  <a:lnTo>
                    <a:pt x="279750" y="79248"/>
                  </a:lnTo>
                  <a:lnTo>
                    <a:pt x="273856" y="82650"/>
                  </a:lnTo>
                  <a:lnTo>
                    <a:pt x="267505" y="84352"/>
                  </a:lnTo>
                  <a:lnTo>
                    <a:pt x="260700" y="84352"/>
                  </a:lnTo>
                  <a:lnTo>
                    <a:pt x="253894" y="84352"/>
                  </a:lnTo>
                  <a:lnTo>
                    <a:pt x="247544" y="82650"/>
                  </a:lnTo>
                  <a:lnTo>
                    <a:pt x="241650" y="79248"/>
                  </a:lnTo>
                  <a:lnTo>
                    <a:pt x="233458" y="74485"/>
                  </a:lnTo>
                  <a:lnTo>
                    <a:pt x="227570" y="71086"/>
                  </a:lnTo>
                  <a:lnTo>
                    <a:pt x="222925" y="66443"/>
                  </a:lnTo>
                  <a:lnTo>
                    <a:pt x="219522" y="60556"/>
                  </a:lnTo>
                  <a:lnTo>
                    <a:pt x="216120" y="54670"/>
                  </a:lnTo>
                  <a:lnTo>
                    <a:pt x="214415" y="48327"/>
                  </a:lnTo>
                  <a:lnTo>
                    <a:pt x="214408" y="41529"/>
                  </a:lnTo>
                  <a:lnTo>
                    <a:pt x="214408" y="38100"/>
                  </a:lnTo>
                  <a:lnTo>
                    <a:pt x="214408" y="33047"/>
                  </a:lnTo>
                  <a:lnTo>
                    <a:pt x="190888" y="2900"/>
                  </a:lnTo>
                  <a:lnTo>
                    <a:pt x="181360" y="0"/>
                  </a:lnTo>
                  <a:lnTo>
                    <a:pt x="176308" y="0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4549" y="2305049"/>
              <a:ext cx="152400" cy="15240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9569450" y="1752854"/>
            <a:ext cx="5906770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algn="ctr" marR="638175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Special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Processes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PID 0: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Scheduler/Swapper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(kernel)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PID 1: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init process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(/sbin/init)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PID 2: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Page daemon (some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systems)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init never dies, runs with superuser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privileges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init becomes parent of orphaned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0525" y="5724525"/>
            <a:ext cx="17506950" cy="1847850"/>
          </a:xfrm>
          <a:prstGeom prst="rect">
            <a:avLst/>
          </a:prstGeom>
          <a:solidFill>
            <a:srgbClr val="FEFBE7"/>
          </a:solidFill>
          <a:ln w="19050">
            <a:solidFill>
              <a:srgbClr val="FEF08A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854D0D"/>
                </a:solidFill>
                <a:latin typeface="Arial"/>
                <a:cs typeface="Arial"/>
              </a:rPr>
              <a:t>Key </a:t>
            </a:r>
            <a:r>
              <a:rPr dirty="0" sz="2700" spc="-10" b="1">
                <a:solidFill>
                  <a:srgbClr val="854D0D"/>
                </a:solidFill>
                <a:latin typeface="Arial"/>
                <a:cs typeface="Arial"/>
              </a:rPr>
              <a:t>Insight</a:t>
            </a:r>
            <a:endParaRPr sz="2700">
              <a:latin typeface="Arial"/>
              <a:cs typeface="Arial"/>
            </a:endParaRPr>
          </a:p>
          <a:p>
            <a:pPr marL="314325" marR="777240">
              <a:lnSpc>
                <a:spcPct val="100000"/>
              </a:lnSpc>
              <a:spcBef>
                <a:spcPts val="1110"/>
              </a:spcBef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IDs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are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recycled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prevent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integer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overflow,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but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systems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implement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delay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algorithms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avoid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confusion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between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old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and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new processes with the same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PID.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94300" y="5715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194300" y="7239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194300" y="876300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 h="0">
                <a:moveTo>
                  <a:pt x="0" y="0"/>
                </a:moveTo>
                <a:lnTo>
                  <a:pt x="33020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67300" y="571500"/>
            <a:ext cx="635" cy="0"/>
          </a:xfrm>
          <a:custGeom>
            <a:avLst/>
            <a:gdLst/>
            <a:ahLst/>
            <a:cxnLst/>
            <a:rect l="l" t="t" r="r" b="b"/>
            <a:pathLst>
              <a:path w="635" h="0">
                <a:moveTo>
                  <a:pt x="0" y="0"/>
                </a:moveTo>
                <a:lnTo>
                  <a:pt x="254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67300" y="723900"/>
            <a:ext cx="635" cy="0"/>
          </a:xfrm>
          <a:custGeom>
            <a:avLst/>
            <a:gdLst/>
            <a:ahLst/>
            <a:cxnLst/>
            <a:rect l="l" t="t" r="r" b="b"/>
            <a:pathLst>
              <a:path w="635" h="0">
                <a:moveTo>
                  <a:pt x="0" y="0"/>
                </a:moveTo>
                <a:lnTo>
                  <a:pt x="254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067300" y="876300"/>
            <a:ext cx="635" cy="0"/>
          </a:xfrm>
          <a:custGeom>
            <a:avLst/>
            <a:gdLst/>
            <a:ahLst/>
            <a:cxnLst/>
            <a:rect l="l" t="t" r="r" b="b"/>
            <a:pathLst>
              <a:path w="635" h="0">
                <a:moveTo>
                  <a:pt x="0" y="0"/>
                </a:moveTo>
                <a:lnTo>
                  <a:pt x="254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15260" y="99694"/>
            <a:ext cx="749554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728470" algn="l"/>
                <a:tab pos="4813935" algn="l"/>
              </a:tabLst>
            </a:pPr>
            <a:r>
              <a:rPr dirty="0" sz="5400" spc="-20"/>
              <a:t>exec</a:t>
            </a:r>
            <a:r>
              <a:rPr dirty="0" sz="5400"/>
              <a:t>	</a:t>
            </a:r>
            <a:r>
              <a:rPr dirty="0" sz="5400" spc="-10"/>
              <a:t>Function</a:t>
            </a:r>
            <a:r>
              <a:rPr dirty="0" sz="5400"/>
              <a:t>	</a:t>
            </a:r>
            <a:r>
              <a:rPr dirty="0" sz="5400" spc="-35"/>
              <a:t>Variants</a:t>
            </a:r>
            <a:endParaRPr sz="5400"/>
          </a:p>
          <a:p>
            <a:pPr marL="119697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Six</a:t>
            </a:r>
            <a:r>
              <a:rPr dirty="0" sz="2700" spc="-2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Different</a:t>
            </a:r>
            <a:r>
              <a:rPr dirty="0" sz="2700" spc="-1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exec</a:t>
            </a:r>
            <a:r>
              <a:rPr dirty="0" sz="2700" spc="-1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Functions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1000" y="1904999"/>
            <a:ext cx="8610600" cy="3333750"/>
            <a:chOff x="381000" y="1904999"/>
            <a:chExt cx="8610600" cy="3333750"/>
          </a:xfrm>
        </p:grpSpPr>
        <p:sp>
          <p:nvSpPr>
            <p:cNvPr id="10" name="object 10" descr=""/>
            <p:cNvSpPr/>
            <p:nvPr/>
          </p:nvSpPr>
          <p:spPr>
            <a:xfrm>
              <a:off x="381000" y="1904999"/>
              <a:ext cx="8610600" cy="3333750"/>
            </a:xfrm>
            <a:custGeom>
              <a:avLst/>
              <a:gdLst/>
              <a:ahLst/>
              <a:cxnLst/>
              <a:rect l="l" t="t" r="r" b="b"/>
              <a:pathLst>
                <a:path w="8610600" h="3333750">
                  <a:moveTo>
                    <a:pt x="8496300" y="3333750"/>
                  </a:moveTo>
                  <a:lnTo>
                    <a:pt x="114300" y="3333750"/>
                  </a:lnTo>
                  <a:lnTo>
                    <a:pt x="103040" y="3333206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4" y="3252579"/>
                  </a:lnTo>
                  <a:lnTo>
                    <a:pt x="0" y="32194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8" y="70559"/>
                  </a:lnTo>
                  <a:lnTo>
                    <a:pt x="8610600" y="114300"/>
                  </a:lnTo>
                  <a:lnTo>
                    <a:pt x="8610600" y="3219450"/>
                  </a:lnTo>
                  <a:lnTo>
                    <a:pt x="8601897" y="3263190"/>
                  </a:lnTo>
                  <a:lnTo>
                    <a:pt x="8577120" y="3300272"/>
                  </a:lnTo>
                  <a:lnTo>
                    <a:pt x="8540038" y="3325049"/>
                  </a:lnTo>
                  <a:lnTo>
                    <a:pt x="8496300" y="33337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1000" y="1904999"/>
              <a:ext cx="8610600" cy="3333750"/>
            </a:xfrm>
            <a:custGeom>
              <a:avLst/>
              <a:gdLst/>
              <a:ahLst/>
              <a:cxnLst/>
              <a:rect l="l" t="t" r="r" b="b"/>
              <a:pathLst>
                <a:path w="8610600" h="3333750">
                  <a:moveTo>
                    <a:pt x="8496300" y="3333750"/>
                  </a:moveTo>
                  <a:lnTo>
                    <a:pt x="114300" y="3333750"/>
                  </a:lnTo>
                  <a:lnTo>
                    <a:pt x="103040" y="3333206"/>
                  </a:lnTo>
                  <a:lnTo>
                    <a:pt x="60364" y="3320237"/>
                  </a:lnTo>
                  <a:lnTo>
                    <a:pt x="25900" y="3291925"/>
                  </a:lnTo>
                  <a:lnTo>
                    <a:pt x="4894" y="3252579"/>
                  </a:lnTo>
                  <a:lnTo>
                    <a:pt x="0" y="32194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225704"/>
                  </a:lnTo>
                  <a:lnTo>
                    <a:pt x="19542" y="3230709"/>
                  </a:lnTo>
                  <a:lnTo>
                    <a:pt x="19660" y="3231898"/>
                  </a:lnTo>
                  <a:lnTo>
                    <a:pt x="38577" y="3277567"/>
                  </a:lnTo>
                  <a:lnTo>
                    <a:pt x="72071" y="3305056"/>
                  </a:lnTo>
                  <a:lnTo>
                    <a:pt x="108045" y="3314699"/>
                  </a:lnTo>
                  <a:lnTo>
                    <a:pt x="8559486" y="3314699"/>
                  </a:lnTo>
                  <a:lnTo>
                    <a:pt x="8550233" y="3320237"/>
                  </a:lnTo>
                  <a:lnTo>
                    <a:pt x="8540038" y="3325049"/>
                  </a:lnTo>
                  <a:lnTo>
                    <a:pt x="8529428" y="3328855"/>
                  </a:lnTo>
                  <a:lnTo>
                    <a:pt x="8518601" y="3331574"/>
                  </a:lnTo>
                  <a:lnTo>
                    <a:pt x="8507559" y="3333206"/>
                  </a:lnTo>
                  <a:lnTo>
                    <a:pt x="8496300" y="3333750"/>
                  </a:lnTo>
                  <a:close/>
                </a:path>
                <a:path w="8610600" h="3333750">
                  <a:moveTo>
                    <a:pt x="8559486" y="3314699"/>
                  </a:moveTo>
                  <a:lnTo>
                    <a:pt x="8502554" y="3314699"/>
                  </a:lnTo>
                  <a:lnTo>
                    <a:pt x="8508747" y="3314089"/>
                  </a:lnTo>
                  <a:lnTo>
                    <a:pt x="8521016" y="3311649"/>
                  </a:lnTo>
                  <a:lnTo>
                    <a:pt x="8559229" y="3291223"/>
                  </a:lnTo>
                  <a:lnTo>
                    <a:pt x="8586692" y="3250122"/>
                  </a:lnTo>
                  <a:lnTo>
                    <a:pt x="8591550" y="3225704"/>
                  </a:lnTo>
                  <a:lnTo>
                    <a:pt x="8591550" y="108045"/>
                  </a:lnTo>
                  <a:lnTo>
                    <a:pt x="8578971" y="66581"/>
                  </a:lnTo>
                  <a:lnTo>
                    <a:pt x="8544017" y="31627"/>
                  </a:lnTo>
                  <a:lnTo>
                    <a:pt x="8502554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3219450"/>
                  </a:lnTo>
                  <a:lnTo>
                    <a:pt x="8601897" y="3263190"/>
                  </a:lnTo>
                  <a:lnTo>
                    <a:pt x="8577121" y="3300272"/>
                  </a:lnTo>
                  <a:lnTo>
                    <a:pt x="8559812" y="3314504"/>
                  </a:lnTo>
                  <a:lnTo>
                    <a:pt x="8559486" y="33146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8650" y="2686049"/>
              <a:ext cx="8115300" cy="2305050"/>
            </a:xfrm>
            <a:custGeom>
              <a:avLst/>
              <a:gdLst/>
              <a:ahLst/>
              <a:cxnLst/>
              <a:rect l="l" t="t" r="r" b="b"/>
              <a:pathLst>
                <a:path w="8115300" h="2305050">
                  <a:moveTo>
                    <a:pt x="803910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2" y="2287782"/>
                  </a:lnTo>
                  <a:lnTo>
                    <a:pt x="3262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30"/>
                  </a:lnTo>
                  <a:lnTo>
                    <a:pt x="8109499" y="47039"/>
                  </a:lnTo>
                  <a:lnTo>
                    <a:pt x="8115300" y="76200"/>
                  </a:lnTo>
                  <a:lnTo>
                    <a:pt x="8115300" y="2228850"/>
                  </a:lnTo>
                  <a:lnTo>
                    <a:pt x="8102469" y="2271191"/>
                  </a:lnTo>
                  <a:lnTo>
                    <a:pt x="8068260" y="2299249"/>
                  </a:lnTo>
                  <a:lnTo>
                    <a:pt x="8039100" y="23050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8650" y="2686049"/>
              <a:ext cx="8115300" cy="2305050"/>
            </a:xfrm>
            <a:custGeom>
              <a:avLst/>
              <a:gdLst/>
              <a:ahLst/>
              <a:cxnLst/>
              <a:rect l="l" t="t" r="r" b="b"/>
              <a:pathLst>
                <a:path w="8115300" h="2305050">
                  <a:moveTo>
                    <a:pt x="8039100" y="2305050"/>
                  </a:moveTo>
                  <a:lnTo>
                    <a:pt x="76200" y="2305050"/>
                  </a:lnTo>
                  <a:lnTo>
                    <a:pt x="68693" y="2304687"/>
                  </a:lnTo>
                  <a:lnTo>
                    <a:pt x="27882" y="2287782"/>
                  </a:lnTo>
                  <a:lnTo>
                    <a:pt x="3262" y="2250936"/>
                  </a:lnTo>
                  <a:lnTo>
                    <a:pt x="0" y="22288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2233227"/>
                  </a:lnTo>
                  <a:lnTo>
                    <a:pt x="23193" y="2269532"/>
                  </a:lnTo>
                  <a:lnTo>
                    <a:pt x="54729" y="2292124"/>
                  </a:lnTo>
                  <a:lnTo>
                    <a:pt x="71822" y="2295525"/>
                  </a:lnTo>
                  <a:lnTo>
                    <a:pt x="8075919" y="2295525"/>
                  </a:lnTo>
                  <a:lnTo>
                    <a:pt x="8075056" y="2296041"/>
                  </a:lnTo>
                  <a:lnTo>
                    <a:pt x="8068260" y="2299249"/>
                  </a:lnTo>
                  <a:lnTo>
                    <a:pt x="8061186" y="2301786"/>
                  </a:lnTo>
                  <a:lnTo>
                    <a:pt x="8053969" y="2303599"/>
                  </a:lnTo>
                  <a:lnTo>
                    <a:pt x="8046606" y="2304687"/>
                  </a:lnTo>
                  <a:lnTo>
                    <a:pt x="8039100" y="2305050"/>
                  </a:lnTo>
                  <a:close/>
                </a:path>
                <a:path w="8115300" h="2305050">
                  <a:moveTo>
                    <a:pt x="8075919" y="2295525"/>
                  </a:moveTo>
                  <a:lnTo>
                    <a:pt x="8043478" y="2295525"/>
                  </a:lnTo>
                  <a:lnTo>
                    <a:pt x="8047813" y="2295098"/>
                  </a:lnTo>
                  <a:lnTo>
                    <a:pt x="8056400" y="2293389"/>
                  </a:lnTo>
                  <a:lnTo>
                    <a:pt x="8089342" y="2272900"/>
                  </a:lnTo>
                  <a:lnTo>
                    <a:pt x="8105348" y="2237563"/>
                  </a:lnTo>
                  <a:lnTo>
                    <a:pt x="8105775" y="2233227"/>
                  </a:lnTo>
                  <a:lnTo>
                    <a:pt x="8105775" y="71822"/>
                  </a:lnTo>
                  <a:lnTo>
                    <a:pt x="8092106" y="35517"/>
                  </a:lnTo>
                  <a:lnTo>
                    <a:pt x="8060256" y="12830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1" y="40242"/>
                  </a:lnTo>
                  <a:lnTo>
                    <a:pt x="8115300" y="76200"/>
                  </a:lnTo>
                  <a:lnTo>
                    <a:pt x="8115300" y="2228850"/>
                  </a:lnTo>
                  <a:lnTo>
                    <a:pt x="8102469" y="2271191"/>
                  </a:lnTo>
                  <a:lnTo>
                    <a:pt x="8081569" y="2292124"/>
                  </a:lnTo>
                  <a:lnTo>
                    <a:pt x="8075919" y="22955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0400" y="2247899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11250" y="2101850"/>
            <a:ext cx="362648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Function</a:t>
            </a:r>
            <a:r>
              <a:rPr dirty="0" sz="2700" spc="-114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Declarations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4075" y="2875279"/>
            <a:ext cx="4062729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652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execl(pathname,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arg0,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...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/*,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NULL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1F2937"/>
                </a:solidFill>
                <a:latin typeface="Courier New"/>
                <a:cs typeface="Courier New"/>
              </a:rPr>
              <a:t>*/);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7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execv(pathname,</a:t>
            </a:r>
            <a:r>
              <a:rPr dirty="0" sz="1200" spc="-6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Courier New"/>
                <a:cs typeface="Courier New"/>
              </a:rPr>
              <a:t>argv[]);</a:t>
            </a:r>
            <a:endParaRPr sz="1200">
              <a:latin typeface="Courier New"/>
              <a:cs typeface="Courier New"/>
            </a:endParaRPr>
          </a:p>
          <a:p>
            <a:pPr marL="12700" marR="371475">
              <a:lnSpc>
                <a:spcPct val="125000"/>
              </a:lnSpc>
            </a:pP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5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execle(pathname,</a:t>
            </a:r>
            <a:r>
              <a:rPr dirty="0" sz="1200" spc="-5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arg0,</a:t>
            </a:r>
            <a:r>
              <a:rPr dirty="0" sz="1200" spc="-5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...,</a:t>
            </a:r>
            <a:r>
              <a:rPr dirty="0" sz="1200" spc="-5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Courier New"/>
                <a:cs typeface="Courier New"/>
              </a:rPr>
              <a:t>envp[]);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6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execve(pathname,</a:t>
            </a:r>
            <a:r>
              <a:rPr dirty="0" sz="1200" spc="-6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argv[],</a:t>
            </a:r>
            <a:r>
              <a:rPr dirty="0" sz="1200" spc="-6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Courier New"/>
                <a:cs typeface="Courier New"/>
              </a:rPr>
              <a:t>envp[]);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4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execlp(filename,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arg0,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...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/*,</a:t>
            </a:r>
            <a:r>
              <a:rPr dirty="0" sz="1200" spc="-4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NULL</a:t>
            </a:r>
            <a:r>
              <a:rPr dirty="0" sz="1200" spc="-4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1F2937"/>
                </a:solidFill>
                <a:latin typeface="Courier New"/>
                <a:cs typeface="Courier New"/>
              </a:rPr>
              <a:t>*/);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int</a:t>
            </a:r>
            <a:r>
              <a:rPr dirty="0" sz="1200" spc="-7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execvp(filename,</a:t>
            </a:r>
            <a:r>
              <a:rPr dirty="0" sz="1200" spc="-7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Courier New"/>
                <a:cs typeface="Courier New"/>
              </a:rPr>
              <a:t>argv[]);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4075" y="4521200"/>
            <a:ext cx="46132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/*</a:t>
            </a:r>
            <a:r>
              <a:rPr dirty="0" sz="1200" spc="-3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All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return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1</a:t>
            </a:r>
            <a:r>
              <a:rPr dirty="0" sz="1200" spc="-3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on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error,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no</a:t>
            </a:r>
            <a:r>
              <a:rPr dirty="0" sz="1200" spc="-3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return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on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1F2937"/>
                </a:solidFill>
                <a:latin typeface="Courier New"/>
                <a:cs typeface="Courier New"/>
              </a:rPr>
              <a:t>success</a:t>
            </a:r>
            <a:r>
              <a:rPr dirty="0" sz="1200" spc="-30">
                <a:solidFill>
                  <a:srgbClr val="1F2937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904999"/>
            <a:ext cx="8610600" cy="2590800"/>
            <a:chOff x="9296400" y="1904999"/>
            <a:chExt cx="8610600" cy="2590800"/>
          </a:xfrm>
        </p:grpSpPr>
        <p:sp>
          <p:nvSpPr>
            <p:cNvPr id="19" name="object 19" descr=""/>
            <p:cNvSpPr/>
            <p:nvPr/>
          </p:nvSpPr>
          <p:spPr>
            <a:xfrm>
              <a:off x="9296400" y="1904999"/>
              <a:ext cx="8610600" cy="2590800"/>
            </a:xfrm>
            <a:custGeom>
              <a:avLst/>
              <a:gdLst/>
              <a:ahLst/>
              <a:cxnLst/>
              <a:rect l="l" t="t" r="r" b="b"/>
              <a:pathLst>
                <a:path w="8610600" h="2590800">
                  <a:moveTo>
                    <a:pt x="8496300" y="2590800"/>
                  </a:moveTo>
                  <a:lnTo>
                    <a:pt x="114300" y="2590800"/>
                  </a:lnTo>
                  <a:lnTo>
                    <a:pt x="103040" y="2590255"/>
                  </a:lnTo>
                  <a:lnTo>
                    <a:pt x="60364" y="2577287"/>
                  </a:lnTo>
                  <a:lnTo>
                    <a:pt x="25900" y="2548975"/>
                  </a:lnTo>
                  <a:lnTo>
                    <a:pt x="4893" y="2509629"/>
                  </a:lnTo>
                  <a:lnTo>
                    <a:pt x="0" y="24765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7" y="70559"/>
                  </a:lnTo>
                  <a:lnTo>
                    <a:pt x="8610600" y="114300"/>
                  </a:lnTo>
                  <a:lnTo>
                    <a:pt x="8610600" y="2476500"/>
                  </a:lnTo>
                  <a:lnTo>
                    <a:pt x="8601897" y="2520240"/>
                  </a:lnTo>
                  <a:lnTo>
                    <a:pt x="8577120" y="2557322"/>
                  </a:lnTo>
                  <a:lnTo>
                    <a:pt x="8540038" y="2582098"/>
                  </a:lnTo>
                  <a:lnTo>
                    <a:pt x="8496300" y="25908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296400" y="1904999"/>
              <a:ext cx="8610600" cy="2590800"/>
            </a:xfrm>
            <a:custGeom>
              <a:avLst/>
              <a:gdLst/>
              <a:ahLst/>
              <a:cxnLst/>
              <a:rect l="l" t="t" r="r" b="b"/>
              <a:pathLst>
                <a:path w="8610600" h="2590800">
                  <a:moveTo>
                    <a:pt x="8496300" y="2590800"/>
                  </a:moveTo>
                  <a:lnTo>
                    <a:pt x="114300" y="2590800"/>
                  </a:lnTo>
                  <a:lnTo>
                    <a:pt x="103040" y="2590256"/>
                  </a:lnTo>
                  <a:lnTo>
                    <a:pt x="60364" y="2577287"/>
                  </a:lnTo>
                  <a:lnTo>
                    <a:pt x="25900" y="2548975"/>
                  </a:lnTo>
                  <a:lnTo>
                    <a:pt x="4893" y="2509629"/>
                  </a:lnTo>
                  <a:lnTo>
                    <a:pt x="0" y="24765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0" y="38577"/>
                  </a:lnTo>
                  <a:lnTo>
                    <a:pt x="28692" y="72070"/>
                  </a:lnTo>
                  <a:lnTo>
                    <a:pt x="19050" y="108045"/>
                  </a:lnTo>
                  <a:lnTo>
                    <a:pt x="19050" y="2482754"/>
                  </a:lnTo>
                  <a:lnTo>
                    <a:pt x="31626" y="2524217"/>
                  </a:lnTo>
                  <a:lnTo>
                    <a:pt x="66580" y="2559171"/>
                  </a:lnTo>
                  <a:lnTo>
                    <a:pt x="108046" y="2571750"/>
                  </a:lnTo>
                  <a:lnTo>
                    <a:pt x="8559485" y="2571750"/>
                  </a:lnTo>
                  <a:lnTo>
                    <a:pt x="8550233" y="2577287"/>
                  </a:lnTo>
                  <a:lnTo>
                    <a:pt x="8540038" y="2582098"/>
                  </a:lnTo>
                  <a:lnTo>
                    <a:pt x="8529427" y="2585905"/>
                  </a:lnTo>
                  <a:lnTo>
                    <a:pt x="8518601" y="2588624"/>
                  </a:lnTo>
                  <a:lnTo>
                    <a:pt x="8507558" y="2590256"/>
                  </a:lnTo>
                  <a:lnTo>
                    <a:pt x="8496300" y="2590800"/>
                  </a:lnTo>
                  <a:close/>
                </a:path>
                <a:path w="8610600" h="2590800">
                  <a:moveTo>
                    <a:pt x="8559485" y="2571750"/>
                  </a:moveTo>
                  <a:lnTo>
                    <a:pt x="8502553" y="2571750"/>
                  </a:lnTo>
                  <a:lnTo>
                    <a:pt x="8508747" y="2571139"/>
                  </a:lnTo>
                  <a:lnTo>
                    <a:pt x="8521014" y="2568699"/>
                  </a:lnTo>
                  <a:lnTo>
                    <a:pt x="8559229" y="2548273"/>
                  </a:lnTo>
                  <a:lnTo>
                    <a:pt x="8586692" y="2507171"/>
                  </a:lnTo>
                  <a:lnTo>
                    <a:pt x="8591549" y="2482754"/>
                  </a:lnTo>
                  <a:lnTo>
                    <a:pt x="8591549" y="108045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1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2476500"/>
                  </a:lnTo>
                  <a:lnTo>
                    <a:pt x="8601897" y="2520240"/>
                  </a:lnTo>
                  <a:lnTo>
                    <a:pt x="8577121" y="2557322"/>
                  </a:lnTo>
                  <a:lnTo>
                    <a:pt x="8559811" y="2571554"/>
                  </a:lnTo>
                  <a:lnTo>
                    <a:pt x="8559485" y="25717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91118" y="2184399"/>
              <a:ext cx="287020" cy="317500"/>
            </a:xfrm>
            <a:custGeom>
              <a:avLst/>
              <a:gdLst/>
              <a:ahLst/>
              <a:cxnLst/>
              <a:rect l="l" t="t" r="r" b="b"/>
              <a:pathLst>
                <a:path w="287020" h="317500">
                  <a:moveTo>
                    <a:pt x="146923" y="0"/>
                  </a:moveTo>
                  <a:lnTo>
                    <a:pt x="139938" y="0"/>
                  </a:lnTo>
                  <a:lnTo>
                    <a:pt x="135728" y="0"/>
                  </a:lnTo>
                  <a:lnTo>
                    <a:pt x="131678" y="805"/>
                  </a:lnTo>
                  <a:lnTo>
                    <a:pt x="110605" y="19599"/>
                  </a:lnTo>
                  <a:lnTo>
                    <a:pt x="108994" y="23489"/>
                  </a:lnTo>
                  <a:lnTo>
                    <a:pt x="108188" y="27539"/>
                  </a:lnTo>
                  <a:lnTo>
                    <a:pt x="108188" y="31749"/>
                  </a:lnTo>
                  <a:lnTo>
                    <a:pt x="108188" y="34607"/>
                  </a:lnTo>
                  <a:lnTo>
                    <a:pt x="108182" y="40273"/>
                  </a:lnTo>
                  <a:lnTo>
                    <a:pt x="106762" y="45558"/>
                  </a:lnTo>
                  <a:lnTo>
                    <a:pt x="103926" y="50464"/>
                  </a:lnTo>
                  <a:lnTo>
                    <a:pt x="101091" y="55369"/>
                  </a:lnTo>
                  <a:lnTo>
                    <a:pt x="97220" y="59238"/>
                  </a:lnTo>
                  <a:lnTo>
                    <a:pt x="92313" y="62071"/>
                  </a:lnTo>
                  <a:lnTo>
                    <a:pt x="85487" y="66039"/>
                  </a:lnTo>
                  <a:lnTo>
                    <a:pt x="80575" y="68875"/>
                  </a:lnTo>
                  <a:lnTo>
                    <a:pt x="75284" y="70293"/>
                  </a:lnTo>
                  <a:lnTo>
                    <a:pt x="69612" y="70293"/>
                  </a:lnTo>
                  <a:lnTo>
                    <a:pt x="63940" y="70293"/>
                  </a:lnTo>
                  <a:lnTo>
                    <a:pt x="58649" y="68875"/>
                  </a:lnTo>
                  <a:lnTo>
                    <a:pt x="53737" y="66039"/>
                  </a:lnTo>
                  <a:lnTo>
                    <a:pt x="51356" y="64769"/>
                  </a:lnTo>
                  <a:lnTo>
                    <a:pt x="47713" y="62668"/>
                  </a:lnTo>
                  <a:lnTo>
                    <a:pt x="43807" y="61343"/>
                  </a:lnTo>
                  <a:lnTo>
                    <a:pt x="39637" y="60794"/>
                  </a:lnTo>
                  <a:lnTo>
                    <a:pt x="35468" y="60244"/>
                  </a:lnTo>
                  <a:lnTo>
                    <a:pt x="2423" y="86034"/>
                  </a:lnTo>
                  <a:lnTo>
                    <a:pt x="0" y="98279"/>
                  </a:lnTo>
                  <a:lnTo>
                    <a:pt x="268" y="102395"/>
                  </a:lnTo>
                  <a:lnTo>
                    <a:pt x="1354" y="106457"/>
                  </a:lnTo>
                  <a:lnTo>
                    <a:pt x="2441" y="110520"/>
                  </a:lnTo>
                  <a:lnTo>
                    <a:pt x="4262" y="114221"/>
                  </a:lnTo>
                  <a:lnTo>
                    <a:pt x="6819" y="117560"/>
                  </a:lnTo>
                  <a:lnTo>
                    <a:pt x="9376" y="120898"/>
                  </a:lnTo>
                  <a:lnTo>
                    <a:pt x="12474" y="123622"/>
                  </a:lnTo>
                  <a:lnTo>
                    <a:pt x="16113" y="125729"/>
                  </a:lnTo>
                  <a:lnTo>
                    <a:pt x="18495" y="127317"/>
                  </a:lnTo>
                  <a:lnTo>
                    <a:pt x="23377" y="130136"/>
                  </a:lnTo>
                  <a:lnTo>
                    <a:pt x="27235" y="133982"/>
                  </a:lnTo>
                  <a:lnTo>
                    <a:pt x="30068" y="138855"/>
                  </a:lnTo>
                  <a:lnTo>
                    <a:pt x="32902" y="143729"/>
                  </a:lnTo>
                  <a:lnTo>
                    <a:pt x="34336" y="148985"/>
                  </a:lnTo>
                  <a:lnTo>
                    <a:pt x="34370" y="154622"/>
                  </a:lnTo>
                  <a:lnTo>
                    <a:pt x="34370" y="162718"/>
                  </a:lnTo>
                  <a:lnTo>
                    <a:pt x="34392" y="168412"/>
                  </a:lnTo>
                  <a:lnTo>
                    <a:pt x="18495" y="190341"/>
                  </a:lnTo>
                  <a:lnTo>
                    <a:pt x="16113" y="191769"/>
                  </a:lnTo>
                  <a:lnTo>
                    <a:pt x="1354" y="211042"/>
                  </a:lnTo>
                  <a:lnTo>
                    <a:pt x="268" y="215104"/>
                  </a:lnTo>
                  <a:lnTo>
                    <a:pt x="16187" y="250435"/>
                  </a:lnTo>
                  <a:lnTo>
                    <a:pt x="19526" y="252992"/>
                  </a:lnTo>
                  <a:lnTo>
                    <a:pt x="23227" y="254813"/>
                  </a:lnTo>
                  <a:lnTo>
                    <a:pt x="27289" y="255900"/>
                  </a:lnTo>
                  <a:lnTo>
                    <a:pt x="31352" y="256986"/>
                  </a:lnTo>
                  <a:lnTo>
                    <a:pt x="35468" y="257255"/>
                  </a:lnTo>
                  <a:lnTo>
                    <a:pt x="39637" y="256705"/>
                  </a:lnTo>
                  <a:lnTo>
                    <a:pt x="43807" y="256156"/>
                  </a:lnTo>
                  <a:lnTo>
                    <a:pt x="47713" y="254831"/>
                  </a:lnTo>
                  <a:lnTo>
                    <a:pt x="51356" y="252729"/>
                  </a:lnTo>
                  <a:lnTo>
                    <a:pt x="53737" y="251459"/>
                  </a:lnTo>
                  <a:lnTo>
                    <a:pt x="58649" y="248624"/>
                  </a:lnTo>
                  <a:lnTo>
                    <a:pt x="63940" y="247206"/>
                  </a:lnTo>
                  <a:lnTo>
                    <a:pt x="69612" y="247206"/>
                  </a:lnTo>
                  <a:lnTo>
                    <a:pt x="75284" y="247206"/>
                  </a:lnTo>
                  <a:lnTo>
                    <a:pt x="80575" y="248624"/>
                  </a:lnTo>
                  <a:lnTo>
                    <a:pt x="85487" y="251459"/>
                  </a:lnTo>
                  <a:lnTo>
                    <a:pt x="92313" y="255428"/>
                  </a:lnTo>
                  <a:lnTo>
                    <a:pt x="97220" y="258261"/>
                  </a:lnTo>
                  <a:lnTo>
                    <a:pt x="101091" y="262130"/>
                  </a:lnTo>
                  <a:lnTo>
                    <a:pt x="103926" y="267035"/>
                  </a:lnTo>
                  <a:lnTo>
                    <a:pt x="106762" y="271941"/>
                  </a:lnTo>
                  <a:lnTo>
                    <a:pt x="108182" y="277226"/>
                  </a:lnTo>
                  <a:lnTo>
                    <a:pt x="108188" y="282892"/>
                  </a:lnTo>
                  <a:lnTo>
                    <a:pt x="108188" y="285749"/>
                  </a:lnTo>
                  <a:lnTo>
                    <a:pt x="108188" y="289960"/>
                  </a:lnTo>
                  <a:lnTo>
                    <a:pt x="108994" y="294010"/>
                  </a:lnTo>
                  <a:lnTo>
                    <a:pt x="110605" y="297900"/>
                  </a:lnTo>
                  <a:lnTo>
                    <a:pt x="112216" y="301789"/>
                  </a:lnTo>
                  <a:lnTo>
                    <a:pt x="114510" y="305223"/>
                  </a:lnTo>
                  <a:lnTo>
                    <a:pt x="117488" y="308200"/>
                  </a:lnTo>
                  <a:lnTo>
                    <a:pt x="120465" y="311177"/>
                  </a:lnTo>
                  <a:lnTo>
                    <a:pt x="139938" y="317499"/>
                  </a:lnTo>
                  <a:lnTo>
                    <a:pt x="146923" y="317499"/>
                  </a:lnTo>
                  <a:lnTo>
                    <a:pt x="151134" y="317499"/>
                  </a:lnTo>
                  <a:lnTo>
                    <a:pt x="155184" y="316694"/>
                  </a:lnTo>
                  <a:lnTo>
                    <a:pt x="159073" y="315083"/>
                  </a:lnTo>
                  <a:lnTo>
                    <a:pt x="162963" y="313471"/>
                  </a:lnTo>
                  <a:lnTo>
                    <a:pt x="178673" y="285749"/>
                  </a:lnTo>
                  <a:lnTo>
                    <a:pt x="178673" y="282892"/>
                  </a:lnTo>
                  <a:lnTo>
                    <a:pt x="178679" y="277226"/>
                  </a:lnTo>
                  <a:lnTo>
                    <a:pt x="194548" y="255428"/>
                  </a:lnTo>
                  <a:lnTo>
                    <a:pt x="201375" y="251459"/>
                  </a:lnTo>
                  <a:lnTo>
                    <a:pt x="206286" y="248624"/>
                  </a:lnTo>
                  <a:lnTo>
                    <a:pt x="211578" y="247206"/>
                  </a:lnTo>
                  <a:lnTo>
                    <a:pt x="217250" y="247206"/>
                  </a:lnTo>
                  <a:lnTo>
                    <a:pt x="222921" y="247206"/>
                  </a:lnTo>
                  <a:lnTo>
                    <a:pt x="228213" y="248624"/>
                  </a:lnTo>
                  <a:lnTo>
                    <a:pt x="233125" y="251459"/>
                  </a:lnTo>
                  <a:lnTo>
                    <a:pt x="235506" y="252729"/>
                  </a:lnTo>
                  <a:lnTo>
                    <a:pt x="239149" y="254831"/>
                  </a:lnTo>
                  <a:lnTo>
                    <a:pt x="243055" y="256156"/>
                  </a:lnTo>
                  <a:lnTo>
                    <a:pt x="247224" y="256705"/>
                  </a:lnTo>
                  <a:lnTo>
                    <a:pt x="251394" y="257255"/>
                  </a:lnTo>
                  <a:lnTo>
                    <a:pt x="255510" y="256986"/>
                  </a:lnTo>
                  <a:lnTo>
                    <a:pt x="282337" y="234950"/>
                  </a:lnTo>
                  <a:lnTo>
                    <a:pt x="284438" y="231307"/>
                  </a:lnTo>
                  <a:lnTo>
                    <a:pt x="285764" y="227401"/>
                  </a:lnTo>
                  <a:lnTo>
                    <a:pt x="286313" y="223231"/>
                  </a:lnTo>
                  <a:lnTo>
                    <a:pt x="286862" y="219062"/>
                  </a:lnTo>
                  <a:lnTo>
                    <a:pt x="286593" y="214946"/>
                  </a:lnTo>
                  <a:lnTo>
                    <a:pt x="285507" y="210883"/>
                  </a:lnTo>
                  <a:lnTo>
                    <a:pt x="284421" y="206820"/>
                  </a:lnTo>
                  <a:lnTo>
                    <a:pt x="268367" y="190341"/>
                  </a:lnTo>
                  <a:lnTo>
                    <a:pt x="263436" y="187494"/>
                  </a:lnTo>
                  <a:lnTo>
                    <a:pt x="259551" y="183602"/>
                  </a:lnTo>
                  <a:lnTo>
                    <a:pt x="256714" y="178665"/>
                  </a:lnTo>
                  <a:lnTo>
                    <a:pt x="253877" y="173728"/>
                  </a:lnTo>
                  <a:lnTo>
                    <a:pt x="252469" y="168412"/>
                  </a:lnTo>
                  <a:lnTo>
                    <a:pt x="252492" y="162718"/>
                  </a:lnTo>
                  <a:lnTo>
                    <a:pt x="252492" y="154781"/>
                  </a:lnTo>
                  <a:lnTo>
                    <a:pt x="268367" y="127158"/>
                  </a:lnTo>
                  <a:lnTo>
                    <a:pt x="270748" y="125730"/>
                  </a:lnTo>
                  <a:lnTo>
                    <a:pt x="285507" y="106457"/>
                  </a:lnTo>
                  <a:lnTo>
                    <a:pt x="286593" y="102395"/>
                  </a:lnTo>
                  <a:lnTo>
                    <a:pt x="270675" y="67064"/>
                  </a:lnTo>
                  <a:lnTo>
                    <a:pt x="267336" y="64507"/>
                  </a:lnTo>
                  <a:lnTo>
                    <a:pt x="263635" y="62686"/>
                  </a:lnTo>
                  <a:lnTo>
                    <a:pt x="259572" y="61599"/>
                  </a:lnTo>
                  <a:lnTo>
                    <a:pt x="255510" y="60513"/>
                  </a:lnTo>
                  <a:lnTo>
                    <a:pt x="251394" y="60244"/>
                  </a:lnTo>
                  <a:lnTo>
                    <a:pt x="247224" y="60794"/>
                  </a:lnTo>
                  <a:lnTo>
                    <a:pt x="243055" y="61343"/>
                  </a:lnTo>
                  <a:lnTo>
                    <a:pt x="239149" y="62668"/>
                  </a:lnTo>
                  <a:lnTo>
                    <a:pt x="235506" y="64770"/>
                  </a:lnTo>
                  <a:lnTo>
                    <a:pt x="233125" y="66040"/>
                  </a:lnTo>
                  <a:lnTo>
                    <a:pt x="228213" y="68875"/>
                  </a:lnTo>
                  <a:lnTo>
                    <a:pt x="222921" y="70293"/>
                  </a:lnTo>
                  <a:lnTo>
                    <a:pt x="217250" y="70293"/>
                  </a:lnTo>
                  <a:lnTo>
                    <a:pt x="211578" y="70293"/>
                  </a:lnTo>
                  <a:lnTo>
                    <a:pt x="206286" y="68875"/>
                  </a:lnTo>
                  <a:lnTo>
                    <a:pt x="201375" y="66040"/>
                  </a:lnTo>
                  <a:lnTo>
                    <a:pt x="194548" y="62071"/>
                  </a:lnTo>
                  <a:lnTo>
                    <a:pt x="189642" y="59238"/>
                  </a:lnTo>
                  <a:lnTo>
                    <a:pt x="185770" y="55369"/>
                  </a:lnTo>
                  <a:lnTo>
                    <a:pt x="182935" y="50464"/>
                  </a:lnTo>
                  <a:lnTo>
                    <a:pt x="180100" y="45558"/>
                  </a:lnTo>
                  <a:lnTo>
                    <a:pt x="178679" y="40273"/>
                  </a:lnTo>
                  <a:lnTo>
                    <a:pt x="178673" y="34607"/>
                  </a:lnTo>
                  <a:lnTo>
                    <a:pt x="178673" y="31749"/>
                  </a:lnTo>
                  <a:lnTo>
                    <a:pt x="178673" y="27539"/>
                  </a:lnTo>
                  <a:lnTo>
                    <a:pt x="151134" y="0"/>
                  </a:lnTo>
                  <a:lnTo>
                    <a:pt x="146923" y="0"/>
                  </a:lnTo>
                  <a:close/>
                </a:path>
              </a:pathLst>
            </a:custGeom>
            <a:ln w="31749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1049" y="2279649"/>
              <a:ext cx="127000" cy="1269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531350" y="1861820"/>
            <a:ext cx="5044440" cy="2368550"/>
          </a:xfrm>
          <a:prstGeom prst="rect">
            <a:avLst/>
          </a:prstGeom>
        </p:spPr>
        <p:txBody>
          <a:bodyPr wrap="square" lIns="0" tIns="25273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1990"/>
              </a:spcBef>
            </a:pPr>
            <a:r>
              <a:rPr dirty="0" sz="2700" b="1">
                <a:solidFill>
                  <a:srgbClr val="372FA2"/>
                </a:solidFill>
                <a:latin typeface="Arial"/>
                <a:cs typeface="Arial"/>
              </a:rPr>
              <a:t>Naming </a:t>
            </a:r>
            <a:r>
              <a:rPr dirty="0" sz="2700" spc="-10" b="1">
                <a:solidFill>
                  <a:srgbClr val="372FA2"/>
                </a:solidFill>
                <a:latin typeface="Arial"/>
                <a:cs typeface="Arial"/>
              </a:rPr>
              <a:t>Convention</a:t>
            </a:r>
            <a:endParaRPr sz="27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260"/>
              </a:spcBef>
              <a:buFont typeface="Arial"/>
              <a:buChar char="•"/>
              <a:tabLst>
                <a:tab pos="156210" algn="l"/>
              </a:tabLst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l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- List of arguments (execl,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execle,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execlp)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156210" algn="l"/>
              </a:tabLst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v</a:t>
            </a:r>
            <a:r>
              <a:rPr dirty="0" sz="180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-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Vector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arguments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(execv,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execve,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execvp)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156210" algn="l"/>
              </a:tabLst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e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- Environment specified (execle,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execve)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156210" algn="l"/>
              </a:tabLst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p</a:t>
            </a:r>
            <a:r>
              <a:rPr dirty="0" sz="180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-</a:t>
            </a:r>
            <a:r>
              <a:rPr dirty="0" sz="180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374050"/>
                </a:solidFill>
                <a:latin typeface="Arial"/>
                <a:cs typeface="Arial"/>
              </a:rPr>
              <a:t>PATH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search</a:t>
            </a:r>
            <a:r>
              <a:rPr dirty="0" sz="180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(execlp,</a:t>
            </a:r>
            <a:r>
              <a:rPr dirty="0" sz="180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execvp)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525" y="5553075"/>
            <a:ext cx="17506950" cy="1238250"/>
          </a:xfrm>
          <a:prstGeom prst="rect">
            <a:avLst/>
          </a:prstGeom>
          <a:solidFill>
            <a:srgbClr val="FEFBE7"/>
          </a:solidFill>
          <a:ln w="19050">
            <a:solidFill>
              <a:srgbClr val="FEF08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854D0D"/>
                </a:solidFill>
                <a:latin typeface="Arial"/>
                <a:cs typeface="Arial"/>
              </a:rPr>
              <a:t>Key </a:t>
            </a:r>
            <a:r>
              <a:rPr dirty="0" sz="2250" spc="-10" b="1">
                <a:solidFill>
                  <a:srgbClr val="854D0D"/>
                </a:solidFill>
                <a:latin typeface="Arial"/>
                <a:cs typeface="Arial"/>
              </a:rPr>
              <a:t>Differences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Path:</a:t>
            </a:r>
            <a:r>
              <a:rPr dirty="0" sz="180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execl/execv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require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full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pathname;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execlp/execvp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search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PATH.</a:t>
            </a:r>
            <a:r>
              <a:rPr dirty="0" sz="1800" spc="-10" b="1">
                <a:solidFill>
                  <a:srgbClr val="374050"/>
                </a:solidFill>
                <a:latin typeface="Arial"/>
                <a:cs typeface="Arial"/>
              </a:rPr>
              <a:t>Environment: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execle/execve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allow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custom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environment.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1904999"/>
            <a:ext cx="17526000" cy="3638550"/>
            <a:chOff x="381000" y="1904999"/>
            <a:chExt cx="17526000" cy="363855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1904999"/>
              <a:ext cx="17526000" cy="3638550"/>
            </a:xfrm>
            <a:custGeom>
              <a:avLst/>
              <a:gdLst/>
              <a:ahLst/>
              <a:cxnLst/>
              <a:rect l="l" t="t" r="r" b="b"/>
              <a:pathLst>
                <a:path w="17526000" h="3638550">
                  <a:moveTo>
                    <a:pt x="17411700" y="3638550"/>
                  </a:moveTo>
                  <a:lnTo>
                    <a:pt x="114300" y="3638550"/>
                  </a:lnTo>
                  <a:lnTo>
                    <a:pt x="103040" y="3638005"/>
                  </a:lnTo>
                  <a:lnTo>
                    <a:pt x="60364" y="3625037"/>
                  </a:lnTo>
                  <a:lnTo>
                    <a:pt x="25900" y="3596725"/>
                  </a:lnTo>
                  <a:lnTo>
                    <a:pt x="4894" y="3557379"/>
                  </a:lnTo>
                  <a:lnTo>
                    <a:pt x="0" y="35242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92520" y="33477"/>
                  </a:lnTo>
                  <a:lnTo>
                    <a:pt x="17517297" y="70559"/>
                  </a:lnTo>
                  <a:lnTo>
                    <a:pt x="17526000" y="114300"/>
                  </a:lnTo>
                  <a:lnTo>
                    <a:pt x="17526000" y="3524250"/>
                  </a:lnTo>
                  <a:lnTo>
                    <a:pt x="17517297" y="3567990"/>
                  </a:lnTo>
                  <a:lnTo>
                    <a:pt x="17492520" y="3605072"/>
                  </a:lnTo>
                  <a:lnTo>
                    <a:pt x="17455438" y="3629848"/>
                  </a:lnTo>
                  <a:lnTo>
                    <a:pt x="17411700" y="36385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1000" y="1904999"/>
              <a:ext cx="17526000" cy="3638550"/>
            </a:xfrm>
            <a:custGeom>
              <a:avLst/>
              <a:gdLst/>
              <a:ahLst/>
              <a:cxnLst/>
              <a:rect l="l" t="t" r="r" b="b"/>
              <a:pathLst>
                <a:path w="17526000" h="3638550">
                  <a:moveTo>
                    <a:pt x="17411700" y="3638550"/>
                  </a:moveTo>
                  <a:lnTo>
                    <a:pt x="114300" y="3638550"/>
                  </a:lnTo>
                  <a:lnTo>
                    <a:pt x="103040" y="3638006"/>
                  </a:lnTo>
                  <a:lnTo>
                    <a:pt x="60364" y="3625037"/>
                  </a:lnTo>
                  <a:lnTo>
                    <a:pt x="25900" y="3596725"/>
                  </a:lnTo>
                  <a:lnTo>
                    <a:pt x="4894" y="3557379"/>
                  </a:lnTo>
                  <a:lnTo>
                    <a:pt x="0" y="35242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7411700" y="0"/>
                  </a:lnTo>
                  <a:lnTo>
                    <a:pt x="17455438" y="8700"/>
                  </a:lnTo>
                  <a:lnTo>
                    <a:pt x="174748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530504"/>
                  </a:lnTo>
                  <a:lnTo>
                    <a:pt x="31627" y="3571967"/>
                  </a:lnTo>
                  <a:lnTo>
                    <a:pt x="66582" y="3606922"/>
                  </a:lnTo>
                  <a:lnTo>
                    <a:pt x="108045" y="3619500"/>
                  </a:lnTo>
                  <a:lnTo>
                    <a:pt x="17474885" y="3619500"/>
                  </a:lnTo>
                  <a:lnTo>
                    <a:pt x="17465633" y="3625037"/>
                  </a:lnTo>
                  <a:lnTo>
                    <a:pt x="17455438" y="3629849"/>
                  </a:lnTo>
                  <a:lnTo>
                    <a:pt x="17444828" y="3633655"/>
                  </a:lnTo>
                  <a:lnTo>
                    <a:pt x="17434001" y="3636374"/>
                  </a:lnTo>
                  <a:lnTo>
                    <a:pt x="17422958" y="3638006"/>
                  </a:lnTo>
                  <a:lnTo>
                    <a:pt x="17411700" y="3638550"/>
                  </a:lnTo>
                  <a:close/>
                </a:path>
                <a:path w="17526000" h="3638550">
                  <a:moveTo>
                    <a:pt x="17474885" y="3619500"/>
                  </a:moveTo>
                  <a:lnTo>
                    <a:pt x="17417954" y="3619500"/>
                  </a:lnTo>
                  <a:lnTo>
                    <a:pt x="17424148" y="3618890"/>
                  </a:lnTo>
                  <a:lnTo>
                    <a:pt x="17436414" y="3616450"/>
                  </a:lnTo>
                  <a:lnTo>
                    <a:pt x="17474629" y="3596024"/>
                  </a:lnTo>
                  <a:lnTo>
                    <a:pt x="17502092" y="3554921"/>
                  </a:lnTo>
                  <a:lnTo>
                    <a:pt x="17506950" y="3530504"/>
                  </a:lnTo>
                  <a:lnTo>
                    <a:pt x="17506950" y="108045"/>
                  </a:lnTo>
                  <a:lnTo>
                    <a:pt x="17506456" y="103040"/>
                  </a:lnTo>
                  <a:lnTo>
                    <a:pt x="17506339" y="101851"/>
                  </a:lnTo>
                  <a:lnTo>
                    <a:pt x="17487421" y="56181"/>
                  </a:lnTo>
                  <a:lnTo>
                    <a:pt x="17453926" y="28693"/>
                  </a:lnTo>
                  <a:lnTo>
                    <a:pt x="17417954" y="19050"/>
                  </a:lnTo>
                  <a:lnTo>
                    <a:pt x="17474886" y="19050"/>
                  </a:lnTo>
                  <a:lnTo>
                    <a:pt x="17506753" y="50786"/>
                  </a:lnTo>
                  <a:lnTo>
                    <a:pt x="17523824" y="91996"/>
                  </a:lnTo>
                  <a:lnTo>
                    <a:pt x="17526000" y="114300"/>
                  </a:lnTo>
                  <a:lnTo>
                    <a:pt x="17526000" y="3524250"/>
                  </a:lnTo>
                  <a:lnTo>
                    <a:pt x="17517297" y="3567990"/>
                  </a:lnTo>
                  <a:lnTo>
                    <a:pt x="17492521" y="3605072"/>
                  </a:lnTo>
                  <a:lnTo>
                    <a:pt x="17475212" y="3619304"/>
                  </a:lnTo>
                  <a:lnTo>
                    <a:pt x="17474885" y="361950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50" y="2686049"/>
              <a:ext cx="17030700" cy="2609850"/>
            </a:xfrm>
            <a:custGeom>
              <a:avLst/>
              <a:gdLst/>
              <a:ahLst/>
              <a:cxnLst/>
              <a:rect l="l" t="t" r="r" b="b"/>
              <a:pathLst>
                <a:path w="17030700" h="2609850">
                  <a:moveTo>
                    <a:pt x="16954500" y="2609850"/>
                  </a:moveTo>
                  <a:lnTo>
                    <a:pt x="76200" y="2609850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2" y="2555736"/>
                  </a:lnTo>
                  <a:lnTo>
                    <a:pt x="0" y="2533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6841" y="12830"/>
                  </a:lnTo>
                  <a:lnTo>
                    <a:pt x="17024896" y="47039"/>
                  </a:lnTo>
                  <a:lnTo>
                    <a:pt x="17030700" y="76200"/>
                  </a:lnTo>
                  <a:lnTo>
                    <a:pt x="17030700" y="2533650"/>
                  </a:lnTo>
                  <a:lnTo>
                    <a:pt x="17017868" y="2575992"/>
                  </a:lnTo>
                  <a:lnTo>
                    <a:pt x="16983657" y="2604049"/>
                  </a:lnTo>
                  <a:lnTo>
                    <a:pt x="16954500" y="26098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650" y="2686049"/>
              <a:ext cx="17030700" cy="2609850"/>
            </a:xfrm>
            <a:custGeom>
              <a:avLst/>
              <a:gdLst/>
              <a:ahLst/>
              <a:cxnLst/>
              <a:rect l="l" t="t" r="r" b="b"/>
              <a:pathLst>
                <a:path w="17030700" h="2609850">
                  <a:moveTo>
                    <a:pt x="16954500" y="2609850"/>
                  </a:moveTo>
                  <a:lnTo>
                    <a:pt x="76200" y="2609850"/>
                  </a:lnTo>
                  <a:lnTo>
                    <a:pt x="68693" y="2609487"/>
                  </a:lnTo>
                  <a:lnTo>
                    <a:pt x="27882" y="2592582"/>
                  </a:lnTo>
                  <a:lnTo>
                    <a:pt x="3262" y="2555736"/>
                  </a:lnTo>
                  <a:lnTo>
                    <a:pt x="0" y="25336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6954500" y="0"/>
                  </a:lnTo>
                  <a:lnTo>
                    <a:pt x="169913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2538027"/>
                  </a:lnTo>
                  <a:lnTo>
                    <a:pt x="23193" y="2574332"/>
                  </a:lnTo>
                  <a:lnTo>
                    <a:pt x="54729" y="2596924"/>
                  </a:lnTo>
                  <a:lnTo>
                    <a:pt x="71822" y="2600325"/>
                  </a:lnTo>
                  <a:lnTo>
                    <a:pt x="16991318" y="2600325"/>
                  </a:lnTo>
                  <a:lnTo>
                    <a:pt x="16990454" y="2600841"/>
                  </a:lnTo>
                  <a:lnTo>
                    <a:pt x="16983657" y="2604049"/>
                  </a:lnTo>
                  <a:lnTo>
                    <a:pt x="16976585" y="2606587"/>
                  </a:lnTo>
                  <a:lnTo>
                    <a:pt x="16969367" y="2608399"/>
                  </a:lnTo>
                  <a:lnTo>
                    <a:pt x="16962006" y="2609487"/>
                  </a:lnTo>
                  <a:lnTo>
                    <a:pt x="16954500" y="2609850"/>
                  </a:lnTo>
                  <a:close/>
                </a:path>
                <a:path w="17030700" h="2609850">
                  <a:moveTo>
                    <a:pt x="16991318" y="2600325"/>
                  </a:moveTo>
                  <a:lnTo>
                    <a:pt x="16958878" y="2600325"/>
                  </a:lnTo>
                  <a:lnTo>
                    <a:pt x="16963213" y="2599898"/>
                  </a:lnTo>
                  <a:lnTo>
                    <a:pt x="16971800" y="2598189"/>
                  </a:lnTo>
                  <a:lnTo>
                    <a:pt x="17004740" y="2577700"/>
                  </a:lnTo>
                  <a:lnTo>
                    <a:pt x="17020748" y="2542363"/>
                  </a:lnTo>
                  <a:lnTo>
                    <a:pt x="17021175" y="2538027"/>
                  </a:lnTo>
                  <a:lnTo>
                    <a:pt x="17021175" y="71822"/>
                  </a:lnTo>
                  <a:lnTo>
                    <a:pt x="17007504" y="35517"/>
                  </a:lnTo>
                  <a:lnTo>
                    <a:pt x="16975655" y="12830"/>
                  </a:lnTo>
                  <a:lnTo>
                    <a:pt x="16958878" y="9525"/>
                  </a:lnTo>
                  <a:lnTo>
                    <a:pt x="16991320" y="9525"/>
                  </a:lnTo>
                  <a:lnTo>
                    <a:pt x="17021690" y="40242"/>
                  </a:lnTo>
                  <a:lnTo>
                    <a:pt x="17030700" y="76200"/>
                  </a:lnTo>
                  <a:lnTo>
                    <a:pt x="17030700" y="2533650"/>
                  </a:lnTo>
                  <a:lnTo>
                    <a:pt x="17017869" y="2575992"/>
                  </a:lnTo>
                  <a:lnTo>
                    <a:pt x="16996968" y="2596924"/>
                  </a:lnTo>
                  <a:lnTo>
                    <a:pt x="16991318" y="26003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6610350" y="495300"/>
            <a:ext cx="355600" cy="457200"/>
          </a:xfrm>
          <a:custGeom>
            <a:avLst/>
            <a:gdLst/>
            <a:ahLst/>
            <a:cxnLst/>
            <a:rect l="l" t="t" r="r" b="b"/>
            <a:pathLst>
              <a:path w="355600" h="457200">
                <a:moveTo>
                  <a:pt x="0" y="0"/>
                </a:moveTo>
                <a:lnTo>
                  <a:pt x="355600" y="2286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53982" y="99694"/>
            <a:ext cx="459041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390"/>
              </a:spcBef>
              <a:tabLst>
                <a:tab pos="1756410" algn="l"/>
              </a:tabLst>
            </a:pPr>
            <a:r>
              <a:rPr dirty="0" sz="5400" spc="-20"/>
              <a:t>exec</a:t>
            </a:r>
            <a:r>
              <a:rPr dirty="0" sz="5400"/>
              <a:t>	</a:t>
            </a:r>
            <a:r>
              <a:rPr dirty="0" sz="5400" spc="-10"/>
              <a:t>Example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Practical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Implementation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82650" y="22479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0" y="190499"/>
                </a:moveTo>
                <a:lnTo>
                  <a:pt x="95249" y="95249"/>
                </a:lnTo>
                <a:lnTo>
                  <a:pt x="0" y="0"/>
                </a:lnTo>
              </a:path>
            </a:pathLst>
          </a:custGeom>
          <a:ln w="31749">
            <a:solidFill>
              <a:srgbClr val="1D4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60400" y="22479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</a:path>
            </a:pathLst>
          </a:custGeom>
          <a:ln w="31749">
            <a:solidFill>
              <a:srgbClr val="1D4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11250" y="2101850"/>
            <a:ext cx="30753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Basic exec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Pattern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4075" y="2869564"/>
            <a:ext cx="2915920" cy="21590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if ((pid = fork()) == 0) </a:t>
            </a: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425450" marR="107950">
              <a:lnSpc>
                <a:spcPct val="1296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Child process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execv("/bin/ls",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args);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perror("exec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failed"); exit(127);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  <a:p>
            <a:pPr marL="12700" marR="5080">
              <a:lnSpc>
                <a:spcPct val="1296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Parent waits for child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wait(&amp;status);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0525" y="5857875"/>
            <a:ext cx="17506950" cy="1238250"/>
          </a:xfrm>
          <a:prstGeom prst="rect">
            <a:avLst/>
          </a:prstGeom>
          <a:solidFill>
            <a:srgbClr val="FFF6EC"/>
          </a:solidFill>
          <a:ln w="19050">
            <a:solidFill>
              <a:srgbClr val="FED6A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Error 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Handling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functions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only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error.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Use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exit(127)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indicate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exec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failure.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7705725"/>
            <a:ext cx="17526000" cy="2019300"/>
          </a:xfrm>
          <a:custGeom>
            <a:avLst/>
            <a:gdLst/>
            <a:ahLst/>
            <a:cxnLst/>
            <a:rect l="l" t="t" r="r" b="b"/>
            <a:pathLst>
              <a:path w="17526000" h="2019300">
                <a:moveTo>
                  <a:pt x="175260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2019300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635500" y="469888"/>
            <a:ext cx="406400" cy="509270"/>
          </a:xfrm>
          <a:custGeom>
            <a:avLst/>
            <a:gdLst/>
            <a:ahLst/>
            <a:cxnLst/>
            <a:rect l="l" t="t" r="r" b="b"/>
            <a:pathLst>
              <a:path w="406400" h="509269">
                <a:moveTo>
                  <a:pt x="406400" y="279411"/>
                </a:moveTo>
                <a:lnTo>
                  <a:pt x="401167" y="330059"/>
                </a:lnTo>
                <a:lnTo>
                  <a:pt x="386311" y="373576"/>
                </a:lnTo>
                <a:lnTo>
                  <a:pt x="363092" y="410606"/>
                </a:lnTo>
                <a:lnTo>
                  <a:pt x="332774" y="441793"/>
                </a:lnTo>
                <a:lnTo>
                  <a:pt x="296617" y="467782"/>
                </a:lnTo>
                <a:lnTo>
                  <a:pt x="255883" y="489216"/>
                </a:lnTo>
                <a:lnTo>
                  <a:pt x="211836" y="506741"/>
                </a:lnTo>
                <a:lnTo>
                  <a:pt x="206133" y="508673"/>
                </a:lnTo>
                <a:lnTo>
                  <a:pt x="200460" y="508589"/>
                </a:lnTo>
                <a:lnTo>
                  <a:pt x="150676" y="489056"/>
                </a:lnTo>
                <a:lnTo>
                  <a:pt x="109875" y="467689"/>
                </a:lnTo>
                <a:lnTo>
                  <a:pt x="73673" y="441746"/>
                </a:lnTo>
                <a:lnTo>
                  <a:pt x="43327" y="410586"/>
                </a:lnTo>
                <a:lnTo>
                  <a:pt x="20094" y="373570"/>
                </a:lnTo>
                <a:lnTo>
                  <a:pt x="5233" y="330058"/>
                </a:lnTo>
                <a:lnTo>
                  <a:pt x="0" y="279411"/>
                </a:lnTo>
                <a:lnTo>
                  <a:pt x="0" y="101611"/>
                </a:lnTo>
                <a:lnTo>
                  <a:pt x="0" y="98243"/>
                </a:lnTo>
                <a:lnTo>
                  <a:pt x="7439" y="83650"/>
                </a:lnTo>
                <a:lnTo>
                  <a:pt x="9821" y="81269"/>
                </a:lnTo>
                <a:lnTo>
                  <a:pt x="12567" y="79433"/>
                </a:lnTo>
                <a:lnTo>
                  <a:pt x="15679" y="78144"/>
                </a:lnTo>
                <a:lnTo>
                  <a:pt x="18791" y="76855"/>
                </a:lnTo>
                <a:lnTo>
                  <a:pt x="22031" y="76211"/>
                </a:lnTo>
                <a:lnTo>
                  <a:pt x="25400" y="76211"/>
                </a:lnTo>
                <a:lnTo>
                  <a:pt x="65381" y="70845"/>
                </a:lnTo>
                <a:lnTo>
                  <a:pt x="107124" y="56145"/>
                </a:lnTo>
                <a:lnTo>
                  <a:pt x="147629" y="34206"/>
                </a:lnTo>
                <a:lnTo>
                  <a:pt x="183896" y="7123"/>
                </a:lnTo>
                <a:lnTo>
                  <a:pt x="186586" y="4824"/>
                </a:lnTo>
                <a:lnTo>
                  <a:pt x="189591" y="3062"/>
                </a:lnTo>
                <a:lnTo>
                  <a:pt x="192911" y="1837"/>
                </a:lnTo>
                <a:lnTo>
                  <a:pt x="196231" y="612"/>
                </a:lnTo>
                <a:lnTo>
                  <a:pt x="199661" y="0"/>
                </a:lnTo>
                <a:lnTo>
                  <a:pt x="203200" y="0"/>
                </a:lnTo>
                <a:lnTo>
                  <a:pt x="206738" y="0"/>
                </a:lnTo>
                <a:lnTo>
                  <a:pt x="210168" y="612"/>
                </a:lnTo>
                <a:lnTo>
                  <a:pt x="213488" y="1837"/>
                </a:lnTo>
                <a:lnTo>
                  <a:pt x="216808" y="3062"/>
                </a:lnTo>
                <a:lnTo>
                  <a:pt x="219813" y="4824"/>
                </a:lnTo>
                <a:lnTo>
                  <a:pt x="258877" y="34313"/>
                </a:lnTo>
                <a:lnTo>
                  <a:pt x="299370" y="56240"/>
                </a:lnTo>
                <a:lnTo>
                  <a:pt x="341054" y="70881"/>
                </a:lnTo>
                <a:lnTo>
                  <a:pt x="381000" y="76211"/>
                </a:lnTo>
                <a:lnTo>
                  <a:pt x="384368" y="76211"/>
                </a:lnTo>
                <a:lnTo>
                  <a:pt x="387608" y="76855"/>
                </a:lnTo>
                <a:lnTo>
                  <a:pt x="390720" y="78144"/>
                </a:lnTo>
                <a:lnTo>
                  <a:pt x="393832" y="79433"/>
                </a:lnTo>
                <a:lnTo>
                  <a:pt x="396578" y="81269"/>
                </a:lnTo>
                <a:lnTo>
                  <a:pt x="406400" y="101611"/>
                </a:lnTo>
                <a:lnTo>
                  <a:pt x="406400" y="279411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8953" y="99694"/>
            <a:ext cx="840803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364865" algn="l"/>
                <a:tab pos="7327900" algn="l"/>
              </a:tabLst>
            </a:pPr>
            <a:r>
              <a:rPr dirty="0" sz="5400" spc="-10"/>
              <a:t>Changing</a:t>
            </a:r>
            <a:r>
              <a:rPr dirty="0" sz="5400"/>
              <a:t>	</a:t>
            </a:r>
            <a:r>
              <a:rPr dirty="0" sz="5400" spc="-10"/>
              <a:t>User/Group</a:t>
            </a:r>
            <a:r>
              <a:rPr dirty="0" sz="5400"/>
              <a:t>	</a:t>
            </a:r>
            <a:r>
              <a:rPr dirty="0" sz="5400" spc="-25"/>
              <a:t>IDs</a:t>
            </a:r>
            <a:endParaRPr sz="5400"/>
          </a:p>
          <a:p>
            <a:pPr marL="41084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Process Security and Privilege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Management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1904999"/>
            <a:ext cx="8572500" cy="5495925"/>
            <a:chOff x="381000" y="1904999"/>
            <a:chExt cx="8572500" cy="5495925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5495925"/>
            </a:xfrm>
            <a:custGeom>
              <a:avLst/>
              <a:gdLst/>
              <a:ahLst/>
              <a:cxnLst/>
              <a:rect l="l" t="t" r="r" b="b"/>
              <a:pathLst>
                <a:path w="8572500" h="5495925">
                  <a:moveTo>
                    <a:pt x="8458200" y="5495925"/>
                  </a:moveTo>
                  <a:lnTo>
                    <a:pt x="114300" y="5495925"/>
                  </a:lnTo>
                  <a:lnTo>
                    <a:pt x="103040" y="5495380"/>
                  </a:lnTo>
                  <a:lnTo>
                    <a:pt x="60364" y="5482411"/>
                  </a:lnTo>
                  <a:lnTo>
                    <a:pt x="25900" y="5454099"/>
                  </a:lnTo>
                  <a:lnTo>
                    <a:pt x="4894" y="5414753"/>
                  </a:lnTo>
                  <a:lnTo>
                    <a:pt x="0" y="538162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5381625"/>
                  </a:lnTo>
                  <a:lnTo>
                    <a:pt x="8563798" y="5425363"/>
                  </a:lnTo>
                  <a:lnTo>
                    <a:pt x="8539020" y="5462445"/>
                  </a:lnTo>
                  <a:lnTo>
                    <a:pt x="8501940" y="5487223"/>
                  </a:lnTo>
                  <a:lnTo>
                    <a:pt x="8458200" y="549592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5495925"/>
            </a:xfrm>
            <a:custGeom>
              <a:avLst/>
              <a:gdLst/>
              <a:ahLst/>
              <a:cxnLst/>
              <a:rect l="l" t="t" r="r" b="b"/>
              <a:pathLst>
                <a:path w="8572500" h="5495925">
                  <a:moveTo>
                    <a:pt x="8458200" y="5495925"/>
                  </a:moveTo>
                  <a:lnTo>
                    <a:pt x="114300" y="5495925"/>
                  </a:lnTo>
                  <a:lnTo>
                    <a:pt x="103040" y="5495380"/>
                  </a:lnTo>
                  <a:lnTo>
                    <a:pt x="60364" y="5482411"/>
                  </a:lnTo>
                  <a:lnTo>
                    <a:pt x="25900" y="5454099"/>
                  </a:lnTo>
                  <a:lnTo>
                    <a:pt x="4894" y="5414753"/>
                  </a:lnTo>
                  <a:lnTo>
                    <a:pt x="0" y="538162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5387879"/>
                  </a:lnTo>
                  <a:lnTo>
                    <a:pt x="19542" y="5392884"/>
                  </a:lnTo>
                  <a:lnTo>
                    <a:pt x="19660" y="5394073"/>
                  </a:lnTo>
                  <a:lnTo>
                    <a:pt x="38577" y="5439743"/>
                  </a:lnTo>
                  <a:lnTo>
                    <a:pt x="72069" y="5467230"/>
                  </a:lnTo>
                  <a:lnTo>
                    <a:pt x="108045" y="5476875"/>
                  </a:lnTo>
                  <a:lnTo>
                    <a:pt x="8521384" y="5476875"/>
                  </a:lnTo>
                  <a:lnTo>
                    <a:pt x="8512134" y="5482411"/>
                  </a:lnTo>
                  <a:lnTo>
                    <a:pt x="8501940" y="5487223"/>
                  </a:lnTo>
                  <a:lnTo>
                    <a:pt x="8491329" y="5491029"/>
                  </a:lnTo>
                  <a:lnTo>
                    <a:pt x="8480502" y="5493749"/>
                  </a:lnTo>
                  <a:lnTo>
                    <a:pt x="8469459" y="5495380"/>
                  </a:lnTo>
                  <a:lnTo>
                    <a:pt x="8458200" y="5495925"/>
                  </a:lnTo>
                  <a:close/>
                </a:path>
                <a:path w="8572500" h="5495925">
                  <a:moveTo>
                    <a:pt x="8521384" y="5476875"/>
                  </a:moveTo>
                  <a:lnTo>
                    <a:pt x="8464454" y="5476875"/>
                  </a:lnTo>
                  <a:lnTo>
                    <a:pt x="8470647" y="5476265"/>
                  </a:lnTo>
                  <a:lnTo>
                    <a:pt x="8482915" y="5473825"/>
                  </a:lnTo>
                  <a:lnTo>
                    <a:pt x="8521129" y="5453399"/>
                  </a:lnTo>
                  <a:lnTo>
                    <a:pt x="8548592" y="5412297"/>
                  </a:lnTo>
                  <a:lnTo>
                    <a:pt x="8553450" y="5387879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5381625"/>
                  </a:lnTo>
                  <a:lnTo>
                    <a:pt x="8563799" y="5425364"/>
                  </a:lnTo>
                  <a:lnTo>
                    <a:pt x="8539021" y="5462445"/>
                  </a:lnTo>
                  <a:lnTo>
                    <a:pt x="8521712" y="5476678"/>
                  </a:lnTo>
                  <a:lnTo>
                    <a:pt x="8521384" y="5476875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650" y="2838449"/>
              <a:ext cx="8077200" cy="4314825"/>
            </a:xfrm>
            <a:custGeom>
              <a:avLst/>
              <a:gdLst/>
              <a:ahLst/>
              <a:cxnLst/>
              <a:rect l="l" t="t" r="r" b="b"/>
              <a:pathLst>
                <a:path w="8077200" h="4314825">
                  <a:moveTo>
                    <a:pt x="8001000" y="4314825"/>
                  </a:moveTo>
                  <a:lnTo>
                    <a:pt x="76200" y="4314825"/>
                  </a:lnTo>
                  <a:lnTo>
                    <a:pt x="68693" y="4314462"/>
                  </a:lnTo>
                  <a:lnTo>
                    <a:pt x="27882" y="4297557"/>
                  </a:lnTo>
                  <a:lnTo>
                    <a:pt x="3262" y="4260711"/>
                  </a:lnTo>
                  <a:lnTo>
                    <a:pt x="0" y="423862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4238625"/>
                  </a:lnTo>
                  <a:lnTo>
                    <a:pt x="8064369" y="4280966"/>
                  </a:lnTo>
                  <a:lnTo>
                    <a:pt x="8030159" y="4309024"/>
                  </a:lnTo>
                  <a:lnTo>
                    <a:pt x="8001000" y="431482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50" y="2838449"/>
              <a:ext cx="8077200" cy="4314825"/>
            </a:xfrm>
            <a:custGeom>
              <a:avLst/>
              <a:gdLst/>
              <a:ahLst/>
              <a:cxnLst/>
              <a:rect l="l" t="t" r="r" b="b"/>
              <a:pathLst>
                <a:path w="8077200" h="4314825">
                  <a:moveTo>
                    <a:pt x="8001000" y="4314825"/>
                  </a:moveTo>
                  <a:lnTo>
                    <a:pt x="76200" y="4314825"/>
                  </a:lnTo>
                  <a:lnTo>
                    <a:pt x="68693" y="4314462"/>
                  </a:lnTo>
                  <a:lnTo>
                    <a:pt x="27882" y="4297557"/>
                  </a:lnTo>
                  <a:lnTo>
                    <a:pt x="3262" y="4260711"/>
                  </a:lnTo>
                  <a:lnTo>
                    <a:pt x="0" y="423862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243003"/>
                  </a:lnTo>
                  <a:lnTo>
                    <a:pt x="9833" y="4246131"/>
                  </a:lnTo>
                  <a:lnTo>
                    <a:pt x="9952" y="4247339"/>
                  </a:lnTo>
                  <a:lnTo>
                    <a:pt x="25957" y="4282675"/>
                  </a:lnTo>
                  <a:lnTo>
                    <a:pt x="58897" y="4303164"/>
                  </a:lnTo>
                  <a:lnTo>
                    <a:pt x="71822" y="4305299"/>
                  </a:lnTo>
                  <a:lnTo>
                    <a:pt x="8037819" y="4305299"/>
                  </a:lnTo>
                  <a:lnTo>
                    <a:pt x="8036956" y="4305816"/>
                  </a:lnTo>
                  <a:lnTo>
                    <a:pt x="8030159" y="4309024"/>
                  </a:lnTo>
                  <a:lnTo>
                    <a:pt x="8023086" y="4311562"/>
                  </a:lnTo>
                  <a:lnTo>
                    <a:pt x="8015868" y="4313374"/>
                  </a:lnTo>
                  <a:lnTo>
                    <a:pt x="8008506" y="4314462"/>
                  </a:lnTo>
                  <a:lnTo>
                    <a:pt x="8001000" y="4314825"/>
                  </a:lnTo>
                  <a:close/>
                </a:path>
                <a:path w="8077200" h="4314825">
                  <a:moveTo>
                    <a:pt x="8037819" y="4305299"/>
                  </a:moveTo>
                  <a:lnTo>
                    <a:pt x="8005378" y="4305299"/>
                  </a:lnTo>
                  <a:lnTo>
                    <a:pt x="8009713" y="4304872"/>
                  </a:lnTo>
                  <a:lnTo>
                    <a:pt x="8018301" y="4303164"/>
                  </a:lnTo>
                  <a:lnTo>
                    <a:pt x="8051241" y="4282675"/>
                  </a:lnTo>
                  <a:lnTo>
                    <a:pt x="8067247" y="4247339"/>
                  </a:lnTo>
                  <a:lnTo>
                    <a:pt x="8067675" y="4243003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4238625"/>
                  </a:lnTo>
                  <a:lnTo>
                    <a:pt x="8064369" y="4280967"/>
                  </a:lnTo>
                  <a:lnTo>
                    <a:pt x="8043469" y="4301899"/>
                  </a:lnTo>
                  <a:lnTo>
                    <a:pt x="8037819" y="43052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3900" y="2438399"/>
              <a:ext cx="266700" cy="114300"/>
            </a:xfrm>
            <a:custGeom>
              <a:avLst/>
              <a:gdLst/>
              <a:ahLst/>
              <a:cxnLst/>
              <a:rect l="l" t="t" r="r" b="b"/>
              <a:pathLst>
                <a:path w="266700" h="114300">
                  <a:moveTo>
                    <a:pt x="266700" y="114300"/>
                  </a:moveTo>
                  <a:lnTo>
                    <a:pt x="266700" y="76200"/>
                  </a:lnTo>
                  <a:lnTo>
                    <a:pt x="266699" y="71196"/>
                  </a:lnTo>
                  <a:lnTo>
                    <a:pt x="266211" y="66241"/>
                  </a:lnTo>
                  <a:lnTo>
                    <a:pt x="265235" y="61334"/>
                  </a:lnTo>
                  <a:lnTo>
                    <a:pt x="264259" y="56426"/>
                  </a:lnTo>
                  <a:lnTo>
                    <a:pt x="262814" y="51661"/>
                  </a:lnTo>
                  <a:lnTo>
                    <a:pt x="260899" y="47039"/>
                  </a:lnTo>
                  <a:lnTo>
                    <a:pt x="258984" y="42416"/>
                  </a:lnTo>
                  <a:lnTo>
                    <a:pt x="256637" y="38025"/>
                  </a:lnTo>
                  <a:lnTo>
                    <a:pt x="253857" y="33865"/>
                  </a:lnTo>
                  <a:lnTo>
                    <a:pt x="251078" y="29705"/>
                  </a:lnTo>
                  <a:lnTo>
                    <a:pt x="219660" y="5800"/>
                  </a:lnTo>
                  <a:lnTo>
                    <a:pt x="205365" y="1464"/>
                  </a:lnTo>
                  <a:lnTo>
                    <a:pt x="200458" y="488"/>
                  </a:lnTo>
                  <a:lnTo>
                    <a:pt x="195503" y="0"/>
                  </a:lnTo>
                  <a:lnTo>
                    <a:pt x="190500" y="0"/>
                  </a:lnTo>
                  <a:lnTo>
                    <a:pt x="76200" y="0"/>
                  </a:lnTo>
                  <a:lnTo>
                    <a:pt x="71196" y="0"/>
                  </a:lnTo>
                  <a:lnTo>
                    <a:pt x="66241" y="488"/>
                  </a:lnTo>
                  <a:lnTo>
                    <a:pt x="33865" y="12842"/>
                  </a:lnTo>
                  <a:lnTo>
                    <a:pt x="29705" y="15621"/>
                  </a:lnTo>
                  <a:lnTo>
                    <a:pt x="25856" y="18780"/>
                  </a:lnTo>
                  <a:lnTo>
                    <a:pt x="22318" y="22318"/>
                  </a:lnTo>
                  <a:lnTo>
                    <a:pt x="18780" y="25856"/>
                  </a:lnTo>
                  <a:lnTo>
                    <a:pt x="15621" y="29705"/>
                  </a:lnTo>
                  <a:lnTo>
                    <a:pt x="12842" y="33865"/>
                  </a:lnTo>
                  <a:lnTo>
                    <a:pt x="10062" y="38025"/>
                  </a:lnTo>
                  <a:lnTo>
                    <a:pt x="1464" y="61334"/>
                  </a:lnTo>
                  <a:lnTo>
                    <a:pt x="488" y="66241"/>
                  </a:lnTo>
                  <a:lnTo>
                    <a:pt x="0" y="71196"/>
                  </a:lnTo>
                  <a:lnTo>
                    <a:pt x="0" y="7620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190749"/>
              <a:ext cx="190500" cy="1905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225550" y="2063750"/>
            <a:ext cx="5029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ID</a:t>
            </a:r>
            <a:r>
              <a:rPr dirty="0" sz="3600" spc="-8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Changing</a:t>
            </a:r>
            <a:r>
              <a:rPr dirty="0" sz="3600" spc="-8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4075" y="3082925"/>
            <a:ext cx="198691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&lt;unistd.h&gt;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3574415"/>
            <a:ext cx="250317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1454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setuid(uid_t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uid);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setgid(gid_t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gid);</a:t>
            </a:r>
            <a:endParaRPr sz="1350">
              <a:latin typeface="Courier New"/>
              <a:cs typeface="Courier New"/>
            </a:endParaRPr>
          </a:p>
          <a:p>
            <a:pPr marL="12700" marR="5080">
              <a:lnSpc>
                <a:spcPct val="1343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seteuid(uid_t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euid);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setegid(gid_t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egid);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4075" y="5006975"/>
            <a:ext cx="436118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All return 0 on success, -1 on error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4075" y="5549900"/>
            <a:ext cx="219329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Query functions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835025" y="5851131"/>
          <a:ext cx="4888230" cy="1017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"/>
                <a:gridCol w="1600199"/>
                <a:gridCol w="361314"/>
                <a:gridCol w="2251075"/>
              </a:tblGrid>
              <a:tr h="237490">
                <a:tc>
                  <a:txBody>
                    <a:bodyPr/>
                    <a:lstStyle/>
                    <a:p>
                      <a:pPr algn="ctr" marR="12065">
                        <a:lnSpc>
                          <a:spcPts val="1525"/>
                        </a:lnSpc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uid_t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getuid(void);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ts val="1525"/>
                        </a:lnSpc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Real user ID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6225"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uid_t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geteuid(void);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Effective user ID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</a:tr>
              <a:tr h="271145"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gid_t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getgid(void);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Real group ID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</a:tr>
              <a:tr h="233045">
                <a:tc>
                  <a:txBody>
                    <a:bodyPr/>
                    <a:lstStyle/>
                    <a:p>
                      <a:pPr algn="ctr" marR="1206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gid_t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getegid(void);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ctr" marL="5143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165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Effective group ID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0955"/>
                </a:tc>
              </a:tr>
            </a:tbl>
          </a:graphicData>
        </a:graphic>
      </p:graphicFrame>
      <p:grpSp>
        <p:nvGrpSpPr>
          <p:cNvPr id="18" name="object 18" descr=""/>
          <p:cNvGrpSpPr/>
          <p:nvPr/>
        </p:nvGrpSpPr>
        <p:grpSpPr>
          <a:xfrm>
            <a:off x="9334500" y="1904999"/>
            <a:ext cx="8572500" cy="5495925"/>
            <a:chOff x="9334500" y="1904999"/>
            <a:chExt cx="8572500" cy="5495925"/>
          </a:xfrm>
        </p:grpSpPr>
        <p:sp>
          <p:nvSpPr>
            <p:cNvPr id="19" name="object 19" descr=""/>
            <p:cNvSpPr/>
            <p:nvPr/>
          </p:nvSpPr>
          <p:spPr>
            <a:xfrm>
              <a:off x="9334500" y="1904999"/>
              <a:ext cx="8572500" cy="5495925"/>
            </a:xfrm>
            <a:custGeom>
              <a:avLst/>
              <a:gdLst/>
              <a:ahLst/>
              <a:cxnLst/>
              <a:rect l="l" t="t" r="r" b="b"/>
              <a:pathLst>
                <a:path w="8572500" h="5495925">
                  <a:moveTo>
                    <a:pt x="8458200" y="5495925"/>
                  </a:moveTo>
                  <a:lnTo>
                    <a:pt x="114300" y="5495925"/>
                  </a:lnTo>
                  <a:lnTo>
                    <a:pt x="103039" y="5495380"/>
                  </a:lnTo>
                  <a:lnTo>
                    <a:pt x="60363" y="5482411"/>
                  </a:lnTo>
                  <a:lnTo>
                    <a:pt x="25899" y="5454099"/>
                  </a:lnTo>
                  <a:lnTo>
                    <a:pt x="4893" y="5414753"/>
                  </a:lnTo>
                  <a:lnTo>
                    <a:pt x="0" y="538162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5381625"/>
                  </a:lnTo>
                  <a:lnTo>
                    <a:pt x="8563797" y="5425363"/>
                  </a:lnTo>
                  <a:lnTo>
                    <a:pt x="8539020" y="5462445"/>
                  </a:lnTo>
                  <a:lnTo>
                    <a:pt x="8501938" y="5487223"/>
                  </a:lnTo>
                  <a:lnTo>
                    <a:pt x="8458200" y="549592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34500" y="1904999"/>
              <a:ext cx="8572500" cy="5495925"/>
            </a:xfrm>
            <a:custGeom>
              <a:avLst/>
              <a:gdLst/>
              <a:ahLst/>
              <a:cxnLst/>
              <a:rect l="l" t="t" r="r" b="b"/>
              <a:pathLst>
                <a:path w="8572500" h="5495925">
                  <a:moveTo>
                    <a:pt x="8458200" y="5495925"/>
                  </a:moveTo>
                  <a:lnTo>
                    <a:pt x="114300" y="5495925"/>
                  </a:lnTo>
                  <a:lnTo>
                    <a:pt x="103040" y="5495380"/>
                  </a:lnTo>
                  <a:lnTo>
                    <a:pt x="60363" y="5482411"/>
                  </a:lnTo>
                  <a:lnTo>
                    <a:pt x="25899" y="5454099"/>
                  </a:lnTo>
                  <a:lnTo>
                    <a:pt x="4893" y="5414753"/>
                  </a:lnTo>
                  <a:lnTo>
                    <a:pt x="0" y="538162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5387879"/>
                  </a:lnTo>
                  <a:lnTo>
                    <a:pt x="31627" y="5429342"/>
                  </a:lnTo>
                  <a:lnTo>
                    <a:pt x="66580" y="5464296"/>
                  </a:lnTo>
                  <a:lnTo>
                    <a:pt x="108045" y="5476875"/>
                  </a:lnTo>
                  <a:lnTo>
                    <a:pt x="8521383" y="5476875"/>
                  </a:lnTo>
                  <a:lnTo>
                    <a:pt x="8512133" y="5482411"/>
                  </a:lnTo>
                  <a:lnTo>
                    <a:pt x="8501938" y="5487223"/>
                  </a:lnTo>
                  <a:lnTo>
                    <a:pt x="8491327" y="5491029"/>
                  </a:lnTo>
                  <a:lnTo>
                    <a:pt x="8480501" y="5493749"/>
                  </a:lnTo>
                  <a:lnTo>
                    <a:pt x="8469458" y="5495380"/>
                  </a:lnTo>
                  <a:lnTo>
                    <a:pt x="8458200" y="5495925"/>
                  </a:lnTo>
                  <a:close/>
                </a:path>
                <a:path w="8572500" h="5495925">
                  <a:moveTo>
                    <a:pt x="8521383" y="5476875"/>
                  </a:moveTo>
                  <a:lnTo>
                    <a:pt x="8464453" y="5476875"/>
                  </a:lnTo>
                  <a:lnTo>
                    <a:pt x="8470647" y="5476265"/>
                  </a:lnTo>
                  <a:lnTo>
                    <a:pt x="8482914" y="5473825"/>
                  </a:lnTo>
                  <a:lnTo>
                    <a:pt x="8521129" y="5453399"/>
                  </a:lnTo>
                  <a:lnTo>
                    <a:pt x="8548592" y="5412297"/>
                  </a:lnTo>
                  <a:lnTo>
                    <a:pt x="8553449" y="5387879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5381625"/>
                  </a:lnTo>
                  <a:lnTo>
                    <a:pt x="8563797" y="5425364"/>
                  </a:lnTo>
                  <a:lnTo>
                    <a:pt x="8539021" y="5462445"/>
                  </a:lnTo>
                  <a:lnTo>
                    <a:pt x="8521711" y="5476678"/>
                  </a:lnTo>
                  <a:lnTo>
                    <a:pt x="8521383" y="5476875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58349" y="2190741"/>
              <a:ext cx="304800" cy="381635"/>
            </a:xfrm>
            <a:custGeom>
              <a:avLst/>
              <a:gdLst/>
              <a:ahLst/>
              <a:cxnLst/>
              <a:rect l="l" t="t" r="r" b="b"/>
              <a:pathLst>
                <a:path w="304800" h="381635">
                  <a:moveTo>
                    <a:pt x="304800" y="209558"/>
                  </a:moveTo>
                  <a:lnTo>
                    <a:pt x="297231" y="261214"/>
                  </a:lnTo>
                  <a:lnTo>
                    <a:pt x="276258" y="302766"/>
                  </a:lnTo>
                  <a:lnTo>
                    <a:pt x="244477" y="335540"/>
                  </a:lnTo>
                  <a:lnTo>
                    <a:pt x="204484" y="360861"/>
                  </a:lnTo>
                  <a:lnTo>
                    <a:pt x="158876" y="380056"/>
                  </a:lnTo>
                  <a:lnTo>
                    <a:pt x="154599" y="381505"/>
                  </a:lnTo>
                  <a:lnTo>
                    <a:pt x="150345" y="381441"/>
                  </a:lnTo>
                  <a:lnTo>
                    <a:pt x="100413" y="360763"/>
                  </a:lnTo>
                  <a:lnTo>
                    <a:pt x="60364" y="335498"/>
                  </a:lnTo>
                  <a:lnTo>
                    <a:pt x="28553" y="302754"/>
                  </a:lnTo>
                  <a:lnTo>
                    <a:pt x="7569" y="261213"/>
                  </a:lnTo>
                  <a:lnTo>
                    <a:pt x="0" y="209558"/>
                  </a:lnTo>
                  <a:lnTo>
                    <a:pt x="0" y="76208"/>
                  </a:lnTo>
                  <a:lnTo>
                    <a:pt x="0" y="73682"/>
                  </a:lnTo>
                  <a:lnTo>
                    <a:pt x="5579" y="62738"/>
                  </a:lnTo>
                  <a:lnTo>
                    <a:pt x="7365" y="60951"/>
                  </a:lnTo>
                  <a:lnTo>
                    <a:pt x="9425" y="59575"/>
                  </a:lnTo>
                  <a:lnTo>
                    <a:pt x="11759" y="58608"/>
                  </a:lnTo>
                  <a:lnTo>
                    <a:pt x="14093" y="57641"/>
                  </a:lnTo>
                  <a:lnTo>
                    <a:pt x="16523" y="57158"/>
                  </a:lnTo>
                  <a:lnTo>
                    <a:pt x="19050" y="57158"/>
                  </a:lnTo>
                  <a:lnTo>
                    <a:pt x="49035" y="53134"/>
                  </a:lnTo>
                  <a:lnTo>
                    <a:pt x="80343" y="42109"/>
                  </a:lnTo>
                  <a:lnTo>
                    <a:pt x="110722" y="25654"/>
                  </a:lnTo>
                  <a:lnTo>
                    <a:pt x="137922" y="5342"/>
                  </a:lnTo>
                  <a:lnTo>
                    <a:pt x="139939" y="3618"/>
                  </a:lnTo>
                  <a:lnTo>
                    <a:pt x="142193" y="2297"/>
                  </a:lnTo>
                  <a:lnTo>
                    <a:pt x="144683" y="1378"/>
                  </a:lnTo>
                  <a:lnTo>
                    <a:pt x="147173" y="459"/>
                  </a:lnTo>
                  <a:lnTo>
                    <a:pt x="149745" y="0"/>
                  </a:lnTo>
                  <a:lnTo>
                    <a:pt x="152400" y="0"/>
                  </a:lnTo>
                  <a:lnTo>
                    <a:pt x="155054" y="0"/>
                  </a:lnTo>
                  <a:lnTo>
                    <a:pt x="157626" y="459"/>
                  </a:lnTo>
                  <a:lnTo>
                    <a:pt x="160116" y="1378"/>
                  </a:lnTo>
                  <a:lnTo>
                    <a:pt x="162606" y="2297"/>
                  </a:lnTo>
                  <a:lnTo>
                    <a:pt x="164860" y="3618"/>
                  </a:lnTo>
                  <a:lnTo>
                    <a:pt x="224528" y="42180"/>
                  </a:lnTo>
                  <a:lnTo>
                    <a:pt x="285750" y="57158"/>
                  </a:lnTo>
                  <a:lnTo>
                    <a:pt x="288276" y="57158"/>
                  </a:lnTo>
                  <a:lnTo>
                    <a:pt x="290706" y="57641"/>
                  </a:lnTo>
                  <a:lnTo>
                    <a:pt x="293040" y="58608"/>
                  </a:lnTo>
                  <a:lnTo>
                    <a:pt x="295373" y="59575"/>
                  </a:lnTo>
                  <a:lnTo>
                    <a:pt x="297434" y="60951"/>
                  </a:lnTo>
                  <a:lnTo>
                    <a:pt x="304800" y="76208"/>
                  </a:lnTo>
                  <a:lnTo>
                    <a:pt x="304800" y="209558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569450" y="1752854"/>
            <a:ext cx="7432040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Security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Rules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Superuser: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Can change to any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UID/GID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Regular user: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Can only change to own real or saved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IDs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Effective</a:t>
            </a:r>
            <a:r>
              <a:rPr dirty="0" sz="2250" spc="-1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ID:</a:t>
            </a:r>
            <a:r>
              <a:rPr dirty="0" sz="225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Determines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current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privileges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Real</a:t>
            </a:r>
            <a:r>
              <a:rPr dirty="0" sz="225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ID:</a:t>
            </a:r>
            <a:r>
              <a:rPr dirty="0" sz="225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Who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really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owns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Saved</a:t>
            </a:r>
            <a:r>
              <a:rPr dirty="0" sz="2250" spc="-1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ID:</a:t>
            </a:r>
            <a:r>
              <a:rPr dirty="0" sz="2250" spc="-1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Set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effective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endParaRPr sz="2250">
              <a:latin typeface="Arial"/>
              <a:cs typeface="Arial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53811" y="8010348"/>
            <a:ext cx="254635" cy="229235"/>
          </a:xfrm>
          <a:custGeom>
            <a:avLst/>
            <a:gdLst/>
            <a:ahLst/>
            <a:cxnLst/>
            <a:rect l="l" t="t" r="r" b="b"/>
            <a:pathLst>
              <a:path w="254634" h="229234">
                <a:moveTo>
                  <a:pt x="250809" y="190676"/>
                </a:moveTo>
                <a:lnTo>
                  <a:pt x="149209" y="12876"/>
                </a:lnTo>
                <a:lnTo>
                  <a:pt x="146954" y="8897"/>
                </a:lnTo>
                <a:lnTo>
                  <a:pt x="143851" y="5756"/>
                </a:lnTo>
                <a:lnTo>
                  <a:pt x="139899" y="3453"/>
                </a:lnTo>
                <a:lnTo>
                  <a:pt x="135947" y="1151"/>
                </a:lnTo>
                <a:lnTo>
                  <a:pt x="131685" y="0"/>
                </a:lnTo>
                <a:lnTo>
                  <a:pt x="127111" y="0"/>
                </a:lnTo>
                <a:lnTo>
                  <a:pt x="122537" y="0"/>
                </a:lnTo>
                <a:lnTo>
                  <a:pt x="118275" y="1151"/>
                </a:lnTo>
                <a:lnTo>
                  <a:pt x="114323" y="3453"/>
                </a:lnTo>
                <a:lnTo>
                  <a:pt x="110371" y="5756"/>
                </a:lnTo>
                <a:lnTo>
                  <a:pt x="107268" y="8897"/>
                </a:lnTo>
                <a:lnTo>
                  <a:pt x="105013" y="12876"/>
                </a:lnTo>
                <a:lnTo>
                  <a:pt x="3413" y="190676"/>
                </a:lnTo>
                <a:lnTo>
                  <a:pt x="1134" y="194623"/>
                </a:lnTo>
                <a:lnTo>
                  <a:pt x="0" y="198875"/>
                </a:lnTo>
                <a:lnTo>
                  <a:pt x="10" y="203433"/>
                </a:lnTo>
                <a:lnTo>
                  <a:pt x="20" y="207991"/>
                </a:lnTo>
                <a:lnTo>
                  <a:pt x="1173" y="212238"/>
                </a:lnTo>
                <a:lnTo>
                  <a:pt x="3470" y="216175"/>
                </a:lnTo>
                <a:lnTo>
                  <a:pt x="5766" y="220112"/>
                </a:lnTo>
                <a:lnTo>
                  <a:pt x="8896" y="223207"/>
                </a:lnTo>
                <a:lnTo>
                  <a:pt x="12858" y="225459"/>
                </a:lnTo>
                <a:lnTo>
                  <a:pt x="16820" y="227711"/>
                </a:lnTo>
                <a:lnTo>
                  <a:pt x="21080" y="228817"/>
                </a:lnTo>
                <a:lnTo>
                  <a:pt x="25638" y="228776"/>
                </a:lnTo>
                <a:lnTo>
                  <a:pt x="228838" y="228776"/>
                </a:lnTo>
                <a:lnTo>
                  <a:pt x="231066" y="228774"/>
                </a:lnTo>
                <a:lnTo>
                  <a:pt x="233256" y="228483"/>
                </a:lnTo>
                <a:lnTo>
                  <a:pt x="235408" y="227905"/>
                </a:lnTo>
                <a:lnTo>
                  <a:pt x="237560" y="227326"/>
                </a:lnTo>
                <a:lnTo>
                  <a:pt x="239600" y="226479"/>
                </a:lnTo>
                <a:lnTo>
                  <a:pt x="241529" y="225363"/>
                </a:lnTo>
                <a:lnTo>
                  <a:pt x="243458" y="224248"/>
                </a:lnTo>
                <a:lnTo>
                  <a:pt x="245210" y="222902"/>
                </a:lnTo>
                <a:lnTo>
                  <a:pt x="246784" y="221325"/>
                </a:lnTo>
                <a:lnTo>
                  <a:pt x="248359" y="219748"/>
                </a:lnTo>
                <a:lnTo>
                  <a:pt x="253349" y="209941"/>
                </a:lnTo>
                <a:lnTo>
                  <a:pt x="253925" y="207788"/>
                </a:lnTo>
                <a:lnTo>
                  <a:pt x="254213" y="205598"/>
                </a:lnTo>
                <a:lnTo>
                  <a:pt x="254212" y="203369"/>
                </a:lnTo>
                <a:lnTo>
                  <a:pt x="254212" y="201141"/>
                </a:lnTo>
                <a:lnTo>
                  <a:pt x="253923" y="198951"/>
                </a:lnTo>
                <a:lnTo>
                  <a:pt x="253346" y="196799"/>
                </a:lnTo>
                <a:lnTo>
                  <a:pt x="252769" y="194647"/>
                </a:lnTo>
                <a:lnTo>
                  <a:pt x="251923" y="192606"/>
                </a:lnTo>
                <a:lnTo>
                  <a:pt x="250809" y="190676"/>
                </a:lnTo>
              </a:path>
              <a:path w="254634" h="229234">
                <a:moveTo>
                  <a:pt x="127238" y="76376"/>
                </a:moveTo>
                <a:lnTo>
                  <a:pt x="127238" y="127176"/>
                </a:lnTo>
              </a:path>
              <a:path w="254634" h="229234">
                <a:moveTo>
                  <a:pt x="127238" y="177976"/>
                </a:moveTo>
                <a:lnTo>
                  <a:pt x="127365" y="177976"/>
                </a:lnTo>
              </a:path>
            </a:pathLst>
          </a:custGeom>
          <a:ln w="25400">
            <a:solidFill>
              <a:srgbClr val="991B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90525" y="7715250"/>
            <a:ext cx="17506950" cy="2000250"/>
          </a:xfrm>
          <a:prstGeom prst="rect">
            <a:avLst/>
          </a:prstGeom>
          <a:ln w="19050">
            <a:solidFill>
              <a:srgbClr val="FECAC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1B1B"/>
                </a:solidFill>
                <a:latin typeface="Arial"/>
                <a:cs typeface="Arial"/>
              </a:rPr>
              <a:t>Security Best </a:t>
            </a:r>
            <a:r>
              <a:rPr dirty="0" sz="2250" spc="-10" b="1">
                <a:solidFill>
                  <a:srgbClr val="991B1B"/>
                </a:solidFill>
                <a:latin typeface="Arial"/>
                <a:cs typeface="Arial"/>
              </a:rPr>
              <a:t>Practices</a:t>
            </a:r>
            <a:endParaRPr sz="2250">
              <a:latin typeface="Arial"/>
              <a:cs typeface="Arial"/>
            </a:endParaRPr>
          </a:p>
          <a:p>
            <a:pPr marL="368935" indent="-130810">
              <a:lnSpc>
                <a:spcPct val="100000"/>
              </a:lnSpc>
              <a:spcBef>
                <a:spcPts val="1050"/>
              </a:spcBef>
              <a:buChar char="•"/>
              <a:tabLst>
                <a:tab pos="3689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Always check return values of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setuid/setgid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Drop privileges as soon as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Be careful with set-user-ID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7639050"/>
            <a:ext cx="17526000" cy="2019300"/>
          </a:xfrm>
          <a:custGeom>
            <a:avLst/>
            <a:gdLst/>
            <a:ahLst/>
            <a:cxnLst/>
            <a:rect l="l" t="t" r="r" b="b"/>
            <a:pathLst>
              <a:path w="17526000" h="2019300">
                <a:moveTo>
                  <a:pt x="17526000" y="2019300"/>
                </a:moveTo>
                <a:lnTo>
                  <a:pt x="0" y="20193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2019300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873750" y="546100"/>
            <a:ext cx="406400" cy="355600"/>
          </a:xfrm>
          <a:custGeom>
            <a:avLst/>
            <a:gdLst/>
            <a:ahLst/>
            <a:cxnLst/>
            <a:rect l="l" t="t" r="r" b="b"/>
            <a:pathLst>
              <a:path w="406400" h="355600">
                <a:moveTo>
                  <a:pt x="0" y="304800"/>
                </a:moveTo>
                <a:lnTo>
                  <a:pt x="152400" y="152400"/>
                </a:lnTo>
                <a:lnTo>
                  <a:pt x="0" y="0"/>
                </a:lnTo>
              </a:path>
              <a:path w="406400" h="355600">
                <a:moveTo>
                  <a:pt x="203200" y="355600"/>
                </a:moveTo>
                <a:lnTo>
                  <a:pt x="406400" y="3556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97352" y="99694"/>
            <a:ext cx="593153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023235" algn="l"/>
              </a:tabLst>
            </a:pPr>
            <a:r>
              <a:rPr dirty="0" sz="5400" spc="-10"/>
              <a:t>system()</a:t>
            </a:r>
            <a:r>
              <a:rPr dirty="0" sz="5400"/>
              <a:t>	</a:t>
            </a:r>
            <a:r>
              <a:rPr dirty="0" sz="5400" spc="-10"/>
              <a:t>Function</a:t>
            </a:r>
            <a:endParaRPr sz="5400"/>
          </a:p>
          <a:p>
            <a:pPr marL="4000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Convenient Command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Execution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1904999"/>
            <a:ext cx="8572500" cy="5429250"/>
            <a:chOff x="381000" y="1904999"/>
            <a:chExt cx="8572500" cy="5429250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5429250"/>
            </a:xfrm>
            <a:custGeom>
              <a:avLst/>
              <a:gdLst/>
              <a:ahLst/>
              <a:cxnLst/>
              <a:rect l="l" t="t" r="r" b="b"/>
              <a:pathLst>
                <a:path w="8572500" h="5429250">
                  <a:moveTo>
                    <a:pt x="8458200" y="5429250"/>
                  </a:moveTo>
                  <a:lnTo>
                    <a:pt x="114300" y="5429250"/>
                  </a:lnTo>
                  <a:lnTo>
                    <a:pt x="103040" y="5428705"/>
                  </a:lnTo>
                  <a:lnTo>
                    <a:pt x="60364" y="5415737"/>
                  </a:lnTo>
                  <a:lnTo>
                    <a:pt x="25900" y="5387425"/>
                  </a:lnTo>
                  <a:lnTo>
                    <a:pt x="4894" y="5348079"/>
                  </a:lnTo>
                  <a:lnTo>
                    <a:pt x="0" y="53149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5314950"/>
                  </a:lnTo>
                  <a:lnTo>
                    <a:pt x="8563798" y="5358690"/>
                  </a:lnTo>
                  <a:lnTo>
                    <a:pt x="8539020" y="5395772"/>
                  </a:lnTo>
                  <a:lnTo>
                    <a:pt x="8501940" y="5420548"/>
                  </a:lnTo>
                  <a:lnTo>
                    <a:pt x="8458200" y="54292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5429250"/>
            </a:xfrm>
            <a:custGeom>
              <a:avLst/>
              <a:gdLst/>
              <a:ahLst/>
              <a:cxnLst/>
              <a:rect l="l" t="t" r="r" b="b"/>
              <a:pathLst>
                <a:path w="8572500" h="5429250">
                  <a:moveTo>
                    <a:pt x="8458200" y="5429250"/>
                  </a:moveTo>
                  <a:lnTo>
                    <a:pt x="114300" y="5429250"/>
                  </a:lnTo>
                  <a:lnTo>
                    <a:pt x="103040" y="5428706"/>
                  </a:lnTo>
                  <a:lnTo>
                    <a:pt x="60364" y="5415737"/>
                  </a:lnTo>
                  <a:lnTo>
                    <a:pt x="25900" y="5387425"/>
                  </a:lnTo>
                  <a:lnTo>
                    <a:pt x="4894" y="5348079"/>
                  </a:lnTo>
                  <a:lnTo>
                    <a:pt x="0" y="53149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5321204"/>
                  </a:lnTo>
                  <a:lnTo>
                    <a:pt x="19543" y="5326209"/>
                  </a:lnTo>
                  <a:lnTo>
                    <a:pt x="19660" y="5327397"/>
                  </a:lnTo>
                  <a:lnTo>
                    <a:pt x="38577" y="5373068"/>
                  </a:lnTo>
                  <a:lnTo>
                    <a:pt x="72071" y="5400555"/>
                  </a:lnTo>
                  <a:lnTo>
                    <a:pt x="108045" y="5410199"/>
                  </a:lnTo>
                  <a:lnTo>
                    <a:pt x="8521386" y="5410199"/>
                  </a:lnTo>
                  <a:lnTo>
                    <a:pt x="8512134" y="5415737"/>
                  </a:lnTo>
                  <a:lnTo>
                    <a:pt x="8501940" y="5420549"/>
                  </a:lnTo>
                  <a:lnTo>
                    <a:pt x="8491329" y="5424355"/>
                  </a:lnTo>
                  <a:lnTo>
                    <a:pt x="8480502" y="5427074"/>
                  </a:lnTo>
                  <a:lnTo>
                    <a:pt x="8469459" y="5428706"/>
                  </a:lnTo>
                  <a:lnTo>
                    <a:pt x="8458200" y="5429250"/>
                  </a:lnTo>
                  <a:close/>
                </a:path>
                <a:path w="8572500" h="5429250">
                  <a:moveTo>
                    <a:pt x="8521386" y="5410199"/>
                  </a:moveTo>
                  <a:lnTo>
                    <a:pt x="8464454" y="5410199"/>
                  </a:lnTo>
                  <a:lnTo>
                    <a:pt x="8470647" y="5409589"/>
                  </a:lnTo>
                  <a:lnTo>
                    <a:pt x="8482915" y="5407148"/>
                  </a:lnTo>
                  <a:lnTo>
                    <a:pt x="8521129" y="5386724"/>
                  </a:lnTo>
                  <a:lnTo>
                    <a:pt x="8548592" y="5345621"/>
                  </a:lnTo>
                  <a:lnTo>
                    <a:pt x="8553450" y="532120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5314950"/>
                  </a:lnTo>
                  <a:lnTo>
                    <a:pt x="8563799" y="5358690"/>
                  </a:lnTo>
                  <a:lnTo>
                    <a:pt x="8539021" y="5395772"/>
                  </a:lnTo>
                  <a:lnTo>
                    <a:pt x="8521712" y="5410004"/>
                  </a:lnTo>
                  <a:lnTo>
                    <a:pt x="8521386" y="54101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650" y="2838449"/>
              <a:ext cx="8077200" cy="3219450"/>
            </a:xfrm>
            <a:custGeom>
              <a:avLst/>
              <a:gdLst/>
              <a:ahLst/>
              <a:cxnLst/>
              <a:rect l="l" t="t" r="r" b="b"/>
              <a:pathLst>
                <a:path w="8077200" h="3219450">
                  <a:moveTo>
                    <a:pt x="800100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2" y="3202182"/>
                  </a:lnTo>
                  <a:lnTo>
                    <a:pt x="3262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3143250"/>
                  </a:lnTo>
                  <a:lnTo>
                    <a:pt x="8064369" y="3185592"/>
                  </a:lnTo>
                  <a:lnTo>
                    <a:pt x="8030159" y="3213649"/>
                  </a:lnTo>
                  <a:lnTo>
                    <a:pt x="8001000" y="32194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50" y="2838449"/>
              <a:ext cx="8077200" cy="3219450"/>
            </a:xfrm>
            <a:custGeom>
              <a:avLst/>
              <a:gdLst/>
              <a:ahLst/>
              <a:cxnLst/>
              <a:rect l="l" t="t" r="r" b="b"/>
              <a:pathLst>
                <a:path w="8077200" h="3219450">
                  <a:moveTo>
                    <a:pt x="8001000" y="3219450"/>
                  </a:moveTo>
                  <a:lnTo>
                    <a:pt x="76200" y="3219450"/>
                  </a:lnTo>
                  <a:lnTo>
                    <a:pt x="68693" y="3219087"/>
                  </a:lnTo>
                  <a:lnTo>
                    <a:pt x="27882" y="3202182"/>
                  </a:lnTo>
                  <a:lnTo>
                    <a:pt x="3262" y="3165336"/>
                  </a:lnTo>
                  <a:lnTo>
                    <a:pt x="0" y="31432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3147628"/>
                  </a:lnTo>
                  <a:lnTo>
                    <a:pt x="23193" y="3183932"/>
                  </a:lnTo>
                  <a:lnTo>
                    <a:pt x="54729" y="3206524"/>
                  </a:lnTo>
                  <a:lnTo>
                    <a:pt x="71822" y="3209924"/>
                  </a:lnTo>
                  <a:lnTo>
                    <a:pt x="8037819" y="3209924"/>
                  </a:lnTo>
                  <a:lnTo>
                    <a:pt x="8036956" y="3210441"/>
                  </a:lnTo>
                  <a:lnTo>
                    <a:pt x="8030159" y="3213649"/>
                  </a:lnTo>
                  <a:lnTo>
                    <a:pt x="8023086" y="3216186"/>
                  </a:lnTo>
                  <a:lnTo>
                    <a:pt x="8015868" y="3217999"/>
                  </a:lnTo>
                  <a:lnTo>
                    <a:pt x="8008506" y="3219087"/>
                  </a:lnTo>
                  <a:lnTo>
                    <a:pt x="8001000" y="3219450"/>
                  </a:lnTo>
                  <a:close/>
                </a:path>
                <a:path w="8077200" h="3219450">
                  <a:moveTo>
                    <a:pt x="8037819" y="3209924"/>
                  </a:moveTo>
                  <a:lnTo>
                    <a:pt x="8005378" y="3209924"/>
                  </a:lnTo>
                  <a:lnTo>
                    <a:pt x="8009713" y="3209497"/>
                  </a:lnTo>
                  <a:lnTo>
                    <a:pt x="8018301" y="3207789"/>
                  </a:lnTo>
                  <a:lnTo>
                    <a:pt x="8051241" y="3187300"/>
                  </a:lnTo>
                  <a:lnTo>
                    <a:pt x="8067247" y="3151964"/>
                  </a:lnTo>
                  <a:lnTo>
                    <a:pt x="8067675" y="3147628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3143250"/>
                  </a:lnTo>
                  <a:lnTo>
                    <a:pt x="8064369" y="3185592"/>
                  </a:lnTo>
                  <a:lnTo>
                    <a:pt x="8043469" y="3206524"/>
                  </a:lnTo>
                  <a:lnTo>
                    <a:pt x="8037819" y="320992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750" y="2266949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66700" y="228600"/>
                  </a:moveTo>
                  <a:lnTo>
                    <a:pt x="381000" y="114300"/>
                  </a:lnTo>
                  <a:lnTo>
                    <a:pt x="266700" y="0"/>
                  </a:lnTo>
                </a:path>
                <a:path w="3810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25550" y="2063750"/>
            <a:ext cx="4572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Function</a:t>
            </a:r>
            <a:r>
              <a:rPr dirty="0" sz="3600" spc="-15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Declaration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4075" y="3082925"/>
            <a:ext cx="198691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&lt;stdlib.h&gt;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4075" y="3635375"/>
            <a:ext cx="353504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int system(const char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*cmdstring);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4107815"/>
            <a:ext cx="4877435" cy="167322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Returns: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Exit status of shell (if cmdstring !=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NULL)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127 if shell execution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fails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-1 on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  <a:p>
            <a:pPr marL="425450" marR="1243330" indent="-207010">
              <a:lnSpc>
                <a:spcPts val="2180"/>
              </a:lnSpc>
              <a:spcBef>
                <a:spcPts val="1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Non-zero if shell not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available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(if cmdstring ==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NULL)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334500" y="1904999"/>
            <a:ext cx="8572500" cy="5429250"/>
            <a:chOff x="9334500" y="1904999"/>
            <a:chExt cx="8572500" cy="5429250"/>
          </a:xfrm>
        </p:grpSpPr>
        <p:sp>
          <p:nvSpPr>
            <p:cNvPr id="16" name="object 16" descr=""/>
            <p:cNvSpPr/>
            <p:nvPr/>
          </p:nvSpPr>
          <p:spPr>
            <a:xfrm>
              <a:off x="9334500" y="1904999"/>
              <a:ext cx="8572500" cy="5429250"/>
            </a:xfrm>
            <a:custGeom>
              <a:avLst/>
              <a:gdLst/>
              <a:ahLst/>
              <a:cxnLst/>
              <a:rect l="l" t="t" r="r" b="b"/>
              <a:pathLst>
                <a:path w="8572500" h="5429250">
                  <a:moveTo>
                    <a:pt x="8458200" y="5429250"/>
                  </a:moveTo>
                  <a:lnTo>
                    <a:pt x="114300" y="5429250"/>
                  </a:lnTo>
                  <a:lnTo>
                    <a:pt x="103039" y="5428705"/>
                  </a:lnTo>
                  <a:lnTo>
                    <a:pt x="60363" y="5415737"/>
                  </a:lnTo>
                  <a:lnTo>
                    <a:pt x="25899" y="5387425"/>
                  </a:lnTo>
                  <a:lnTo>
                    <a:pt x="4893" y="5348079"/>
                  </a:lnTo>
                  <a:lnTo>
                    <a:pt x="0" y="531495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5314950"/>
                  </a:lnTo>
                  <a:lnTo>
                    <a:pt x="8563797" y="5358690"/>
                  </a:lnTo>
                  <a:lnTo>
                    <a:pt x="8539020" y="5395772"/>
                  </a:lnTo>
                  <a:lnTo>
                    <a:pt x="8501938" y="5420548"/>
                  </a:lnTo>
                  <a:lnTo>
                    <a:pt x="8458200" y="54292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34500" y="1904999"/>
              <a:ext cx="8572500" cy="5429250"/>
            </a:xfrm>
            <a:custGeom>
              <a:avLst/>
              <a:gdLst/>
              <a:ahLst/>
              <a:cxnLst/>
              <a:rect l="l" t="t" r="r" b="b"/>
              <a:pathLst>
                <a:path w="8572500" h="5429250">
                  <a:moveTo>
                    <a:pt x="8458200" y="5429250"/>
                  </a:moveTo>
                  <a:lnTo>
                    <a:pt x="114300" y="5429250"/>
                  </a:lnTo>
                  <a:lnTo>
                    <a:pt x="103040" y="5428706"/>
                  </a:lnTo>
                  <a:lnTo>
                    <a:pt x="60363" y="5415737"/>
                  </a:lnTo>
                  <a:lnTo>
                    <a:pt x="25899" y="5387425"/>
                  </a:lnTo>
                  <a:lnTo>
                    <a:pt x="4893" y="5348079"/>
                  </a:lnTo>
                  <a:lnTo>
                    <a:pt x="0" y="531495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5321204"/>
                  </a:lnTo>
                  <a:lnTo>
                    <a:pt x="19542" y="5326209"/>
                  </a:lnTo>
                  <a:lnTo>
                    <a:pt x="19659" y="5327397"/>
                  </a:lnTo>
                  <a:lnTo>
                    <a:pt x="38577" y="5373068"/>
                  </a:lnTo>
                  <a:lnTo>
                    <a:pt x="72070" y="5400555"/>
                  </a:lnTo>
                  <a:lnTo>
                    <a:pt x="108045" y="5410199"/>
                  </a:lnTo>
                  <a:lnTo>
                    <a:pt x="8521385" y="5410199"/>
                  </a:lnTo>
                  <a:lnTo>
                    <a:pt x="8512133" y="5415737"/>
                  </a:lnTo>
                  <a:lnTo>
                    <a:pt x="8501938" y="5420549"/>
                  </a:lnTo>
                  <a:lnTo>
                    <a:pt x="8491327" y="5424355"/>
                  </a:lnTo>
                  <a:lnTo>
                    <a:pt x="8480501" y="5427074"/>
                  </a:lnTo>
                  <a:lnTo>
                    <a:pt x="8469458" y="5428706"/>
                  </a:lnTo>
                  <a:lnTo>
                    <a:pt x="8458200" y="5429250"/>
                  </a:lnTo>
                  <a:close/>
                </a:path>
                <a:path w="8572500" h="5429250">
                  <a:moveTo>
                    <a:pt x="8521385" y="5410199"/>
                  </a:moveTo>
                  <a:lnTo>
                    <a:pt x="8464453" y="5410199"/>
                  </a:lnTo>
                  <a:lnTo>
                    <a:pt x="8470647" y="5409589"/>
                  </a:lnTo>
                  <a:lnTo>
                    <a:pt x="8482914" y="5407148"/>
                  </a:lnTo>
                  <a:lnTo>
                    <a:pt x="8521129" y="5386724"/>
                  </a:lnTo>
                  <a:lnTo>
                    <a:pt x="8548592" y="5345621"/>
                  </a:lnTo>
                  <a:lnTo>
                    <a:pt x="8553449" y="532120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5314950"/>
                  </a:lnTo>
                  <a:lnTo>
                    <a:pt x="8563797" y="5358690"/>
                  </a:lnTo>
                  <a:lnTo>
                    <a:pt x="8539021" y="5395772"/>
                  </a:lnTo>
                  <a:lnTo>
                    <a:pt x="8521711" y="5410004"/>
                  </a:lnTo>
                  <a:lnTo>
                    <a:pt x="8521385" y="54101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82149" y="5619750"/>
              <a:ext cx="8077200" cy="1466850"/>
            </a:xfrm>
            <a:custGeom>
              <a:avLst/>
              <a:gdLst/>
              <a:ahLst/>
              <a:cxnLst/>
              <a:rect l="l" t="t" r="r" b="b"/>
              <a:pathLst>
                <a:path w="8077200" h="1466850">
                  <a:moveTo>
                    <a:pt x="8077200" y="1466850"/>
                  </a:moveTo>
                  <a:lnTo>
                    <a:pt x="0" y="1466850"/>
                  </a:lnTo>
                  <a:lnTo>
                    <a:pt x="0" y="0"/>
                  </a:lnTo>
                  <a:lnTo>
                    <a:pt x="8077200" y="0"/>
                  </a:lnTo>
                  <a:lnTo>
                    <a:pt x="8077200" y="1466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734550" y="6191249"/>
              <a:ext cx="7772400" cy="742950"/>
            </a:xfrm>
            <a:custGeom>
              <a:avLst/>
              <a:gdLst/>
              <a:ahLst/>
              <a:cxnLst/>
              <a:rect l="l" t="t" r="r" b="b"/>
              <a:pathLst>
                <a:path w="7772400" h="742950">
                  <a:moveTo>
                    <a:pt x="7696200" y="742950"/>
                  </a:moveTo>
                  <a:lnTo>
                    <a:pt x="76200" y="742950"/>
                  </a:lnTo>
                  <a:lnTo>
                    <a:pt x="68693" y="742587"/>
                  </a:lnTo>
                  <a:lnTo>
                    <a:pt x="27881" y="725682"/>
                  </a:lnTo>
                  <a:lnTo>
                    <a:pt x="3261" y="688836"/>
                  </a:lnTo>
                  <a:lnTo>
                    <a:pt x="0" y="6667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8" y="5799"/>
                  </a:lnTo>
                  <a:lnTo>
                    <a:pt x="76200" y="0"/>
                  </a:lnTo>
                  <a:lnTo>
                    <a:pt x="7696200" y="0"/>
                  </a:lnTo>
                  <a:lnTo>
                    <a:pt x="7738540" y="12829"/>
                  </a:lnTo>
                  <a:lnTo>
                    <a:pt x="7766596" y="47039"/>
                  </a:lnTo>
                  <a:lnTo>
                    <a:pt x="7772400" y="76200"/>
                  </a:lnTo>
                  <a:lnTo>
                    <a:pt x="7772400" y="666750"/>
                  </a:lnTo>
                  <a:lnTo>
                    <a:pt x="7759566" y="709091"/>
                  </a:lnTo>
                  <a:lnTo>
                    <a:pt x="7725359" y="737149"/>
                  </a:lnTo>
                  <a:lnTo>
                    <a:pt x="7696200" y="7429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734550" y="6191250"/>
              <a:ext cx="7772400" cy="742950"/>
            </a:xfrm>
            <a:custGeom>
              <a:avLst/>
              <a:gdLst/>
              <a:ahLst/>
              <a:cxnLst/>
              <a:rect l="l" t="t" r="r" b="b"/>
              <a:pathLst>
                <a:path w="7772400" h="742950">
                  <a:moveTo>
                    <a:pt x="7696200" y="742950"/>
                  </a:moveTo>
                  <a:lnTo>
                    <a:pt x="76200" y="742950"/>
                  </a:lnTo>
                  <a:lnTo>
                    <a:pt x="68693" y="742587"/>
                  </a:lnTo>
                  <a:lnTo>
                    <a:pt x="27881" y="725682"/>
                  </a:lnTo>
                  <a:lnTo>
                    <a:pt x="3261" y="688836"/>
                  </a:lnTo>
                  <a:lnTo>
                    <a:pt x="0" y="66675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8" y="5799"/>
                  </a:lnTo>
                  <a:lnTo>
                    <a:pt x="76200" y="0"/>
                  </a:lnTo>
                  <a:lnTo>
                    <a:pt x="7696200" y="0"/>
                  </a:lnTo>
                  <a:lnTo>
                    <a:pt x="7733019" y="9525"/>
                  </a:lnTo>
                  <a:lnTo>
                    <a:pt x="71822" y="9525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671127"/>
                  </a:lnTo>
                  <a:lnTo>
                    <a:pt x="23192" y="707432"/>
                  </a:lnTo>
                  <a:lnTo>
                    <a:pt x="54728" y="730024"/>
                  </a:lnTo>
                  <a:lnTo>
                    <a:pt x="71822" y="733425"/>
                  </a:lnTo>
                  <a:lnTo>
                    <a:pt x="7733017" y="733425"/>
                  </a:lnTo>
                  <a:lnTo>
                    <a:pt x="7732154" y="733941"/>
                  </a:lnTo>
                  <a:lnTo>
                    <a:pt x="7725359" y="737149"/>
                  </a:lnTo>
                  <a:lnTo>
                    <a:pt x="7718285" y="739686"/>
                  </a:lnTo>
                  <a:lnTo>
                    <a:pt x="7711067" y="741499"/>
                  </a:lnTo>
                  <a:lnTo>
                    <a:pt x="7703706" y="742587"/>
                  </a:lnTo>
                  <a:lnTo>
                    <a:pt x="7696200" y="742950"/>
                  </a:lnTo>
                  <a:close/>
                </a:path>
                <a:path w="7772400" h="742950">
                  <a:moveTo>
                    <a:pt x="7733017" y="733425"/>
                  </a:moveTo>
                  <a:lnTo>
                    <a:pt x="7700578" y="733425"/>
                  </a:lnTo>
                  <a:lnTo>
                    <a:pt x="7704914" y="732998"/>
                  </a:lnTo>
                  <a:lnTo>
                    <a:pt x="7713500" y="731289"/>
                  </a:lnTo>
                  <a:lnTo>
                    <a:pt x="7746442" y="710800"/>
                  </a:lnTo>
                  <a:lnTo>
                    <a:pt x="7762447" y="675463"/>
                  </a:lnTo>
                  <a:lnTo>
                    <a:pt x="7762874" y="671127"/>
                  </a:lnTo>
                  <a:lnTo>
                    <a:pt x="7762874" y="71822"/>
                  </a:lnTo>
                  <a:lnTo>
                    <a:pt x="7762566" y="68693"/>
                  </a:lnTo>
                  <a:lnTo>
                    <a:pt x="7762447" y="67485"/>
                  </a:lnTo>
                  <a:lnTo>
                    <a:pt x="7746442" y="32148"/>
                  </a:lnTo>
                  <a:lnTo>
                    <a:pt x="7713500" y="11659"/>
                  </a:lnTo>
                  <a:lnTo>
                    <a:pt x="7700578" y="9525"/>
                  </a:lnTo>
                  <a:lnTo>
                    <a:pt x="7733019" y="9525"/>
                  </a:lnTo>
                  <a:lnTo>
                    <a:pt x="7763389" y="40242"/>
                  </a:lnTo>
                  <a:lnTo>
                    <a:pt x="7772400" y="76200"/>
                  </a:lnTo>
                  <a:lnTo>
                    <a:pt x="7772400" y="666750"/>
                  </a:lnTo>
                  <a:lnTo>
                    <a:pt x="7759567" y="709091"/>
                  </a:lnTo>
                  <a:lnTo>
                    <a:pt x="7738667" y="730024"/>
                  </a:lnTo>
                  <a:lnTo>
                    <a:pt x="7733017" y="7334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569450" y="2063750"/>
            <a:ext cx="5030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Implementation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Details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582150" y="2838450"/>
            <a:ext cx="8077200" cy="25527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b="1">
                <a:solidFill>
                  <a:srgbClr val="4237CA"/>
                </a:solidFill>
                <a:latin typeface="Arial"/>
                <a:cs typeface="Arial"/>
              </a:rPr>
              <a:t>What</a:t>
            </a:r>
            <a:r>
              <a:rPr dirty="0" sz="2250" spc="-30" b="1">
                <a:solidFill>
                  <a:srgbClr val="4237CA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4237CA"/>
                </a:solidFill>
                <a:latin typeface="Arial"/>
                <a:cs typeface="Arial"/>
              </a:rPr>
              <a:t>system()</a:t>
            </a:r>
            <a:r>
              <a:rPr dirty="0" sz="2250" spc="-25" b="1">
                <a:solidFill>
                  <a:srgbClr val="4237CA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4237CA"/>
                </a:solidFill>
                <a:latin typeface="Arial"/>
                <a:cs typeface="Arial"/>
              </a:rPr>
              <a:t>Does:</a:t>
            </a:r>
            <a:endParaRPr sz="225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75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Calls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create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process</a:t>
            </a:r>
            <a:endParaRPr sz="180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 calls exec() to run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shell</a:t>
            </a:r>
            <a:endParaRPr sz="180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Shell executes the command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string</a:t>
            </a:r>
            <a:endParaRPr sz="180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waits for child to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complete</a:t>
            </a:r>
            <a:endParaRPr sz="180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termination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status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82150" y="5619750"/>
            <a:ext cx="8077200" cy="146685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b="1">
                <a:solidFill>
                  <a:srgbClr val="4237CA"/>
                </a:solidFill>
                <a:latin typeface="Arial"/>
                <a:cs typeface="Arial"/>
              </a:rPr>
              <a:t>Equivalent </a:t>
            </a:r>
            <a:r>
              <a:rPr dirty="0" sz="2250" spc="-10" b="1">
                <a:solidFill>
                  <a:srgbClr val="4237CA"/>
                </a:solidFill>
                <a:latin typeface="Arial"/>
                <a:cs typeface="Arial"/>
              </a:rPr>
              <a:t>Implementation: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250">
              <a:latin typeface="Arial"/>
              <a:cs typeface="Arial"/>
            </a:endParaRPr>
          </a:p>
          <a:p>
            <a:pPr marL="390525">
              <a:lnSpc>
                <a:spcPct val="100000"/>
              </a:lnSpc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execl("/bin/sh", "sh", "-c", cmdstring,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NULL);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54050" y="7931150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4000" y="127000"/>
                </a:moveTo>
                <a:lnTo>
                  <a:pt x="254000" y="135338"/>
                </a:lnTo>
                <a:lnTo>
                  <a:pt x="253186" y="143597"/>
                </a:lnTo>
                <a:lnTo>
                  <a:pt x="251559" y="151776"/>
                </a:lnTo>
                <a:lnTo>
                  <a:pt x="249932" y="159955"/>
                </a:lnTo>
                <a:lnTo>
                  <a:pt x="247523" y="167896"/>
                </a:lnTo>
                <a:lnTo>
                  <a:pt x="244332" y="175600"/>
                </a:lnTo>
                <a:lnTo>
                  <a:pt x="241141" y="183304"/>
                </a:lnTo>
                <a:lnTo>
                  <a:pt x="237229" y="190623"/>
                </a:lnTo>
                <a:lnTo>
                  <a:pt x="232596" y="197557"/>
                </a:lnTo>
                <a:lnTo>
                  <a:pt x="227963" y="204491"/>
                </a:lnTo>
                <a:lnTo>
                  <a:pt x="222699" y="210906"/>
                </a:lnTo>
                <a:lnTo>
                  <a:pt x="216802" y="216802"/>
                </a:lnTo>
                <a:lnTo>
                  <a:pt x="210906" y="222699"/>
                </a:lnTo>
                <a:lnTo>
                  <a:pt x="204491" y="227963"/>
                </a:lnTo>
                <a:lnTo>
                  <a:pt x="197557" y="232596"/>
                </a:lnTo>
                <a:lnTo>
                  <a:pt x="190623" y="237229"/>
                </a:lnTo>
                <a:lnTo>
                  <a:pt x="183304" y="241141"/>
                </a:lnTo>
                <a:lnTo>
                  <a:pt x="175600" y="244332"/>
                </a:lnTo>
                <a:lnTo>
                  <a:pt x="167896" y="247523"/>
                </a:lnTo>
                <a:lnTo>
                  <a:pt x="159955" y="249932"/>
                </a:lnTo>
                <a:lnTo>
                  <a:pt x="151776" y="251559"/>
                </a:lnTo>
                <a:lnTo>
                  <a:pt x="143597" y="253186"/>
                </a:lnTo>
                <a:lnTo>
                  <a:pt x="135338" y="254000"/>
                </a:lnTo>
                <a:lnTo>
                  <a:pt x="127000" y="254000"/>
                </a:lnTo>
                <a:lnTo>
                  <a:pt x="118661" y="254000"/>
                </a:lnTo>
                <a:lnTo>
                  <a:pt x="110402" y="253186"/>
                </a:lnTo>
                <a:lnTo>
                  <a:pt x="102223" y="251559"/>
                </a:lnTo>
                <a:lnTo>
                  <a:pt x="94044" y="249932"/>
                </a:lnTo>
                <a:lnTo>
                  <a:pt x="86103" y="247523"/>
                </a:lnTo>
                <a:lnTo>
                  <a:pt x="78399" y="244332"/>
                </a:lnTo>
                <a:lnTo>
                  <a:pt x="70695" y="241141"/>
                </a:lnTo>
                <a:lnTo>
                  <a:pt x="63376" y="237229"/>
                </a:lnTo>
                <a:lnTo>
                  <a:pt x="56442" y="232596"/>
                </a:lnTo>
                <a:lnTo>
                  <a:pt x="49509" y="227963"/>
                </a:lnTo>
                <a:lnTo>
                  <a:pt x="43093" y="222699"/>
                </a:lnTo>
                <a:lnTo>
                  <a:pt x="37197" y="216802"/>
                </a:lnTo>
                <a:lnTo>
                  <a:pt x="31300" y="210906"/>
                </a:lnTo>
                <a:lnTo>
                  <a:pt x="26036" y="204491"/>
                </a:lnTo>
                <a:lnTo>
                  <a:pt x="21403" y="197557"/>
                </a:lnTo>
                <a:lnTo>
                  <a:pt x="16770" y="190623"/>
                </a:lnTo>
                <a:lnTo>
                  <a:pt x="2440" y="151776"/>
                </a:lnTo>
                <a:lnTo>
                  <a:pt x="813" y="143597"/>
                </a:lnTo>
                <a:lnTo>
                  <a:pt x="0" y="135338"/>
                </a:lnTo>
                <a:lnTo>
                  <a:pt x="0" y="127000"/>
                </a:lnTo>
                <a:lnTo>
                  <a:pt x="0" y="118661"/>
                </a:lnTo>
                <a:lnTo>
                  <a:pt x="813" y="110402"/>
                </a:lnTo>
                <a:lnTo>
                  <a:pt x="2440" y="102223"/>
                </a:lnTo>
                <a:lnTo>
                  <a:pt x="4067" y="94044"/>
                </a:lnTo>
                <a:lnTo>
                  <a:pt x="21403" y="56442"/>
                </a:lnTo>
                <a:lnTo>
                  <a:pt x="26036" y="49509"/>
                </a:lnTo>
                <a:lnTo>
                  <a:pt x="31300" y="43093"/>
                </a:lnTo>
                <a:lnTo>
                  <a:pt x="37197" y="37197"/>
                </a:lnTo>
                <a:lnTo>
                  <a:pt x="43093" y="31300"/>
                </a:lnTo>
                <a:lnTo>
                  <a:pt x="78399" y="9667"/>
                </a:lnTo>
                <a:lnTo>
                  <a:pt x="118661" y="0"/>
                </a:lnTo>
                <a:lnTo>
                  <a:pt x="127000" y="0"/>
                </a:lnTo>
                <a:lnTo>
                  <a:pt x="135338" y="0"/>
                </a:lnTo>
                <a:lnTo>
                  <a:pt x="143597" y="813"/>
                </a:lnTo>
                <a:lnTo>
                  <a:pt x="151776" y="2440"/>
                </a:lnTo>
                <a:lnTo>
                  <a:pt x="159955" y="4067"/>
                </a:lnTo>
                <a:lnTo>
                  <a:pt x="197557" y="21403"/>
                </a:lnTo>
                <a:lnTo>
                  <a:pt x="204491" y="26036"/>
                </a:lnTo>
                <a:lnTo>
                  <a:pt x="210906" y="31300"/>
                </a:lnTo>
                <a:lnTo>
                  <a:pt x="216802" y="37197"/>
                </a:lnTo>
                <a:lnTo>
                  <a:pt x="222699" y="43093"/>
                </a:lnTo>
                <a:lnTo>
                  <a:pt x="227963" y="49509"/>
                </a:lnTo>
                <a:lnTo>
                  <a:pt x="232596" y="56442"/>
                </a:lnTo>
                <a:lnTo>
                  <a:pt x="237229" y="63376"/>
                </a:lnTo>
                <a:lnTo>
                  <a:pt x="241141" y="70695"/>
                </a:lnTo>
                <a:lnTo>
                  <a:pt x="244332" y="78399"/>
                </a:lnTo>
                <a:lnTo>
                  <a:pt x="247523" y="86103"/>
                </a:lnTo>
                <a:lnTo>
                  <a:pt x="249932" y="94044"/>
                </a:lnTo>
                <a:lnTo>
                  <a:pt x="251559" y="102223"/>
                </a:lnTo>
                <a:lnTo>
                  <a:pt x="253186" y="110402"/>
                </a:lnTo>
                <a:lnTo>
                  <a:pt x="254000" y="118661"/>
                </a:lnTo>
                <a:lnTo>
                  <a:pt x="254000" y="127000"/>
                </a:lnTo>
                <a:close/>
              </a:path>
              <a:path w="254000" h="254000">
                <a:moveTo>
                  <a:pt x="127000" y="76200"/>
                </a:moveTo>
                <a:lnTo>
                  <a:pt x="127000" y="127000"/>
                </a:lnTo>
              </a:path>
              <a:path w="254000" h="254000">
                <a:moveTo>
                  <a:pt x="127000" y="177800"/>
                </a:moveTo>
                <a:lnTo>
                  <a:pt x="127127" y="177800"/>
                </a:lnTo>
              </a:path>
            </a:pathLst>
          </a:custGeom>
          <a:ln w="25400">
            <a:solidFill>
              <a:srgbClr val="991B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90525" y="7648575"/>
            <a:ext cx="17506950" cy="2000250"/>
          </a:xfrm>
          <a:prstGeom prst="rect">
            <a:avLst/>
          </a:prstGeom>
          <a:ln w="19050">
            <a:solidFill>
              <a:srgbClr val="FECAC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991B1B"/>
                </a:solidFill>
                <a:latin typeface="Arial"/>
                <a:cs typeface="Arial"/>
              </a:rPr>
              <a:t>Security </a:t>
            </a:r>
            <a:r>
              <a:rPr dirty="0" sz="2250" spc="-10" b="1">
                <a:solidFill>
                  <a:srgbClr val="991B1B"/>
                </a:solidFill>
                <a:latin typeface="Arial"/>
                <a:cs typeface="Arial"/>
              </a:rPr>
              <a:t>Warnings</a:t>
            </a:r>
            <a:endParaRPr sz="225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1050"/>
              </a:spcBef>
              <a:buFont typeface="Arial"/>
              <a:buChar char="•"/>
              <a:tabLst>
                <a:tab pos="381635" algn="l"/>
              </a:tabLst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Never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use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system() in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set-user-ID</a:t>
            </a:r>
            <a:r>
              <a:rPr dirty="0" sz="1800" spc="-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374050"/>
                </a:solidFill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Shell metacharacters can be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exploited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Use exec functions for better security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51300" y="469900"/>
            <a:ext cx="508000" cy="508000"/>
          </a:xfrm>
          <a:custGeom>
            <a:avLst/>
            <a:gdLst/>
            <a:ahLst/>
            <a:cxnLst/>
            <a:rect l="l" t="t" r="r" b="b"/>
            <a:pathLst>
              <a:path w="508000" h="508000">
                <a:moveTo>
                  <a:pt x="508000" y="254000"/>
                </a:moveTo>
                <a:lnTo>
                  <a:pt x="508000" y="262318"/>
                </a:lnTo>
                <a:lnTo>
                  <a:pt x="507592" y="270617"/>
                </a:lnTo>
                <a:lnTo>
                  <a:pt x="506776" y="278896"/>
                </a:lnTo>
                <a:lnTo>
                  <a:pt x="505961" y="287175"/>
                </a:lnTo>
                <a:lnTo>
                  <a:pt x="504742" y="295394"/>
                </a:lnTo>
                <a:lnTo>
                  <a:pt x="503119" y="303552"/>
                </a:lnTo>
                <a:lnTo>
                  <a:pt x="501496" y="311711"/>
                </a:lnTo>
                <a:lnTo>
                  <a:pt x="488665" y="351201"/>
                </a:lnTo>
                <a:lnTo>
                  <a:pt x="469814" y="388197"/>
                </a:lnTo>
                <a:lnTo>
                  <a:pt x="465193" y="395114"/>
                </a:lnTo>
                <a:lnTo>
                  <a:pt x="460571" y="402031"/>
                </a:lnTo>
                <a:lnTo>
                  <a:pt x="433605" y="433605"/>
                </a:lnTo>
                <a:lnTo>
                  <a:pt x="402031" y="460571"/>
                </a:lnTo>
                <a:lnTo>
                  <a:pt x="395114" y="465193"/>
                </a:lnTo>
                <a:lnTo>
                  <a:pt x="388197" y="469814"/>
                </a:lnTo>
                <a:lnTo>
                  <a:pt x="351201" y="488665"/>
                </a:lnTo>
                <a:lnTo>
                  <a:pt x="327732" y="497062"/>
                </a:lnTo>
                <a:lnTo>
                  <a:pt x="319771" y="499477"/>
                </a:lnTo>
                <a:lnTo>
                  <a:pt x="311711" y="501496"/>
                </a:lnTo>
                <a:lnTo>
                  <a:pt x="303552" y="503119"/>
                </a:lnTo>
                <a:lnTo>
                  <a:pt x="295393" y="504742"/>
                </a:lnTo>
                <a:lnTo>
                  <a:pt x="287175" y="505961"/>
                </a:lnTo>
                <a:lnTo>
                  <a:pt x="278896" y="506776"/>
                </a:lnTo>
                <a:lnTo>
                  <a:pt x="270617" y="507592"/>
                </a:lnTo>
                <a:lnTo>
                  <a:pt x="262318" y="508000"/>
                </a:lnTo>
                <a:lnTo>
                  <a:pt x="254000" y="508000"/>
                </a:lnTo>
                <a:lnTo>
                  <a:pt x="245681" y="508000"/>
                </a:lnTo>
                <a:lnTo>
                  <a:pt x="204447" y="503119"/>
                </a:lnTo>
                <a:lnTo>
                  <a:pt x="196288" y="501496"/>
                </a:lnTo>
                <a:lnTo>
                  <a:pt x="156798" y="488665"/>
                </a:lnTo>
                <a:lnTo>
                  <a:pt x="119802" y="469814"/>
                </a:lnTo>
                <a:lnTo>
                  <a:pt x="112885" y="465193"/>
                </a:lnTo>
                <a:lnTo>
                  <a:pt x="105968" y="460571"/>
                </a:lnTo>
                <a:lnTo>
                  <a:pt x="74394" y="433605"/>
                </a:lnTo>
                <a:lnTo>
                  <a:pt x="47428" y="402031"/>
                </a:lnTo>
                <a:lnTo>
                  <a:pt x="42806" y="395114"/>
                </a:lnTo>
                <a:lnTo>
                  <a:pt x="38185" y="388197"/>
                </a:lnTo>
                <a:lnTo>
                  <a:pt x="19334" y="351201"/>
                </a:lnTo>
                <a:lnTo>
                  <a:pt x="16151" y="343516"/>
                </a:lnTo>
                <a:lnTo>
                  <a:pt x="13351" y="335692"/>
                </a:lnTo>
                <a:lnTo>
                  <a:pt x="10937" y="327732"/>
                </a:lnTo>
                <a:lnTo>
                  <a:pt x="8522" y="319771"/>
                </a:lnTo>
                <a:lnTo>
                  <a:pt x="6503" y="311711"/>
                </a:lnTo>
                <a:lnTo>
                  <a:pt x="4880" y="303552"/>
                </a:lnTo>
                <a:lnTo>
                  <a:pt x="3257" y="295393"/>
                </a:lnTo>
                <a:lnTo>
                  <a:pt x="2038" y="287175"/>
                </a:lnTo>
                <a:lnTo>
                  <a:pt x="1223" y="278896"/>
                </a:lnTo>
                <a:lnTo>
                  <a:pt x="407" y="270617"/>
                </a:lnTo>
                <a:lnTo>
                  <a:pt x="0" y="262318"/>
                </a:lnTo>
                <a:lnTo>
                  <a:pt x="0" y="254000"/>
                </a:lnTo>
                <a:lnTo>
                  <a:pt x="0" y="245681"/>
                </a:lnTo>
                <a:lnTo>
                  <a:pt x="407" y="237382"/>
                </a:lnTo>
                <a:lnTo>
                  <a:pt x="1223" y="229103"/>
                </a:lnTo>
                <a:lnTo>
                  <a:pt x="2038" y="220824"/>
                </a:lnTo>
                <a:lnTo>
                  <a:pt x="10937" y="180267"/>
                </a:lnTo>
                <a:lnTo>
                  <a:pt x="26070" y="141601"/>
                </a:lnTo>
                <a:lnTo>
                  <a:pt x="29992" y="134265"/>
                </a:lnTo>
                <a:lnTo>
                  <a:pt x="33913" y="126928"/>
                </a:lnTo>
                <a:lnTo>
                  <a:pt x="57655" y="92864"/>
                </a:lnTo>
                <a:lnTo>
                  <a:pt x="86433" y="62932"/>
                </a:lnTo>
                <a:lnTo>
                  <a:pt x="119802" y="38185"/>
                </a:lnTo>
                <a:lnTo>
                  <a:pt x="156798" y="19334"/>
                </a:lnTo>
                <a:lnTo>
                  <a:pt x="196288" y="6503"/>
                </a:lnTo>
                <a:lnTo>
                  <a:pt x="229103" y="1223"/>
                </a:lnTo>
                <a:lnTo>
                  <a:pt x="237382" y="407"/>
                </a:lnTo>
                <a:lnTo>
                  <a:pt x="245681" y="0"/>
                </a:lnTo>
                <a:lnTo>
                  <a:pt x="254000" y="0"/>
                </a:lnTo>
                <a:lnTo>
                  <a:pt x="262318" y="0"/>
                </a:lnTo>
                <a:lnTo>
                  <a:pt x="270617" y="407"/>
                </a:lnTo>
                <a:lnTo>
                  <a:pt x="278896" y="1223"/>
                </a:lnTo>
                <a:lnTo>
                  <a:pt x="287175" y="2038"/>
                </a:lnTo>
                <a:lnTo>
                  <a:pt x="295394" y="3257"/>
                </a:lnTo>
                <a:lnTo>
                  <a:pt x="303552" y="4880"/>
                </a:lnTo>
                <a:lnTo>
                  <a:pt x="311711" y="6503"/>
                </a:lnTo>
                <a:lnTo>
                  <a:pt x="319771" y="8522"/>
                </a:lnTo>
                <a:lnTo>
                  <a:pt x="327732" y="10937"/>
                </a:lnTo>
                <a:lnTo>
                  <a:pt x="335692" y="13351"/>
                </a:lnTo>
                <a:lnTo>
                  <a:pt x="343516" y="16151"/>
                </a:lnTo>
                <a:lnTo>
                  <a:pt x="351201" y="19334"/>
                </a:lnTo>
                <a:lnTo>
                  <a:pt x="358887" y="22518"/>
                </a:lnTo>
                <a:lnTo>
                  <a:pt x="395114" y="42806"/>
                </a:lnTo>
                <a:lnTo>
                  <a:pt x="402031" y="47428"/>
                </a:lnTo>
                <a:lnTo>
                  <a:pt x="433605" y="74394"/>
                </a:lnTo>
                <a:lnTo>
                  <a:pt x="460571" y="105968"/>
                </a:lnTo>
                <a:lnTo>
                  <a:pt x="465193" y="112885"/>
                </a:lnTo>
                <a:lnTo>
                  <a:pt x="469814" y="119802"/>
                </a:lnTo>
                <a:lnTo>
                  <a:pt x="488665" y="156798"/>
                </a:lnTo>
                <a:lnTo>
                  <a:pt x="497062" y="180267"/>
                </a:lnTo>
                <a:lnTo>
                  <a:pt x="499477" y="188228"/>
                </a:lnTo>
                <a:lnTo>
                  <a:pt x="501496" y="196288"/>
                </a:lnTo>
                <a:lnTo>
                  <a:pt x="503119" y="204447"/>
                </a:lnTo>
                <a:lnTo>
                  <a:pt x="504742" y="212606"/>
                </a:lnTo>
                <a:lnTo>
                  <a:pt x="505961" y="220824"/>
                </a:lnTo>
                <a:lnTo>
                  <a:pt x="506776" y="229103"/>
                </a:lnTo>
                <a:lnTo>
                  <a:pt x="507592" y="237382"/>
                </a:lnTo>
                <a:lnTo>
                  <a:pt x="508000" y="245681"/>
                </a:lnTo>
                <a:lnTo>
                  <a:pt x="508000" y="254000"/>
                </a:lnTo>
                <a:close/>
              </a:path>
              <a:path w="508000" h="508000">
                <a:moveTo>
                  <a:pt x="254000" y="101600"/>
                </a:moveTo>
                <a:lnTo>
                  <a:pt x="254000" y="254000"/>
                </a:lnTo>
                <a:lnTo>
                  <a:pt x="35560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4511" y="99694"/>
            <a:ext cx="947737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6808470" algn="l"/>
                <a:tab pos="7494270" algn="l"/>
              </a:tabLst>
            </a:pPr>
            <a:r>
              <a:rPr dirty="0" sz="5400"/>
              <a:t>Process</a:t>
            </a:r>
            <a:r>
              <a:rPr dirty="0" sz="5400" spc="-204"/>
              <a:t> </a:t>
            </a:r>
            <a:r>
              <a:rPr dirty="0" sz="5400" spc="-10"/>
              <a:t>Accounting</a:t>
            </a:r>
            <a:r>
              <a:rPr dirty="0" sz="5400"/>
              <a:t>	</a:t>
            </a:r>
            <a:r>
              <a:rPr dirty="0" sz="5400" spc="-50"/>
              <a:t>&amp;</a:t>
            </a:r>
            <a:r>
              <a:rPr dirty="0" sz="5400"/>
              <a:t>	</a:t>
            </a:r>
            <a:r>
              <a:rPr dirty="0" sz="5400" spc="-10"/>
              <a:t>Times</a:t>
            </a:r>
            <a:endParaRPr sz="5400"/>
          </a:p>
          <a:p>
            <a:pPr marL="94551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CPU</a:t>
            </a:r>
            <a:r>
              <a:rPr dirty="0" sz="2700" spc="-10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Time</a:t>
            </a:r>
            <a:r>
              <a:rPr dirty="0" sz="2700" spc="-10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Tracking</a:t>
            </a:r>
            <a:r>
              <a:rPr dirty="0" sz="2700" spc="-5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dirty="0" sz="2700" spc="-5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Process</a:t>
            </a:r>
            <a:r>
              <a:rPr dirty="0" sz="2700" spc="-5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Scheduling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1904999"/>
            <a:ext cx="8572500" cy="4676775"/>
            <a:chOff x="381000" y="1904999"/>
            <a:chExt cx="8572500" cy="4676775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4" y="4663261"/>
                  </a:lnTo>
                  <a:lnTo>
                    <a:pt x="25900" y="4634950"/>
                  </a:lnTo>
                  <a:lnTo>
                    <a:pt x="4894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8" y="4606215"/>
                  </a:lnTo>
                  <a:lnTo>
                    <a:pt x="8539020" y="4643297"/>
                  </a:lnTo>
                  <a:lnTo>
                    <a:pt x="8501940" y="4668072"/>
                  </a:lnTo>
                  <a:lnTo>
                    <a:pt x="8458200" y="467677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10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4" y="4663261"/>
                  </a:lnTo>
                  <a:lnTo>
                    <a:pt x="25900" y="4634950"/>
                  </a:lnTo>
                  <a:lnTo>
                    <a:pt x="4894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568729"/>
                  </a:lnTo>
                  <a:lnTo>
                    <a:pt x="19543" y="4573734"/>
                  </a:lnTo>
                  <a:lnTo>
                    <a:pt x="19660" y="4574922"/>
                  </a:lnTo>
                  <a:lnTo>
                    <a:pt x="38576" y="4620592"/>
                  </a:lnTo>
                  <a:lnTo>
                    <a:pt x="72071" y="4648080"/>
                  </a:lnTo>
                  <a:lnTo>
                    <a:pt x="108045" y="4657724"/>
                  </a:lnTo>
                  <a:lnTo>
                    <a:pt x="8521385" y="4657724"/>
                  </a:lnTo>
                  <a:lnTo>
                    <a:pt x="8512134" y="4663261"/>
                  </a:lnTo>
                  <a:lnTo>
                    <a:pt x="8501940" y="4668073"/>
                  </a:lnTo>
                  <a:lnTo>
                    <a:pt x="8491329" y="4671879"/>
                  </a:lnTo>
                  <a:lnTo>
                    <a:pt x="8480502" y="4674599"/>
                  </a:lnTo>
                  <a:lnTo>
                    <a:pt x="8469459" y="4676230"/>
                  </a:lnTo>
                  <a:lnTo>
                    <a:pt x="8458200" y="4676775"/>
                  </a:lnTo>
                  <a:close/>
                </a:path>
                <a:path w="8572500" h="4676775">
                  <a:moveTo>
                    <a:pt x="8521385" y="4657724"/>
                  </a:moveTo>
                  <a:lnTo>
                    <a:pt x="8464454" y="4657724"/>
                  </a:lnTo>
                  <a:lnTo>
                    <a:pt x="8470647" y="4657114"/>
                  </a:lnTo>
                  <a:lnTo>
                    <a:pt x="8482915" y="4654674"/>
                  </a:lnTo>
                  <a:lnTo>
                    <a:pt x="8521129" y="4634249"/>
                  </a:lnTo>
                  <a:lnTo>
                    <a:pt x="8548592" y="4593146"/>
                  </a:lnTo>
                  <a:lnTo>
                    <a:pt x="8553450" y="4568729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9" y="4606216"/>
                  </a:lnTo>
                  <a:lnTo>
                    <a:pt x="8539021" y="4643297"/>
                  </a:lnTo>
                  <a:lnTo>
                    <a:pt x="8521712" y="4657528"/>
                  </a:lnTo>
                  <a:lnTo>
                    <a:pt x="8521385" y="46577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8650" y="2838449"/>
              <a:ext cx="8077200" cy="3495675"/>
            </a:xfrm>
            <a:custGeom>
              <a:avLst/>
              <a:gdLst/>
              <a:ahLst/>
              <a:cxnLst/>
              <a:rect l="l" t="t" r="r" b="b"/>
              <a:pathLst>
                <a:path w="8077200" h="3495675">
                  <a:moveTo>
                    <a:pt x="8001000" y="3495675"/>
                  </a:moveTo>
                  <a:lnTo>
                    <a:pt x="76200" y="3495675"/>
                  </a:lnTo>
                  <a:lnTo>
                    <a:pt x="68693" y="3495312"/>
                  </a:lnTo>
                  <a:lnTo>
                    <a:pt x="27882" y="3478407"/>
                  </a:lnTo>
                  <a:lnTo>
                    <a:pt x="3262" y="3441561"/>
                  </a:lnTo>
                  <a:lnTo>
                    <a:pt x="0" y="341947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3419475"/>
                  </a:lnTo>
                  <a:lnTo>
                    <a:pt x="8064369" y="3461816"/>
                  </a:lnTo>
                  <a:lnTo>
                    <a:pt x="8030159" y="3489874"/>
                  </a:lnTo>
                  <a:lnTo>
                    <a:pt x="8001000" y="349567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650" y="2838449"/>
              <a:ext cx="8077200" cy="3495675"/>
            </a:xfrm>
            <a:custGeom>
              <a:avLst/>
              <a:gdLst/>
              <a:ahLst/>
              <a:cxnLst/>
              <a:rect l="l" t="t" r="r" b="b"/>
              <a:pathLst>
                <a:path w="8077200" h="3495675">
                  <a:moveTo>
                    <a:pt x="8001000" y="3495675"/>
                  </a:moveTo>
                  <a:lnTo>
                    <a:pt x="76200" y="3495675"/>
                  </a:lnTo>
                  <a:lnTo>
                    <a:pt x="68693" y="3495312"/>
                  </a:lnTo>
                  <a:lnTo>
                    <a:pt x="27882" y="3478407"/>
                  </a:lnTo>
                  <a:lnTo>
                    <a:pt x="3262" y="3441561"/>
                  </a:lnTo>
                  <a:lnTo>
                    <a:pt x="0" y="3419475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3423853"/>
                  </a:lnTo>
                  <a:lnTo>
                    <a:pt x="23193" y="3460157"/>
                  </a:lnTo>
                  <a:lnTo>
                    <a:pt x="54729" y="3482749"/>
                  </a:lnTo>
                  <a:lnTo>
                    <a:pt x="71822" y="3486150"/>
                  </a:lnTo>
                  <a:lnTo>
                    <a:pt x="8037819" y="3486150"/>
                  </a:lnTo>
                  <a:lnTo>
                    <a:pt x="8036956" y="3486666"/>
                  </a:lnTo>
                  <a:lnTo>
                    <a:pt x="8030159" y="3489874"/>
                  </a:lnTo>
                  <a:lnTo>
                    <a:pt x="8023086" y="3492412"/>
                  </a:lnTo>
                  <a:lnTo>
                    <a:pt x="8015868" y="3494224"/>
                  </a:lnTo>
                  <a:lnTo>
                    <a:pt x="8008506" y="3495312"/>
                  </a:lnTo>
                  <a:lnTo>
                    <a:pt x="8001000" y="3495675"/>
                  </a:lnTo>
                  <a:close/>
                </a:path>
                <a:path w="8077200" h="3495675">
                  <a:moveTo>
                    <a:pt x="8037819" y="3486150"/>
                  </a:moveTo>
                  <a:lnTo>
                    <a:pt x="8005378" y="3486150"/>
                  </a:lnTo>
                  <a:lnTo>
                    <a:pt x="8009713" y="3485723"/>
                  </a:lnTo>
                  <a:lnTo>
                    <a:pt x="8018301" y="3484014"/>
                  </a:lnTo>
                  <a:lnTo>
                    <a:pt x="8051241" y="3463525"/>
                  </a:lnTo>
                  <a:lnTo>
                    <a:pt x="8067247" y="3428189"/>
                  </a:lnTo>
                  <a:lnTo>
                    <a:pt x="8067675" y="3423853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3419475"/>
                  </a:lnTo>
                  <a:lnTo>
                    <a:pt x="8064369" y="3461817"/>
                  </a:lnTo>
                  <a:lnTo>
                    <a:pt x="8043469" y="3482749"/>
                  </a:lnTo>
                  <a:lnTo>
                    <a:pt x="8037819" y="348615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42950" y="2228849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14300" y="304800"/>
                  </a:moveTo>
                  <a:lnTo>
                    <a:pt x="114300" y="114300"/>
                  </a:lnTo>
                </a:path>
                <a:path w="228600" h="304800">
                  <a:moveTo>
                    <a:pt x="228600" y="304800"/>
                  </a:moveTo>
                  <a:lnTo>
                    <a:pt x="228600" y="0"/>
                  </a:lnTo>
                </a:path>
                <a:path w="228600" h="304800">
                  <a:moveTo>
                    <a:pt x="0" y="304800"/>
                  </a:moveTo>
                  <a:lnTo>
                    <a:pt x="0" y="2286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225550" y="2063750"/>
            <a:ext cx="32448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Process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Times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54075" y="3082925"/>
            <a:ext cx="22967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&lt;sys/times.h&gt;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4075" y="3574415"/>
            <a:ext cx="2296795" cy="83502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struct tms </a:t>
            </a:r>
            <a:r>
              <a:rPr dirty="0" sz="135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425450" marR="5080">
              <a:lnSpc>
                <a:spcPts val="2180"/>
              </a:lnSpc>
              <a:spcBef>
                <a:spcPts val="1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clock_t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tms_utime; </a:t>
            </a: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clock_t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tms_stime;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31505" y="3831590"/>
            <a:ext cx="2193290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User CPU time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System CPU time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4384040"/>
            <a:ext cx="6425565" cy="85407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clock_t tms_cutime; /* User time, terminated children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clock_t tms_cstime; /* System time, terminated children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};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835025" y="5574906"/>
          <a:ext cx="5610860" cy="47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955"/>
                <a:gridCol w="1136015"/>
                <a:gridCol w="310514"/>
                <a:gridCol w="620395"/>
                <a:gridCol w="620395"/>
                <a:gridCol w="290829"/>
              </a:tblGrid>
              <a:tr h="237490">
                <a:tc>
                  <a:txBody>
                    <a:bodyPr/>
                    <a:lstStyle/>
                    <a:p>
                      <a:pPr algn="ctr" marR="12065">
                        <a:lnSpc>
                          <a:spcPts val="1525"/>
                        </a:lnSpc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clock_t times(struct </a:t>
                      </a: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tms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*buf);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7490">
                <a:tc>
                  <a:txBody>
                    <a:bodyPr/>
                    <a:lstStyle/>
                    <a:p>
                      <a:pPr algn="ctr" marR="1206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/* Returns: elapsed </a:t>
                      </a:r>
                      <a:r>
                        <a:rPr dirty="0" sz="1350" spc="-2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wall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clock </a:t>
                      </a:r>
                      <a:r>
                        <a:rPr dirty="0" sz="1350" spc="-2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time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clock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 spc="-10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ticks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70"/>
                        </a:lnSpc>
                        <a:spcBef>
                          <a:spcPts val="204"/>
                        </a:spcBef>
                      </a:pPr>
                      <a:r>
                        <a:rPr dirty="0" sz="1350" spc="-25">
                          <a:solidFill>
                            <a:srgbClr val="1F2937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26034"/>
                </a:tc>
              </a:tr>
            </a:tbl>
          </a:graphicData>
        </a:graphic>
      </p:graphicFrame>
      <p:grpSp>
        <p:nvGrpSpPr>
          <p:cNvPr id="16" name="object 16" descr=""/>
          <p:cNvGrpSpPr/>
          <p:nvPr/>
        </p:nvGrpSpPr>
        <p:grpSpPr>
          <a:xfrm>
            <a:off x="9334500" y="1904999"/>
            <a:ext cx="8572500" cy="4676775"/>
            <a:chOff x="9334500" y="1904999"/>
            <a:chExt cx="8572500" cy="4676775"/>
          </a:xfrm>
        </p:grpSpPr>
        <p:sp>
          <p:nvSpPr>
            <p:cNvPr id="17" name="object 17" descr=""/>
            <p:cNvSpPr/>
            <p:nvPr/>
          </p:nvSpPr>
          <p:spPr>
            <a:xfrm>
              <a:off x="93345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39" y="4676230"/>
                  </a:lnTo>
                  <a:lnTo>
                    <a:pt x="60363" y="4663261"/>
                  </a:lnTo>
                  <a:lnTo>
                    <a:pt x="25899" y="4634950"/>
                  </a:lnTo>
                  <a:lnTo>
                    <a:pt x="4893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7" y="4606215"/>
                  </a:lnTo>
                  <a:lnTo>
                    <a:pt x="8539020" y="4643297"/>
                  </a:lnTo>
                  <a:lnTo>
                    <a:pt x="8501938" y="4668072"/>
                  </a:lnTo>
                  <a:lnTo>
                    <a:pt x="8458200" y="467677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345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3" y="4663261"/>
                  </a:lnTo>
                  <a:lnTo>
                    <a:pt x="25899" y="4634950"/>
                  </a:lnTo>
                  <a:lnTo>
                    <a:pt x="4893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568729"/>
                  </a:lnTo>
                  <a:lnTo>
                    <a:pt x="19542" y="4573734"/>
                  </a:lnTo>
                  <a:lnTo>
                    <a:pt x="19659" y="4574922"/>
                  </a:lnTo>
                  <a:lnTo>
                    <a:pt x="38576" y="4620592"/>
                  </a:lnTo>
                  <a:lnTo>
                    <a:pt x="72070" y="4648080"/>
                  </a:lnTo>
                  <a:lnTo>
                    <a:pt x="108045" y="4657724"/>
                  </a:lnTo>
                  <a:lnTo>
                    <a:pt x="8521384" y="4657724"/>
                  </a:lnTo>
                  <a:lnTo>
                    <a:pt x="8512133" y="4663261"/>
                  </a:lnTo>
                  <a:lnTo>
                    <a:pt x="8501938" y="4668073"/>
                  </a:lnTo>
                  <a:lnTo>
                    <a:pt x="8491327" y="4671879"/>
                  </a:lnTo>
                  <a:lnTo>
                    <a:pt x="8480501" y="4674599"/>
                  </a:lnTo>
                  <a:lnTo>
                    <a:pt x="8469458" y="4676230"/>
                  </a:lnTo>
                  <a:lnTo>
                    <a:pt x="8458200" y="4676775"/>
                  </a:lnTo>
                  <a:close/>
                </a:path>
                <a:path w="8572500" h="4676775">
                  <a:moveTo>
                    <a:pt x="8521384" y="4657724"/>
                  </a:moveTo>
                  <a:lnTo>
                    <a:pt x="8464453" y="4657724"/>
                  </a:lnTo>
                  <a:lnTo>
                    <a:pt x="8470647" y="4657114"/>
                  </a:lnTo>
                  <a:lnTo>
                    <a:pt x="8482914" y="4654674"/>
                  </a:lnTo>
                  <a:lnTo>
                    <a:pt x="8521129" y="4634249"/>
                  </a:lnTo>
                  <a:lnTo>
                    <a:pt x="8548592" y="4593146"/>
                  </a:lnTo>
                  <a:lnTo>
                    <a:pt x="8553449" y="4568729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7" y="4606216"/>
                  </a:lnTo>
                  <a:lnTo>
                    <a:pt x="8539021" y="4643297"/>
                  </a:lnTo>
                  <a:lnTo>
                    <a:pt x="8521711" y="4657528"/>
                  </a:lnTo>
                  <a:lnTo>
                    <a:pt x="8521384" y="46577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620249" y="2190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289" y="236798"/>
                  </a:lnTo>
                  <a:lnTo>
                    <a:pt x="358507" y="280302"/>
                  </a:lnTo>
                  <a:lnTo>
                    <a:pt x="331659" y="318424"/>
                  </a:lnTo>
                  <a:lnTo>
                    <a:pt x="296336" y="348894"/>
                  </a:lnTo>
                  <a:lnTo>
                    <a:pt x="254667" y="369869"/>
                  </a:lnTo>
                  <a:lnTo>
                    <a:pt x="209172" y="380084"/>
                  </a:lnTo>
                  <a:lnTo>
                    <a:pt x="190500" y="381000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2" y="353904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500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500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1000" y="190500"/>
                  </a:lnTo>
                  <a:close/>
                </a:path>
                <a:path w="381000" h="381000">
                  <a:moveTo>
                    <a:pt x="190500" y="76200"/>
                  </a:moveTo>
                  <a:lnTo>
                    <a:pt x="190500" y="190500"/>
                  </a:lnTo>
                  <a:lnTo>
                    <a:pt x="266700" y="228600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569450" y="1752854"/>
            <a:ext cx="617156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Time</a:t>
            </a:r>
            <a:r>
              <a:rPr dirty="0" sz="3600" spc="-90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Concepts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Wall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Clock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374050"/>
                </a:solidFill>
                <a:latin typeface="Arial"/>
                <a:cs typeface="Arial"/>
              </a:rPr>
              <a:t>Time:</a:t>
            </a:r>
            <a:r>
              <a:rPr dirty="0" sz="2250" spc="-14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Actual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elapsed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time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User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CPU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Time:</a:t>
            </a:r>
            <a:r>
              <a:rPr dirty="0" sz="2250" spc="-6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spent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user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mode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System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CPU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Time:</a:t>
            </a:r>
            <a:r>
              <a:rPr dirty="0" sz="2250" spc="-60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spent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kernel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mode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Clock</a:t>
            </a:r>
            <a:r>
              <a:rPr dirty="0" sz="225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Ticks:</a:t>
            </a:r>
            <a:r>
              <a:rPr dirty="0" sz="2250" spc="-1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System-dependent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unit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Use sysconf(_SC_CLK_TCK) for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conversion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81000" y="6886575"/>
            <a:ext cx="8610600" cy="2057400"/>
            <a:chOff x="381000" y="6886575"/>
            <a:chExt cx="8610600" cy="2057400"/>
          </a:xfrm>
        </p:grpSpPr>
        <p:sp>
          <p:nvSpPr>
            <p:cNvPr id="22" name="object 22" descr=""/>
            <p:cNvSpPr/>
            <p:nvPr/>
          </p:nvSpPr>
          <p:spPr>
            <a:xfrm>
              <a:off x="381000" y="6886575"/>
              <a:ext cx="8610600" cy="2057400"/>
            </a:xfrm>
            <a:custGeom>
              <a:avLst/>
              <a:gdLst/>
              <a:ahLst/>
              <a:cxnLst/>
              <a:rect l="l" t="t" r="r" b="b"/>
              <a:pathLst>
                <a:path w="8610600" h="2057400">
                  <a:moveTo>
                    <a:pt x="8496300" y="2057400"/>
                  </a:moveTo>
                  <a:lnTo>
                    <a:pt x="114300" y="2057400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4" y="1976229"/>
                  </a:lnTo>
                  <a:lnTo>
                    <a:pt x="0" y="19431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699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699"/>
                  </a:lnTo>
                  <a:lnTo>
                    <a:pt x="8577120" y="33477"/>
                  </a:lnTo>
                  <a:lnTo>
                    <a:pt x="8601898" y="70558"/>
                  </a:lnTo>
                  <a:lnTo>
                    <a:pt x="8610600" y="114300"/>
                  </a:lnTo>
                  <a:lnTo>
                    <a:pt x="8610600" y="1943100"/>
                  </a:lnTo>
                  <a:lnTo>
                    <a:pt x="8601897" y="1986840"/>
                  </a:lnTo>
                  <a:lnTo>
                    <a:pt x="8577120" y="2023922"/>
                  </a:lnTo>
                  <a:lnTo>
                    <a:pt x="8540038" y="2048698"/>
                  </a:lnTo>
                  <a:lnTo>
                    <a:pt x="8496300" y="20574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1000" y="6886575"/>
              <a:ext cx="8610600" cy="2057400"/>
            </a:xfrm>
            <a:custGeom>
              <a:avLst/>
              <a:gdLst/>
              <a:ahLst/>
              <a:cxnLst/>
              <a:rect l="l" t="t" r="r" b="b"/>
              <a:pathLst>
                <a:path w="8610600" h="2057400">
                  <a:moveTo>
                    <a:pt x="8496300" y="2057400"/>
                  </a:moveTo>
                  <a:lnTo>
                    <a:pt x="114300" y="2057400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4" y="1976229"/>
                  </a:lnTo>
                  <a:lnTo>
                    <a:pt x="0" y="19431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699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699"/>
                  </a:lnTo>
                  <a:lnTo>
                    <a:pt x="8559487" y="19050"/>
                  </a:lnTo>
                  <a:lnTo>
                    <a:pt x="108045" y="19050"/>
                  </a:lnTo>
                  <a:lnTo>
                    <a:pt x="101851" y="19659"/>
                  </a:lnTo>
                  <a:lnTo>
                    <a:pt x="56181" y="38575"/>
                  </a:lnTo>
                  <a:lnTo>
                    <a:pt x="28693" y="72070"/>
                  </a:lnTo>
                  <a:lnTo>
                    <a:pt x="19049" y="108046"/>
                  </a:lnTo>
                  <a:lnTo>
                    <a:pt x="19049" y="1949354"/>
                  </a:lnTo>
                  <a:lnTo>
                    <a:pt x="31627" y="1990817"/>
                  </a:lnTo>
                  <a:lnTo>
                    <a:pt x="66582" y="2025771"/>
                  </a:lnTo>
                  <a:lnTo>
                    <a:pt x="108045" y="2038349"/>
                  </a:lnTo>
                  <a:lnTo>
                    <a:pt x="8559486" y="2038349"/>
                  </a:lnTo>
                  <a:lnTo>
                    <a:pt x="8550234" y="2043887"/>
                  </a:lnTo>
                  <a:lnTo>
                    <a:pt x="8540039" y="2048698"/>
                  </a:lnTo>
                  <a:lnTo>
                    <a:pt x="8529428" y="2052505"/>
                  </a:lnTo>
                  <a:lnTo>
                    <a:pt x="8518602" y="2055224"/>
                  </a:lnTo>
                  <a:lnTo>
                    <a:pt x="8507559" y="2056855"/>
                  </a:lnTo>
                  <a:lnTo>
                    <a:pt x="8496300" y="2057400"/>
                  </a:lnTo>
                  <a:close/>
                </a:path>
                <a:path w="8610600" h="2057400">
                  <a:moveTo>
                    <a:pt x="8559486" y="2038349"/>
                  </a:moveTo>
                  <a:lnTo>
                    <a:pt x="8502554" y="2038349"/>
                  </a:lnTo>
                  <a:lnTo>
                    <a:pt x="8508747" y="2037739"/>
                  </a:lnTo>
                  <a:lnTo>
                    <a:pt x="8521016" y="2035298"/>
                  </a:lnTo>
                  <a:lnTo>
                    <a:pt x="8559229" y="2014874"/>
                  </a:lnTo>
                  <a:lnTo>
                    <a:pt x="8586692" y="1973771"/>
                  </a:lnTo>
                  <a:lnTo>
                    <a:pt x="8591550" y="1949354"/>
                  </a:lnTo>
                  <a:lnTo>
                    <a:pt x="8591550" y="108046"/>
                  </a:lnTo>
                  <a:lnTo>
                    <a:pt x="8578971" y="66580"/>
                  </a:lnTo>
                  <a:lnTo>
                    <a:pt x="8544016" y="31626"/>
                  </a:lnTo>
                  <a:lnTo>
                    <a:pt x="8502554" y="19050"/>
                  </a:lnTo>
                  <a:lnTo>
                    <a:pt x="8559487" y="19050"/>
                  </a:lnTo>
                  <a:lnTo>
                    <a:pt x="8591353" y="50785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1943100"/>
                  </a:lnTo>
                  <a:lnTo>
                    <a:pt x="8601897" y="1986840"/>
                  </a:lnTo>
                  <a:lnTo>
                    <a:pt x="8577121" y="2023922"/>
                  </a:lnTo>
                  <a:lnTo>
                    <a:pt x="8559812" y="2038154"/>
                  </a:lnTo>
                  <a:lnTo>
                    <a:pt x="8559486" y="20383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15950" y="7102475"/>
            <a:ext cx="3644265" cy="157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solidFill>
                  <a:srgbClr val="6A20A7"/>
                </a:solidFill>
                <a:latin typeface="Arial"/>
                <a:cs typeface="Arial"/>
              </a:rPr>
              <a:t>Process </a:t>
            </a:r>
            <a:r>
              <a:rPr dirty="0" sz="2250" spc="-10" b="1">
                <a:solidFill>
                  <a:srgbClr val="6A20A7"/>
                </a:solidFill>
                <a:latin typeface="Arial"/>
                <a:cs typeface="Arial"/>
              </a:rPr>
              <a:t>Scheduling</a:t>
            </a:r>
            <a:endParaRPr sz="225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35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nice() adjusts scheduling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Lower nice values = higher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priority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Range typically -20 to 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+19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296400" y="6886575"/>
            <a:ext cx="8610600" cy="2057400"/>
            <a:chOff x="9296400" y="6886575"/>
            <a:chExt cx="8610600" cy="2057400"/>
          </a:xfrm>
        </p:grpSpPr>
        <p:sp>
          <p:nvSpPr>
            <p:cNvPr id="26" name="object 26" descr=""/>
            <p:cNvSpPr/>
            <p:nvPr/>
          </p:nvSpPr>
          <p:spPr>
            <a:xfrm>
              <a:off x="9296400" y="6886575"/>
              <a:ext cx="8610600" cy="2057400"/>
            </a:xfrm>
            <a:custGeom>
              <a:avLst/>
              <a:gdLst/>
              <a:ahLst/>
              <a:cxnLst/>
              <a:rect l="l" t="t" r="r" b="b"/>
              <a:pathLst>
                <a:path w="8610600" h="2057400">
                  <a:moveTo>
                    <a:pt x="8496300" y="2057400"/>
                  </a:moveTo>
                  <a:lnTo>
                    <a:pt x="114300" y="2057400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3" y="1976229"/>
                  </a:lnTo>
                  <a:lnTo>
                    <a:pt x="0" y="19431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699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699"/>
                  </a:lnTo>
                  <a:lnTo>
                    <a:pt x="8577120" y="33477"/>
                  </a:lnTo>
                  <a:lnTo>
                    <a:pt x="8601897" y="70558"/>
                  </a:lnTo>
                  <a:lnTo>
                    <a:pt x="8610600" y="114300"/>
                  </a:lnTo>
                  <a:lnTo>
                    <a:pt x="8610600" y="1943100"/>
                  </a:lnTo>
                  <a:lnTo>
                    <a:pt x="8601897" y="1986840"/>
                  </a:lnTo>
                  <a:lnTo>
                    <a:pt x="8577120" y="2023922"/>
                  </a:lnTo>
                  <a:lnTo>
                    <a:pt x="8540038" y="2048698"/>
                  </a:lnTo>
                  <a:lnTo>
                    <a:pt x="8496300" y="20574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296400" y="6886575"/>
              <a:ext cx="8610600" cy="2057400"/>
            </a:xfrm>
            <a:custGeom>
              <a:avLst/>
              <a:gdLst/>
              <a:ahLst/>
              <a:cxnLst/>
              <a:rect l="l" t="t" r="r" b="b"/>
              <a:pathLst>
                <a:path w="8610600" h="2057400">
                  <a:moveTo>
                    <a:pt x="8496300" y="2057400"/>
                  </a:moveTo>
                  <a:lnTo>
                    <a:pt x="114300" y="2057400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3" y="1976229"/>
                  </a:lnTo>
                  <a:lnTo>
                    <a:pt x="0" y="1943100"/>
                  </a:lnTo>
                  <a:lnTo>
                    <a:pt x="0" y="114300"/>
                  </a:lnTo>
                  <a:lnTo>
                    <a:pt x="8699" y="70558"/>
                  </a:lnTo>
                  <a:lnTo>
                    <a:pt x="33477" y="33477"/>
                  </a:lnTo>
                  <a:lnTo>
                    <a:pt x="70558" y="8699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699"/>
                  </a:lnTo>
                  <a:lnTo>
                    <a:pt x="8559486" y="19050"/>
                  </a:lnTo>
                  <a:lnTo>
                    <a:pt x="108046" y="19050"/>
                  </a:lnTo>
                  <a:lnTo>
                    <a:pt x="101851" y="19659"/>
                  </a:lnTo>
                  <a:lnTo>
                    <a:pt x="56180" y="38575"/>
                  </a:lnTo>
                  <a:lnTo>
                    <a:pt x="28692" y="72070"/>
                  </a:lnTo>
                  <a:lnTo>
                    <a:pt x="19050" y="108046"/>
                  </a:lnTo>
                  <a:lnTo>
                    <a:pt x="19050" y="1949354"/>
                  </a:lnTo>
                  <a:lnTo>
                    <a:pt x="31625" y="1990817"/>
                  </a:lnTo>
                  <a:lnTo>
                    <a:pt x="66580" y="2025771"/>
                  </a:lnTo>
                  <a:lnTo>
                    <a:pt x="108046" y="2038349"/>
                  </a:lnTo>
                  <a:lnTo>
                    <a:pt x="8559485" y="2038349"/>
                  </a:lnTo>
                  <a:lnTo>
                    <a:pt x="8550233" y="2043887"/>
                  </a:lnTo>
                  <a:lnTo>
                    <a:pt x="8540038" y="2048698"/>
                  </a:lnTo>
                  <a:lnTo>
                    <a:pt x="8529427" y="2052505"/>
                  </a:lnTo>
                  <a:lnTo>
                    <a:pt x="8518601" y="2055224"/>
                  </a:lnTo>
                  <a:lnTo>
                    <a:pt x="8507558" y="2056855"/>
                  </a:lnTo>
                  <a:lnTo>
                    <a:pt x="8496300" y="2057400"/>
                  </a:lnTo>
                  <a:close/>
                </a:path>
                <a:path w="8610600" h="2057400">
                  <a:moveTo>
                    <a:pt x="8559485" y="2038349"/>
                  </a:moveTo>
                  <a:lnTo>
                    <a:pt x="8502553" y="2038349"/>
                  </a:lnTo>
                  <a:lnTo>
                    <a:pt x="8508747" y="2037739"/>
                  </a:lnTo>
                  <a:lnTo>
                    <a:pt x="8521014" y="2035298"/>
                  </a:lnTo>
                  <a:lnTo>
                    <a:pt x="8559229" y="2014874"/>
                  </a:lnTo>
                  <a:lnTo>
                    <a:pt x="8586692" y="1973771"/>
                  </a:lnTo>
                  <a:lnTo>
                    <a:pt x="8591549" y="1949354"/>
                  </a:lnTo>
                  <a:lnTo>
                    <a:pt x="8591549" y="108046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0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6" y="19050"/>
                  </a:lnTo>
                  <a:lnTo>
                    <a:pt x="8591353" y="50785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1943100"/>
                  </a:lnTo>
                  <a:lnTo>
                    <a:pt x="8601897" y="1986840"/>
                  </a:lnTo>
                  <a:lnTo>
                    <a:pt x="8577121" y="2023922"/>
                  </a:lnTo>
                  <a:lnTo>
                    <a:pt x="8559811" y="2038154"/>
                  </a:lnTo>
                  <a:lnTo>
                    <a:pt x="8559485" y="20383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531350" y="7102475"/>
            <a:ext cx="3955415" cy="157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solidFill>
                  <a:srgbClr val="993312"/>
                </a:solidFill>
                <a:latin typeface="Arial"/>
                <a:cs typeface="Arial"/>
              </a:rPr>
              <a:t>Process</a:t>
            </a:r>
            <a:r>
              <a:rPr dirty="0" sz="2250" spc="-85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993312"/>
                </a:solidFill>
                <a:latin typeface="Arial"/>
                <a:cs typeface="Arial"/>
              </a:rPr>
              <a:t>Accounting</a:t>
            </a:r>
            <a:endParaRPr sz="225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35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Kernel records process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statistics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CPU time, memory usage, I/O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counts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Used for billing and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26299" y="520621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628607" y="254078"/>
                </a:moveTo>
                <a:lnTo>
                  <a:pt x="634439" y="298616"/>
                </a:lnTo>
                <a:lnTo>
                  <a:pt x="634999" y="316578"/>
                </a:lnTo>
                <a:lnTo>
                  <a:pt x="634896" y="325572"/>
                </a:lnTo>
                <a:lnTo>
                  <a:pt x="630577" y="370282"/>
                </a:lnTo>
                <a:lnTo>
                  <a:pt x="619993" y="413928"/>
                </a:lnTo>
                <a:lnTo>
                  <a:pt x="603357" y="455644"/>
                </a:lnTo>
                <a:lnTo>
                  <a:pt x="580997" y="494601"/>
                </a:lnTo>
                <a:lnTo>
                  <a:pt x="553364" y="530014"/>
                </a:lnTo>
                <a:lnTo>
                  <a:pt x="521015" y="561167"/>
                </a:lnTo>
                <a:lnTo>
                  <a:pt x="484594" y="587445"/>
                </a:lnTo>
                <a:lnTo>
                  <a:pt x="444822" y="608323"/>
                </a:lnTo>
                <a:lnTo>
                  <a:pt x="402503" y="623380"/>
                </a:lnTo>
                <a:lnTo>
                  <a:pt x="358490" y="632314"/>
                </a:lnTo>
                <a:lnTo>
                  <a:pt x="313656" y="634947"/>
                </a:lnTo>
                <a:lnTo>
                  <a:pt x="304665" y="634711"/>
                </a:lnTo>
                <a:lnTo>
                  <a:pt x="260025" y="629725"/>
                </a:lnTo>
                <a:lnTo>
                  <a:pt x="216541" y="618492"/>
                </a:lnTo>
                <a:lnTo>
                  <a:pt x="175078" y="601235"/>
                </a:lnTo>
                <a:lnTo>
                  <a:pt x="136458" y="578297"/>
                </a:lnTo>
                <a:lnTo>
                  <a:pt x="101462" y="550138"/>
                </a:lnTo>
                <a:lnTo>
                  <a:pt x="70794" y="517328"/>
                </a:lnTo>
                <a:lnTo>
                  <a:pt x="45063" y="480519"/>
                </a:lnTo>
                <a:lnTo>
                  <a:pt x="24780" y="440441"/>
                </a:lnTo>
                <a:lnTo>
                  <a:pt x="10356" y="397902"/>
                </a:lnTo>
                <a:lnTo>
                  <a:pt x="2080" y="353760"/>
                </a:lnTo>
                <a:lnTo>
                  <a:pt x="0" y="317877"/>
                </a:lnTo>
                <a:lnTo>
                  <a:pt x="115" y="308892"/>
                </a:lnTo>
                <a:lnTo>
                  <a:pt x="4502" y="264188"/>
                </a:lnTo>
                <a:lnTo>
                  <a:pt x="15154" y="220551"/>
                </a:lnTo>
                <a:lnTo>
                  <a:pt x="31853" y="178860"/>
                </a:lnTo>
                <a:lnTo>
                  <a:pt x="54269" y="139943"/>
                </a:lnTo>
                <a:lnTo>
                  <a:pt x="81956" y="104573"/>
                </a:lnTo>
                <a:lnTo>
                  <a:pt x="114357" y="73463"/>
                </a:lnTo>
                <a:lnTo>
                  <a:pt x="150818" y="47241"/>
                </a:lnTo>
                <a:lnTo>
                  <a:pt x="190614" y="26426"/>
                </a:lnTo>
                <a:lnTo>
                  <a:pt x="232957" y="11433"/>
                </a:lnTo>
                <a:lnTo>
                  <a:pt x="276991" y="2565"/>
                </a:lnTo>
                <a:lnTo>
                  <a:pt x="321828" y="0"/>
                </a:lnTo>
                <a:lnTo>
                  <a:pt x="330811" y="249"/>
                </a:lnTo>
                <a:lnTo>
                  <a:pt x="375444" y="5303"/>
                </a:lnTo>
                <a:lnTo>
                  <a:pt x="418918" y="16604"/>
                </a:lnTo>
                <a:lnTo>
                  <a:pt x="460355" y="33923"/>
                </a:lnTo>
                <a:lnTo>
                  <a:pt x="476175" y="42464"/>
                </a:lnTo>
              </a:path>
              <a:path w="635000" h="635000">
                <a:moveTo>
                  <a:pt x="222175" y="285828"/>
                </a:moveTo>
                <a:lnTo>
                  <a:pt x="317425" y="381078"/>
                </a:lnTo>
                <a:lnTo>
                  <a:pt x="634925" y="63578"/>
                </a:lnTo>
              </a:path>
            </a:pathLst>
          </a:custGeom>
          <a:ln w="63499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2857" y="225425"/>
            <a:ext cx="419290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Summary</a:t>
            </a:r>
            <a:endParaRPr sz="7200"/>
          </a:p>
        </p:txBody>
      </p:sp>
      <p:sp>
        <p:nvSpPr>
          <p:cNvPr id="4" name="object 4" descr=""/>
          <p:cNvSpPr txBox="1"/>
          <p:nvPr/>
        </p:nvSpPr>
        <p:spPr>
          <a:xfrm>
            <a:off x="5857379" y="1358900"/>
            <a:ext cx="65735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4A5462"/>
                </a:solidFill>
                <a:latin typeface="Arial"/>
                <a:cs typeface="Arial"/>
              </a:rPr>
              <a:t>Process Control Key</a:t>
            </a:r>
            <a:r>
              <a:rPr dirty="0" sz="3600" spc="-6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3600" spc="-45">
                <a:solidFill>
                  <a:srgbClr val="4A5462"/>
                </a:solidFill>
                <a:latin typeface="Arial"/>
                <a:cs typeface="Arial"/>
              </a:rPr>
              <a:t>Takeaways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2209799"/>
            <a:ext cx="8572500" cy="4991100"/>
            <a:chOff x="381000" y="2209799"/>
            <a:chExt cx="8572500" cy="4991100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2209799"/>
              <a:ext cx="8572500" cy="4991100"/>
            </a:xfrm>
            <a:custGeom>
              <a:avLst/>
              <a:gdLst/>
              <a:ahLst/>
              <a:cxnLst/>
              <a:rect l="l" t="t" r="r" b="b"/>
              <a:pathLst>
                <a:path w="8572500" h="4991100">
                  <a:moveTo>
                    <a:pt x="8458200" y="4991100"/>
                  </a:moveTo>
                  <a:lnTo>
                    <a:pt x="114300" y="4991100"/>
                  </a:lnTo>
                  <a:lnTo>
                    <a:pt x="103040" y="4990555"/>
                  </a:lnTo>
                  <a:lnTo>
                    <a:pt x="60364" y="4977586"/>
                  </a:lnTo>
                  <a:lnTo>
                    <a:pt x="25900" y="4949275"/>
                  </a:lnTo>
                  <a:lnTo>
                    <a:pt x="4894" y="4909929"/>
                  </a:lnTo>
                  <a:lnTo>
                    <a:pt x="0" y="48768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8"/>
                  </a:lnTo>
                  <a:lnTo>
                    <a:pt x="8572500" y="114300"/>
                  </a:lnTo>
                  <a:lnTo>
                    <a:pt x="8572500" y="4876800"/>
                  </a:lnTo>
                  <a:lnTo>
                    <a:pt x="8563798" y="4920540"/>
                  </a:lnTo>
                  <a:lnTo>
                    <a:pt x="8539020" y="4957622"/>
                  </a:lnTo>
                  <a:lnTo>
                    <a:pt x="8501940" y="4982397"/>
                  </a:lnTo>
                  <a:lnTo>
                    <a:pt x="8458200" y="4991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1000" y="2209799"/>
              <a:ext cx="8572500" cy="4991100"/>
            </a:xfrm>
            <a:custGeom>
              <a:avLst/>
              <a:gdLst/>
              <a:ahLst/>
              <a:cxnLst/>
              <a:rect l="l" t="t" r="r" b="b"/>
              <a:pathLst>
                <a:path w="8572500" h="4991100">
                  <a:moveTo>
                    <a:pt x="8458200" y="4991100"/>
                  </a:moveTo>
                  <a:lnTo>
                    <a:pt x="114300" y="4991100"/>
                  </a:lnTo>
                  <a:lnTo>
                    <a:pt x="103040" y="4990555"/>
                  </a:lnTo>
                  <a:lnTo>
                    <a:pt x="60364" y="4977586"/>
                  </a:lnTo>
                  <a:lnTo>
                    <a:pt x="25900" y="4949275"/>
                  </a:lnTo>
                  <a:lnTo>
                    <a:pt x="4894" y="4909929"/>
                  </a:lnTo>
                  <a:lnTo>
                    <a:pt x="0" y="4876800"/>
                  </a:lnTo>
                  <a:lnTo>
                    <a:pt x="0" y="114300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883054"/>
                  </a:lnTo>
                  <a:lnTo>
                    <a:pt x="31627" y="4924517"/>
                  </a:lnTo>
                  <a:lnTo>
                    <a:pt x="66582" y="4959471"/>
                  </a:lnTo>
                  <a:lnTo>
                    <a:pt x="108045" y="4972050"/>
                  </a:lnTo>
                  <a:lnTo>
                    <a:pt x="8521384" y="4972050"/>
                  </a:lnTo>
                  <a:lnTo>
                    <a:pt x="8512134" y="4977586"/>
                  </a:lnTo>
                  <a:lnTo>
                    <a:pt x="8501940" y="4982398"/>
                  </a:lnTo>
                  <a:lnTo>
                    <a:pt x="8491329" y="4986204"/>
                  </a:lnTo>
                  <a:lnTo>
                    <a:pt x="8480502" y="4988924"/>
                  </a:lnTo>
                  <a:lnTo>
                    <a:pt x="8469459" y="4990555"/>
                  </a:lnTo>
                  <a:lnTo>
                    <a:pt x="8458200" y="4991100"/>
                  </a:lnTo>
                  <a:close/>
                </a:path>
                <a:path w="8572500" h="4991100">
                  <a:moveTo>
                    <a:pt x="8521384" y="4972050"/>
                  </a:moveTo>
                  <a:lnTo>
                    <a:pt x="8464454" y="4972050"/>
                  </a:lnTo>
                  <a:lnTo>
                    <a:pt x="8470647" y="4971439"/>
                  </a:lnTo>
                  <a:lnTo>
                    <a:pt x="8482915" y="4968999"/>
                  </a:lnTo>
                  <a:lnTo>
                    <a:pt x="8521129" y="4948574"/>
                  </a:lnTo>
                  <a:lnTo>
                    <a:pt x="8548592" y="4907471"/>
                  </a:lnTo>
                  <a:lnTo>
                    <a:pt x="8553450" y="4883054"/>
                  </a:lnTo>
                  <a:lnTo>
                    <a:pt x="8553450" y="108045"/>
                  </a:lnTo>
                  <a:lnTo>
                    <a:pt x="8552957" y="103040"/>
                  </a:lnTo>
                  <a:lnTo>
                    <a:pt x="8552839" y="101851"/>
                  </a:lnTo>
                  <a:lnTo>
                    <a:pt x="8533922" y="56181"/>
                  </a:lnTo>
                  <a:lnTo>
                    <a:pt x="8500427" y="28693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876800"/>
                  </a:lnTo>
                  <a:lnTo>
                    <a:pt x="8563799" y="4920541"/>
                  </a:lnTo>
                  <a:lnTo>
                    <a:pt x="8539021" y="4957622"/>
                  </a:lnTo>
                  <a:lnTo>
                    <a:pt x="8521712" y="4971853"/>
                  </a:lnTo>
                  <a:lnTo>
                    <a:pt x="8521384" y="49720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6750" y="2514600"/>
              <a:ext cx="381000" cy="342900"/>
            </a:xfrm>
            <a:custGeom>
              <a:avLst/>
              <a:gdLst/>
              <a:ahLst/>
              <a:cxnLst/>
              <a:rect l="l" t="t" r="r" b="b"/>
              <a:pathLst>
                <a:path w="381000" h="342900">
                  <a:moveTo>
                    <a:pt x="190500" y="76200"/>
                  </a:moveTo>
                  <a:lnTo>
                    <a:pt x="190500" y="342900"/>
                  </a:lnTo>
                </a:path>
                <a:path w="381000" h="342900">
                  <a:moveTo>
                    <a:pt x="19050" y="285750"/>
                  </a:moveTo>
                  <a:lnTo>
                    <a:pt x="1450" y="273990"/>
                  </a:lnTo>
                  <a:lnTo>
                    <a:pt x="483" y="271656"/>
                  </a:lnTo>
                  <a:lnTo>
                    <a:pt x="0" y="269226"/>
                  </a:lnTo>
                  <a:lnTo>
                    <a:pt x="0" y="266700"/>
                  </a:lnTo>
                  <a:lnTo>
                    <a:pt x="0" y="19050"/>
                  </a:lnTo>
                  <a:lnTo>
                    <a:pt x="0" y="16523"/>
                  </a:lnTo>
                  <a:lnTo>
                    <a:pt x="483" y="14093"/>
                  </a:lnTo>
                  <a:lnTo>
                    <a:pt x="11759" y="1450"/>
                  </a:lnTo>
                  <a:lnTo>
                    <a:pt x="14093" y="483"/>
                  </a:lnTo>
                  <a:lnTo>
                    <a:pt x="16523" y="0"/>
                  </a:lnTo>
                  <a:lnTo>
                    <a:pt x="19050" y="0"/>
                  </a:lnTo>
                  <a:lnTo>
                    <a:pt x="114300" y="0"/>
                  </a:lnTo>
                  <a:lnTo>
                    <a:pt x="119303" y="0"/>
                  </a:lnTo>
                  <a:lnTo>
                    <a:pt x="124258" y="488"/>
                  </a:lnTo>
                  <a:lnTo>
                    <a:pt x="129165" y="1464"/>
                  </a:lnTo>
                  <a:lnTo>
                    <a:pt x="134073" y="2440"/>
                  </a:lnTo>
                  <a:lnTo>
                    <a:pt x="138837" y="3885"/>
                  </a:lnTo>
                  <a:lnTo>
                    <a:pt x="143460" y="5800"/>
                  </a:lnTo>
                  <a:lnTo>
                    <a:pt x="148082" y="7715"/>
                  </a:lnTo>
                  <a:lnTo>
                    <a:pt x="168181" y="22318"/>
                  </a:lnTo>
                  <a:lnTo>
                    <a:pt x="171719" y="25856"/>
                  </a:lnTo>
                  <a:lnTo>
                    <a:pt x="189035" y="61334"/>
                  </a:lnTo>
                  <a:lnTo>
                    <a:pt x="190011" y="66241"/>
                  </a:lnTo>
                  <a:lnTo>
                    <a:pt x="190499" y="71196"/>
                  </a:lnTo>
                  <a:lnTo>
                    <a:pt x="190500" y="76200"/>
                  </a:lnTo>
                  <a:lnTo>
                    <a:pt x="190499" y="71196"/>
                  </a:lnTo>
                  <a:lnTo>
                    <a:pt x="203342" y="33865"/>
                  </a:lnTo>
                  <a:lnTo>
                    <a:pt x="206121" y="29705"/>
                  </a:lnTo>
                  <a:lnTo>
                    <a:pt x="209280" y="25856"/>
                  </a:lnTo>
                  <a:lnTo>
                    <a:pt x="212818" y="22318"/>
                  </a:lnTo>
                  <a:lnTo>
                    <a:pt x="216356" y="18780"/>
                  </a:lnTo>
                  <a:lnTo>
                    <a:pt x="237539" y="5800"/>
                  </a:lnTo>
                  <a:lnTo>
                    <a:pt x="242162" y="3885"/>
                  </a:lnTo>
                  <a:lnTo>
                    <a:pt x="246926" y="2440"/>
                  </a:lnTo>
                  <a:lnTo>
                    <a:pt x="251834" y="1464"/>
                  </a:lnTo>
                  <a:lnTo>
                    <a:pt x="256741" y="488"/>
                  </a:lnTo>
                  <a:lnTo>
                    <a:pt x="261696" y="0"/>
                  </a:lnTo>
                  <a:lnTo>
                    <a:pt x="266700" y="0"/>
                  </a:lnTo>
                  <a:lnTo>
                    <a:pt x="361950" y="0"/>
                  </a:lnTo>
                  <a:lnTo>
                    <a:pt x="364476" y="0"/>
                  </a:lnTo>
                  <a:lnTo>
                    <a:pt x="366906" y="483"/>
                  </a:lnTo>
                  <a:lnTo>
                    <a:pt x="369240" y="1450"/>
                  </a:lnTo>
                  <a:lnTo>
                    <a:pt x="371573" y="2416"/>
                  </a:lnTo>
                  <a:lnTo>
                    <a:pt x="381000" y="19050"/>
                  </a:lnTo>
                  <a:lnTo>
                    <a:pt x="381000" y="266700"/>
                  </a:lnTo>
                  <a:lnTo>
                    <a:pt x="361950" y="285750"/>
                  </a:lnTo>
                  <a:lnTo>
                    <a:pt x="247650" y="285750"/>
                  </a:lnTo>
                  <a:lnTo>
                    <a:pt x="243897" y="285750"/>
                  </a:lnTo>
                  <a:lnTo>
                    <a:pt x="240180" y="286116"/>
                  </a:lnTo>
                  <a:lnTo>
                    <a:pt x="236500" y="286848"/>
                  </a:lnTo>
                  <a:lnTo>
                    <a:pt x="232820" y="287580"/>
                  </a:lnTo>
                  <a:lnTo>
                    <a:pt x="229246" y="288664"/>
                  </a:lnTo>
                  <a:lnTo>
                    <a:pt x="225779" y="290100"/>
                  </a:lnTo>
                  <a:lnTo>
                    <a:pt x="222312" y="291536"/>
                  </a:lnTo>
                  <a:lnTo>
                    <a:pt x="207238" y="302488"/>
                  </a:lnTo>
                  <a:lnTo>
                    <a:pt x="204585" y="305142"/>
                  </a:lnTo>
                  <a:lnTo>
                    <a:pt x="202216" y="308029"/>
                  </a:lnTo>
                  <a:lnTo>
                    <a:pt x="200131" y="311149"/>
                  </a:lnTo>
                  <a:lnTo>
                    <a:pt x="198046" y="314269"/>
                  </a:lnTo>
                  <a:lnTo>
                    <a:pt x="196286" y="317562"/>
                  </a:lnTo>
                  <a:lnTo>
                    <a:pt x="194850" y="321029"/>
                  </a:lnTo>
                  <a:lnTo>
                    <a:pt x="193414" y="324496"/>
                  </a:lnTo>
                  <a:lnTo>
                    <a:pt x="192330" y="328070"/>
                  </a:lnTo>
                  <a:lnTo>
                    <a:pt x="191598" y="331750"/>
                  </a:lnTo>
                  <a:lnTo>
                    <a:pt x="190866" y="335430"/>
                  </a:lnTo>
                  <a:lnTo>
                    <a:pt x="190499" y="339147"/>
                  </a:lnTo>
                  <a:lnTo>
                    <a:pt x="190500" y="342900"/>
                  </a:lnTo>
                  <a:lnTo>
                    <a:pt x="190499" y="339147"/>
                  </a:lnTo>
                  <a:lnTo>
                    <a:pt x="180868" y="311149"/>
                  </a:lnTo>
                  <a:lnTo>
                    <a:pt x="178783" y="308029"/>
                  </a:lnTo>
                  <a:lnTo>
                    <a:pt x="144499" y="286848"/>
                  </a:lnTo>
                  <a:lnTo>
                    <a:pt x="140818" y="286116"/>
                  </a:lnTo>
                  <a:lnTo>
                    <a:pt x="137102" y="285750"/>
                  </a:lnTo>
                  <a:lnTo>
                    <a:pt x="133350" y="285750"/>
                  </a:lnTo>
                  <a:lnTo>
                    <a:pt x="19050" y="285750"/>
                  </a:lnTo>
                  <a:close/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225550" y="2368550"/>
            <a:ext cx="52336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Core Concepts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Covered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5950" y="2959100"/>
            <a:ext cx="5510530" cy="3987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3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creation with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termination and status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handling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Program execution with exec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family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Parent-child synchronization with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wait()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 IDs and inheritance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properties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Zombie and orphan process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management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Race conditions and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synchronization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Security with user/group ID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changes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334500" y="2209799"/>
            <a:ext cx="8572500" cy="4991100"/>
            <a:chOff x="9334500" y="2209799"/>
            <a:chExt cx="8572500" cy="4991100"/>
          </a:xfrm>
        </p:grpSpPr>
        <p:sp>
          <p:nvSpPr>
            <p:cNvPr id="12" name="object 12" descr=""/>
            <p:cNvSpPr/>
            <p:nvPr/>
          </p:nvSpPr>
          <p:spPr>
            <a:xfrm>
              <a:off x="9334500" y="2209799"/>
              <a:ext cx="8572500" cy="4991100"/>
            </a:xfrm>
            <a:custGeom>
              <a:avLst/>
              <a:gdLst/>
              <a:ahLst/>
              <a:cxnLst/>
              <a:rect l="l" t="t" r="r" b="b"/>
              <a:pathLst>
                <a:path w="8572500" h="4991100">
                  <a:moveTo>
                    <a:pt x="8458200" y="4991100"/>
                  </a:moveTo>
                  <a:lnTo>
                    <a:pt x="114300" y="4991100"/>
                  </a:lnTo>
                  <a:lnTo>
                    <a:pt x="103039" y="4990555"/>
                  </a:lnTo>
                  <a:lnTo>
                    <a:pt x="60363" y="4977586"/>
                  </a:lnTo>
                  <a:lnTo>
                    <a:pt x="25899" y="4949275"/>
                  </a:lnTo>
                  <a:lnTo>
                    <a:pt x="4893" y="4909929"/>
                  </a:lnTo>
                  <a:lnTo>
                    <a:pt x="0" y="4876800"/>
                  </a:lnTo>
                  <a:lnTo>
                    <a:pt x="0" y="114300"/>
                  </a:lnTo>
                  <a:lnTo>
                    <a:pt x="8698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8"/>
                  </a:lnTo>
                  <a:lnTo>
                    <a:pt x="8572500" y="114300"/>
                  </a:lnTo>
                  <a:lnTo>
                    <a:pt x="8572500" y="4876800"/>
                  </a:lnTo>
                  <a:lnTo>
                    <a:pt x="8563797" y="4920540"/>
                  </a:lnTo>
                  <a:lnTo>
                    <a:pt x="8539020" y="4957622"/>
                  </a:lnTo>
                  <a:lnTo>
                    <a:pt x="8501938" y="4982397"/>
                  </a:lnTo>
                  <a:lnTo>
                    <a:pt x="8458200" y="4991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34500" y="2209799"/>
              <a:ext cx="8572500" cy="4991100"/>
            </a:xfrm>
            <a:custGeom>
              <a:avLst/>
              <a:gdLst/>
              <a:ahLst/>
              <a:cxnLst/>
              <a:rect l="l" t="t" r="r" b="b"/>
              <a:pathLst>
                <a:path w="8572500" h="4991100">
                  <a:moveTo>
                    <a:pt x="8458200" y="4991100"/>
                  </a:moveTo>
                  <a:lnTo>
                    <a:pt x="114300" y="4991100"/>
                  </a:lnTo>
                  <a:lnTo>
                    <a:pt x="103040" y="4990555"/>
                  </a:lnTo>
                  <a:lnTo>
                    <a:pt x="60363" y="4977586"/>
                  </a:lnTo>
                  <a:lnTo>
                    <a:pt x="25899" y="4949275"/>
                  </a:lnTo>
                  <a:lnTo>
                    <a:pt x="4893" y="4909929"/>
                  </a:lnTo>
                  <a:lnTo>
                    <a:pt x="0" y="4876800"/>
                  </a:lnTo>
                  <a:lnTo>
                    <a:pt x="0" y="114300"/>
                  </a:lnTo>
                  <a:lnTo>
                    <a:pt x="8698" y="70558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883054"/>
                  </a:lnTo>
                  <a:lnTo>
                    <a:pt x="19542" y="4888059"/>
                  </a:lnTo>
                  <a:lnTo>
                    <a:pt x="19659" y="4889247"/>
                  </a:lnTo>
                  <a:lnTo>
                    <a:pt x="38577" y="4934917"/>
                  </a:lnTo>
                  <a:lnTo>
                    <a:pt x="72070" y="4962405"/>
                  </a:lnTo>
                  <a:lnTo>
                    <a:pt x="108045" y="4972050"/>
                  </a:lnTo>
                  <a:lnTo>
                    <a:pt x="8521383" y="4972050"/>
                  </a:lnTo>
                  <a:lnTo>
                    <a:pt x="8512133" y="4977586"/>
                  </a:lnTo>
                  <a:lnTo>
                    <a:pt x="8501938" y="4982398"/>
                  </a:lnTo>
                  <a:lnTo>
                    <a:pt x="8491327" y="4986204"/>
                  </a:lnTo>
                  <a:lnTo>
                    <a:pt x="8480501" y="4988924"/>
                  </a:lnTo>
                  <a:lnTo>
                    <a:pt x="8469458" y="4990555"/>
                  </a:lnTo>
                  <a:lnTo>
                    <a:pt x="8458200" y="4991100"/>
                  </a:lnTo>
                  <a:close/>
                </a:path>
                <a:path w="8572500" h="4991100">
                  <a:moveTo>
                    <a:pt x="8521383" y="4972050"/>
                  </a:moveTo>
                  <a:lnTo>
                    <a:pt x="8464453" y="4972050"/>
                  </a:lnTo>
                  <a:lnTo>
                    <a:pt x="8470647" y="4971439"/>
                  </a:lnTo>
                  <a:lnTo>
                    <a:pt x="8482914" y="4968999"/>
                  </a:lnTo>
                  <a:lnTo>
                    <a:pt x="8521129" y="4948574"/>
                  </a:lnTo>
                  <a:lnTo>
                    <a:pt x="8548592" y="4907471"/>
                  </a:lnTo>
                  <a:lnTo>
                    <a:pt x="8553449" y="48830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876800"/>
                  </a:lnTo>
                  <a:lnTo>
                    <a:pt x="8563797" y="4920541"/>
                  </a:lnTo>
                  <a:lnTo>
                    <a:pt x="8539021" y="4957622"/>
                  </a:lnTo>
                  <a:lnTo>
                    <a:pt x="8521711" y="4971853"/>
                  </a:lnTo>
                  <a:lnTo>
                    <a:pt x="8521383" y="49720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620249" y="24955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289" y="236798"/>
                  </a:lnTo>
                  <a:lnTo>
                    <a:pt x="358507" y="280302"/>
                  </a:lnTo>
                  <a:lnTo>
                    <a:pt x="331659" y="318424"/>
                  </a:lnTo>
                  <a:lnTo>
                    <a:pt x="296336" y="348894"/>
                  </a:lnTo>
                  <a:lnTo>
                    <a:pt x="254667" y="369869"/>
                  </a:lnTo>
                  <a:lnTo>
                    <a:pt x="209172" y="380084"/>
                  </a:lnTo>
                  <a:lnTo>
                    <a:pt x="190500" y="381000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2" y="353904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500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500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1000" y="190500"/>
                  </a:lnTo>
                  <a:close/>
                </a:path>
                <a:path w="381000" h="381000">
                  <a:moveTo>
                    <a:pt x="304800" y="190500"/>
                  </a:moveTo>
                  <a:lnTo>
                    <a:pt x="304799" y="198005"/>
                  </a:lnTo>
                  <a:lnTo>
                    <a:pt x="304067" y="205437"/>
                  </a:lnTo>
                  <a:lnTo>
                    <a:pt x="302603" y="212798"/>
                  </a:lnTo>
                  <a:lnTo>
                    <a:pt x="301139" y="220159"/>
                  </a:lnTo>
                  <a:lnTo>
                    <a:pt x="285536" y="254001"/>
                  </a:lnTo>
                  <a:lnTo>
                    <a:pt x="281367" y="260241"/>
                  </a:lnTo>
                  <a:lnTo>
                    <a:pt x="254001" y="285536"/>
                  </a:lnTo>
                  <a:lnTo>
                    <a:pt x="247761" y="289706"/>
                  </a:lnTo>
                  <a:lnTo>
                    <a:pt x="212798" y="302603"/>
                  </a:lnTo>
                  <a:lnTo>
                    <a:pt x="205437" y="304067"/>
                  </a:lnTo>
                  <a:lnTo>
                    <a:pt x="198005" y="304799"/>
                  </a:lnTo>
                  <a:lnTo>
                    <a:pt x="190500" y="304800"/>
                  </a:lnTo>
                  <a:lnTo>
                    <a:pt x="182994" y="304799"/>
                  </a:lnTo>
                  <a:lnTo>
                    <a:pt x="175561" y="304067"/>
                  </a:lnTo>
                  <a:lnTo>
                    <a:pt x="168201" y="302603"/>
                  </a:lnTo>
                  <a:lnTo>
                    <a:pt x="160840" y="301139"/>
                  </a:lnTo>
                  <a:lnTo>
                    <a:pt x="126998" y="285536"/>
                  </a:lnTo>
                  <a:lnTo>
                    <a:pt x="120758" y="281367"/>
                  </a:lnTo>
                  <a:lnTo>
                    <a:pt x="95463" y="254001"/>
                  </a:lnTo>
                  <a:lnTo>
                    <a:pt x="91293" y="247761"/>
                  </a:lnTo>
                  <a:lnTo>
                    <a:pt x="78396" y="212798"/>
                  </a:lnTo>
                  <a:lnTo>
                    <a:pt x="76932" y="205437"/>
                  </a:lnTo>
                  <a:lnTo>
                    <a:pt x="76199" y="198005"/>
                  </a:lnTo>
                  <a:lnTo>
                    <a:pt x="76200" y="190500"/>
                  </a:lnTo>
                  <a:lnTo>
                    <a:pt x="76199" y="182994"/>
                  </a:lnTo>
                  <a:lnTo>
                    <a:pt x="87772" y="139825"/>
                  </a:lnTo>
                  <a:lnTo>
                    <a:pt x="109677" y="109677"/>
                  </a:lnTo>
                  <a:lnTo>
                    <a:pt x="114984" y="104370"/>
                  </a:lnTo>
                  <a:lnTo>
                    <a:pt x="120758" y="99632"/>
                  </a:lnTo>
                  <a:lnTo>
                    <a:pt x="126998" y="95463"/>
                  </a:lnTo>
                  <a:lnTo>
                    <a:pt x="133238" y="91293"/>
                  </a:lnTo>
                  <a:lnTo>
                    <a:pt x="175561" y="76932"/>
                  </a:lnTo>
                  <a:lnTo>
                    <a:pt x="182994" y="76200"/>
                  </a:lnTo>
                  <a:lnTo>
                    <a:pt x="190500" y="76200"/>
                  </a:lnTo>
                  <a:lnTo>
                    <a:pt x="198005" y="76200"/>
                  </a:lnTo>
                  <a:lnTo>
                    <a:pt x="241174" y="87772"/>
                  </a:lnTo>
                  <a:lnTo>
                    <a:pt x="254001" y="95463"/>
                  </a:lnTo>
                  <a:lnTo>
                    <a:pt x="260241" y="99632"/>
                  </a:lnTo>
                  <a:lnTo>
                    <a:pt x="285536" y="126998"/>
                  </a:lnTo>
                  <a:lnTo>
                    <a:pt x="289706" y="133238"/>
                  </a:lnTo>
                  <a:lnTo>
                    <a:pt x="302603" y="168201"/>
                  </a:lnTo>
                  <a:lnTo>
                    <a:pt x="304067" y="175561"/>
                  </a:lnTo>
                  <a:lnTo>
                    <a:pt x="304799" y="182994"/>
                  </a:lnTo>
                  <a:lnTo>
                    <a:pt x="304800" y="190500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599" y="2628900"/>
              <a:ext cx="114300" cy="11430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569450" y="2057654"/>
            <a:ext cx="5986145" cy="43942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Best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Practices</a:t>
            </a:r>
            <a:endParaRPr sz="3600">
              <a:latin typeface="Arial"/>
              <a:cs typeface="Arial"/>
            </a:endParaRPr>
          </a:p>
          <a:p>
            <a:pPr marL="175895" indent="-163195">
              <a:lnSpc>
                <a:spcPct val="100000"/>
              </a:lnSpc>
              <a:spcBef>
                <a:spcPts val="1530"/>
              </a:spcBef>
              <a:buChar char="•"/>
              <a:tabLst>
                <a:tab pos="1758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Always check return values of system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calls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Use wait() to prevent zombie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Handle signals properly in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parent/child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Be careful with file descriptor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inheritance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Drop privileges as soon as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possible</a:t>
            </a:r>
            <a:endParaRPr sz="2250">
              <a:latin typeface="Arial"/>
              <a:cs typeface="Arial"/>
            </a:endParaRPr>
          </a:p>
          <a:p>
            <a:pPr marL="175895" indent="-163195">
              <a:lnSpc>
                <a:spcPct val="100000"/>
              </a:lnSpc>
              <a:spcBef>
                <a:spcPts val="1200"/>
              </a:spcBef>
              <a:buChar char="•"/>
              <a:tabLst>
                <a:tab pos="1758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Avoid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system()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security-critical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code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Use appropriate synchronization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mechanisms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0525" y="7515225"/>
            <a:ext cx="17506950" cy="1390650"/>
          </a:xfrm>
          <a:prstGeom prst="rect">
            <a:avLst/>
          </a:prstGeom>
          <a:solidFill>
            <a:srgbClr val="F0FDF4"/>
          </a:solidFill>
          <a:ln w="19050">
            <a:solidFill>
              <a:srgbClr val="BAF6D0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dirty="0" sz="3600" b="1">
                <a:solidFill>
                  <a:srgbClr val="166533"/>
                </a:solidFill>
                <a:latin typeface="Arial"/>
                <a:cs typeface="Arial"/>
              </a:rPr>
              <a:t>Process</a:t>
            </a:r>
            <a:r>
              <a:rPr dirty="0" sz="3600" spc="-45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66533"/>
                </a:solidFill>
                <a:latin typeface="Arial"/>
                <a:cs typeface="Arial"/>
              </a:rPr>
              <a:t>Control</a:t>
            </a:r>
            <a:r>
              <a:rPr dirty="0" sz="3600" spc="-45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166533"/>
                </a:solidFill>
                <a:latin typeface="Arial"/>
                <a:cs typeface="Arial"/>
              </a:rPr>
              <a:t>Mastery</a:t>
            </a:r>
            <a:r>
              <a:rPr dirty="0" sz="3600" spc="-175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66533"/>
                </a:solidFill>
                <a:latin typeface="Arial"/>
                <a:cs typeface="Arial"/>
              </a:rPr>
              <a:t>Achieved!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dirty="0" sz="2250" spc="-35">
                <a:solidFill>
                  <a:srgbClr val="374050"/>
                </a:solidFill>
                <a:latin typeface="Arial"/>
                <a:cs typeface="Arial"/>
              </a:rPr>
              <a:t>You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now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understand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fundamental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building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blocks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UNIX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management.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6886575"/>
            <a:ext cx="17526000" cy="2438400"/>
          </a:xfrm>
          <a:custGeom>
            <a:avLst/>
            <a:gdLst/>
            <a:ahLst/>
            <a:cxnLst/>
            <a:rect l="l" t="t" r="r" b="b"/>
            <a:pathLst>
              <a:path w="17526000" h="2438400">
                <a:moveTo>
                  <a:pt x="17526000" y="2438400"/>
                </a:moveTo>
                <a:lnTo>
                  <a:pt x="0" y="2438400"/>
                </a:lnTo>
                <a:lnTo>
                  <a:pt x="0" y="0"/>
                </a:lnTo>
                <a:lnTo>
                  <a:pt x="17526000" y="0"/>
                </a:lnTo>
                <a:lnTo>
                  <a:pt x="17526000" y="2438400"/>
                </a:lnTo>
                <a:close/>
              </a:path>
            </a:pathLst>
          </a:custGeom>
          <a:solidFill>
            <a:srgbClr val="F0FD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62610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304800"/>
                </a:moveTo>
                <a:lnTo>
                  <a:pt x="152400" y="152400"/>
                </a:ln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27050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44307" y="99694"/>
            <a:ext cx="703770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2871470" algn="l"/>
                <a:tab pos="3747770" algn="l"/>
              </a:tabLst>
            </a:pPr>
            <a:r>
              <a:rPr dirty="0" sz="5400" spc="-10"/>
              <a:t>Process</a:t>
            </a:r>
            <a:r>
              <a:rPr dirty="0" sz="5400"/>
              <a:t>	</a:t>
            </a:r>
            <a:r>
              <a:rPr dirty="0" sz="5400" spc="-25"/>
              <a:t>ID</a:t>
            </a:r>
            <a:r>
              <a:rPr dirty="0" sz="5400"/>
              <a:t>	</a:t>
            </a:r>
            <a:r>
              <a:rPr dirty="0" sz="5400" spc="-10"/>
              <a:t>Functions</a:t>
            </a:r>
            <a:endParaRPr sz="5400"/>
          </a:p>
          <a:p>
            <a:pPr marL="17399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System Calls for Process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Identification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1000" y="1904999"/>
            <a:ext cx="8572500" cy="4676775"/>
            <a:chOff x="381000" y="1904999"/>
            <a:chExt cx="8572500" cy="4676775"/>
          </a:xfrm>
        </p:grpSpPr>
        <p:sp>
          <p:nvSpPr>
            <p:cNvPr id="7" name="object 7" descr=""/>
            <p:cNvSpPr/>
            <p:nvPr/>
          </p:nvSpPr>
          <p:spPr>
            <a:xfrm>
              <a:off x="3810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4" y="4663261"/>
                  </a:lnTo>
                  <a:lnTo>
                    <a:pt x="25900" y="4634950"/>
                  </a:lnTo>
                  <a:lnTo>
                    <a:pt x="4894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8" y="4606215"/>
                  </a:lnTo>
                  <a:lnTo>
                    <a:pt x="8539020" y="4643297"/>
                  </a:lnTo>
                  <a:lnTo>
                    <a:pt x="8501940" y="4668072"/>
                  </a:lnTo>
                  <a:lnTo>
                    <a:pt x="8458200" y="467677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10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4" y="4663261"/>
                  </a:lnTo>
                  <a:lnTo>
                    <a:pt x="25900" y="4634950"/>
                  </a:lnTo>
                  <a:lnTo>
                    <a:pt x="4894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4568729"/>
                  </a:lnTo>
                  <a:lnTo>
                    <a:pt x="19543" y="4573734"/>
                  </a:lnTo>
                  <a:lnTo>
                    <a:pt x="19660" y="4574922"/>
                  </a:lnTo>
                  <a:lnTo>
                    <a:pt x="38576" y="4620592"/>
                  </a:lnTo>
                  <a:lnTo>
                    <a:pt x="72071" y="4648080"/>
                  </a:lnTo>
                  <a:lnTo>
                    <a:pt x="108045" y="4657724"/>
                  </a:lnTo>
                  <a:lnTo>
                    <a:pt x="8521385" y="4657724"/>
                  </a:lnTo>
                  <a:lnTo>
                    <a:pt x="8512134" y="4663261"/>
                  </a:lnTo>
                  <a:lnTo>
                    <a:pt x="8501940" y="4668073"/>
                  </a:lnTo>
                  <a:lnTo>
                    <a:pt x="8491329" y="4671879"/>
                  </a:lnTo>
                  <a:lnTo>
                    <a:pt x="8480502" y="4674599"/>
                  </a:lnTo>
                  <a:lnTo>
                    <a:pt x="8469459" y="4676230"/>
                  </a:lnTo>
                  <a:lnTo>
                    <a:pt x="8458200" y="4676775"/>
                  </a:lnTo>
                  <a:close/>
                </a:path>
                <a:path w="8572500" h="4676775">
                  <a:moveTo>
                    <a:pt x="8521385" y="4657724"/>
                  </a:moveTo>
                  <a:lnTo>
                    <a:pt x="8464454" y="4657724"/>
                  </a:lnTo>
                  <a:lnTo>
                    <a:pt x="8470647" y="4657114"/>
                  </a:lnTo>
                  <a:lnTo>
                    <a:pt x="8482915" y="4654674"/>
                  </a:lnTo>
                  <a:lnTo>
                    <a:pt x="8521129" y="4634249"/>
                  </a:lnTo>
                  <a:lnTo>
                    <a:pt x="8548592" y="4593146"/>
                  </a:lnTo>
                  <a:lnTo>
                    <a:pt x="8553450" y="4568729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9" y="4606216"/>
                  </a:lnTo>
                  <a:lnTo>
                    <a:pt x="8539021" y="4643297"/>
                  </a:lnTo>
                  <a:lnTo>
                    <a:pt x="8521712" y="4657528"/>
                  </a:lnTo>
                  <a:lnTo>
                    <a:pt x="8521385" y="46577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50" y="2838449"/>
              <a:ext cx="8077200" cy="2400300"/>
            </a:xfrm>
            <a:custGeom>
              <a:avLst/>
              <a:gdLst/>
              <a:ahLst/>
              <a:cxnLst/>
              <a:rect l="l" t="t" r="r" b="b"/>
              <a:pathLst>
                <a:path w="8077200" h="2400300">
                  <a:moveTo>
                    <a:pt x="8001000" y="2400300"/>
                  </a:moveTo>
                  <a:lnTo>
                    <a:pt x="76200" y="2400300"/>
                  </a:lnTo>
                  <a:lnTo>
                    <a:pt x="68693" y="2399937"/>
                  </a:lnTo>
                  <a:lnTo>
                    <a:pt x="27882" y="2383032"/>
                  </a:lnTo>
                  <a:lnTo>
                    <a:pt x="3262" y="2346186"/>
                  </a:lnTo>
                  <a:lnTo>
                    <a:pt x="0" y="232410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2324100"/>
                  </a:lnTo>
                  <a:lnTo>
                    <a:pt x="8064369" y="2366441"/>
                  </a:lnTo>
                  <a:lnTo>
                    <a:pt x="8030158" y="2394499"/>
                  </a:lnTo>
                  <a:lnTo>
                    <a:pt x="8001000" y="24003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8650" y="2838449"/>
              <a:ext cx="8077200" cy="2400300"/>
            </a:xfrm>
            <a:custGeom>
              <a:avLst/>
              <a:gdLst/>
              <a:ahLst/>
              <a:cxnLst/>
              <a:rect l="l" t="t" r="r" b="b"/>
              <a:pathLst>
                <a:path w="8077200" h="2400300">
                  <a:moveTo>
                    <a:pt x="8001000" y="2400300"/>
                  </a:moveTo>
                  <a:lnTo>
                    <a:pt x="76200" y="2400300"/>
                  </a:lnTo>
                  <a:lnTo>
                    <a:pt x="68693" y="2399937"/>
                  </a:lnTo>
                  <a:lnTo>
                    <a:pt x="27882" y="2383032"/>
                  </a:lnTo>
                  <a:lnTo>
                    <a:pt x="3262" y="2346186"/>
                  </a:lnTo>
                  <a:lnTo>
                    <a:pt x="0" y="232410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2328477"/>
                  </a:lnTo>
                  <a:lnTo>
                    <a:pt x="23193" y="2364782"/>
                  </a:lnTo>
                  <a:lnTo>
                    <a:pt x="54729" y="2387374"/>
                  </a:lnTo>
                  <a:lnTo>
                    <a:pt x="71822" y="2390774"/>
                  </a:lnTo>
                  <a:lnTo>
                    <a:pt x="8037819" y="2390774"/>
                  </a:lnTo>
                  <a:lnTo>
                    <a:pt x="8036955" y="2391291"/>
                  </a:lnTo>
                  <a:lnTo>
                    <a:pt x="8030158" y="2394499"/>
                  </a:lnTo>
                  <a:lnTo>
                    <a:pt x="8023085" y="2397037"/>
                  </a:lnTo>
                  <a:lnTo>
                    <a:pt x="8015867" y="2398849"/>
                  </a:lnTo>
                  <a:lnTo>
                    <a:pt x="8008505" y="2399937"/>
                  </a:lnTo>
                  <a:lnTo>
                    <a:pt x="8001000" y="2400300"/>
                  </a:lnTo>
                  <a:close/>
                </a:path>
                <a:path w="8077200" h="2400300">
                  <a:moveTo>
                    <a:pt x="8037819" y="2390774"/>
                  </a:moveTo>
                  <a:lnTo>
                    <a:pt x="8005378" y="2390774"/>
                  </a:lnTo>
                  <a:lnTo>
                    <a:pt x="8009713" y="2390347"/>
                  </a:lnTo>
                  <a:lnTo>
                    <a:pt x="8018301" y="2388639"/>
                  </a:lnTo>
                  <a:lnTo>
                    <a:pt x="8051241" y="2368150"/>
                  </a:lnTo>
                  <a:lnTo>
                    <a:pt x="8067247" y="2332813"/>
                  </a:lnTo>
                  <a:lnTo>
                    <a:pt x="8067675" y="2328477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2324100"/>
                  </a:lnTo>
                  <a:lnTo>
                    <a:pt x="8064369" y="2366441"/>
                  </a:lnTo>
                  <a:lnTo>
                    <a:pt x="8043469" y="2387374"/>
                  </a:lnTo>
                  <a:lnTo>
                    <a:pt x="8037819" y="239077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3900" y="2438399"/>
              <a:ext cx="266700" cy="114300"/>
            </a:xfrm>
            <a:custGeom>
              <a:avLst/>
              <a:gdLst/>
              <a:ahLst/>
              <a:cxnLst/>
              <a:rect l="l" t="t" r="r" b="b"/>
              <a:pathLst>
                <a:path w="266700" h="114300">
                  <a:moveTo>
                    <a:pt x="266700" y="114300"/>
                  </a:moveTo>
                  <a:lnTo>
                    <a:pt x="266700" y="76200"/>
                  </a:lnTo>
                  <a:lnTo>
                    <a:pt x="266699" y="71196"/>
                  </a:lnTo>
                  <a:lnTo>
                    <a:pt x="266211" y="66241"/>
                  </a:lnTo>
                  <a:lnTo>
                    <a:pt x="265235" y="61334"/>
                  </a:lnTo>
                  <a:lnTo>
                    <a:pt x="264259" y="56426"/>
                  </a:lnTo>
                  <a:lnTo>
                    <a:pt x="262814" y="51661"/>
                  </a:lnTo>
                  <a:lnTo>
                    <a:pt x="260899" y="47039"/>
                  </a:lnTo>
                  <a:lnTo>
                    <a:pt x="258984" y="42416"/>
                  </a:lnTo>
                  <a:lnTo>
                    <a:pt x="256637" y="38025"/>
                  </a:lnTo>
                  <a:lnTo>
                    <a:pt x="253857" y="33865"/>
                  </a:lnTo>
                  <a:lnTo>
                    <a:pt x="251078" y="29705"/>
                  </a:lnTo>
                  <a:lnTo>
                    <a:pt x="219660" y="5800"/>
                  </a:lnTo>
                  <a:lnTo>
                    <a:pt x="205365" y="1464"/>
                  </a:lnTo>
                  <a:lnTo>
                    <a:pt x="200458" y="488"/>
                  </a:lnTo>
                  <a:lnTo>
                    <a:pt x="195503" y="0"/>
                  </a:lnTo>
                  <a:lnTo>
                    <a:pt x="190500" y="0"/>
                  </a:lnTo>
                  <a:lnTo>
                    <a:pt x="76200" y="0"/>
                  </a:lnTo>
                  <a:lnTo>
                    <a:pt x="71196" y="0"/>
                  </a:lnTo>
                  <a:lnTo>
                    <a:pt x="66241" y="488"/>
                  </a:lnTo>
                  <a:lnTo>
                    <a:pt x="33865" y="12842"/>
                  </a:lnTo>
                  <a:lnTo>
                    <a:pt x="29705" y="15621"/>
                  </a:lnTo>
                  <a:lnTo>
                    <a:pt x="25856" y="18780"/>
                  </a:lnTo>
                  <a:lnTo>
                    <a:pt x="22318" y="22318"/>
                  </a:lnTo>
                  <a:lnTo>
                    <a:pt x="18780" y="25856"/>
                  </a:lnTo>
                  <a:lnTo>
                    <a:pt x="15621" y="29705"/>
                  </a:lnTo>
                  <a:lnTo>
                    <a:pt x="12842" y="33865"/>
                  </a:lnTo>
                  <a:lnTo>
                    <a:pt x="10062" y="38025"/>
                  </a:lnTo>
                  <a:lnTo>
                    <a:pt x="1464" y="61334"/>
                  </a:lnTo>
                  <a:lnTo>
                    <a:pt x="488" y="66241"/>
                  </a:lnTo>
                  <a:lnTo>
                    <a:pt x="0" y="71196"/>
                  </a:lnTo>
                  <a:lnTo>
                    <a:pt x="0" y="7620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2190749"/>
              <a:ext cx="190500" cy="1905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225550" y="2063750"/>
            <a:ext cx="4700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Process ID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3082925"/>
            <a:ext cx="198691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&lt;unistd.h&gt;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4075" y="3574415"/>
            <a:ext cx="4567555" cy="5588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getpid(void);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process ID of calling process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4075" y="4384040"/>
            <a:ext cx="3328670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getppid(void);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parent process ID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334500" y="1904999"/>
            <a:ext cx="8572500" cy="4676775"/>
            <a:chOff x="9334500" y="1904999"/>
            <a:chExt cx="8572500" cy="4676775"/>
          </a:xfrm>
        </p:grpSpPr>
        <p:sp>
          <p:nvSpPr>
            <p:cNvPr id="18" name="object 18" descr=""/>
            <p:cNvSpPr/>
            <p:nvPr/>
          </p:nvSpPr>
          <p:spPr>
            <a:xfrm>
              <a:off x="93345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39" y="4676230"/>
                  </a:lnTo>
                  <a:lnTo>
                    <a:pt x="60363" y="4663261"/>
                  </a:lnTo>
                  <a:lnTo>
                    <a:pt x="25899" y="4634950"/>
                  </a:lnTo>
                  <a:lnTo>
                    <a:pt x="4893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7" y="4606215"/>
                  </a:lnTo>
                  <a:lnTo>
                    <a:pt x="8539020" y="4643297"/>
                  </a:lnTo>
                  <a:lnTo>
                    <a:pt x="8501938" y="4668072"/>
                  </a:lnTo>
                  <a:lnTo>
                    <a:pt x="8458200" y="4676775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334500" y="1904999"/>
              <a:ext cx="8572500" cy="4676775"/>
            </a:xfrm>
            <a:custGeom>
              <a:avLst/>
              <a:gdLst/>
              <a:ahLst/>
              <a:cxnLst/>
              <a:rect l="l" t="t" r="r" b="b"/>
              <a:pathLst>
                <a:path w="8572500" h="4676775">
                  <a:moveTo>
                    <a:pt x="8458200" y="4676775"/>
                  </a:moveTo>
                  <a:lnTo>
                    <a:pt x="114300" y="4676775"/>
                  </a:lnTo>
                  <a:lnTo>
                    <a:pt x="103040" y="4676230"/>
                  </a:lnTo>
                  <a:lnTo>
                    <a:pt x="60363" y="4663261"/>
                  </a:lnTo>
                  <a:lnTo>
                    <a:pt x="25899" y="4634950"/>
                  </a:lnTo>
                  <a:lnTo>
                    <a:pt x="4893" y="4595604"/>
                  </a:lnTo>
                  <a:lnTo>
                    <a:pt x="0" y="4562475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4568729"/>
                  </a:lnTo>
                  <a:lnTo>
                    <a:pt x="19542" y="4573734"/>
                  </a:lnTo>
                  <a:lnTo>
                    <a:pt x="19659" y="4574922"/>
                  </a:lnTo>
                  <a:lnTo>
                    <a:pt x="38576" y="4620592"/>
                  </a:lnTo>
                  <a:lnTo>
                    <a:pt x="72070" y="4648080"/>
                  </a:lnTo>
                  <a:lnTo>
                    <a:pt x="108045" y="4657724"/>
                  </a:lnTo>
                  <a:lnTo>
                    <a:pt x="8521384" y="4657724"/>
                  </a:lnTo>
                  <a:lnTo>
                    <a:pt x="8512133" y="4663261"/>
                  </a:lnTo>
                  <a:lnTo>
                    <a:pt x="8501938" y="4668073"/>
                  </a:lnTo>
                  <a:lnTo>
                    <a:pt x="8491327" y="4671879"/>
                  </a:lnTo>
                  <a:lnTo>
                    <a:pt x="8480501" y="4674599"/>
                  </a:lnTo>
                  <a:lnTo>
                    <a:pt x="8469458" y="4676230"/>
                  </a:lnTo>
                  <a:lnTo>
                    <a:pt x="8458200" y="4676775"/>
                  </a:lnTo>
                  <a:close/>
                </a:path>
                <a:path w="8572500" h="4676775">
                  <a:moveTo>
                    <a:pt x="8521384" y="4657724"/>
                  </a:moveTo>
                  <a:lnTo>
                    <a:pt x="8464453" y="4657724"/>
                  </a:lnTo>
                  <a:lnTo>
                    <a:pt x="8470647" y="4657114"/>
                  </a:lnTo>
                  <a:lnTo>
                    <a:pt x="8482914" y="4654674"/>
                  </a:lnTo>
                  <a:lnTo>
                    <a:pt x="8521129" y="4634249"/>
                  </a:lnTo>
                  <a:lnTo>
                    <a:pt x="8548592" y="4593146"/>
                  </a:lnTo>
                  <a:lnTo>
                    <a:pt x="8553449" y="4568729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4562475"/>
                  </a:lnTo>
                  <a:lnTo>
                    <a:pt x="8563797" y="4606216"/>
                  </a:lnTo>
                  <a:lnTo>
                    <a:pt x="8539021" y="4643297"/>
                  </a:lnTo>
                  <a:lnTo>
                    <a:pt x="8521711" y="4657528"/>
                  </a:lnTo>
                  <a:lnTo>
                    <a:pt x="8521384" y="4657724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82150" y="2838449"/>
              <a:ext cx="8077200" cy="3495675"/>
            </a:xfrm>
            <a:custGeom>
              <a:avLst/>
              <a:gdLst/>
              <a:ahLst/>
              <a:cxnLst/>
              <a:rect l="l" t="t" r="r" b="b"/>
              <a:pathLst>
                <a:path w="8077200" h="3495675">
                  <a:moveTo>
                    <a:pt x="8001000" y="3495675"/>
                  </a:moveTo>
                  <a:lnTo>
                    <a:pt x="76200" y="3495675"/>
                  </a:lnTo>
                  <a:lnTo>
                    <a:pt x="68692" y="3495312"/>
                  </a:lnTo>
                  <a:lnTo>
                    <a:pt x="27881" y="3478407"/>
                  </a:lnTo>
                  <a:lnTo>
                    <a:pt x="3261" y="3441561"/>
                  </a:lnTo>
                  <a:lnTo>
                    <a:pt x="0" y="3419475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6" y="47039"/>
                  </a:lnTo>
                  <a:lnTo>
                    <a:pt x="8077200" y="76200"/>
                  </a:lnTo>
                  <a:lnTo>
                    <a:pt x="8077200" y="3419475"/>
                  </a:lnTo>
                  <a:lnTo>
                    <a:pt x="8064368" y="3461816"/>
                  </a:lnTo>
                  <a:lnTo>
                    <a:pt x="8030157" y="3489874"/>
                  </a:lnTo>
                  <a:lnTo>
                    <a:pt x="8001000" y="349567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82150" y="2838449"/>
              <a:ext cx="8077200" cy="3495675"/>
            </a:xfrm>
            <a:custGeom>
              <a:avLst/>
              <a:gdLst/>
              <a:ahLst/>
              <a:cxnLst/>
              <a:rect l="l" t="t" r="r" b="b"/>
              <a:pathLst>
                <a:path w="8077200" h="3495675">
                  <a:moveTo>
                    <a:pt x="8001000" y="3495675"/>
                  </a:moveTo>
                  <a:lnTo>
                    <a:pt x="76200" y="3495675"/>
                  </a:lnTo>
                  <a:lnTo>
                    <a:pt x="68692" y="3495312"/>
                  </a:lnTo>
                  <a:lnTo>
                    <a:pt x="27881" y="3478407"/>
                  </a:lnTo>
                  <a:lnTo>
                    <a:pt x="3261" y="3441561"/>
                  </a:lnTo>
                  <a:lnTo>
                    <a:pt x="0" y="3419475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3423853"/>
                  </a:lnTo>
                  <a:lnTo>
                    <a:pt x="23193" y="3460157"/>
                  </a:lnTo>
                  <a:lnTo>
                    <a:pt x="54728" y="3482749"/>
                  </a:lnTo>
                  <a:lnTo>
                    <a:pt x="71822" y="3486150"/>
                  </a:lnTo>
                  <a:lnTo>
                    <a:pt x="8037817" y="3486150"/>
                  </a:lnTo>
                  <a:lnTo>
                    <a:pt x="8036954" y="3486666"/>
                  </a:lnTo>
                  <a:lnTo>
                    <a:pt x="8030157" y="3489874"/>
                  </a:lnTo>
                  <a:lnTo>
                    <a:pt x="8023084" y="3492412"/>
                  </a:lnTo>
                  <a:lnTo>
                    <a:pt x="8015867" y="3494224"/>
                  </a:lnTo>
                  <a:lnTo>
                    <a:pt x="8008506" y="3495312"/>
                  </a:lnTo>
                  <a:lnTo>
                    <a:pt x="8001000" y="3495675"/>
                  </a:lnTo>
                  <a:close/>
                </a:path>
                <a:path w="8077200" h="3495675">
                  <a:moveTo>
                    <a:pt x="8037817" y="3486150"/>
                  </a:moveTo>
                  <a:lnTo>
                    <a:pt x="8005378" y="3486150"/>
                  </a:lnTo>
                  <a:lnTo>
                    <a:pt x="8009713" y="3485723"/>
                  </a:lnTo>
                  <a:lnTo>
                    <a:pt x="8018299" y="3484014"/>
                  </a:lnTo>
                  <a:lnTo>
                    <a:pt x="8051240" y="3463525"/>
                  </a:lnTo>
                  <a:lnTo>
                    <a:pt x="8067248" y="3428189"/>
                  </a:lnTo>
                  <a:lnTo>
                    <a:pt x="8067674" y="3423853"/>
                  </a:lnTo>
                  <a:lnTo>
                    <a:pt x="8067674" y="71822"/>
                  </a:lnTo>
                  <a:lnTo>
                    <a:pt x="8054004" y="35517"/>
                  </a:lnTo>
                  <a:lnTo>
                    <a:pt x="8022153" y="12829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0" y="40242"/>
                  </a:lnTo>
                  <a:lnTo>
                    <a:pt x="8077200" y="76200"/>
                  </a:lnTo>
                  <a:lnTo>
                    <a:pt x="8077200" y="3419475"/>
                  </a:lnTo>
                  <a:lnTo>
                    <a:pt x="8064368" y="3461817"/>
                  </a:lnTo>
                  <a:lnTo>
                    <a:pt x="8043468" y="3482749"/>
                  </a:lnTo>
                  <a:lnTo>
                    <a:pt x="8037817" y="348615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620249" y="2209799"/>
              <a:ext cx="266700" cy="342900"/>
            </a:xfrm>
            <a:custGeom>
              <a:avLst/>
              <a:gdLst/>
              <a:ahLst/>
              <a:cxnLst/>
              <a:rect l="l" t="t" r="r" b="b"/>
              <a:pathLst>
                <a:path w="266700" h="342900">
                  <a:moveTo>
                    <a:pt x="266700" y="342900"/>
                  </a:moveTo>
                  <a:lnTo>
                    <a:pt x="266700" y="304800"/>
                  </a:lnTo>
                  <a:lnTo>
                    <a:pt x="266699" y="299796"/>
                  </a:lnTo>
                  <a:lnTo>
                    <a:pt x="266211" y="294841"/>
                  </a:lnTo>
                  <a:lnTo>
                    <a:pt x="265235" y="289934"/>
                  </a:lnTo>
                  <a:lnTo>
                    <a:pt x="264259" y="285026"/>
                  </a:lnTo>
                  <a:lnTo>
                    <a:pt x="244381" y="250918"/>
                  </a:lnTo>
                  <a:lnTo>
                    <a:pt x="232834" y="241442"/>
                  </a:lnTo>
                  <a:lnTo>
                    <a:pt x="228674" y="238662"/>
                  </a:lnTo>
                  <a:lnTo>
                    <a:pt x="195503" y="228600"/>
                  </a:lnTo>
                  <a:lnTo>
                    <a:pt x="190500" y="228600"/>
                  </a:lnTo>
                  <a:lnTo>
                    <a:pt x="76200" y="228600"/>
                  </a:lnTo>
                  <a:lnTo>
                    <a:pt x="71196" y="228600"/>
                  </a:lnTo>
                  <a:lnTo>
                    <a:pt x="66241" y="229088"/>
                  </a:lnTo>
                  <a:lnTo>
                    <a:pt x="29705" y="244221"/>
                  </a:lnTo>
                  <a:lnTo>
                    <a:pt x="22318" y="250918"/>
                  </a:lnTo>
                  <a:lnTo>
                    <a:pt x="18780" y="254456"/>
                  </a:lnTo>
                  <a:lnTo>
                    <a:pt x="1464" y="289934"/>
                  </a:lnTo>
                  <a:lnTo>
                    <a:pt x="488" y="294841"/>
                  </a:lnTo>
                  <a:lnTo>
                    <a:pt x="0" y="299796"/>
                  </a:lnTo>
                  <a:lnTo>
                    <a:pt x="0" y="304800"/>
                  </a:lnTo>
                  <a:lnTo>
                    <a:pt x="0" y="342900"/>
                  </a:lnTo>
                </a:path>
                <a:path w="266700" h="342900">
                  <a:moveTo>
                    <a:pt x="209550" y="76200"/>
                  </a:moveTo>
                  <a:lnTo>
                    <a:pt x="199487" y="114374"/>
                  </a:lnTo>
                  <a:lnTo>
                    <a:pt x="196707" y="118534"/>
                  </a:lnTo>
                  <a:lnTo>
                    <a:pt x="193928" y="122694"/>
                  </a:lnTo>
                  <a:lnTo>
                    <a:pt x="162510" y="146599"/>
                  </a:lnTo>
                  <a:lnTo>
                    <a:pt x="133350" y="152400"/>
                  </a:lnTo>
                  <a:lnTo>
                    <a:pt x="128346" y="152399"/>
                  </a:lnTo>
                  <a:lnTo>
                    <a:pt x="91015" y="139557"/>
                  </a:lnTo>
                  <a:lnTo>
                    <a:pt x="69992" y="118534"/>
                  </a:lnTo>
                  <a:lnTo>
                    <a:pt x="67212" y="114374"/>
                  </a:lnTo>
                  <a:lnTo>
                    <a:pt x="58614" y="91065"/>
                  </a:lnTo>
                  <a:lnTo>
                    <a:pt x="57638" y="86158"/>
                  </a:lnTo>
                  <a:lnTo>
                    <a:pt x="57149" y="81203"/>
                  </a:lnTo>
                  <a:lnTo>
                    <a:pt x="57150" y="76200"/>
                  </a:lnTo>
                  <a:lnTo>
                    <a:pt x="57149" y="71196"/>
                  </a:lnTo>
                  <a:lnTo>
                    <a:pt x="57638" y="66241"/>
                  </a:lnTo>
                  <a:lnTo>
                    <a:pt x="58614" y="61334"/>
                  </a:lnTo>
                  <a:lnTo>
                    <a:pt x="59590" y="56426"/>
                  </a:lnTo>
                  <a:lnTo>
                    <a:pt x="79468" y="22318"/>
                  </a:lnTo>
                  <a:lnTo>
                    <a:pt x="83006" y="18780"/>
                  </a:lnTo>
                  <a:lnTo>
                    <a:pt x="118484" y="1464"/>
                  </a:lnTo>
                  <a:lnTo>
                    <a:pt x="123391" y="488"/>
                  </a:lnTo>
                  <a:lnTo>
                    <a:pt x="128346" y="0"/>
                  </a:lnTo>
                  <a:lnTo>
                    <a:pt x="133350" y="0"/>
                  </a:lnTo>
                  <a:lnTo>
                    <a:pt x="138353" y="0"/>
                  </a:lnTo>
                  <a:lnTo>
                    <a:pt x="162510" y="5800"/>
                  </a:lnTo>
                  <a:lnTo>
                    <a:pt x="167132" y="7715"/>
                  </a:lnTo>
                  <a:lnTo>
                    <a:pt x="187231" y="22318"/>
                  </a:lnTo>
                  <a:lnTo>
                    <a:pt x="190769" y="25856"/>
                  </a:lnTo>
                  <a:lnTo>
                    <a:pt x="208085" y="61334"/>
                  </a:lnTo>
                  <a:lnTo>
                    <a:pt x="209549" y="71196"/>
                  </a:lnTo>
                  <a:lnTo>
                    <a:pt x="209550" y="76200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5049" y="2421826"/>
              <a:ext cx="95250" cy="149923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9886949" y="2212276"/>
              <a:ext cx="57785" cy="147955"/>
            </a:xfrm>
            <a:custGeom>
              <a:avLst/>
              <a:gdLst/>
              <a:ahLst/>
              <a:cxnLst/>
              <a:rect l="l" t="t" r="r" b="b"/>
              <a:pathLst>
                <a:path w="57784" h="147955">
                  <a:moveTo>
                    <a:pt x="0" y="0"/>
                  </a:moveTo>
                  <a:lnTo>
                    <a:pt x="8195" y="2098"/>
                  </a:lnTo>
                  <a:lnTo>
                    <a:pt x="15829" y="5468"/>
                  </a:lnTo>
                  <a:lnTo>
                    <a:pt x="22902" y="10109"/>
                  </a:lnTo>
                  <a:lnTo>
                    <a:pt x="29975" y="14750"/>
                  </a:lnTo>
                  <a:lnTo>
                    <a:pt x="36106" y="20412"/>
                  </a:lnTo>
                  <a:lnTo>
                    <a:pt x="41293" y="27095"/>
                  </a:lnTo>
                  <a:lnTo>
                    <a:pt x="46480" y="33777"/>
                  </a:lnTo>
                  <a:lnTo>
                    <a:pt x="57299" y="73818"/>
                  </a:lnTo>
                  <a:lnTo>
                    <a:pt x="57299" y="82278"/>
                  </a:lnTo>
                  <a:lnTo>
                    <a:pt x="41293" y="120542"/>
                  </a:lnTo>
                  <a:lnTo>
                    <a:pt x="36106" y="127225"/>
                  </a:lnTo>
                  <a:lnTo>
                    <a:pt x="29975" y="132887"/>
                  </a:lnTo>
                  <a:lnTo>
                    <a:pt x="22902" y="137528"/>
                  </a:lnTo>
                  <a:lnTo>
                    <a:pt x="15829" y="142169"/>
                  </a:lnTo>
                  <a:lnTo>
                    <a:pt x="8195" y="145539"/>
                  </a:lnTo>
                  <a:lnTo>
                    <a:pt x="0" y="147637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0179050" y="2063750"/>
            <a:ext cx="5436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User/Group ID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Functions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807575" y="3012439"/>
            <a:ext cx="2812415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uid_t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getuid(void);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real user ID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807575" y="3831590"/>
            <a:ext cx="3328670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uid_t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geteuid(void);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effective user ID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807575" y="4660265"/>
            <a:ext cx="2915920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gid_t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getgid(void);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real group ID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07575" y="5479415"/>
            <a:ext cx="3432175" cy="57785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gid_t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getegid(void);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/* Returns: effective group ID </a:t>
            </a:r>
            <a:r>
              <a:rPr dirty="0" sz="135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58850" y="7305675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0" y="190499"/>
                </a:moveTo>
                <a:lnTo>
                  <a:pt x="95249" y="95249"/>
                </a:lnTo>
                <a:lnTo>
                  <a:pt x="0" y="0"/>
                </a:lnTo>
              </a:path>
            </a:pathLst>
          </a:custGeom>
          <a:ln w="31749">
            <a:solidFill>
              <a:srgbClr val="166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36600" y="7305675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</a:path>
            </a:pathLst>
          </a:custGeom>
          <a:ln w="31749">
            <a:solidFill>
              <a:srgbClr val="1665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390525" y="6896100"/>
            <a:ext cx="17506950" cy="2419350"/>
          </a:xfrm>
          <a:prstGeom prst="rect">
            <a:avLst/>
          </a:prstGeom>
          <a:ln w="19050">
            <a:solidFill>
              <a:srgbClr val="BAF6D0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166533"/>
                </a:solidFill>
                <a:latin typeface="Arial"/>
                <a:cs typeface="Arial"/>
              </a:rPr>
              <a:t>Important</a:t>
            </a:r>
            <a:r>
              <a:rPr dirty="0" sz="2700" spc="-135" b="1">
                <a:solidFill>
                  <a:srgbClr val="166533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166533"/>
                </a:solidFill>
                <a:latin typeface="Arial"/>
                <a:cs typeface="Arial"/>
              </a:rPr>
              <a:t>Notes</a:t>
            </a:r>
            <a:endParaRPr sz="270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111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None of these functions can return an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error</a:t>
            </a:r>
            <a:endParaRPr sz="225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90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Real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vs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Effective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IDs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determine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permissions</a:t>
            </a:r>
            <a:endParaRPr sz="2250">
              <a:latin typeface="Arial"/>
              <a:cs typeface="Arial"/>
            </a:endParaRPr>
          </a:p>
          <a:p>
            <a:pPr marL="493395" indent="-179070">
              <a:lnSpc>
                <a:spcPct val="100000"/>
              </a:lnSpc>
              <a:spcBef>
                <a:spcPts val="900"/>
              </a:spcBef>
              <a:buChar char="•"/>
              <a:tabLst>
                <a:tab pos="4933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PID is crucial for process hierarchy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understanding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57950" y="4953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150" y="469900"/>
            <a:ext cx="203200" cy="2032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356350" y="622300"/>
            <a:ext cx="431800" cy="355600"/>
            <a:chOff x="6356350" y="622300"/>
            <a:chExt cx="431800" cy="3556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6350" y="774700"/>
              <a:ext cx="203200" cy="203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534150" y="6477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228600" y="7486"/>
                  </a:lnTo>
                  <a:lnTo>
                    <a:pt x="228233" y="14955"/>
                  </a:lnTo>
                  <a:lnTo>
                    <a:pt x="227499" y="22406"/>
                  </a:lnTo>
                  <a:lnTo>
                    <a:pt x="226765" y="29857"/>
                  </a:lnTo>
                  <a:lnTo>
                    <a:pt x="225668" y="37254"/>
                  </a:lnTo>
                  <a:lnTo>
                    <a:pt x="224207" y="44597"/>
                  </a:lnTo>
                  <a:lnTo>
                    <a:pt x="222746" y="51940"/>
                  </a:lnTo>
                  <a:lnTo>
                    <a:pt x="211198" y="87481"/>
                  </a:lnTo>
                  <a:lnTo>
                    <a:pt x="208333" y="94398"/>
                  </a:lnTo>
                  <a:lnTo>
                    <a:pt x="190073" y="127003"/>
                  </a:lnTo>
                  <a:lnTo>
                    <a:pt x="185914" y="133228"/>
                  </a:lnTo>
                  <a:lnTo>
                    <a:pt x="181459" y="139234"/>
                  </a:lnTo>
                  <a:lnTo>
                    <a:pt x="176710" y="145022"/>
                  </a:lnTo>
                  <a:lnTo>
                    <a:pt x="171960" y="150809"/>
                  </a:lnTo>
                  <a:lnTo>
                    <a:pt x="166938" y="156350"/>
                  </a:lnTo>
                  <a:lnTo>
                    <a:pt x="161644" y="161644"/>
                  </a:lnTo>
                  <a:lnTo>
                    <a:pt x="156350" y="166938"/>
                  </a:lnTo>
                  <a:lnTo>
                    <a:pt x="150809" y="171960"/>
                  </a:lnTo>
                  <a:lnTo>
                    <a:pt x="145022" y="176710"/>
                  </a:lnTo>
                  <a:lnTo>
                    <a:pt x="139234" y="181459"/>
                  </a:lnTo>
                  <a:lnTo>
                    <a:pt x="133228" y="185914"/>
                  </a:lnTo>
                  <a:lnTo>
                    <a:pt x="127003" y="190073"/>
                  </a:lnTo>
                  <a:lnTo>
                    <a:pt x="120778" y="194233"/>
                  </a:lnTo>
                  <a:lnTo>
                    <a:pt x="87481" y="211198"/>
                  </a:lnTo>
                  <a:lnTo>
                    <a:pt x="80564" y="214064"/>
                  </a:lnTo>
                  <a:lnTo>
                    <a:pt x="44597" y="224207"/>
                  </a:lnTo>
                  <a:lnTo>
                    <a:pt x="37254" y="225668"/>
                  </a:lnTo>
                  <a:lnTo>
                    <a:pt x="29857" y="226765"/>
                  </a:lnTo>
                  <a:lnTo>
                    <a:pt x="22406" y="227499"/>
                  </a:lnTo>
                  <a:lnTo>
                    <a:pt x="14955" y="228233"/>
                  </a:lnTo>
                  <a:lnTo>
                    <a:pt x="7486" y="228600"/>
                  </a:lnTo>
                  <a:lnTo>
                    <a:pt x="0" y="228600"/>
                  </a:lnTo>
                </a:path>
              </a:pathLst>
            </a:custGeom>
            <a:ln w="50800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31496" y="99694"/>
            <a:ext cx="4863465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955164" algn="l"/>
              </a:tabLst>
            </a:pPr>
            <a:r>
              <a:rPr dirty="0" sz="5400" spc="-10"/>
              <a:t>fork()</a:t>
            </a:r>
            <a:r>
              <a:rPr dirty="0" sz="5400"/>
              <a:t>	</a:t>
            </a:r>
            <a:r>
              <a:rPr dirty="0" sz="5400" spc="-10"/>
              <a:t>Function</a:t>
            </a:r>
            <a:endParaRPr sz="5400"/>
          </a:p>
          <a:p>
            <a:pPr marL="12509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Creating New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Processes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1000" y="1904999"/>
            <a:ext cx="8572500" cy="3848100"/>
            <a:chOff x="381000" y="1904999"/>
            <a:chExt cx="8572500" cy="3848100"/>
          </a:xfrm>
        </p:grpSpPr>
        <p:sp>
          <p:nvSpPr>
            <p:cNvPr id="9" name="object 9" descr=""/>
            <p:cNvSpPr/>
            <p:nvPr/>
          </p:nvSpPr>
          <p:spPr>
            <a:xfrm>
              <a:off x="381000" y="1904999"/>
              <a:ext cx="8572500" cy="3848100"/>
            </a:xfrm>
            <a:custGeom>
              <a:avLst/>
              <a:gdLst/>
              <a:ahLst/>
              <a:cxnLst/>
              <a:rect l="l" t="t" r="r" b="b"/>
              <a:pathLst>
                <a:path w="8572500" h="3848100">
                  <a:moveTo>
                    <a:pt x="8458200" y="3848100"/>
                  </a:moveTo>
                  <a:lnTo>
                    <a:pt x="114300" y="3848100"/>
                  </a:lnTo>
                  <a:lnTo>
                    <a:pt x="103040" y="3847555"/>
                  </a:lnTo>
                  <a:lnTo>
                    <a:pt x="60364" y="3834587"/>
                  </a:lnTo>
                  <a:lnTo>
                    <a:pt x="25900" y="3806275"/>
                  </a:lnTo>
                  <a:lnTo>
                    <a:pt x="4894" y="3766929"/>
                  </a:lnTo>
                  <a:lnTo>
                    <a:pt x="0" y="37338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733800"/>
                  </a:lnTo>
                  <a:lnTo>
                    <a:pt x="8563798" y="3777540"/>
                  </a:lnTo>
                  <a:lnTo>
                    <a:pt x="8539020" y="3814622"/>
                  </a:lnTo>
                  <a:lnTo>
                    <a:pt x="8501940" y="3839398"/>
                  </a:lnTo>
                  <a:lnTo>
                    <a:pt x="8458200" y="3848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1000" y="1904999"/>
              <a:ext cx="8572500" cy="3848100"/>
            </a:xfrm>
            <a:custGeom>
              <a:avLst/>
              <a:gdLst/>
              <a:ahLst/>
              <a:cxnLst/>
              <a:rect l="l" t="t" r="r" b="b"/>
              <a:pathLst>
                <a:path w="8572500" h="3848100">
                  <a:moveTo>
                    <a:pt x="8458200" y="3848100"/>
                  </a:moveTo>
                  <a:lnTo>
                    <a:pt x="114300" y="3848100"/>
                  </a:lnTo>
                  <a:lnTo>
                    <a:pt x="103040" y="3847556"/>
                  </a:lnTo>
                  <a:lnTo>
                    <a:pt x="60364" y="3834587"/>
                  </a:lnTo>
                  <a:lnTo>
                    <a:pt x="25900" y="3806275"/>
                  </a:lnTo>
                  <a:lnTo>
                    <a:pt x="4894" y="3766929"/>
                  </a:lnTo>
                  <a:lnTo>
                    <a:pt x="0" y="37338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740054"/>
                  </a:lnTo>
                  <a:lnTo>
                    <a:pt x="19543" y="3745059"/>
                  </a:lnTo>
                  <a:lnTo>
                    <a:pt x="19660" y="3746247"/>
                  </a:lnTo>
                  <a:lnTo>
                    <a:pt x="38577" y="3791917"/>
                  </a:lnTo>
                  <a:lnTo>
                    <a:pt x="72071" y="3819405"/>
                  </a:lnTo>
                  <a:lnTo>
                    <a:pt x="108045" y="3829049"/>
                  </a:lnTo>
                  <a:lnTo>
                    <a:pt x="8521385" y="3829049"/>
                  </a:lnTo>
                  <a:lnTo>
                    <a:pt x="8512134" y="3834587"/>
                  </a:lnTo>
                  <a:lnTo>
                    <a:pt x="8501940" y="3839398"/>
                  </a:lnTo>
                  <a:lnTo>
                    <a:pt x="8491329" y="3843205"/>
                  </a:lnTo>
                  <a:lnTo>
                    <a:pt x="8480502" y="3845924"/>
                  </a:lnTo>
                  <a:lnTo>
                    <a:pt x="8469459" y="3847556"/>
                  </a:lnTo>
                  <a:lnTo>
                    <a:pt x="8458200" y="3848100"/>
                  </a:lnTo>
                  <a:close/>
                </a:path>
                <a:path w="8572500" h="3848100">
                  <a:moveTo>
                    <a:pt x="8521385" y="3829049"/>
                  </a:moveTo>
                  <a:lnTo>
                    <a:pt x="8464454" y="3829049"/>
                  </a:lnTo>
                  <a:lnTo>
                    <a:pt x="8470647" y="3828439"/>
                  </a:lnTo>
                  <a:lnTo>
                    <a:pt x="8482915" y="3825999"/>
                  </a:lnTo>
                  <a:lnTo>
                    <a:pt x="8521129" y="3805574"/>
                  </a:lnTo>
                  <a:lnTo>
                    <a:pt x="8548592" y="3764472"/>
                  </a:lnTo>
                  <a:lnTo>
                    <a:pt x="8553450" y="37400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733800"/>
                  </a:lnTo>
                  <a:lnTo>
                    <a:pt x="8563799" y="3777540"/>
                  </a:lnTo>
                  <a:lnTo>
                    <a:pt x="8539021" y="3814622"/>
                  </a:lnTo>
                  <a:lnTo>
                    <a:pt x="8521712" y="3828854"/>
                  </a:lnTo>
                  <a:lnTo>
                    <a:pt x="8521385" y="38290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8650" y="2838449"/>
              <a:ext cx="8077200" cy="2667000"/>
            </a:xfrm>
            <a:custGeom>
              <a:avLst/>
              <a:gdLst/>
              <a:ahLst/>
              <a:cxnLst/>
              <a:rect l="l" t="t" r="r" b="b"/>
              <a:pathLst>
                <a:path w="8077200" h="2667000">
                  <a:moveTo>
                    <a:pt x="8001000" y="2667000"/>
                  </a:moveTo>
                  <a:lnTo>
                    <a:pt x="76200" y="2667000"/>
                  </a:lnTo>
                  <a:lnTo>
                    <a:pt x="68693" y="2666637"/>
                  </a:lnTo>
                  <a:lnTo>
                    <a:pt x="27882" y="2649732"/>
                  </a:lnTo>
                  <a:lnTo>
                    <a:pt x="3262" y="2612885"/>
                  </a:lnTo>
                  <a:lnTo>
                    <a:pt x="0" y="259080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43341" y="12829"/>
                  </a:lnTo>
                  <a:lnTo>
                    <a:pt x="8071399" y="47039"/>
                  </a:lnTo>
                  <a:lnTo>
                    <a:pt x="8077200" y="76200"/>
                  </a:lnTo>
                  <a:lnTo>
                    <a:pt x="8077200" y="2590800"/>
                  </a:lnTo>
                  <a:lnTo>
                    <a:pt x="8064369" y="2633141"/>
                  </a:lnTo>
                  <a:lnTo>
                    <a:pt x="8030158" y="2661199"/>
                  </a:lnTo>
                  <a:lnTo>
                    <a:pt x="8001000" y="26670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8650" y="2838449"/>
              <a:ext cx="8077200" cy="2667000"/>
            </a:xfrm>
            <a:custGeom>
              <a:avLst/>
              <a:gdLst/>
              <a:ahLst/>
              <a:cxnLst/>
              <a:rect l="l" t="t" r="r" b="b"/>
              <a:pathLst>
                <a:path w="8077200" h="2667000">
                  <a:moveTo>
                    <a:pt x="8001000" y="2667000"/>
                  </a:moveTo>
                  <a:lnTo>
                    <a:pt x="76200" y="2667000"/>
                  </a:lnTo>
                  <a:lnTo>
                    <a:pt x="68693" y="2666637"/>
                  </a:lnTo>
                  <a:lnTo>
                    <a:pt x="27882" y="2649732"/>
                  </a:lnTo>
                  <a:lnTo>
                    <a:pt x="3262" y="2612885"/>
                  </a:lnTo>
                  <a:lnTo>
                    <a:pt x="0" y="259080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01000" y="0"/>
                  </a:lnTo>
                  <a:lnTo>
                    <a:pt x="80378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2595177"/>
                  </a:lnTo>
                  <a:lnTo>
                    <a:pt x="9833" y="2598306"/>
                  </a:lnTo>
                  <a:lnTo>
                    <a:pt x="9952" y="2599513"/>
                  </a:lnTo>
                  <a:lnTo>
                    <a:pt x="25957" y="2634850"/>
                  </a:lnTo>
                  <a:lnTo>
                    <a:pt x="58898" y="2655338"/>
                  </a:lnTo>
                  <a:lnTo>
                    <a:pt x="71822" y="2657475"/>
                  </a:lnTo>
                  <a:lnTo>
                    <a:pt x="8037818" y="2657475"/>
                  </a:lnTo>
                  <a:lnTo>
                    <a:pt x="8036955" y="2657991"/>
                  </a:lnTo>
                  <a:lnTo>
                    <a:pt x="8030158" y="2661199"/>
                  </a:lnTo>
                  <a:lnTo>
                    <a:pt x="8023085" y="2663736"/>
                  </a:lnTo>
                  <a:lnTo>
                    <a:pt x="8015867" y="2665549"/>
                  </a:lnTo>
                  <a:lnTo>
                    <a:pt x="8008505" y="2666637"/>
                  </a:lnTo>
                  <a:lnTo>
                    <a:pt x="8001000" y="2667000"/>
                  </a:lnTo>
                  <a:close/>
                </a:path>
                <a:path w="8077200" h="2667000">
                  <a:moveTo>
                    <a:pt x="8037818" y="2657475"/>
                  </a:moveTo>
                  <a:lnTo>
                    <a:pt x="8005378" y="2657475"/>
                  </a:lnTo>
                  <a:lnTo>
                    <a:pt x="8009713" y="2657048"/>
                  </a:lnTo>
                  <a:lnTo>
                    <a:pt x="8018301" y="2655338"/>
                  </a:lnTo>
                  <a:lnTo>
                    <a:pt x="8051241" y="2634850"/>
                  </a:lnTo>
                  <a:lnTo>
                    <a:pt x="8067247" y="2599513"/>
                  </a:lnTo>
                  <a:lnTo>
                    <a:pt x="8067675" y="2595177"/>
                  </a:lnTo>
                  <a:lnTo>
                    <a:pt x="8067675" y="71822"/>
                  </a:lnTo>
                  <a:lnTo>
                    <a:pt x="8067366" y="68693"/>
                  </a:lnTo>
                  <a:lnTo>
                    <a:pt x="8067246" y="67486"/>
                  </a:lnTo>
                  <a:lnTo>
                    <a:pt x="8051241" y="32148"/>
                  </a:lnTo>
                  <a:lnTo>
                    <a:pt x="8018301" y="11660"/>
                  </a:lnTo>
                  <a:lnTo>
                    <a:pt x="8005378" y="9525"/>
                  </a:lnTo>
                  <a:lnTo>
                    <a:pt x="8037820" y="9525"/>
                  </a:lnTo>
                  <a:lnTo>
                    <a:pt x="8068191" y="40242"/>
                  </a:lnTo>
                  <a:lnTo>
                    <a:pt x="8077200" y="76200"/>
                  </a:lnTo>
                  <a:lnTo>
                    <a:pt x="8077200" y="2590800"/>
                  </a:lnTo>
                  <a:lnTo>
                    <a:pt x="8064369" y="2633141"/>
                  </a:lnTo>
                  <a:lnTo>
                    <a:pt x="8043469" y="2654074"/>
                  </a:lnTo>
                  <a:lnTo>
                    <a:pt x="8037818" y="265747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6750" y="21907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52400" y="114300"/>
                  </a:moveTo>
                  <a:lnTo>
                    <a:pt x="342900" y="114300"/>
                  </a:lnTo>
                  <a:lnTo>
                    <a:pt x="347952" y="114300"/>
                  </a:lnTo>
                  <a:lnTo>
                    <a:pt x="352812" y="115266"/>
                  </a:lnTo>
                  <a:lnTo>
                    <a:pt x="357480" y="117200"/>
                  </a:lnTo>
                  <a:lnTo>
                    <a:pt x="362148" y="119133"/>
                  </a:lnTo>
                  <a:lnTo>
                    <a:pt x="366268" y="121886"/>
                  </a:lnTo>
                  <a:lnTo>
                    <a:pt x="369840" y="125459"/>
                  </a:lnTo>
                  <a:lnTo>
                    <a:pt x="373413" y="129031"/>
                  </a:lnTo>
                  <a:lnTo>
                    <a:pt x="376166" y="133151"/>
                  </a:lnTo>
                  <a:lnTo>
                    <a:pt x="378099" y="137819"/>
                  </a:lnTo>
                  <a:lnTo>
                    <a:pt x="380033" y="142487"/>
                  </a:lnTo>
                  <a:lnTo>
                    <a:pt x="380999" y="147347"/>
                  </a:lnTo>
                  <a:lnTo>
                    <a:pt x="381000" y="152400"/>
                  </a:lnTo>
                  <a:lnTo>
                    <a:pt x="381000" y="342900"/>
                  </a:lnTo>
                  <a:lnTo>
                    <a:pt x="380999" y="347952"/>
                  </a:lnTo>
                  <a:lnTo>
                    <a:pt x="380033" y="352812"/>
                  </a:lnTo>
                  <a:lnTo>
                    <a:pt x="378099" y="357480"/>
                  </a:lnTo>
                  <a:lnTo>
                    <a:pt x="376166" y="362148"/>
                  </a:lnTo>
                  <a:lnTo>
                    <a:pt x="357480" y="378099"/>
                  </a:lnTo>
                  <a:lnTo>
                    <a:pt x="352812" y="380033"/>
                  </a:lnTo>
                  <a:lnTo>
                    <a:pt x="347952" y="380999"/>
                  </a:lnTo>
                  <a:lnTo>
                    <a:pt x="342900" y="381000"/>
                  </a:lnTo>
                  <a:lnTo>
                    <a:pt x="152400" y="381000"/>
                  </a:lnTo>
                  <a:lnTo>
                    <a:pt x="147347" y="380999"/>
                  </a:lnTo>
                  <a:lnTo>
                    <a:pt x="142487" y="380033"/>
                  </a:lnTo>
                  <a:lnTo>
                    <a:pt x="137819" y="378099"/>
                  </a:lnTo>
                  <a:lnTo>
                    <a:pt x="133151" y="376166"/>
                  </a:lnTo>
                  <a:lnTo>
                    <a:pt x="129031" y="373413"/>
                  </a:lnTo>
                  <a:lnTo>
                    <a:pt x="125459" y="369840"/>
                  </a:lnTo>
                  <a:lnTo>
                    <a:pt x="121886" y="366268"/>
                  </a:lnTo>
                  <a:lnTo>
                    <a:pt x="119133" y="362148"/>
                  </a:lnTo>
                  <a:lnTo>
                    <a:pt x="117200" y="357480"/>
                  </a:lnTo>
                  <a:lnTo>
                    <a:pt x="115266" y="352812"/>
                  </a:lnTo>
                  <a:lnTo>
                    <a:pt x="114299" y="347952"/>
                  </a:lnTo>
                  <a:lnTo>
                    <a:pt x="114300" y="342900"/>
                  </a:lnTo>
                  <a:lnTo>
                    <a:pt x="114300" y="152400"/>
                  </a:lnTo>
                  <a:lnTo>
                    <a:pt x="114299" y="147347"/>
                  </a:lnTo>
                  <a:lnTo>
                    <a:pt x="115266" y="142487"/>
                  </a:lnTo>
                  <a:lnTo>
                    <a:pt x="117200" y="137819"/>
                  </a:lnTo>
                  <a:lnTo>
                    <a:pt x="119133" y="133151"/>
                  </a:lnTo>
                  <a:lnTo>
                    <a:pt x="121886" y="129031"/>
                  </a:lnTo>
                  <a:lnTo>
                    <a:pt x="125459" y="125459"/>
                  </a:lnTo>
                  <a:lnTo>
                    <a:pt x="129031" y="121886"/>
                  </a:lnTo>
                  <a:lnTo>
                    <a:pt x="133151" y="119133"/>
                  </a:lnTo>
                  <a:lnTo>
                    <a:pt x="137819" y="117200"/>
                  </a:lnTo>
                  <a:lnTo>
                    <a:pt x="142487" y="115266"/>
                  </a:lnTo>
                  <a:lnTo>
                    <a:pt x="147347" y="114300"/>
                  </a:lnTo>
                  <a:lnTo>
                    <a:pt x="152400" y="114300"/>
                  </a:lnTo>
                  <a:close/>
                </a:path>
                <a:path w="381000" h="381000">
                  <a:moveTo>
                    <a:pt x="38100" y="266700"/>
                  </a:moveTo>
                  <a:lnTo>
                    <a:pt x="23306" y="263693"/>
                  </a:lnTo>
                  <a:lnTo>
                    <a:pt x="11191" y="255508"/>
                  </a:lnTo>
                  <a:lnTo>
                    <a:pt x="3006" y="243393"/>
                  </a:lnTo>
                  <a:lnTo>
                    <a:pt x="0" y="228600"/>
                  </a:lnTo>
                  <a:lnTo>
                    <a:pt x="0" y="38100"/>
                  </a:lnTo>
                  <a:lnTo>
                    <a:pt x="3006" y="23306"/>
                  </a:lnTo>
                  <a:lnTo>
                    <a:pt x="11191" y="11191"/>
                  </a:lnTo>
                  <a:lnTo>
                    <a:pt x="23306" y="3006"/>
                  </a:lnTo>
                  <a:lnTo>
                    <a:pt x="38100" y="0"/>
                  </a:lnTo>
                  <a:lnTo>
                    <a:pt x="228600" y="0"/>
                  </a:lnTo>
                  <a:lnTo>
                    <a:pt x="243393" y="3006"/>
                  </a:lnTo>
                  <a:lnTo>
                    <a:pt x="255508" y="11191"/>
                  </a:lnTo>
                  <a:lnTo>
                    <a:pt x="263693" y="23306"/>
                  </a:lnTo>
                  <a:lnTo>
                    <a:pt x="266700" y="3810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225550" y="2063750"/>
            <a:ext cx="4572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Function</a:t>
            </a:r>
            <a:r>
              <a:rPr dirty="0" sz="3600" spc="-155" b="1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Declaration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4075" y="3082925"/>
            <a:ext cx="1986914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&lt;unistd.h&gt;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4075" y="3635375"/>
            <a:ext cx="1780539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pid_t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fork(void);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4075" y="4107815"/>
            <a:ext cx="3432175" cy="113030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Returns: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0 in child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process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Process ID of child in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parent</a:t>
            </a:r>
            <a:endParaRPr sz="1350">
              <a:latin typeface="Courier New"/>
              <a:cs typeface="Courier New"/>
            </a:endParaRPr>
          </a:p>
          <a:p>
            <a:pPr marL="425450" indent="-206375">
              <a:lnSpc>
                <a:spcPct val="100000"/>
              </a:lnSpc>
              <a:spcBef>
                <a:spcPts val="555"/>
              </a:spcBef>
              <a:buChar char="•"/>
              <a:tabLst>
                <a:tab pos="425450" algn="l"/>
              </a:tabLst>
            </a:pPr>
            <a:r>
              <a:rPr dirty="0" sz="1350">
                <a:solidFill>
                  <a:srgbClr val="1F2937"/>
                </a:solidFill>
                <a:latin typeface="Courier New"/>
                <a:cs typeface="Courier New"/>
              </a:rPr>
              <a:t>-1 on </a:t>
            </a:r>
            <a:r>
              <a:rPr dirty="0" sz="1350" spc="-10">
                <a:solidFill>
                  <a:srgbClr val="1F2937"/>
                </a:solidFill>
                <a:latin typeface="Courier New"/>
                <a:cs typeface="Courier New"/>
              </a:rPr>
              <a:t>error</a:t>
            </a:r>
            <a:endParaRPr sz="135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334500" y="1904999"/>
            <a:ext cx="8572500" cy="3848100"/>
            <a:chOff x="9334500" y="1904999"/>
            <a:chExt cx="8572500" cy="3848100"/>
          </a:xfrm>
        </p:grpSpPr>
        <p:sp>
          <p:nvSpPr>
            <p:cNvPr id="19" name="object 19" descr=""/>
            <p:cNvSpPr/>
            <p:nvPr/>
          </p:nvSpPr>
          <p:spPr>
            <a:xfrm>
              <a:off x="9334500" y="1904999"/>
              <a:ext cx="8572500" cy="3848100"/>
            </a:xfrm>
            <a:custGeom>
              <a:avLst/>
              <a:gdLst/>
              <a:ahLst/>
              <a:cxnLst/>
              <a:rect l="l" t="t" r="r" b="b"/>
              <a:pathLst>
                <a:path w="8572500" h="3848100">
                  <a:moveTo>
                    <a:pt x="8458200" y="3848100"/>
                  </a:moveTo>
                  <a:lnTo>
                    <a:pt x="114300" y="3848100"/>
                  </a:lnTo>
                  <a:lnTo>
                    <a:pt x="103039" y="3847555"/>
                  </a:lnTo>
                  <a:lnTo>
                    <a:pt x="60363" y="3834587"/>
                  </a:lnTo>
                  <a:lnTo>
                    <a:pt x="25899" y="3806275"/>
                  </a:lnTo>
                  <a:lnTo>
                    <a:pt x="4893" y="3766929"/>
                  </a:lnTo>
                  <a:lnTo>
                    <a:pt x="0" y="37338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733800"/>
                  </a:lnTo>
                  <a:lnTo>
                    <a:pt x="8563797" y="3777540"/>
                  </a:lnTo>
                  <a:lnTo>
                    <a:pt x="8539020" y="3814622"/>
                  </a:lnTo>
                  <a:lnTo>
                    <a:pt x="8501938" y="3839398"/>
                  </a:lnTo>
                  <a:lnTo>
                    <a:pt x="8458200" y="38481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34500" y="1904999"/>
              <a:ext cx="8572500" cy="3848100"/>
            </a:xfrm>
            <a:custGeom>
              <a:avLst/>
              <a:gdLst/>
              <a:ahLst/>
              <a:cxnLst/>
              <a:rect l="l" t="t" r="r" b="b"/>
              <a:pathLst>
                <a:path w="8572500" h="3848100">
                  <a:moveTo>
                    <a:pt x="8458200" y="3848100"/>
                  </a:moveTo>
                  <a:lnTo>
                    <a:pt x="114300" y="3848100"/>
                  </a:lnTo>
                  <a:lnTo>
                    <a:pt x="103040" y="3847556"/>
                  </a:lnTo>
                  <a:lnTo>
                    <a:pt x="60363" y="3834587"/>
                  </a:lnTo>
                  <a:lnTo>
                    <a:pt x="25899" y="3806275"/>
                  </a:lnTo>
                  <a:lnTo>
                    <a:pt x="4893" y="3766929"/>
                  </a:lnTo>
                  <a:lnTo>
                    <a:pt x="0" y="37338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740054"/>
                  </a:lnTo>
                  <a:lnTo>
                    <a:pt x="31627" y="3781517"/>
                  </a:lnTo>
                  <a:lnTo>
                    <a:pt x="66581" y="3816472"/>
                  </a:lnTo>
                  <a:lnTo>
                    <a:pt x="108045" y="3829049"/>
                  </a:lnTo>
                  <a:lnTo>
                    <a:pt x="8521385" y="3829049"/>
                  </a:lnTo>
                  <a:lnTo>
                    <a:pt x="8512133" y="3834587"/>
                  </a:lnTo>
                  <a:lnTo>
                    <a:pt x="8501938" y="3839398"/>
                  </a:lnTo>
                  <a:lnTo>
                    <a:pt x="8491327" y="3843205"/>
                  </a:lnTo>
                  <a:lnTo>
                    <a:pt x="8480501" y="3845924"/>
                  </a:lnTo>
                  <a:lnTo>
                    <a:pt x="8469458" y="3847556"/>
                  </a:lnTo>
                  <a:lnTo>
                    <a:pt x="8458200" y="3848100"/>
                  </a:lnTo>
                  <a:close/>
                </a:path>
                <a:path w="8572500" h="3848100">
                  <a:moveTo>
                    <a:pt x="8521385" y="3829049"/>
                  </a:moveTo>
                  <a:lnTo>
                    <a:pt x="8464453" y="3829049"/>
                  </a:lnTo>
                  <a:lnTo>
                    <a:pt x="8470647" y="3828439"/>
                  </a:lnTo>
                  <a:lnTo>
                    <a:pt x="8482914" y="3825999"/>
                  </a:lnTo>
                  <a:lnTo>
                    <a:pt x="8521129" y="3805574"/>
                  </a:lnTo>
                  <a:lnTo>
                    <a:pt x="8548592" y="3764472"/>
                  </a:lnTo>
                  <a:lnTo>
                    <a:pt x="8553449" y="37400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733800"/>
                  </a:lnTo>
                  <a:lnTo>
                    <a:pt x="8563797" y="3777540"/>
                  </a:lnTo>
                  <a:lnTo>
                    <a:pt x="8539021" y="3814622"/>
                  </a:lnTo>
                  <a:lnTo>
                    <a:pt x="8521711" y="3828854"/>
                  </a:lnTo>
                  <a:lnTo>
                    <a:pt x="8521385" y="382904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77399" y="22478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266700" y="133350"/>
                  </a:lnTo>
                </a:path>
                <a:path w="266700" h="266700">
                  <a:moveTo>
                    <a:pt x="133350" y="0"/>
                  </a:moveTo>
                  <a:lnTo>
                    <a:pt x="266700" y="133350"/>
                  </a:lnTo>
                  <a:lnTo>
                    <a:pt x="133350" y="266700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179050" y="2063750"/>
            <a:ext cx="4295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Key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Characteristics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69450" y="2654300"/>
            <a:ext cx="5041265" cy="25019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3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Called once, returns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twice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Creates identical copy of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parent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gets copy of parent's data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space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Both processes share text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segment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Execution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continues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2250" spc="-1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point</a:t>
            </a:r>
            <a:endParaRPr sz="22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525" y="6067425"/>
            <a:ext cx="17506950" cy="2381250"/>
          </a:xfrm>
          <a:prstGeom prst="rect">
            <a:avLst/>
          </a:prstGeom>
          <a:solidFill>
            <a:srgbClr val="EFF5FF"/>
          </a:solidFill>
          <a:ln w="19050">
            <a:solidFill>
              <a:srgbClr val="BEDAFE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Fork Return </a:t>
            </a:r>
            <a:r>
              <a:rPr dirty="0" sz="2700" spc="-10" b="1">
                <a:solidFill>
                  <a:srgbClr val="1D40AF"/>
                </a:solidFill>
                <a:latin typeface="Arial"/>
                <a:cs typeface="Arial"/>
              </a:rPr>
              <a:t>Values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4375" y="6924675"/>
            <a:ext cx="5457825" cy="1200150"/>
          </a:xfrm>
          <a:prstGeom prst="rect">
            <a:avLst/>
          </a:prstGeom>
          <a:solidFill>
            <a:srgbClr val="FFFFFF"/>
          </a:solidFill>
          <a:ln w="19050">
            <a:solidFill>
              <a:srgbClr val="BAF6D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15803C"/>
                </a:solidFill>
                <a:latin typeface="Arial"/>
                <a:cs typeface="Arial"/>
              </a:rPr>
              <a:t>Child</a:t>
            </a:r>
            <a:r>
              <a:rPr dirty="0" sz="2250" spc="-60" b="1">
                <a:solidFill>
                  <a:srgbClr val="15803C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5803C"/>
                </a:solidFill>
                <a:latin typeface="Arial"/>
                <a:cs typeface="Arial"/>
              </a:rPr>
              <a:t>Process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</a:t>
            </a:r>
            <a:r>
              <a:rPr dirty="0" sz="1800" spc="-50">
                <a:solidFill>
                  <a:srgbClr val="37405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19850" y="6924675"/>
            <a:ext cx="5448300" cy="1200150"/>
          </a:xfrm>
          <a:prstGeom prst="rect">
            <a:avLst/>
          </a:prstGeom>
          <a:solidFill>
            <a:srgbClr val="FFFFFF"/>
          </a:solidFill>
          <a:ln w="19050">
            <a:solidFill>
              <a:srgbClr val="BEDAFE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1C4ED8"/>
                </a:solidFill>
                <a:latin typeface="Arial"/>
                <a:cs typeface="Arial"/>
              </a:rPr>
              <a:t>Parent </a:t>
            </a: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Process</a:t>
            </a: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Child 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PID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115800" y="6924675"/>
            <a:ext cx="5457825" cy="1200150"/>
          </a:xfrm>
          <a:prstGeom prst="rect">
            <a:avLst/>
          </a:prstGeom>
          <a:solidFill>
            <a:srgbClr val="FFFFFF"/>
          </a:solidFill>
          <a:ln w="19050">
            <a:solidFill>
              <a:srgbClr val="FECACA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725"/>
              </a:spcBef>
            </a:pP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Error</a:t>
            </a:r>
            <a:endParaRPr sz="2250">
              <a:latin typeface="Arial"/>
              <a:cs typeface="Arial"/>
            </a:endParaRPr>
          </a:p>
          <a:p>
            <a:pPr algn="ctr" marL="254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Returns -</a:t>
            </a:r>
            <a:r>
              <a:rPr dirty="0" sz="1800" spc="-50">
                <a:solidFill>
                  <a:srgbClr val="37405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72100" y="825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73700" y="825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75300" y="825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676900" y="825500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22900" y="64770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626100" y="64770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524500" y="647700"/>
            <a:ext cx="0" cy="50800"/>
          </a:xfrm>
          <a:custGeom>
            <a:avLst/>
            <a:gdLst/>
            <a:ahLst/>
            <a:cxnLst/>
            <a:rect l="l" t="t" r="r" b="b"/>
            <a:pathLst>
              <a:path w="0" h="50800">
                <a:moveTo>
                  <a:pt x="0" y="50800"/>
                </a:move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270500" y="546100"/>
            <a:ext cx="508000" cy="355600"/>
          </a:xfrm>
          <a:custGeom>
            <a:avLst/>
            <a:gdLst/>
            <a:ahLst/>
            <a:cxnLst/>
            <a:rect l="l" t="t" r="r" b="b"/>
            <a:pathLst>
              <a:path w="508000" h="355600">
                <a:moveTo>
                  <a:pt x="0" y="254000"/>
                </a:moveTo>
                <a:lnTo>
                  <a:pt x="508000" y="254000"/>
                </a:lnTo>
              </a:path>
              <a:path w="508000" h="355600">
                <a:moveTo>
                  <a:pt x="0" y="50800"/>
                </a:moveTo>
                <a:lnTo>
                  <a:pt x="0" y="47464"/>
                </a:lnTo>
                <a:lnTo>
                  <a:pt x="325" y="44160"/>
                </a:lnTo>
                <a:lnTo>
                  <a:pt x="976" y="40889"/>
                </a:lnTo>
                <a:lnTo>
                  <a:pt x="1626" y="37617"/>
                </a:lnTo>
                <a:lnTo>
                  <a:pt x="2590" y="34441"/>
                </a:lnTo>
                <a:lnTo>
                  <a:pt x="3866" y="31359"/>
                </a:lnTo>
                <a:lnTo>
                  <a:pt x="5143" y="28278"/>
                </a:lnTo>
                <a:lnTo>
                  <a:pt x="14878" y="14878"/>
                </a:lnTo>
                <a:lnTo>
                  <a:pt x="17237" y="12520"/>
                </a:lnTo>
                <a:lnTo>
                  <a:pt x="40889" y="976"/>
                </a:lnTo>
                <a:lnTo>
                  <a:pt x="44160" y="325"/>
                </a:lnTo>
                <a:lnTo>
                  <a:pt x="47464" y="0"/>
                </a:lnTo>
                <a:lnTo>
                  <a:pt x="50800" y="0"/>
                </a:lnTo>
                <a:lnTo>
                  <a:pt x="457200" y="0"/>
                </a:lnTo>
                <a:lnTo>
                  <a:pt x="460535" y="0"/>
                </a:lnTo>
                <a:lnTo>
                  <a:pt x="463839" y="325"/>
                </a:lnTo>
                <a:lnTo>
                  <a:pt x="467110" y="976"/>
                </a:lnTo>
                <a:lnTo>
                  <a:pt x="470382" y="1626"/>
                </a:lnTo>
                <a:lnTo>
                  <a:pt x="473558" y="2590"/>
                </a:lnTo>
                <a:lnTo>
                  <a:pt x="476640" y="3866"/>
                </a:lnTo>
                <a:lnTo>
                  <a:pt x="479721" y="5143"/>
                </a:lnTo>
                <a:lnTo>
                  <a:pt x="504133" y="31359"/>
                </a:lnTo>
                <a:lnTo>
                  <a:pt x="505409" y="34441"/>
                </a:lnTo>
                <a:lnTo>
                  <a:pt x="506373" y="37617"/>
                </a:lnTo>
                <a:lnTo>
                  <a:pt x="507023" y="40889"/>
                </a:lnTo>
                <a:lnTo>
                  <a:pt x="507674" y="44160"/>
                </a:lnTo>
                <a:lnTo>
                  <a:pt x="508000" y="47464"/>
                </a:lnTo>
                <a:lnTo>
                  <a:pt x="508000" y="50800"/>
                </a:lnTo>
                <a:lnTo>
                  <a:pt x="508000" y="78740"/>
                </a:lnTo>
                <a:lnTo>
                  <a:pt x="502739" y="80289"/>
                </a:lnTo>
                <a:lnTo>
                  <a:pt x="497857" y="82629"/>
                </a:lnTo>
                <a:lnTo>
                  <a:pt x="472419" y="116641"/>
                </a:lnTo>
                <a:lnTo>
                  <a:pt x="471554" y="127469"/>
                </a:lnTo>
                <a:lnTo>
                  <a:pt x="471554" y="132954"/>
                </a:lnTo>
                <a:lnTo>
                  <a:pt x="493354" y="169179"/>
                </a:lnTo>
                <a:lnTo>
                  <a:pt x="508000" y="176199"/>
                </a:lnTo>
                <a:lnTo>
                  <a:pt x="508000" y="304800"/>
                </a:lnTo>
                <a:lnTo>
                  <a:pt x="508000" y="308135"/>
                </a:lnTo>
                <a:lnTo>
                  <a:pt x="507674" y="311439"/>
                </a:lnTo>
                <a:lnTo>
                  <a:pt x="507023" y="314710"/>
                </a:lnTo>
                <a:lnTo>
                  <a:pt x="506373" y="317982"/>
                </a:lnTo>
                <a:lnTo>
                  <a:pt x="505409" y="321158"/>
                </a:lnTo>
                <a:lnTo>
                  <a:pt x="504133" y="324240"/>
                </a:lnTo>
                <a:lnTo>
                  <a:pt x="502856" y="327321"/>
                </a:lnTo>
                <a:lnTo>
                  <a:pt x="485423" y="347038"/>
                </a:lnTo>
                <a:lnTo>
                  <a:pt x="482649" y="348891"/>
                </a:lnTo>
                <a:lnTo>
                  <a:pt x="457200" y="355600"/>
                </a:lnTo>
                <a:lnTo>
                  <a:pt x="50800" y="355600"/>
                </a:lnTo>
                <a:lnTo>
                  <a:pt x="14878" y="340721"/>
                </a:lnTo>
                <a:lnTo>
                  <a:pt x="3866" y="324240"/>
                </a:lnTo>
                <a:lnTo>
                  <a:pt x="2590" y="321158"/>
                </a:lnTo>
                <a:lnTo>
                  <a:pt x="1626" y="317982"/>
                </a:lnTo>
                <a:lnTo>
                  <a:pt x="976" y="314710"/>
                </a:lnTo>
                <a:lnTo>
                  <a:pt x="325" y="311439"/>
                </a:lnTo>
                <a:lnTo>
                  <a:pt x="0" y="308135"/>
                </a:lnTo>
                <a:lnTo>
                  <a:pt x="0" y="304800"/>
                </a:lnTo>
                <a:lnTo>
                  <a:pt x="0" y="175260"/>
                </a:lnTo>
                <a:lnTo>
                  <a:pt x="26326" y="156955"/>
                </a:lnTo>
                <a:lnTo>
                  <a:pt x="29611" y="152564"/>
                </a:lnTo>
                <a:lnTo>
                  <a:pt x="32119" y="147766"/>
                </a:lnTo>
                <a:lnTo>
                  <a:pt x="33849" y="142562"/>
                </a:lnTo>
                <a:lnTo>
                  <a:pt x="35580" y="137358"/>
                </a:lnTo>
                <a:lnTo>
                  <a:pt x="36446" y="132014"/>
                </a:lnTo>
                <a:lnTo>
                  <a:pt x="36446" y="126530"/>
                </a:lnTo>
                <a:lnTo>
                  <a:pt x="36446" y="121045"/>
                </a:lnTo>
                <a:lnTo>
                  <a:pt x="35580" y="115701"/>
                </a:lnTo>
                <a:lnTo>
                  <a:pt x="33849" y="110497"/>
                </a:lnTo>
                <a:lnTo>
                  <a:pt x="32119" y="105293"/>
                </a:lnTo>
                <a:lnTo>
                  <a:pt x="14645" y="84820"/>
                </a:lnTo>
                <a:lnTo>
                  <a:pt x="10142" y="81689"/>
                </a:lnTo>
                <a:lnTo>
                  <a:pt x="5260" y="79349"/>
                </a:lnTo>
                <a:lnTo>
                  <a:pt x="0" y="77800"/>
                </a:lnTo>
                <a:lnTo>
                  <a:pt x="0" y="50800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0310" y="99694"/>
            <a:ext cx="710184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90"/>
              </a:spcBef>
              <a:tabLst>
                <a:tab pos="2019300" algn="l"/>
                <a:tab pos="4839335" algn="l"/>
              </a:tabLst>
            </a:pPr>
            <a:r>
              <a:rPr dirty="0" sz="5400" spc="-10"/>
              <a:t>fork()</a:t>
            </a:r>
            <a:r>
              <a:rPr dirty="0" sz="5400"/>
              <a:t>	</a:t>
            </a:r>
            <a:r>
              <a:rPr dirty="0" sz="5400" spc="-10"/>
              <a:t>Memory</a:t>
            </a:r>
            <a:r>
              <a:rPr dirty="0" sz="5400"/>
              <a:t>	</a:t>
            </a:r>
            <a:r>
              <a:rPr dirty="0" sz="5400" spc="-10"/>
              <a:t>Details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Copy-on-Write</a:t>
            </a:r>
            <a:r>
              <a:rPr dirty="0" sz="2700" spc="-2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dirty="0" sz="2700" spc="-1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Memory</a:t>
            </a:r>
            <a:r>
              <a:rPr dirty="0" sz="2700" spc="-1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Management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81000" y="1904999"/>
            <a:ext cx="8572500" cy="3505200"/>
            <a:chOff x="381000" y="1904999"/>
            <a:chExt cx="8572500" cy="3505200"/>
          </a:xfrm>
        </p:grpSpPr>
        <p:sp>
          <p:nvSpPr>
            <p:cNvPr id="12" name="object 12" descr=""/>
            <p:cNvSpPr/>
            <p:nvPr/>
          </p:nvSpPr>
          <p:spPr>
            <a:xfrm>
              <a:off x="3810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4" y="3491687"/>
                  </a:lnTo>
                  <a:lnTo>
                    <a:pt x="25900" y="3463375"/>
                  </a:lnTo>
                  <a:lnTo>
                    <a:pt x="4894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8" y="3434640"/>
                  </a:lnTo>
                  <a:lnTo>
                    <a:pt x="8539020" y="3471722"/>
                  </a:lnTo>
                  <a:lnTo>
                    <a:pt x="8501939" y="3496499"/>
                  </a:lnTo>
                  <a:lnTo>
                    <a:pt x="8458200" y="3505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10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4" y="3491687"/>
                  </a:lnTo>
                  <a:lnTo>
                    <a:pt x="25900" y="3463375"/>
                  </a:lnTo>
                  <a:lnTo>
                    <a:pt x="4894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397154"/>
                  </a:lnTo>
                  <a:lnTo>
                    <a:pt x="19542" y="3402159"/>
                  </a:lnTo>
                  <a:lnTo>
                    <a:pt x="19660" y="3403348"/>
                  </a:lnTo>
                  <a:lnTo>
                    <a:pt x="38577" y="3449017"/>
                  </a:lnTo>
                  <a:lnTo>
                    <a:pt x="72071" y="3476505"/>
                  </a:lnTo>
                  <a:lnTo>
                    <a:pt x="108045" y="3486150"/>
                  </a:lnTo>
                  <a:lnTo>
                    <a:pt x="8521385" y="3486150"/>
                  </a:lnTo>
                  <a:lnTo>
                    <a:pt x="8512134" y="3491687"/>
                  </a:lnTo>
                  <a:lnTo>
                    <a:pt x="8501939" y="3496499"/>
                  </a:lnTo>
                  <a:lnTo>
                    <a:pt x="8491328" y="3500305"/>
                  </a:lnTo>
                  <a:lnTo>
                    <a:pt x="8480502" y="3503024"/>
                  </a:lnTo>
                  <a:lnTo>
                    <a:pt x="8469459" y="3504656"/>
                  </a:lnTo>
                  <a:lnTo>
                    <a:pt x="8458200" y="3505200"/>
                  </a:lnTo>
                  <a:close/>
                </a:path>
                <a:path w="8572500" h="3505200">
                  <a:moveTo>
                    <a:pt x="8521385" y="3486150"/>
                  </a:moveTo>
                  <a:lnTo>
                    <a:pt x="8464454" y="3486150"/>
                  </a:lnTo>
                  <a:lnTo>
                    <a:pt x="8470647" y="3485539"/>
                  </a:lnTo>
                  <a:lnTo>
                    <a:pt x="8482915" y="3483099"/>
                  </a:lnTo>
                  <a:lnTo>
                    <a:pt x="8521129" y="3462674"/>
                  </a:lnTo>
                  <a:lnTo>
                    <a:pt x="8548592" y="3421571"/>
                  </a:lnTo>
                  <a:lnTo>
                    <a:pt x="8553450" y="33971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9" y="3434640"/>
                  </a:lnTo>
                  <a:lnTo>
                    <a:pt x="8539021" y="3471722"/>
                  </a:lnTo>
                  <a:lnTo>
                    <a:pt x="8521712" y="3485954"/>
                  </a:lnTo>
                  <a:lnTo>
                    <a:pt x="8521385" y="3486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4850" y="219074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0" y="190500"/>
                  </a:moveTo>
                  <a:lnTo>
                    <a:pt x="0" y="342900"/>
                  </a:lnTo>
                  <a:lnTo>
                    <a:pt x="0" y="347952"/>
                  </a:lnTo>
                  <a:lnTo>
                    <a:pt x="966" y="352812"/>
                  </a:lnTo>
                  <a:lnTo>
                    <a:pt x="2900" y="357480"/>
                  </a:lnTo>
                  <a:lnTo>
                    <a:pt x="4833" y="362148"/>
                  </a:lnTo>
                  <a:lnTo>
                    <a:pt x="7586" y="366268"/>
                  </a:lnTo>
                  <a:lnTo>
                    <a:pt x="11159" y="369840"/>
                  </a:lnTo>
                  <a:lnTo>
                    <a:pt x="14731" y="373413"/>
                  </a:lnTo>
                  <a:lnTo>
                    <a:pt x="18851" y="376166"/>
                  </a:lnTo>
                  <a:lnTo>
                    <a:pt x="23519" y="378099"/>
                  </a:lnTo>
                  <a:lnTo>
                    <a:pt x="28187" y="380033"/>
                  </a:lnTo>
                  <a:lnTo>
                    <a:pt x="33047" y="380999"/>
                  </a:lnTo>
                  <a:lnTo>
                    <a:pt x="38100" y="381000"/>
                  </a:lnTo>
                  <a:lnTo>
                    <a:pt x="266700" y="381000"/>
                  </a:lnTo>
                  <a:lnTo>
                    <a:pt x="271752" y="380999"/>
                  </a:lnTo>
                  <a:lnTo>
                    <a:pt x="276612" y="380033"/>
                  </a:lnTo>
                  <a:lnTo>
                    <a:pt x="281280" y="378099"/>
                  </a:lnTo>
                  <a:lnTo>
                    <a:pt x="285948" y="376166"/>
                  </a:lnTo>
                  <a:lnTo>
                    <a:pt x="304800" y="342900"/>
                  </a:lnTo>
                  <a:lnTo>
                    <a:pt x="304800" y="190500"/>
                  </a:lnTo>
                </a:path>
                <a:path w="304800" h="381000">
                  <a:moveTo>
                    <a:pt x="228600" y="76200"/>
                  </a:moveTo>
                  <a:lnTo>
                    <a:pt x="152400" y="0"/>
                  </a:lnTo>
                  <a:lnTo>
                    <a:pt x="76200" y="76200"/>
                  </a:lnTo>
                </a:path>
                <a:path w="304800" h="381000">
                  <a:moveTo>
                    <a:pt x="152400" y="0"/>
                  </a:moveTo>
                  <a:lnTo>
                    <a:pt x="152400" y="24765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15950" y="1752854"/>
            <a:ext cx="6426200" cy="29083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Memory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Sharing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spc="-10" b="1">
                <a:solidFill>
                  <a:srgbClr val="374050"/>
                </a:solidFill>
                <a:latin typeface="Arial"/>
                <a:cs typeface="Arial"/>
              </a:rPr>
              <a:t>Text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Segment:</a:t>
            </a:r>
            <a:r>
              <a:rPr dirty="0" sz="2250" spc="-25" b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Shared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between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91770" algn="l"/>
              </a:tabLst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Data/Stack/Heap: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Copied to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child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 gets separate address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space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 memory interference between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334500" y="1904999"/>
            <a:ext cx="8572500" cy="3505200"/>
            <a:chOff x="9334500" y="1904999"/>
            <a:chExt cx="8572500" cy="3505200"/>
          </a:xfrm>
        </p:grpSpPr>
        <p:sp>
          <p:nvSpPr>
            <p:cNvPr id="17" name="object 17" descr=""/>
            <p:cNvSpPr/>
            <p:nvPr/>
          </p:nvSpPr>
          <p:spPr>
            <a:xfrm>
              <a:off x="93345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39" y="3504656"/>
                  </a:lnTo>
                  <a:lnTo>
                    <a:pt x="60363" y="3491687"/>
                  </a:lnTo>
                  <a:lnTo>
                    <a:pt x="25899" y="3463375"/>
                  </a:lnTo>
                  <a:lnTo>
                    <a:pt x="4893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7" y="3434640"/>
                  </a:lnTo>
                  <a:lnTo>
                    <a:pt x="8539020" y="3471722"/>
                  </a:lnTo>
                  <a:lnTo>
                    <a:pt x="8501937" y="3496499"/>
                  </a:lnTo>
                  <a:lnTo>
                    <a:pt x="8458200" y="3505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34500" y="1904999"/>
              <a:ext cx="8572500" cy="3505200"/>
            </a:xfrm>
            <a:custGeom>
              <a:avLst/>
              <a:gdLst/>
              <a:ahLst/>
              <a:cxnLst/>
              <a:rect l="l" t="t" r="r" b="b"/>
              <a:pathLst>
                <a:path w="8572500" h="3505200">
                  <a:moveTo>
                    <a:pt x="8458200" y="3505200"/>
                  </a:moveTo>
                  <a:lnTo>
                    <a:pt x="114300" y="3505200"/>
                  </a:lnTo>
                  <a:lnTo>
                    <a:pt x="103040" y="3504656"/>
                  </a:lnTo>
                  <a:lnTo>
                    <a:pt x="60363" y="3491687"/>
                  </a:lnTo>
                  <a:lnTo>
                    <a:pt x="25899" y="3463375"/>
                  </a:lnTo>
                  <a:lnTo>
                    <a:pt x="4893" y="3424029"/>
                  </a:lnTo>
                  <a:lnTo>
                    <a:pt x="0" y="3390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397154"/>
                  </a:lnTo>
                  <a:lnTo>
                    <a:pt x="31627" y="3438617"/>
                  </a:lnTo>
                  <a:lnTo>
                    <a:pt x="66581" y="3473571"/>
                  </a:lnTo>
                  <a:lnTo>
                    <a:pt x="108045" y="3486150"/>
                  </a:lnTo>
                  <a:lnTo>
                    <a:pt x="8521384" y="3486150"/>
                  </a:lnTo>
                  <a:lnTo>
                    <a:pt x="8512132" y="3491687"/>
                  </a:lnTo>
                  <a:lnTo>
                    <a:pt x="8501937" y="3496499"/>
                  </a:lnTo>
                  <a:lnTo>
                    <a:pt x="8491327" y="3500305"/>
                  </a:lnTo>
                  <a:lnTo>
                    <a:pt x="8480500" y="3503024"/>
                  </a:lnTo>
                  <a:lnTo>
                    <a:pt x="8469458" y="3504656"/>
                  </a:lnTo>
                  <a:lnTo>
                    <a:pt x="8458200" y="3505200"/>
                  </a:lnTo>
                  <a:close/>
                </a:path>
                <a:path w="8572500" h="3505200">
                  <a:moveTo>
                    <a:pt x="8521384" y="3486150"/>
                  </a:moveTo>
                  <a:lnTo>
                    <a:pt x="8464453" y="3486150"/>
                  </a:lnTo>
                  <a:lnTo>
                    <a:pt x="8470647" y="3485539"/>
                  </a:lnTo>
                  <a:lnTo>
                    <a:pt x="8482914" y="3483099"/>
                  </a:lnTo>
                  <a:lnTo>
                    <a:pt x="8521129" y="3462674"/>
                  </a:lnTo>
                  <a:lnTo>
                    <a:pt x="8548592" y="3421571"/>
                  </a:lnTo>
                  <a:lnTo>
                    <a:pt x="8553449" y="33971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390900"/>
                  </a:lnTo>
                  <a:lnTo>
                    <a:pt x="8563797" y="3434640"/>
                  </a:lnTo>
                  <a:lnTo>
                    <a:pt x="8539021" y="3471722"/>
                  </a:lnTo>
                  <a:lnTo>
                    <a:pt x="8521711" y="3485954"/>
                  </a:lnTo>
                  <a:lnTo>
                    <a:pt x="8521384" y="3486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638934" y="2190454"/>
              <a:ext cx="344170" cy="381635"/>
            </a:xfrm>
            <a:custGeom>
              <a:avLst/>
              <a:gdLst/>
              <a:ahLst/>
              <a:cxnLst/>
              <a:rect l="l" t="t" r="r" b="b"/>
              <a:pathLst>
                <a:path w="344170" h="381635">
                  <a:moveTo>
                    <a:pt x="19415" y="228895"/>
                  </a:moveTo>
                  <a:lnTo>
                    <a:pt x="15736" y="228907"/>
                  </a:lnTo>
                  <a:lnTo>
                    <a:pt x="12338" y="227936"/>
                  </a:lnTo>
                  <a:lnTo>
                    <a:pt x="9222" y="225980"/>
                  </a:lnTo>
                  <a:lnTo>
                    <a:pt x="6106" y="224024"/>
                  </a:lnTo>
                  <a:lnTo>
                    <a:pt x="3754" y="221387"/>
                  </a:lnTo>
                  <a:lnTo>
                    <a:pt x="2166" y="218068"/>
                  </a:lnTo>
                  <a:lnTo>
                    <a:pt x="578" y="214749"/>
                  </a:lnTo>
                  <a:lnTo>
                    <a:pt x="0" y="211263"/>
                  </a:lnTo>
                  <a:lnTo>
                    <a:pt x="431" y="207609"/>
                  </a:lnTo>
                  <a:lnTo>
                    <a:pt x="863" y="203956"/>
                  </a:lnTo>
                  <a:lnTo>
                    <a:pt x="2238" y="200700"/>
                  </a:lnTo>
                  <a:lnTo>
                    <a:pt x="4556" y="197843"/>
                  </a:lnTo>
                  <a:lnTo>
                    <a:pt x="193151" y="3533"/>
                  </a:lnTo>
                  <a:lnTo>
                    <a:pt x="194607" y="1852"/>
                  </a:lnTo>
                  <a:lnTo>
                    <a:pt x="196430" y="809"/>
                  </a:lnTo>
                  <a:lnTo>
                    <a:pt x="198618" y="404"/>
                  </a:lnTo>
                  <a:lnTo>
                    <a:pt x="200805" y="0"/>
                  </a:lnTo>
                  <a:lnTo>
                    <a:pt x="202880" y="322"/>
                  </a:lnTo>
                  <a:lnTo>
                    <a:pt x="204842" y="1371"/>
                  </a:lnTo>
                  <a:lnTo>
                    <a:pt x="206804" y="2421"/>
                  </a:lnTo>
                  <a:lnTo>
                    <a:pt x="208224" y="3968"/>
                  </a:lnTo>
                  <a:lnTo>
                    <a:pt x="209102" y="6012"/>
                  </a:lnTo>
                  <a:lnTo>
                    <a:pt x="209980" y="8056"/>
                  </a:lnTo>
                  <a:lnTo>
                    <a:pt x="210124" y="10151"/>
                  </a:lnTo>
                  <a:lnTo>
                    <a:pt x="209534" y="12296"/>
                  </a:lnTo>
                  <a:lnTo>
                    <a:pt x="172958" y="126977"/>
                  </a:lnTo>
                  <a:lnTo>
                    <a:pt x="172418" y="128421"/>
                  </a:lnTo>
                  <a:lnTo>
                    <a:pt x="172059" y="129907"/>
                  </a:lnTo>
                  <a:lnTo>
                    <a:pt x="171881" y="131438"/>
                  </a:lnTo>
                  <a:lnTo>
                    <a:pt x="171702" y="132968"/>
                  </a:lnTo>
                  <a:lnTo>
                    <a:pt x="171709" y="134498"/>
                  </a:lnTo>
                  <a:lnTo>
                    <a:pt x="171902" y="136026"/>
                  </a:lnTo>
                  <a:lnTo>
                    <a:pt x="172095" y="137555"/>
                  </a:lnTo>
                  <a:lnTo>
                    <a:pt x="172467" y="139038"/>
                  </a:lnTo>
                  <a:lnTo>
                    <a:pt x="173020" y="140477"/>
                  </a:lnTo>
                  <a:lnTo>
                    <a:pt x="173572" y="141915"/>
                  </a:lnTo>
                  <a:lnTo>
                    <a:pt x="174289" y="143266"/>
                  </a:lnTo>
                  <a:lnTo>
                    <a:pt x="175169" y="144531"/>
                  </a:lnTo>
                  <a:lnTo>
                    <a:pt x="176049" y="145795"/>
                  </a:lnTo>
                  <a:lnTo>
                    <a:pt x="177068" y="146936"/>
                  </a:lnTo>
                  <a:lnTo>
                    <a:pt x="178225" y="147953"/>
                  </a:lnTo>
                  <a:lnTo>
                    <a:pt x="179383" y="148970"/>
                  </a:lnTo>
                  <a:lnTo>
                    <a:pt x="180645" y="149834"/>
                  </a:lnTo>
                  <a:lnTo>
                    <a:pt x="189324" y="152700"/>
                  </a:lnTo>
                  <a:lnTo>
                    <a:pt x="190865" y="152695"/>
                  </a:lnTo>
                  <a:lnTo>
                    <a:pt x="324215" y="152695"/>
                  </a:lnTo>
                  <a:lnTo>
                    <a:pt x="341463" y="163522"/>
                  </a:lnTo>
                  <a:lnTo>
                    <a:pt x="343051" y="166840"/>
                  </a:lnTo>
                  <a:lnTo>
                    <a:pt x="343630" y="170327"/>
                  </a:lnTo>
                  <a:lnTo>
                    <a:pt x="343198" y="173980"/>
                  </a:lnTo>
                  <a:lnTo>
                    <a:pt x="342766" y="177634"/>
                  </a:lnTo>
                  <a:lnTo>
                    <a:pt x="341391" y="180889"/>
                  </a:lnTo>
                  <a:lnTo>
                    <a:pt x="339074" y="183746"/>
                  </a:lnTo>
                  <a:lnTo>
                    <a:pt x="150479" y="378056"/>
                  </a:lnTo>
                  <a:lnTo>
                    <a:pt x="149022" y="379738"/>
                  </a:lnTo>
                  <a:lnTo>
                    <a:pt x="147199" y="380781"/>
                  </a:lnTo>
                  <a:lnTo>
                    <a:pt x="145012" y="381186"/>
                  </a:lnTo>
                  <a:lnTo>
                    <a:pt x="142824" y="381590"/>
                  </a:lnTo>
                  <a:lnTo>
                    <a:pt x="140749" y="381268"/>
                  </a:lnTo>
                  <a:lnTo>
                    <a:pt x="138787" y="380218"/>
                  </a:lnTo>
                  <a:lnTo>
                    <a:pt x="136825" y="379169"/>
                  </a:lnTo>
                  <a:lnTo>
                    <a:pt x="135405" y="377622"/>
                  </a:lnTo>
                  <a:lnTo>
                    <a:pt x="134527" y="375578"/>
                  </a:lnTo>
                  <a:lnTo>
                    <a:pt x="133649" y="373533"/>
                  </a:lnTo>
                  <a:lnTo>
                    <a:pt x="133506" y="371439"/>
                  </a:lnTo>
                  <a:lnTo>
                    <a:pt x="134096" y="369293"/>
                  </a:lnTo>
                  <a:lnTo>
                    <a:pt x="170672" y="254612"/>
                  </a:lnTo>
                  <a:lnTo>
                    <a:pt x="171211" y="253169"/>
                  </a:lnTo>
                  <a:lnTo>
                    <a:pt x="171570" y="251682"/>
                  </a:lnTo>
                  <a:lnTo>
                    <a:pt x="171748" y="250152"/>
                  </a:lnTo>
                  <a:lnTo>
                    <a:pt x="171927" y="248622"/>
                  </a:lnTo>
                  <a:lnTo>
                    <a:pt x="171920" y="247092"/>
                  </a:lnTo>
                  <a:lnTo>
                    <a:pt x="171727" y="245564"/>
                  </a:lnTo>
                  <a:lnTo>
                    <a:pt x="171535" y="244035"/>
                  </a:lnTo>
                  <a:lnTo>
                    <a:pt x="171162" y="242551"/>
                  </a:lnTo>
                  <a:lnTo>
                    <a:pt x="170609" y="241113"/>
                  </a:lnTo>
                  <a:lnTo>
                    <a:pt x="170057" y="239675"/>
                  </a:lnTo>
                  <a:lnTo>
                    <a:pt x="169340" y="238324"/>
                  </a:lnTo>
                  <a:lnTo>
                    <a:pt x="168460" y="237059"/>
                  </a:lnTo>
                  <a:lnTo>
                    <a:pt x="167580" y="235795"/>
                  </a:lnTo>
                  <a:lnTo>
                    <a:pt x="157321" y="229433"/>
                  </a:lnTo>
                  <a:lnTo>
                    <a:pt x="155824" y="229069"/>
                  </a:lnTo>
                  <a:lnTo>
                    <a:pt x="154305" y="228890"/>
                  </a:lnTo>
                  <a:lnTo>
                    <a:pt x="152765" y="228895"/>
                  </a:lnTo>
                  <a:lnTo>
                    <a:pt x="19415" y="228895"/>
                  </a:lnTo>
                  <a:close/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569450" y="1752854"/>
            <a:ext cx="5325110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spc="-30" b="1">
                <a:solidFill>
                  <a:srgbClr val="372FA2"/>
                </a:solidFill>
                <a:latin typeface="Arial"/>
                <a:cs typeface="Arial"/>
              </a:rPr>
              <a:t>Copy-</a:t>
            </a:r>
            <a:r>
              <a:rPr dirty="0" sz="3600" spc="-25" b="1">
                <a:solidFill>
                  <a:srgbClr val="372FA2"/>
                </a:solidFill>
                <a:latin typeface="Arial"/>
                <a:cs typeface="Arial"/>
              </a:rPr>
              <a:t>on-</a:t>
            </a: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Write</a:t>
            </a:r>
            <a:r>
              <a:rPr dirty="0" sz="3600" spc="-35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(COW)</a:t>
            </a:r>
            <a:endParaRPr sz="360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53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Modern optimization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technique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Memory pages shared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initially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Copy only happens when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modified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Efficient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+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exec()</a:t>
            </a:r>
            <a:r>
              <a:rPr dirty="0" sz="225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pattern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Pages marked read-only by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kernel</a:t>
            </a:r>
            <a:endParaRPr sz="22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0525" y="5724525"/>
            <a:ext cx="17506950" cy="2762250"/>
          </a:xfrm>
          <a:prstGeom prst="rect">
            <a:avLst/>
          </a:prstGeom>
          <a:solidFill>
            <a:srgbClr val="FEFBE7"/>
          </a:solidFill>
          <a:ln w="19050">
            <a:solidFill>
              <a:srgbClr val="FEF08A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854D0D"/>
                </a:solidFill>
                <a:latin typeface="Arial"/>
                <a:cs typeface="Arial"/>
              </a:rPr>
              <a:t>Process Execution </a:t>
            </a:r>
            <a:r>
              <a:rPr dirty="0" sz="2700" spc="-10" b="1">
                <a:solidFill>
                  <a:srgbClr val="854D0D"/>
                </a:solidFill>
                <a:latin typeface="Arial"/>
                <a:cs typeface="Arial"/>
              </a:rPr>
              <a:t>Order</a:t>
            </a:r>
            <a:endParaRPr sz="2700">
              <a:latin typeface="Arial"/>
              <a:cs typeface="Arial"/>
            </a:endParaRPr>
          </a:p>
          <a:p>
            <a:pPr marL="314325" marR="1054735">
              <a:lnSpc>
                <a:spcPct val="100000"/>
              </a:lnSpc>
              <a:spcBef>
                <a:spcPts val="1110"/>
              </a:spcBef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After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fork(),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there's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no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guarantee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which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(parent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child)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will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execute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first.</a:t>
            </a:r>
            <a:r>
              <a:rPr dirty="0" sz="2250" spc="-5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order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depends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kernel's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scheduling algorithm.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4850" y="7410450"/>
            <a:ext cx="16878300" cy="7620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86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800"/>
              </a:spcBef>
            </a:pPr>
            <a:r>
              <a:rPr dirty="0" sz="1800" i="1">
                <a:solidFill>
                  <a:srgbClr val="4A5462"/>
                </a:solidFill>
                <a:latin typeface="Arial"/>
                <a:cs typeface="Arial"/>
              </a:rPr>
              <a:t>"If synchronization between parent and child is required, some form of interprocess communication must be </a:t>
            </a:r>
            <a:r>
              <a:rPr dirty="0" sz="1800" spc="-10" i="1">
                <a:solidFill>
                  <a:srgbClr val="4A5462"/>
                </a:solidFill>
                <a:latin typeface="Arial"/>
                <a:cs typeface="Arial"/>
              </a:rPr>
              <a:t>used."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5005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0" y="304800"/>
                </a:moveTo>
                <a:lnTo>
                  <a:pt x="152400" y="152400"/>
                </a:lnTo>
                <a:lnTo>
                  <a:pt x="0" y="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394450" y="5715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152400"/>
                </a:lnTo>
                <a:lnTo>
                  <a:pt x="15240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5462" y="99694"/>
            <a:ext cx="548259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705485">
              <a:lnSpc>
                <a:spcPct val="100000"/>
              </a:lnSpc>
              <a:spcBef>
                <a:spcPts val="1390"/>
              </a:spcBef>
              <a:tabLst>
                <a:tab pos="2647950" algn="l"/>
              </a:tabLst>
            </a:pPr>
            <a:r>
              <a:rPr dirty="0" sz="5400" spc="-10"/>
              <a:t>fork()</a:t>
            </a:r>
            <a:r>
              <a:rPr dirty="0" sz="5400"/>
              <a:t>	</a:t>
            </a:r>
            <a:r>
              <a:rPr dirty="0" sz="5400" spc="-10"/>
              <a:t>Example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Demonstrating</a:t>
            </a:r>
            <a:r>
              <a:rPr dirty="0" sz="2700" spc="-75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Variable</a:t>
            </a:r>
            <a:r>
              <a:rPr dirty="0" sz="2700" spc="-6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Separation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1904999"/>
            <a:ext cx="8610600" cy="7639050"/>
            <a:chOff x="381000" y="1904999"/>
            <a:chExt cx="8610600" cy="7639050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1904999"/>
              <a:ext cx="8610600" cy="7639050"/>
            </a:xfrm>
            <a:custGeom>
              <a:avLst/>
              <a:gdLst/>
              <a:ahLst/>
              <a:cxnLst/>
              <a:rect l="l" t="t" r="r" b="b"/>
              <a:pathLst>
                <a:path w="8610600" h="7639050">
                  <a:moveTo>
                    <a:pt x="8496300" y="7639050"/>
                  </a:moveTo>
                  <a:lnTo>
                    <a:pt x="114300" y="7639050"/>
                  </a:lnTo>
                  <a:lnTo>
                    <a:pt x="103041" y="7638505"/>
                  </a:lnTo>
                  <a:lnTo>
                    <a:pt x="60365" y="7625536"/>
                  </a:lnTo>
                  <a:lnTo>
                    <a:pt x="25900" y="7597224"/>
                  </a:lnTo>
                  <a:lnTo>
                    <a:pt x="4894" y="7557878"/>
                  </a:lnTo>
                  <a:lnTo>
                    <a:pt x="0" y="75247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8" y="70559"/>
                  </a:lnTo>
                  <a:lnTo>
                    <a:pt x="8610600" y="114300"/>
                  </a:lnTo>
                  <a:lnTo>
                    <a:pt x="8610600" y="7524750"/>
                  </a:lnTo>
                  <a:lnTo>
                    <a:pt x="8601897" y="7568488"/>
                  </a:lnTo>
                  <a:lnTo>
                    <a:pt x="8577120" y="7605570"/>
                  </a:lnTo>
                  <a:lnTo>
                    <a:pt x="8540038" y="7630348"/>
                  </a:lnTo>
                  <a:lnTo>
                    <a:pt x="8496300" y="76390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1000" y="1904999"/>
              <a:ext cx="8610600" cy="7639050"/>
            </a:xfrm>
            <a:custGeom>
              <a:avLst/>
              <a:gdLst/>
              <a:ahLst/>
              <a:cxnLst/>
              <a:rect l="l" t="t" r="r" b="b"/>
              <a:pathLst>
                <a:path w="8610600" h="7639050">
                  <a:moveTo>
                    <a:pt x="8496300" y="7639050"/>
                  </a:moveTo>
                  <a:lnTo>
                    <a:pt x="114300" y="7639050"/>
                  </a:lnTo>
                  <a:lnTo>
                    <a:pt x="103041" y="7638506"/>
                  </a:lnTo>
                  <a:lnTo>
                    <a:pt x="60365" y="7625537"/>
                  </a:lnTo>
                  <a:lnTo>
                    <a:pt x="25900" y="7597225"/>
                  </a:lnTo>
                  <a:lnTo>
                    <a:pt x="4894" y="7557878"/>
                  </a:lnTo>
                  <a:lnTo>
                    <a:pt x="0" y="75247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7531004"/>
                  </a:lnTo>
                  <a:lnTo>
                    <a:pt x="19542" y="7536009"/>
                  </a:lnTo>
                  <a:lnTo>
                    <a:pt x="19660" y="7537197"/>
                  </a:lnTo>
                  <a:lnTo>
                    <a:pt x="38576" y="7582867"/>
                  </a:lnTo>
                  <a:lnTo>
                    <a:pt x="72071" y="7610355"/>
                  </a:lnTo>
                  <a:lnTo>
                    <a:pt x="108045" y="7620000"/>
                  </a:lnTo>
                  <a:lnTo>
                    <a:pt x="8559484" y="7620000"/>
                  </a:lnTo>
                  <a:lnTo>
                    <a:pt x="8550234" y="7625537"/>
                  </a:lnTo>
                  <a:lnTo>
                    <a:pt x="8540039" y="7630348"/>
                  </a:lnTo>
                  <a:lnTo>
                    <a:pt x="8529428" y="7634154"/>
                  </a:lnTo>
                  <a:lnTo>
                    <a:pt x="8518602" y="7636874"/>
                  </a:lnTo>
                  <a:lnTo>
                    <a:pt x="8507559" y="7638506"/>
                  </a:lnTo>
                  <a:lnTo>
                    <a:pt x="8496300" y="7639050"/>
                  </a:lnTo>
                  <a:close/>
                </a:path>
                <a:path w="8610600" h="7639050">
                  <a:moveTo>
                    <a:pt x="8559484" y="7620000"/>
                  </a:moveTo>
                  <a:lnTo>
                    <a:pt x="8502554" y="7620000"/>
                  </a:lnTo>
                  <a:lnTo>
                    <a:pt x="8508747" y="7619389"/>
                  </a:lnTo>
                  <a:lnTo>
                    <a:pt x="8521016" y="7616948"/>
                  </a:lnTo>
                  <a:lnTo>
                    <a:pt x="8559229" y="7596524"/>
                  </a:lnTo>
                  <a:lnTo>
                    <a:pt x="8586692" y="7555421"/>
                  </a:lnTo>
                  <a:lnTo>
                    <a:pt x="8591550" y="7531004"/>
                  </a:lnTo>
                  <a:lnTo>
                    <a:pt x="8591550" y="108045"/>
                  </a:lnTo>
                  <a:lnTo>
                    <a:pt x="8578971" y="66581"/>
                  </a:lnTo>
                  <a:lnTo>
                    <a:pt x="8544017" y="31627"/>
                  </a:lnTo>
                  <a:lnTo>
                    <a:pt x="8502554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7524750"/>
                  </a:lnTo>
                  <a:lnTo>
                    <a:pt x="8601897" y="7568489"/>
                  </a:lnTo>
                  <a:lnTo>
                    <a:pt x="8577121" y="7605571"/>
                  </a:lnTo>
                  <a:lnTo>
                    <a:pt x="8559812" y="7619803"/>
                  </a:lnTo>
                  <a:lnTo>
                    <a:pt x="8559484" y="762000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650" y="2686049"/>
              <a:ext cx="8115300" cy="6610350"/>
            </a:xfrm>
            <a:custGeom>
              <a:avLst/>
              <a:gdLst/>
              <a:ahLst/>
              <a:cxnLst/>
              <a:rect l="l" t="t" r="r" b="b"/>
              <a:pathLst>
                <a:path w="8115300" h="6610350">
                  <a:moveTo>
                    <a:pt x="8039100" y="6610350"/>
                  </a:moveTo>
                  <a:lnTo>
                    <a:pt x="76200" y="6610350"/>
                  </a:lnTo>
                  <a:lnTo>
                    <a:pt x="68693" y="6609987"/>
                  </a:lnTo>
                  <a:lnTo>
                    <a:pt x="27882" y="6593082"/>
                  </a:lnTo>
                  <a:lnTo>
                    <a:pt x="3262" y="6556236"/>
                  </a:lnTo>
                  <a:lnTo>
                    <a:pt x="0" y="6534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30"/>
                  </a:lnTo>
                  <a:lnTo>
                    <a:pt x="8109499" y="47039"/>
                  </a:lnTo>
                  <a:lnTo>
                    <a:pt x="8115300" y="76200"/>
                  </a:lnTo>
                  <a:lnTo>
                    <a:pt x="8115300" y="6534150"/>
                  </a:lnTo>
                  <a:lnTo>
                    <a:pt x="8102469" y="6576491"/>
                  </a:lnTo>
                  <a:lnTo>
                    <a:pt x="8068260" y="6604549"/>
                  </a:lnTo>
                  <a:lnTo>
                    <a:pt x="8039100" y="66103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28650" y="2686049"/>
              <a:ext cx="8115300" cy="6610350"/>
            </a:xfrm>
            <a:custGeom>
              <a:avLst/>
              <a:gdLst/>
              <a:ahLst/>
              <a:cxnLst/>
              <a:rect l="l" t="t" r="r" b="b"/>
              <a:pathLst>
                <a:path w="8115300" h="6610350">
                  <a:moveTo>
                    <a:pt x="8039100" y="6610350"/>
                  </a:moveTo>
                  <a:lnTo>
                    <a:pt x="76200" y="6610350"/>
                  </a:lnTo>
                  <a:lnTo>
                    <a:pt x="68693" y="6609987"/>
                  </a:lnTo>
                  <a:lnTo>
                    <a:pt x="27882" y="6593082"/>
                  </a:lnTo>
                  <a:lnTo>
                    <a:pt x="3262" y="6556236"/>
                  </a:lnTo>
                  <a:lnTo>
                    <a:pt x="0" y="65341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6538527"/>
                  </a:lnTo>
                  <a:lnTo>
                    <a:pt x="23193" y="6574832"/>
                  </a:lnTo>
                  <a:lnTo>
                    <a:pt x="54729" y="6597424"/>
                  </a:lnTo>
                  <a:lnTo>
                    <a:pt x="71822" y="6600825"/>
                  </a:lnTo>
                  <a:lnTo>
                    <a:pt x="8075919" y="6600825"/>
                  </a:lnTo>
                  <a:lnTo>
                    <a:pt x="8075056" y="6601341"/>
                  </a:lnTo>
                  <a:lnTo>
                    <a:pt x="8068260" y="6604549"/>
                  </a:lnTo>
                  <a:lnTo>
                    <a:pt x="8061186" y="6607087"/>
                  </a:lnTo>
                  <a:lnTo>
                    <a:pt x="8053969" y="6608899"/>
                  </a:lnTo>
                  <a:lnTo>
                    <a:pt x="8046606" y="6609987"/>
                  </a:lnTo>
                  <a:lnTo>
                    <a:pt x="8039100" y="6610350"/>
                  </a:lnTo>
                  <a:close/>
                </a:path>
                <a:path w="8115300" h="6610350">
                  <a:moveTo>
                    <a:pt x="8075919" y="6600825"/>
                  </a:moveTo>
                  <a:lnTo>
                    <a:pt x="8043478" y="6600825"/>
                  </a:lnTo>
                  <a:lnTo>
                    <a:pt x="8047813" y="6600397"/>
                  </a:lnTo>
                  <a:lnTo>
                    <a:pt x="8056403" y="6598688"/>
                  </a:lnTo>
                  <a:lnTo>
                    <a:pt x="8089342" y="6578200"/>
                  </a:lnTo>
                  <a:lnTo>
                    <a:pt x="8105348" y="6542863"/>
                  </a:lnTo>
                  <a:lnTo>
                    <a:pt x="8105775" y="6538527"/>
                  </a:lnTo>
                  <a:lnTo>
                    <a:pt x="8105775" y="71822"/>
                  </a:lnTo>
                  <a:lnTo>
                    <a:pt x="8092106" y="35517"/>
                  </a:lnTo>
                  <a:lnTo>
                    <a:pt x="8060256" y="12830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1" y="40242"/>
                  </a:lnTo>
                  <a:lnTo>
                    <a:pt x="8115300" y="76200"/>
                  </a:lnTo>
                  <a:lnTo>
                    <a:pt x="8115300" y="6534150"/>
                  </a:lnTo>
                  <a:lnTo>
                    <a:pt x="8102469" y="6576492"/>
                  </a:lnTo>
                  <a:lnTo>
                    <a:pt x="8081569" y="6597424"/>
                  </a:lnTo>
                  <a:lnTo>
                    <a:pt x="8075919" y="66008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2150" y="2184399"/>
              <a:ext cx="254000" cy="317500"/>
            </a:xfrm>
            <a:custGeom>
              <a:avLst/>
              <a:gdLst/>
              <a:ahLst/>
              <a:cxnLst/>
              <a:rect l="l" t="t" r="r" b="b"/>
              <a:pathLst>
                <a:path w="254000" h="317500">
                  <a:moveTo>
                    <a:pt x="174624" y="0"/>
                  </a:moveTo>
                  <a:lnTo>
                    <a:pt x="31750" y="0"/>
                  </a:lnTo>
                  <a:lnTo>
                    <a:pt x="27539" y="0"/>
                  </a:lnTo>
                  <a:lnTo>
                    <a:pt x="23489" y="805"/>
                  </a:lnTo>
                  <a:lnTo>
                    <a:pt x="19599" y="2416"/>
                  </a:lnTo>
                  <a:lnTo>
                    <a:pt x="15709" y="4028"/>
                  </a:lnTo>
                  <a:lnTo>
                    <a:pt x="12276" y="6322"/>
                  </a:lnTo>
                  <a:lnTo>
                    <a:pt x="9299" y="9299"/>
                  </a:lnTo>
                  <a:lnTo>
                    <a:pt x="6322" y="12276"/>
                  </a:lnTo>
                  <a:lnTo>
                    <a:pt x="4028" y="15709"/>
                  </a:lnTo>
                  <a:lnTo>
                    <a:pt x="2416" y="19599"/>
                  </a:lnTo>
                  <a:lnTo>
                    <a:pt x="805" y="23489"/>
                  </a:lnTo>
                  <a:lnTo>
                    <a:pt x="0" y="27539"/>
                  </a:lnTo>
                  <a:lnTo>
                    <a:pt x="0" y="31749"/>
                  </a:lnTo>
                  <a:lnTo>
                    <a:pt x="0" y="285749"/>
                  </a:lnTo>
                  <a:lnTo>
                    <a:pt x="0" y="289960"/>
                  </a:lnTo>
                  <a:lnTo>
                    <a:pt x="805" y="294010"/>
                  </a:lnTo>
                  <a:lnTo>
                    <a:pt x="2416" y="297900"/>
                  </a:lnTo>
                  <a:lnTo>
                    <a:pt x="4028" y="301789"/>
                  </a:lnTo>
                  <a:lnTo>
                    <a:pt x="19599" y="315083"/>
                  </a:lnTo>
                  <a:lnTo>
                    <a:pt x="23489" y="316694"/>
                  </a:lnTo>
                  <a:lnTo>
                    <a:pt x="27539" y="317499"/>
                  </a:lnTo>
                  <a:lnTo>
                    <a:pt x="31750" y="317499"/>
                  </a:lnTo>
                  <a:lnTo>
                    <a:pt x="222249" y="317499"/>
                  </a:lnTo>
                  <a:lnTo>
                    <a:pt x="226460" y="317499"/>
                  </a:lnTo>
                  <a:lnTo>
                    <a:pt x="230510" y="316694"/>
                  </a:lnTo>
                  <a:lnTo>
                    <a:pt x="234400" y="315083"/>
                  </a:lnTo>
                  <a:lnTo>
                    <a:pt x="238289" y="313471"/>
                  </a:lnTo>
                  <a:lnTo>
                    <a:pt x="253999" y="285749"/>
                  </a:lnTo>
                  <a:lnTo>
                    <a:pt x="253999" y="79374"/>
                  </a:lnTo>
                  <a:lnTo>
                    <a:pt x="174624" y="0"/>
                  </a:lnTo>
                  <a:close/>
                </a:path>
              </a:pathLst>
            </a:custGeom>
            <a:ln w="317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024" y="2168524"/>
              <a:ext cx="127000" cy="1269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55649" y="229552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31749" y="0"/>
                  </a:moveTo>
                  <a:lnTo>
                    <a:pt x="0" y="0"/>
                  </a:lnTo>
                </a:path>
                <a:path w="127000" h="127000">
                  <a:moveTo>
                    <a:pt x="126999" y="63499"/>
                  </a:moveTo>
                  <a:lnTo>
                    <a:pt x="0" y="63499"/>
                  </a:lnTo>
                </a:path>
                <a:path w="127000" h="127000">
                  <a:moveTo>
                    <a:pt x="126999" y="126999"/>
                  </a:moveTo>
                  <a:lnTo>
                    <a:pt x="0" y="126999"/>
                  </a:lnTo>
                </a:path>
              </a:pathLst>
            </a:custGeom>
            <a:ln w="31749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11250" y="2101850"/>
            <a:ext cx="238887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1D40AF"/>
                </a:solidFill>
                <a:latin typeface="Arial"/>
                <a:cs typeface="Arial"/>
              </a:rPr>
              <a:t>Example </a:t>
            </a:r>
            <a:r>
              <a:rPr dirty="0" sz="2700" spc="-20" b="1">
                <a:solidFill>
                  <a:srgbClr val="1D40AF"/>
                </a:solidFill>
                <a:latin typeface="Arial"/>
                <a:cs typeface="Arial"/>
              </a:rPr>
              <a:t>Code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4075" y="2921000"/>
            <a:ext cx="5301615" cy="612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#include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"apue.h"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int globvar = </a:t>
            </a:r>
            <a:r>
              <a:rPr dirty="0" sz="1500" spc="-25">
                <a:solidFill>
                  <a:srgbClr val="1F2937"/>
                </a:solidFill>
                <a:latin typeface="Courier New"/>
                <a:cs typeface="Courier New"/>
              </a:rPr>
              <a:t>6;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char buf[] = "a write to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stdout\n";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500">
              <a:latin typeface="Courier New"/>
              <a:cs typeface="Courier New"/>
            </a:endParaRPr>
          </a:p>
          <a:p>
            <a:pPr marL="471170" marR="3330575" indent="-459105">
              <a:lnSpc>
                <a:spcPct val="1167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int main(void) </a:t>
            </a: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int var = </a:t>
            </a:r>
            <a:r>
              <a:rPr dirty="0" sz="1500" spc="-25">
                <a:solidFill>
                  <a:srgbClr val="1F2937"/>
                </a:solidFill>
                <a:latin typeface="Courier New"/>
                <a:cs typeface="Courier New"/>
              </a:rPr>
              <a:t>88; </a:t>
            </a: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pid_t </a:t>
            </a:r>
            <a:r>
              <a:rPr dirty="0" sz="1500" spc="-20">
                <a:solidFill>
                  <a:srgbClr val="1F2937"/>
                </a:solidFill>
                <a:latin typeface="Courier New"/>
                <a:cs typeface="Courier New"/>
              </a:rPr>
              <a:t>pid;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500">
              <a:latin typeface="Courier New"/>
              <a:cs typeface="Courier New"/>
            </a:endParaRPr>
          </a:p>
          <a:p>
            <a:pPr marL="929640" marR="1839595" indent="-459105">
              <a:lnSpc>
                <a:spcPct val="1167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if ((pid = fork()) &lt; 0) </a:t>
            </a: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{ </a:t>
            </a: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err_sys("fork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error");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} else if (pid == 0) </a:t>
            </a: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9640" marR="3101340">
              <a:lnSpc>
                <a:spcPct val="1167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/* child </a:t>
            </a:r>
            <a:r>
              <a:rPr dirty="0" sz="1500" spc="-25">
                <a:solidFill>
                  <a:srgbClr val="1F2937"/>
                </a:solidFill>
                <a:latin typeface="Courier New"/>
                <a:cs typeface="Courier New"/>
              </a:rPr>
              <a:t>*/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globvar++; var++;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} else </a:t>
            </a: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964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sleep(2); /* parent </a:t>
            </a:r>
            <a:r>
              <a:rPr dirty="0" sz="1500" spc="-25">
                <a:solidFill>
                  <a:srgbClr val="1F2937"/>
                </a:solidFill>
                <a:latin typeface="Courier New"/>
                <a:cs typeface="Courier New"/>
              </a:rPr>
              <a:t>*/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500">
              <a:latin typeface="Courier New"/>
              <a:cs typeface="Courier New"/>
            </a:endParaRPr>
          </a:p>
          <a:p>
            <a:pPr marL="1273810" marR="5080" indent="-803275">
              <a:lnSpc>
                <a:spcPct val="1167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printf("pid = %ld, glob = %d, var =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%d\n", </a:t>
            </a: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(long)getpid(), globvar,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var);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exit(0);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296400" y="1904999"/>
            <a:ext cx="8610600" cy="3371850"/>
            <a:chOff x="9296400" y="1904999"/>
            <a:chExt cx="8610600" cy="3371850"/>
          </a:xfrm>
        </p:grpSpPr>
        <p:sp>
          <p:nvSpPr>
            <p:cNvPr id="16" name="object 16" descr=""/>
            <p:cNvSpPr/>
            <p:nvPr/>
          </p:nvSpPr>
          <p:spPr>
            <a:xfrm>
              <a:off x="9296400" y="1904999"/>
              <a:ext cx="8610600" cy="3371850"/>
            </a:xfrm>
            <a:custGeom>
              <a:avLst/>
              <a:gdLst/>
              <a:ahLst/>
              <a:cxnLst/>
              <a:rect l="l" t="t" r="r" b="b"/>
              <a:pathLst>
                <a:path w="8610600" h="3371850">
                  <a:moveTo>
                    <a:pt x="8496300" y="3371850"/>
                  </a:moveTo>
                  <a:lnTo>
                    <a:pt x="114300" y="3371850"/>
                  </a:lnTo>
                  <a:lnTo>
                    <a:pt x="103040" y="3371306"/>
                  </a:lnTo>
                  <a:lnTo>
                    <a:pt x="60364" y="3358337"/>
                  </a:lnTo>
                  <a:lnTo>
                    <a:pt x="25900" y="3330025"/>
                  </a:lnTo>
                  <a:lnTo>
                    <a:pt x="4893" y="3290679"/>
                  </a:lnTo>
                  <a:lnTo>
                    <a:pt x="0" y="32575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7" y="70559"/>
                  </a:lnTo>
                  <a:lnTo>
                    <a:pt x="8610600" y="114300"/>
                  </a:lnTo>
                  <a:lnTo>
                    <a:pt x="8610600" y="3257550"/>
                  </a:lnTo>
                  <a:lnTo>
                    <a:pt x="8601897" y="3301290"/>
                  </a:lnTo>
                  <a:lnTo>
                    <a:pt x="8577120" y="3338372"/>
                  </a:lnTo>
                  <a:lnTo>
                    <a:pt x="8540038" y="3363149"/>
                  </a:lnTo>
                  <a:lnTo>
                    <a:pt x="8496300" y="33718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296400" y="1904999"/>
              <a:ext cx="8610600" cy="3371850"/>
            </a:xfrm>
            <a:custGeom>
              <a:avLst/>
              <a:gdLst/>
              <a:ahLst/>
              <a:cxnLst/>
              <a:rect l="l" t="t" r="r" b="b"/>
              <a:pathLst>
                <a:path w="8610600" h="3371850">
                  <a:moveTo>
                    <a:pt x="8496300" y="3371850"/>
                  </a:moveTo>
                  <a:lnTo>
                    <a:pt x="114300" y="3371850"/>
                  </a:lnTo>
                  <a:lnTo>
                    <a:pt x="103040" y="3371306"/>
                  </a:lnTo>
                  <a:lnTo>
                    <a:pt x="60364" y="3358337"/>
                  </a:lnTo>
                  <a:lnTo>
                    <a:pt x="25900" y="3330025"/>
                  </a:lnTo>
                  <a:lnTo>
                    <a:pt x="4893" y="3290679"/>
                  </a:lnTo>
                  <a:lnTo>
                    <a:pt x="0" y="32575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0" y="38577"/>
                  </a:lnTo>
                  <a:lnTo>
                    <a:pt x="28692" y="72070"/>
                  </a:lnTo>
                  <a:lnTo>
                    <a:pt x="19050" y="108045"/>
                  </a:lnTo>
                  <a:lnTo>
                    <a:pt x="19050" y="3263804"/>
                  </a:lnTo>
                  <a:lnTo>
                    <a:pt x="31626" y="3305267"/>
                  </a:lnTo>
                  <a:lnTo>
                    <a:pt x="66580" y="3340221"/>
                  </a:lnTo>
                  <a:lnTo>
                    <a:pt x="108046" y="3352799"/>
                  </a:lnTo>
                  <a:lnTo>
                    <a:pt x="8559485" y="3352799"/>
                  </a:lnTo>
                  <a:lnTo>
                    <a:pt x="8550233" y="3358337"/>
                  </a:lnTo>
                  <a:lnTo>
                    <a:pt x="8540038" y="3363149"/>
                  </a:lnTo>
                  <a:lnTo>
                    <a:pt x="8529427" y="3366955"/>
                  </a:lnTo>
                  <a:lnTo>
                    <a:pt x="8518601" y="3369674"/>
                  </a:lnTo>
                  <a:lnTo>
                    <a:pt x="8507558" y="3371306"/>
                  </a:lnTo>
                  <a:lnTo>
                    <a:pt x="8496300" y="3371850"/>
                  </a:lnTo>
                  <a:close/>
                </a:path>
                <a:path w="8610600" h="3371850">
                  <a:moveTo>
                    <a:pt x="8559485" y="3352799"/>
                  </a:moveTo>
                  <a:lnTo>
                    <a:pt x="8502553" y="3352799"/>
                  </a:lnTo>
                  <a:lnTo>
                    <a:pt x="8508747" y="3352189"/>
                  </a:lnTo>
                  <a:lnTo>
                    <a:pt x="8521014" y="3349749"/>
                  </a:lnTo>
                  <a:lnTo>
                    <a:pt x="8559229" y="3329323"/>
                  </a:lnTo>
                  <a:lnTo>
                    <a:pt x="8586692" y="3288222"/>
                  </a:lnTo>
                  <a:lnTo>
                    <a:pt x="8591549" y="3263804"/>
                  </a:lnTo>
                  <a:lnTo>
                    <a:pt x="8591549" y="108045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1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3257550"/>
                  </a:lnTo>
                  <a:lnTo>
                    <a:pt x="8601897" y="3301290"/>
                  </a:lnTo>
                  <a:lnTo>
                    <a:pt x="8577121" y="3338372"/>
                  </a:lnTo>
                  <a:lnTo>
                    <a:pt x="8559811" y="3352604"/>
                  </a:lnTo>
                  <a:lnTo>
                    <a:pt x="8559485" y="3352799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44050" y="2686049"/>
              <a:ext cx="8115300" cy="2343150"/>
            </a:xfrm>
            <a:custGeom>
              <a:avLst/>
              <a:gdLst/>
              <a:ahLst/>
              <a:cxnLst/>
              <a:rect l="l" t="t" r="r" b="b"/>
              <a:pathLst>
                <a:path w="8115300" h="2343150">
                  <a:moveTo>
                    <a:pt x="8039100" y="2343150"/>
                  </a:moveTo>
                  <a:lnTo>
                    <a:pt x="76200" y="2343150"/>
                  </a:lnTo>
                  <a:lnTo>
                    <a:pt x="68693" y="2342787"/>
                  </a:lnTo>
                  <a:lnTo>
                    <a:pt x="27881" y="2325882"/>
                  </a:lnTo>
                  <a:lnTo>
                    <a:pt x="3261" y="2289036"/>
                  </a:lnTo>
                  <a:lnTo>
                    <a:pt x="0" y="22669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30"/>
                  </a:lnTo>
                  <a:lnTo>
                    <a:pt x="8109496" y="47039"/>
                  </a:lnTo>
                  <a:lnTo>
                    <a:pt x="8115300" y="76200"/>
                  </a:lnTo>
                  <a:lnTo>
                    <a:pt x="8115300" y="2266950"/>
                  </a:lnTo>
                  <a:lnTo>
                    <a:pt x="8102468" y="2309291"/>
                  </a:lnTo>
                  <a:lnTo>
                    <a:pt x="8068257" y="2337348"/>
                  </a:lnTo>
                  <a:lnTo>
                    <a:pt x="8039100" y="2343150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44050" y="2686049"/>
              <a:ext cx="8115300" cy="2343150"/>
            </a:xfrm>
            <a:custGeom>
              <a:avLst/>
              <a:gdLst/>
              <a:ahLst/>
              <a:cxnLst/>
              <a:rect l="l" t="t" r="r" b="b"/>
              <a:pathLst>
                <a:path w="8115300" h="2343150">
                  <a:moveTo>
                    <a:pt x="8039100" y="2343150"/>
                  </a:moveTo>
                  <a:lnTo>
                    <a:pt x="76200" y="2343150"/>
                  </a:lnTo>
                  <a:lnTo>
                    <a:pt x="68693" y="2342787"/>
                  </a:lnTo>
                  <a:lnTo>
                    <a:pt x="27881" y="2325882"/>
                  </a:lnTo>
                  <a:lnTo>
                    <a:pt x="3261" y="2289036"/>
                  </a:lnTo>
                  <a:lnTo>
                    <a:pt x="0" y="22669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8"/>
                  </a:lnTo>
                  <a:lnTo>
                    <a:pt x="9524" y="71822"/>
                  </a:lnTo>
                  <a:lnTo>
                    <a:pt x="9524" y="2271327"/>
                  </a:lnTo>
                  <a:lnTo>
                    <a:pt x="9832" y="2274456"/>
                  </a:lnTo>
                  <a:lnTo>
                    <a:pt x="9951" y="2275663"/>
                  </a:lnTo>
                  <a:lnTo>
                    <a:pt x="25957" y="2311000"/>
                  </a:lnTo>
                  <a:lnTo>
                    <a:pt x="58898" y="2331489"/>
                  </a:lnTo>
                  <a:lnTo>
                    <a:pt x="71822" y="2333624"/>
                  </a:lnTo>
                  <a:lnTo>
                    <a:pt x="8075917" y="2333624"/>
                  </a:lnTo>
                  <a:lnTo>
                    <a:pt x="8075054" y="2334141"/>
                  </a:lnTo>
                  <a:lnTo>
                    <a:pt x="8068257" y="2337348"/>
                  </a:lnTo>
                  <a:lnTo>
                    <a:pt x="8061184" y="2339886"/>
                  </a:lnTo>
                  <a:lnTo>
                    <a:pt x="8053967" y="2341699"/>
                  </a:lnTo>
                  <a:lnTo>
                    <a:pt x="8046606" y="2342787"/>
                  </a:lnTo>
                  <a:lnTo>
                    <a:pt x="8039100" y="2343150"/>
                  </a:lnTo>
                  <a:close/>
                </a:path>
                <a:path w="8115300" h="2343150">
                  <a:moveTo>
                    <a:pt x="8075917" y="2333624"/>
                  </a:moveTo>
                  <a:lnTo>
                    <a:pt x="8043478" y="2333624"/>
                  </a:lnTo>
                  <a:lnTo>
                    <a:pt x="8047813" y="2333197"/>
                  </a:lnTo>
                  <a:lnTo>
                    <a:pt x="8056399" y="2331489"/>
                  </a:lnTo>
                  <a:lnTo>
                    <a:pt x="8089340" y="2311000"/>
                  </a:lnTo>
                  <a:lnTo>
                    <a:pt x="8105348" y="2275663"/>
                  </a:lnTo>
                  <a:lnTo>
                    <a:pt x="8105774" y="2271327"/>
                  </a:lnTo>
                  <a:lnTo>
                    <a:pt x="8105774" y="71822"/>
                  </a:lnTo>
                  <a:lnTo>
                    <a:pt x="8092104" y="35517"/>
                  </a:lnTo>
                  <a:lnTo>
                    <a:pt x="8060255" y="12830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0" y="40242"/>
                  </a:lnTo>
                  <a:lnTo>
                    <a:pt x="8115300" y="76200"/>
                  </a:lnTo>
                  <a:lnTo>
                    <a:pt x="8115300" y="2266950"/>
                  </a:lnTo>
                  <a:lnTo>
                    <a:pt x="8102468" y="2309292"/>
                  </a:lnTo>
                  <a:lnTo>
                    <a:pt x="8081568" y="2330224"/>
                  </a:lnTo>
                  <a:lnTo>
                    <a:pt x="8075917" y="233362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39299" y="2200274"/>
              <a:ext cx="222250" cy="285750"/>
            </a:xfrm>
            <a:custGeom>
              <a:avLst/>
              <a:gdLst/>
              <a:ahLst/>
              <a:cxnLst/>
              <a:rect l="l" t="t" r="r" b="b"/>
              <a:pathLst>
                <a:path w="222250" h="285750">
                  <a:moveTo>
                    <a:pt x="0" y="0"/>
                  </a:moveTo>
                  <a:lnTo>
                    <a:pt x="222249" y="142874"/>
                  </a:lnTo>
                  <a:lnTo>
                    <a:pt x="0" y="285749"/>
                  </a:lnTo>
                  <a:lnTo>
                    <a:pt x="0" y="0"/>
                  </a:lnTo>
                  <a:close/>
                </a:path>
              </a:pathLst>
            </a:custGeom>
            <a:ln w="31749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0026650" y="2101850"/>
            <a:ext cx="26543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solidFill>
                  <a:srgbClr val="372FA2"/>
                </a:solidFill>
                <a:latin typeface="Arial"/>
                <a:cs typeface="Arial"/>
              </a:rPr>
              <a:t>Program </a:t>
            </a:r>
            <a:r>
              <a:rPr dirty="0" sz="2700" spc="-10" b="1">
                <a:solidFill>
                  <a:srgbClr val="372FA2"/>
                </a:solidFill>
                <a:latin typeface="Arial"/>
                <a:cs typeface="Arial"/>
              </a:rPr>
              <a:t>Output</a:t>
            </a:r>
            <a:endParaRPr sz="27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69475" y="2882900"/>
            <a:ext cx="3466465" cy="18923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$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./a.out</a:t>
            </a:r>
            <a:endParaRPr sz="1500">
              <a:latin typeface="Courier New"/>
              <a:cs typeface="Courier New"/>
            </a:endParaRPr>
          </a:p>
          <a:p>
            <a:pPr marL="12700" marR="1496695">
              <a:lnSpc>
                <a:spcPct val="116700"/>
              </a:lnSpc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a write to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stdout </a:t>
            </a: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before </a:t>
            </a:r>
            <a:r>
              <a:rPr dirty="0" sz="1500" spc="-20">
                <a:solidFill>
                  <a:srgbClr val="4ADE80"/>
                </a:solidFill>
                <a:latin typeface="Courier New"/>
                <a:cs typeface="Courier New"/>
              </a:rPr>
              <a:t>fork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ct val="116700"/>
              </a:lnSpc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pid = 430, glob = 7, var = </a:t>
            </a:r>
            <a:r>
              <a:rPr dirty="0" sz="1500" spc="-25">
                <a:solidFill>
                  <a:srgbClr val="4ADE80"/>
                </a:solidFill>
                <a:latin typeface="Courier New"/>
                <a:cs typeface="Courier New"/>
              </a:rPr>
              <a:t>89 </a:t>
            </a: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child's variables were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changed </a:t>
            </a: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pid = 429, glob = 6, var = </a:t>
            </a:r>
            <a:r>
              <a:rPr dirty="0" sz="1500" spc="-25">
                <a:solidFill>
                  <a:srgbClr val="4ADE80"/>
                </a:solidFill>
                <a:latin typeface="Courier New"/>
                <a:cs typeface="Courier New"/>
              </a:rPr>
              <a:t>88 </a:t>
            </a: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parent's copy was not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changed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305925" y="5514975"/>
            <a:ext cx="8591550" cy="2381250"/>
          </a:xfrm>
          <a:prstGeom prst="rect">
            <a:avLst/>
          </a:prstGeom>
          <a:solidFill>
            <a:srgbClr val="F0FDF4"/>
          </a:solidFill>
          <a:ln w="19050">
            <a:solidFill>
              <a:srgbClr val="BAF6D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166533"/>
                </a:solidFill>
                <a:latin typeface="Arial"/>
                <a:cs typeface="Arial"/>
              </a:rPr>
              <a:t>Key </a:t>
            </a:r>
            <a:r>
              <a:rPr dirty="0" sz="2250" spc="-10" b="1">
                <a:solidFill>
                  <a:srgbClr val="166533"/>
                </a:solidFill>
                <a:latin typeface="Arial"/>
                <a:cs typeface="Arial"/>
              </a:rPr>
              <a:t>Observations</a:t>
            </a:r>
            <a:endParaRPr sz="225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105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 modifies its copy of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Parent's variables remain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unchanged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Each process has separate memory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81635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381635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sleep() used for crude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synchronization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81575" y="444500"/>
            <a:ext cx="457200" cy="558800"/>
            <a:chOff x="4981575" y="444500"/>
            <a:chExt cx="457200" cy="558800"/>
          </a:xfrm>
        </p:grpSpPr>
        <p:sp>
          <p:nvSpPr>
            <p:cNvPr id="3" name="object 3" descr=""/>
            <p:cNvSpPr/>
            <p:nvPr/>
          </p:nvSpPr>
          <p:spPr>
            <a:xfrm>
              <a:off x="5006975" y="469900"/>
              <a:ext cx="406400" cy="508000"/>
            </a:xfrm>
            <a:custGeom>
              <a:avLst/>
              <a:gdLst/>
              <a:ahLst/>
              <a:cxnLst/>
              <a:rect l="l" t="t" r="r" b="b"/>
              <a:pathLst>
                <a:path w="406400" h="508000">
                  <a:moveTo>
                    <a:pt x="279400" y="0"/>
                  </a:moveTo>
                  <a:lnTo>
                    <a:pt x="50800" y="0"/>
                  </a:lnTo>
                  <a:lnTo>
                    <a:pt x="47464" y="0"/>
                  </a:lnTo>
                  <a:lnTo>
                    <a:pt x="44160" y="325"/>
                  </a:lnTo>
                  <a:lnTo>
                    <a:pt x="40889" y="976"/>
                  </a:lnTo>
                  <a:lnTo>
                    <a:pt x="37617" y="1626"/>
                  </a:lnTo>
                  <a:lnTo>
                    <a:pt x="34441" y="2590"/>
                  </a:lnTo>
                  <a:lnTo>
                    <a:pt x="31359" y="3866"/>
                  </a:lnTo>
                  <a:lnTo>
                    <a:pt x="28278" y="5143"/>
                  </a:lnTo>
                  <a:lnTo>
                    <a:pt x="25350" y="6708"/>
                  </a:lnTo>
                  <a:lnTo>
                    <a:pt x="22577" y="8561"/>
                  </a:lnTo>
                  <a:lnTo>
                    <a:pt x="19803" y="10414"/>
                  </a:lnTo>
                  <a:lnTo>
                    <a:pt x="17237" y="12520"/>
                  </a:lnTo>
                  <a:lnTo>
                    <a:pt x="14878" y="14878"/>
                  </a:lnTo>
                  <a:lnTo>
                    <a:pt x="12520" y="17237"/>
                  </a:lnTo>
                  <a:lnTo>
                    <a:pt x="10414" y="19803"/>
                  </a:lnTo>
                  <a:lnTo>
                    <a:pt x="8561" y="22577"/>
                  </a:lnTo>
                  <a:lnTo>
                    <a:pt x="6708" y="25350"/>
                  </a:lnTo>
                  <a:lnTo>
                    <a:pt x="0" y="47464"/>
                  </a:lnTo>
                  <a:lnTo>
                    <a:pt x="0" y="50800"/>
                  </a:lnTo>
                  <a:lnTo>
                    <a:pt x="0" y="457200"/>
                  </a:lnTo>
                  <a:lnTo>
                    <a:pt x="3866" y="476640"/>
                  </a:lnTo>
                  <a:lnTo>
                    <a:pt x="5143" y="479721"/>
                  </a:lnTo>
                  <a:lnTo>
                    <a:pt x="6708" y="482649"/>
                  </a:lnTo>
                  <a:lnTo>
                    <a:pt x="8561" y="485423"/>
                  </a:lnTo>
                  <a:lnTo>
                    <a:pt x="10414" y="488196"/>
                  </a:lnTo>
                  <a:lnTo>
                    <a:pt x="31359" y="504133"/>
                  </a:lnTo>
                  <a:lnTo>
                    <a:pt x="34441" y="505409"/>
                  </a:lnTo>
                  <a:lnTo>
                    <a:pt x="37617" y="506373"/>
                  </a:lnTo>
                  <a:lnTo>
                    <a:pt x="40889" y="507023"/>
                  </a:lnTo>
                  <a:lnTo>
                    <a:pt x="44160" y="507674"/>
                  </a:lnTo>
                  <a:lnTo>
                    <a:pt x="47464" y="508000"/>
                  </a:lnTo>
                  <a:lnTo>
                    <a:pt x="50800" y="508000"/>
                  </a:lnTo>
                  <a:lnTo>
                    <a:pt x="355600" y="508000"/>
                  </a:lnTo>
                  <a:lnTo>
                    <a:pt x="358935" y="508000"/>
                  </a:lnTo>
                  <a:lnTo>
                    <a:pt x="362239" y="507674"/>
                  </a:lnTo>
                  <a:lnTo>
                    <a:pt x="365510" y="507023"/>
                  </a:lnTo>
                  <a:lnTo>
                    <a:pt x="368782" y="506373"/>
                  </a:lnTo>
                  <a:lnTo>
                    <a:pt x="371958" y="505409"/>
                  </a:lnTo>
                  <a:lnTo>
                    <a:pt x="375040" y="504133"/>
                  </a:lnTo>
                  <a:lnTo>
                    <a:pt x="378121" y="502856"/>
                  </a:lnTo>
                  <a:lnTo>
                    <a:pt x="397838" y="485423"/>
                  </a:lnTo>
                  <a:lnTo>
                    <a:pt x="399691" y="482649"/>
                  </a:lnTo>
                  <a:lnTo>
                    <a:pt x="401256" y="479721"/>
                  </a:lnTo>
                  <a:lnTo>
                    <a:pt x="402533" y="476640"/>
                  </a:lnTo>
                  <a:lnTo>
                    <a:pt x="403809" y="473558"/>
                  </a:lnTo>
                  <a:lnTo>
                    <a:pt x="404773" y="470382"/>
                  </a:lnTo>
                  <a:lnTo>
                    <a:pt x="405423" y="467110"/>
                  </a:lnTo>
                  <a:lnTo>
                    <a:pt x="406074" y="463839"/>
                  </a:lnTo>
                  <a:lnTo>
                    <a:pt x="406400" y="460535"/>
                  </a:lnTo>
                  <a:lnTo>
                    <a:pt x="406400" y="457200"/>
                  </a:lnTo>
                  <a:lnTo>
                    <a:pt x="406400" y="127000"/>
                  </a:lnTo>
                  <a:lnTo>
                    <a:pt x="279400" y="0"/>
                  </a:lnTo>
                  <a:close/>
                </a:path>
              </a:pathLst>
            </a:custGeom>
            <a:ln w="50800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5575" y="444500"/>
              <a:ext cx="203200" cy="2032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108575" y="6477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50800" y="0"/>
                  </a:moveTo>
                  <a:lnTo>
                    <a:pt x="0" y="0"/>
                  </a:lnTo>
                </a:path>
                <a:path w="203200" h="203200">
                  <a:moveTo>
                    <a:pt x="203200" y="101600"/>
                  </a:moveTo>
                  <a:lnTo>
                    <a:pt x="0" y="101600"/>
                  </a:lnTo>
                </a:path>
                <a:path w="203200" h="203200">
                  <a:moveTo>
                    <a:pt x="203200" y="203200"/>
                  </a:moveTo>
                  <a:lnTo>
                    <a:pt x="0" y="203200"/>
                  </a:lnTo>
                </a:path>
              </a:pathLst>
            </a:custGeom>
            <a:ln w="50800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33703" y="99694"/>
            <a:ext cx="7658734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1384300" algn="l"/>
                <a:tab pos="5893435" algn="l"/>
              </a:tabLst>
            </a:pPr>
            <a:r>
              <a:rPr dirty="0" sz="5400" spc="-20"/>
              <a:t>File</a:t>
            </a:r>
            <a:r>
              <a:rPr dirty="0" sz="5400"/>
              <a:t>	Sharing</a:t>
            </a:r>
            <a:r>
              <a:rPr dirty="0" sz="5400" spc="-204"/>
              <a:t> </a:t>
            </a:r>
            <a:r>
              <a:rPr dirty="0" sz="5400" spc="-10"/>
              <a:t>After</a:t>
            </a:r>
            <a:r>
              <a:rPr dirty="0" sz="5400"/>
              <a:t>	</a:t>
            </a:r>
            <a:r>
              <a:rPr dirty="0" sz="5400" spc="-10"/>
              <a:t>fork()</a:t>
            </a:r>
            <a:endParaRPr sz="5400"/>
          </a:p>
          <a:p>
            <a:pPr marL="1409065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File Descriptor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Inheritance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1000" y="1904999"/>
            <a:ext cx="8572500" cy="3771900"/>
            <a:chOff x="381000" y="1904999"/>
            <a:chExt cx="8572500" cy="3771900"/>
          </a:xfrm>
        </p:grpSpPr>
        <p:sp>
          <p:nvSpPr>
            <p:cNvPr id="8" name="object 8" descr=""/>
            <p:cNvSpPr/>
            <p:nvPr/>
          </p:nvSpPr>
          <p:spPr>
            <a:xfrm>
              <a:off x="381000" y="1904999"/>
              <a:ext cx="8572500" cy="3771900"/>
            </a:xfrm>
            <a:custGeom>
              <a:avLst/>
              <a:gdLst/>
              <a:ahLst/>
              <a:cxnLst/>
              <a:rect l="l" t="t" r="r" b="b"/>
              <a:pathLst>
                <a:path w="8572500" h="3771900">
                  <a:moveTo>
                    <a:pt x="8458200" y="3771900"/>
                  </a:moveTo>
                  <a:lnTo>
                    <a:pt x="114300" y="3771900"/>
                  </a:lnTo>
                  <a:lnTo>
                    <a:pt x="103040" y="3771355"/>
                  </a:lnTo>
                  <a:lnTo>
                    <a:pt x="60364" y="3758387"/>
                  </a:lnTo>
                  <a:lnTo>
                    <a:pt x="25900" y="3730075"/>
                  </a:lnTo>
                  <a:lnTo>
                    <a:pt x="4894" y="3690729"/>
                  </a:lnTo>
                  <a:lnTo>
                    <a:pt x="0" y="3657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3657600"/>
                  </a:lnTo>
                  <a:lnTo>
                    <a:pt x="8563798" y="3701340"/>
                  </a:lnTo>
                  <a:lnTo>
                    <a:pt x="8539020" y="3738422"/>
                  </a:lnTo>
                  <a:lnTo>
                    <a:pt x="8501940" y="3763198"/>
                  </a:lnTo>
                  <a:lnTo>
                    <a:pt x="8458200" y="3771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1000" y="1904999"/>
              <a:ext cx="8572500" cy="3771900"/>
            </a:xfrm>
            <a:custGeom>
              <a:avLst/>
              <a:gdLst/>
              <a:ahLst/>
              <a:cxnLst/>
              <a:rect l="l" t="t" r="r" b="b"/>
              <a:pathLst>
                <a:path w="8572500" h="3771900">
                  <a:moveTo>
                    <a:pt x="8458200" y="3771900"/>
                  </a:moveTo>
                  <a:lnTo>
                    <a:pt x="114300" y="3771900"/>
                  </a:lnTo>
                  <a:lnTo>
                    <a:pt x="103040" y="3771356"/>
                  </a:lnTo>
                  <a:lnTo>
                    <a:pt x="60364" y="3758387"/>
                  </a:lnTo>
                  <a:lnTo>
                    <a:pt x="25900" y="3730075"/>
                  </a:lnTo>
                  <a:lnTo>
                    <a:pt x="4894" y="3690729"/>
                  </a:lnTo>
                  <a:lnTo>
                    <a:pt x="0" y="36576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3663854"/>
                  </a:lnTo>
                  <a:lnTo>
                    <a:pt x="19542" y="3668859"/>
                  </a:lnTo>
                  <a:lnTo>
                    <a:pt x="19660" y="3670048"/>
                  </a:lnTo>
                  <a:lnTo>
                    <a:pt x="38577" y="3715718"/>
                  </a:lnTo>
                  <a:lnTo>
                    <a:pt x="72071" y="3743205"/>
                  </a:lnTo>
                  <a:lnTo>
                    <a:pt x="108045" y="3752850"/>
                  </a:lnTo>
                  <a:lnTo>
                    <a:pt x="8521385" y="3752850"/>
                  </a:lnTo>
                  <a:lnTo>
                    <a:pt x="8512134" y="3758387"/>
                  </a:lnTo>
                  <a:lnTo>
                    <a:pt x="8501940" y="3763199"/>
                  </a:lnTo>
                  <a:lnTo>
                    <a:pt x="8491329" y="3767005"/>
                  </a:lnTo>
                  <a:lnTo>
                    <a:pt x="8480502" y="3769724"/>
                  </a:lnTo>
                  <a:lnTo>
                    <a:pt x="8469459" y="3771356"/>
                  </a:lnTo>
                  <a:lnTo>
                    <a:pt x="8458200" y="3771900"/>
                  </a:lnTo>
                  <a:close/>
                </a:path>
                <a:path w="8572500" h="3771900">
                  <a:moveTo>
                    <a:pt x="8521385" y="3752850"/>
                  </a:moveTo>
                  <a:lnTo>
                    <a:pt x="8464454" y="3752850"/>
                  </a:lnTo>
                  <a:lnTo>
                    <a:pt x="8470647" y="3752239"/>
                  </a:lnTo>
                  <a:lnTo>
                    <a:pt x="8482915" y="3749799"/>
                  </a:lnTo>
                  <a:lnTo>
                    <a:pt x="8521129" y="3729374"/>
                  </a:lnTo>
                  <a:lnTo>
                    <a:pt x="8548592" y="3688272"/>
                  </a:lnTo>
                  <a:lnTo>
                    <a:pt x="8553450" y="36638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3657600"/>
                  </a:lnTo>
                  <a:lnTo>
                    <a:pt x="8563799" y="3701340"/>
                  </a:lnTo>
                  <a:lnTo>
                    <a:pt x="8539021" y="3738422"/>
                  </a:lnTo>
                  <a:lnTo>
                    <a:pt x="8521712" y="3752654"/>
                  </a:lnTo>
                  <a:lnTo>
                    <a:pt x="8521385" y="37528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0" y="2171699"/>
              <a:ext cx="381000" cy="41910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615950" y="1752854"/>
            <a:ext cx="6402705" cy="34036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File Descriptor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Inheritance</a:t>
            </a:r>
            <a:endParaRPr sz="3600">
              <a:latin typeface="Arial"/>
              <a:cs typeface="Arial"/>
            </a:endParaRPr>
          </a:p>
          <a:p>
            <a:pPr marL="175895" indent="-163195">
              <a:lnSpc>
                <a:spcPct val="100000"/>
              </a:lnSpc>
              <a:spcBef>
                <a:spcPts val="1530"/>
              </a:spcBef>
              <a:buChar char="•"/>
              <a:tabLst>
                <a:tab pos="175895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All open file descriptors are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duplicated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Parent and child share file table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entries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Same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file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offset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both</a:t>
            </a:r>
            <a:r>
              <a:rPr dirty="0" sz="225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Similar to calling dup() for each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descriptor</a:t>
            </a:r>
            <a:endParaRPr sz="2250">
              <a:latin typeface="Arial"/>
              <a:cs typeface="Arial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har char="•"/>
              <a:tabLst>
                <a:tab pos="191770" algn="l"/>
              </a:tabLst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Both processes can read/write same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files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334500" y="1904999"/>
            <a:ext cx="8572500" cy="3771900"/>
            <a:chOff x="9334500" y="1904999"/>
            <a:chExt cx="8572500" cy="3771900"/>
          </a:xfrm>
        </p:grpSpPr>
        <p:sp>
          <p:nvSpPr>
            <p:cNvPr id="13" name="object 13" descr=""/>
            <p:cNvSpPr/>
            <p:nvPr/>
          </p:nvSpPr>
          <p:spPr>
            <a:xfrm>
              <a:off x="9334500" y="1904999"/>
              <a:ext cx="8572500" cy="3771900"/>
            </a:xfrm>
            <a:custGeom>
              <a:avLst/>
              <a:gdLst/>
              <a:ahLst/>
              <a:cxnLst/>
              <a:rect l="l" t="t" r="r" b="b"/>
              <a:pathLst>
                <a:path w="8572500" h="3771900">
                  <a:moveTo>
                    <a:pt x="8458200" y="3771900"/>
                  </a:moveTo>
                  <a:lnTo>
                    <a:pt x="114300" y="3771900"/>
                  </a:lnTo>
                  <a:lnTo>
                    <a:pt x="103039" y="3771355"/>
                  </a:lnTo>
                  <a:lnTo>
                    <a:pt x="60363" y="3758387"/>
                  </a:lnTo>
                  <a:lnTo>
                    <a:pt x="25899" y="3730075"/>
                  </a:lnTo>
                  <a:lnTo>
                    <a:pt x="4893" y="3690729"/>
                  </a:lnTo>
                  <a:lnTo>
                    <a:pt x="0" y="36576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3657600"/>
                  </a:lnTo>
                  <a:lnTo>
                    <a:pt x="8563797" y="3701340"/>
                  </a:lnTo>
                  <a:lnTo>
                    <a:pt x="8539020" y="3738422"/>
                  </a:lnTo>
                  <a:lnTo>
                    <a:pt x="8501938" y="3763198"/>
                  </a:lnTo>
                  <a:lnTo>
                    <a:pt x="8458200" y="37719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34500" y="1904999"/>
              <a:ext cx="8572500" cy="3771900"/>
            </a:xfrm>
            <a:custGeom>
              <a:avLst/>
              <a:gdLst/>
              <a:ahLst/>
              <a:cxnLst/>
              <a:rect l="l" t="t" r="r" b="b"/>
              <a:pathLst>
                <a:path w="8572500" h="3771900">
                  <a:moveTo>
                    <a:pt x="8458200" y="3771900"/>
                  </a:moveTo>
                  <a:lnTo>
                    <a:pt x="114300" y="3771900"/>
                  </a:lnTo>
                  <a:lnTo>
                    <a:pt x="103040" y="3771356"/>
                  </a:lnTo>
                  <a:lnTo>
                    <a:pt x="60363" y="3758387"/>
                  </a:lnTo>
                  <a:lnTo>
                    <a:pt x="25899" y="3730075"/>
                  </a:lnTo>
                  <a:lnTo>
                    <a:pt x="4893" y="3690729"/>
                  </a:lnTo>
                  <a:lnTo>
                    <a:pt x="0" y="36576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3663854"/>
                  </a:lnTo>
                  <a:lnTo>
                    <a:pt x="31627" y="3705317"/>
                  </a:lnTo>
                  <a:lnTo>
                    <a:pt x="66581" y="3740272"/>
                  </a:lnTo>
                  <a:lnTo>
                    <a:pt x="108045" y="3752850"/>
                  </a:lnTo>
                  <a:lnTo>
                    <a:pt x="8521384" y="3752850"/>
                  </a:lnTo>
                  <a:lnTo>
                    <a:pt x="8512133" y="3758387"/>
                  </a:lnTo>
                  <a:lnTo>
                    <a:pt x="8501938" y="3763199"/>
                  </a:lnTo>
                  <a:lnTo>
                    <a:pt x="8491327" y="3767005"/>
                  </a:lnTo>
                  <a:lnTo>
                    <a:pt x="8480501" y="3769724"/>
                  </a:lnTo>
                  <a:lnTo>
                    <a:pt x="8469458" y="3771356"/>
                  </a:lnTo>
                  <a:lnTo>
                    <a:pt x="8458200" y="3771900"/>
                  </a:lnTo>
                  <a:close/>
                </a:path>
                <a:path w="8572500" h="3771900">
                  <a:moveTo>
                    <a:pt x="8521384" y="3752850"/>
                  </a:moveTo>
                  <a:lnTo>
                    <a:pt x="8464453" y="3752850"/>
                  </a:lnTo>
                  <a:lnTo>
                    <a:pt x="8470647" y="3752239"/>
                  </a:lnTo>
                  <a:lnTo>
                    <a:pt x="8482914" y="3749799"/>
                  </a:lnTo>
                  <a:lnTo>
                    <a:pt x="8521129" y="3729374"/>
                  </a:lnTo>
                  <a:lnTo>
                    <a:pt x="8548592" y="3688272"/>
                  </a:lnTo>
                  <a:lnTo>
                    <a:pt x="8553449" y="36638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3657600"/>
                  </a:lnTo>
                  <a:lnTo>
                    <a:pt x="8563797" y="3701340"/>
                  </a:lnTo>
                  <a:lnTo>
                    <a:pt x="8539021" y="3738422"/>
                  </a:lnTo>
                  <a:lnTo>
                    <a:pt x="8521711" y="3752654"/>
                  </a:lnTo>
                  <a:lnTo>
                    <a:pt x="8521384" y="37528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582149" y="2838449"/>
              <a:ext cx="8077200" cy="1333500"/>
            </a:xfrm>
            <a:custGeom>
              <a:avLst/>
              <a:gdLst/>
              <a:ahLst/>
              <a:cxnLst/>
              <a:rect l="l" t="t" r="r" b="b"/>
              <a:pathLst>
                <a:path w="8077200" h="1333500">
                  <a:moveTo>
                    <a:pt x="8077200" y="1333500"/>
                  </a:moveTo>
                  <a:lnTo>
                    <a:pt x="0" y="1333500"/>
                  </a:lnTo>
                  <a:lnTo>
                    <a:pt x="0" y="0"/>
                  </a:lnTo>
                  <a:lnTo>
                    <a:pt x="8077200" y="0"/>
                  </a:lnTo>
                  <a:lnTo>
                    <a:pt x="8077200" y="133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82149" y="2838449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100" y="1333500"/>
                  </a:moveTo>
                  <a:lnTo>
                    <a:pt x="0" y="13335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3335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82149" y="4400550"/>
              <a:ext cx="8077200" cy="1028700"/>
            </a:xfrm>
            <a:custGeom>
              <a:avLst/>
              <a:gdLst/>
              <a:ahLst/>
              <a:cxnLst/>
              <a:rect l="l" t="t" r="r" b="b"/>
              <a:pathLst>
                <a:path w="8077200" h="1028700">
                  <a:moveTo>
                    <a:pt x="8077200" y="1028700"/>
                  </a:moveTo>
                  <a:lnTo>
                    <a:pt x="0" y="1028700"/>
                  </a:lnTo>
                  <a:lnTo>
                    <a:pt x="0" y="0"/>
                  </a:lnTo>
                  <a:lnTo>
                    <a:pt x="8077200" y="0"/>
                  </a:lnTo>
                  <a:lnTo>
                    <a:pt x="8077200" y="1028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82149" y="4400550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100" y="1028700"/>
                  </a:moveTo>
                  <a:lnTo>
                    <a:pt x="0" y="10287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102870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677399" y="22478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0" y="133350"/>
                  </a:moveTo>
                  <a:lnTo>
                    <a:pt x="266700" y="133350"/>
                  </a:lnTo>
                </a:path>
                <a:path w="266700" h="266700">
                  <a:moveTo>
                    <a:pt x="133350" y="0"/>
                  </a:moveTo>
                  <a:lnTo>
                    <a:pt x="266700" y="133350"/>
                  </a:lnTo>
                  <a:lnTo>
                    <a:pt x="133350" y="266700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179050" y="2063750"/>
            <a:ext cx="5462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Common</a:t>
            </a:r>
            <a:r>
              <a:rPr dirty="0" sz="3600" spc="-90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Usage</a:t>
            </a:r>
            <a:r>
              <a:rPr dirty="0" sz="3600" spc="-80" b="1">
                <a:solidFill>
                  <a:srgbClr val="372FA2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Patterns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620250" y="2840037"/>
            <a:ext cx="8039100" cy="116205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dirty="0" sz="2250" b="1">
                <a:solidFill>
                  <a:srgbClr val="1C4ED8"/>
                </a:solidFill>
                <a:latin typeface="Arial"/>
                <a:cs typeface="Arial"/>
              </a:rPr>
              <a:t>Pattern 1: Parent </a:t>
            </a:r>
            <a:r>
              <a:rPr dirty="0" sz="2250" spc="-10" b="1">
                <a:solidFill>
                  <a:srgbClr val="1C4ED8"/>
                </a:solidFill>
                <a:latin typeface="Arial"/>
                <a:cs typeface="Arial"/>
              </a:rPr>
              <a:t>Waits</a:t>
            </a:r>
            <a:endParaRPr sz="2250">
              <a:latin typeface="Arial"/>
              <a:cs typeface="Arial"/>
            </a:endParaRPr>
          </a:p>
          <a:p>
            <a:pPr marL="152400" marR="694055">
              <a:lnSpc>
                <a:spcPct val="111100"/>
              </a:lnSpc>
              <a:spcBef>
                <a:spcPts val="509"/>
              </a:spcBef>
            </a:pPr>
            <a:r>
              <a:rPr dirty="0" sz="1800">
                <a:solidFill>
                  <a:srgbClr val="4A5462"/>
                </a:solidFill>
                <a:latin typeface="Arial"/>
                <a:cs typeface="Arial"/>
              </a:rPr>
              <a:t>Parent waits for child to complete. Child's file operations update </a:t>
            </a:r>
            <a:r>
              <a:rPr dirty="0" sz="1800" spc="-10">
                <a:solidFill>
                  <a:srgbClr val="4A5462"/>
                </a:solidFill>
                <a:latin typeface="Arial"/>
                <a:cs typeface="Arial"/>
              </a:rPr>
              <a:t>shared offsets.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620250" y="4402137"/>
            <a:ext cx="8039100" cy="85725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35"/>
              </a:spcBef>
            </a:pPr>
            <a:r>
              <a:rPr dirty="0" sz="2250" b="1">
                <a:solidFill>
                  <a:srgbClr val="15803C"/>
                </a:solidFill>
                <a:latin typeface="Arial"/>
                <a:cs typeface="Arial"/>
              </a:rPr>
              <a:t>Pattern 2: Separate </a:t>
            </a:r>
            <a:r>
              <a:rPr dirty="0" sz="2250" spc="-20" b="1">
                <a:solidFill>
                  <a:srgbClr val="15803C"/>
                </a:solidFill>
                <a:latin typeface="Arial"/>
                <a:cs typeface="Arial"/>
              </a:rPr>
              <a:t>Ways</a:t>
            </a:r>
            <a:endParaRPr sz="225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750"/>
              </a:spcBef>
            </a:pPr>
            <a:r>
              <a:rPr dirty="0" sz="1800">
                <a:solidFill>
                  <a:srgbClr val="4A5462"/>
                </a:solidFill>
                <a:latin typeface="Arial"/>
                <a:cs typeface="Arial"/>
              </a:rPr>
              <a:t>Both processes close descriptors they don't need to avoid </a:t>
            </a:r>
            <a:r>
              <a:rPr dirty="0" sz="1800" spc="-10">
                <a:solidFill>
                  <a:srgbClr val="4A5462"/>
                </a:solidFill>
                <a:latin typeface="Arial"/>
                <a:cs typeface="Arial"/>
              </a:rPr>
              <a:t>interference.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90525" y="5991225"/>
            <a:ext cx="17506950" cy="1847850"/>
          </a:xfrm>
          <a:prstGeom prst="rect">
            <a:avLst/>
          </a:prstGeom>
          <a:solidFill>
            <a:srgbClr val="FFF6EC"/>
          </a:solidFill>
          <a:ln w="19050">
            <a:solidFill>
              <a:srgbClr val="FED6AA"/>
            </a:solidFill>
          </a:ln>
        </p:spPr>
        <p:txBody>
          <a:bodyPr wrap="square" lIns="0" tIns="276225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2175"/>
              </a:spcBef>
            </a:pPr>
            <a:r>
              <a:rPr dirty="0" sz="2700" b="1">
                <a:solidFill>
                  <a:srgbClr val="993312"/>
                </a:solidFill>
                <a:latin typeface="Arial"/>
                <a:cs typeface="Arial"/>
              </a:rPr>
              <a:t>Important</a:t>
            </a:r>
            <a:r>
              <a:rPr dirty="0" sz="2700" spc="-135" b="1">
                <a:solidFill>
                  <a:srgbClr val="993312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993312"/>
                </a:solidFill>
                <a:latin typeface="Arial"/>
                <a:cs typeface="Arial"/>
              </a:rPr>
              <a:t>Consequence</a:t>
            </a:r>
            <a:endParaRPr sz="2700">
              <a:latin typeface="Arial"/>
              <a:cs typeface="Arial"/>
            </a:endParaRPr>
          </a:p>
          <a:p>
            <a:pPr marL="314325" marR="814705">
              <a:lnSpc>
                <a:spcPct val="100000"/>
              </a:lnSpc>
              <a:spcBef>
                <a:spcPts val="1110"/>
              </a:spcBef>
            </a:pP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When both parent and child write to the same file descriptor without synchronization, their output becomes intermixed.</a:t>
            </a:r>
            <a:r>
              <a:rPr dirty="0" sz="2250" spc="-4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This is </a:t>
            </a:r>
            <a:r>
              <a:rPr dirty="0" sz="2250" spc="-25">
                <a:solidFill>
                  <a:srgbClr val="374050"/>
                </a:solidFill>
                <a:latin typeface="Arial"/>
                <a:cs typeface="Arial"/>
              </a:rPr>
              <a:t>why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careful coordination or descriptor management is essential after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fork().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76950" y="4953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150" y="469900"/>
            <a:ext cx="203200" cy="2032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975350" y="622300"/>
            <a:ext cx="431800" cy="355600"/>
            <a:chOff x="5975350" y="622300"/>
            <a:chExt cx="431800" cy="3556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5350" y="774700"/>
              <a:ext cx="203200" cy="2032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153150" y="6477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228600" y="7486"/>
                  </a:lnTo>
                  <a:lnTo>
                    <a:pt x="228233" y="14955"/>
                  </a:lnTo>
                  <a:lnTo>
                    <a:pt x="227499" y="22406"/>
                  </a:lnTo>
                  <a:lnTo>
                    <a:pt x="226765" y="29857"/>
                  </a:lnTo>
                  <a:lnTo>
                    <a:pt x="225668" y="37254"/>
                  </a:lnTo>
                  <a:lnTo>
                    <a:pt x="224207" y="44597"/>
                  </a:lnTo>
                  <a:lnTo>
                    <a:pt x="222746" y="51940"/>
                  </a:lnTo>
                  <a:lnTo>
                    <a:pt x="211198" y="87481"/>
                  </a:lnTo>
                  <a:lnTo>
                    <a:pt x="208333" y="94398"/>
                  </a:lnTo>
                  <a:lnTo>
                    <a:pt x="190073" y="127003"/>
                  </a:lnTo>
                  <a:lnTo>
                    <a:pt x="185914" y="133228"/>
                  </a:lnTo>
                  <a:lnTo>
                    <a:pt x="181459" y="139234"/>
                  </a:lnTo>
                  <a:lnTo>
                    <a:pt x="176710" y="145022"/>
                  </a:lnTo>
                  <a:lnTo>
                    <a:pt x="171960" y="150809"/>
                  </a:lnTo>
                  <a:lnTo>
                    <a:pt x="166938" y="156350"/>
                  </a:lnTo>
                  <a:lnTo>
                    <a:pt x="161644" y="161644"/>
                  </a:lnTo>
                  <a:lnTo>
                    <a:pt x="156350" y="166938"/>
                  </a:lnTo>
                  <a:lnTo>
                    <a:pt x="150809" y="171960"/>
                  </a:lnTo>
                  <a:lnTo>
                    <a:pt x="145022" y="176710"/>
                  </a:lnTo>
                  <a:lnTo>
                    <a:pt x="139234" y="181459"/>
                  </a:lnTo>
                  <a:lnTo>
                    <a:pt x="133228" y="185914"/>
                  </a:lnTo>
                  <a:lnTo>
                    <a:pt x="127003" y="190073"/>
                  </a:lnTo>
                  <a:lnTo>
                    <a:pt x="120778" y="194233"/>
                  </a:lnTo>
                  <a:lnTo>
                    <a:pt x="87481" y="211198"/>
                  </a:lnTo>
                  <a:lnTo>
                    <a:pt x="80564" y="214064"/>
                  </a:lnTo>
                  <a:lnTo>
                    <a:pt x="44597" y="224207"/>
                  </a:lnTo>
                  <a:lnTo>
                    <a:pt x="37254" y="225668"/>
                  </a:lnTo>
                  <a:lnTo>
                    <a:pt x="29857" y="226765"/>
                  </a:lnTo>
                  <a:lnTo>
                    <a:pt x="22406" y="227499"/>
                  </a:lnTo>
                  <a:lnTo>
                    <a:pt x="14955" y="228233"/>
                  </a:lnTo>
                  <a:lnTo>
                    <a:pt x="7486" y="228600"/>
                  </a:lnTo>
                  <a:lnTo>
                    <a:pt x="0" y="228600"/>
                  </a:lnTo>
                </a:path>
              </a:pathLst>
            </a:custGeom>
            <a:ln w="50800">
              <a:solidFill>
                <a:srgbClr val="1F293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28432" y="99694"/>
            <a:ext cx="594868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390"/>
              </a:spcBef>
              <a:tabLst>
                <a:tab pos="2276475" algn="l"/>
              </a:tabLst>
            </a:pPr>
            <a:r>
              <a:rPr dirty="0" sz="5400" spc="-10"/>
              <a:t>fork()</a:t>
            </a:r>
            <a:r>
              <a:rPr dirty="0" sz="5400"/>
              <a:t>	</a:t>
            </a:r>
            <a:r>
              <a:rPr dirty="0" sz="5400" spc="-10"/>
              <a:t>Inheritance</a:t>
            </a:r>
            <a:endParaRPr sz="5400"/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What Child Inherits vs. What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Differs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1000" y="1904999"/>
            <a:ext cx="8572500" cy="6934200"/>
            <a:chOff x="381000" y="1904999"/>
            <a:chExt cx="8572500" cy="6934200"/>
          </a:xfrm>
        </p:grpSpPr>
        <p:sp>
          <p:nvSpPr>
            <p:cNvPr id="9" name="object 9" descr=""/>
            <p:cNvSpPr/>
            <p:nvPr/>
          </p:nvSpPr>
          <p:spPr>
            <a:xfrm>
              <a:off x="381000" y="1904999"/>
              <a:ext cx="8572500" cy="6934200"/>
            </a:xfrm>
            <a:custGeom>
              <a:avLst/>
              <a:gdLst/>
              <a:ahLst/>
              <a:cxnLst/>
              <a:rect l="l" t="t" r="r" b="b"/>
              <a:pathLst>
                <a:path w="8572500" h="6934200">
                  <a:moveTo>
                    <a:pt x="8458200" y="6934200"/>
                  </a:moveTo>
                  <a:lnTo>
                    <a:pt x="114300" y="6934200"/>
                  </a:lnTo>
                  <a:lnTo>
                    <a:pt x="103040" y="6933655"/>
                  </a:lnTo>
                  <a:lnTo>
                    <a:pt x="60364" y="6920687"/>
                  </a:lnTo>
                  <a:lnTo>
                    <a:pt x="25900" y="6892374"/>
                  </a:lnTo>
                  <a:lnTo>
                    <a:pt x="4894" y="6853029"/>
                  </a:lnTo>
                  <a:lnTo>
                    <a:pt x="0" y="6819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39020" y="33477"/>
                  </a:lnTo>
                  <a:lnTo>
                    <a:pt x="8563798" y="70559"/>
                  </a:lnTo>
                  <a:lnTo>
                    <a:pt x="8572500" y="114300"/>
                  </a:lnTo>
                  <a:lnTo>
                    <a:pt x="8572500" y="6819900"/>
                  </a:lnTo>
                  <a:lnTo>
                    <a:pt x="8563798" y="6863640"/>
                  </a:lnTo>
                  <a:lnTo>
                    <a:pt x="8539020" y="6900720"/>
                  </a:lnTo>
                  <a:lnTo>
                    <a:pt x="8501940" y="6925498"/>
                  </a:lnTo>
                  <a:lnTo>
                    <a:pt x="8458200" y="6934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1000" y="1904999"/>
              <a:ext cx="8572500" cy="6934200"/>
            </a:xfrm>
            <a:custGeom>
              <a:avLst/>
              <a:gdLst/>
              <a:ahLst/>
              <a:cxnLst/>
              <a:rect l="l" t="t" r="r" b="b"/>
              <a:pathLst>
                <a:path w="8572500" h="6934200">
                  <a:moveTo>
                    <a:pt x="8458200" y="6934200"/>
                  </a:moveTo>
                  <a:lnTo>
                    <a:pt x="114300" y="6934200"/>
                  </a:lnTo>
                  <a:lnTo>
                    <a:pt x="103040" y="6933656"/>
                  </a:lnTo>
                  <a:lnTo>
                    <a:pt x="60364" y="6920687"/>
                  </a:lnTo>
                  <a:lnTo>
                    <a:pt x="25900" y="6892374"/>
                  </a:lnTo>
                  <a:lnTo>
                    <a:pt x="4894" y="6853029"/>
                  </a:lnTo>
                  <a:lnTo>
                    <a:pt x="0" y="68199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40" y="8700"/>
                  </a:lnTo>
                  <a:lnTo>
                    <a:pt x="8521387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6826154"/>
                  </a:lnTo>
                  <a:lnTo>
                    <a:pt x="31627" y="6867617"/>
                  </a:lnTo>
                  <a:lnTo>
                    <a:pt x="66582" y="6902571"/>
                  </a:lnTo>
                  <a:lnTo>
                    <a:pt x="108045" y="6915150"/>
                  </a:lnTo>
                  <a:lnTo>
                    <a:pt x="8521384" y="6915150"/>
                  </a:lnTo>
                  <a:lnTo>
                    <a:pt x="8512134" y="6920687"/>
                  </a:lnTo>
                  <a:lnTo>
                    <a:pt x="8501940" y="6925499"/>
                  </a:lnTo>
                  <a:lnTo>
                    <a:pt x="8491329" y="6929305"/>
                  </a:lnTo>
                  <a:lnTo>
                    <a:pt x="8480502" y="6932024"/>
                  </a:lnTo>
                  <a:lnTo>
                    <a:pt x="8469459" y="6933656"/>
                  </a:lnTo>
                  <a:lnTo>
                    <a:pt x="8458200" y="6934200"/>
                  </a:lnTo>
                  <a:close/>
                </a:path>
                <a:path w="8572500" h="6934200">
                  <a:moveTo>
                    <a:pt x="8521384" y="6915150"/>
                  </a:moveTo>
                  <a:lnTo>
                    <a:pt x="8464454" y="6915150"/>
                  </a:lnTo>
                  <a:lnTo>
                    <a:pt x="8470647" y="6914539"/>
                  </a:lnTo>
                  <a:lnTo>
                    <a:pt x="8482919" y="6912098"/>
                  </a:lnTo>
                  <a:lnTo>
                    <a:pt x="8521129" y="6891674"/>
                  </a:lnTo>
                  <a:lnTo>
                    <a:pt x="8548592" y="6850571"/>
                  </a:lnTo>
                  <a:lnTo>
                    <a:pt x="8553450" y="6826154"/>
                  </a:lnTo>
                  <a:lnTo>
                    <a:pt x="8553450" y="108045"/>
                  </a:lnTo>
                  <a:lnTo>
                    <a:pt x="8540870" y="66581"/>
                  </a:lnTo>
                  <a:lnTo>
                    <a:pt x="8505916" y="31627"/>
                  </a:lnTo>
                  <a:lnTo>
                    <a:pt x="8464454" y="19050"/>
                  </a:lnTo>
                  <a:lnTo>
                    <a:pt x="8521387" y="19050"/>
                  </a:lnTo>
                  <a:lnTo>
                    <a:pt x="8553254" y="50786"/>
                  </a:lnTo>
                  <a:lnTo>
                    <a:pt x="8570324" y="91996"/>
                  </a:lnTo>
                  <a:lnTo>
                    <a:pt x="8572500" y="114300"/>
                  </a:lnTo>
                  <a:lnTo>
                    <a:pt x="8572500" y="6819900"/>
                  </a:lnTo>
                  <a:lnTo>
                    <a:pt x="8563799" y="6863640"/>
                  </a:lnTo>
                  <a:lnTo>
                    <a:pt x="8539021" y="6900721"/>
                  </a:lnTo>
                  <a:lnTo>
                    <a:pt x="8521712" y="6914954"/>
                  </a:lnTo>
                  <a:lnTo>
                    <a:pt x="8521384" y="6915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850" y="2266949"/>
              <a:ext cx="304800" cy="209550"/>
            </a:xfrm>
            <a:custGeom>
              <a:avLst/>
              <a:gdLst/>
              <a:ahLst/>
              <a:cxnLst/>
              <a:rect l="l" t="t" r="r" b="b"/>
              <a:pathLst>
                <a:path w="304800" h="209550">
                  <a:moveTo>
                    <a:pt x="304800" y="0"/>
                  </a:moveTo>
                  <a:lnTo>
                    <a:pt x="95250" y="209550"/>
                  </a:lnTo>
                  <a:lnTo>
                    <a:pt x="0" y="114300"/>
                  </a:lnTo>
                </a:path>
              </a:pathLst>
            </a:custGeom>
            <a:ln w="38100">
              <a:solidFill>
                <a:srgbClr val="1665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22885">
              <a:lnSpc>
                <a:spcPct val="100000"/>
              </a:lnSpc>
              <a:spcBef>
                <a:spcPts val="100"/>
              </a:spcBef>
            </a:pPr>
            <a:r>
              <a:rPr dirty="0"/>
              <a:t>Child</a:t>
            </a:r>
            <a:r>
              <a:rPr dirty="0" spc="-90"/>
              <a:t> </a:t>
            </a:r>
            <a:r>
              <a:rPr dirty="0" spc="-10"/>
              <a:t>Inherits</a:t>
            </a:r>
          </a:p>
          <a:p>
            <a:pPr marL="156210" indent="-143510">
              <a:lnSpc>
                <a:spcPct val="100000"/>
              </a:lnSpc>
              <a:spcBef>
                <a:spcPts val="168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Real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effective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user/group</a:t>
            </a:r>
            <a:r>
              <a:rPr dirty="0" sz="1800" spc="-5" b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25" b="0">
                <a:solidFill>
                  <a:srgbClr val="374050"/>
                </a:solidFill>
                <a:latin typeface="Arial"/>
                <a:cs typeface="Arial"/>
              </a:rPr>
              <a:t>IDs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Supplementary group </a:t>
            </a:r>
            <a:r>
              <a:rPr dirty="0" sz="1800" spc="-25" b="0">
                <a:solidFill>
                  <a:srgbClr val="374050"/>
                </a:solidFill>
                <a:latin typeface="Arial"/>
                <a:cs typeface="Arial"/>
              </a:rPr>
              <a:t>IDs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Process group ID and session </a:t>
            </a:r>
            <a:r>
              <a:rPr dirty="0" sz="1800" spc="-25" b="0">
                <a:solidFill>
                  <a:srgbClr val="374050"/>
                </a:solidFill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Controlling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terminal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Set-user-ID and set-group-ID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flags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Current working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Root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File mode creation mask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(umask)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Signal mask and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dispositions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Close-on-exec flag for file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descriptors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Environment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variables</a:t>
            </a:r>
            <a:endParaRPr sz="1800">
              <a:latin typeface="Arial"/>
              <a:cs typeface="Arial"/>
            </a:endParaRPr>
          </a:p>
          <a:p>
            <a:pPr marL="143510" indent="-130810">
              <a:lnSpc>
                <a:spcPct val="100000"/>
              </a:lnSpc>
              <a:spcBef>
                <a:spcPts val="1140"/>
              </a:spcBef>
              <a:buChar char="•"/>
              <a:tabLst>
                <a:tab pos="1435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Attached shared memory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segments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Memory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mappings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 b="0">
                <a:solidFill>
                  <a:srgbClr val="374050"/>
                </a:solidFill>
                <a:latin typeface="Arial"/>
                <a:cs typeface="Arial"/>
              </a:rPr>
              <a:t>Resource </a:t>
            </a:r>
            <a:r>
              <a:rPr dirty="0" sz="1800" spc="-10" b="0">
                <a:solidFill>
                  <a:srgbClr val="374050"/>
                </a:solidFill>
                <a:latin typeface="Arial"/>
                <a:cs typeface="Arial"/>
              </a:rPr>
              <a:t>limits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334500" y="1904999"/>
            <a:ext cx="8572500" cy="6934200"/>
            <a:chOff x="9334500" y="1904999"/>
            <a:chExt cx="8572500" cy="6934200"/>
          </a:xfrm>
        </p:grpSpPr>
        <p:sp>
          <p:nvSpPr>
            <p:cNvPr id="14" name="object 14" descr=""/>
            <p:cNvSpPr/>
            <p:nvPr/>
          </p:nvSpPr>
          <p:spPr>
            <a:xfrm>
              <a:off x="9334500" y="1904999"/>
              <a:ext cx="8572500" cy="6934200"/>
            </a:xfrm>
            <a:custGeom>
              <a:avLst/>
              <a:gdLst/>
              <a:ahLst/>
              <a:cxnLst/>
              <a:rect l="l" t="t" r="r" b="b"/>
              <a:pathLst>
                <a:path w="8572500" h="6934200">
                  <a:moveTo>
                    <a:pt x="8458200" y="6934200"/>
                  </a:moveTo>
                  <a:lnTo>
                    <a:pt x="114300" y="6934200"/>
                  </a:lnTo>
                  <a:lnTo>
                    <a:pt x="103039" y="6933655"/>
                  </a:lnTo>
                  <a:lnTo>
                    <a:pt x="60363" y="6920687"/>
                  </a:lnTo>
                  <a:lnTo>
                    <a:pt x="25899" y="6892374"/>
                  </a:lnTo>
                  <a:lnTo>
                    <a:pt x="4893" y="6853029"/>
                  </a:lnTo>
                  <a:lnTo>
                    <a:pt x="0" y="6819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39020" y="33477"/>
                  </a:lnTo>
                  <a:lnTo>
                    <a:pt x="8563797" y="70559"/>
                  </a:lnTo>
                  <a:lnTo>
                    <a:pt x="8572500" y="114300"/>
                  </a:lnTo>
                  <a:lnTo>
                    <a:pt x="8572500" y="6819900"/>
                  </a:lnTo>
                  <a:lnTo>
                    <a:pt x="8563797" y="6863640"/>
                  </a:lnTo>
                  <a:lnTo>
                    <a:pt x="8539020" y="6900720"/>
                  </a:lnTo>
                  <a:lnTo>
                    <a:pt x="8501938" y="6925498"/>
                  </a:lnTo>
                  <a:lnTo>
                    <a:pt x="8458200" y="693420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334500" y="1904999"/>
              <a:ext cx="8572500" cy="6934200"/>
            </a:xfrm>
            <a:custGeom>
              <a:avLst/>
              <a:gdLst/>
              <a:ahLst/>
              <a:cxnLst/>
              <a:rect l="l" t="t" r="r" b="b"/>
              <a:pathLst>
                <a:path w="8572500" h="6934200">
                  <a:moveTo>
                    <a:pt x="8458200" y="6934200"/>
                  </a:moveTo>
                  <a:lnTo>
                    <a:pt x="114300" y="6934200"/>
                  </a:lnTo>
                  <a:lnTo>
                    <a:pt x="103040" y="6933656"/>
                  </a:lnTo>
                  <a:lnTo>
                    <a:pt x="60363" y="6920687"/>
                  </a:lnTo>
                  <a:lnTo>
                    <a:pt x="25899" y="6892374"/>
                  </a:lnTo>
                  <a:lnTo>
                    <a:pt x="4893" y="6853029"/>
                  </a:lnTo>
                  <a:lnTo>
                    <a:pt x="0" y="6819900"/>
                  </a:lnTo>
                  <a:lnTo>
                    <a:pt x="0" y="114300"/>
                  </a:lnTo>
                  <a:lnTo>
                    <a:pt x="8698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58200" y="0"/>
                  </a:lnTo>
                  <a:lnTo>
                    <a:pt x="8501938" y="8700"/>
                  </a:lnTo>
                  <a:lnTo>
                    <a:pt x="85213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1" y="38577"/>
                  </a:lnTo>
                  <a:lnTo>
                    <a:pt x="28692" y="72070"/>
                  </a:lnTo>
                  <a:lnTo>
                    <a:pt x="19049" y="108045"/>
                  </a:lnTo>
                  <a:lnTo>
                    <a:pt x="19049" y="6826154"/>
                  </a:lnTo>
                  <a:lnTo>
                    <a:pt x="31627" y="6867617"/>
                  </a:lnTo>
                  <a:lnTo>
                    <a:pt x="66581" y="6902571"/>
                  </a:lnTo>
                  <a:lnTo>
                    <a:pt x="108045" y="6915150"/>
                  </a:lnTo>
                  <a:lnTo>
                    <a:pt x="8521384" y="6915150"/>
                  </a:lnTo>
                  <a:lnTo>
                    <a:pt x="8512133" y="6920687"/>
                  </a:lnTo>
                  <a:lnTo>
                    <a:pt x="8501938" y="6925499"/>
                  </a:lnTo>
                  <a:lnTo>
                    <a:pt x="8491327" y="6929305"/>
                  </a:lnTo>
                  <a:lnTo>
                    <a:pt x="8480501" y="6932024"/>
                  </a:lnTo>
                  <a:lnTo>
                    <a:pt x="8469458" y="6933656"/>
                  </a:lnTo>
                  <a:lnTo>
                    <a:pt x="8458200" y="6934200"/>
                  </a:lnTo>
                  <a:close/>
                </a:path>
                <a:path w="8572500" h="6934200">
                  <a:moveTo>
                    <a:pt x="8521384" y="6915150"/>
                  </a:moveTo>
                  <a:lnTo>
                    <a:pt x="8464453" y="6915150"/>
                  </a:lnTo>
                  <a:lnTo>
                    <a:pt x="8470647" y="6914539"/>
                  </a:lnTo>
                  <a:lnTo>
                    <a:pt x="8482917" y="6912098"/>
                  </a:lnTo>
                  <a:lnTo>
                    <a:pt x="8521129" y="6891674"/>
                  </a:lnTo>
                  <a:lnTo>
                    <a:pt x="8548592" y="6850571"/>
                  </a:lnTo>
                  <a:lnTo>
                    <a:pt x="8553449" y="6826154"/>
                  </a:lnTo>
                  <a:lnTo>
                    <a:pt x="8553449" y="108045"/>
                  </a:lnTo>
                  <a:lnTo>
                    <a:pt x="8552956" y="103040"/>
                  </a:lnTo>
                  <a:lnTo>
                    <a:pt x="8552839" y="101851"/>
                  </a:lnTo>
                  <a:lnTo>
                    <a:pt x="8533921" y="56181"/>
                  </a:lnTo>
                  <a:lnTo>
                    <a:pt x="8500425" y="28693"/>
                  </a:lnTo>
                  <a:lnTo>
                    <a:pt x="8464453" y="19050"/>
                  </a:lnTo>
                  <a:lnTo>
                    <a:pt x="8521386" y="19050"/>
                  </a:lnTo>
                  <a:lnTo>
                    <a:pt x="8553253" y="50786"/>
                  </a:lnTo>
                  <a:lnTo>
                    <a:pt x="8570323" y="91996"/>
                  </a:lnTo>
                  <a:lnTo>
                    <a:pt x="8572500" y="114300"/>
                  </a:lnTo>
                  <a:lnTo>
                    <a:pt x="8572500" y="6819900"/>
                  </a:lnTo>
                  <a:lnTo>
                    <a:pt x="8563797" y="6863640"/>
                  </a:lnTo>
                  <a:lnTo>
                    <a:pt x="8539021" y="6900721"/>
                  </a:lnTo>
                  <a:lnTo>
                    <a:pt x="8521711" y="6914954"/>
                  </a:lnTo>
                  <a:lnTo>
                    <a:pt x="8521384" y="691515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696449" y="226694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228600"/>
                  </a:lnTo>
                </a:path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38100">
              <a:solidFill>
                <a:srgbClr val="991B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569450" y="2063750"/>
            <a:ext cx="5619115" cy="3576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991B1B"/>
                </a:solidFill>
                <a:latin typeface="Arial"/>
                <a:cs typeface="Arial"/>
              </a:rPr>
              <a:t>Child</a:t>
            </a:r>
            <a:r>
              <a:rPr dirty="0" sz="3600" spc="-90" b="1">
                <a:solidFill>
                  <a:srgbClr val="991B1B"/>
                </a:solidFill>
                <a:latin typeface="Arial"/>
                <a:cs typeface="Arial"/>
              </a:rPr>
              <a:t> </a:t>
            </a:r>
            <a:r>
              <a:rPr dirty="0" sz="3600" spc="-10" b="1">
                <a:solidFill>
                  <a:srgbClr val="991B1B"/>
                </a:solidFill>
                <a:latin typeface="Arial"/>
                <a:cs typeface="Arial"/>
              </a:rPr>
              <a:t>Differs</a:t>
            </a:r>
            <a:endParaRPr sz="36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68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Fork return value (0 in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child)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1800" spc="-2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ID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(different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PID)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process ID (child's PPID = parent's 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PID)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CPU time values (tms_utime, tms_stime, etc.) set to </a:t>
            </a:r>
            <a:r>
              <a:rPr dirty="0" sz="1800" spc="-50">
                <a:solidFill>
                  <a:srgbClr val="374050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File locks are not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inherited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Pending alarms are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cleared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1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Set of pending signals is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empty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582150" y="5962650"/>
            <a:ext cx="8077200" cy="1447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0"/>
              </a:spcBef>
            </a:pPr>
            <a:r>
              <a:rPr dirty="0" sz="2250" b="1">
                <a:solidFill>
                  <a:srgbClr val="B91B1B"/>
                </a:solidFill>
                <a:latin typeface="Arial"/>
                <a:cs typeface="Arial"/>
              </a:rPr>
              <a:t>Fork Failure </a:t>
            </a:r>
            <a:r>
              <a:rPr dirty="0" sz="2250" spc="-10" b="1">
                <a:solidFill>
                  <a:srgbClr val="B91B1B"/>
                </a:solidFill>
                <a:latin typeface="Arial"/>
                <a:cs typeface="Arial"/>
              </a:rPr>
              <a:t>Reasons</a:t>
            </a:r>
            <a:endParaRPr sz="2250">
              <a:latin typeface="Arial"/>
              <a:cs typeface="Arial"/>
            </a:endParaRPr>
          </a:p>
          <a:p>
            <a:pPr marL="291465" indent="-139065">
              <a:lnSpc>
                <a:spcPct val="100000"/>
              </a:lnSpc>
              <a:spcBef>
                <a:spcPts val="1050"/>
              </a:spcBef>
              <a:buChar char="•"/>
              <a:tabLst>
                <a:tab pos="291465" algn="l"/>
              </a:tabLst>
            </a:pPr>
            <a:r>
              <a:rPr dirty="0" sz="1800" spc="-45">
                <a:solidFill>
                  <a:srgbClr val="374050"/>
                </a:solidFill>
                <a:latin typeface="Arial"/>
                <a:cs typeface="Arial"/>
              </a:rPr>
              <a:t>Too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many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dirty="0" sz="1800" spc="-2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2959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2959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Per-user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limit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exceeded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 (CHILD_MAX)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89450" y="800100"/>
            <a:ext cx="355600" cy="152400"/>
          </a:xfrm>
          <a:custGeom>
            <a:avLst/>
            <a:gdLst/>
            <a:ahLst/>
            <a:cxnLst/>
            <a:rect l="l" t="t" r="r" b="b"/>
            <a:pathLst>
              <a:path w="355600" h="152400">
                <a:moveTo>
                  <a:pt x="355600" y="152400"/>
                </a:moveTo>
                <a:lnTo>
                  <a:pt x="355600" y="101600"/>
                </a:lnTo>
                <a:lnTo>
                  <a:pt x="355600" y="94928"/>
                </a:lnTo>
                <a:lnTo>
                  <a:pt x="354949" y="88321"/>
                </a:lnTo>
                <a:lnTo>
                  <a:pt x="353647" y="81778"/>
                </a:lnTo>
                <a:lnTo>
                  <a:pt x="352346" y="75235"/>
                </a:lnTo>
                <a:lnTo>
                  <a:pt x="334771" y="39607"/>
                </a:lnTo>
                <a:lnTo>
                  <a:pt x="310445" y="17122"/>
                </a:lnTo>
                <a:lnTo>
                  <a:pt x="304899" y="13416"/>
                </a:lnTo>
                <a:lnTo>
                  <a:pt x="267278" y="650"/>
                </a:lnTo>
                <a:lnTo>
                  <a:pt x="260671" y="0"/>
                </a:lnTo>
                <a:lnTo>
                  <a:pt x="254000" y="0"/>
                </a:lnTo>
                <a:lnTo>
                  <a:pt x="101600" y="0"/>
                </a:lnTo>
                <a:lnTo>
                  <a:pt x="94928" y="0"/>
                </a:lnTo>
                <a:lnTo>
                  <a:pt x="88321" y="650"/>
                </a:lnTo>
                <a:lnTo>
                  <a:pt x="50700" y="13416"/>
                </a:lnTo>
                <a:lnTo>
                  <a:pt x="29757" y="29757"/>
                </a:lnTo>
                <a:lnTo>
                  <a:pt x="25040" y="34475"/>
                </a:lnTo>
                <a:lnTo>
                  <a:pt x="7733" y="62719"/>
                </a:lnTo>
                <a:lnTo>
                  <a:pt x="5180" y="68882"/>
                </a:lnTo>
                <a:lnTo>
                  <a:pt x="3253" y="75235"/>
                </a:lnTo>
                <a:lnTo>
                  <a:pt x="1952" y="81778"/>
                </a:lnTo>
                <a:lnTo>
                  <a:pt x="650" y="88321"/>
                </a:lnTo>
                <a:lnTo>
                  <a:pt x="0" y="94928"/>
                </a:lnTo>
                <a:lnTo>
                  <a:pt x="0" y="101600"/>
                </a:lnTo>
                <a:lnTo>
                  <a:pt x="0" y="152400"/>
                </a:lnTo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65650" y="495300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3200" y="101600"/>
                </a:moveTo>
                <a:lnTo>
                  <a:pt x="195466" y="140480"/>
                </a:lnTo>
                <a:lnTo>
                  <a:pt x="186077" y="158045"/>
                </a:lnTo>
                <a:lnTo>
                  <a:pt x="182370" y="163592"/>
                </a:lnTo>
                <a:lnTo>
                  <a:pt x="178159" y="168724"/>
                </a:lnTo>
                <a:lnTo>
                  <a:pt x="173442" y="173442"/>
                </a:lnTo>
                <a:lnTo>
                  <a:pt x="168724" y="178159"/>
                </a:lnTo>
                <a:lnTo>
                  <a:pt x="134317" y="198019"/>
                </a:lnTo>
                <a:lnTo>
                  <a:pt x="101600" y="203200"/>
                </a:lnTo>
                <a:lnTo>
                  <a:pt x="94928" y="203199"/>
                </a:lnTo>
                <a:lnTo>
                  <a:pt x="56556" y="192913"/>
                </a:lnTo>
                <a:lnTo>
                  <a:pt x="29757" y="173442"/>
                </a:lnTo>
                <a:lnTo>
                  <a:pt x="25040" y="168724"/>
                </a:lnTo>
                <a:lnTo>
                  <a:pt x="20828" y="163592"/>
                </a:lnTo>
                <a:lnTo>
                  <a:pt x="17122" y="158045"/>
                </a:lnTo>
                <a:lnTo>
                  <a:pt x="13416" y="152499"/>
                </a:lnTo>
                <a:lnTo>
                  <a:pt x="1952" y="121421"/>
                </a:lnTo>
                <a:lnTo>
                  <a:pt x="650" y="114878"/>
                </a:lnTo>
                <a:lnTo>
                  <a:pt x="0" y="108271"/>
                </a:lnTo>
                <a:lnTo>
                  <a:pt x="0" y="101600"/>
                </a:lnTo>
                <a:lnTo>
                  <a:pt x="0" y="94928"/>
                </a:lnTo>
                <a:lnTo>
                  <a:pt x="650" y="88321"/>
                </a:lnTo>
                <a:lnTo>
                  <a:pt x="1952" y="81778"/>
                </a:lnTo>
                <a:lnTo>
                  <a:pt x="3253" y="75235"/>
                </a:lnTo>
                <a:lnTo>
                  <a:pt x="20828" y="39607"/>
                </a:lnTo>
                <a:lnTo>
                  <a:pt x="29757" y="29757"/>
                </a:lnTo>
                <a:lnTo>
                  <a:pt x="34475" y="25040"/>
                </a:lnTo>
                <a:lnTo>
                  <a:pt x="68882" y="5180"/>
                </a:lnTo>
                <a:lnTo>
                  <a:pt x="81778" y="1952"/>
                </a:lnTo>
                <a:lnTo>
                  <a:pt x="88321" y="650"/>
                </a:lnTo>
                <a:lnTo>
                  <a:pt x="94928" y="0"/>
                </a:lnTo>
                <a:lnTo>
                  <a:pt x="101600" y="0"/>
                </a:lnTo>
                <a:lnTo>
                  <a:pt x="108271" y="0"/>
                </a:lnTo>
                <a:lnTo>
                  <a:pt x="140480" y="7733"/>
                </a:lnTo>
                <a:lnTo>
                  <a:pt x="146643" y="10286"/>
                </a:lnTo>
                <a:lnTo>
                  <a:pt x="173442" y="29757"/>
                </a:lnTo>
                <a:lnTo>
                  <a:pt x="178159" y="34475"/>
                </a:lnTo>
                <a:lnTo>
                  <a:pt x="198019" y="68882"/>
                </a:lnTo>
                <a:lnTo>
                  <a:pt x="203200" y="94928"/>
                </a:lnTo>
                <a:lnTo>
                  <a:pt x="203200" y="101600"/>
                </a:lnTo>
                <a:close/>
              </a:path>
            </a:pathLst>
          </a:custGeom>
          <a:ln w="50800">
            <a:solidFill>
              <a:srgbClr val="1F293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5850" y="778002"/>
            <a:ext cx="127000" cy="1998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50" y="473202"/>
            <a:ext cx="127199" cy="247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63107" y="99694"/>
            <a:ext cx="8600440" cy="1505585"/>
          </a:xfrm>
          <a:prstGeom prst="rect"/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3174365" algn="l"/>
                <a:tab pos="5117465" algn="l"/>
                <a:tab pos="6565900" algn="l"/>
              </a:tabLst>
            </a:pPr>
            <a:r>
              <a:rPr dirty="0" sz="5400" spc="-10"/>
              <a:t>Common</a:t>
            </a:r>
            <a:r>
              <a:rPr dirty="0" sz="5400"/>
              <a:t>	</a:t>
            </a:r>
            <a:r>
              <a:rPr dirty="0" sz="5400" spc="-10"/>
              <a:t>fork()</a:t>
            </a:r>
            <a:r>
              <a:rPr dirty="0" sz="5400"/>
              <a:t>	</a:t>
            </a:r>
            <a:r>
              <a:rPr dirty="0" sz="5400" spc="-25"/>
              <a:t>Use</a:t>
            </a:r>
            <a:r>
              <a:rPr dirty="0" sz="5400"/>
              <a:t>	</a:t>
            </a:r>
            <a:r>
              <a:rPr dirty="0" sz="5400" spc="-10"/>
              <a:t>Cases</a:t>
            </a:r>
            <a:endParaRPr sz="5400"/>
          </a:p>
          <a:p>
            <a:pPr marL="2063750">
              <a:lnSpc>
                <a:spcPct val="100000"/>
              </a:lnSpc>
              <a:spcBef>
                <a:spcPts val="645"/>
              </a:spcBef>
            </a:pPr>
            <a:r>
              <a:rPr dirty="0" sz="2700" b="0">
                <a:solidFill>
                  <a:srgbClr val="4A5462"/>
                </a:solidFill>
                <a:latin typeface="Arial"/>
                <a:cs typeface="Arial"/>
              </a:rPr>
              <a:t>Real-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World</a:t>
            </a:r>
            <a:r>
              <a:rPr dirty="0" sz="2700" spc="-160" b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2700" spc="-10" b="0">
                <a:solidFill>
                  <a:srgbClr val="4A5462"/>
                </a:solidFill>
                <a:latin typeface="Arial"/>
                <a:cs typeface="Arial"/>
              </a:rPr>
              <a:t>Applications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81000" y="1904999"/>
            <a:ext cx="8610600" cy="5924550"/>
            <a:chOff x="381000" y="1904999"/>
            <a:chExt cx="8610600" cy="5924550"/>
          </a:xfrm>
        </p:grpSpPr>
        <p:sp>
          <p:nvSpPr>
            <p:cNvPr id="8" name="object 8" descr=""/>
            <p:cNvSpPr/>
            <p:nvPr/>
          </p:nvSpPr>
          <p:spPr>
            <a:xfrm>
              <a:off x="381000" y="1904999"/>
              <a:ext cx="8610600" cy="5924550"/>
            </a:xfrm>
            <a:custGeom>
              <a:avLst/>
              <a:gdLst/>
              <a:ahLst/>
              <a:cxnLst/>
              <a:rect l="l" t="t" r="r" b="b"/>
              <a:pathLst>
                <a:path w="8610600" h="5924550">
                  <a:moveTo>
                    <a:pt x="8496300" y="5924550"/>
                  </a:moveTo>
                  <a:lnTo>
                    <a:pt x="114300" y="5924550"/>
                  </a:lnTo>
                  <a:lnTo>
                    <a:pt x="103040" y="5924005"/>
                  </a:lnTo>
                  <a:lnTo>
                    <a:pt x="60364" y="5911037"/>
                  </a:lnTo>
                  <a:lnTo>
                    <a:pt x="25900" y="5882725"/>
                  </a:lnTo>
                  <a:lnTo>
                    <a:pt x="4894" y="5843379"/>
                  </a:lnTo>
                  <a:lnTo>
                    <a:pt x="0" y="58102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8" y="70559"/>
                  </a:lnTo>
                  <a:lnTo>
                    <a:pt x="8610600" y="114300"/>
                  </a:lnTo>
                  <a:lnTo>
                    <a:pt x="8610600" y="5810250"/>
                  </a:lnTo>
                  <a:lnTo>
                    <a:pt x="8601897" y="5853990"/>
                  </a:lnTo>
                  <a:lnTo>
                    <a:pt x="8577120" y="5891072"/>
                  </a:lnTo>
                  <a:lnTo>
                    <a:pt x="8540038" y="5915848"/>
                  </a:lnTo>
                  <a:lnTo>
                    <a:pt x="8496300" y="59245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1000" y="1904999"/>
              <a:ext cx="8610600" cy="5924550"/>
            </a:xfrm>
            <a:custGeom>
              <a:avLst/>
              <a:gdLst/>
              <a:ahLst/>
              <a:cxnLst/>
              <a:rect l="l" t="t" r="r" b="b"/>
              <a:pathLst>
                <a:path w="8610600" h="5924550">
                  <a:moveTo>
                    <a:pt x="8496300" y="5924550"/>
                  </a:moveTo>
                  <a:lnTo>
                    <a:pt x="114300" y="5924550"/>
                  </a:lnTo>
                  <a:lnTo>
                    <a:pt x="103040" y="5924006"/>
                  </a:lnTo>
                  <a:lnTo>
                    <a:pt x="60364" y="5911037"/>
                  </a:lnTo>
                  <a:lnTo>
                    <a:pt x="25900" y="5882725"/>
                  </a:lnTo>
                  <a:lnTo>
                    <a:pt x="4894" y="5843379"/>
                  </a:lnTo>
                  <a:lnTo>
                    <a:pt x="0" y="58102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5" y="19050"/>
                  </a:lnTo>
                  <a:lnTo>
                    <a:pt x="101851" y="19660"/>
                  </a:lnTo>
                  <a:lnTo>
                    <a:pt x="56182" y="38577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5816504"/>
                  </a:lnTo>
                  <a:lnTo>
                    <a:pt x="31627" y="5857967"/>
                  </a:lnTo>
                  <a:lnTo>
                    <a:pt x="66582" y="5892922"/>
                  </a:lnTo>
                  <a:lnTo>
                    <a:pt x="108045" y="5905500"/>
                  </a:lnTo>
                  <a:lnTo>
                    <a:pt x="8559486" y="5905500"/>
                  </a:lnTo>
                  <a:lnTo>
                    <a:pt x="8550234" y="5911037"/>
                  </a:lnTo>
                  <a:lnTo>
                    <a:pt x="8540039" y="5915849"/>
                  </a:lnTo>
                  <a:lnTo>
                    <a:pt x="8529428" y="5919655"/>
                  </a:lnTo>
                  <a:lnTo>
                    <a:pt x="8518602" y="5922374"/>
                  </a:lnTo>
                  <a:lnTo>
                    <a:pt x="8507559" y="5924006"/>
                  </a:lnTo>
                  <a:lnTo>
                    <a:pt x="8496300" y="5924550"/>
                  </a:lnTo>
                  <a:close/>
                </a:path>
                <a:path w="8610600" h="5924550">
                  <a:moveTo>
                    <a:pt x="8559486" y="5905500"/>
                  </a:moveTo>
                  <a:lnTo>
                    <a:pt x="8502554" y="5905500"/>
                  </a:lnTo>
                  <a:lnTo>
                    <a:pt x="8508747" y="5904889"/>
                  </a:lnTo>
                  <a:lnTo>
                    <a:pt x="8521016" y="5902449"/>
                  </a:lnTo>
                  <a:lnTo>
                    <a:pt x="8559229" y="5882024"/>
                  </a:lnTo>
                  <a:lnTo>
                    <a:pt x="8586692" y="5840922"/>
                  </a:lnTo>
                  <a:lnTo>
                    <a:pt x="8591550" y="5816504"/>
                  </a:lnTo>
                  <a:lnTo>
                    <a:pt x="8591550" y="108045"/>
                  </a:lnTo>
                  <a:lnTo>
                    <a:pt x="8578971" y="66581"/>
                  </a:lnTo>
                  <a:lnTo>
                    <a:pt x="8544017" y="31627"/>
                  </a:lnTo>
                  <a:lnTo>
                    <a:pt x="8502554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4" y="91996"/>
                  </a:lnTo>
                  <a:lnTo>
                    <a:pt x="8610600" y="114300"/>
                  </a:lnTo>
                  <a:lnTo>
                    <a:pt x="8610600" y="5810250"/>
                  </a:lnTo>
                  <a:lnTo>
                    <a:pt x="8601897" y="5853990"/>
                  </a:lnTo>
                  <a:lnTo>
                    <a:pt x="8577121" y="5891072"/>
                  </a:lnTo>
                  <a:lnTo>
                    <a:pt x="8559812" y="5905304"/>
                  </a:lnTo>
                  <a:lnTo>
                    <a:pt x="8559486" y="590550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2438399"/>
              <a:ext cx="152400" cy="1524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" y="2438399"/>
              <a:ext cx="152400" cy="1524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49" y="2171699"/>
              <a:ext cx="152400" cy="1524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23900" y="2305049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152400"/>
                  </a:moveTo>
                  <a:lnTo>
                    <a:pt x="0" y="95250"/>
                  </a:lnTo>
                  <a:lnTo>
                    <a:pt x="0" y="92723"/>
                  </a:lnTo>
                  <a:lnTo>
                    <a:pt x="483" y="90293"/>
                  </a:lnTo>
                  <a:lnTo>
                    <a:pt x="1450" y="87959"/>
                  </a:lnTo>
                  <a:lnTo>
                    <a:pt x="2416" y="85625"/>
                  </a:lnTo>
                  <a:lnTo>
                    <a:pt x="16523" y="76200"/>
                  </a:lnTo>
                  <a:lnTo>
                    <a:pt x="19050" y="76200"/>
                  </a:lnTo>
                  <a:lnTo>
                    <a:pt x="247650" y="76200"/>
                  </a:lnTo>
                  <a:lnTo>
                    <a:pt x="250176" y="76200"/>
                  </a:lnTo>
                  <a:lnTo>
                    <a:pt x="252606" y="76683"/>
                  </a:lnTo>
                  <a:lnTo>
                    <a:pt x="254940" y="77650"/>
                  </a:lnTo>
                  <a:lnTo>
                    <a:pt x="257273" y="78616"/>
                  </a:lnTo>
                  <a:lnTo>
                    <a:pt x="265249" y="87959"/>
                  </a:lnTo>
                  <a:lnTo>
                    <a:pt x="266216" y="90293"/>
                  </a:lnTo>
                  <a:lnTo>
                    <a:pt x="266699" y="92723"/>
                  </a:lnTo>
                  <a:lnTo>
                    <a:pt x="266700" y="95250"/>
                  </a:lnTo>
                  <a:lnTo>
                    <a:pt x="266700" y="152400"/>
                  </a:lnTo>
                </a:path>
                <a:path w="266700" h="152400">
                  <a:moveTo>
                    <a:pt x="133350" y="76200"/>
                  </a:moveTo>
                  <a:lnTo>
                    <a:pt x="133350" y="0"/>
                  </a:lnTo>
                </a:path>
              </a:pathLst>
            </a:custGeom>
            <a:ln w="38100">
              <a:solidFill>
                <a:srgbClr val="1D4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15950" y="1789429"/>
            <a:ext cx="4243705" cy="2479040"/>
          </a:xfrm>
          <a:prstGeom prst="rect">
            <a:avLst/>
          </a:prstGeom>
        </p:spPr>
        <p:txBody>
          <a:bodyPr wrap="square" lIns="0" tIns="287020" rIns="0" bIns="0" rtlCol="0" vert="horz">
            <a:spAutoFit/>
          </a:bodyPr>
          <a:lstStyle/>
          <a:p>
            <a:pPr algn="ctr" marL="609600">
              <a:lnSpc>
                <a:spcPct val="100000"/>
              </a:lnSpc>
              <a:spcBef>
                <a:spcPts val="2260"/>
              </a:spcBef>
            </a:pPr>
            <a:r>
              <a:rPr dirty="0" sz="3600" b="1">
                <a:solidFill>
                  <a:srgbClr val="1D40AF"/>
                </a:solidFill>
                <a:latin typeface="Arial"/>
                <a:cs typeface="Arial"/>
              </a:rPr>
              <a:t>Network </a:t>
            </a:r>
            <a:r>
              <a:rPr dirty="0" sz="3600" spc="-10" b="1">
                <a:solidFill>
                  <a:srgbClr val="1D40AF"/>
                </a:solidFill>
                <a:latin typeface="Arial"/>
                <a:cs typeface="Arial"/>
              </a:rPr>
              <a:t>Servers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solidFill>
                  <a:srgbClr val="374050"/>
                </a:solidFill>
                <a:latin typeface="Arial"/>
                <a:cs typeface="Arial"/>
              </a:rPr>
              <a:t>Pattern: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waits for client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requests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14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continues accepting new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clients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Each child handles one client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request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Concurrent client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296400" y="1904999"/>
            <a:ext cx="8610600" cy="5924550"/>
            <a:chOff x="9296400" y="1904999"/>
            <a:chExt cx="8610600" cy="5924550"/>
          </a:xfrm>
        </p:grpSpPr>
        <p:sp>
          <p:nvSpPr>
            <p:cNvPr id="16" name="object 16" descr=""/>
            <p:cNvSpPr/>
            <p:nvPr/>
          </p:nvSpPr>
          <p:spPr>
            <a:xfrm>
              <a:off x="9296400" y="1904999"/>
              <a:ext cx="8610600" cy="5924550"/>
            </a:xfrm>
            <a:custGeom>
              <a:avLst/>
              <a:gdLst/>
              <a:ahLst/>
              <a:cxnLst/>
              <a:rect l="l" t="t" r="r" b="b"/>
              <a:pathLst>
                <a:path w="8610600" h="5924550">
                  <a:moveTo>
                    <a:pt x="8496300" y="5924550"/>
                  </a:moveTo>
                  <a:lnTo>
                    <a:pt x="114300" y="5924550"/>
                  </a:lnTo>
                  <a:lnTo>
                    <a:pt x="103040" y="5924005"/>
                  </a:lnTo>
                  <a:lnTo>
                    <a:pt x="60364" y="5911037"/>
                  </a:lnTo>
                  <a:lnTo>
                    <a:pt x="25900" y="5882725"/>
                  </a:lnTo>
                  <a:lnTo>
                    <a:pt x="4893" y="5843379"/>
                  </a:lnTo>
                  <a:lnTo>
                    <a:pt x="0" y="58102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77120" y="33477"/>
                  </a:lnTo>
                  <a:lnTo>
                    <a:pt x="8601897" y="70559"/>
                  </a:lnTo>
                  <a:lnTo>
                    <a:pt x="8610600" y="114300"/>
                  </a:lnTo>
                  <a:lnTo>
                    <a:pt x="8610600" y="5810250"/>
                  </a:lnTo>
                  <a:lnTo>
                    <a:pt x="8601897" y="5853990"/>
                  </a:lnTo>
                  <a:lnTo>
                    <a:pt x="8577120" y="5891072"/>
                  </a:lnTo>
                  <a:lnTo>
                    <a:pt x="8540038" y="5915848"/>
                  </a:lnTo>
                  <a:lnTo>
                    <a:pt x="8496300" y="592455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296400" y="1904999"/>
              <a:ext cx="8610600" cy="5924550"/>
            </a:xfrm>
            <a:custGeom>
              <a:avLst/>
              <a:gdLst/>
              <a:ahLst/>
              <a:cxnLst/>
              <a:rect l="l" t="t" r="r" b="b"/>
              <a:pathLst>
                <a:path w="8610600" h="5924550">
                  <a:moveTo>
                    <a:pt x="8496300" y="5924550"/>
                  </a:moveTo>
                  <a:lnTo>
                    <a:pt x="114300" y="5924550"/>
                  </a:lnTo>
                  <a:lnTo>
                    <a:pt x="103040" y="5924006"/>
                  </a:lnTo>
                  <a:lnTo>
                    <a:pt x="60364" y="5911037"/>
                  </a:lnTo>
                  <a:lnTo>
                    <a:pt x="25900" y="5882725"/>
                  </a:lnTo>
                  <a:lnTo>
                    <a:pt x="4893" y="5843379"/>
                  </a:lnTo>
                  <a:lnTo>
                    <a:pt x="0" y="581025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8496300" y="0"/>
                  </a:lnTo>
                  <a:lnTo>
                    <a:pt x="8540038" y="8700"/>
                  </a:lnTo>
                  <a:lnTo>
                    <a:pt x="8559486" y="19050"/>
                  </a:lnTo>
                  <a:lnTo>
                    <a:pt x="108046" y="19050"/>
                  </a:lnTo>
                  <a:lnTo>
                    <a:pt x="101851" y="19660"/>
                  </a:lnTo>
                  <a:lnTo>
                    <a:pt x="56180" y="38577"/>
                  </a:lnTo>
                  <a:lnTo>
                    <a:pt x="28692" y="72070"/>
                  </a:lnTo>
                  <a:lnTo>
                    <a:pt x="19050" y="108045"/>
                  </a:lnTo>
                  <a:lnTo>
                    <a:pt x="19050" y="5816504"/>
                  </a:lnTo>
                  <a:lnTo>
                    <a:pt x="31626" y="5857967"/>
                  </a:lnTo>
                  <a:lnTo>
                    <a:pt x="66580" y="5892922"/>
                  </a:lnTo>
                  <a:lnTo>
                    <a:pt x="108046" y="5905500"/>
                  </a:lnTo>
                  <a:lnTo>
                    <a:pt x="8559485" y="5905500"/>
                  </a:lnTo>
                  <a:lnTo>
                    <a:pt x="8550233" y="5911037"/>
                  </a:lnTo>
                  <a:lnTo>
                    <a:pt x="8540038" y="5915849"/>
                  </a:lnTo>
                  <a:lnTo>
                    <a:pt x="8529427" y="5919655"/>
                  </a:lnTo>
                  <a:lnTo>
                    <a:pt x="8518601" y="5922374"/>
                  </a:lnTo>
                  <a:lnTo>
                    <a:pt x="8507558" y="5924006"/>
                  </a:lnTo>
                  <a:lnTo>
                    <a:pt x="8496300" y="5924550"/>
                  </a:lnTo>
                  <a:close/>
                </a:path>
                <a:path w="8610600" h="5924550">
                  <a:moveTo>
                    <a:pt x="8559485" y="5905500"/>
                  </a:moveTo>
                  <a:lnTo>
                    <a:pt x="8502553" y="5905500"/>
                  </a:lnTo>
                  <a:lnTo>
                    <a:pt x="8508747" y="5904889"/>
                  </a:lnTo>
                  <a:lnTo>
                    <a:pt x="8521014" y="5902449"/>
                  </a:lnTo>
                  <a:lnTo>
                    <a:pt x="8559229" y="5882024"/>
                  </a:lnTo>
                  <a:lnTo>
                    <a:pt x="8586692" y="5840922"/>
                  </a:lnTo>
                  <a:lnTo>
                    <a:pt x="8591549" y="5816504"/>
                  </a:lnTo>
                  <a:lnTo>
                    <a:pt x="8591549" y="108045"/>
                  </a:lnTo>
                  <a:lnTo>
                    <a:pt x="8591056" y="103040"/>
                  </a:lnTo>
                  <a:lnTo>
                    <a:pt x="8590939" y="101851"/>
                  </a:lnTo>
                  <a:lnTo>
                    <a:pt x="8572021" y="56181"/>
                  </a:lnTo>
                  <a:lnTo>
                    <a:pt x="8538525" y="28693"/>
                  </a:lnTo>
                  <a:lnTo>
                    <a:pt x="8502553" y="19050"/>
                  </a:lnTo>
                  <a:lnTo>
                    <a:pt x="8559486" y="19050"/>
                  </a:lnTo>
                  <a:lnTo>
                    <a:pt x="8591353" y="50786"/>
                  </a:lnTo>
                  <a:lnTo>
                    <a:pt x="8608423" y="91996"/>
                  </a:lnTo>
                  <a:lnTo>
                    <a:pt x="8610600" y="114300"/>
                  </a:lnTo>
                  <a:lnTo>
                    <a:pt x="8610600" y="5810250"/>
                  </a:lnTo>
                  <a:lnTo>
                    <a:pt x="8601897" y="5853990"/>
                  </a:lnTo>
                  <a:lnTo>
                    <a:pt x="8577121" y="5891072"/>
                  </a:lnTo>
                  <a:lnTo>
                    <a:pt x="8559811" y="5905304"/>
                  </a:lnTo>
                  <a:lnTo>
                    <a:pt x="8559485" y="5905500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44050" y="3409949"/>
              <a:ext cx="8115300" cy="2876550"/>
            </a:xfrm>
            <a:custGeom>
              <a:avLst/>
              <a:gdLst/>
              <a:ahLst/>
              <a:cxnLst/>
              <a:rect l="l" t="t" r="r" b="b"/>
              <a:pathLst>
                <a:path w="8115300" h="2876550">
                  <a:moveTo>
                    <a:pt x="8039100" y="2876550"/>
                  </a:moveTo>
                  <a:lnTo>
                    <a:pt x="76200" y="2876550"/>
                  </a:lnTo>
                  <a:lnTo>
                    <a:pt x="68693" y="2876187"/>
                  </a:lnTo>
                  <a:lnTo>
                    <a:pt x="27881" y="2859282"/>
                  </a:lnTo>
                  <a:lnTo>
                    <a:pt x="3261" y="2822436"/>
                  </a:lnTo>
                  <a:lnTo>
                    <a:pt x="0" y="28003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81441" y="12829"/>
                  </a:lnTo>
                  <a:lnTo>
                    <a:pt x="8109496" y="47039"/>
                  </a:lnTo>
                  <a:lnTo>
                    <a:pt x="8115300" y="76200"/>
                  </a:lnTo>
                  <a:lnTo>
                    <a:pt x="8115300" y="2800350"/>
                  </a:lnTo>
                  <a:lnTo>
                    <a:pt x="8102468" y="2842691"/>
                  </a:lnTo>
                  <a:lnTo>
                    <a:pt x="8068257" y="2870749"/>
                  </a:lnTo>
                  <a:lnTo>
                    <a:pt x="8039100" y="28765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44050" y="3409949"/>
              <a:ext cx="8115300" cy="2876550"/>
            </a:xfrm>
            <a:custGeom>
              <a:avLst/>
              <a:gdLst/>
              <a:ahLst/>
              <a:cxnLst/>
              <a:rect l="l" t="t" r="r" b="b"/>
              <a:pathLst>
                <a:path w="8115300" h="2876550">
                  <a:moveTo>
                    <a:pt x="8039100" y="2876550"/>
                  </a:moveTo>
                  <a:lnTo>
                    <a:pt x="76200" y="2876550"/>
                  </a:lnTo>
                  <a:lnTo>
                    <a:pt x="68693" y="2876187"/>
                  </a:lnTo>
                  <a:lnTo>
                    <a:pt x="27881" y="2859282"/>
                  </a:lnTo>
                  <a:lnTo>
                    <a:pt x="3261" y="2822436"/>
                  </a:lnTo>
                  <a:lnTo>
                    <a:pt x="0" y="2800350"/>
                  </a:lnTo>
                  <a:lnTo>
                    <a:pt x="0" y="76200"/>
                  </a:lnTo>
                  <a:lnTo>
                    <a:pt x="12829" y="33857"/>
                  </a:lnTo>
                  <a:lnTo>
                    <a:pt x="47037" y="5800"/>
                  </a:lnTo>
                  <a:lnTo>
                    <a:pt x="76200" y="0"/>
                  </a:lnTo>
                  <a:lnTo>
                    <a:pt x="8039100" y="0"/>
                  </a:lnTo>
                  <a:lnTo>
                    <a:pt x="8075920" y="9525"/>
                  </a:lnTo>
                  <a:lnTo>
                    <a:pt x="71822" y="9525"/>
                  </a:lnTo>
                  <a:lnTo>
                    <a:pt x="67485" y="9952"/>
                  </a:lnTo>
                  <a:lnTo>
                    <a:pt x="32148" y="25958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804728"/>
                  </a:lnTo>
                  <a:lnTo>
                    <a:pt x="23193" y="2841032"/>
                  </a:lnTo>
                  <a:lnTo>
                    <a:pt x="54728" y="2863625"/>
                  </a:lnTo>
                  <a:lnTo>
                    <a:pt x="71822" y="2867025"/>
                  </a:lnTo>
                  <a:lnTo>
                    <a:pt x="8075916" y="2867025"/>
                  </a:lnTo>
                  <a:lnTo>
                    <a:pt x="8075054" y="2867541"/>
                  </a:lnTo>
                  <a:lnTo>
                    <a:pt x="8068257" y="2870749"/>
                  </a:lnTo>
                  <a:lnTo>
                    <a:pt x="8061184" y="2873286"/>
                  </a:lnTo>
                  <a:lnTo>
                    <a:pt x="8053967" y="2875099"/>
                  </a:lnTo>
                  <a:lnTo>
                    <a:pt x="8046606" y="2876187"/>
                  </a:lnTo>
                  <a:lnTo>
                    <a:pt x="8039100" y="2876550"/>
                  </a:lnTo>
                  <a:close/>
                </a:path>
                <a:path w="8115300" h="2876550">
                  <a:moveTo>
                    <a:pt x="8075916" y="2867025"/>
                  </a:moveTo>
                  <a:lnTo>
                    <a:pt x="8043478" y="2867025"/>
                  </a:lnTo>
                  <a:lnTo>
                    <a:pt x="8047813" y="2866598"/>
                  </a:lnTo>
                  <a:lnTo>
                    <a:pt x="8056399" y="2864889"/>
                  </a:lnTo>
                  <a:lnTo>
                    <a:pt x="8089340" y="2844400"/>
                  </a:lnTo>
                  <a:lnTo>
                    <a:pt x="8105348" y="2809064"/>
                  </a:lnTo>
                  <a:lnTo>
                    <a:pt x="8105774" y="2804728"/>
                  </a:lnTo>
                  <a:lnTo>
                    <a:pt x="8105774" y="71821"/>
                  </a:lnTo>
                  <a:lnTo>
                    <a:pt x="8092104" y="35516"/>
                  </a:lnTo>
                  <a:lnTo>
                    <a:pt x="8060254" y="12829"/>
                  </a:lnTo>
                  <a:lnTo>
                    <a:pt x="8043478" y="9525"/>
                  </a:lnTo>
                  <a:lnTo>
                    <a:pt x="8075920" y="9525"/>
                  </a:lnTo>
                  <a:lnTo>
                    <a:pt x="8106290" y="40242"/>
                  </a:lnTo>
                  <a:lnTo>
                    <a:pt x="8115300" y="76200"/>
                  </a:lnTo>
                  <a:lnTo>
                    <a:pt x="8115300" y="2800350"/>
                  </a:lnTo>
                  <a:lnTo>
                    <a:pt x="8102468" y="2842691"/>
                  </a:lnTo>
                  <a:lnTo>
                    <a:pt x="8081566" y="2863625"/>
                  </a:lnTo>
                  <a:lnTo>
                    <a:pt x="8075916" y="28670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20249" y="2247899"/>
              <a:ext cx="304800" cy="266700"/>
            </a:xfrm>
            <a:custGeom>
              <a:avLst/>
              <a:gdLst/>
              <a:ahLst/>
              <a:cxnLst/>
              <a:rect l="l" t="t" r="r" b="b"/>
              <a:pathLst>
                <a:path w="304800" h="266700">
                  <a:moveTo>
                    <a:pt x="0" y="228600"/>
                  </a:moveTo>
                  <a:lnTo>
                    <a:pt x="114300" y="114300"/>
                  </a:lnTo>
                  <a:lnTo>
                    <a:pt x="0" y="0"/>
                  </a:lnTo>
                </a:path>
                <a:path w="304800" h="266700">
                  <a:moveTo>
                    <a:pt x="152400" y="266700"/>
                  </a:moveTo>
                  <a:lnTo>
                    <a:pt x="304800" y="266700"/>
                  </a:lnTo>
                </a:path>
              </a:pathLst>
            </a:custGeom>
            <a:ln w="38100">
              <a:solidFill>
                <a:srgbClr val="372F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531350" y="1752854"/>
            <a:ext cx="6402070" cy="1422400"/>
          </a:xfrm>
          <a:prstGeom prst="rect">
            <a:avLst/>
          </a:prstGeom>
        </p:spPr>
        <p:txBody>
          <a:bodyPr wrap="square" lIns="0" tIns="32321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2545"/>
              </a:spcBef>
            </a:pPr>
            <a:r>
              <a:rPr dirty="0" sz="3600" b="1">
                <a:solidFill>
                  <a:srgbClr val="372FA2"/>
                </a:solidFill>
                <a:latin typeface="Arial"/>
                <a:cs typeface="Arial"/>
              </a:rPr>
              <a:t>Shell Command </a:t>
            </a:r>
            <a:r>
              <a:rPr dirty="0" sz="3600" spc="-10" b="1">
                <a:solidFill>
                  <a:srgbClr val="372FA2"/>
                </a:solidFill>
                <a:latin typeface="Arial"/>
                <a:cs typeface="Arial"/>
              </a:rPr>
              <a:t>Execution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250" b="1">
                <a:solidFill>
                  <a:srgbClr val="374050"/>
                </a:solidFill>
                <a:latin typeface="Arial"/>
                <a:cs typeface="Arial"/>
              </a:rPr>
              <a:t>Pattern: </a:t>
            </a:r>
            <a:r>
              <a:rPr dirty="0" sz="2250">
                <a:solidFill>
                  <a:srgbClr val="374050"/>
                </a:solidFill>
                <a:latin typeface="Arial"/>
                <a:cs typeface="Arial"/>
              </a:rPr>
              <a:t>Fork + Exec to run </a:t>
            </a:r>
            <a:r>
              <a:rPr dirty="0" sz="2250" spc="-10">
                <a:solidFill>
                  <a:srgbClr val="374050"/>
                </a:solidFill>
                <a:latin typeface="Arial"/>
                <a:cs typeface="Arial"/>
              </a:rPr>
              <a:t>commands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69475" y="3606800"/>
            <a:ext cx="4384040" cy="16256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if (fork() == 0) </a:t>
            </a: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// Child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process</a:t>
            </a:r>
            <a:endParaRPr sz="1500">
              <a:latin typeface="Courier New"/>
              <a:cs typeface="Courier New"/>
            </a:endParaRPr>
          </a:p>
          <a:p>
            <a:pPr marL="47117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exec("/bin/ls", "ls", "-l",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NULL);</a:t>
            </a:r>
            <a:endParaRPr sz="1500">
              <a:latin typeface="Courier New"/>
              <a:cs typeface="Courier New"/>
            </a:endParaRPr>
          </a:p>
          <a:p>
            <a:pPr marL="471170" marR="1381125">
              <a:lnSpc>
                <a:spcPct val="116700"/>
              </a:lnSpc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// If exec fails, </a:t>
            </a:r>
            <a:r>
              <a:rPr dirty="0" sz="1500" spc="-20">
                <a:solidFill>
                  <a:srgbClr val="1F2937"/>
                </a:solidFill>
                <a:latin typeface="Courier New"/>
                <a:cs typeface="Courier New"/>
              </a:rPr>
              <a:t>exit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exit(127);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 spc="-50">
                <a:solidFill>
                  <a:srgbClr val="1F2937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31350" y="5473700"/>
            <a:ext cx="4507230" cy="209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825" marR="5080">
              <a:lnSpc>
                <a:spcPct val="116700"/>
              </a:lnSpc>
              <a:spcBef>
                <a:spcPts val="100"/>
              </a:spcBef>
            </a:pPr>
            <a:r>
              <a:rPr dirty="0" sz="1500">
                <a:solidFill>
                  <a:srgbClr val="1F2937"/>
                </a:solidFill>
                <a:latin typeface="Courier New"/>
                <a:cs typeface="Courier New"/>
              </a:rPr>
              <a:t>// Parent waits for child to </a:t>
            </a:r>
            <a:r>
              <a:rPr dirty="0" sz="1500" spc="-10">
                <a:solidFill>
                  <a:srgbClr val="1F2937"/>
                </a:solidFill>
                <a:latin typeface="Courier New"/>
                <a:cs typeface="Courier New"/>
              </a:rPr>
              <a:t>complete wait(&amp;status);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500">
              <a:latin typeface="Courier New"/>
              <a:cs typeface="Courier New"/>
            </a:endParaRPr>
          </a:p>
          <a:p>
            <a:pPr marL="156210" indent="-143510">
              <a:lnSpc>
                <a:spcPct val="100000"/>
              </a:lnSpc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Child immediately calls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exec()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Parent waits for command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completion</a:t>
            </a:r>
            <a:endParaRPr sz="1800">
              <a:latin typeface="Arial"/>
              <a:cs typeface="Arial"/>
            </a:endParaRPr>
          </a:p>
          <a:p>
            <a:pPr marL="156210" indent="-143510">
              <a:lnSpc>
                <a:spcPct val="100000"/>
              </a:lnSpc>
              <a:spcBef>
                <a:spcPts val="840"/>
              </a:spcBef>
              <a:buChar char="•"/>
              <a:tabLst>
                <a:tab pos="156210" algn="l"/>
              </a:tabLst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Shell remains available for next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0525" y="8143875"/>
            <a:ext cx="17506950" cy="1238250"/>
          </a:xfrm>
          <a:prstGeom prst="rect">
            <a:avLst/>
          </a:prstGeom>
          <a:solidFill>
            <a:srgbClr val="FAF5FF"/>
          </a:solidFill>
          <a:ln w="19050">
            <a:solidFill>
              <a:srgbClr val="E8D5FF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238125">
              <a:lnSpc>
                <a:spcPct val="100000"/>
              </a:lnSpc>
              <a:spcBef>
                <a:spcPts val="1725"/>
              </a:spcBef>
            </a:pPr>
            <a:r>
              <a:rPr dirty="0" sz="2250" b="1">
                <a:solidFill>
                  <a:srgbClr val="6A20A7"/>
                </a:solidFill>
                <a:latin typeface="Arial"/>
                <a:cs typeface="Arial"/>
              </a:rPr>
              <a:t>Why</a:t>
            </a:r>
            <a:r>
              <a:rPr dirty="0" sz="2250" spc="-30" b="1">
                <a:solidFill>
                  <a:srgbClr val="6A20A7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6A20A7"/>
                </a:solidFill>
                <a:latin typeface="Arial"/>
                <a:cs typeface="Arial"/>
              </a:rPr>
              <a:t>Separate</a:t>
            </a:r>
            <a:r>
              <a:rPr dirty="0" sz="2250" spc="-25" b="1">
                <a:solidFill>
                  <a:srgbClr val="6A20A7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6A20A7"/>
                </a:solidFill>
                <a:latin typeface="Arial"/>
                <a:cs typeface="Arial"/>
              </a:rPr>
              <a:t>fork()</a:t>
            </a:r>
            <a:r>
              <a:rPr dirty="0" sz="2250" spc="-25" b="1">
                <a:solidFill>
                  <a:srgbClr val="6A20A7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6A20A7"/>
                </a:solidFill>
                <a:latin typeface="Arial"/>
                <a:cs typeface="Arial"/>
              </a:rPr>
              <a:t>and</a:t>
            </a:r>
            <a:r>
              <a:rPr dirty="0" sz="2250" spc="-25" b="1">
                <a:solidFill>
                  <a:srgbClr val="6A20A7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6A20A7"/>
                </a:solidFill>
                <a:latin typeface="Arial"/>
                <a:cs typeface="Arial"/>
              </a:rPr>
              <a:t>exec()?</a:t>
            </a:r>
            <a:endParaRPr sz="2250">
              <a:latin typeface="Arial"/>
              <a:cs typeface="Arial"/>
            </a:endParaRPr>
          </a:p>
          <a:p>
            <a:pPr marL="238125">
              <a:lnSpc>
                <a:spcPct val="100000"/>
              </a:lnSpc>
              <a:spcBef>
                <a:spcPts val="1050"/>
              </a:spcBef>
            </a:pP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UNIX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separates these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operations to allow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the child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process to modify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its attributes (I/O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redirection, user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ID, signal handling)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between fork()</a:t>
            </a:r>
            <a:r>
              <a:rPr dirty="0" sz="1800" spc="-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374050"/>
                </a:solidFill>
                <a:latin typeface="Arial"/>
                <a:cs typeface="Arial"/>
              </a:rPr>
              <a:t>and </a:t>
            </a:r>
            <a:r>
              <a:rPr dirty="0" sz="1800" spc="-10">
                <a:solidFill>
                  <a:srgbClr val="374050"/>
                </a:solidFill>
                <a:latin typeface="Arial"/>
                <a:cs typeface="Arial"/>
              </a:rPr>
              <a:t>exec().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2025-07-02T08:24:08Z</dcterms:created>
  <dcterms:modified xsi:type="dcterms:W3CDTF">2025-07-02T08:24:08Z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2025-07-02T00:00:00Z</vt:filetime>
  </property>
  <property fmtid="{D5CDD505-2E9C-101B-9397-08002B2CF9AE}" pid="3" name="LastSaved">
    <vt:filetime>2025-07-02T00:00:00Z</vt:filetime>
  </property>
</Properties>
</file>