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1430000" cy="6673850"/>
  <p:notesSz cx="11430000" cy="6673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58689" y="2803019"/>
            <a:ext cx="1713229" cy="509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B3D4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333333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B3D4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333333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B3D4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rgbClr val="2B3D4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0F1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349" y="180978"/>
            <a:ext cx="4156710" cy="509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rgbClr val="2B3D4F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5452" y="1234096"/>
            <a:ext cx="9699094" cy="2244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333333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3824" y="6362426"/>
            <a:ext cx="458470" cy="1098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#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3930" y="2394933"/>
            <a:ext cx="4582160" cy="1588135"/>
          </a:xfrm>
          <a:prstGeom prst="rect"/>
        </p:spPr>
        <p:txBody>
          <a:bodyPr wrap="square" lIns="0" tIns="2114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665"/>
              </a:spcBef>
            </a:pPr>
            <a:r>
              <a:rPr dirty="0" sz="5100" spc="-125"/>
              <a:t>UNIX</a:t>
            </a:r>
            <a:r>
              <a:rPr dirty="0" sz="5100" spc="-195"/>
              <a:t> </a:t>
            </a:r>
            <a:r>
              <a:rPr dirty="0" sz="5100" spc="-50"/>
              <a:t>File</a:t>
            </a:r>
            <a:r>
              <a:rPr dirty="0" sz="5100" spc="-250"/>
              <a:t> </a:t>
            </a:r>
            <a:r>
              <a:rPr dirty="0" sz="5100" spc="-25"/>
              <a:t>I/O</a:t>
            </a:r>
            <a:endParaRPr sz="5100"/>
          </a:p>
          <a:p>
            <a:pPr algn="ctr">
              <a:lnSpc>
                <a:spcPct val="100000"/>
              </a:lnSpc>
              <a:spcBef>
                <a:spcPts val="950"/>
              </a:spcBef>
            </a:pPr>
            <a:r>
              <a:rPr dirty="0" sz="3050" spc="-35"/>
              <a:t>Core</a:t>
            </a:r>
            <a:r>
              <a:rPr dirty="0" sz="3050" spc="-125"/>
              <a:t> </a:t>
            </a:r>
            <a:r>
              <a:rPr dirty="0" sz="3050" spc="-55"/>
              <a:t>Concepts</a:t>
            </a:r>
            <a:r>
              <a:rPr dirty="0" sz="3050" spc="-125"/>
              <a:t> </a:t>
            </a:r>
            <a:r>
              <a:rPr dirty="0" sz="3050" spc="-20"/>
              <a:t>and</a:t>
            </a:r>
            <a:r>
              <a:rPr dirty="0" sz="3050" spc="-125"/>
              <a:t> </a:t>
            </a:r>
            <a:r>
              <a:rPr dirty="0" sz="3050" spc="-35"/>
              <a:t>Operations</a:t>
            </a:r>
            <a:endParaRPr sz="3050"/>
          </a:p>
        </p:txBody>
      </p:sp>
      <p:sp>
        <p:nvSpPr>
          <p:cNvPr id="3" name="object 3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50"/>
              <a:t>write</a:t>
            </a:r>
            <a:r>
              <a:rPr dirty="0" sz="3050" spc="-125"/>
              <a:t> </a:t>
            </a:r>
            <a:r>
              <a:rPr dirty="0" sz="3050" spc="-10"/>
              <a:t>Function</a:t>
            </a:r>
            <a:endParaRPr sz="3050"/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906589"/>
            <a:ext cx="10629900" cy="5314950"/>
            <a:chOff x="400049" y="906589"/>
            <a:chExt cx="10629900" cy="531495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906589"/>
              <a:ext cx="10629900" cy="5314950"/>
            </a:xfrm>
            <a:custGeom>
              <a:avLst/>
              <a:gdLst/>
              <a:ahLst/>
              <a:cxnLst/>
              <a:rect l="l" t="t" r="r" b="b"/>
              <a:pathLst>
                <a:path w="10629900" h="5314950">
                  <a:moveTo>
                    <a:pt x="10580239" y="5314949"/>
                  </a:moveTo>
                  <a:lnTo>
                    <a:pt x="49659" y="5314949"/>
                  </a:lnTo>
                  <a:lnTo>
                    <a:pt x="46203" y="5314608"/>
                  </a:lnTo>
                  <a:lnTo>
                    <a:pt x="10896" y="5294228"/>
                  </a:lnTo>
                  <a:lnTo>
                    <a:pt x="0" y="5265289"/>
                  </a:lnTo>
                  <a:lnTo>
                    <a:pt x="0" y="526180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5265289"/>
                  </a:lnTo>
                  <a:lnTo>
                    <a:pt x="10611863" y="5301849"/>
                  </a:lnTo>
                  <a:lnTo>
                    <a:pt x="10583695" y="5314608"/>
                  </a:lnTo>
                  <a:lnTo>
                    <a:pt x="10580239" y="5314949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083754"/>
              <a:ext cx="10275570" cy="487680"/>
            </a:xfrm>
            <a:custGeom>
              <a:avLst/>
              <a:gdLst/>
              <a:ahLst/>
              <a:cxnLst/>
              <a:rect l="l" t="t" r="r" b="b"/>
              <a:pathLst>
                <a:path w="10275570" h="487680">
                  <a:moveTo>
                    <a:pt x="10244835" y="487203"/>
                  </a:moveTo>
                  <a:lnTo>
                    <a:pt x="30734" y="487203"/>
                  </a:lnTo>
                  <a:lnTo>
                    <a:pt x="26214" y="486304"/>
                  </a:lnTo>
                  <a:lnTo>
                    <a:pt x="0" y="456469"/>
                  </a:lnTo>
                  <a:lnTo>
                    <a:pt x="0" y="451770"/>
                  </a:lnTo>
                  <a:lnTo>
                    <a:pt x="0" y="30734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10244835" y="0"/>
                  </a:lnTo>
                  <a:lnTo>
                    <a:pt x="10274669" y="26214"/>
                  </a:lnTo>
                  <a:lnTo>
                    <a:pt x="10275569" y="30734"/>
                  </a:lnTo>
                  <a:lnTo>
                    <a:pt x="10275569" y="456469"/>
                  </a:lnTo>
                  <a:lnTo>
                    <a:pt x="10249354" y="486304"/>
                  </a:lnTo>
                  <a:lnTo>
                    <a:pt x="10244835" y="487203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509" y="1827847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3509" y="2137885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3509" y="2456782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33509" y="2766821"/>
              <a:ext cx="70866" cy="70866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827646" y="1105928"/>
            <a:ext cx="7774940" cy="183007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800">
                <a:solidFill>
                  <a:srgbClr val="333333"/>
                </a:solidFill>
                <a:latin typeface="Courier New"/>
                <a:cs typeface="Courier New"/>
              </a:rPr>
              <a:t>ssize_t</a:t>
            </a:r>
            <a:r>
              <a:rPr dirty="0" sz="1800" spc="28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333333"/>
                </a:solidFill>
                <a:latin typeface="Courier New"/>
                <a:cs typeface="Courier New"/>
              </a:rPr>
              <a:t>write(int</a:t>
            </a:r>
            <a:r>
              <a:rPr dirty="0" sz="1800" spc="2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333333"/>
                </a:solidFill>
                <a:latin typeface="Courier New"/>
                <a:cs typeface="Courier New"/>
              </a:rPr>
              <a:t>fd,</a:t>
            </a:r>
            <a:r>
              <a:rPr dirty="0" sz="1800" spc="2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333333"/>
                </a:solidFill>
                <a:latin typeface="Courier New"/>
                <a:cs typeface="Courier New"/>
              </a:rPr>
              <a:t>const</a:t>
            </a:r>
            <a:r>
              <a:rPr dirty="0" sz="1800" spc="2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333333"/>
                </a:solidFill>
                <a:latin typeface="Courier New"/>
                <a:cs typeface="Courier New"/>
              </a:rPr>
              <a:t>void</a:t>
            </a:r>
            <a:r>
              <a:rPr dirty="0" sz="1800" spc="2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333333"/>
                </a:solidFill>
                <a:latin typeface="Courier New"/>
                <a:cs typeface="Courier New"/>
              </a:rPr>
              <a:t>*buf,</a:t>
            </a:r>
            <a:r>
              <a:rPr dirty="0" sz="1800" spc="2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333333"/>
                </a:solidFill>
                <a:latin typeface="Courier New"/>
                <a:cs typeface="Courier New"/>
              </a:rPr>
              <a:t>size_t</a:t>
            </a:r>
            <a:r>
              <a:rPr dirty="0" sz="1800" spc="2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Courier New"/>
                <a:cs typeface="Courier New"/>
              </a:rPr>
              <a:t>nbytes);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850">
              <a:latin typeface="Courier New"/>
              <a:cs typeface="Courier New"/>
            </a:endParaRPr>
          </a:p>
          <a:p>
            <a:pPr algn="just" marL="1311275" marR="1605915">
              <a:lnSpc>
                <a:spcPct val="105800"/>
              </a:lnSpc>
            </a:pP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Returns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9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bytes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written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dirty="0" sz="19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OK,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1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19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error </a:t>
            </a:r>
            <a:r>
              <a:rPr dirty="0" sz="1950" spc="-40">
                <a:solidFill>
                  <a:srgbClr val="333333"/>
                </a:solidFill>
                <a:latin typeface="Times New Roman"/>
                <a:cs typeface="Times New Roman"/>
              </a:rPr>
              <a:t>Common</a:t>
            </a:r>
            <a:r>
              <a:rPr dirty="0" sz="19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errors:</a:t>
            </a:r>
            <a:r>
              <a:rPr dirty="0" sz="19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disk</a:t>
            </a:r>
            <a:r>
              <a:rPr dirty="0" sz="19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full,</a:t>
            </a:r>
            <a:r>
              <a:rPr dirty="0" sz="19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exceeding</a:t>
            </a:r>
            <a:r>
              <a:rPr dirty="0" sz="19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9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size</a:t>
            </a:r>
            <a:r>
              <a:rPr dirty="0" sz="19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limit For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regular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files,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starts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dirty="0" sz="19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current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offset</a:t>
            </a:r>
            <a:endParaRPr sz="1950">
              <a:latin typeface="Times New Roman"/>
              <a:cs typeface="Times New Roman"/>
            </a:endParaRPr>
          </a:p>
          <a:p>
            <a:pPr algn="just" marL="1311275">
              <a:lnSpc>
                <a:spcPct val="100000"/>
              </a:lnSpc>
              <a:spcBef>
                <a:spcPts val="100"/>
              </a:spcBef>
            </a:pPr>
            <a:r>
              <a:rPr dirty="0" sz="1950" spc="-5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333333"/>
                </a:solidFill>
                <a:latin typeface="Times New Roman"/>
                <a:cs typeface="Times New Roman"/>
              </a:rPr>
              <a:t>O_APPEND,</a:t>
            </a:r>
            <a:r>
              <a:rPr dirty="0" sz="19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offset</a:t>
            </a:r>
            <a:r>
              <a:rPr dirty="0" sz="1950" spc="-1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set</a:t>
            </a:r>
            <a:r>
              <a:rPr dirty="0" sz="19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9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end</a:t>
            </a:r>
            <a:r>
              <a:rPr dirty="0" sz="19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9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9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before</a:t>
            </a:r>
            <a:r>
              <a:rPr dirty="0" sz="19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each</a:t>
            </a:r>
            <a:r>
              <a:rPr dirty="0" sz="19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write</a:t>
            </a:r>
            <a:endParaRPr sz="195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16863" y="2987039"/>
            <a:ext cx="9796780" cy="3075940"/>
            <a:chOff x="816863" y="2987039"/>
            <a:chExt cx="9796780" cy="3075940"/>
          </a:xfrm>
        </p:grpSpPr>
        <p:sp>
          <p:nvSpPr>
            <p:cNvPr id="12" name="object 12" descr=""/>
            <p:cNvSpPr/>
            <p:nvPr/>
          </p:nvSpPr>
          <p:spPr>
            <a:xfrm>
              <a:off x="816863" y="2987039"/>
              <a:ext cx="9796780" cy="3075940"/>
            </a:xfrm>
            <a:custGeom>
              <a:avLst/>
              <a:gdLst/>
              <a:ahLst/>
              <a:cxnLst/>
              <a:rect l="l" t="t" r="r" b="b"/>
              <a:pathLst>
                <a:path w="9796780" h="3075940">
                  <a:moveTo>
                    <a:pt x="9796271" y="3075431"/>
                  </a:moveTo>
                  <a:lnTo>
                    <a:pt x="0" y="3075431"/>
                  </a:lnTo>
                  <a:lnTo>
                    <a:pt x="0" y="0"/>
                  </a:lnTo>
                  <a:lnTo>
                    <a:pt x="9796271" y="0"/>
                  </a:lnTo>
                  <a:lnTo>
                    <a:pt x="9796271" y="142970"/>
                  </a:lnTo>
                  <a:lnTo>
                    <a:pt x="220979" y="142970"/>
                  </a:lnTo>
                  <a:lnTo>
                    <a:pt x="213910" y="143618"/>
                  </a:lnTo>
                  <a:lnTo>
                    <a:pt x="186195" y="171333"/>
                  </a:lnTo>
                  <a:lnTo>
                    <a:pt x="185546" y="178403"/>
                  </a:lnTo>
                  <a:lnTo>
                    <a:pt x="185546" y="2809303"/>
                  </a:lnTo>
                  <a:lnTo>
                    <a:pt x="207377" y="2842141"/>
                  </a:lnTo>
                  <a:lnTo>
                    <a:pt x="220979" y="2844736"/>
                  </a:lnTo>
                  <a:lnTo>
                    <a:pt x="9796271" y="2844736"/>
                  </a:lnTo>
                  <a:lnTo>
                    <a:pt x="9796271" y="3075431"/>
                  </a:lnTo>
                  <a:close/>
                </a:path>
                <a:path w="9796780" h="3075940">
                  <a:moveTo>
                    <a:pt x="9796271" y="2844736"/>
                  </a:moveTo>
                  <a:lnTo>
                    <a:pt x="9575291" y="2844736"/>
                  </a:lnTo>
                  <a:lnTo>
                    <a:pt x="9582361" y="2844087"/>
                  </a:lnTo>
                  <a:lnTo>
                    <a:pt x="9588893" y="2842141"/>
                  </a:lnTo>
                  <a:lnTo>
                    <a:pt x="9610724" y="2809303"/>
                  </a:lnTo>
                  <a:lnTo>
                    <a:pt x="9610724" y="178403"/>
                  </a:lnTo>
                  <a:lnTo>
                    <a:pt x="9588893" y="145564"/>
                  </a:lnTo>
                  <a:lnTo>
                    <a:pt x="9575291" y="142970"/>
                  </a:lnTo>
                  <a:lnTo>
                    <a:pt x="9796271" y="142970"/>
                  </a:lnTo>
                  <a:lnTo>
                    <a:pt x="9796271" y="2844736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02410" y="3130009"/>
              <a:ext cx="9425305" cy="2701925"/>
            </a:xfrm>
            <a:custGeom>
              <a:avLst/>
              <a:gdLst/>
              <a:ahLst/>
              <a:cxnLst/>
              <a:rect l="l" t="t" r="r" b="b"/>
              <a:pathLst>
                <a:path w="9425305" h="2701925">
                  <a:moveTo>
                    <a:pt x="9394443" y="2701765"/>
                  </a:moveTo>
                  <a:lnTo>
                    <a:pt x="30734" y="2701765"/>
                  </a:lnTo>
                  <a:lnTo>
                    <a:pt x="26214" y="2700866"/>
                  </a:lnTo>
                  <a:lnTo>
                    <a:pt x="0" y="2671031"/>
                  </a:lnTo>
                  <a:lnTo>
                    <a:pt x="0" y="2666333"/>
                  </a:lnTo>
                  <a:lnTo>
                    <a:pt x="0" y="30734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9394443" y="0"/>
                  </a:lnTo>
                  <a:lnTo>
                    <a:pt x="9424277" y="26214"/>
                  </a:lnTo>
                  <a:lnTo>
                    <a:pt x="9425177" y="30734"/>
                  </a:lnTo>
                  <a:lnTo>
                    <a:pt x="9425177" y="2671031"/>
                  </a:lnTo>
                  <a:lnTo>
                    <a:pt x="9398962" y="2700866"/>
                  </a:lnTo>
                  <a:lnTo>
                    <a:pt x="9394443" y="2701765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078293" y="3167494"/>
            <a:ext cx="4838065" cy="2383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//</a:t>
            </a:r>
            <a:r>
              <a:rPr dirty="0" sz="1000" spc="6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Example: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Writing</a:t>
            </a:r>
            <a:r>
              <a:rPr dirty="0" sz="1000" spc="8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a</a:t>
            </a:r>
            <a:r>
              <a:rPr dirty="0" sz="1000" spc="8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Courier New"/>
                <a:cs typeface="Courier New"/>
              </a:rPr>
              <a:t>ﬁle</a:t>
            </a:r>
            <a:endParaRPr sz="1000">
              <a:latin typeface="Courier New"/>
              <a:cs typeface="Courier New"/>
            </a:endParaRPr>
          </a:p>
          <a:p>
            <a:pPr marL="12700" marR="1977389">
              <a:lnSpc>
                <a:spcPts val="1190"/>
              </a:lnSpc>
              <a:spcBef>
                <a:spcPts val="100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const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char</a:t>
            </a:r>
            <a:r>
              <a:rPr dirty="0" sz="1000" spc="8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*str</a:t>
            </a:r>
            <a:r>
              <a:rPr dirty="0" sz="1000" spc="8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dirty="0" sz="1000" spc="8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"Hello,</a:t>
            </a:r>
            <a:r>
              <a:rPr dirty="0" sz="1000" spc="8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world!\n";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ssize_t</a:t>
            </a:r>
            <a:r>
              <a:rPr dirty="0" sz="1000" spc="114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Courier New"/>
                <a:cs typeface="Courier New"/>
              </a:rPr>
              <a:t>n;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000">
              <a:latin typeface="Courier New"/>
              <a:cs typeface="Courier New"/>
            </a:endParaRPr>
          </a:p>
          <a:p>
            <a:pPr marL="12700" marR="2292985">
              <a:lnSpc>
                <a:spcPct val="104600"/>
              </a:lnSpc>
              <a:spcBef>
                <a:spcPts val="5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//</a:t>
            </a:r>
            <a:r>
              <a:rPr dirty="0" sz="1000" spc="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Attempt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write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string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 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n</a:t>
            </a:r>
            <a:r>
              <a:rPr dirty="0" sz="1000" spc="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write(fd,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str,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strlen(str));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if</a:t>
            </a:r>
            <a:r>
              <a:rPr dirty="0" sz="1000" spc="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(n</a:t>
            </a:r>
            <a:r>
              <a:rPr dirty="0" sz="1000" spc="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==</a:t>
            </a:r>
            <a:r>
              <a:rPr dirty="0" sz="1000" spc="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-1)</a:t>
            </a:r>
            <a:r>
              <a:rPr dirty="0" sz="1000" spc="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27660">
              <a:lnSpc>
                <a:spcPts val="1185"/>
              </a:lnSpc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perror("write</a:t>
            </a:r>
            <a:r>
              <a:rPr dirty="0" sz="1000" spc="19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error");</a:t>
            </a:r>
            <a:endParaRPr sz="1000">
              <a:latin typeface="Courier New"/>
              <a:cs typeface="Courier New"/>
            </a:endParaRPr>
          </a:p>
          <a:p>
            <a:pPr marL="327660">
              <a:lnSpc>
                <a:spcPct val="100000"/>
              </a:lnSpc>
              <a:spcBef>
                <a:spcPts val="55"/>
              </a:spcBef>
            </a:pP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exit(1);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}</a:t>
            </a:r>
            <a:r>
              <a:rPr dirty="0" sz="1000" spc="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else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if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(n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!=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strlen(str))</a:t>
            </a:r>
            <a:r>
              <a:rPr dirty="0" sz="1000" spc="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880110" marR="241300" indent="-552450">
              <a:lnSpc>
                <a:spcPct val="104600"/>
              </a:lnSpc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printf("Short</a:t>
            </a:r>
            <a:r>
              <a:rPr dirty="0" sz="1000" spc="9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write:</a:t>
            </a:r>
            <a:r>
              <a:rPr dirty="0" sz="1000" spc="9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only</a:t>
            </a:r>
            <a:r>
              <a:rPr dirty="0" sz="1000" spc="9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%ld</a:t>
            </a:r>
            <a:r>
              <a:rPr dirty="0" sz="1000" spc="9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of</a:t>
            </a:r>
            <a:r>
              <a:rPr dirty="0" sz="1000" spc="9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%ld</a:t>
            </a:r>
            <a:r>
              <a:rPr dirty="0" sz="1000" spc="9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bytes</a:t>
            </a:r>
            <a:r>
              <a:rPr dirty="0" sz="1000" spc="9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written\n",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(long)n,</a:t>
            </a:r>
            <a:r>
              <a:rPr dirty="0" sz="1000" spc="12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(long)strlen(str));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ts val="1185"/>
              </a:lnSpc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}</a:t>
            </a:r>
            <a:r>
              <a:rPr dirty="0" sz="1000" spc="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else</a:t>
            </a:r>
            <a:r>
              <a:rPr dirty="0" sz="1000" spc="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27660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printf("Write</a:t>
            </a:r>
            <a:r>
              <a:rPr dirty="0" sz="1000" spc="1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successful:</a:t>
            </a:r>
            <a:r>
              <a:rPr dirty="0" sz="1000" spc="1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%ld</a:t>
            </a:r>
            <a:r>
              <a:rPr dirty="0" sz="1000" spc="14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bytes</a:t>
            </a:r>
            <a:r>
              <a:rPr dirty="0" sz="1000" spc="1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written\n",</a:t>
            </a:r>
            <a:r>
              <a:rPr dirty="0" sz="1000" spc="1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(long)n);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 spc="-50">
                <a:solidFill>
                  <a:srgbClr val="333333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95010"/>
            <a:ext cx="2227580" cy="492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50"/>
              <a:t>I/O</a:t>
            </a:r>
            <a:r>
              <a:rPr dirty="0" sz="3050" spc="-70"/>
              <a:t> </a:t>
            </a:r>
            <a:r>
              <a:rPr dirty="0" sz="3050" spc="-10"/>
              <a:t>Efficiency</a:t>
            </a:r>
            <a:endParaRPr sz="3050"/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871156"/>
            <a:ext cx="5102860" cy="5386070"/>
            <a:chOff x="400049" y="871156"/>
            <a:chExt cx="5102860" cy="538607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871156"/>
              <a:ext cx="5102860" cy="5386070"/>
            </a:xfrm>
            <a:custGeom>
              <a:avLst/>
              <a:gdLst/>
              <a:ahLst/>
              <a:cxnLst/>
              <a:rect l="l" t="t" r="r" b="b"/>
              <a:pathLst>
                <a:path w="5102860" h="5386070">
                  <a:moveTo>
                    <a:pt x="5052692" y="5385815"/>
                  </a:moveTo>
                  <a:lnTo>
                    <a:pt x="49659" y="5385815"/>
                  </a:lnTo>
                  <a:lnTo>
                    <a:pt x="46203" y="5385475"/>
                  </a:lnTo>
                  <a:lnTo>
                    <a:pt x="10896" y="5365096"/>
                  </a:lnTo>
                  <a:lnTo>
                    <a:pt x="0" y="5336155"/>
                  </a:lnTo>
                  <a:lnTo>
                    <a:pt x="0" y="533266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5336155"/>
                  </a:lnTo>
                  <a:lnTo>
                    <a:pt x="5084315" y="5372716"/>
                  </a:lnTo>
                  <a:lnTo>
                    <a:pt x="5056148" y="5385475"/>
                  </a:lnTo>
                  <a:lnTo>
                    <a:pt x="5052692" y="5385815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66965" y="1172336"/>
              <a:ext cx="62230" cy="4446905"/>
            </a:xfrm>
            <a:custGeom>
              <a:avLst/>
              <a:gdLst/>
              <a:ahLst/>
              <a:cxnLst/>
              <a:rect l="l" t="t" r="r" b="b"/>
              <a:pathLst>
                <a:path w="62230" h="4446905">
                  <a:moveTo>
                    <a:pt x="62014" y="4411726"/>
                  </a:moveTo>
                  <a:lnTo>
                    <a:pt x="35115" y="4384840"/>
                  </a:lnTo>
                  <a:lnTo>
                    <a:pt x="26898" y="4384840"/>
                  </a:lnTo>
                  <a:lnTo>
                    <a:pt x="0" y="4411726"/>
                  </a:lnTo>
                  <a:lnTo>
                    <a:pt x="0" y="4419955"/>
                  </a:lnTo>
                  <a:lnTo>
                    <a:pt x="26898" y="4446841"/>
                  </a:lnTo>
                  <a:lnTo>
                    <a:pt x="35115" y="4446841"/>
                  </a:lnTo>
                  <a:lnTo>
                    <a:pt x="62014" y="4419955"/>
                  </a:lnTo>
                  <a:lnTo>
                    <a:pt x="62014" y="4415841"/>
                  </a:lnTo>
                  <a:lnTo>
                    <a:pt x="62014" y="4411726"/>
                  </a:lnTo>
                  <a:close/>
                </a:path>
                <a:path w="62230" h="4446905">
                  <a:moveTo>
                    <a:pt x="62014" y="3835946"/>
                  </a:moveTo>
                  <a:lnTo>
                    <a:pt x="35115" y="3809047"/>
                  </a:lnTo>
                  <a:lnTo>
                    <a:pt x="26898" y="3809047"/>
                  </a:lnTo>
                  <a:lnTo>
                    <a:pt x="0" y="3835946"/>
                  </a:lnTo>
                  <a:lnTo>
                    <a:pt x="0" y="3844163"/>
                  </a:lnTo>
                  <a:lnTo>
                    <a:pt x="26898" y="3871061"/>
                  </a:lnTo>
                  <a:lnTo>
                    <a:pt x="35115" y="3871061"/>
                  </a:lnTo>
                  <a:lnTo>
                    <a:pt x="62014" y="3844163"/>
                  </a:lnTo>
                  <a:lnTo>
                    <a:pt x="62014" y="3840061"/>
                  </a:lnTo>
                  <a:lnTo>
                    <a:pt x="62014" y="3835946"/>
                  </a:lnTo>
                  <a:close/>
                </a:path>
                <a:path w="62230" h="4446905">
                  <a:moveTo>
                    <a:pt x="62014" y="3260153"/>
                  </a:moveTo>
                  <a:lnTo>
                    <a:pt x="35115" y="3233267"/>
                  </a:lnTo>
                  <a:lnTo>
                    <a:pt x="26898" y="3233267"/>
                  </a:lnTo>
                  <a:lnTo>
                    <a:pt x="0" y="3260153"/>
                  </a:lnTo>
                  <a:lnTo>
                    <a:pt x="0" y="3268383"/>
                  </a:lnTo>
                  <a:lnTo>
                    <a:pt x="26898" y="3295269"/>
                  </a:lnTo>
                  <a:lnTo>
                    <a:pt x="35115" y="3295269"/>
                  </a:lnTo>
                  <a:lnTo>
                    <a:pt x="62014" y="3268383"/>
                  </a:lnTo>
                  <a:lnTo>
                    <a:pt x="62014" y="3264268"/>
                  </a:lnTo>
                  <a:lnTo>
                    <a:pt x="62014" y="3260153"/>
                  </a:lnTo>
                  <a:close/>
                </a:path>
                <a:path w="62230" h="4446905">
                  <a:moveTo>
                    <a:pt x="62014" y="2046579"/>
                  </a:moveTo>
                  <a:lnTo>
                    <a:pt x="35115" y="2019681"/>
                  </a:lnTo>
                  <a:lnTo>
                    <a:pt x="26898" y="2019681"/>
                  </a:lnTo>
                  <a:lnTo>
                    <a:pt x="0" y="2046579"/>
                  </a:lnTo>
                  <a:lnTo>
                    <a:pt x="0" y="2054796"/>
                  </a:lnTo>
                  <a:lnTo>
                    <a:pt x="26898" y="2081695"/>
                  </a:lnTo>
                  <a:lnTo>
                    <a:pt x="35115" y="2081695"/>
                  </a:lnTo>
                  <a:lnTo>
                    <a:pt x="62014" y="2054796"/>
                  </a:lnTo>
                  <a:lnTo>
                    <a:pt x="62014" y="2050694"/>
                  </a:lnTo>
                  <a:lnTo>
                    <a:pt x="62014" y="2046579"/>
                  </a:lnTo>
                  <a:close/>
                </a:path>
                <a:path w="62230" h="4446905">
                  <a:moveTo>
                    <a:pt x="62014" y="1470787"/>
                  </a:moveTo>
                  <a:lnTo>
                    <a:pt x="35115" y="1443901"/>
                  </a:lnTo>
                  <a:lnTo>
                    <a:pt x="26898" y="1443901"/>
                  </a:lnTo>
                  <a:lnTo>
                    <a:pt x="0" y="1470787"/>
                  </a:lnTo>
                  <a:lnTo>
                    <a:pt x="0" y="1479016"/>
                  </a:lnTo>
                  <a:lnTo>
                    <a:pt x="26898" y="1505902"/>
                  </a:lnTo>
                  <a:lnTo>
                    <a:pt x="35115" y="1505902"/>
                  </a:lnTo>
                  <a:lnTo>
                    <a:pt x="62014" y="1479016"/>
                  </a:lnTo>
                  <a:lnTo>
                    <a:pt x="62014" y="1474901"/>
                  </a:lnTo>
                  <a:lnTo>
                    <a:pt x="62014" y="1470787"/>
                  </a:lnTo>
                  <a:close/>
                </a:path>
                <a:path w="62230" h="4446905">
                  <a:moveTo>
                    <a:pt x="62014" y="895007"/>
                  </a:moveTo>
                  <a:lnTo>
                    <a:pt x="35115" y="868108"/>
                  </a:lnTo>
                  <a:lnTo>
                    <a:pt x="26898" y="868108"/>
                  </a:lnTo>
                  <a:lnTo>
                    <a:pt x="0" y="895007"/>
                  </a:lnTo>
                  <a:lnTo>
                    <a:pt x="0" y="903224"/>
                  </a:lnTo>
                  <a:lnTo>
                    <a:pt x="26898" y="930122"/>
                  </a:lnTo>
                  <a:lnTo>
                    <a:pt x="35115" y="930122"/>
                  </a:lnTo>
                  <a:lnTo>
                    <a:pt x="62014" y="903224"/>
                  </a:lnTo>
                  <a:lnTo>
                    <a:pt x="62014" y="899121"/>
                  </a:lnTo>
                  <a:lnTo>
                    <a:pt x="62014" y="895007"/>
                  </a:lnTo>
                  <a:close/>
                </a:path>
                <a:path w="62230" h="4446905">
                  <a:moveTo>
                    <a:pt x="62014" y="319214"/>
                  </a:moveTo>
                  <a:lnTo>
                    <a:pt x="35115" y="292328"/>
                  </a:lnTo>
                  <a:lnTo>
                    <a:pt x="26898" y="292328"/>
                  </a:lnTo>
                  <a:lnTo>
                    <a:pt x="0" y="319214"/>
                  </a:lnTo>
                  <a:lnTo>
                    <a:pt x="0" y="327444"/>
                  </a:lnTo>
                  <a:lnTo>
                    <a:pt x="26898" y="354330"/>
                  </a:lnTo>
                  <a:lnTo>
                    <a:pt x="35115" y="354330"/>
                  </a:lnTo>
                  <a:lnTo>
                    <a:pt x="62014" y="327444"/>
                  </a:lnTo>
                  <a:lnTo>
                    <a:pt x="62014" y="323329"/>
                  </a:lnTo>
                  <a:lnTo>
                    <a:pt x="62014" y="319214"/>
                  </a:lnTo>
                  <a:close/>
                </a:path>
                <a:path w="62230" h="4446905">
                  <a:moveTo>
                    <a:pt x="62014" y="26898"/>
                  </a:moveTo>
                  <a:lnTo>
                    <a:pt x="35115" y="0"/>
                  </a:lnTo>
                  <a:lnTo>
                    <a:pt x="26898" y="0"/>
                  </a:lnTo>
                  <a:lnTo>
                    <a:pt x="0" y="26898"/>
                  </a:lnTo>
                  <a:lnTo>
                    <a:pt x="0" y="35115"/>
                  </a:lnTo>
                  <a:lnTo>
                    <a:pt x="26898" y="62014"/>
                  </a:lnTo>
                  <a:lnTo>
                    <a:pt x="35115" y="62014"/>
                  </a:lnTo>
                  <a:lnTo>
                    <a:pt x="62014" y="35115"/>
                  </a:lnTo>
                  <a:lnTo>
                    <a:pt x="62014" y="31013"/>
                  </a:lnTo>
                  <a:lnTo>
                    <a:pt x="62014" y="2689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140301" y="1016150"/>
            <a:ext cx="4137025" cy="49815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Buffer</a:t>
            </a:r>
            <a:r>
              <a:rPr dirty="0" sz="18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size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affects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performance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70"/>
              </a:spcBef>
            </a:pP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Larger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buffers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generally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improve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performance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up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point</a:t>
            </a:r>
            <a:endParaRPr sz="1800">
              <a:latin typeface="Times New Roman"/>
              <a:cs typeface="Times New Roman"/>
            </a:endParaRPr>
          </a:p>
          <a:p>
            <a:pPr marL="12700" marR="107314">
              <a:lnSpc>
                <a:spcPct val="103299"/>
              </a:lnSpc>
              <a:spcBef>
                <a:spcPts val="70"/>
              </a:spcBef>
            </a:pP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35">
                <a:solidFill>
                  <a:srgbClr val="333333"/>
                </a:solidFill>
                <a:latin typeface="Times New Roman"/>
                <a:cs typeface="Times New Roman"/>
              </a:rPr>
              <a:t>read-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ahead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improve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333333"/>
                </a:solidFill>
                <a:latin typeface="Times New Roman"/>
                <a:cs typeface="Times New Roman"/>
              </a:rPr>
              <a:t>performance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sequential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reads</a:t>
            </a:r>
            <a:endParaRPr sz="1800">
              <a:latin typeface="Times New Roman"/>
              <a:cs typeface="Times New Roman"/>
            </a:endParaRPr>
          </a:p>
          <a:p>
            <a:pPr marL="12700" marR="86360">
              <a:lnSpc>
                <a:spcPct val="103299"/>
              </a:lnSpc>
              <a:spcBef>
                <a:spcPts val="70"/>
              </a:spcBef>
            </a:pP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Optimal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buffer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size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often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matches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system block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size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(typically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4KB)</a:t>
            </a:r>
            <a:endParaRPr sz="1800">
              <a:latin typeface="Times New Roman"/>
              <a:cs typeface="Times New Roman"/>
            </a:endParaRPr>
          </a:p>
          <a:p>
            <a:pPr marL="12700" marR="716915">
              <a:lnSpc>
                <a:spcPct val="103299"/>
              </a:lnSpc>
              <a:spcBef>
                <a:spcPts val="75"/>
              </a:spcBef>
            </a:pPr>
            <a:r>
              <a:rPr dirty="0" sz="1800" spc="-45">
                <a:solidFill>
                  <a:srgbClr val="333333"/>
                </a:solidFill>
                <a:latin typeface="Times New Roman"/>
                <a:cs typeface="Times New Roman"/>
              </a:rPr>
              <a:t>Timing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results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vary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hardware</a:t>
            </a:r>
            <a:endParaRPr sz="1800">
              <a:latin typeface="Times New Roman"/>
              <a:cs typeface="Times New Roman"/>
            </a:endParaRPr>
          </a:p>
          <a:p>
            <a:pPr marL="514984">
              <a:lnSpc>
                <a:spcPct val="100000"/>
              </a:lnSpc>
              <a:spcBef>
                <a:spcPts val="1535"/>
              </a:spcBef>
            </a:pPr>
            <a:r>
              <a:rPr dirty="0" sz="1800" spc="-40">
                <a:solidFill>
                  <a:srgbClr val="333333"/>
                </a:solidFill>
                <a:latin typeface="Times New Roman"/>
                <a:cs typeface="Times New Roman"/>
              </a:rPr>
              <a:t>Typical</a:t>
            </a:r>
            <a:r>
              <a:rPr dirty="0" sz="18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333333"/>
                </a:solidFill>
                <a:latin typeface="Times New Roman"/>
                <a:cs typeface="Times New Roman"/>
              </a:rPr>
              <a:t>Performance</a:t>
            </a:r>
            <a:r>
              <a:rPr dirty="0" sz="18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Pattern:</a:t>
            </a:r>
            <a:endParaRPr sz="1800">
              <a:latin typeface="Times New Roman"/>
              <a:cs typeface="Times New Roman"/>
            </a:endParaRPr>
          </a:p>
          <a:p>
            <a:pPr marL="12700" marR="503555">
              <a:lnSpc>
                <a:spcPct val="105500"/>
              </a:lnSpc>
              <a:spcBef>
                <a:spcPts val="1350"/>
              </a:spcBef>
            </a:pP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Very</a:t>
            </a:r>
            <a:r>
              <a:rPr dirty="0" sz="18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small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buffers</a:t>
            </a:r>
            <a:r>
              <a:rPr dirty="0" sz="18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35">
                <a:solidFill>
                  <a:srgbClr val="333333"/>
                </a:solidFill>
                <a:latin typeface="Times New Roman"/>
                <a:cs typeface="Times New Roman"/>
              </a:rPr>
              <a:t>(1-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16</a:t>
            </a:r>
            <a:r>
              <a:rPr dirty="0" sz="18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bytes):</a:t>
            </a:r>
            <a:r>
              <a:rPr dirty="0" sz="18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Poor </a:t>
            </a:r>
            <a:r>
              <a:rPr dirty="0" sz="1800" spc="-30">
                <a:solidFill>
                  <a:srgbClr val="333333"/>
                </a:solidFill>
                <a:latin typeface="Times New Roman"/>
                <a:cs typeface="Times New Roman"/>
              </a:rPr>
              <a:t>performance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due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syscall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overhead </a:t>
            </a:r>
            <a:r>
              <a:rPr dirty="0" sz="1800" spc="-30">
                <a:solidFill>
                  <a:srgbClr val="333333"/>
                </a:solidFill>
                <a:latin typeface="Times New Roman"/>
                <a:cs typeface="Times New Roman"/>
              </a:rPr>
              <a:t>Medium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buffers</a:t>
            </a:r>
            <a:r>
              <a:rPr dirty="0" sz="18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40">
                <a:solidFill>
                  <a:srgbClr val="333333"/>
                </a:solidFill>
                <a:latin typeface="Times New Roman"/>
                <a:cs typeface="Times New Roman"/>
              </a:rPr>
              <a:t>(512-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8192</a:t>
            </a:r>
            <a:r>
              <a:rPr dirty="0" sz="18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bytes):</a:t>
            </a:r>
            <a:r>
              <a:rPr dirty="0" sz="18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Good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performance</a:t>
            </a:r>
            <a:endParaRPr sz="1800">
              <a:latin typeface="Times New Roman"/>
              <a:cs typeface="Times New Roman"/>
            </a:endParaRPr>
          </a:p>
          <a:p>
            <a:pPr marL="12700" marR="518159">
              <a:lnSpc>
                <a:spcPts val="2300"/>
              </a:lnSpc>
              <a:spcBef>
                <a:spcPts val="30"/>
              </a:spcBef>
            </a:pP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Very</a:t>
            </a:r>
            <a:r>
              <a:rPr dirty="0" sz="18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large</a:t>
            </a:r>
            <a:r>
              <a:rPr dirty="0" sz="18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buffers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(&gt;1MB):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Diminishing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returns,</a:t>
            </a:r>
            <a:r>
              <a:rPr dirty="0" sz="18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potential</a:t>
            </a:r>
            <a:r>
              <a:rPr dirty="0" sz="18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333333"/>
                </a:solidFill>
                <a:latin typeface="Times New Roman"/>
                <a:cs typeface="Times New Roman"/>
              </a:rPr>
              <a:t>memory</a:t>
            </a:r>
            <a:r>
              <a:rPr dirty="0" sz="18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pressure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679566" y="871156"/>
            <a:ext cx="5102860" cy="5386070"/>
            <a:chOff x="5679566" y="871156"/>
            <a:chExt cx="5102860" cy="5386070"/>
          </a:xfrm>
        </p:grpSpPr>
        <p:sp>
          <p:nvSpPr>
            <p:cNvPr id="8" name="object 8" descr=""/>
            <p:cNvSpPr/>
            <p:nvPr/>
          </p:nvSpPr>
          <p:spPr>
            <a:xfrm>
              <a:off x="5679566" y="871156"/>
              <a:ext cx="5102860" cy="5386070"/>
            </a:xfrm>
            <a:custGeom>
              <a:avLst/>
              <a:gdLst/>
              <a:ahLst/>
              <a:cxnLst/>
              <a:rect l="l" t="t" r="r" b="b"/>
              <a:pathLst>
                <a:path w="5102859" h="5386070">
                  <a:moveTo>
                    <a:pt x="5052692" y="5385815"/>
                  </a:moveTo>
                  <a:lnTo>
                    <a:pt x="49660" y="5385815"/>
                  </a:lnTo>
                  <a:lnTo>
                    <a:pt x="46203" y="5385475"/>
                  </a:lnTo>
                  <a:lnTo>
                    <a:pt x="10896" y="5365096"/>
                  </a:lnTo>
                  <a:lnTo>
                    <a:pt x="0" y="5336155"/>
                  </a:lnTo>
                  <a:lnTo>
                    <a:pt x="0" y="533266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5052692" y="0"/>
                  </a:lnTo>
                  <a:lnTo>
                    <a:pt x="5089252" y="18034"/>
                  </a:lnTo>
                  <a:lnTo>
                    <a:pt x="5102351" y="49659"/>
                  </a:lnTo>
                  <a:lnTo>
                    <a:pt x="5102351" y="5336155"/>
                  </a:lnTo>
                  <a:lnTo>
                    <a:pt x="5084315" y="5372716"/>
                  </a:lnTo>
                  <a:lnTo>
                    <a:pt x="5056148" y="5385475"/>
                  </a:lnTo>
                  <a:lnTo>
                    <a:pt x="5052692" y="5385815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6731" y="1048321"/>
              <a:ext cx="4748021" cy="5022627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114299" y="6305549"/>
            <a:ext cx="495300" cy="247650"/>
          </a:xfrm>
          <a:custGeom>
            <a:avLst/>
            <a:gdLst/>
            <a:ahLst/>
            <a:cxnLst/>
            <a:rect l="l" t="t" r="r" b="b"/>
            <a:pathLst>
              <a:path w="495300" h="247650">
                <a:moveTo>
                  <a:pt x="49529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95299" y="0"/>
                </a:lnTo>
                <a:lnTo>
                  <a:pt x="49529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80978"/>
            <a:ext cx="1915795" cy="5092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30"/>
              <a:t>File</a:t>
            </a:r>
            <a:r>
              <a:rPr dirty="0" spc="-160"/>
              <a:t> </a:t>
            </a:r>
            <a:r>
              <a:rPr dirty="0" spc="-45"/>
              <a:t>Sharing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0049" y="897731"/>
            <a:ext cx="5102860" cy="5332730"/>
          </a:xfrm>
          <a:custGeom>
            <a:avLst/>
            <a:gdLst/>
            <a:ahLst/>
            <a:cxnLst/>
            <a:rect l="l" t="t" r="r" b="b"/>
            <a:pathLst>
              <a:path w="5102860" h="5332730">
                <a:moveTo>
                  <a:pt x="5052692" y="5332665"/>
                </a:moveTo>
                <a:lnTo>
                  <a:pt x="49659" y="5332665"/>
                </a:lnTo>
                <a:lnTo>
                  <a:pt x="46203" y="5332325"/>
                </a:lnTo>
                <a:lnTo>
                  <a:pt x="10896" y="5311946"/>
                </a:lnTo>
                <a:lnTo>
                  <a:pt x="0" y="5283006"/>
                </a:lnTo>
                <a:lnTo>
                  <a:pt x="0" y="5279516"/>
                </a:lnTo>
                <a:lnTo>
                  <a:pt x="0" y="49659"/>
                </a:lnTo>
                <a:lnTo>
                  <a:pt x="18034" y="13099"/>
                </a:lnTo>
                <a:lnTo>
                  <a:pt x="49659" y="0"/>
                </a:lnTo>
                <a:lnTo>
                  <a:pt x="5052692" y="0"/>
                </a:lnTo>
                <a:lnTo>
                  <a:pt x="5089251" y="18034"/>
                </a:lnTo>
                <a:lnTo>
                  <a:pt x="5102351" y="49659"/>
                </a:lnTo>
                <a:lnTo>
                  <a:pt x="5102351" y="5283006"/>
                </a:lnTo>
                <a:lnTo>
                  <a:pt x="5084315" y="5319566"/>
                </a:lnTo>
                <a:lnTo>
                  <a:pt x="5056148" y="5332325"/>
                </a:lnTo>
                <a:lnTo>
                  <a:pt x="5052692" y="5332665"/>
                </a:lnTo>
                <a:close/>
              </a:path>
            </a:pathLst>
          </a:custGeom>
          <a:solidFill>
            <a:srgbClr val="F0F0F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883286" y="1033442"/>
            <a:ext cx="2136140" cy="315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35">
                <a:solidFill>
                  <a:srgbClr val="373C3C"/>
                </a:solidFill>
                <a:latin typeface="Times New Roman"/>
                <a:cs typeface="Times New Roman"/>
              </a:rPr>
              <a:t>Kernel</a:t>
            </a:r>
            <a:r>
              <a:rPr dirty="0" sz="1900" spc="-8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900" spc="-30">
                <a:solidFill>
                  <a:srgbClr val="373C3C"/>
                </a:solidFill>
                <a:latin typeface="Times New Roman"/>
                <a:cs typeface="Times New Roman"/>
              </a:rPr>
              <a:t>Data</a:t>
            </a:r>
            <a:r>
              <a:rPr dirty="0" sz="1900" spc="-8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900" spc="-30">
                <a:solidFill>
                  <a:srgbClr val="373C3C"/>
                </a:solidFill>
                <a:latin typeface="Times New Roman"/>
                <a:cs typeface="Times New Roman"/>
              </a:rPr>
              <a:t>Structures</a:t>
            </a:r>
            <a:endParaRPr sz="19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966977" y="1659540"/>
            <a:ext cx="779780" cy="4260850"/>
            <a:chOff x="966977" y="1659540"/>
            <a:chExt cx="779780" cy="426085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77" y="1659540"/>
              <a:ext cx="70866" cy="7086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675638" y="1951862"/>
              <a:ext cx="71120" cy="673735"/>
            </a:xfrm>
            <a:custGeom>
              <a:avLst/>
              <a:gdLst/>
              <a:ahLst/>
              <a:cxnLst/>
              <a:rect l="l" t="t" r="r" b="b"/>
              <a:pathLst>
                <a:path w="71119" h="673735">
                  <a:moveTo>
                    <a:pt x="70866" y="602361"/>
                  </a:moveTo>
                  <a:lnTo>
                    <a:pt x="0" y="602361"/>
                  </a:lnTo>
                  <a:lnTo>
                    <a:pt x="0" y="673227"/>
                  </a:lnTo>
                  <a:lnTo>
                    <a:pt x="70866" y="673227"/>
                  </a:lnTo>
                  <a:lnTo>
                    <a:pt x="70866" y="602361"/>
                  </a:lnTo>
                  <a:close/>
                </a:path>
                <a:path w="71119" h="673735">
                  <a:moveTo>
                    <a:pt x="70866" y="301180"/>
                  </a:moveTo>
                  <a:lnTo>
                    <a:pt x="0" y="301180"/>
                  </a:lnTo>
                  <a:lnTo>
                    <a:pt x="0" y="372046"/>
                  </a:lnTo>
                  <a:lnTo>
                    <a:pt x="70866" y="372046"/>
                  </a:lnTo>
                  <a:lnTo>
                    <a:pt x="70866" y="301180"/>
                  </a:lnTo>
                  <a:close/>
                </a:path>
                <a:path w="71119" h="673735">
                  <a:moveTo>
                    <a:pt x="70866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0866" y="70866"/>
                  </a:lnTo>
                  <a:lnTo>
                    <a:pt x="70866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77" y="2855404"/>
              <a:ext cx="70866" cy="70865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1675638" y="3448913"/>
              <a:ext cx="71120" cy="974725"/>
            </a:xfrm>
            <a:custGeom>
              <a:avLst/>
              <a:gdLst/>
              <a:ahLst/>
              <a:cxnLst/>
              <a:rect l="l" t="t" r="r" b="b"/>
              <a:pathLst>
                <a:path w="71119" h="974725">
                  <a:moveTo>
                    <a:pt x="70866" y="903541"/>
                  </a:moveTo>
                  <a:lnTo>
                    <a:pt x="0" y="903541"/>
                  </a:lnTo>
                  <a:lnTo>
                    <a:pt x="0" y="974407"/>
                  </a:lnTo>
                  <a:lnTo>
                    <a:pt x="70866" y="974407"/>
                  </a:lnTo>
                  <a:lnTo>
                    <a:pt x="70866" y="903541"/>
                  </a:lnTo>
                  <a:close/>
                </a:path>
                <a:path w="71119" h="974725">
                  <a:moveTo>
                    <a:pt x="70866" y="602361"/>
                  </a:moveTo>
                  <a:lnTo>
                    <a:pt x="0" y="602361"/>
                  </a:lnTo>
                  <a:lnTo>
                    <a:pt x="0" y="673227"/>
                  </a:lnTo>
                  <a:lnTo>
                    <a:pt x="70866" y="673227"/>
                  </a:lnTo>
                  <a:lnTo>
                    <a:pt x="70866" y="602361"/>
                  </a:lnTo>
                  <a:close/>
                </a:path>
                <a:path w="71119" h="974725">
                  <a:moveTo>
                    <a:pt x="70866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0866" y="70866"/>
                  </a:lnTo>
                  <a:lnTo>
                    <a:pt x="70866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6977" y="4644770"/>
              <a:ext cx="70866" cy="7086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675638" y="5247131"/>
              <a:ext cx="71120" cy="673735"/>
            </a:xfrm>
            <a:custGeom>
              <a:avLst/>
              <a:gdLst/>
              <a:ahLst/>
              <a:cxnLst/>
              <a:rect l="l" t="t" r="r" b="b"/>
              <a:pathLst>
                <a:path w="71119" h="673735">
                  <a:moveTo>
                    <a:pt x="70866" y="602361"/>
                  </a:moveTo>
                  <a:lnTo>
                    <a:pt x="0" y="602361"/>
                  </a:lnTo>
                  <a:lnTo>
                    <a:pt x="0" y="673227"/>
                  </a:lnTo>
                  <a:lnTo>
                    <a:pt x="70866" y="673227"/>
                  </a:lnTo>
                  <a:lnTo>
                    <a:pt x="70866" y="602361"/>
                  </a:lnTo>
                  <a:close/>
                </a:path>
                <a:path w="71119" h="673735">
                  <a:moveTo>
                    <a:pt x="70866" y="301180"/>
                  </a:moveTo>
                  <a:lnTo>
                    <a:pt x="0" y="301180"/>
                  </a:lnTo>
                  <a:lnTo>
                    <a:pt x="0" y="372046"/>
                  </a:lnTo>
                  <a:lnTo>
                    <a:pt x="70866" y="372046"/>
                  </a:lnTo>
                  <a:lnTo>
                    <a:pt x="70866" y="301180"/>
                  </a:lnTo>
                  <a:close/>
                </a:path>
                <a:path w="71119" h="673735">
                  <a:moveTo>
                    <a:pt x="70866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0866" y="70866"/>
                  </a:lnTo>
                  <a:lnTo>
                    <a:pt x="70866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149159" y="1502929"/>
            <a:ext cx="3694429" cy="450532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720725" marR="547370" indent="-708660">
              <a:lnSpc>
                <a:spcPct val="103000"/>
              </a:lnSpc>
              <a:spcBef>
                <a:spcPts val="30"/>
              </a:spcBef>
            </a:pPr>
            <a:r>
              <a:rPr dirty="0" sz="1900" spc="-35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dirty="0" sz="19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333333"/>
                </a:solidFill>
                <a:latin typeface="Times New Roman"/>
                <a:cs typeface="Times New Roman"/>
              </a:rPr>
              <a:t>table</a:t>
            </a:r>
            <a:r>
              <a:rPr dirty="0" sz="19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30">
                <a:solidFill>
                  <a:srgbClr val="333333"/>
                </a:solidFill>
                <a:latin typeface="Times New Roman"/>
                <a:cs typeface="Times New Roman"/>
              </a:rPr>
              <a:t>entry</a:t>
            </a:r>
            <a:r>
              <a:rPr dirty="0" sz="19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45">
                <a:solidFill>
                  <a:srgbClr val="333333"/>
                </a:solidFill>
                <a:latin typeface="Times New Roman"/>
                <a:cs typeface="Times New Roman"/>
              </a:rPr>
              <a:t>(per-</a:t>
            </a:r>
            <a:r>
              <a:rPr dirty="0" sz="1900" spc="-10">
                <a:solidFill>
                  <a:srgbClr val="333333"/>
                </a:solidFill>
                <a:latin typeface="Times New Roman"/>
                <a:cs typeface="Times New Roman"/>
              </a:rPr>
              <a:t>process) </a:t>
            </a:r>
            <a:r>
              <a:rPr dirty="0" sz="1900" spc="-2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9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35">
                <a:solidFill>
                  <a:srgbClr val="333333"/>
                </a:solidFill>
                <a:latin typeface="Times New Roman"/>
                <a:cs typeface="Times New Roman"/>
              </a:rPr>
              <a:t>descriptor</a:t>
            </a:r>
            <a:r>
              <a:rPr dirty="0" sz="19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333333"/>
                </a:solidFill>
                <a:latin typeface="Times New Roman"/>
                <a:cs typeface="Times New Roman"/>
              </a:rPr>
              <a:t>table </a:t>
            </a:r>
            <a:r>
              <a:rPr dirty="0" sz="1900" spc="-35">
                <a:solidFill>
                  <a:srgbClr val="333333"/>
                </a:solidFill>
                <a:latin typeface="Times New Roman"/>
                <a:cs typeface="Times New Roman"/>
              </a:rPr>
              <a:t>Current</a:t>
            </a:r>
            <a:r>
              <a:rPr dirty="0" sz="19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40">
                <a:solidFill>
                  <a:srgbClr val="333333"/>
                </a:solidFill>
                <a:latin typeface="Times New Roman"/>
                <a:cs typeface="Times New Roman"/>
              </a:rPr>
              <a:t>working</a:t>
            </a:r>
            <a:r>
              <a:rPr dirty="0" sz="19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40">
                <a:solidFill>
                  <a:srgbClr val="333333"/>
                </a:solidFill>
                <a:latin typeface="Times New Roman"/>
                <a:cs typeface="Times New Roman"/>
              </a:rPr>
              <a:t>directory </a:t>
            </a:r>
            <a:r>
              <a:rPr dirty="0" sz="1900" spc="-30">
                <a:solidFill>
                  <a:srgbClr val="333333"/>
                </a:solidFill>
                <a:latin typeface="Times New Roman"/>
                <a:cs typeface="Times New Roman"/>
              </a:rPr>
              <a:t>User</a:t>
            </a:r>
            <a:r>
              <a:rPr dirty="0" sz="19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imes New Roman"/>
                <a:cs typeface="Times New Roman"/>
              </a:rPr>
              <a:t>ID</a:t>
            </a:r>
            <a:r>
              <a:rPr dirty="0" sz="19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3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9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35">
                <a:solidFill>
                  <a:srgbClr val="333333"/>
                </a:solidFill>
                <a:latin typeface="Times New Roman"/>
                <a:cs typeface="Times New Roman"/>
              </a:rPr>
              <a:t>group</a:t>
            </a:r>
            <a:r>
              <a:rPr dirty="0" sz="19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333333"/>
                </a:solidFill>
                <a:latin typeface="Times New Roman"/>
                <a:cs typeface="Times New Roman"/>
              </a:rPr>
              <a:t>ID</a:t>
            </a:r>
            <a:endParaRPr sz="1900">
              <a:latin typeface="Times New Roman"/>
              <a:cs typeface="Times New Roman"/>
            </a:endParaRPr>
          </a:p>
          <a:p>
            <a:pPr marL="12700" marR="207645">
              <a:lnSpc>
                <a:spcPct val="104000"/>
              </a:lnSpc>
            </a:pPr>
            <a:r>
              <a:rPr dirty="0" sz="1900" spc="-2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9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333333"/>
                </a:solidFill>
                <a:latin typeface="Times New Roman"/>
                <a:cs typeface="Times New Roman"/>
              </a:rPr>
              <a:t>table</a:t>
            </a:r>
            <a:r>
              <a:rPr dirty="0" sz="19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30">
                <a:solidFill>
                  <a:srgbClr val="333333"/>
                </a:solidFill>
                <a:latin typeface="Times New Roman"/>
                <a:cs typeface="Times New Roman"/>
              </a:rPr>
              <a:t>entry</a:t>
            </a:r>
            <a:r>
              <a:rPr dirty="0" sz="19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35">
                <a:solidFill>
                  <a:srgbClr val="333333"/>
                </a:solidFill>
                <a:latin typeface="Times New Roman"/>
                <a:cs typeface="Times New Roman"/>
              </a:rPr>
              <a:t>(shared</a:t>
            </a:r>
            <a:r>
              <a:rPr dirty="0" sz="19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dirty="0" sz="19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30">
                <a:solidFill>
                  <a:srgbClr val="333333"/>
                </a:solidFill>
                <a:latin typeface="Times New Roman"/>
                <a:cs typeface="Times New Roman"/>
              </a:rPr>
              <a:t>related</a:t>
            </a:r>
            <a:r>
              <a:rPr dirty="0" sz="19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333333"/>
                </a:solidFill>
                <a:latin typeface="Times New Roman"/>
                <a:cs typeface="Times New Roman"/>
              </a:rPr>
              <a:t>file </a:t>
            </a:r>
            <a:r>
              <a:rPr dirty="0" sz="1900" spc="-10">
                <a:solidFill>
                  <a:srgbClr val="333333"/>
                </a:solidFill>
                <a:latin typeface="Times New Roman"/>
                <a:cs typeface="Times New Roman"/>
              </a:rPr>
              <a:t>descriptors)</a:t>
            </a:r>
            <a:endParaRPr sz="1900">
              <a:latin typeface="Times New Roman"/>
              <a:cs typeface="Times New Roman"/>
            </a:endParaRPr>
          </a:p>
          <a:p>
            <a:pPr marL="720725" marR="149860">
              <a:lnSpc>
                <a:spcPts val="2370"/>
              </a:lnSpc>
              <a:spcBef>
                <a:spcPts val="25"/>
              </a:spcBef>
            </a:pPr>
            <a:r>
              <a:rPr dirty="0" sz="1900" spc="-2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9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30">
                <a:solidFill>
                  <a:srgbClr val="333333"/>
                </a:solidFill>
                <a:latin typeface="Times New Roman"/>
                <a:cs typeface="Times New Roman"/>
              </a:rPr>
              <a:t>status</a:t>
            </a:r>
            <a:r>
              <a:rPr dirty="0" sz="19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333333"/>
                </a:solidFill>
                <a:latin typeface="Times New Roman"/>
                <a:cs typeface="Times New Roman"/>
              </a:rPr>
              <a:t>flags</a:t>
            </a:r>
            <a:r>
              <a:rPr dirty="0" sz="19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55">
                <a:solidFill>
                  <a:srgbClr val="333333"/>
                </a:solidFill>
                <a:latin typeface="Times New Roman"/>
                <a:cs typeface="Times New Roman"/>
              </a:rPr>
              <a:t>(O_APPEND, </a:t>
            </a:r>
            <a:r>
              <a:rPr dirty="0" sz="1900" spc="-60">
                <a:solidFill>
                  <a:srgbClr val="333333"/>
                </a:solidFill>
                <a:latin typeface="Times New Roman"/>
                <a:cs typeface="Times New Roman"/>
              </a:rPr>
              <a:t>O_NONBLOCK,</a:t>
            </a:r>
            <a:r>
              <a:rPr dirty="0" sz="19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333333"/>
                </a:solidFill>
                <a:latin typeface="Times New Roman"/>
                <a:cs typeface="Times New Roman"/>
              </a:rPr>
              <a:t>etc.)</a:t>
            </a:r>
            <a:endParaRPr sz="1900">
              <a:latin typeface="Times New Roman"/>
              <a:cs typeface="Times New Roman"/>
            </a:endParaRPr>
          </a:p>
          <a:p>
            <a:pPr marL="720725">
              <a:lnSpc>
                <a:spcPts val="2280"/>
              </a:lnSpc>
            </a:pPr>
            <a:r>
              <a:rPr dirty="0" sz="1900" spc="-35">
                <a:solidFill>
                  <a:srgbClr val="333333"/>
                </a:solidFill>
                <a:latin typeface="Times New Roman"/>
                <a:cs typeface="Times New Roman"/>
              </a:rPr>
              <a:t>Current</a:t>
            </a:r>
            <a:r>
              <a:rPr dirty="0" sz="19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9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imes New Roman"/>
                <a:cs typeface="Times New Roman"/>
              </a:rPr>
              <a:t>offset</a:t>
            </a:r>
            <a:endParaRPr sz="1900">
              <a:latin typeface="Times New Roman"/>
              <a:cs typeface="Times New Roman"/>
            </a:endParaRPr>
          </a:p>
          <a:p>
            <a:pPr marL="12700" marR="5080" indent="708660">
              <a:lnSpc>
                <a:spcPct val="102499"/>
              </a:lnSpc>
              <a:spcBef>
                <a:spcPts val="35"/>
              </a:spcBef>
            </a:pPr>
            <a:r>
              <a:rPr dirty="0" sz="1900" spc="-35">
                <a:solidFill>
                  <a:srgbClr val="333333"/>
                </a:solidFill>
                <a:latin typeface="Times New Roman"/>
                <a:cs typeface="Times New Roman"/>
              </a:rPr>
              <a:t>Pointer</a:t>
            </a:r>
            <a:r>
              <a:rPr dirty="0" sz="19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9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45">
                <a:solidFill>
                  <a:srgbClr val="333333"/>
                </a:solidFill>
                <a:latin typeface="Times New Roman"/>
                <a:cs typeface="Times New Roman"/>
              </a:rPr>
              <a:t>v-node/i-</a:t>
            </a:r>
            <a:r>
              <a:rPr dirty="0" sz="1900" spc="-40">
                <a:solidFill>
                  <a:srgbClr val="333333"/>
                </a:solidFill>
                <a:latin typeface="Times New Roman"/>
                <a:cs typeface="Times New Roman"/>
              </a:rPr>
              <a:t>node</a:t>
            </a:r>
            <a:r>
              <a:rPr dirty="0" sz="19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imes New Roman"/>
                <a:cs typeface="Times New Roman"/>
              </a:rPr>
              <a:t>entry </a:t>
            </a:r>
            <a:r>
              <a:rPr dirty="0" sz="1900" spc="-145">
                <a:solidFill>
                  <a:srgbClr val="333333"/>
                </a:solidFill>
                <a:latin typeface="Times New Roman"/>
                <a:cs typeface="Times New Roman"/>
              </a:rPr>
              <a:t>V-</a:t>
            </a:r>
            <a:r>
              <a:rPr dirty="0" sz="1900" spc="-45">
                <a:solidFill>
                  <a:srgbClr val="333333"/>
                </a:solidFill>
                <a:latin typeface="Times New Roman"/>
                <a:cs typeface="Times New Roman"/>
              </a:rPr>
              <a:t>node/i-</a:t>
            </a:r>
            <a:r>
              <a:rPr dirty="0" sz="1900" spc="-40">
                <a:solidFill>
                  <a:srgbClr val="333333"/>
                </a:solidFill>
                <a:latin typeface="Times New Roman"/>
                <a:cs typeface="Times New Roman"/>
              </a:rPr>
              <a:t>node</a:t>
            </a:r>
            <a:r>
              <a:rPr dirty="0" sz="19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333333"/>
                </a:solidFill>
                <a:latin typeface="Times New Roman"/>
                <a:cs typeface="Times New Roman"/>
              </a:rPr>
              <a:t>table</a:t>
            </a:r>
            <a:r>
              <a:rPr dirty="0" sz="19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30">
                <a:solidFill>
                  <a:srgbClr val="333333"/>
                </a:solidFill>
                <a:latin typeface="Times New Roman"/>
                <a:cs typeface="Times New Roman"/>
              </a:rPr>
              <a:t>entry</a:t>
            </a:r>
            <a:r>
              <a:rPr dirty="0" sz="19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35">
                <a:solidFill>
                  <a:srgbClr val="333333"/>
                </a:solidFill>
                <a:latin typeface="Times New Roman"/>
                <a:cs typeface="Times New Roman"/>
              </a:rPr>
              <a:t>(shared</a:t>
            </a:r>
            <a:r>
              <a:rPr dirty="0" sz="19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dirty="0" sz="19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333333"/>
                </a:solidFill>
                <a:latin typeface="Times New Roman"/>
                <a:cs typeface="Times New Roman"/>
              </a:rPr>
              <a:t>all </a:t>
            </a:r>
            <a:r>
              <a:rPr dirty="0" sz="1900" spc="-10">
                <a:solidFill>
                  <a:srgbClr val="333333"/>
                </a:solidFill>
                <a:latin typeface="Times New Roman"/>
                <a:cs typeface="Times New Roman"/>
              </a:rPr>
              <a:t>processes)</a:t>
            </a:r>
            <a:endParaRPr sz="1900">
              <a:latin typeface="Times New Roman"/>
              <a:cs typeface="Times New Roman"/>
            </a:endParaRPr>
          </a:p>
          <a:p>
            <a:pPr marL="720725" marR="604520">
              <a:lnSpc>
                <a:spcPct val="104000"/>
              </a:lnSpc>
            </a:pPr>
            <a:r>
              <a:rPr dirty="0" sz="1900" spc="-2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9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333333"/>
                </a:solidFill>
                <a:latin typeface="Times New Roman"/>
                <a:cs typeface="Times New Roman"/>
              </a:rPr>
              <a:t>type</a:t>
            </a:r>
            <a:r>
              <a:rPr dirty="0" sz="19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3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9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40">
                <a:solidFill>
                  <a:srgbClr val="333333"/>
                </a:solidFill>
                <a:latin typeface="Times New Roman"/>
                <a:cs typeface="Times New Roman"/>
              </a:rPr>
              <a:t>permissions </a:t>
            </a:r>
            <a:r>
              <a:rPr dirty="0" sz="1900" spc="-2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90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20">
                <a:solidFill>
                  <a:srgbClr val="333333"/>
                </a:solidFill>
                <a:latin typeface="Times New Roman"/>
                <a:cs typeface="Times New Roman"/>
              </a:rPr>
              <a:t>size</a:t>
            </a:r>
            <a:r>
              <a:rPr dirty="0" sz="19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3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9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imes New Roman"/>
                <a:cs typeface="Times New Roman"/>
              </a:rPr>
              <a:t>timestamps </a:t>
            </a:r>
            <a:r>
              <a:rPr dirty="0" sz="1900" spc="-35">
                <a:solidFill>
                  <a:srgbClr val="333333"/>
                </a:solidFill>
                <a:latin typeface="Times New Roman"/>
                <a:cs typeface="Times New Roman"/>
              </a:rPr>
              <a:t>Pointers</a:t>
            </a:r>
            <a:r>
              <a:rPr dirty="0" sz="19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9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25">
                <a:solidFill>
                  <a:srgbClr val="333333"/>
                </a:solidFill>
                <a:latin typeface="Times New Roman"/>
                <a:cs typeface="Times New Roman"/>
              </a:rPr>
              <a:t>disk</a:t>
            </a:r>
            <a:r>
              <a:rPr dirty="0" sz="19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00" spc="-10">
                <a:solidFill>
                  <a:srgbClr val="333333"/>
                </a:solidFill>
                <a:latin typeface="Times New Roman"/>
                <a:cs typeface="Times New Roman"/>
              </a:rPr>
              <a:t>blocks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679566" y="897731"/>
            <a:ext cx="5102860" cy="5332730"/>
          </a:xfrm>
          <a:custGeom>
            <a:avLst/>
            <a:gdLst/>
            <a:ahLst/>
            <a:cxnLst/>
            <a:rect l="l" t="t" r="r" b="b"/>
            <a:pathLst>
              <a:path w="5102859" h="5332730">
                <a:moveTo>
                  <a:pt x="5052692" y="5332665"/>
                </a:moveTo>
                <a:lnTo>
                  <a:pt x="49660" y="5332665"/>
                </a:lnTo>
                <a:lnTo>
                  <a:pt x="46203" y="5332325"/>
                </a:lnTo>
                <a:lnTo>
                  <a:pt x="10896" y="5311946"/>
                </a:lnTo>
                <a:lnTo>
                  <a:pt x="0" y="5283006"/>
                </a:lnTo>
                <a:lnTo>
                  <a:pt x="0" y="5279516"/>
                </a:lnTo>
                <a:lnTo>
                  <a:pt x="0" y="49659"/>
                </a:lnTo>
                <a:lnTo>
                  <a:pt x="18034" y="13099"/>
                </a:lnTo>
                <a:lnTo>
                  <a:pt x="49660" y="0"/>
                </a:lnTo>
                <a:lnTo>
                  <a:pt x="5052692" y="0"/>
                </a:lnTo>
                <a:lnTo>
                  <a:pt x="5089252" y="18034"/>
                </a:lnTo>
                <a:lnTo>
                  <a:pt x="5102351" y="49659"/>
                </a:lnTo>
                <a:lnTo>
                  <a:pt x="5102351" y="5283006"/>
                </a:lnTo>
                <a:lnTo>
                  <a:pt x="5084315" y="5319566"/>
                </a:lnTo>
                <a:lnTo>
                  <a:pt x="5056148" y="5332325"/>
                </a:lnTo>
                <a:lnTo>
                  <a:pt x="5052692" y="5332665"/>
                </a:lnTo>
                <a:close/>
              </a:path>
            </a:pathLst>
          </a:custGeom>
          <a:solidFill>
            <a:srgbClr val="F0F0F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188271" y="1034715"/>
            <a:ext cx="2085339" cy="2819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50" spc="-10">
                <a:solidFill>
                  <a:srgbClr val="373C3C"/>
                </a:solidFill>
                <a:latin typeface="Times New Roman"/>
                <a:cs typeface="Times New Roman"/>
              </a:rPr>
              <a:t>File</a:t>
            </a:r>
            <a:r>
              <a:rPr dirty="0" sz="1650" spc="-3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650" spc="-30">
                <a:solidFill>
                  <a:srgbClr val="373C3C"/>
                </a:solidFill>
                <a:latin typeface="Times New Roman"/>
                <a:cs typeface="Times New Roman"/>
              </a:rPr>
              <a:t>Sharing</a:t>
            </a:r>
            <a:r>
              <a:rPr dirty="0" sz="1650" spc="-10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650" spc="-20">
                <a:solidFill>
                  <a:srgbClr val="373C3C"/>
                </a:solidFill>
                <a:latin typeface="Times New Roman"/>
                <a:cs typeface="Times New Roman"/>
              </a:rPr>
              <a:t>Architecture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100334" y="1504520"/>
            <a:ext cx="4260850" cy="1382395"/>
          </a:xfrm>
          <a:prstGeom prst="rect">
            <a:avLst/>
          </a:prstGeom>
          <a:solidFill>
            <a:srgbClr val="3B78E7">
              <a:alpha val="10198"/>
            </a:srgbClr>
          </a:solidFill>
          <a:ln w="8858">
            <a:solidFill>
              <a:srgbClr val="333333"/>
            </a:solidFill>
          </a:ln>
        </p:spPr>
        <p:txBody>
          <a:bodyPr wrap="square" lIns="0" tIns="654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dirty="0" sz="1400" spc="-35">
                <a:solidFill>
                  <a:srgbClr val="373C3C"/>
                </a:solidFill>
                <a:latin typeface="Times New Roman"/>
                <a:cs typeface="Times New Roman"/>
              </a:rPr>
              <a:t>Process</a:t>
            </a:r>
            <a:r>
              <a:rPr dirty="0" sz="1400" spc="-5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3C3C"/>
                </a:solidFill>
                <a:latin typeface="Times New Roman"/>
                <a:cs typeface="Times New Roman"/>
              </a:rPr>
              <a:t>Table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97774" y="1894283"/>
            <a:ext cx="1931670" cy="894715"/>
          </a:xfrm>
          <a:prstGeom prst="rect">
            <a:avLst/>
          </a:prstGeom>
          <a:solidFill>
            <a:srgbClr val="FFFFFF"/>
          </a:solidFill>
          <a:ln w="8858">
            <a:solidFill>
              <a:srgbClr val="333333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ctr" marL="559435" marR="554355">
              <a:lnSpc>
                <a:spcPct val="105700"/>
              </a:lnSpc>
              <a:spcBef>
                <a:spcPts val="155"/>
              </a:spcBef>
            </a:pPr>
            <a:r>
              <a:rPr dirty="0" sz="1650" spc="-35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dirty="0" sz="165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50" spc="-50">
                <a:solidFill>
                  <a:srgbClr val="333333"/>
                </a:solidFill>
                <a:latin typeface="Times New Roman"/>
                <a:cs typeface="Times New Roman"/>
              </a:rPr>
              <a:t>A </a:t>
            </a:r>
            <a:r>
              <a:rPr dirty="0" sz="1650">
                <a:solidFill>
                  <a:srgbClr val="333333"/>
                </a:solidFill>
                <a:latin typeface="Times New Roman"/>
                <a:cs typeface="Times New Roman"/>
              </a:rPr>
              <a:t>fd</a:t>
            </a:r>
            <a:r>
              <a:rPr dirty="0" sz="16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50" spc="-50">
                <a:solidFill>
                  <a:srgbClr val="333333"/>
                </a:solidFill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650">
                <a:solidFill>
                  <a:srgbClr val="333333"/>
                </a:solidFill>
                <a:latin typeface="Times New Roman"/>
                <a:cs typeface="Times New Roman"/>
              </a:rPr>
              <a:t>fd</a:t>
            </a:r>
            <a:r>
              <a:rPr dirty="0" sz="16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50" spc="-50">
                <a:solidFill>
                  <a:srgbClr val="333333"/>
                </a:solidFill>
                <a:latin typeface="Times New Roman"/>
                <a:cs typeface="Times New Roman"/>
              </a:rPr>
              <a:t>4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332613" y="1894283"/>
            <a:ext cx="1931670" cy="894715"/>
          </a:xfrm>
          <a:prstGeom prst="rect">
            <a:avLst/>
          </a:prstGeom>
          <a:solidFill>
            <a:srgbClr val="FFFFFF"/>
          </a:solidFill>
          <a:ln w="8858">
            <a:solidFill>
              <a:srgbClr val="333333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ctr" marL="561340" marR="552450">
              <a:lnSpc>
                <a:spcPct val="105700"/>
              </a:lnSpc>
              <a:spcBef>
                <a:spcPts val="155"/>
              </a:spcBef>
            </a:pPr>
            <a:r>
              <a:rPr dirty="0" sz="1650" spc="-2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dirty="0" sz="16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50" spc="-50">
                <a:solidFill>
                  <a:srgbClr val="333333"/>
                </a:solidFill>
                <a:latin typeface="Times New Roman"/>
                <a:cs typeface="Times New Roman"/>
              </a:rPr>
              <a:t>B </a:t>
            </a:r>
            <a:r>
              <a:rPr dirty="0" sz="1650">
                <a:solidFill>
                  <a:srgbClr val="333333"/>
                </a:solidFill>
                <a:latin typeface="Times New Roman"/>
                <a:cs typeface="Times New Roman"/>
              </a:rPr>
              <a:t>fd</a:t>
            </a:r>
            <a:r>
              <a:rPr dirty="0" sz="16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50" spc="-50">
                <a:solidFill>
                  <a:srgbClr val="333333"/>
                </a:solidFill>
                <a:latin typeface="Times New Roman"/>
                <a:cs typeface="Times New Roman"/>
              </a:rPr>
              <a:t>3</a:t>
            </a:r>
            <a:endParaRPr sz="1650">
              <a:latin typeface="Times New Roman"/>
              <a:cs typeface="Times New Roman"/>
            </a:endParaRPr>
          </a:p>
          <a:p>
            <a:pPr algn="ctr" marL="1270">
              <a:lnSpc>
                <a:spcPct val="100000"/>
              </a:lnSpc>
              <a:spcBef>
                <a:spcPts val="110"/>
              </a:spcBef>
            </a:pPr>
            <a:r>
              <a:rPr dirty="0" sz="1650">
                <a:solidFill>
                  <a:srgbClr val="333333"/>
                </a:solidFill>
                <a:latin typeface="Times New Roman"/>
                <a:cs typeface="Times New Roman"/>
              </a:rPr>
              <a:t>fd</a:t>
            </a:r>
            <a:r>
              <a:rPr dirty="0" sz="16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50" spc="-50">
                <a:solidFill>
                  <a:srgbClr val="333333"/>
                </a:solidFill>
                <a:latin typeface="Times New Roman"/>
                <a:cs typeface="Times New Roman"/>
              </a:rPr>
              <a:t>5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095905" y="3068002"/>
            <a:ext cx="4269740" cy="1382395"/>
            <a:chOff x="6095905" y="3068002"/>
            <a:chExt cx="4269740" cy="1382395"/>
          </a:xfrm>
        </p:grpSpPr>
        <p:sp>
          <p:nvSpPr>
            <p:cNvPr id="19" name="object 19" descr=""/>
            <p:cNvSpPr/>
            <p:nvPr/>
          </p:nvSpPr>
          <p:spPr>
            <a:xfrm>
              <a:off x="6095905" y="3068002"/>
              <a:ext cx="4269740" cy="1382395"/>
            </a:xfrm>
            <a:custGeom>
              <a:avLst/>
              <a:gdLst/>
              <a:ahLst/>
              <a:cxnLst/>
              <a:rect l="l" t="t" r="r" b="b"/>
              <a:pathLst>
                <a:path w="4269740" h="1382395">
                  <a:moveTo>
                    <a:pt x="4269676" y="1381887"/>
                  </a:moveTo>
                  <a:lnTo>
                    <a:pt x="0" y="1381887"/>
                  </a:lnTo>
                  <a:lnTo>
                    <a:pt x="0" y="0"/>
                  </a:lnTo>
                  <a:lnTo>
                    <a:pt x="4269676" y="0"/>
                  </a:lnTo>
                  <a:lnTo>
                    <a:pt x="4269676" y="1381887"/>
                  </a:lnTo>
                  <a:close/>
                </a:path>
              </a:pathLst>
            </a:custGeom>
            <a:solidFill>
              <a:srgbClr val="3B78E7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100334" y="3072431"/>
              <a:ext cx="4260850" cy="1373505"/>
            </a:xfrm>
            <a:custGeom>
              <a:avLst/>
              <a:gdLst/>
              <a:ahLst/>
              <a:cxnLst/>
              <a:rect l="l" t="t" r="r" b="b"/>
              <a:pathLst>
                <a:path w="4260850" h="1373504">
                  <a:moveTo>
                    <a:pt x="0" y="0"/>
                  </a:moveTo>
                  <a:lnTo>
                    <a:pt x="4260818" y="0"/>
                  </a:lnTo>
                  <a:lnTo>
                    <a:pt x="4260818" y="1373028"/>
                  </a:lnTo>
                  <a:lnTo>
                    <a:pt x="0" y="1373028"/>
                  </a:lnTo>
                  <a:lnTo>
                    <a:pt x="0" y="0"/>
                  </a:lnTo>
                </a:path>
              </a:pathLst>
            </a:custGeom>
            <a:ln w="885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7880460" y="3126125"/>
            <a:ext cx="701040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40">
                <a:solidFill>
                  <a:srgbClr val="373C3C"/>
                </a:solidFill>
                <a:latin typeface="Times New Roman"/>
                <a:cs typeface="Times New Roman"/>
              </a:rPr>
              <a:t>File</a:t>
            </a:r>
            <a:r>
              <a:rPr dirty="0" sz="1400" spc="-2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400" spc="-40">
                <a:solidFill>
                  <a:srgbClr val="373C3C"/>
                </a:solidFill>
                <a:latin typeface="Times New Roman"/>
                <a:cs typeface="Times New Roman"/>
              </a:rPr>
              <a:t>Table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22" name="object 22" descr=""/>
          <p:cNvGraphicFramePr>
            <a:graphicFrameLocks noGrp="1"/>
          </p:cNvGraphicFramePr>
          <p:nvPr/>
        </p:nvGraphicFramePr>
        <p:xfrm>
          <a:off x="6193345" y="3448906"/>
          <a:ext cx="4150995" cy="894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/>
                <a:gridCol w="1372870"/>
                <a:gridCol w="1346200"/>
              </a:tblGrid>
              <a:tr h="894080">
                <a:tc>
                  <a:txBody>
                    <a:bodyPr/>
                    <a:lstStyle/>
                    <a:p>
                      <a:pPr algn="ctr" marL="202565" marR="224154" indent="-635">
                        <a:lnSpc>
                          <a:spcPct val="105700"/>
                        </a:lnSpc>
                        <a:spcBef>
                          <a:spcPts val="155"/>
                        </a:spcBef>
                      </a:pPr>
                      <a:r>
                        <a:rPr dirty="0" sz="1650" spc="-3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dirty="0" sz="1650" spc="-7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-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dirty="0" sz="16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offset:</a:t>
                      </a:r>
                      <a:r>
                        <a:rPr dirty="0" sz="1650" spc="-7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-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dirty="0" sz="16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status</a:t>
                      </a:r>
                      <a:r>
                        <a:rPr dirty="0" sz="1650" spc="-4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flags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9525">
                      <a:solidFill>
                        <a:srgbClr val="333333"/>
                      </a:solidFill>
                      <a:prstDash val="solid"/>
                    </a:lnL>
                    <a:lnR w="76200">
                      <a:solidFill>
                        <a:srgbClr val="F0F1EB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8755" marR="191135" indent="-635">
                        <a:lnSpc>
                          <a:spcPct val="105700"/>
                        </a:lnSpc>
                        <a:spcBef>
                          <a:spcPts val="155"/>
                        </a:spcBef>
                      </a:pPr>
                      <a:r>
                        <a:rPr dirty="0" sz="16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dirty="0" sz="1650" spc="-7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-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B </a:t>
                      </a:r>
                      <a:r>
                        <a:rPr dirty="0" sz="16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offset:</a:t>
                      </a:r>
                      <a:r>
                        <a:rPr dirty="0" sz="1650" spc="-7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-3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1024 </a:t>
                      </a:r>
                      <a:r>
                        <a:rPr dirty="0" sz="16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status</a:t>
                      </a:r>
                      <a:r>
                        <a:rPr dirty="0" sz="1650" spc="-4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flags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76200">
                      <a:solidFill>
                        <a:srgbClr val="F0F1EB"/>
                      </a:solidFill>
                      <a:prstDash val="solid"/>
                    </a:lnL>
                    <a:lnR w="76200">
                      <a:solidFill>
                        <a:srgbClr val="F0F1EB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31775" marR="195580" indent="-635">
                        <a:lnSpc>
                          <a:spcPct val="105700"/>
                        </a:lnSpc>
                        <a:spcBef>
                          <a:spcPts val="155"/>
                        </a:spcBef>
                      </a:pPr>
                      <a:r>
                        <a:rPr dirty="0" sz="16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dirty="0" sz="1650" spc="-7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-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 </a:t>
                      </a:r>
                      <a:r>
                        <a:rPr dirty="0" sz="16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offset:</a:t>
                      </a:r>
                      <a:r>
                        <a:rPr dirty="0" sz="1650" spc="-7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512 </a:t>
                      </a:r>
                      <a:r>
                        <a:rPr dirty="0" sz="16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status</a:t>
                      </a:r>
                      <a:r>
                        <a:rPr dirty="0" sz="1650" spc="-4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6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flags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76200">
                      <a:solidFill>
                        <a:srgbClr val="F0F1EB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3" name="object 23" descr=""/>
          <p:cNvSpPr txBox="1"/>
          <p:nvPr/>
        </p:nvSpPr>
        <p:spPr>
          <a:xfrm>
            <a:off x="6100334" y="4631483"/>
            <a:ext cx="4260850" cy="1382395"/>
          </a:xfrm>
          <a:prstGeom prst="rect">
            <a:avLst/>
          </a:prstGeom>
          <a:solidFill>
            <a:srgbClr val="3B78E7">
              <a:alpha val="10198"/>
            </a:srgbClr>
          </a:solidFill>
          <a:ln w="8858">
            <a:solidFill>
              <a:srgbClr val="333333"/>
            </a:solidFill>
          </a:ln>
        </p:spPr>
        <p:txBody>
          <a:bodyPr wrap="square" lIns="0" tIns="654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dirty="0" sz="1400" spc="-110">
                <a:solidFill>
                  <a:srgbClr val="373C3C"/>
                </a:solidFill>
                <a:latin typeface="Times New Roman"/>
                <a:cs typeface="Times New Roman"/>
              </a:rPr>
              <a:t>V-</a:t>
            </a:r>
            <a:r>
              <a:rPr dirty="0" sz="1400" spc="-45">
                <a:solidFill>
                  <a:srgbClr val="373C3C"/>
                </a:solidFill>
                <a:latin typeface="Times New Roman"/>
                <a:cs typeface="Times New Roman"/>
              </a:rPr>
              <a:t>node/I-node</a:t>
            </a:r>
            <a:r>
              <a:rPr dirty="0" sz="1400" spc="6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400" spc="-20">
                <a:solidFill>
                  <a:srgbClr val="373C3C"/>
                </a:solidFill>
                <a:latin typeface="Times New Roman"/>
                <a:cs typeface="Times New Roman"/>
              </a:rPr>
              <a:t>Table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197774" y="5021246"/>
            <a:ext cx="1931670" cy="894715"/>
          </a:xfrm>
          <a:prstGeom prst="rect">
            <a:avLst/>
          </a:prstGeom>
          <a:solidFill>
            <a:srgbClr val="FFFFFF"/>
          </a:solidFill>
          <a:ln w="8858">
            <a:solidFill>
              <a:srgbClr val="333333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ctr" marL="290830" marR="285115">
              <a:lnSpc>
                <a:spcPct val="105700"/>
              </a:lnSpc>
              <a:spcBef>
                <a:spcPts val="155"/>
              </a:spcBef>
            </a:pPr>
            <a:r>
              <a:rPr dirty="0" sz="1650" spc="-10">
                <a:solidFill>
                  <a:srgbClr val="333333"/>
                </a:solidFill>
                <a:latin typeface="Times New Roman"/>
                <a:cs typeface="Times New Roman"/>
              </a:rPr>
              <a:t>/path/to/fileA permissions size,</a:t>
            </a:r>
            <a:r>
              <a:rPr dirty="0" sz="16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50" spc="-30">
                <a:solidFill>
                  <a:srgbClr val="333333"/>
                </a:solidFill>
                <a:latin typeface="Times New Roman"/>
                <a:cs typeface="Times New Roman"/>
              </a:rPr>
              <a:t>timestamps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8332613" y="5021246"/>
            <a:ext cx="1931670" cy="894715"/>
          </a:xfrm>
          <a:prstGeom prst="rect">
            <a:avLst/>
          </a:prstGeom>
          <a:solidFill>
            <a:srgbClr val="FFFFFF"/>
          </a:solidFill>
          <a:ln w="8858">
            <a:solidFill>
              <a:srgbClr val="333333"/>
            </a:solidFill>
          </a:ln>
        </p:spPr>
        <p:txBody>
          <a:bodyPr wrap="square" lIns="0" tIns="19685" rIns="0" bIns="0" rtlCol="0" vert="horz">
            <a:spAutoFit/>
          </a:bodyPr>
          <a:lstStyle/>
          <a:p>
            <a:pPr algn="ctr" marL="292735" marR="283210" indent="-635">
              <a:lnSpc>
                <a:spcPct val="105700"/>
              </a:lnSpc>
              <a:spcBef>
                <a:spcPts val="155"/>
              </a:spcBef>
            </a:pPr>
            <a:r>
              <a:rPr dirty="0" sz="1650" spc="-10">
                <a:solidFill>
                  <a:srgbClr val="333333"/>
                </a:solidFill>
                <a:latin typeface="Times New Roman"/>
                <a:cs typeface="Times New Roman"/>
              </a:rPr>
              <a:t>/path/to/fileB permissions size,</a:t>
            </a:r>
            <a:r>
              <a:rPr dirty="0" sz="16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50" spc="-30">
                <a:solidFill>
                  <a:srgbClr val="333333"/>
                </a:solidFill>
                <a:latin typeface="Times New Roman"/>
                <a:cs typeface="Times New Roman"/>
              </a:rPr>
              <a:t>timestamps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50"/>
              <a:t>Atomic</a:t>
            </a:r>
            <a:r>
              <a:rPr dirty="0" sz="3050" spc="-160"/>
              <a:t> </a:t>
            </a:r>
            <a:r>
              <a:rPr dirty="0" sz="3050" spc="-10"/>
              <a:t>Operations</a:t>
            </a:r>
            <a:endParaRPr sz="3050"/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871156"/>
            <a:ext cx="5102860" cy="5386070"/>
            <a:chOff x="400049" y="871156"/>
            <a:chExt cx="5102860" cy="538607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871156"/>
              <a:ext cx="5102860" cy="5386070"/>
            </a:xfrm>
            <a:custGeom>
              <a:avLst/>
              <a:gdLst/>
              <a:ahLst/>
              <a:cxnLst/>
              <a:rect l="l" t="t" r="r" b="b"/>
              <a:pathLst>
                <a:path w="5102860" h="5386070">
                  <a:moveTo>
                    <a:pt x="5052692" y="5385815"/>
                  </a:moveTo>
                  <a:lnTo>
                    <a:pt x="49659" y="5385815"/>
                  </a:lnTo>
                  <a:lnTo>
                    <a:pt x="46203" y="5385475"/>
                  </a:lnTo>
                  <a:lnTo>
                    <a:pt x="10896" y="5365096"/>
                  </a:lnTo>
                  <a:lnTo>
                    <a:pt x="0" y="5336155"/>
                  </a:lnTo>
                  <a:lnTo>
                    <a:pt x="0" y="533266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5336155"/>
                  </a:lnTo>
                  <a:lnTo>
                    <a:pt x="5084315" y="5372716"/>
                  </a:lnTo>
                  <a:lnTo>
                    <a:pt x="5056148" y="5385475"/>
                  </a:lnTo>
                  <a:lnTo>
                    <a:pt x="5052692" y="5385815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66965" y="1172336"/>
              <a:ext cx="770890" cy="2365375"/>
            </a:xfrm>
            <a:custGeom>
              <a:avLst/>
              <a:gdLst/>
              <a:ahLst/>
              <a:cxnLst/>
              <a:rect l="l" t="t" r="r" b="b"/>
              <a:pathLst>
                <a:path w="770889" h="2365375">
                  <a:moveTo>
                    <a:pt x="62014" y="2330043"/>
                  </a:moveTo>
                  <a:lnTo>
                    <a:pt x="35115" y="2303145"/>
                  </a:lnTo>
                  <a:lnTo>
                    <a:pt x="26898" y="2303145"/>
                  </a:lnTo>
                  <a:lnTo>
                    <a:pt x="0" y="2330043"/>
                  </a:lnTo>
                  <a:lnTo>
                    <a:pt x="0" y="2338260"/>
                  </a:lnTo>
                  <a:lnTo>
                    <a:pt x="26898" y="2365159"/>
                  </a:lnTo>
                  <a:lnTo>
                    <a:pt x="35115" y="2365159"/>
                  </a:lnTo>
                  <a:lnTo>
                    <a:pt x="62014" y="2338260"/>
                  </a:lnTo>
                  <a:lnTo>
                    <a:pt x="62014" y="2334158"/>
                  </a:lnTo>
                  <a:lnTo>
                    <a:pt x="62014" y="2330043"/>
                  </a:lnTo>
                  <a:close/>
                </a:path>
                <a:path w="770889" h="2365375">
                  <a:moveTo>
                    <a:pt x="62014" y="2046579"/>
                  </a:moveTo>
                  <a:lnTo>
                    <a:pt x="35115" y="2019681"/>
                  </a:lnTo>
                  <a:lnTo>
                    <a:pt x="26898" y="2019681"/>
                  </a:lnTo>
                  <a:lnTo>
                    <a:pt x="0" y="2046579"/>
                  </a:lnTo>
                  <a:lnTo>
                    <a:pt x="0" y="2054796"/>
                  </a:lnTo>
                  <a:lnTo>
                    <a:pt x="26898" y="2081695"/>
                  </a:lnTo>
                  <a:lnTo>
                    <a:pt x="35115" y="2081695"/>
                  </a:lnTo>
                  <a:lnTo>
                    <a:pt x="62014" y="2054796"/>
                  </a:lnTo>
                  <a:lnTo>
                    <a:pt x="62014" y="2050694"/>
                  </a:lnTo>
                  <a:lnTo>
                    <a:pt x="62014" y="2046579"/>
                  </a:lnTo>
                  <a:close/>
                </a:path>
                <a:path w="770889" h="2365375">
                  <a:moveTo>
                    <a:pt x="62014" y="319214"/>
                  </a:moveTo>
                  <a:lnTo>
                    <a:pt x="35115" y="292328"/>
                  </a:lnTo>
                  <a:lnTo>
                    <a:pt x="26898" y="292328"/>
                  </a:lnTo>
                  <a:lnTo>
                    <a:pt x="0" y="319214"/>
                  </a:lnTo>
                  <a:lnTo>
                    <a:pt x="0" y="327444"/>
                  </a:lnTo>
                  <a:lnTo>
                    <a:pt x="26898" y="354330"/>
                  </a:lnTo>
                  <a:lnTo>
                    <a:pt x="35115" y="354330"/>
                  </a:lnTo>
                  <a:lnTo>
                    <a:pt x="62014" y="327444"/>
                  </a:lnTo>
                  <a:lnTo>
                    <a:pt x="62014" y="323329"/>
                  </a:lnTo>
                  <a:lnTo>
                    <a:pt x="62014" y="319214"/>
                  </a:lnTo>
                  <a:close/>
                </a:path>
                <a:path w="770889" h="2365375">
                  <a:moveTo>
                    <a:pt x="62014" y="26898"/>
                  </a:moveTo>
                  <a:lnTo>
                    <a:pt x="35115" y="0"/>
                  </a:lnTo>
                  <a:lnTo>
                    <a:pt x="26898" y="0"/>
                  </a:lnTo>
                  <a:lnTo>
                    <a:pt x="0" y="26898"/>
                  </a:lnTo>
                  <a:lnTo>
                    <a:pt x="0" y="35115"/>
                  </a:lnTo>
                  <a:lnTo>
                    <a:pt x="26898" y="62014"/>
                  </a:lnTo>
                  <a:lnTo>
                    <a:pt x="35115" y="62014"/>
                  </a:lnTo>
                  <a:lnTo>
                    <a:pt x="62014" y="35115"/>
                  </a:lnTo>
                  <a:lnTo>
                    <a:pt x="62014" y="31013"/>
                  </a:lnTo>
                  <a:lnTo>
                    <a:pt x="62014" y="26898"/>
                  </a:lnTo>
                  <a:close/>
                </a:path>
                <a:path w="770889" h="2365375">
                  <a:moveTo>
                    <a:pt x="770674" y="1727365"/>
                  </a:moveTo>
                  <a:lnTo>
                    <a:pt x="708672" y="1727365"/>
                  </a:lnTo>
                  <a:lnTo>
                    <a:pt x="708672" y="1789366"/>
                  </a:lnTo>
                  <a:lnTo>
                    <a:pt x="770674" y="1789366"/>
                  </a:lnTo>
                  <a:lnTo>
                    <a:pt x="770674" y="1727365"/>
                  </a:lnTo>
                  <a:close/>
                </a:path>
                <a:path w="770889" h="2365375">
                  <a:moveTo>
                    <a:pt x="770674" y="1151572"/>
                  </a:moveTo>
                  <a:lnTo>
                    <a:pt x="708672" y="1151572"/>
                  </a:lnTo>
                  <a:lnTo>
                    <a:pt x="708672" y="1213586"/>
                  </a:lnTo>
                  <a:lnTo>
                    <a:pt x="770674" y="1213586"/>
                  </a:lnTo>
                  <a:lnTo>
                    <a:pt x="770674" y="1151572"/>
                  </a:lnTo>
                  <a:close/>
                </a:path>
                <a:path w="770889" h="2365375">
                  <a:moveTo>
                    <a:pt x="770674" y="575792"/>
                  </a:moveTo>
                  <a:lnTo>
                    <a:pt x="708672" y="575792"/>
                  </a:lnTo>
                  <a:lnTo>
                    <a:pt x="708672" y="637794"/>
                  </a:lnTo>
                  <a:lnTo>
                    <a:pt x="770674" y="637794"/>
                  </a:lnTo>
                  <a:lnTo>
                    <a:pt x="770674" y="575792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140301" y="1016150"/>
            <a:ext cx="4084954" cy="260731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ts val="2300"/>
              </a:lnSpc>
              <a:spcBef>
                <a:spcPts val="85"/>
              </a:spcBef>
            </a:pP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Operations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that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complete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without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interruption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Examples:</a:t>
            </a:r>
            <a:endParaRPr sz="1800">
              <a:latin typeface="Times New Roman"/>
              <a:cs typeface="Times New Roman"/>
            </a:endParaRPr>
          </a:p>
          <a:p>
            <a:pPr marL="720725">
              <a:lnSpc>
                <a:spcPts val="2135"/>
              </a:lnSpc>
            </a:pPr>
            <a:r>
              <a:rPr dirty="0" sz="1800" spc="-40">
                <a:solidFill>
                  <a:srgbClr val="333333"/>
                </a:solidFill>
                <a:latin typeface="Times New Roman"/>
                <a:cs typeface="Times New Roman"/>
              </a:rPr>
              <a:t>O_APPEND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flag</a:t>
            </a:r>
            <a:r>
              <a:rPr dirty="0" sz="18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atomic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720725">
              <a:lnSpc>
                <a:spcPct val="100000"/>
              </a:lnSpc>
              <a:spcBef>
                <a:spcPts val="145"/>
              </a:spcBef>
            </a:pP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appending</a:t>
            </a:r>
            <a:endParaRPr sz="1800">
              <a:latin typeface="Times New Roman"/>
              <a:cs typeface="Times New Roman"/>
            </a:endParaRPr>
          </a:p>
          <a:p>
            <a:pPr marL="720725" marR="175895">
              <a:lnSpc>
                <a:spcPts val="2300"/>
              </a:lnSpc>
              <a:spcBef>
                <a:spcPts val="30"/>
              </a:spcBef>
            </a:pP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O_CREAT|O_EXCL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atomic</a:t>
            </a:r>
            <a:r>
              <a:rPr dirty="0" sz="18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file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creation</a:t>
            </a:r>
            <a:endParaRPr sz="1800">
              <a:latin typeface="Times New Roman"/>
              <a:cs typeface="Times New Roman"/>
            </a:endParaRPr>
          </a:p>
          <a:p>
            <a:pPr marL="720725">
              <a:lnSpc>
                <a:spcPts val="2135"/>
              </a:lnSpc>
            </a:pPr>
            <a:r>
              <a:rPr dirty="0" sz="1800" spc="-30">
                <a:solidFill>
                  <a:srgbClr val="333333"/>
                </a:solidFill>
                <a:latin typeface="Times New Roman"/>
                <a:cs typeface="Times New Roman"/>
              </a:rPr>
              <a:t>pread/pwrite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atomic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seek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I/O</a:t>
            </a:r>
            <a:endParaRPr sz="1800">
              <a:latin typeface="Times New Roman"/>
              <a:cs typeface="Times New Roman"/>
            </a:endParaRPr>
          </a:p>
          <a:p>
            <a:pPr marL="12700" marR="854075">
              <a:lnSpc>
                <a:spcPct val="103299"/>
              </a:lnSpc>
              <a:spcBef>
                <a:spcPts val="70"/>
              </a:spcBef>
            </a:pP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Critical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35">
                <a:solidFill>
                  <a:srgbClr val="333333"/>
                </a:solidFill>
                <a:latin typeface="Times New Roman"/>
                <a:cs typeface="Times New Roman"/>
              </a:rPr>
              <a:t>multi-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access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Prevents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race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conditions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679566" y="871156"/>
            <a:ext cx="5102860" cy="5386070"/>
            <a:chOff x="5679566" y="871156"/>
            <a:chExt cx="5102860" cy="5386070"/>
          </a:xfrm>
        </p:grpSpPr>
        <p:sp>
          <p:nvSpPr>
            <p:cNvPr id="8" name="object 8" descr=""/>
            <p:cNvSpPr/>
            <p:nvPr/>
          </p:nvSpPr>
          <p:spPr>
            <a:xfrm>
              <a:off x="5679566" y="871156"/>
              <a:ext cx="5102860" cy="5386070"/>
            </a:xfrm>
            <a:custGeom>
              <a:avLst/>
              <a:gdLst/>
              <a:ahLst/>
              <a:cxnLst/>
              <a:rect l="l" t="t" r="r" b="b"/>
              <a:pathLst>
                <a:path w="5102859" h="5386070">
                  <a:moveTo>
                    <a:pt x="5052692" y="5385815"/>
                  </a:moveTo>
                  <a:lnTo>
                    <a:pt x="49660" y="5385815"/>
                  </a:lnTo>
                  <a:lnTo>
                    <a:pt x="46203" y="5385475"/>
                  </a:lnTo>
                  <a:lnTo>
                    <a:pt x="10896" y="5365096"/>
                  </a:lnTo>
                  <a:lnTo>
                    <a:pt x="0" y="5336155"/>
                  </a:lnTo>
                  <a:lnTo>
                    <a:pt x="0" y="533266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5052692" y="0"/>
                  </a:lnTo>
                  <a:lnTo>
                    <a:pt x="5089252" y="18034"/>
                  </a:lnTo>
                  <a:lnTo>
                    <a:pt x="5102351" y="49659"/>
                  </a:lnTo>
                  <a:lnTo>
                    <a:pt x="5102351" y="5336155"/>
                  </a:lnTo>
                  <a:lnTo>
                    <a:pt x="5084315" y="5372716"/>
                  </a:lnTo>
                  <a:lnTo>
                    <a:pt x="5056148" y="5385475"/>
                  </a:lnTo>
                  <a:lnTo>
                    <a:pt x="5052692" y="5385815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856732" y="1446942"/>
              <a:ext cx="4748530" cy="2329815"/>
            </a:xfrm>
            <a:custGeom>
              <a:avLst/>
              <a:gdLst/>
              <a:ahLst/>
              <a:cxnLst/>
              <a:rect l="l" t="t" r="r" b="b"/>
              <a:pathLst>
                <a:path w="4748530" h="2329815">
                  <a:moveTo>
                    <a:pt x="4748022" y="2329719"/>
                  </a:moveTo>
                  <a:lnTo>
                    <a:pt x="0" y="2329719"/>
                  </a:lnTo>
                  <a:lnTo>
                    <a:pt x="0" y="0"/>
                  </a:lnTo>
                  <a:lnTo>
                    <a:pt x="4748022" y="0"/>
                  </a:lnTo>
                  <a:lnTo>
                    <a:pt x="4748022" y="2329719"/>
                  </a:lnTo>
                  <a:close/>
                </a:path>
              </a:pathLst>
            </a:custGeom>
            <a:solidFill>
              <a:srgbClr val="FF646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861161" y="1451371"/>
              <a:ext cx="4739640" cy="2320925"/>
            </a:xfrm>
            <a:custGeom>
              <a:avLst/>
              <a:gdLst/>
              <a:ahLst/>
              <a:cxnLst/>
              <a:rect l="l" t="t" r="r" b="b"/>
              <a:pathLst>
                <a:path w="4739640" h="2320925">
                  <a:moveTo>
                    <a:pt x="0" y="0"/>
                  </a:moveTo>
                  <a:lnTo>
                    <a:pt x="4739163" y="0"/>
                  </a:lnTo>
                  <a:lnTo>
                    <a:pt x="4739163" y="2320861"/>
                  </a:lnTo>
                  <a:lnTo>
                    <a:pt x="0" y="2320861"/>
                  </a:lnTo>
                  <a:lnTo>
                    <a:pt x="0" y="0"/>
                  </a:lnTo>
                </a:path>
              </a:pathLst>
            </a:custGeom>
            <a:ln w="885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856732" y="3953827"/>
              <a:ext cx="4748530" cy="2134870"/>
            </a:xfrm>
            <a:custGeom>
              <a:avLst/>
              <a:gdLst/>
              <a:ahLst/>
              <a:cxnLst/>
              <a:rect l="l" t="t" r="r" b="b"/>
              <a:pathLst>
                <a:path w="4748530" h="2134870">
                  <a:moveTo>
                    <a:pt x="4748022" y="2134838"/>
                  </a:moveTo>
                  <a:lnTo>
                    <a:pt x="0" y="2134838"/>
                  </a:lnTo>
                  <a:lnTo>
                    <a:pt x="0" y="0"/>
                  </a:lnTo>
                  <a:lnTo>
                    <a:pt x="4748022" y="0"/>
                  </a:lnTo>
                  <a:lnTo>
                    <a:pt x="4748022" y="2134838"/>
                  </a:lnTo>
                  <a:close/>
                </a:path>
              </a:pathLst>
            </a:custGeom>
            <a:solidFill>
              <a:srgbClr val="64FF64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861161" y="3958256"/>
              <a:ext cx="4739640" cy="2125980"/>
            </a:xfrm>
            <a:custGeom>
              <a:avLst/>
              <a:gdLst/>
              <a:ahLst/>
              <a:cxnLst/>
              <a:rect l="l" t="t" r="r" b="b"/>
              <a:pathLst>
                <a:path w="4739640" h="2125979">
                  <a:moveTo>
                    <a:pt x="0" y="0"/>
                  </a:moveTo>
                  <a:lnTo>
                    <a:pt x="4739163" y="0"/>
                  </a:lnTo>
                  <a:lnTo>
                    <a:pt x="4739163" y="2125980"/>
                  </a:lnTo>
                  <a:lnTo>
                    <a:pt x="0" y="2125980"/>
                  </a:lnTo>
                  <a:lnTo>
                    <a:pt x="0" y="0"/>
                  </a:lnTo>
                </a:path>
              </a:pathLst>
            </a:custGeom>
            <a:ln w="885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815256" y="1008989"/>
            <a:ext cx="2830830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>
                <a:solidFill>
                  <a:srgbClr val="373C3C"/>
                </a:solidFill>
                <a:latin typeface="Times New Roman"/>
                <a:cs typeface="Times New Roman"/>
              </a:rPr>
              <a:t>Race</a:t>
            </a:r>
            <a:r>
              <a:rPr dirty="0" sz="1500" spc="-9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73C3C"/>
                </a:solidFill>
                <a:latin typeface="Times New Roman"/>
                <a:cs typeface="Times New Roman"/>
              </a:rPr>
              <a:t>Condition</a:t>
            </a:r>
            <a:r>
              <a:rPr dirty="0" sz="1500" spc="-5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500" spc="-25">
                <a:solidFill>
                  <a:srgbClr val="373C3C"/>
                </a:solidFill>
                <a:latin typeface="Times New Roman"/>
                <a:cs typeface="Times New Roman"/>
              </a:rPr>
              <a:t>vs.</a:t>
            </a:r>
            <a:r>
              <a:rPr dirty="0" sz="1500" spc="-9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73C3C"/>
                </a:solidFill>
                <a:latin typeface="Times New Roman"/>
                <a:cs typeface="Times New Roman"/>
              </a:rPr>
              <a:t>Atomic</a:t>
            </a:r>
            <a:r>
              <a:rPr dirty="0" sz="1500" spc="-5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73C3C"/>
                </a:solidFill>
                <a:latin typeface="Times New Roman"/>
                <a:cs typeface="Times New Roman"/>
              </a:rPr>
              <a:t>Operation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14255" y="1511616"/>
            <a:ext cx="244602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-20">
                <a:solidFill>
                  <a:srgbClr val="373C3C"/>
                </a:solidFill>
                <a:latin typeface="Times New Roman"/>
                <a:cs typeface="Times New Roman"/>
              </a:rPr>
              <a:t>Race</a:t>
            </a:r>
            <a:r>
              <a:rPr dirty="0" sz="1250" spc="-2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250" spc="-20">
                <a:solidFill>
                  <a:srgbClr val="373C3C"/>
                </a:solidFill>
                <a:latin typeface="Times New Roman"/>
                <a:cs typeface="Times New Roman"/>
              </a:rPr>
              <a:t>Condition</a:t>
            </a:r>
            <a:r>
              <a:rPr dirty="0" sz="1250" spc="-2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250" spc="-30">
                <a:solidFill>
                  <a:srgbClr val="373C3C"/>
                </a:solidFill>
                <a:latin typeface="Times New Roman"/>
                <a:cs typeface="Times New Roman"/>
              </a:rPr>
              <a:t>(Without</a:t>
            </a:r>
            <a:r>
              <a:rPr dirty="0" sz="1250" spc="-2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373C3C"/>
                </a:solidFill>
                <a:latin typeface="Times New Roman"/>
                <a:cs typeface="Times New Roman"/>
              </a:rPr>
              <a:t>O_APPEND)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954172" y="2061470"/>
            <a:ext cx="84137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b="1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dirty="0" sz="1450" spc="-7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5" b="1">
                <a:solidFill>
                  <a:srgbClr val="333333"/>
                </a:solidFill>
                <a:latin typeface="Times New Roman"/>
                <a:cs typeface="Times New Roman"/>
              </a:rPr>
              <a:t>A: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308640" y="2474248"/>
            <a:ext cx="1664335" cy="9925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7320" indent="-14732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147320" algn="l"/>
              </a:tabLst>
            </a:pP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lseek(fd,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0,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SEEK_END)</a:t>
            </a:r>
            <a:endParaRPr sz="1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  <a:spcBef>
                <a:spcPts val="95"/>
              </a:spcBef>
            </a:pPr>
            <a:r>
              <a:rPr dirty="0" sz="250" spc="919">
                <a:solidFill>
                  <a:srgbClr val="333333"/>
                </a:solidFill>
                <a:latin typeface="Times New Roman"/>
                <a:cs typeface="Times New Roman"/>
              </a:rPr>
              <a:t>→</a:t>
            </a:r>
            <a:r>
              <a:rPr dirty="0" sz="250" spc="2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offset=1024</a:t>
            </a:r>
            <a:endParaRPr sz="1200">
              <a:latin typeface="Times New Roman"/>
              <a:cs typeface="Times New Roman"/>
            </a:endParaRPr>
          </a:p>
          <a:p>
            <a:pPr marL="300990" indent="-300990">
              <a:lnSpc>
                <a:spcPct val="100000"/>
              </a:lnSpc>
              <a:spcBef>
                <a:spcPts val="95"/>
              </a:spcBef>
              <a:buAutoNum type="arabicPeriod" startAt="2"/>
              <a:tabLst>
                <a:tab pos="300990" algn="l"/>
              </a:tabLst>
            </a:pP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Context switch</a:t>
            </a:r>
            <a:r>
              <a:rPr dirty="0" sz="12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occurs</a:t>
            </a:r>
            <a:endParaRPr sz="1200">
              <a:latin typeface="Times New Roman"/>
              <a:cs typeface="Times New Roman"/>
            </a:endParaRPr>
          </a:p>
          <a:p>
            <a:pPr marL="146685" marR="215265" indent="-147320">
              <a:lnSpc>
                <a:spcPct val="106600"/>
              </a:lnSpc>
              <a:buAutoNum type="arabicPeriod" startAt="2"/>
              <a:tabLst>
                <a:tab pos="148590" algn="l"/>
              </a:tabLst>
            </a:pP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write(fd,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data,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len)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50" spc="869">
                <a:solidFill>
                  <a:srgbClr val="333333"/>
                </a:solidFill>
                <a:latin typeface="Times New Roman"/>
                <a:cs typeface="Times New Roman"/>
              </a:rPr>
              <a:t>→ </a:t>
            </a:r>
            <a:r>
              <a:rPr dirty="0" sz="250" spc="869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writes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1024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458427" y="2061470"/>
            <a:ext cx="84137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b="1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dirty="0" sz="1450" spc="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5" b="1">
                <a:solidFill>
                  <a:srgbClr val="333333"/>
                </a:solidFill>
                <a:latin typeface="Times New Roman"/>
                <a:cs typeface="Times New Roman"/>
              </a:rPr>
              <a:t>B: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812895" y="2474248"/>
            <a:ext cx="1664335" cy="7975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7320" indent="-14732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147320" algn="l"/>
              </a:tabLst>
            </a:pP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lseek(fd,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0,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SEEK_END)</a:t>
            </a:r>
            <a:endParaRPr sz="1200">
              <a:latin typeface="Times New Roman"/>
              <a:cs typeface="Times New Roman"/>
            </a:endParaRPr>
          </a:p>
          <a:p>
            <a:pPr marL="148590">
              <a:lnSpc>
                <a:spcPct val="100000"/>
              </a:lnSpc>
              <a:spcBef>
                <a:spcPts val="95"/>
              </a:spcBef>
            </a:pPr>
            <a:r>
              <a:rPr dirty="0" sz="250" spc="919">
                <a:solidFill>
                  <a:srgbClr val="333333"/>
                </a:solidFill>
                <a:latin typeface="Times New Roman"/>
                <a:cs typeface="Times New Roman"/>
              </a:rPr>
              <a:t>→</a:t>
            </a:r>
            <a:r>
              <a:rPr dirty="0" sz="250" spc="2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offset=1024</a:t>
            </a:r>
            <a:endParaRPr sz="1200">
              <a:latin typeface="Times New Roman"/>
              <a:cs typeface="Times New Roman"/>
            </a:endParaRPr>
          </a:p>
          <a:p>
            <a:pPr marL="146685" marR="215265" indent="-147320">
              <a:lnSpc>
                <a:spcPct val="106600"/>
              </a:lnSpc>
              <a:buAutoNum type="arabicPeriod" startAt="2"/>
              <a:tabLst>
                <a:tab pos="148590" algn="l"/>
              </a:tabLst>
            </a:pP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write(fd,</a:t>
            </a:r>
            <a:r>
              <a:rPr dirty="0" sz="12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data,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len)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50" spc="869">
                <a:solidFill>
                  <a:srgbClr val="333333"/>
                </a:solidFill>
                <a:latin typeface="Times New Roman"/>
                <a:cs typeface="Times New Roman"/>
              </a:rPr>
              <a:t>→ </a:t>
            </a:r>
            <a:r>
              <a:rPr dirty="0" sz="250" spc="869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writes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1024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812895" y="3253774"/>
            <a:ext cx="1687195" cy="40767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48590" marR="5080" indent="-149225">
              <a:lnSpc>
                <a:spcPct val="106600"/>
              </a:lnSpc>
              <a:spcBef>
                <a:spcPts val="30"/>
              </a:spcBef>
              <a:tabLst>
                <a:tab pos="300990" algn="l"/>
              </a:tabLst>
            </a:pP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3.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		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Overwrites</a:t>
            </a:r>
            <a:r>
              <a:rPr dirty="0" sz="1200" spc="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3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dirty="0" sz="12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A's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data!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035709" y="4018501"/>
            <a:ext cx="2402840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250" spc="-25">
                <a:solidFill>
                  <a:srgbClr val="373C3C"/>
                </a:solidFill>
                <a:latin typeface="Times New Roman"/>
                <a:cs typeface="Times New Roman"/>
              </a:rPr>
              <a:t>Atomic</a:t>
            </a:r>
            <a:r>
              <a:rPr dirty="0" sz="1250" spc="-1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250" spc="-25">
                <a:solidFill>
                  <a:srgbClr val="373C3C"/>
                </a:solidFill>
                <a:latin typeface="Times New Roman"/>
                <a:cs typeface="Times New Roman"/>
              </a:rPr>
              <a:t>Operation</a:t>
            </a:r>
            <a:r>
              <a:rPr dirty="0" sz="1250" spc="-1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250" spc="-30">
                <a:solidFill>
                  <a:srgbClr val="373C3C"/>
                </a:solidFill>
                <a:latin typeface="Times New Roman"/>
                <a:cs typeface="Times New Roman"/>
              </a:rPr>
              <a:t>(With</a:t>
            </a:r>
            <a:r>
              <a:rPr dirty="0" sz="1250" spc="-1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250" spc="-10">
                <a:solidFill>
                  <a:srgbClr val="373C3C"/>
                </a:solidFill>
                <a:latin typeface="Times New Roman"/>
                <a:cs typeface="Times New Roman"/>
              </a:rPr>
              <a:t>O_APPEND)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954172" y="4568355"/>
            <a:ext cx="84137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b="1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dirty="0" sz="1450" spc="-7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5" b="1">
                <a:solidFill>
                  <a:srgbClr val="333333"/>
                </a:solidFill>
                <a:latin typeface="Times New Roman"/>
                <a:cs typeface="Times New Roman"/>
              </a:rPr>
              <a:t>A: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308640" y="4981133"/>
            <a:ext cx="1412240" cy="9836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7320" indent="-14732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147320" algn="l"/>
              </a:tabLst>
            </a:pP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write(fd,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data,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len)</a:t>
            </a:r>
            <a:endParaRPr sz="1200">
              <a:latin typeface="Times New Roman"/>
              <a:cs typeface="Times New Roman"/>
            </a:endParaRPr>
          </a:p>
          <a:p>
            <a:pPr marL="146685" marR="5080" indent="-147320">
              <a:lnSpc>
                <a:spcPct val="106600"/>
              </a:lnSpc>
              <a:buAutoNum type="arabicPeriod"/>
              <a:tabLst>
                <a:tab pos="148590" algn="l"/>
              </a:tabLst>
            </a:pP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Kernel automatically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seeks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EOF</a:t>
            </a:r>
            <a:endParaRPr sz="1200">
              <a:latin typeface="Times New Roman"/>
              <a:cs typeface="Times New Roman"/>
            </a:endParaRPr>
          </a:p>
          <a:p>
            <a:pPr marL="146685" marR="76835" indent="-147320">
              <a:lnSpc>
                <a:spcPct val="101699"/>
              </a:lnSpc>
              <a:spcBef>
                <a:spcPts val="70"/>
              </a:spcBef>
              <a:buAutoNum type="arabicPeriod"/>
              <a:tabLst>
                <a:tab pos="148590" algn="l"/>
              </a:tabLst>
            </a:pP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Writes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actual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end 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(1024)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458427" y="4568355"/>
            <a:ext cx="841375" cy="2508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1450" b="1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dirty="0" sz="1450" spc="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5" b="1">
                <a:solidFill>
                  <a:srgbClr val="333333"/>
                </a:solidFill>
                <a:latin typeface="Times New Roman"/>
                <a:cs typeface="Times New Roman"/>
              </a:rPr>
              <a:t>B: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8812895" y="4981133"/>
            <a:ext cx="1412240" cy="98361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47320" indent="-147320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147320" algn="l"/>
              </a:tabLst>
            </a:pP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write(fd,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data,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len)</a:t>
            </a:r>
            <a:endParaRPr sz="1200">
              <a:latin typeface="Times New Roman"/>
              <a:cs typeface="Times New Roman"/>
            </a:endParaRPr>
          </a:p>
          <a:p>
            <a:pPr marL="146685" marR="5080" indent="-147320">
              <a:lnSpc>
                <a:spcPct val="106600"/>
              </a:lnSpc>
              <a:buAutoNum type="arabicPeriod"/>
              <a:tabLst>
                <a:tab pos="148590" algn="l"/>
              </a:tabLst>
            </a:pP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Kernel automatically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seeks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2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EOF</a:t>
            </a:r>
            <a:endParaRPr sz="1200">
              <a:latin typeface="Times New Roman"/>
              <a:cs typeface="Times New Roman"/>
            </a:endParaRPr>
          </a:p>
          <a:p>
            <a:pPr marL="146685" marR="76835" indent="-147320">
              <a:lnSpc>
                <a:spcPct val="101699"/>
              </a:lnSpc>
              <a:spcBef>
                <a:spcPts val="70"/>
              </a:spcBef>
              <a:buAutoNum type="arabicPeriod"/>
              <a:tabLst>
                <a:tab pos="148590" algn="l"/>
              </a:tabLst>
            </a:pP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Writes</a:t>
            </a:r>
            <a:r>
              <a:rPr dirty="0" sz="12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Times New Roman"/>
                <a:cs typeface="Times New Roman"/>
              </a:rPr>
              <a:t>actual</a:t>
            </a:r>
            <a:r>
              <a:rPr dirty="0" sz="12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end </a:t>
            </a:r>
            <a:r>
              <a:rPr dirty="0" sz="1200" spc="-25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dirty="0" sz="1200" spc="-10">
                <a:solidFill>
                  <a:srgbClr val="333333"/>
                </a:solidFill>
                <a:latin typeface="Times New Roman"/>
                <a:cs typeface="Times New Roman"/>
              </a:rPr>
              <a:t>(1024+len)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42543" y="3678935"/>
            <a:ext cx="4819015" cy="2152015"/>
            <a:chOff x="542543" y="3678935"/>
            <a:chExt cx="4819015" cy="2152015"/>
          </a:xfrm>
        </p:grpSpPr>
        <p:sp>
          <p:nvSpPr>
            <p:cNvPr id="26" name="object 26" descr=""/>
            <p:cNvSpPr/>
            <p:nvPr/>
          </p:nvSpPr>
          <p:spPr>
            <a:xfrm>
              <a:off x="542543" y="3678935"/>
              <a:ext cx="4819015" cy="2152015"/>
            </a:xfrm>
            <a:custGeom>
              <a:avLst/>
              <a:gdLst/>
              <a:ahLst/>
              <a:cxnLst/>
              <a:rect l="l" t="t" r="r" b="b"/>
              <a:pathLst>
                <a:path w="4819015" h="2152015">
                  <a:moveTo>
                    <a:pt x="4818887" y="2151887"/>
                  </a:moveTo>
                  <a:lnTo>
                    <a:pt x="0" y="2151887"/>
                  </a:lnTo>
                  <a:lnTo>
                    <a:pt x="0" y="0"/>
                  </a:lnTo>
                  <a:lnTo>
                    <a:pt x="4818887" y="0"/>
                  </a:lnTo>
                  <a:lnTo>
                    <a:pt x="4818887" y="142017"/>
                  </a:lnTo>
                  <a:lnTo>
                    <a:pt x="220694" y="142017"/>
                  </a:lnTo>
                  <a:lnTo>
                    <a:pt x="213624" y="142666"/>
                  </a:lnTo>
                  <a:lnTo>
                    <a:pt x="185909" y="170380"/>
                  </a:lnTo>
                  <a:lnTo>
                    <a:pt x="185261" y="177450"/>
                  </a:lnTo>
                  <a:lnTo>
                    <a:pt x="185261" y="1887092"/>
                  </a:lnTo>
                  <a:lnTo>
                    <a:pt x="207092" y="1919931"/>
                  </a:lnTo>
                  <a:lnTo>
                    <a:pt x="220694" y="1922525"/>
                  </a:lnTo>
                  <a:lnTo>
                    <a:pt x="4818887" y="1922525"/>
                  </a:lnTo>
                  <a:lnTo>
                    <a:pt x="4818887" y="2151887"/>
                  </a:lnTo>
                  <a:close/>
                </a:path>
                <a:path w="4819015" h="2152015">
                  <a:moveTo>
                    <a:pt x="4818887" y="1922525"/>
                  </a:moveTo>
                  <a:lnTo>
                    <a:pt x="4596669" y="1922525"/>
                  </a:lnTo>
                  <a:lnTo>
                    <a:pt x="4603739" y="1921877"/>
                  </a:lnTo>
                  <a:lnTo>
                    <a:pt x="4610271" y="1919931"/>
                  </a:lnTo>
                  <a:lnTo>
                    <a:pt x="4632102" y="1887092"/>
                  </a:lnTo>
                  <a:lnTo>
                    <a:pt x="4632102" y="177450"/>
                  </a:lnTo>
                  <a:lnTo>
                    <a:pt x="4610271" y="144612"/>
                  </a:lnTo>
                  <a:lnTo>
                    <a:pt x="4596669" y="142017"/>
                  </a:lnTo>
                  <a:lnTo>
                    <a:pt x="4818887" y="142017"/>
                  </a:lnTo>
                  <a:lnTo>
                    <a:pt x="4818887" y="1922525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27805" y="3820953"/>
              <a:ext cx="4446905" cy="1780539"/>
            </a:xfrm>
            <a:custGeom>
              <a:avLst/>
              <a:gdLst/>
              <a:ahLst/>
              <a:cxnLst/>
              <a:rect l="l" t="t" r="r" b="b"/>
              <a:pathLst>
                <a:path w="4446905" h="1780539">
                  <a:moveTo>
                    <a:pt x="4416107" y="1780507"/>
                  </a:moveTo>
                  <a:lnTo>
                    <a:pt x="30734" y="1780507"/>
                  </a:lnTo>
                  <a:lnTo>
                    <a:pt x="26214" y="1779608"/>
                  </a:lnTo>
                  <a:lnTo>
                    <a:pt x="0" y="1749773"/>
                  </a:lnTo>
                  <a:lnTo>
                    <a:pt x="0" y="1745075"/>
                  </a:lnTo>
                  <a:lnTo>
                    <a:pt x="0" y="30733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4416107" y="0"/>
                  </a:lnTo>
                  <a:lnTo>
                    <a:pt x="4445942" y="26213"/>
                  </a:lnTo>
                  <a:lnTo>
                    <a:pt x="4446841" y="30733"/>
                  </a:lnTo>
                  <a:lnTo>
                    <a:pt x="4446841" y="1749773"/>
                  </a:lnTo>
                  <a:lnTo>
                    <a:pt x="4420626" y="1779608"/>
                  </a:lnTo>
                  <a:lnTo>
                    <a:pt x="4416107" y="1780507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801888" y="3858985"/>
            <a:ext cx="3825875" cy="4591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//</a:t>
            </a:r>
            <a:r>
              <a:rPr dirty="0" sz="900" spc="1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Atomic</a:t>
            </a:r>
            <a:r>
              <a:rPr dirty="0" sz="900" spc="1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append</a:t>
            </a:r>
            <a:r>
              <a:rPr dirty="0" sz="900" spc="1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with</a:t>
            </a:r>
            <a:r>
              <a:rPr dirty="0" sz="900" spc="1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Courier New"/>
                <a:cs typeface="Courier New"/>
              </a:rPr>
              <a:t>O_APPEND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int</a:t>
            </a:r>
            <a:r>
              <a:rPr dirty="0" sz="900" spc="16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fd</a:t>
            </a:r>
            <a:r>
              <a:rPr dirty="0" sz="900" spc="1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dirty="0" sz="900" spc="1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open("log.txt",</a:t>
            </a:r>
            <a:r>
              <a:rPr dirty="0" sz="900" spc="1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O_WRONLY</a:t>
            </a:r>
            <a:r>
              <a:rPr dirty="0" sz="900" spc="1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|</a:t>
            </a:r>
            <a:r>
              <a:rPr dirty="0" sz="900" spc="1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Courier New"/>
                <a:cs typeface="Courier New"/>
              </a:rPr>
              <a:t>O_APPEND);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569845" algn="l"/>
              </a:tabLst>
            </a:pP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write(fd,</a:t>
            </a:r>
            <a:r>
              <a:rPr dirty="0" sz="900" spc="20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"new</a:t>
            </a:r>
            <a:r>
              <a:rPr dirty="0" sz="900" spc="204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log</a:t>
            </a:r>
            <a:r>
              <a:rPr dirty="0" sz="900" spc="20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entry\n",</a:t>
            </a:r>
            <a:r>
              <a:rPr dirty="0" sz="900" spc="204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20">
                <a:solidFill>
                  <a:srgbClr val="333333"/>
                </a:solidFill>
                <a:latin typeface="Courier New"/>
                <a:cs typeface="Courier New"/>
              </a:rPr>
              <a:t>14);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	//</a:t>
            </a:r>
            <a:r>
              <a:rPr dirty="0" sz="900" spc="14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Always</a:t>
            </a:r>
            <a:r>
              <a:rPr dirty="0" sz="900" spc="14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Courier New"/>
                <a:cs typeface="Courier New"/>
              </a:rPr>
              <a:t>appends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801888" y="4443630"/>
            <a:ext cx="3898900" cy="4591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90"/>
              </a:spcBef>
            </a:pP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//</a:t>
            </a:r>
            <a:r>
              <a:rPr dirty="0" sz="900" spc="1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Atomic</a:t>
            </a:r>
            <a:r>
              <a:rPr dirty="0" sz="900" spc="1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read</a:t>
            </a:r>
            <a:r>
              <a:rPr dirty="0" sz="900" spc="1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at</a:t>
            </a:r>
            <a:r>
              <a:rPr dirty="0" sz="900" spc="1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oﬀset</a:t>
            </a:r>
            <a:r>
              <a:rPr dirty="0" sz="900" spc="1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without</a:t>
            </a:r>
            <a:r>
              <a:rPr dirty="0" sz="900" spc="1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changing</a:t>
            </a:r>
            <a:r>
              <a:rPr dirty="0" sz="900" spc="1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ﬁle</a:t>
            </a:r>
            <a:r>
              <a:rPr dirty="0" sz="900" spc="1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Courier New"/>
                <a:cs typeface="Courier New"/>
              </a:rPr>
              <a:t>position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char</a:t>
            </a:r>
            <a:r>
              <a:rPr dirty="0" sz="900" spc="14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Courier New"/>
                <a:cs typeface="Courier New"/>
              </a:rPr>
              <a:t>buf[100];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ssize_t</a:t>
            </a:r>
            <a:r>
              <a:rPr dirty="0" sz="900" spc="1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n</a:t>
            </a:r>
            <a:r>
              <a:rPr dirty="0" sz="900" spc="1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dirty="0" sz="900" spc="19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pread(fd,</a:t>
            </a:r>
            <a:r>
              <a:rPr dirty="0" sz="900" spc="1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buf,</a:t>
            </a:r>
            <a:r>
              <a:rPr dirty="0" sz="900" spc="19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sizeof(buf),</a:t>
            </a:r>
            <a:r>
              <a:rPr dirty="0" sz="900" spc="1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Courier New"/>
                <a:cs typeface="Courier New"/>
              </a:rPr>
              <a:t>1024);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801888" y="5028274"/>
            <a:ext cx="3971925" cy="3086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3299"/>
              </a:lnSpc>
              <a:spcBef>
                <a:spcPts val="90"/>
              </a:spcBef>
            </a:pP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//</a:t>
            </a:r>
            <a:r>
              <a:rPr dirty="0" sz="900" spc="1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Atomic</a:t>
            </a:r>
            <a:r>
              <a:rPr dirty="0" sz="900" spc="16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write</a:t>
            </a:r>
            <a:r>
              <a:rPr dirty="0" sz="900" spc="1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at</a:t>
            </a:r>
            <a:r>
              <a:rPr dirty="0" sz="900" spc="16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oﬀset</a:t>
            </a:r>
            <a:r>
              <a:rPr dirty="0" sz="900" spc="1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without</a:t>
            </a:r>
            <a:r>
              <a:rPr dirty="0" sz="900" spc="16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changing</a:t>
            </a:r>
            <a:r>
              <a:rPr dirty="0" sz="900" spc="1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ﬁle</a:t>
            </a:r>
            <a:r>
              <a:rPr dirty="0" sz="900" spc="16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Courier New"/>
                <a:cs typeface="Courier New"/>
              </a:rPr>
              <a:t>position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pwrite(fd,</a:t>
            </a:r>
            <a:r>
              <a:rPr dirty="0" sz="900" spc="204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"data",</a:t>
            </a:r>
            <a:r>
              <a:rPr dirty="0" sz="900" spc="204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4,</a:t>
            </a:r>
            <a:r>
              <a:rPr dirty="0" sz="900" spc="204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Courier New"/>
                <a:cs typeface="Courier New"/>
              </a:rPr>
              <a:t>2048);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20"/>
              <a:t>dup</a:t>
            </a:r>
            <a:r>
              <a:rPr dirty="0" spc="-150"/>
              <a:t> </a:t>
            </a:r>
            <a:r>
              <a:rPr dirty="0" spc="-30"/>
              <a:t>and</a:t>
            </a:r>
            <a:r>
              <a:rPr dirty="0" spc="-150"/>
              <a:t> </a:t>
            </a:r>
            <a:r>
              <a:rPr dirty="0" spc="-45"/>
              <a:t>dup2</a:t>
            </a:r>
            <a:r>
              <a:rPr dirty="0" spc="-150"/>
              <a:t> </a:t>
            </a:r>
            <a:r>
              <a:rPr dirty="0" spc="-50"/>
              <a:t>Functions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871156"/>
            <a:ext cx="5102860" cy="5386070"/>
            <a:chOff x="400049" y="871156"/>
            <a:chExt cx="5102860" cy="538607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871156"/>
              <a:ext cx="5102860" cy="5386070"/>
            </a:xfrm>
            <a:custGeom>
              <a:avLst/>
              <a:gdLst/>
              <a:ahLst/>
              <a:cxnLst/>
              <a:rect l="l" t="t" r="r" b="b"/>
              <a:pathLst>
                <a:path w="5102860" h="5386070">
                  <a:moveTo>
                    <a:pt x="5052692" y="5385815"/>
                  </a:moveTo>
                  <a:lnTo>
                    <a:pt x="49659" y="5385815"/>
                  </a:lnTo>
                  <a:lnTo>
                    <a:pt x="46203" y="5385475"/>
                  </a:lnTo>
                  <a:lnTo>
                    <a:pt x="10896" y="5365096"/>
                  </a:lnTo>
                  <a:lnTo>
                    <a:pt x="0" y="5336155"/>
                  </a:lnTo>
                  <a:lnTo>
                    <a:pt x="0" y="533266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5336155"/>
                  </a:lnTo>
                  <a:lnTo>
                    <a:pt x="5084315" y="5372716"/>
                  </a:lnTo>
                  <a:lnTo>
                    <a:pt x="5056148" y="5385475"/>
                  </a:lnTo>
                  <a:lnTo>
                    <a:pt x="5052692" y="5385815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048321"/>
              <a:ext cx="4748530" cy="735330"/>
            </a:xfrm>
            <a:custGeom>
              <a:avLst/>
              <a:gdLst/>
              <a:ahLst/>
              <a:cxnLst/>
              <a:rect l="l" t="t" r="r" b="b"/>
              <a:pathLst>
                <a:path w="4748530" h="735330">
                  <a:moveTo>
                    <a:pt x="4717287" y="735234"/>
                  </a:moveTo>
                  <a:lnTo>
                    <a:pt x="30734" y="735234"/>
                  </a:lnTo>
                  <a:lnTo>
                    <a:pt x="26214" y="734335"/>
                  </a:lnTo>
                  <a:lnTo>
                    <a:pt x="0" y="704500"/>
                  </a:lnTo>
                  <a:lnTo>
                    <a:pt x="0" y="699801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4717287" y="0"/>
                  </a:lnTo>
                  <a:lnTo>
                    <a:pt x="4747122" y="26214"/>
                  </a:lnTo>
                  <a:lnTo>
                    <a:pt x="4748021" y="30734"/>
                  </a:lnTo>
                  <a:lnTo>
                    <a:pt x="4748021" y="704500"/>
                  </a:lnTo>
                  <a:lnTo>
                    <a:pt x="4721807" y="734335"/>
                  </a:lnTo>
                  <a:lnTo>
                    <a:pt x="4717287" y="735234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280233" y="1032374"/>
            <a:ext cx="3342004" cy="592455"/>
          </a:xfrm>
          <a:prstGeom prst="rect">
            <a:avLst/>
          </a:prstGeom>
        </p:spPr>
        <p:txBody>
          <a:bodyPr wrap="square" lIns="0" tIns="514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dirty="0" sz="160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1600" spc="1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333333"/>
                </a:solidFill>
                <a:latin typeface="Lucida Console"/>
                <a:cs typeface="Lucida Console"/>
              </a:rPr>
              <a:t>dup(int</a:t>
            </a:r>
            <a:r>
              <a:rPr dirty="0" sz="1600" spc="18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Lucida Console"/>
                <a:cs typeface="Lucida Console"/>
              </a:rPr>
              <a:t>fd);</a:t>
            </a:r>
            <a:endParaRPr sz="160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  <a:spcBef>
                <a:spcPts val="315"/>
              </a:spcBef>
            </a:pPr>
            <a:r>
              <a:rPr dirty="0" sz="160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1600" spc="16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333333"/>
                </a:solidFill>
                <a:latin typeface="Lucida Console"/>
                <a:cs typeface="Lucida Console"/>
              </a:rPr>
              <a:t>dup2(int</a:t>
            </a:r>
            <a:r>
              <a:rPr dirty="0" sz="1600" spc="16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333333"/>
                </a:solidFill>
                <a:latin typeface="Lucida Console"/>
                <a:cs typeface="Lucida Console"/>
              </a:rPr>
              <a:t>fd,</a:t>
            </a:r>
            <a:r>
              <a:rPr dirty="0" sz="1600" spc="16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1600" spc="16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Lucida Console"/>
                <a:cs typeface="Lucida Console"/>
              </a:rPr>
              <a:t>fd2);</a:t>
            </a:r>
            <a:endParaRPr sz="1600">
              <a:latin typeface="Lucida Console"/>
              <a:cs typeface="Lucida Console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42543" y="2022728"/>
            <a:ext cx="4819015" cy="4100829"/>
            <a:chOff x="542543" y="2022728"/>
            <a:chExt cx="4819015" cy="4100829"/>
          </a:xfrm>
        </p:grpSpPr>
        <p:sp>
          <p:nvSpPr>
            <p:cNvPr id="8" name="object 8" descr=""/>
            <p:cNvSpPr/>
            <p:nvPr/>
          </p:nvSpPr>
          <p:spPr>
            <a:xfrm>
              <a:off x="1206144" y="2022728"/>
              <a:ext cx="62230" cy="1169670"/>
            </a:xfrm>
            <a:custGeom>
              <a:avLst/>
              <a:gdLst/>
              <a:ahLst/>
              <a:cxnLst/>
              <a:rect l="l" t="t" r="r" b="b"/>
              <a:pathLst>
                <a:path w="62230" h="1169670">
                  <a:moveTo>
                    <a:pt x="62014" y="1138288"/>
                  </a:moveTo>
                  <a:lnTo>
                    <a:pt x="35115" y="1107287"/>
                  </a:lnTo>
                  <a:lnTo>
                    <a:pt x="26898" y="1107287"/>
                  </a:lnTo>
                  <a:lnTo>
                    <a:pt x="0" y="1134173"/>
                  </a:lnTo>
                  <a:lnTo>
                    <a:pt x="0" y="1142403"/>
                  </a:lnTo>
                  <a:lnTo>
                    <a:pt x="26898" y="1169289"/>
                  </a:lnTo>
                  <a:lnTo>
                    <a:pt x="35115" y="1169289"/>
                  </a:lnTo>
                  <a:lnTo>
                    <a:pt x="62014" y="1138288"/>
                  </a:lnTo>
                  <a:close/>
                </a:path>
                <a:path w="62230" h="1169670">
                  <a:moveTo>
                    <a:pt x="62014" y="854824"/>
                  </a:moveTo>
                  <a:lnTo>
                    <a:pt x="35115" y="823823"/>
                  </a:lnTo>
                  <a:lnTo>
                    <a:pt x="26898" y="823823"/>
                  </a:lnTo>
                  <a:lnTo>
                    <a:pt x="0" y="850709"/>
                  </a:lnTo>
                  <a:lnTo>
                    <a:pt x="0" y="858939"/>
                  </a:lnTo>
                  <a:lnTo>
                    <a:pt x="26898" y="885825"/>
                  </a:lnTo>
                  <a:lnTo>
                    <a:pt x="35115" y="885825"/>
                  </a:lnTo>
                  <a:lnTo>
                    <a:pt x="62014" y="854824"/>
                  </a:lnTo>
                  <a:close/>
                </a:path>
                <a:path w="62230" h="1169670">
                  <a:moveTo>
                    <a:pt x="62014" y="580224"/>
                  </a:moveTo>
                  <a:lnTo>
                    <a:pt x="35115" y="549211"/>
                  </a:lnTo>
                  <a:lnTo>
                    <a:pt x="26898" y="549211"/>
                  </a:lnTo>
                  <a:lnTo>
                    <a:pt x="0" y="576110"/>
                  </a:lnTo>
                  <a:lnTo>
                    <a:pt x="0" y="584327"/>
                  </a:lnTo>
                  <a:lnTo>
                    <a:pt x="26898" y="611225"/>
                  </a:lnTo>
                  <a:lnTo>
                    <a:pt x="35115" y="611225"/>
                  </a:lnTo>
                  <a:lnTo>
                    <a:pt x="62014" y="580224"/>
                  </a:lnTo>
                  <a:close/>
                </a:path>
                <a:path w="62230" h="1169670">
                  <a:moveTo>
                    <a:pt x="62014" y="305612"/>
                  </a:moveTo>
                  <a:lnTo>
                    <a:pt x="35115" y="274612"/>
                  </a:lnTo>
                  <a:lnTo>
                    <a:pt x="26898" y="274612"/>
                  </a:lnTo>
                  <a:lnTo>
                    <a:pt x="0" y="301498"/>
                  </a:lnTo>
                  <a:lnTo>
                    <a:pt x="0" y="309727"/>
                  </a:lnTo>
                  <a:lnTo>
                    <a:pt x="26898" y="336613"/>
                  </a:lnTo>
                  <a:lnTo>
                    <a:pt x="35115" y="336613"/>
                  </a:lnTo>
                  <a:lnTo>
                    <a:pt x="62014" y="305612"/>
                  </a:lnTo>
                  <a:close/>
                </a:path>
                <a:path w="62230" h="1169670">
                  <a:moveTo>
                    <a:pt x="62014" y="31013"/>
                  </a:moveTo>
                  <a:lnTo>
                    <a:pt x="35115" y="0"/>
                  </a:lnTo>
                  <a:lnTo>
                    <a:pt x="26898" y="0"/>
                  </a:lnTo>
                  <a:lnTo>
                    <a:pt x="0" y="26898"/>
                  </a:lnTo>
                  <a:lnTo>
                    <a:pt x="0" y="35115"/>
                  </a:lnTo>
                  <a:lnTo>
                    <a:pt x="26898" y="62014"/>
                  </a:lnTo>
                  <a:lnTo>
                    <a:pt x="35115" y="62014"/>
                  </a:lnTo>
                  <a:lnTo>
                    <a:pt x="62014" y="31013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42543" y="3334511"/>
              <a:ext cx="4819015" cy="2788920"/>
            </a:xfrm>
            <a:custGeom>
              <a:avLst/>
              <a:gdLst/>
              <a:ahLst/>
              <a:cxnLst/>
              <a:rect l="l" t="t" r="r" b="b"/>
              <a:pathLst>
                <a:path w="4819015" h="2788920">
                  <a:moveTo>
                    <a:pt x="4818887" y="2788919"/>
                  </a:moveTo>
                  <a:lnTo>
                    <a:pt x="0" y="2788919"/>
                  </a:lnTo>
                  <a:lnTo>
                    <a:pt x="0" y="0"/>
                  </a:lnTo>
                  <a:lnTo>
                    <a:pt x="4818887" y="0"/>
                  </a:lnTo>
                  <a:lnTo>
                    <a:pt x="4818887" y="140969"/>
                  </a:lnTo>
                  <a:lnTo>
                    <a:pt x="220694" y="140969"/>
                  </a:lnTo>
                  <a:lnTo>
                    <a:pt x="213624" y="141618"/>
                  </a:lnTo>
                  <a:lnTo>
                    <a:pt x="185909" y="169333"/>
                  </a:lnTo>
                  <a:lnTo>
                    <a:pt x="185261" y="176402"/>
                  </a:lnTo>
                  <a:lnTo>
                    <a:pt x="185261" y="2523839"/>
                  </a:lnTo>
                  <a:lnTo>
                    <a:pt x="207092" y="2556677"/>
                  </a:lnTo>
                  <a:lnTo>
                    <a:pt x="220694" y="2559272"/>
                  </a:lnTo>
                  <a:lnTo>
                    <a:pt x="4818887" y="2559272"/>
                  </a:lnTo>
                  <a:lnTo>
                    <a:pt x="4818887" y="2788919"/>
                  </a:lnTo>
                  <a:close/>
                </a:path>
                <a:path w="4819015" h="2788920">
                  <a:moveTo>
                    <a:pt x="4818887" y="2559272"/>
                  </a:moveTo>
                  <a:lnTo>
                    <a:pt x="4596669" y="2559272"/>
                  </a:lnTo>
                  <a:lnTo>
                    <a:pt x="4603739" y="2558623"/>
                  </a:lnTo>
                  <a:lnTo>
                    <a:pt x="4610271" y="2556677"/>
                  </a:lnTo>
                  <a:lnTo>
                    <a:pt x="4632102" y="2523839"/>
                  </a:lnTo>
                  <a:lnTo>
                    <a:pt x="4632102" y="176402"/>
                  </a:lnTo>
                  <a:lnTo>
                    <a:pt x="4610271" y="143564"/>
                  </a:lnTo>
                  <a:lnTo>
                    <a:pt x="4596669" y="140969"/>
                  </a:lnTo>
                  <a:lnTo>
                    <a:pt x="4818887" y="140969"/>
                  </a:lnTo>
                  <a:lnTo>
                    <a:pt x="4818887" y="2559272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27805" y="3475481"/>
              <a:ext cx="4446905" cy="2418715"/>
            </a:xfrm>
            <a:custGeom>
              <a:avLst/>
              <a:gdLst/>
              <a:ahLst/>
              <a:cxnLst/>
              <a:rect l="l" t="t" r="r" b="b"/>
              <a:pathLst>
                <a:path w="4446905" h="2418715">
                  <a:moveTo>
                    <a:pt x="4416107" y="2418301"/>
                  </a:moveTo>
                  <a:lnTo>
                    <a:pt x="30734" y="2418301"/>
                  </a:lnTo>
                  <a:lnTo>
                    <a:pt x="26214" y="2417402"/>
                  </a:lnTo>
                  <a:lnTo>
                    <a:pt x="0" y="2387567"/>
                  </a:lnTo>
                  <a:lnTo>
                    <a:pt x="0" y="2382869"/>
                  </a:lnTo>
                  <a:lnTo>
                    <a:pt x="0" y="30734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4416107" y="0"/>
                  </a:lnTo>
                  <a:lnTo>
                    <a:pt x="4445942" y="26214"/>
                  </a:lnTo>
                  <a:lnTo>
                    <a:pt x="4446841" y="30734"/>
                  </a:lnTo>
                  <a:lnTo>
                    <a:pt x="4446841" y="2387567"/>
                  </a:lnTo>
                  <a:lnTo>
                    <a:pt x="4420626" y="2417402"/>
                  </a:lnTo>
                  <a:lnTo>
                    <a:pt x="4416107" y="2418301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380027" y="1884682"/>
            <a:ext cx="3709670" cy="14001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287655">
              <a:lnSpc>
                <a:spcPct val="103000"/>
              </a:lnSpc>
              <a:spcBef>
                <a:spcPts val="40"/>
              </a:spcBef>
            </a:pPr>
            <a:r>
              <a:rPr dirty="0" sz="1750" spc="-40">
                <a:solidFill>
                  <a:srgbClr val="333333"/>
                </a:solidFill>
                <a:latin typeface="Times New Roman"/>
                <a:cs typeface="Times New Roman"/>
              </a:rPr>
              <a:t>Duplicate</a:t>
            </a:r>
            <a:r>
              <a:rPr dirty="0" sz="175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35">
                <a:solidFill>
                  <a:srgbClr val="333333"/>
                </a:solidFill>
                <a:latin typeface="Times New Roman"/>
                <a:cs typeface="Times New Roman"/>
              </a:rPr>
              <a:t>existing</a:t>
            </a:r>
            <a:r>
              <a:rPr dirty="0" sz="175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2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75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33333"/>
                </a:solidFill>
                <a:latin typeface="Times New Roman"/>
                <a:cs typeface="Times New Roman"/>
              </a:rPr>
              <a:t>descriptors </a:t>
            </a:r>
            <a:r>
              <a:rPr dirty="0" sz="1750" spc="-30">
                <a:solidFill>
                  <a:srgbClr val="333333"/>
                </a:solidFill>
                <a:latin typeface="Times New Roman"/>
                <a:cs typeface="Times New Roman"/>
              </a:rPr>
              <a:t>dup():</a:t>
            </a:r>
            <a:r>
              <a:rPr dirty="0" sz="17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35">
                <a:solidFill>
                  <a:srgbClr val="333333"/>
                </a:solidFill>
                <a:latin typeface="Times New Roman"/>
                <a:cs typeface="Times New Roman"/>
              </a:rPr>
              <a:t>Returns</a:t>
            </a:r>
            <a:r>
              <a:rPr dirty="0" sz="17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30">
                <a:solidFill>
                  <a:srgbClr val="333333"/>
                </a:solidFill>
                <a:latin typeface="Times New Roman"/>
                <a:cs typeface="Times New Roman"/>
              </a:rPr>
              <a:t>lowest</a:t>
            </a:r>
            <a:r>
              <a:rPr dirty="0" sz="17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35">
                <a:solidFill>
                  <a:srgbClr val="333333"/>
                </a:solidFill>
                <a:latin typeface="Times New Roman"/>
                <a:cs typeface="Times New Roman"/>
              </a:rPr>
              <a:t>unused</a:t>
            </a:r>
            <a:r>
              <a:rPr dirty="0" sz="17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25">
                <a:solidFill>
                  <a:srgbClr val="333333"/>
                </a:solidFill>
                <a:latin typeface="Times New Roman"/>
                <a:cs typeface="Times New Roman"/>
              </a:rPr>
              <a:t>descriptor</a:t>
            </a: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03000"/>
              </a:lnSpc>
            </a:pPr>
            <a:r>
              <a:rPr dirty="0" sz="1750" spc="-30">
                <a:solidFill>
                  <a:srgbClr val="333333"/>
                </a:solidFill>
                <a:latin typeface="Times New Roman"/>
                <a:cs typeface="Times New Roman"/>
              </a:rPr>
              <a:t>dup2():</a:t>
            </a:r>
            <a:r>
              <a:rPr dirty="0" sz="17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35">
                <a:solidFill>
                  <a:srgbClr val="333333"/>
                </a:solidFill>
                <a:latin typeface="Times New Roman"/>
                <a:cs typeface="Times New Roman"/>
              </a:rPr>
              <a:t>Specifies</a:t>
            </a:r>
            <a:r>
              <a:rPr dirty="0" sz="175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40">
                <a:solidFill>
                  <a:srgbClr val="333333"/>
                </a:solidFill>
                <a:latin typeface="Times New Roman"/>
                <a:cs typeface="Times New Roman"/>
              </a:rPr>
              <a:t>new</a:t>
            </a:r>
            <a:r>
              <a:rPr dirty="0" sz="17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35">
                <a:solidFill>
                  <a:srgbClr val="333333"/>
                </a:solidFill>
                <a:latin typeface="Times New Roman"/>
                <a:cs typeface="Times New Roman"/>
              </a:rPr>
              <a:t>descriptor</a:t>
            </a:r>
            <a:r>
              <a:rPr dirty="0" sz="175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33333"/>
                </a:solidFill>
                <a:latin typeface="Times New Roman"/>
                <a:cs typeface="Times New Roman"/>
              </a:rPr>
              <a:t>number </a:t>
            </a:r>
            <a:r>
              <a:rPr dirty="0" sz="1750" spc="-30">
                <a:solidFill>
                  <a:srgbClr val="333333"/>
                </a:solidFill>
                <a:latin typeface="Times New Roman"/>
                <a:cs typeface="Times New Roman"/>
              </a:rPr>
              <a:t>Both</a:t>
            </a:r>
            <a:r>
              <a:rPr dirty="0" sz="17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35">
                <a:solidFill>
                  <a:srgbClr val="333333"/>
                </a:solidFill>
                <a:latin typeface="Times New Roman"/>
                <a:cs typeface="Times New Roman"/>
              </a:rPr>
              <a:t>descriptors</a:t>
            </a:r>
            <a:r>
              <a:rPr dirty="0" sz="17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30">
                <a:solidFill>
                  <a:srgbClr val="333333"/>
                </a:solidFill>
                <a:latin typeface="Times New Roman"/>
                <a:cs typeface="Times New Roman"/>
              </a:rPr>
              <a:t>share</a:t>
            </a:r>
            <a:r>
              <a:rPr dirty="0" sz="17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4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dirty="0" sz="17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2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7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30">
                <a:solidFill>
                  <a:srgbClr val="333333"/>
                </a:solidFill>
                <a:latin typeface="Times New Roman"/>
                <a:cs typeface="Times New Roman"/>
              </a:rPr>
              <a:t>table</a:t>
            </a:r>
            <a:r>
              <a:rPr dirty="0" sz="17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33333"/>
                </a:solidFill>
                <a:latin typeface="Times New Roman"/>
                <a:cs typeface="Times New Roman"/>
              </a:rPr>
              <a:t>entry</a:t>
            </a: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750" spc="-4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dirty="0" sz="17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7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35">
                <a:solidFill>
                  <a:srgbClr val="333333"/>
                </a:solidFill>
                <a:latin typeface="Times New Roman"/>
                <a:cs typeface="Times New Roman"/>
              </a:rPr>
              <a:t>redirecting</a:t>
            </a:r>
            <a:r>
              <a:rPr dirty="0" sz="17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35">
                <a:solidFill>
                  <a:srgbClr val="333333"/>
                </a:solidFill>
                <a:latin typeface="Times New Roman"/>
                <a:cs typeface="Times New Roman"/>
              </a:rPr>
              <a:t>standard</a:t>
            </a:r>
            <a:r>
              <a:rPr dirty="0" sz="17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750" spc="-25">
                <a:solidFill>
                  <a:srgbClr val="333333"/>
                </a:solidFill>
                <a:latin typeface="Times New Roman"/>
                <a:cs typeface="Times New Roman"/>
              </a:rPr>
              <a:t>I/O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5679566" y="871156"/>
            <a:ext cx="5102860" cy="5386070"/>
          </a:xfrm>
          <a:custGeom>
            <a:avLst/>
            <a:gdLst/>
            <a:ahLst/>
            <a:cxnLst/>
            <a:rect l="l" t="t" r="r" b="b"/>
            <a:pathLst>
              <a:path w="5102859" h="5386070">
                <a:moveTo>
                  <a:pt x="5052692" y="5385815"/>
                </a:moveTo>
                <a:lnTo>
                  <a:pt x="49660" y="5385815"/>
                </a:lnTo>
                <a:lnTo>
                  <a:pt x="46203" y="5385475"/>
                </a:lnTo>
                <a:lnTo>
                  <a:pt x="10896" y="5365096"/>
                </a:lnTo>
                <a:lnTo>
                  <a:pt x="0" y="5336155"/>
                </a:lnTo>
                <a:lnTo>
                  <a:pt x="0" y="5332666"/>
                </a:lnTo>
                <a:lnTo>
                  <a:pt x="0" y="49659"/>
                </a:lnTo>
                <a:lnTo>
                  <a:pt x="18034" y="13099"/>
                </a:lnTo>
                <a:lnTo>
                  <a:pt x="49660" y="0"/>
                </a:lnTo>
                <a:lnTo>
                  <a:pt x="5052692" y="0"/>
                </a:lnTo>
                <a:lnTo>
                  <a:pt x="5089252" y="18034"/>
                </a:lnTo>
                <a:lnTo>
                  <a:pt x="5102351" y="49659"/>
                </a:lnTo>
                <a:lnTo>
                  <a:pt x="5102351" y="5336155"/>
                </a:lnTo>
                <a:lnTo>
                  <a:pt x="5084315" y="5372716"/>
                </a:lnTo>
                <a:lnTo>
                  <a:pt x="5056148" y="5385475"/>
                </a:lnTo>
                <a:lnTo>
                  <a:pt x="5052692" y="5385815"/>
                </a:lnTo>
                <a:close/>
              </a:path>
            </a:pathLst>
          </a:custGeom>
          <a:solidFill>
            <a:srgbClr val="F0F0F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795740" y="1006018"/>
            <a:ext cx="287020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-45">
                <a:solidFill>
                  <a:srgbClr val="373C3C"/>
                </a:solidFill>
                <a:latin typeface="Times New Roman"/>
                <a:cs typeface="Times New Roman"/>
              </a:rPr>
              <a:t>Before</a:t>
            </a:r>
            <a:r>
              <a:rPr dirty="0" sz="2050" spc="-5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55">
                <a:solidFill>
                  <a:srgbClr val="373C3C"/>
                </a:solidFill>
                <a:latin typeface="Times New Roman"/>
                <a:cs typeface="Times New Roman"/>
              </a:rPr>
              <a:t>and</a:t>
            </a:r>
            <a:r>
              <a:rPr dirty="0" sz="2050" spc="-13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73C3C"/>
                </a:solidFill>
                <a:latin typeface="Times New Roman"/>
                <a:cs typeface="Times New Roman"/>
              </a:rPr>
              <a:t>After</a:t>
            </a:r>
            <a:r>
              <a:rPr dirty="0" sz="2050" spc="-3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73C3C"/>
                </a:solidFill>
                <a:latin typeface="Times New Roman"/>
                <a:cs typeface="Times New Roman"/>
              </a:rPr>
              <a:t>dup2(fd, </a:t>
            </a:r>
            <a:r>
              <a:rPr dirty="0" sz="2050" spc="-25">
                <a:solidFill>
                  <a:srgbClr val="373C3C"/>
                </a:solidFill>
                <a:latin typeface="Times New Roman"/>
                <a:cs typeface="Times New Roman"/>
              </a:rPr>
              <a:t>1)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706478" y="1484258"/>
            <a:ext cx="104902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40">
                <a:solidFill>
                  <a:srgbClr val="373C3C"/>
                </a:solidFill>
                <a:latin typeface="Times New Roman"/>
                <a:cs typeface="Times New Roman"/>
              </a:rPr>
              <a:t>Before</a:t>
            </a:r>
            <a:r>
              <a:rPr dirty="0" sz="1700" spc="-5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373C3C"/>
                </a:solidFill>
                <a:latin typeface="Times New Roman"/>
                <a:cs typeface="Times New Roman"/>
              </a:rPr>
              <a:t>dup2</a:t>
            </a:r>
            <a:endParaRPr sz="1700">
              <a:latin typeface="Times New Roman"/>
              <a:cs typeface="Times New Roman"/>
            </a:endParaRPr>
          </a:p>
        </p:txBody>
      </p:sp>
      <p:graphicFrame>
        <p:nvGraphicFramePr>
          <p:cNvPr id="15" name="object 15" descr=""/>
          <p:cNvGraphicFramePr>
            <a:graphicFrameLocks noGrp="1"/>
          </p:cNvGraphicFramePr>
          <p:nvPr/>
        </p:nvGraphicFramePr>
        <p:xfrm>
          <a:off x="6928580" y="1951862"/>
          <a:ext cx="1334135" cy="1390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045"/>
              </a:tblGrid>
              <a:tr h="832485">
                <a:tc>
                  <a:txBody>
                    <a:bodyPr/>
                    <a:lstStyle/>
                    <a:p>
                      <a:pPr marL="238125" marR="231140" indent="189230">
                        <a:lnSpc>
                          <a:spcPct val="102099"/>
                        </a:lnSpc>
                        <a:spcBef>
                          <a:spcPts val="509"/>
                        </a:spcBef>
                      </a:pPr>
                      <a:r>
                        <a:rPr dirty="0" sz="20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fd</a:t>
                      </a:r>
                      <a:r>
                        <a:rPr dirty="0" sz="2050" spc="-114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50" spc="-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dirty="0" sz="2050" spc="-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(stdout)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  <a:solidFill>
                      <a:srgbClr val="3B78E7">
                        <a:alpha val="10198"/>
                      </a:srgbClr>
                    </a:solidFill>
                  </a:tcPr>
                </a:tc>
              </a:tr>
              <a:tr h="52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  <a:solidFill>
                      <a:srgbClr val="64C764">
                        <a:alpha val="10198"/>
                      </a:srgb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1784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0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Terminal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  <a:solidFill>
                      <a:srgbClr val="64C764">
                        <a:alpha val="10198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8275034" y="1951862"/>
          <a:ext cx="1334135" cy="1390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045"/>
              </a:tblGrid>
              <a:tr h="832485">
                <a:tc>
                  <a:txBody>
                    <a:bodyPr/>
                    <a:lstStyle/>
                    <a:p>
                      <a:pPr marL="376555" marR="368935" indent="51435">
                        <a:lnSpc>
                          <a:spcPct val="102099"/>
                        </a:lnSpc>
                        <a:spcBef>
                          <a:spcPts val="509"/>
                        </a:spcBef>
                      </a:pPr>
                      <a:r>
                        <a:rPr dirty="0" sz="20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fd</a:t>
                      </a:r>
                      <a:r>
                        <a:rPr dirty="0" sz="2050" spc="-114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50" spc="-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3 (file)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769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  <a:solidFill>
                      <a:srgbClr val="3B78E7">
                        <a:alpha val="10198"/>
                      </a:srgbClr>
                    </a:solidFill>
                  </a:tcPr>
                </a:tc>
              </a:tr>
              <a:tr h="527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  <a:solidFill>
                      <a:srgbClr val="64C764">
                        <a:alpha val="10198"/>
                      </a:srgbClr>
                    </a:solidFill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dirty="0" sz="20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output.txt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1755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olid"/>
                    </a:lnB>
                    <a:solidFill>
                      <a:srgbClr val="64C764">
                        <a:alpha val="10198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object 17" descr=""/>
          <p:cNvSpPr txBox="1"/>
          <p:nvPr/>
        </p:nvSpPr>
        <p:spPr>
          <a:xfrm>
            <a:off x="7512150" y="3574805"/>
            <a:ext cx="1437640" cy="284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5">
                <a:solidFill>
                  <a:srgbClr val="373C3C"/>
                </a:solidFill>
                <a:latin typeface="Times New Roman"/>
                <a:cs typeface="Times New Roman"/>
              </a:rPr>
              <a:t>After</a:t>
            </a:r>
            <a:r>
              <a:rPr dirty="0" sz="1700" spc="-5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700" spc="-40">
                <a:solidFill>
                  <a:srgbClr val="373C3C"/>
                </a:solidFill>
                <a:latin typeface="Times New Roman"/>
                <a:cs typeface="Times New Roman"/>
              </a:rPr>
              <a:t>dup2(fd,</a:t>
            </a:r>
            <a:r>
              <a:rPr dirty="0" sz="1700" spc="-5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700" spc="-25">
                <a:solidFill>
                  <a:srgbClr val="373C3C"/>
                </a:solidFill>
                <a:latin typeface="Times New Roman"/>
                <a:cs typeface="Times New Roman"/>
              </a:rPr>
              <a:t>1)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33009" y="4046838"/>
            <a:ext cx="1249045" cy="833119"/>
          </a:xfrm>
          <a:prstGeom prst="rect">
            <a:avLst/>
          </a:prstGeom>
          <a:solidFill>
            <a:srgbClr val="3B78E7">
              <a:alpha val="10198"/>
            </a:srgbClr>
          </a:solidFill>
          <a:ln w="8858">
            <a:solidFill>
              <a:srgbClr val="333333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238125" marR="231140" indent="189230">
              <a:lnSpc>
                <a:spcPct val="102099"/>
              </a:lnSpc>
              <a:spcBef>
                <a:spcPts val="509"/>
              </a:spcBef>
            </a:pP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fd</a:t>
            </a:r>
            <a:r>
              <a:rPr dirty="0" sz="2050" spc="-11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50">
                <a:solidFill>
                  <a:srgbClr val="333333"/>
                </a:solidFill>
                <a:latin typeface="Times New Roman"/>
                <a:cs typeface="Times New Roman"/>
              </a:rPr>
              <a:t>1 </a:t>
            </a:r>
            <a:r>
              <a:rPr dirty="0" sz="2050" spc="-45">
                <a:solidFill>
                  <a:srgbClr val="333333"/>
                </a:solidFill>
                <a:latin typeface="Times New Roman"/>
                <a:cs typeface="Times New Roman"/>
              </a:rPr>
              <a:t>(stdout)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279463" y="4046838"/>
            <a:ext cx="1249045" cy="833119"/>
          </a:xfrm>
          <a:prstGeom prst="rect">
            <a:avLst/>
          </a:prstGeom>
          <a:solidFill>
            <a:srgbClr val="3B78E7">
              <a:alpha val="10198"/>
            </a:srgbClr>
          </a:solidFill>
          <a:ln w="8858">
            <a:solidFill>
              <a:srgbClr val="333333"/>
            </a:solidFill>
          </a:ln>
        </p:spPr>
        <p:txBody>
          <a:bodyPr wrap="square" lIns="0" tIns="64769" rIns="0" bIns="0" rtlCol="0" vert="horz">
            <a:spAutoFit/>
          </a:bodyPr>
          <a:lstStyle/>
          <a:p>
            <a:pPr marL="376555" marR="368935" indent="51435">
              <a:lnSpc>
                <a:spcPct val="102099"/>
              </a:lnSpc>
              <a:spcBef>
                <a:spcPts val="509"/>
              </a:spcBef>
            </a:pP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fd</a:t>
            </a:r>
            <a:r>
              <a:rPr dirty="0" sz="2050" spc="-114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50">
                <a:solidFill>
                  <a:srgbClr val="333333"/>
                </a:solidFill>
                <a:latin typeface="Times New Roman"/>
                <a:cs typeface="Times New Roman"/>
              </a:rPr>
              <a:t>3 (file)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7030450" y="4932663"/>
            <a:ext cx="2400935" cy="505459"/>
          </a:xfrm>
          <a:prstGeom prst="rect">
            <a:avLst/>
          </a:prstGeom>
          <a:solidFill>
            <a:srgbClr val="64C764">
              <a:alpha val="10198"/>
            </a:srgbClr>
          </a:solidFill>
          <a:ln w="8858">
            <a:solidFill>
              <a:srgbClr val="333333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marL="721360">
              <a:lnSpc>
                <a:spcPct val="100000"/>
              </a:lnSpc>
              <a:spcBef>
                <a:spcPts val="565"/>
              </a:spcBef>
            </a:pP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output.txt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01888" y="3518217"/>
            <a:ext cx="4371340" cy="86106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850" spc="2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Redirect</a:t>
            </a:r>
            <a:r>
              <a:rPr dirty="0" sz="850" spc="2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standard</a:t>
            </a:r>
            <a:r>
              <a:rPr dirty="0" sz="850" spc="20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output</a:t>
            </a:r>
            <a:r>
              <a:rPr dirty="0" sz="850" spc="2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dirty="0" sz="850" spc="20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a</a:t>
            </a:r>
            <a:r>
              <a:rPr dirty="0" sz="850" spc="2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25">
                <a:solidFill>
                  <a:srgbClr val="333333"/>
                </a:solidFill>
                <a:latin typeface="Lucida Console"/>
                <a:cs typeface="Lucida Console"/>
              </a:rPr>
              <a:t>ﬁle</a:t>
            </a:r>
            <a:endParaRPr sz="850">
              <a:latin typeface="Lucida Console"/>
              <a:cs typeface="Lucida Console"/>
            </a:endParaRPr>
          </a:p>
          <a:p>
            <a:pPr marL="12700" marR="5080">
              <a:lnSpc>
                <a:spcPct val="102600"/>
              </a:lnSpc>
              <a:spcBef>
                <a:spcPts val="70"/>
              </a:spcBef>
            </a:pPr>
            <a:r>
              <a:rPr dirty="0" sz="850" spc="1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850" spc="1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10">
                <a:solidFill>
                  <a:srgbClr val="333333"/>
                </a:solidFill>
                <a:latin typeface="Lucida Console"/>
                <a:cs typeface="Lucida Console"/>
              </a:rPr>
              <a:t>fd</a:t>
            </a:r>
            <a:r>
              <a:rPr dirty="0" sz="850" spc="1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1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dirty="0" sz="850" spc="1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10">
                <a:solidFill>
                  <a:srgbClr val="333333"/>
                </a:solidFill>
                <a:latin typeface="Lucida Console"/>
                <a:cs typeface="Lucida Console"/>
              </a:rPr>
              <a:t>open("output.txt",</a:t>
            </a:r>
            <a:r>
              <a:rPr dirty="0" sz="850" spc="18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10">
                <a:solidFill>
                  <a:srgbClr val="333333"/>
                </a:solidFill>
                <a:latin typeface="Lucida Console"/>
                <a:cs typeface="Lucida Console"/>
              </a:rPr>
              <a:t>O_WRONLY</a:t>
            </a:r>
            <a:r>
              <a:rPr dirty="0" sz="850" spc="1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10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850" spc="1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10">
                <a:solidFill>
                  <a:srgbClr val="333333"/>
                </a:solidFill>
                <a:latin typeface="Lucida Console"/>
                <a:cs typeface="Lucida Console"/>
              </a:rPr>
              <a:t>O_CREAT</a:t>
            </a:r>
            <a:r>
              <a:rPr dirty="0" sz="850" spc="18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10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850" spc="1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10">
                <a:solidFill>
                  <a:srgbClr val="333333"/>
                </a:solidFill>
                <a:latin typeface="Lucida Console"/>
                <a:cs typeface="Lucida Console"/>
              </a:rPr>
              <a:t>O_TRUNC,</a:t>
            </a:r>
            <a:r>
              <a:rPr dirty="0" sz="850" spc="1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20">
                <a:solidFill>
                  <a:srgbClr val="333333"/>
                </a:solidFill>
                <a:latin typeface="Lucida Console"/>
                <a:cs typeface="Lucida Console"/>
              </a:rPr>
              <a:t>0644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if</a:t>
            </a:r>
            <a:r>
              <a:rPr dirty="0" sz="850" spc="13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(fd</a:t>
            </a:r>
            <a:r>
              <a:rPr dirty="0" sz="850" spc="13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==</a:t>
            </a:r>
            <a:r>
              <a:rPr dirty="0" sz="850" spc="13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-1)</a:t>
            </a:r>
            <a:r>
              <a:rPr dirty="0" sz="850" spc="13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850">
              <a:latin typeface="Lucida Console"/>
              <a:cs typeface="Lucida Console"/>
            </a:endParaRPr>
          </a:p>
          <a:p>
            <a:pPr marL="292735" marR="2598420">
              <a:lnSpc>
                <a:spcPct val="109400"/>
              </a:lnSpc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perror("open</a:t>
            </a:r>
            <a:r>
              <a:rPr dirty="0" sz="850" spc="4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error"); exit(1);</a:t>
            </a:r>
            <a:endParaRPr sz="8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850">
              <a:latin typeface="Lucida Console"/>
              <a:cs typeface="Lucida Console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801888" y="4501482"/>
            <a:ext cx="3390265" cy="71945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40"/>
              </a:spcBef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85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Close</a:t>
            </a:r>
            <a:r>
              <a:rPr dirty="0" sz="85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stdout</a:t>
            </a:r>
            <a:r>
              <a:rPr dirty="0" sz="85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and</a:t>
            </a:r>
            <a:r>
              <a:rPr dirty="0" sz="85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duplicate</a:t>
            </a:r>
            <a:r>
              <a:rPr dirty="0" sz="85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fd</a:t>
            </a:r>
            <a:r>
              <a:rPr dirty="0" sz="85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dirty="0" sz="85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descriptor</a:t>
            </a:r>
            <a:r>
              <a:rPr dirty="0" sz="85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1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if</a:t>
            </a:r>
            <a:r>
              <a:rPr dirty="0" sz="850" spc="25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(dup2(fd,</a:t>
            </a:r>
            <a:r>
              <a:rPr dirty="0" sz="850" spc="25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STDOUT_FILENO)</a:t>
            </a:r>
            <a:r>
              <a:rPr dirty="0" sz="850" spc="25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==</a:t>
            </a:r>
            <a:r>
              <a:rPr dirty="0" sz="850" spc="25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-1)</a:t>
            </a:r>
            <a:r>
              <a:rPr dirty="0" sz="850" spc="26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850">
              <a:latin typeface="Lucida Console"/>
              <a:cs typeface="Lucida Console"/>
            </a:endParaRPr>
          </a:p>
          <a:p>
            <a:pPr marL="292735">
              <a:lnSpc>
                <a:spcPct val="100000"/>
              </a:lnSpc>
              <a:spcBef>
                <a:spcPts val="30"/>
              </a:spcBef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perror("dup2</a:t>
            </a:r>
            <a:r>
              <a:rPr dirty="0" sz="850" spc="4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error");</a:t>
            </a:r>
            <a:endParaRPr sz="850">
              <a:latin typeface="Lucida Console"/>
              <a:cs typeface="Lucida Console"/>
            </a:endParaRPr>
          </a:p>
          <a:p>
            <a:pPr marL="292735">
              <a:lnSpc>
                <a:spcPct val="100000"/>
              </a:lnSpc>
              <a:spcBef>
                <a:spcPts val="95"/>
              </a:spcBef>
            </a:pP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exit(1);</a:t>
            </a:r>
            <a:endParaRPr sz="8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850">
              <a:latin typeface="Lucida Console"/>
              <a:cs typeface="Lucida Console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01888" y="5343016"/>
            <a:ext cx="2689225" cy="30289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40"/>
              </a:spcBef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85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Now</a:t>
            </a:r>
            <a:r>
              <a:rPr dirty="0" sz="85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printf</a:t>
            </a:r>
            <a:r>
              <a:rPr dirty="0" sz="850" spc="17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will</a:t>
            </a:r>
            <a:r>
              <a:rPr dirty="0" sz="85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write</a:t>
            </a:r>
            <a:r>
              <a:rPr dirty="0" sz="850" spc="17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dirty="0" sz="85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output.txt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printf("This</a:t>
            </a:r>
            <a:r>
              <a:rPr dirty="0" sz="850" spc="2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goes</a:t>
            </a:r>
            <a:r>
              <a:rPr dirty="0" sz="850" spc="229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dirty="0" sz="850" spc="229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the</a:t>
            </a:r>
            <a:r>
              <a:rPr dirty="0" sz="850" spc="229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ﬁle\n");</a:t>
            </a:r>
            <a:endParaRPr sz="850">
              <a:latin typeface="Lucida Console"/>
              <a:cs typeface="Lucida Console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0"/>
              <a:t>Synchronizing</a:t>
            </a:r>
            <a:r>
              <a:rPr dirty="0" spc="-100"/>
              <a:t> </a:t>
            </a:r>
            <a:r>
              <a:rPr dirty="0" spc="-25"/>
              <a:t>I/O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950880"/>
            <a:ext cx="10629900" cy="5226685"/>
            <a:chOff x="400049" y="950880"/>
            <a:chExt cx="10629900" cy="522668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950880"/>
              <a:ext cx="10629900" cy="5226685"/>
            </a:xfrm>
            <a:custGeom>
              <a:avLst/>
              <a:gdLst/>
              <a:ahLst/>
              <a:cxnLst/>
              <a:rect l="l" t="t" r="r" b="b"/>
              <a:pathLst>
                <a:path w="10629900" h="5226685">
                  <a:moveTo>
                    <a:pt x="10580239" y="5226366"/>
                  </a:moveTo>
                  <a:lnTo>
                    <a:pt x="49659" y="5226366"/>
                  </a:lnTo>
                  <a:lnTo>
                    <a:pt x="46203" y="5226026"/>
                  </a:lnTo>
                  <a:lnTo>
                    <a:pt x="10896" y="5205647"/>
                  </a:lnTo>
                  <a:lnTo>
                    <a:pt x="0" y="5176707"/>
                  </a:lnTo>
                  <a:lnTo>
                    <a:pt x="0" y="517321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5176707"/>
                  </a:lnTo>
                  <a:lnTo>
                    <a:pt x="10611863" y="5213267"/>
                  </a:lnTo>
                  <a:lnTo>
                    <a:pt x="10583695" y="5226026"/>
                  </a:lnTo>
                  <a:lnTo>
                    <a:pt x="10580239" y="5226366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128045"/>
              <a:ext cx="10275570" cy="868680"/>
            </a:xfrm>
            <a:custGeom>
              <a:avLst/>
              <a:gdLst/>
              <a:ahLst/>
              <a:cxnLst/>
              <a:rect l="l" t="t" r="r" b="b"/>
              <a:pathLst>
                <a:path w="10275570" h="868680">
                  <a:moveTo>
                    <a:pt x="10244835" y="868108"/>
                  </a:moveTo>
                  <a:lnTo>
                    <a:pt x="30734" y="868108"/>
                  </a:lnTo>
                  <a:lnTo>
                    <a:pt x="26214" y="867209"/>
                  </a:lnTo>
                  <a:lnTo>
                    <a:pt x="0" y="837374"/>
                  </a:lnTo>
                  <a:lnTo>
                    <a:pt x="0" y="832675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10244835" y="0"/>
                  </a:lnTo>
                  <a:lnTo>
                    <a:pt x="10274669" y="26214"/>
                  </a:lnTo>
                  <a:lnTo>
                    <a:pt x="10275569" y="30734"/>
                  </a:lnTo>
                  <a:lnTo>
                    <a:pt x="10275569" y="837374"/>
                  </a:lnTo>
                  <a:lnTo>
                    <a:pt x="10249354" y="867209"/>
                  </a:lnTo>
                  <a:lnTo>
                    <a:pt x="10244835" y="868108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77214" y="3280600"/>
              <a:ext cx="10275570" cy="2649220"/>
            </a:xfrm>
            <a:custGeom>
              <a:avLst/>
              <a:gdLst/>
              <a:ahLst/>
              <a:cxnLst/>
              <a:rect l="l" t="t" r="r" b="b"/>
              <a:pathLst>
                <a:path w="10275570" h="2649220">
                  <a:moveTo>
                    <a:pt x="10225910" y="2648616"/>
                  </a:moveTo>
                  <a:lnTo>
                    <a:pt x="49659" y="2648616"/>
                  </a:lnTo>
                  <a:lnTo>
                    <a:pt x="46203" y="2648275"/>
                  </a:lnTo>
                  <a:lnTo>
                    <a:pt x="10896" y="2627896"/>
                  </a:lnTo>
                  <a:lnTo>
                    <a:pt x="0" y="2598956"/>
                  </a:lnTo>
                  <a:lnTo>
                    <a:pt x="0" y="259546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225910" y="0"/>
                  </a:lnTo>
                  <a:lnTo>
                    <a:pt x="10262471" y="18034"/>
                  </a:lnTo>
                  <a:lnTo>
                    <a:pt x="10275570" y="49659"/>
                  </a:lnTo>
                  <a:lnTo>
                    <a:pt x="10275570" y="2598956"/>
                  </a:lnTo>
                  <a:lnTo>
                    <a:pt x="10257536" y="2635517"/>
                  </a:lnTo>
                  <a:lnTo>
                    <a:pt x="10229366" y="2648275"/>
                  </a:lnTo>
                  <a:lnTo>
                    <a:pt x="10225910" y="2648616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394125" y="2226474"/>
              <a:ext cx="53340" cy="974725"/>
            </a:xfrm>
            <a:custGeom>
              <a:avLst/>
              <a:gdLst/>
              <a:ahLst/>
              <a:cxnLst/>
              <a:rect l="l" t="t" r="r" b="b"/>
              <a:pathLst>
                <a:path w="53339" h="974725">
                  <a:moveTo>
                    <a:pt x="53162" y="947826"/>
                  </a:moveTo>
                  <a:lnTo>
                    <a:pt x="30099" y="921258"/>
                  </a:lnTo>
                  <a:lnTo>
                    <a:pt x="23063" y="921258"/>
                  </a:lnTo>
                  <a:lnTo>
                    <a:pt x="0" y="944308"/>
                  </a:lnTo>
                  <a:lnTo>
                    <a:pt x="0" y="951357"/>
                  </a:lnTo>
                  <a:lnTo>
                    <a:pt x="23063" y="974407"/>
                  </a:lnTo>
                  <a:lnTo>
                    <a:pt x="30099" y="974407"/>
                  </a:lnTo>
                  <a:lnTo>
                    <a:pt x="53162" y="947826"/>
                  </a:lnTo>
                  <a:close/>
                </a:path>
                <a:path w="53339" h="974725">
                  <a:moveTo>
                    <a:pt x="53162" y="717511"/>
                  </a:moveTo>
                  <a:lnTo>
                    <a:pt x="30099" y="690943"/>
                  </a:lnTo>
                  <a:lnTo>
                    <a:pt x="23063" y="690943"/>
                  </a:lnTo>
                  <a:lnTo>
                    <a:pt x="0" y="713994"/>
                  </a:lnTo>
                  <a:lnTo>
                    <a:pt x="0" y="721042"/>
                  </a:lnTo>
                  <a:lnTo>
                    <a:pt x="23063" y="744093"/>
                  </a:lnTo>
                  <a:lnTo>
                    <a:pt x="30099" y="744093"/>
                  </a:lnTo>
                  <a:lnTo>
                    <a:pt x="53162" y="717511"/>
                  </a:lnTo>
                  <a:close/>
                </a:path>
                <a:path w="53339" h="974725">
                  <a:moveTo>
                    <a:pt x="53162" y="487197"/>
                  </a:moveTo>
                  <a:lnTo>
                    <a:pt x="30099" y="460629"/>
                  </a:lnTo>
                  <a:lnTo>
                    <a:pt x="23063" y="460629"/>
                  </a:lnTo>
                  <a:lnTo>
                    <a:pt x="0" y="483679"/>
                  </a:lnTo>
                  <a:lnTo>
                    <a:pt x="0" y="490728"/>
                  </a:lnTo>
                  <a:lnTo>
                    <a:pt x="23063" y="513778"/>
                  </a:lnTo>
                  <a:lnTo>
                    <a:pt x="30099" y="513778"/>
                  </a:lnTo>
                  <a:lnTo>
                    <a:pt x="53162" y="487197"/>
                  </a:lnTo>
                  <a:close/>
                </a:path>
                <a:path w="53339" h="974725">
                  <a:moveTo>
                    <a:pt x="53162" y="256882"/>
                  </a:moveTo>
                  <a:lnTo>
                    <a:pt x="30099" y="230314"/>
                  </a:lnTo>
                  <a:lnTo>
                    <a:pt x="23063" y="230314"/>
                  </a:lnTo>
                  <a:lnTo>
                    <a:pt x="0" y="253365"/>
                  </a:lnTo>
                  <a:lnTo>
                    <a:pt x="0" y="260413"/>
                  </a:lnTo>
                  <a:lnTo>
                    <a:pt x="23063" y="283464"/>
                  </a:lnTo>
                  <a:lnTo>
                    <a:pt x="30099" y="283464"/>
                  </a:lnTo>
                  <a:lnTo>
                    <a:pt x="53162" y="256882"/>
                  </a:lnTo>
                  <a:close/>
                </a:path>
                <a:path w="53339" h="974725">
                  <a:moveTo>
                    <a:pt x="53162" y="26568"/>
                  </a:moveTo>
                  <a:lnTo>
                    <a:pt x="30099" y="0"/>
                  </a:lnTo>
                  <a:lnTo>
                    <a:pt x="23063" y="0"/>
                  </a:lnTo>
                  <a:lnTo>
                    <a:pt x="0" y="23050"/>
                  </a:lnTo>
                  <a:lnTo>
                    <a:pt x="0" y="30099"/>
                  </a:lnTo>
                  <a:lnTo>
                    <a:pt x="23063" y="53149"/>
                  </a:lnTo>
                  <a:lnTo>
                    <a:pt x="30099" y="53149"/>
                  </a:lnTo>
                  <a:lnTo>
                    <a:pt x="53162" y="2656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3549053" y="1140690"/>
            <a:ext cx="4863465" cy="2136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9040" marR="1732914">
              <a:lnSpc>
                <a:spcPct val="111900"/>
              </a:lnSpc>
              <a:spcBef>
                <a:spcPts val="100"/>
              </a:spcBef>
            </a:pPr>
            <a:r>
              <a:rPr dirty="0" sz="1350">
                <a:solidFill>
                  <a:srgbClr val="333333"/>
                </a:solidFill>
                <a:latin typeface="Courier New"/>
                <a:cs typeface="Courier New"/>
              </a:rPr>
              <a:t>void</a:t>
            </a:r>
            <a:r>
              <a:rPr dirty="0" sz="1350" spc="12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-10">
                <a:solidFill>
                  <a:srgbClr val="333333"/>
                </a:solidFill>
                <a:latin typeface="Courier New"/>
                <a:cs typeface="Courier New"/>
              </a:rPr>
              <a:t>sync(void); </a:t>
            </a:r>
            <a:r>
              <a:rPr dirty="0" sz="1350">
                <a:solidFill>
                  <a:srgbClr val="333333"/>
                </a:solidFill>
                <a:latin typeface="Courier New"/>
                <a:cs typeface="Courier New"/>
              </a:rPr>
              <a:t>int</a:t>
            </a:r>
            <a:r>
              <a:rPr dirty="0" sz="1350" spc="1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333333"/>
                </a:solidFill>
                <a:latin typeface="Courier New"/>
                <a:cs typeface="Courier New"/>
              </a:rPr>
              <a:t>fsync(int</a:t>
            </a:r>
            <a:r>
              <a:rPr dirty="0" sz="1350" spc="1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-20">
                <a:solidFill>
                  <a:srgbClr val="333333"/>
                </a:solidFill>
                <a:latin typeface="Courier New"/>
                <a:cs typeface="Courier New"/>
              </a:rPr>
              <a:t>fd);</a:t>
            </a:r>
            <a:endParaRPr sz="1350">
              <a:latin typeface="Courier New"/>
              <a:cs typeface="Courier New"/>
            </a:endParaRPr>
          </a:p>
          <a:p>
            <a:pPr algn="ctr" marR="523240">
              <a:lnSpc>
                <a:spcPct val="100000"/>
              </a:lnSpc>
              <a:spcBef>
                <a:spcPts val="195"/>
              </a:spcBef>
            </a:pPr>
            <a:r>
              <a:rPr dirty="0" sz="1350">
                <a:solidFill>
                  <a:srgbClr val="333333"/>
                </a:solidFill>
                <a:latin typeface="Courier New"/>
                <a:cs typeface="Courier New"/>
              </a:rPr>
              <a:t>int</a:t>
            </a:r>
            <a:r>
              <a:rPr dirty="0" sz="1350" spc="22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>
                <a:solidFill>
                  <a:srgbClr val="333333"/>
                </a:solidFill>
                <a:latin typeface="Courier New"/>
                <a:cs typeface="Courier New"/>
              </a:rPr>
              <a:t>fdatasync(int</a:t>
            </a:r>
            <a:r>
              <a:rPr dirty="0" sz="1350" spc="22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350" spc="-20">
                <a:solidFill>
                  <a:srgbClr val="333333"/>
                </a:solidFill>
                <a:latin typeface="Courier New"/>
                <a:cs typeface="Courier New"/>
              </a:rPr>
              <a:t>fd);</a:t>
            </a:r>
            <a:endParaRPr sz="13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4200"/>
              </a:lnSpc>
            </a:pPr>
            <a:r>
              <a:rPr dirty="0" sz="1450" spc="-20">
                <a:solidFill>
                  <a:srgbClr val="333333"/>
                </a:solidFill>
                <a:latin typeface="Times New Roman"/>
                <a:cs typeface="Times New Roman"/>
              </a:rPr>
              <a:t>sync():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5">
                <a:solidFill>
                  <a:srgbClr val="333333"/>
                </a:solidFill>
                <a:latin typeface="Times New Roman"/>
                <a:cs typeface="Times New Roman"/>
              </a:rPr>
              <a:t>Queue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333333"/>
                </a:solidFill>
                <a:latin typeface="Times New Roman"/>
                <a:cs typeface="Times New Roman"/>
              </a:rPr>
              <a:t>all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5">
                <a:solidFill>
                  <a:srgbClr val="333333"/>
                </a:solidFill>
                <a:latin typeface="Times New Roman"/>
                <a:cs typeface="Times New Roman"/>
              </a:rPr>
              <a:t>modified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5">
                <a:solidFill>
                  <a:srgbClr val="333333"/>
                </a:solidFill>
                <a:latin typeface="Times New Roman"/>
                <a:cs typeface="Times New Roman"/>
              </a:rPr>
              <a:t>buffers</a:t>
            </a:r>
            <a:r>
              <a:rPr dirty="0" sz="145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333333"/>
                </a:solidFill>
                <a:latin typeface="Times New Roman"/>
                <a:cs typeface="Times New Roman"/>
              </a:rPr>
              <a:t>writing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333333"/>
                </a:solidFill>
                <a:latin typeface="Times New Roman"/>
                <a:cs typeface="Times New Roman"/>
              </a:rPr>
              <a:t>(returns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333333"/>
                </a:solidFill>
                <a:latin typeface="Times New Roman"/>
                <a:cs typeface="Times New Roman"/>
              </a:rPr>
              <a:t>immediately) </a:t>
            </a:r>
            <a:r>
              <a:rPr dirty="0" sz="1450" spc="-25">
                <a:solidFill>
                  <a:srgbClr val="333333"/>
                </a:solidFill>
                <a:latin typeface="Times New Roman"/>
                <a:cs typeface="Times New Roman"/>
              </a:rPr>
              <a:t>fsync():</a:t>
            </a:r>
            <a:r>
              <a:rPr dirty="0" sz="14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60">
                <a:solidFill>
                  <a:srgbClr val="333333"/>
                </a:solidFill>
                <a:latin typeface="Times New Roman"/>
                <a:cs typeface="Times New Roman"/>
              </a:rPr>
              <a:t>Wait</a:t>
            </a:r>
            <a:r>
              <a:rPr dirty="0" sz="145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4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5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dirty="0" sz="145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imes New Roman"/>
                <a:cs typeface="Times New Roman"/>
              </a:rPr>
              <a:t>file's</a:t>
            </a:r>
            <a:r>
              <a:rPr dirty="0" sz="145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333333"/>
                </a:solidFill>
                <a:latin typeface="Times New Roman"/>
                <a:cs typeface="Times New Roman"/>
              </a:rPr>
              <a:t>writes</a:t>
            </a:r>
            <a:r>
              <a:rPr dirty="0" sz="145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45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5">
                <a:solidFill>
                  <a:srgbClr val="333333"/>
                </a:solidFill>
                <a:latin typeface="Times New Roman"/>
                <a:cs typeface="Times New Roman"/>
              </a:rPr>
              <a:t>complete</a:t>
            </a:r>
            <a:r>
              <a:rPr dirty="0" sz="145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333333"/>
                </a:solidFill>
                <a:latin typeface="Times New Roman"/>
                <a:cs typeface="Times New Roman"/>
              </a:rPr>
              <a:t>(data</a:t>
            </a:r>
            <a:r>
              <a:rPr dirty="0" sz="145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333333"/>
                </a:solidFill>
                <a:latin typeface="Times New Roman"/>
                <a:cs typeface="Times New Roman"/>
              </a:rPr>
              <a:t>+</a:t>
            </a:r>
            <a:r>
              <a:rPr dirty="0" sz="145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imes New Roman"/>
                <a:cs typeface="Times New Roman"/>
              </a:rPr>
              <a:t>metadata) </a:t>
            </a:r>
            <a:r>
              <a:rPr dirty="0" sz="1450" spc="-25">
                <a:solidFill>
                  <a:srgbClr val="333333"/>
                </a:solidFill>
                <a:latin typeface="Times New Roman"/>
                <a:cs typeface="Times New Roman"/>
              </a:rPr>
              <a:t>fdatasync():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333333"/>
                </a:solidFill>
                <a:latin typeface="Times New Roman"/>
                <a:cs typeface="Times New Roman"/>
              </a:rPr>
              <a:t>Like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333333"/>
                </a:solidFill>
                <a:latin typeface="Times New Roman"/>
                <a:cs typeface="Times New Roman"/>
              </a:rPr>
              <a:t>fsync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333333"/>
                </a:solidFill>
                <a:latin typeface="Times New Roman"/>
                <a:cs typeface="Times New Roman"/>
              </a:rPr>
              <a:t>but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imes New Roman"/>
                <a:cs typeface="Times New Roman"/>
              </a:rPr>
              <a:t>only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333333"/>
                </a:solidFill>
                <a:latin typeface="Times New Roman"/>
                <a:cs typeface="Times New Roman"/>
              </a:rPr>
              <a:t>data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5">
                <a:solidFill>
                  <a:srgbClr val="333333"/>
                </a:solidFill>
                <a:latin typeface="Times New Roman"/>
                <a:cs typeface="Times New Roman"/>
              </a:rPr>
              <a:t>portions</a:t>
            </a:r>
            <a:r>
              <a:rPr dirty="0" sz="145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imes New Roman"/>
                <a:cs typeface="Times New Roman"/>
              </a:rPr>
              <a:t>(not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imes New Roman"/>
                <a:cs typeface="Times New Roman"/>
              </a:rPr>
              <a:t>metadata) </a:t>
            </a:r>
            <a:r>
              <a:rPr dirty="0" sz="1450" spc="-35">
                <a:solidFill>
                  <a:srgbClr val="333333"/>
                </a:solidFill>
                <a:latin typeface="Times New Roman"/>
                <a:cs typeface="Times New Roman"/>
              </a:rPr>
              <a:t>O_SYNC</a:t>
            </a:r>
            <a:r>
              <a:rPr dirty="0" sz="14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imes New Roman"/>
                <a:cs typeface="Times New Roman"/>
              </a:rPr>
              <a:t>flag: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333333"/>
                </a:solidFill>
                <a:latin typeface="Times New Roman"/>
                <a:cs typeface="Times New Roman"/>
              </a:rPr>
              <a:t>each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333333"/>
                </a:solidFill>
                <a:latin typeface="Times New Roman"/>
                <a:cs typeface="Times New Roman"/>
              </a:rPr>
              <a:t>write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333333"/>
                </a:solidFill>
                <a:latin typeface="Times New Roman"/>
                <a:cs typeface="Times New Roman"/>
              </a:rPr>
              <a:t>waits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5">
                <a:solidFill>
                  <a:srgbClr val="333333"/>
                </a:solidFill>
                <a:latin typeface="Times New Roman"/>
                <a:cs typeface="Times New Roman"/>
              </a:rPr>
              <a:t>physical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imes New Roman"/>
                <a:cs typeface="Times New Roman"/>
              </a:rPr>
              <a:t>I/O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4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imes New Roman"/>
                <a:cs typeface="Times New Roman"/>
              </a:rPr>
              <a:t>complete </a:t>
            </a:r>
            <a:r>
              <a:rPr dirty="0" sz="1450" spc="-30">
                <a:solidFill>
                  <a:srgbClr val="333333"/>
                </a:solidFill>
                <a:latin typeface="Times New Roman"/>
                <a:cs typeface="Times New Roman"/>
              </a:rPr>
              <a:t>Performance </a:t>
            </a:r>
            <a:r>
              <a:rPr dirty="0" sz="1450" spc="-25">
                <a:solidFill>
                  <a:srgbClr val="333333"/>
                </a:solidFill>
                <a:latin typeface="Times New Roman"/>
                <a:cs typeface="Times New Roman"/>
              </a:rPr>
              <a:t>implications: </a:t>
            </a:r>
            <a:r>
              <a:rPr dirty="0" sz="1450" spc="-30">
                <a:solidFill>
                  <a:srgbClr val="333333"/>
                </a:solidFill>
                <a:latin typeface="Times New Roman"/>
                <a:cs typeface="Times New Roman"/>
              </a:rPr>
              <a:t>synchronous</a:t>
            </a:r>
            <a:r>
              <a:rPr dirty="0" sz="145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20">
                <a:solidFill>
                  <a:srgbClr val="333333"/>
                </a:solidFill>
                <a:latin typeface="Times New Roman"/>
                <a:cs typeface="Times New Roman"/>
              </a:rPr>
              <a:t>writes</a:t>
            </a:r>
            <a:r>
              <a:rPr dirty="0" sz="145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dirty="0" sz="145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450" spc="-10">
                <a:solidFill>
                  <a:srgbClr val="333333"/>
                </a:solidFill>
                <a:latin typeface="Times New Roman"/>
                <a:cs typeface="Times New Roman"/>
              </a:rPr>
              <a:t>slower</a:t>
            </a:r>
            <a:endParaRPr sz="1450">
              <a:latin typeface="Times New Roman"/>
              <a:cs typeface="Times New Roman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754380" y="3457765"/>
          <a:ext cx="9997440" cy="2282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4375"/>
                <a:gridCol w="1984375"/>
                <a:gridCol w="1975485"/>
                <a:gridCol w="1984374"/>
                <a:gridCol w="1984375"/>
              </a:tblGrid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10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Function/Flag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BDBDB">
                        <a:alpha val="7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40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Waits</a:t>
                      </a:r>
                      <a:r>
                        <a:rPr dirty="0" sz="1450" spc="-45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0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1450" spc="-65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completion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BDBDB">
                        <a:alpha val="7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35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Synchronizes</a:t>
                      </a:r>
                      <a:r>
                        <a:rPr dirty="0" sz="1450" spc="15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0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data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BDBDB">
                        <a:alpha val="7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35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Synchronizes</a:t>
                      </a:r>
                      <a:r>
                        <a:rPr dirty="0" sz="1450" spc="15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metadata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BDBDB">
                        <a:alpha val="701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25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Relative</a:t>
                      </a:r>
                      <a:r>
                        <a:rPr dirty="0" sz="1450" spc="-35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 b="1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Performance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  <a:solidFill>
                      <a:srgbClr val="DBDBDB">
                        <a:alpha val="70199"/>
                      </a:srgbClr>
                    </a:solidFill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Standard</a:t>
                      </a:r>
                      <a:r>
                        <a:rPr dirty="0" sz="1450" spc="-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write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Eventually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Eventually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Fastest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sync()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Queues</a:t>
                      </a:r>
                      <a:r>
                        <a:rPr dirty="0" sz="1450" spc="-6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Queues</a:t>
                      </a:r>
                      <a:r>
                        <a:rPr dirty="0" sz="1450" spc="-6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all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Fast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fdatasync()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Medium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fsync()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2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Slow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  <a:tr h="380365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O_SYNC</a:t>
                      </a:r>
                      <a:r>
                        <a:rPr dirty="0" sz="1450" spc="-4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flag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9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r>
                        <a:rPr dirty="0" sz="1450" spc="-1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(each</a:t>
                      </a:r>
                      <a:r>
                        <a:rPr dirty="0" sz="1450" spc="-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write)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9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r>
                        <a:rPr dirty="0" sz="1450" spc="-1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(each</a:t>
                      </a:r>
                      <a:r>
                        <a:rPr dirty="0" sz="1450" spc="-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write)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74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9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Yes</a:t>
                      </a:r>
                      <a:r>
                        <a:rPr dirty="0" sz="1450" spc="-1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(each</a:t>
                      </a:r>
                      <a:r>
                        <a:rPr dirty="0" sz="1450" spc="-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4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write)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dirty="0" sz="14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Slowest</a:t>
                      </a:r>
                      <a:endParaRPr sz="14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7945">
                    <a:lnL w="9525">
                      <a:solidFill>
                        <a:srgbClr val="CCCCCC"/>
                      </a:solidFill>
                      <a:prstDash val="solid"/>
                    </a:lnL>
                    <a:lnR w="9525">
                      <a:solidFill>
                        <a:srgbClr val="CCCCCC"/>
                      </a:solidFill>
                      <a:prstDash val="solid"/>
                    </a:lnR>
                    <a:lnT w="9525">
                      <a:solidFill>
                        <a:srgbClr val="CCCCCC"/>
                      </a:solidFill>
                      <a:prstDash val="solid"/>
                    </a:lnT>
                    <a:lnB w="9525">
                      <a:solidFill>
                        <a:srgbClr val="CCCCCC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40"/>
              <a:t>fcntl</a:t>
            </a:r>
            <a:r>
              <a:rPr dirty="0" spc="-120"/>
              <a:t> </a:t>
            </a:r>
            <a:r>
              <a:rPr dirty="0" spc="-50"/>
              <a:t>Function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906589"/>
            <a:ext cx="10629900" cy="5314950"/>
            <a:chOff x="400049" y="906589"/>
            <a:chExt cx="10629900" cy="531495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906589"/>
              <a:ext cx="10629900" cy="5314950"/>
            </a:xfrm>
            <a:custGeom>
              <a:avLst/>
              <a:gdLst/>
              <a:ahLst/>
              <a:cxnLst/>
              <a:rect l="l" t="t" r="r" b="b"/>
              <a:pathLst>
                <a:path w="10629900" h="5314950">
                  <a:moveTo>
                    <a:pt x="10580239" y="5314949"/>
                  </a:moveTo>
                  <a:lnTo>
                    <a:pt x="49659" y="5314949"/>
                  </a:lnTo>
                  <a:lnTo>
                    <a:pt x="46203" y="5314608"/>
                  </a:lnTo>
                  <a:lnTo>
                    <a:pt x="10896" y="5294228"/>
                  </a:lnTo>
                  <a:lnTo>
                    <a:pt x="0" y="5265289"/>
                  </a:lnTo>
                  <a:lnTo>
                    <a:pt x="0" y="526180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5265289"/>
                  </a:lnTo>
                  <a:lnTo>
                    <a:pt x="10611863" y="5301849"/>
                  </a:lnTo>
                  <a:lnTo>
                    <a:pt x="10583695" y="5314608"/>
                  </a:lnTo>
                  <a:lnTo>
                    <a:pt x="10580239" y="5314949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083754"/>
              <a:ext cx="10275570" cy="389890"/>
            </a:xfrm>
            <a:custGeom>
              <a:avLst/>
              <a:gdLst/>
              <a:ahLst/>
              <a:cxnLst/>
              <a:rect l="l" t="t" r="r" b="b"/>
              <a:pathLst>
                <a:path w="10275570" h="389890">
                  <a:moveTo>
                    <a:pt x="10244835" y="389762"/>
                  </a:moveTo>
                  <a:lnTo>
                    <a:pt x="30734" y="389762"/>
                  </a:lnTo>
                  <a:lnTo>
                    <a:pt x="26214" y="388863"/>
                  </a:lnTo>
                  <a:lnTo>
                    <a:pt x="0" y="359028"/>
                  </a:lnTo>
                  <a:lnTo>
                    <a:pt x="0" y="354330"/>
                  </a:lnTo>
                  <a:lnTo>
                    <a:pt x="0" y="30734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10244835" y="0"/>
                  </a:lnTo>
                  <a:lnTo>
                    <a:pt x="10274669" y="26214"/>
                  </a:lnTo>
                  <a:lnTo>
                    <a:pt x="10275569" y="30734"/>
                  </a:lnTo>
                  <a:lnTo>
                    <a:pt x="10275569" y="359028"/>
                  </a:lnTo>
                  <a:lnTo>
                    <a:pt x="10249354" y="388863"/>
                  </a:lnTo>
                  <a:lnTo>
                    <a:pt x="10244835" y="389762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04171" y="1694979"/>
              <a:ext cx="44450" cy="1284605"/>
            </a:xfrm>
            <a:custGeom>
              <a:avLst/>
              <a:gdLst/>
              <a:ahLst/>
              <a:cxnLst/>
              <a:rect l="l" t="t" r="r" b="b"/>
              <a:pathLst>
                <a:path w="44450" h="1284605">
                  <a:moveTo>
                    <a:pt x="44297" y="1262303"/>
                  </a:moveTo>
                  <a:lnTo>
                    <a:pt x="25082" y="1240155"/>
                  </a:lnTo>
                  <a:lnTo>
                    <a:pt x="19215" y="1240155"/>
                  </a:lnTo>
                  <a:lnTo>
                    <a:pt x="0" y="1259357"/>
                  </a:lnTo>
                  <a:lnTo>
                    <a:pt x="0" y="1265237"/>
                  </a:lnTo>
                  <a:lnTo>
                    <a:pt x="19215" y="1284439"/>
                  </a:lnTo>
                  <a:lnTo>
                    <a:pt x="25082" y="1284439"/>
                  </a:lnTo>
                  <a:lnTo>
                    <a:pt x="44297" y="1262303"/>
                  </a:lnTo>
                  <a:close/>
                </a:path>
                <a:path w="44450" h="1284605">
                  <a:moveTo>
                    <a:pt x="44297" y="1058557"/>
                  </a:moveTo>
                  <a:lnTo>
                    <a:pt x="25082" y="1036408"/>
                  </a:lnTo>
                  <a:lnTo>
                    <a:pt x="19215" y="1036408"/>
                  </a:lnTo>
                  <a:lnTo>
                    <a:pt x="0" y="1055624"/>
                  </a:lnTo>
                  <a:lnTo>
                    <a:pt x="0" y="1061491"/>
                  </a:lnTo>
                  <a:lnTo>
                    <a:pt x="19215" y="1080706"/>
                  </a:lnTo>
                  <a:lnTo>
                    <a:pt x="25082" y="1080706"/>
                  </a:lnTo>
                  <a:lnTo>
                    <a:pt x="44297" y="1058557"/>
                  </a:lnTo>
                  <a:close/>
                </a:path>
                <a:path w="44450" h="1284605">
                  <a:moveTo>
                    <a:pt x="44297" y="845959"/>
                  </a:moveTo>
                  <a:lnTo>
                    <a:pt x="25082" y="823810"/>
                  </a:lnTo>
                  <a:lnTo>
                    <a:pt x="19215" y="823810"/>
                  </a:lnTo>
                  <a:lnTo>
                    <a:pt x="0" y="843026"/>
                  </a:lnTo>
                  <a:lnTo>
                    <a:pt x="0" y="848893"/>
                  </a:lnTo>
                  <a:lnTo>
                    <a:pt x="19215" y="868108"/>
                  </a:lnTo>
                  <a:lnTo>
                    <a:pt x="25082" y="868108"/>
                  </a:lnTo>
                  <a:lnTo>
                    <a:pt x="44297" y="845959"/>
                  </a:lnTo>
                  <a:close/>
                </a:path>
                <a:path w="44450" h="1284605">
                  <a:moveTo>
                    <a:pt x="44297" y="642226"/>
                  </a:moveTo>
                  <a:lnTo>
                    <a:pt x="25082" y="620077"/>
                  </a:lnTo>
                  <a:lnTo>
                    <a:pt x="19215" y="620077"/>
                  </a:lnTo>
                  <a:lnTo>
                    <a:pt x="0" y="639279"/>
                  </a:lnTo>
                  <a:lnTo>
                    <a:pt x="0" y="645160"/>
                  </a:lnTo>
                  <a:lnTo>
                    <a:pt x="19215" y="664362"/>
                  </a:lnTo>
                  <a:lnTo>
                    <a:pt x="25082" y="664362"/>
                  </a:lnTo>
                  <a:lnTo>
                    <a:pt x="44297" y="642226"/>
                  </a:lnTo>
                  <a:close/>
                </a:path>
                <a:path w="44450" h="1284605">
                  <a:moveTo>
                    <a:pt x="44297" y="429628"/>
                  </a:moveTo>
                  <a:lnTo>
                    <a:pt x="25082" y="407479"/>
                  </a:lnTo>
                  <a:lnTo>
                    <a:pt x="19215" y="407479"/>
                  </a:lnTo>
                  <a:lnTo>
                    <a:pt x="0" y="426681"/>
                  </a:lnTo>
                  <a:lnTo>
                    <a:pt x="0" y="432562"/>
                  </a:lnTo>
                  <a:lnTo>
                    <a:pt x="19215" y="451764"/>
                  </a:lnTo>
                  <a:lnTo>
                    <a:pt x="25082" y="451764"/>
                  </a:lnTo>
                  <a:lnTo>
                    <a:pt x="44297" y="429628"/>
                  </a:lnTo>
                  <a:close/>
                </a:path>
                <a:path w="44450" h="1284605">
                  <a:moveTo>
                    <a:pt x="44297" y="225882"/>
                  </a:moveTo>
                  <a:lnTo>
                    <a:pt x="25082" y="203733"/>
                  </a:lnTo>
                  <a:lnTo>
                    <a:pt x="19215" y="203733"/>
                  </a:lnTo>
                  <a:lnTo>
                    <a:pt x="0" y="222948"/>
                  </a:lnTo>
                  <a:lnTo>
                    <a:pt x="0" y="228815"/>
                  </a:lnTo>
                  <a:lnTo>
                    <a:pt x="19215" y="248031"/>
                  </a:lnTo>
                  <a:lnTo>
                    <a:pt x="25082" y="248031"/>
                  </a:lnTo>
                  <a:lnTo>
                    <a:pt x="44297" y="225882"/>
                  </a:lnTo>
                  <a:close/>
                </a:path>
                <a:path w="44450" h="1284605">
                  <a:moveTo>
                    <a:pt x="44297" y="22148"/>
                  </a:moveTo>
                  <a:lnTo>
                    <a:pt x="25082" y="0"/>
                  </a:lnTo>
                  <a:lnTo>
                    <a:pt x="19215" y="0"/>
                  </a:lnTo>
                  <a:lnTo>
                    <a:pt x="0" y="19202"/>
                  </a:lnTo>
                  <a:lnTo>
                    <a:pt x="0" y="25082"/>
                  </a:lnTo>
                  <a:lnTo>
                    <a:pt x="19215" y="44284"/>
                  </a:lnTo>
                  <a:lnTo>
                    <a:pt x="25082" y="44284"/>
                  </a:lnTo>
                  <a:lnTo>
                    <a:pt x="44297" y="2214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501855" y="1120878"/>
            <a:ext cx="4601210" cy="1922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12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333333"/>
                </a:solidFill>
                <a:latin typeface="Lucida Console"/>
                <a:cs typeface="Lucida Console"/>
              </a:rPr>
              <a:t>fcntl(int</a:t>
            </a:r>
            <a:r>
              <a:rPr dirty="0" sz="12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333333"/>
                </a:solidFill>
                <a:latin typeface="Lucida Console"/>
                <a:cs typeface="Lucida Console"/>
              </a:rPr>
              <a:t>fd,</a:t>
            </a:r>
            <a:r>
              <a:rPr dirty="0" sz="12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1200" spc="14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333333"/>
                </a:solidFill>
                <a:latin typeface="Lucida Console"/>
                <a:cs typeface="Lucida Console"/>
              </a:rPr>
              <a:t>cmd,</a:t>
            </a:r>
            <a:r>
              <a:rPr dirty="0" sz="12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333333"/>
                </a:solidFill>
                <a:latin typeface="Lucida Console"/>
                <a:cs typeface="Lucida Console"/>
              </a:rPr>
              <a:t>...</a:t>
            </a:r>
            <a:r>
              <a:rPr dirty="0" sz="12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333333"/>
                </a:solidFill>
                <a:latin typeface="Lucida Console"/>
                <a:cs typeface="Lucida Console"/>
              </a:rPr>
              <a:t>/*</a:t>
            </a:r>
            <a:r>
              <a:rPr dirty="0" sz="12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1200" spc="14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333333"/>
                </a:solidFill>
                <a:latin typeface="Lucida Console"/>
                <a:cs typeface="Lucida Console"/>
              </a:rPr>
              <a:t>arg</a:t>
            </a:r>
            <a:r>
              <a:rPr dirty="0" sz="12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Lucida Console"/>
                <a:cs typeface="Lucida Console"/>
              </a:rPr>
              <a:t>*/);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250">
              <a:latin typeface="Lucida Console"/>
              <a:cs typeface="Lucida Console"/>
            </a:endParaRPr>
          </a:p>
          <a:p>
            <a:pPr marL="351155" marR="907415">
              <a:lnSpc>
                <a:spcPct val="102800"/>
              </a:lnSpc>
            </a:pP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Multipurpose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function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descriptor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operations: Duplicate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descriptors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(F_DUPFD)</a:t>
            </a:r>
            <a:endParaRPr sz="1300">
              <a:latin typeface="Times New Roman"/>
              <a:cs typeface="Times New Roman"/>
            </a:endParaRPr>
          </a:p>
          <a:p>
            <a:pPr marL="351155" marR="946785">
              <a:lnSpc>
                <a:spcPts val="1670"/>
              </a:lnSpc>
              <a:spcBef>
                <a:spcPts val="5"/>
              </a:spcBef>
            </a:pP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Get/set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descriptor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flags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(F_GETFD, 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F_SETFD)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Get/set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status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flags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(F_GETFL,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F_SETFL)</a:t>
            </a:r>
            <a:endParaRPr sz="1300">
              <a:latin typeface="Times New Roman"/>
              <a:cs typeface="Times New Roman"/>
            </a:endParaRPr>
          </a:p>
          <a:p>
            <a:pPr marL="351155">
              <a:lnSpc>
                <a:spcPts val="1535"/>
              </a:lnSpc>
            </a:pP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Get/set</a:t>
            </a:r>
            <a:r>
              <a:rPr dirty="0" sz="13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asynchronous</a:t>
            </a:r>
            <a:r>
              <a:rPr dirty="0" sz="13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I/O 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ownership</a:t>
            </a:r>
            <a:r>
              <a:rPr dirty="0" sz="1300" spc="-1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35">
                <a:solidFill>
                  <a:srgbClr val="333333"/>
                </a:solidFill>
                <a:latin typeface="Times New Roman"/>
                <a:cs typeface="Times New Roman"/>
              </a:rPr>
              <a:t>(F_GETOWN,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 F_SETOWN)</a:t>
            </a:r>
            <a:endParaRPr sz="1300">
              <a:latin typeface="Times New Roman"/>
              <a:cs typeface="Times New Roman"/>
            </a:endParaRPr>
          </a:p>
          <a:p>
            <a:pPr marL="351155" marR="490855">
              <a:lnSpc>
                <a:spcPct val="102800"/>
              </a:lnSpc>
              <a:spcBef>
                <a:spcPts val="70"/>
              </a:spcBef>
            </a:pP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Get/set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record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locks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(F_GETLK,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F_SETLK, 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F_SETLKW) 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Allows modifying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properties </a:t>
            </a:r>
            <a:r>
              <a:rPr dirty="0" sz="13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 already-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open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 files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16863" y="3084575"/>
            <a:ext cx="9796780" cy="2978150"/>
            <a:chOff x="816863" y="3084575"/>
            <a:chExt cx="9796780" cy="2978150"/>
          </a:xfrm>
        </p:grpSpPr>
        <p:sp>
          <p:nvSpPr>
            <p:cNvPr id="9" name="object 9" descr=""/>
            <p:cNvSpPr/>
            <p:nvPr/>
          </p:nvSpPr>
          <p:spPr>
            <a:xfrm>
              <a:off x="816863" y="3084575"/>
              <a:ext cx="9796780" cy="2978150"/>
            </a:xfrm>
            <a:custGeom>
              <a:avLst/>
              <a:gdLst/>
              <a:ahLst/>
              <a:cxnLst/>
              <a:rect l="l" t="t" r="r" b="b"/>
              <a:pathLst>
                <a:path w="9796780" h="2978150">
                  <a:moveTo>
                    <a:pt x="9796271" y="2977895"/>
                  </a:moveTo>
                  <a:lnTo>
                    <a:pt x="0" y="2977895"/>
                  </a:lnTo>
                  <a:lnTo>
                    <a:pt x="0" y="0"/>
                  </a:lnTo>
                  <a:lnTo>
                    <a:pt x="9796271" y="0"/>
                  </a:lnTo>
                  <a:lnTo>
                    <a:pt x="9796271" y="142874"/>
                  </a:lnTo>
                  <a:lnTo>
                    <a:pt x="220979" y="142874"/>
                  </a:lnTo>
                  <a:lnTo>
                    <a:pt x="213910" y="143523"/>
                  </a:lnTo>
                  <a:lnTo>
                    <a:pt x="186195" y="171238"/>
                  </a:lnTo>
                  <a:lnTo>
                    <a:pt x="185546" y="178307"/>
                  </a:lnTo>
                  <a:lnTo>
                    <a:pt x="185546" y="2711767"/>
                  </a:lnTo>
                  <a:lnTo>
                    <a:pt x="207377" y="2744605"/>
                  </a:lnTo>
                  <a:lnTo>
                    <a:pt x="220979" y="2747200"/>
                  </a:lnTo>
                  <a:lnTo>
                    <a:pt x="9796271" y="2747200"/>
                  </a:lnTo>
                  <a:lnTo>
                    <a:pt x="9796271" y="2977895"/>
                  </a:lnTo>
                  <a:close/>
                </a:path>
                <a:path w="9796780" h="2978150">
                  <a:moveTo>
                    <a:pt x="9796271" y="2747200"/>
                  </a:moveTo>
                  <a:lnTo>
                    <a:pt x="9575291" y="2747200"/>
                  </a:lnTo>
                  <a:lnTo>
                    <a:pt x="9582361" y="2746551"/>
                  </a:lnTo>
                  <a:lnTo>
                    <a:pt x="9588893" y="2744605"/>
                  </a:lnTo>
                  <a:lnTo>
                    <a:pt x="9610724" y="2711767"/>
                  </a:lnTo>
                  <a:lnTo>
                    <a:pt x="9610724" y="178307"/>
                  </a:lnTo>
                  <a:lnTo>
                    <a:pt x="9588893" y="145469"/>
                  </a:lnTo>
                  <a:lnTo>
                    <a:pt x="9575291" y="142874"/>
                  </a:lnTo>
                  <a:lnTo>
                    <a:pt x="9796271" y="142874"/>
                  </a:lnTo>
                  <a:lnTo>
                    <a:pt x="9796271" y="274720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02410" y="3227450"/>
              <a:ext cx="9425305" cy="2604770"/>
            </a:xfrm>
            <a:custGeom>
              <a:avLst/>
              <a:gdLst/>
              <a:ahLst/>
              <a:cxnLst/>
              <a:rect l="l" t="t" r="r" b="b"/>
              <a:pathLst>
                <a:path w="9425305" h="2604770">
                  <a:moveTo>
                    <a:pt x="9394443" y="2604325"/>
                  </a:moveTo>
                  <a:lnTo>
                    <a:pt x="30734" y="2604325"/>
                  </a:lnTo>
                  <a:lnTo>
                    <a:pt x="26214" y="2603425"/>
                  </a:lnTo>
                  <a:lnTo>
                    <a:pt x="0" y="2573591"/>
                  </a:lnTo>
                  <a:lnTo>
                    <a:pt x="0" y="2568892"/>
                  </a:lnTo>
                  <a:lnTo>
                    <a:pt x="0" y="30734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9394443" y="0"/>
                  </a:lnTo>
                  <a:lnTo>
                    <a:pt x="9424277" y="26214"/>
                  </a:lnTo>
                  <a:lnTo>
                    <a:pt x="9425177" y="30734"/>
                  </a:lnTo>
                  <a:lnTo>
                    <a:pt x="9425177" y="2573591"/>
                  </a:lnTo>
                  <a:lnTo>
                    <a:pt x="9398962" y="2603425"/>
                  </a:lnTo>
                  <a:lnTo>
                    <a:pt x="9394443" y="2604325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78293" y="3271914"/>
            <a:ext cx="3384550" cy="234188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algn="just" marL="12700" marR="1789430">
              <a:lnSpc>
                <a:spcPct val="107300"/>
              </a:lnSpc>
              <a:spcBef>
                <a:spcPts val="55"/>
              </a:spcBef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650" spc="1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Get</a:t>
            </a:r>
            <a:r>
              <a:rPr dirty="0" sz="650" spc="1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current</a:t>
            </a:r>
            <a:r>
              <a:rPr dirty="0" sz="650" spc="10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ﬁle</a:t>
            </a:r>
            <a:r>
              <a:rPr dirty="0" sz="650" spc="1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status</a:t>
            </a:r>
            <a:r>
              <a:rPr dirty="0" sz="650" spc="1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20">
                <a:solidFill>
                  <a:srgbClr val="333333"/>
                </a:solidFill>
                <a:latin typeface="Lucida Console"/>
                <a:cs typeface="Lucida Console"/>
              </a:rPr>
              <a:t>ﬂags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650" spc="1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ﬂags</a:t>
            </a:r>
            <a:r>
              <a:rPr dirty="0" sz="650" spc="10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dirty="0" sz="650" spc="1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fcntl(fd,</a:t>
            </a:r>
            <a:r>
              <a:rPr dirty="0" sz="650" spc="10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F_GETFL);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if</a:t>
            </a:r>
            <a:r>
              <a:rPr dirty="0" sz="650" spc="7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(ﬂags</a:t>
            </a:r>
            <a:r>
              <a:rPr dirty="0" sz="650" spc="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==</a:t>
            </a:r>
            <a:r>
              <a:rPr dirty="0" sz="650" spc="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-1)</a:t>
            </a:r>
            <a:r>
              <a:rPr dirty="0" sz="650" spc="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5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650">
              <a:latin typeface="Lucida Console"/>
              <a:cs typeface="Lucida Console"/>
            </a:endParaRPr>
          </a:p>
          <a:p>
            <a:pPr algn="just" marL="222250" marR="1579245">
              <a:lnSpc>
                <a:spcPct val="107300"/>
              </a:lnSpc>
              <a:spcBef>
                <a:spcPts val="5"/>
              </a:spcBef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perror("fcntl</a:t>
            </a:r>
            <a:r>
              <a:rPr dirty="0" sz="650" spc="20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F_GETFL</a:t>
            </a:r>
            <a:r>
              <a:rPr dirty="0" sz="650" spc="21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error"); exit(1);</a:t>
            </a:r>
            <a:endParaRPr sz="6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650" spc="-5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6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650">
              <a:latin typeface="Lucida Console"/>
              <a:cs typeface="Lucida Console"/>
            </a:endParaRPr>
          </a:p>
          <a:p>
            <a:pPr marL="12700" marR="5080">
              <a:lnSpc>
                <a:spcPts val="770"/>
              </a:lnSpc>
              <a:spcBef>
                <a:spcPts val="5"/>
              </a:spcBef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650" spc="11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Check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if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ﬁle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is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open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for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read-only,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write-only,</a:t>
            </a:r>
            <a:r>
              <a:rPr dirty="0" sz="650" spc="11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or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read-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write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650" spc="9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accessMode</a:t>
            </a:r>
            <a:r>
              <a:rPr dirty="0" sz="650" spc="9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dirty="0" sz="650" spc="9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ﬂags</a:t>
            </a:r>
            <a:r>
              <a:rPr dirty="0" sz="650" spc="9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&amp;</a:t>
            </a:r>
            <a:r>
              <a:rPr dirty="0" sz="650" spc="9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O_ACCMODE;</a:t>
            </a:r>
            <a:endParaRPr sz="650">
              <a:latin typeface="Lucida Console"/>
              <a:cs typeface="Lucida Console"/>
            </a:endParaRPr>
          </a:p>
          <a:p>
            <a:pPr marL="222250" marR="1946910" indent="-210185">
              <a:lnSpc>
                <a:spcPts val="840"/>
              </a:lnSpc>
              <a:spcBef>
                <a:spcPts val="5"/>
              </a:spcBef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if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(accessMode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==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O_RDONLY)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printf("read</a:t>
            </a:r>
            <a:r>
              <a:rPr dirty="0" sz="650" spc="24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only");</a:t>
            </a:r>
            <a:endParaRPr sz="6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else</a:t>
            </a:r>
            <a:r>
              <a:rPr dirty="0" sz="650" spc="11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if</a:t>
            </a:r>
            <a:r>
              <a:rPr dirty="0" sz="650" spc="11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(accessMode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==</a:t>
            </a:r>
            <a:r>
              <a:rPr dirty="0" sz="650" spc="11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O_WRONLY)</a:t>
            </a:r>
            <a:endParaRPr sz="650">
              <a:latin typeface="Lucida Console"/>
              <a:cs typeface="Lucida Console"/>
            </a:endParaRPr>
          </a:p>
          <a:p>
            <a:pPr marL="12700" marR="1789430" indent="209550">
              <a:lnSpc>
                <a:spcPct val="107300"/>
              </a:lnSpc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printf("write</a:t>
            </a:r>
            <a:r>
              <a:rPr dirty="0" sz="650" spc="26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only");</a:t>
            </a:r>
            <a:r>
              <a:rPr dirty="0" sz="650" spc="500">
                <a:solidFill>
                  <a:srgbClr val="333333"/>
                </a:solidFill>
                <a:latin typeface="Lucida Console"/>
                <a:cs typeface="Lucida Console"/>
              </a:rPr>
              <a:t> 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else</a:t>
            </a:r>
            <a:r>
              <a:rPr dirty="0" sz="650" spc="11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if</a:t>
            </a:r>
            <a:r>
              <a:rPr dirty="0" sz="650" spc="11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(accessMode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==</a:t>
            </a:r>
            <a:r>
              <a:rPr dirty="0" sz="650" spc="11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O_RDWR)</a:t>
            </a:r>
            <a:endParaRPr sz="650">
              <a:latin typeface="Lucida Console"/>
              <a:cs typeface="Lucida Console"/>
            </a:endParaRPr>
          </a:p>
          <a:p>
            <a:pPr marL="222250">
              <a:lnSpc>
                <a:spcPct val="100000"/>
              </a:lnSpc>
              <a:spcBef>
                <a:spcPts val="60"/>
              </a:spcBef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printf("read</a:t>
            </a:r>
            <a:r>
              <a:rPr dirty="0" sz="650" spc="24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write");</a:t>
            </a:r>
            <a:endParaRPr sz="6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650">
              <a:latin typeface="Lucida Console"/>
              <a:cs typeface="Lucida Console"/>
            </a:endParaRPr>
          </a:p>
          <a:p>
            <a:pPr algn="just" marL="12700" marR="1789430">
              <a:lnSpc>
                <a:spcPct val="107300"/>
              </a:lnSpc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650" spc="1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Set</a:t>
            </a:r>
            <a:r>
              <a:rPr dirty="0" sz="650" spc="1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ﬁle</a:t>
            </a:r>
            <a:r>
              <a:rPr dirty="0" sz="650" spc="10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dirty="0" sz="650" spc="1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nonblocking</a:t>
            </a:r>
            <a:r>
              <a:rPr dirty="0" sz="650" spc="1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20">
                <a:solidFill>
                  <a:srgbClr val="333333"/>
                </a:solidFill>
                <a:latin typeface="Lucida Console"/>
                <a:cs typeface="Lucida Console"/>
              </a:rPr>
              <a:t>mode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ﬂags</a:t>
            </a:r>
            <a:r>
              <a:rPr dirty="0" sz="650" spc="7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|=</a:t>
            </a:r>
            <a:r>
              <a:rPr dirty="0" sz="650" spc="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O_NONBLOCK;</a:t>
            </a:r>
            <a:endParaRPr sz="650">
              <a:latin typeface="Lucida Console"/>
              <a:cs typeface="Lucida Console"/>
            </a:endParaRPr>
          </a:p>
          <a:p>
            <a:pPr marL="222250" marR="1421765" indent="-210185">
              <a:lnSpc>
                <a:spcPct val="107300"/>
              </a:lnSpc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if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(fcntl(fd,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F_SETFL,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ﬂags)</a:t>
            </a:r>
            <a:r>
              <a:rPr dirty="0" sz="650" spc="1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==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-1)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50">
                <a:solidFill>
                  <a:srgbClr val="333333"/>
                </a:solidFill>
                <a:latin typeface="Lucida Console"/>
                <a:cs typeface="Lucida Console"/>
              </a:rPr>
              <a:t>{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perror("fcntl</a:t>
            </a:r>
            <a:r>
              <a:rPr dirty="0" sz="650" spc="20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F_SETFL</a:t>
            </a:r>
            <a:r>
              <a:rPr dirty="0" sz="650" spc="21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error"); exit(1);</a:t>
            </a:r>
            <a:endParaRPr sz="6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50" spc="-5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65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80978"/>
            <a:ext cx="2171700" cy="5092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40"/>
              <a:t>ioctl</a:t>
            </a:r>
            <a:r>
              <a:rPr dirty="0" spc="-120"/>
              <a:t> </a:t>
            </a:r>
            <a:r>
              <a:rPr dirty="0" spc="-45"/>
              <a:t>Function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915447"/>
            <a:ext cx="10629900" cy="5306695"/>
            <a:chOff x="400049" y="915447"/>
            <a:chExt cx="10629900" cy="530669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915447"/>
              <a:ext cx="10629900" cy="5306695"/>
            </a:xfrm>
            <a:custGeom>
              <a:avLst/>
              <a:gdLst/>
              <a:ahLst/>
              <a:cxnLst/>
              <a:rect l="l" t="t" r="r" b="b"/>
              <a:pathLst>
                <a:path w="10629900" h="5306695">
                  <a:moveTo>
                    <a:pt x="10580239" y="5306091"/>
                  </a:moveTo>
                  <a:lnTo>
                    <a:pt x="49659" y="5306091"/>
                  </a:lnTo>
                  <a:lnTo>
                    <a:pt x="46203" y="5305750"/>
                  </a:lnTo>
                  <a:lnTo>
                    <a:pt x="10896" y="5285370"/>
                  </a:lnTo>
                  <a:lnTo>
                    <a:pt x="0" y="5256431"/>
                  </a:lnTo>
                  <a:lnTo>
                    <a:pt x="0" y="5252942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5256431"/>
                  </a:lnTo>
                  <a:lnTo>
                    <a:pt x="10611863" y="5292991"/>
                  </a:lnTo>
                  <a:lnTo>
                    <a:pt x="10583695" y="5305750"/>
                  </a:lnTo>
                  <a:lnTo>
                    <a:pt x="10580239" y="5306091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092612"/>
              <a:ext cx="10275570" cy="381000"/>
            </a:xfrm>
            <a:custGeom>
              <a:avLst/>
              <a:gdLst/>
              <a:ahLst/>
              <a:cxnLst/>
              <a:rect l="l" t="t" r="r" b="b"/>
              <a:pathLst>
                <a:path w="10275570" h="381000">
                  <a:moveTo>
                    <a:pt x="10244835" y="380904"/>
                  </a:moveTo>
                  <a:lnTo>
                    <a:pt x="30734" y="380904"/>
                  </a:lnTo>
                  <a:lnTo>
                    <a:pt x="26214" y="380005"/>
                  </a:lnTo>
                  <a:lnTo>
                    <a:pt x="0" y="350170"/>
                  </a:lnTo>
                  <a:lnTo>
                    <a:pt x="0" y="345471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10244835" y="0"/>
                  </a:lnTo>
                  <a:lnTo>
                    <a:pt x="10274669" y="26214"/>
                  </a:lnTo>
                  <a:lnTo>
                    <a:pt x="10275569" y="30734"/>
                  </a:lnTo>
                  <a:lnTo>
                    <a:pt x="10275569" y="350170"/>
                  </a:lnTo>
                  <a:lnTo>
                    <a:pt x="10249354" y="380005"/>
                  </a:lnTo>
                  <a:lnTo>
                    <a:pt x="10244835" y="380904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969918" y="1694979"/>
              <a:ext cx="44450" cy="1701164"/>
            </a:xfrm>
            <a:custGeom>
              <a:avLst/>
              <a:gdLst/>
              <a:ahLst/>
              <a:cxnLst/>
              <a:rect l="l" t="t" r="r" b="b"/>
              <a:pathLst>
                <a:path w="44450" h="1701164">
                  <a:moveTo>
                    <a:pt x="44297" y="1678635"/>
                  </a:moveTo>
                  <a:lnTo>
                    <a:pt x="25082" y="1656486"/>
                  </a:lnTo>
                  <a:lnTo>
                    <a:pt x="19202" y="1656486"/>
                  </a:lnTo>
                  <a:lnTo>
                    <a:pt x="0" y="1675701"/>
                  </a:lnTo>
                  <a:lnTo>
                    <a:pt x="0" y="1681568"/>
                  </a:lnTo>
                  <a:lnTo>
                    <a:pt x="19202" y="1700784"/>
                  </a:lnTo>
                  <a:lnTo>
                    <a:pt x="25082" y="1700784"/>
                  </a:lnTo>
                  <a:lnTo>
                    <a:pt x="44297" y="1678635"/>
                  </a:lnTo>
                  <a:close/>
                </a:path>
                <a:path w="44450" h="1701164">
                  <a:moveTo>
                    <a:pt x="44297" y="1474901"/>
                  </a:moveTo>
                  <a:lnTo>
                    <a:pt x="25082" y="1452753"/>
                  </a:lnTo>
                  <a:lnTo>
                    <a:pt x="19202" y="1452753"/>
                  </a:lnTo>
                  <a:lnTo>
                    <a:pt x="0" y="1471955"/>
                  </a:lnTo>
                  <a:lnTo>
                    <a:pt x="0" y="1477835"/>
                  </a:lnTo>
                  <a:lnTo>
                    <a:pt x="19202" y="1497037"/>
                  </a:lnTo>
                  <a:lnTo>
                    <a:pt x="25082" y="1497037"/>
                  </a:lnTo>
                  <a:lnTo>
                    <a:pt x="44297" y="1474901"/>
                  </a:lnTo>
                  <a:close/>
                </a:path>
                <a:path w="44450" h="1701164">
                  <a:moveTo>
                    <a:pt x="44297" y="1262303"/>
                  </a:moveTo>
                  <a:lnTo>
                    <a:pt x="25082" y="1240155"/>
                  </a:lnTo>
                  <a:lnTo>
                    <a:pt x="19202" y="1240155"/>
                  </a:lnTo>
                  <a:lnTo>
                    <a:pt x="0" y="1259357"/>
                  </a:lnTo>
                  <a:lnTo>
                    <a:pt x="0" y="1265237"/>
                  </a:lnTo>
                  <a:lnTo>
                    <a:pt x="19202" y="1284439"/>
                  </a:lnTo>
                  <a:lnTo>
                    <a:pt x="25082" y="1284439"/>
                  </a:lnTo>
                  <a:lnTo>
                    <a:pt x="44297" y="1262303"/>
                  </a:lnTo>
                  <a:close/>
                </a:path>
                <a:path w="44450" h="1701164">
                  <a:moveTo>
                    <a:pt x="44297" y="1058557"/>
                  </a:moveTo>
                  <a:lnTo>
                    <a:pt x="25082" y="1036408"/>
                  </a:lnTo>
                  <a:lnTo>
                    <a:pt x="19202" y="1036408"/>
                  </a:lnTo>
                  <a:lnTo>
                    <a:pt x="0" y="1055624"/>
                  </a:lnTo>
                  <a:lnTo>
                    <a:pt x="0" y="1061491"/>
                  </a:lnTo>
                  <a:lnTo>
                    <a:pt x="19202" y="1080706"/>
                  </a:lnTo>
                  <a:lnTo>
                    <a:pt x="25082" y="1080706"/>
                  </a:lnTo>
                  <a:lnTo>
                    <a:pt x="44297" y="1058557"/>
                  </a:lnTo>
                  <a:close/>
                </a:path>
                <a:path w="44450" h="1701164">
                  <a:moveTo>
                    <a:pt x="44297" y="845959"/>
                  </a:moveTo>
                  <a:lnTo>
                    <a:pt x="25082" y="823810"/>
                  </a:lnTo>
                  <a:lnTo>
                    <a:pt x="19202" y="823810"/>
                  </a:lnTo>
                  <a:lnTo>
                    <a:pt x="0" y="843026"/>
                  </a:lnTo>
                  <a:lnTo>
                    <a:pt x="0" y="848893"/>
                  </a:lnTo>
                  <a:lnTo>
                    <a:pt x="19202" y="868108"/>
                  </a:lnTo>
                  <a:lnTo>
                    <a:pt x="25082" y="868108"/>
                  </a:lnTo>
                  <a:lnTo>
                    <a:pt x="44297" y="845959"/>
                  </a:lnTo>
                  <a:close/>
                </a:path>
                <a:path w="44450" h="1701164">
                  <a:moveTo>
                    <a:pt x="44297" y="642226"/>
                  </a:moveTo>
                  <a:lnTo>
                    <a:pt x="25082" y="620077"/>
                  </a:lnTo>
                  <a:lnTo>
                    <a:pt x="19202" y="620077"/>
                  </a:lnTo>
                  <a:lnTo>
                    <a:pt x="0" y="639279"/>
                  </a:lnTo>
                  <a:lnTo>
                    <a:pt x="0" y="645160"/>
                  </a:lnTo>
                  <a:lnTo>
                    <a:pt x="19202" y="664362"/>
                  </a:lnTo>
                  <a:lnTo>
                    <a:pt x="25082" y="664362"/>
                  </a:lnTo>
                  <a:lnTo>
                    <a:pt x="44297" y="642226"/>
                  </a:lnTo>
                  <a:close/>
                </a:path>
                <a:path w="44450" h="1701164">
                  <a:moveTo>
                    <a:pt x="44297" y="438480"/>
                  </a:moveTo>
                  <a:lnTo>
                    <a:pt x="25082" y="416331"/>
                  </a:lnTo>
                  <a:lnTo>
                    <a:pt x="19202" y="416331"/>
                  </a:lnTo>
                  <a:lnTo>
                    <a:pt x="0" y="435546"/>
                  </a:lnTo>
                  <a:lnTo>
                    <a:pt x="0" y="441413"/>
                  </a:lnTo>
                  <a:lnTo>
                    <a:pt x="19202" y="460629"/>
                  </a:lnTo>
                  <a:lnTo>
                    <a:pt x="25082" y="460629"/>
                  </a:lnTo>
                  <a:lnTo>
                    <a:pt x="44297" y="438480"/>
                  </a:lnTo>
                  <a:close/>
                </a:path>
                <a:path w="44450" h="1701164">
                  <a:moveTo>
                    <a:pt x="44297" y="225882"/>
                  </a:moveTo>
                  <a:lnTo>
                    <a:pt x="25082" y="203733"/>
                  </a:lnTo>
                  <a:lnTo>
                    <a:pt x="19202" y="203733"/>
                  </a:lnTo>
                  <a:lnTo>
                    <a:pt x="0" y="222948"/>
                  </a:lnTo>
                  <a:lnTo>
                    <a:pt x="0" y="228815"/>
                  </a:lnTo>
                  <a:lnTo>
                    <a:pt x="19202" y="248031"/>
                  </a:lnTo>
                  <a:lnTo>
                    <a:pt x="25082" y="248031"/>
                  </a:lnTo>
                  <a:lnTo>
                    <a:pt x="44297" y="225882"/>
                  </a:lnTo>
                  <a:close/>
                </a:path>
                <a:path w="44450" h="1701164">
                  <a:moveTo>
                    <a:pt x="44297" y="22148"/>
                  </a:moveTo>
                  <a:lnTo>
                    <a:pt x="25082" y="0"/>
                  </a:lnTo>
                  <a:lnTo>
                    <a:pt x="19202" y="0"/>
                  </a:lnTo>
                  <a:lnTo>
                    <a:pt x="0" y="19202"/>
                  </a:lnTo>
                  <a:lnTo>
                    <a:pt x="0" y="25082"/>
                  </a:lnTo>
                  <a:lnTo>
                    <a:pt x="19202" y="44284"/>
                  </a:lnTo>
                  <a:lnTo>
                    <a:pt x="25082" y="44284"/>
                  </a:lnTo>
                  <a:lnTo>
                    <a:pt x="44297" y="22148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980200" y="1129736"/>
            <a:ext cx="3855085" cy="23304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1200" spc="1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333333"/>
                </a:solidFill>
                <a:latin typeface="Lucida Console"/>
                <a:cs typeface="Lucida Console"/>
              </a:rPr>
              <a:t>ioctl(int</a:t>
            </a:r>
            <a:r>
              <a:rPr dirty="0" sz="1200" spc="1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333333"/>
                </a:solidFill>
                <a:latin typeface="Lucida Console"/>
                <a:cs typeface="Lucida Console"/>
              </a:rPr>
              <a:t>fd,</a:t>
            </a:r>
            <a:r>
              <a:rPr dirty="0" sz="1200" spc="1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1200" spc="1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200">
                <a:solidFill>
                  <a:srgbClr val="333333"/>
                </a:solidFill>
                <a:latin typeface="Lucida Console"/>
                <a:cs typeface="Lucida Console"/>
              </a:rPr>
              <a:t>request,</a:t>
            </a:r>
            <a:r>
              <a:rPr dirty="0" sz="1200" spc="1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200" spc="-20">
                <a:solidFill>
                  <a:srgbClr val="333333"/>
                </a:solidFill>
                <a:latin typeface="Lucida Console"/>
                <a:cs typeface="Lucida Console"/>
              </a:rPr>
              <a:t>...);</a:t>
            </a:r>
            <a:endParaRPr sz="12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250">
              <a:latin typeface="Lucida Console"/>
              <a:cs typeface="Lucida Console"/>
            </a:endParaRPr>
          </a:p>
          <a:p>
            <a:pPr marL="140335" marR="5080">
              <a:lnSpc>
                <a:spcPct val="102800"/>
              </a:lnSpc>
            </a:pP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Catchall</a:t>
            </a:r>
            <a:r>
              <a:rPr dirty="0" sz="13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3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I/O</a:t>
            </a:r>
            <a:r>
              <a:rPr dirty="0" sz="13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operations</a:t>
            </a:r>
            <a:r>
              <a:rPr dirty="0" sz="13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dirty="0" sz="13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covered</a:t>
            </a:r>
            <a:r>
              <a:rPr dirty="0" sz="13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dirty="0" sz="13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dirty="0" sz="13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functions 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Device-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specific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operations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(terminals,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 tapes,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etc.)</a:t>
            </a:r>
            <a:endParaRPr sz="1300">
              <a:latin typeface="Times New Roman"/>
              <a:cs typeface="Times New Roman"/>
            </a:endParaRPr>
          </a:p>
          <a:p>
            <a:pPr marL="140335" marR="186690">
              <a:lnSpc>
                <a:spcPct val="102800"/>
              </a:lnSpc>
              <a:spcBef>
                <a:spcPts val="70"/>
              </a:spcBef>
            </a:pP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Each</a:t>
            </a:r>
            <a:r>
              <a:rPr dirty="0" sz="13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device</a:t>
            </a:r>
            <a:r>
              <a:rPr dirty="0" sz="13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driver</a:t>
            </a:r>
            <a:r>
              <a:rPr dirty="0" sz="13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dirty="0" sz="13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define</a:t>
            </a:r>
            <a:r>
              <a:rPr dirty="0" sz="13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333333"/>
                </a:solidFill>
                <a:latin typeface="Times New Roman"/>
                <a:cs typeface="Times New Roman"/>
              </a:rPr>
              <a:t>its</a:t>
            </a:r>
            <a:r>
              <a:rPr dirty="0" sz="13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own</a:t>
            </a:r>
            <a:r>
              <a:rPr dirty="0" sz="13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333333"/>
                </a:solidFill>
                <a:latin typeface="Times New Roman"/>
                <a:cs typeface="Times New Roman"/>
              </a:rPr>
              <a:t>set</a:t>
            </a:r>
            <a:r>
              <a:rPr dirty="0" sz="13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3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commands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Categories:</a:t>
            </a:r>
            <a:endParaRPr sz="1300">
              <a:latin typeface="Times New Roman"/>
              <a:cs typeface="Times New Roman"/>
            </a:endParaRPr>
          </a:p>
          <a:p>
            <a:pPr marL="140335" marR="2993390">
              <a:lnSpc>
                <a:spcPts val="1670"/>
              </a:lnSpc>
              <a:spcBef>
                <a:spcPts val="5"/>
              </a:spcBef>
            </a:pP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Disk</a:t>
            </a:r>
            <a:r>
              <a:rPr dirty="0" sz="13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labels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3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I/O</a:t>
            </a:r>
            <a:endParaRPr sz="1300">
              <a:latin typeface="Times New Roman"/>
              <a:cs typeface="Times New Roman"/>
            </a:endParaRPr>
          </a:p>
          <a:p>
            <a:pPr marL="140335">
              <a:lnSpc>
                <a:spcPts val="1535"/>
              </a:lnSpc>
            </a:pP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Magnetic</a:t>
            </a:r>
            <a:r>
              <a:rPr dirty="0" sz="1300" spc="-3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tape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 I/O</a:t>
            </a:r>
            <a:endParaRPr sz="1300">
              <a:latin typeface="Times New Roman"/>
              <a:cs typeface="Times New Roman"/>
            </a:endParaRPr>
          </a:p>
          <a:p>
            <a:pPr marL="140335" marR="2880995">
              <a:lnSpc>
                <a:spcPct val="102800"/>
              </a:lnSpc>
              <a:spcBef>
                <a:spcPts val="75"/>
              </a:spcBef>
            </a:pPr>
            <a:r>
              <a:rPr dirty="0" sz="1300" spc="-20">
                <a:solidFill>
                  <a:srgbClr val="333333"/>
                </a:solidFill>
                <a:latin typeface="Times New Roman"/>
                <a:cs typeface="Times New Roman"/>
              </a:rPr>
              <a:t>Socket</a:t>
            </a:r>
            <a:r>
              <a:rPr dirty="0" sz="13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25">
                <a:solidFill>
                  <a:srgbClr val="333333"/>
                </a:solidFill>
                <a:latin typeface="Times New Roman"/>
                <a:cs typeface="Times New Roman"/>
              </a:rPr>
              <a:t>I/O </a:t>
            </a:r>
            <a:r>
              <a:rPr dirty="0" sz="1300" spc="-35">
                <a:solidFill>
                  <a:srgbClr val="333333"/>
                </a:solidFill>
                <a:latin typeface="Times New Roman"/>
                <a:cs typeface="Times New Roman"/>
              </a:rPr>
              <a:t>Terminal</a:t>
            </a:r>
            <a:r>
              <a:rPr dirty="0" sz="1300" spc="-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300" spc="-35">
                <a:solidFill>
                  <a:srgbClr val="333333"/>
                </a:solidFill>
                <a:latin typeface="Times New Roman"/>
                <a:cs typeface="Times New Roman"/>
              </a:rPr>
              <a:t>I/O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16863" y="3502151"/>
            <a:ext cx="9796780" cy="2551430"/>
            <a:chOff x="816863" y="3502151"/>
            <a:chExt cx="9796780" cy="2551430"/>
          </a:xfrm>
        </p:grpSpPr>
        <p:sp>
          <p:nvSpPr>
            <p:cNvPr id="9" name="object 9" descr=""/>
            <p:cNvSpPr/>
            <p:nvPr/>
          </p:nvSpPr>
          <p:spPr>
            <a:xfrm>
              <a:off x="816863" y="3502151"/>
              <a:ext cx="9796780" cy="2551430"/>
            </a:xfrm>
            <a:custGeom>
              <a:avLst/>
              <a:gdLst/>
              <a:ahLst/>
              <a:cxnLst/>
              <a:rect l="l" t="t" r="r" b="b"/>
              <a:pathLst>
                <a:path w="9796780" h="2551429">
                  <a:moveTo>
                    <a:pt x="9796271" y="2551175"/>
                  </a:moveTo>
                  <a:lnTo>
                    <a:pt x="0" y="2551175"/>
                  </a:lnTo>
                  <a:lnTo>
                    <a:pt x="0" y="0"/>
                  </a:lnTo>
                  <a:lnTo>
                    <a:pt x="9796271" y="0"/>
                  </a:lnTo>
                  <a:lnTo>
                    <a:pt x="9796271" y="141636"/>
                  </a:lnTo>
                  <a:lnTo>
                    <a:pt x="220979" y="141636"/>
                  </a:lnTo>
                  <a:lnTo>
                    <a:pt x="213910" y="142285"/>
                  </a:lnTo>
                  <a:lnTo>
                    <a:pt x="186195" y="169999"/>
                  </a:lnTo>
                  <a:lnTo>
                    <a:pt x="185546" y="177069"/>
                  </a:lnTo>
                  <a:lnTo>
                    <a:pt x="185546" y="2285333"/>
                  </a:lnTo>
                  <a:lnTo>
                    <a:pt x="207377" y="2318171"/>
                  </a:lnTo>
                  <a:lnTo>
                    <a:pt x="220979" y="2320766"/>
                  </a:lnTo>
                  <a:lnTo>
                    <a:pt x="9796271" y="2320766"/>
                  </a:lnTo>
                  <a:lnTo>
                    <a:pt x="9796271" y="2551175"/>
                  </a:lnTo>
                  <a:close/>
                </a:path>
                <a:path w="9796780" h="2551429">
                  <a:moveTo>
                    <a:pt x="9796271" y="2320766"/>
                  </a:moveTo>
                  <a:lnTo>
                    <a:pt x="9575291" y="2320766"/>
                  </a:lnTo>
                  <a:lnTo>
                    <a:pt x="9582361" y="2320117"/>
                  </a:lnTo>
                  <a:lnTo>
                    <a:pt x="9588893" y="2318171"/>
                  </a:lnTo>
                  <a:lnTo>
                    <a:pt x="9610724" y="2285333"/>
                  </a:lnTo>
                  <a:lnTo>
                    <a:pt x="9610724" y="177069"/>
                  </a:lnTo>
                  <a:lnTo>
                    <a:pt x="9588893" y="144231"/>
                  </a:lnTo>
                  <a:lnTo>
                    <a:pt x="9575291" y="141636"/>
                  </a:lnTo>
                  <a:lnTo>
                    <a:pt x="9796271" y="141636"/>
                  </a:lnTo>
                  <a:lnTo>
                    <a:pt x="9796271" y="2320766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02410" y="3643788"/>
              <a:ext cx="9425305" cy="2179320"/>
            </a:xfrm>
            <a:custGeom>
              <a:avLst/>
              <a:gdLst/>
              <a:ahLst/>
              <a:cxnLst/>
              <a:rect l="l" t="t" r="r" b="b"/>
              <a:pathLst>
                <a:path w="9425305" h="2179320">
                  <a:moveTo>
                    <a:pt x="9394443" y="2179129"/>
                  </a:moveTo>
                  <a:lnTo>
                    <a:pt x="30734" y="2179129"/>
                  </a:lnTo>
                  <a:lnTo>
                    <a:pt x="26214" y="2178229"/>
                  </a:lnTo>
                  <a:lnTo>
                    <a:pt x="0" y="2148395"/>
                  </a:lnTo>
                  <a:lnTo>
                    <a:pt x="0" y="2143696"/>
                  </a:lnTo>
                  <a:lnTo>
                    <a:pt x="0" y="30734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9394443" y="0"/>
                  </a:lnTo>
                  <a:lnTo>
                    <a:pt x="9424277" y="26214"/>
                  </a:lnTo>
                  <a:lnTo>
                    <a:pt x="9425177" y="30734"/>
                  </a:lnTo>
                  <a:lnTo>
                    <a:pt x="9425177" y="2148395"/>
                  </a:lnTo>
                  <a:lnTo>
                    <a:pt x="9398962" y="2178229"/>
                  </a:lnTo>
                  <a:lnTo>
                    <a:pt x="9394443" y="2179129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78293" y="3688252"/>
            <a:ext cx="3017520" cy="191643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106805">
              <a:lnSpc>
                <a:spcPct val="107300"/>
              </a:lnSpc>
              <a:spcBef>
                <a:spcPts val="55"/>
              </a:spcBef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650" spc="1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Example:</a:t>
            </a:r>
            <a:r>
              <a:rPr dirty="0" sz="650" spc="1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Get</a:t>
            </a:r>
            <a:r>
              <a:rPr dirty="0" sz="650" spc="1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terminal</a:t>
            </a:r>
            <a:r>
              <a:rPr dirty="0" sz="650" spc="1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window</a:t>
            </a:r>
            <a:r>
              <a:rPr dirty="0" sz="650" spc="1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20">
                <a:solidFill>
                  <a:srgbClr val="333333"/>
                </a:solidFill>
                <a:latin typeface="Lucida Console"/>
                <a:cs typeface="Lucida Console"/>
              </a:rPr>
              <a:t>size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struct</a:t>
            </a:r>
            <a:r>
              <a:rPr dirty="0" sz="650" spc="14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winsize</a:t>
            </a:r>
            <a:r>
              <a:rPr dirty="0" sz="650" spc="14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size;</a:t>
            </a:r>
            <a:endParaRPr sz="6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6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if</a:t>
            </a:r>
            <a:r>
              <a:rPr dirty="0" sz="650" spc="1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(ioctl(STDOUT_FILENO,</a:t>
            </a:r>
            <a:r>
              <a:rPr dirty="0" sz="650" spc="1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TIOCGWINSZ,</a:t>
            </a:r>
            <a:r>
              <a:rPr dirty="0" sz="650" spc="1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&amp;size)</a:t>
            </a:r>
            <a:r>
              <a:rPr dirty="0" sz="650" spc="1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&lt;</a:t>
            </a:r>
            <a:r>
              <a:rPr dirty="0" sz="650" spc="1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0)</a:t>
            </a:r>
            <a:r>
              <a:rPr dirty="0" sz="650" spc="1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5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650">
              <a:latin typeface="Lucida Console"/>
              <a:cs typeface="Lucida Console"/>
            </a:endParaRPr>
          </a:p>
          <a:p>
            <a:pPr marL="222250">
              <a:lnSpc>
                <a:spcPct val="100000"/>
              </a:lnSpc>
              <a:spcBef>
                <a:spcPts val="60"/>
              </a:spcBef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perror("ioctl</a:t>
            </a:r>
            <a:r>
              <a:rPr dirty="0" sz="650" spc="229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TIOCGWINSZ</a:t>
            </a:r>
            <a:r>
              <a:rPr dirty="0" sz="650" spc="2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error");</a:t>
            </a:r>
            <a:endParaRPr sz="6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r>
              <a:rPr dirty="0" sz="650" spc="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else</a:t>
            </a:r>
            <a:r>
              <a:rPr dirty="0" sz="650" spc="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6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650">
              <a:latin typeface="Lucida Console"/>
              <a:cs typeface="Lucida Console"/>
            </a:endParaRPr>
          </a:p>
          <a:p>
            <a:pPr marL="589915" marR="5080" indent="-367665">
              <a:lnSpc>
                <a:spcPct val="107300"/>
              </a:lnSpc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printf("Terminal</a:t>
            </a:r>
            <a:r>
              <a:rPr dirty="0" sz="650" spc="13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window</a:t>
            </a:r>
            <a:r>
              <a:rPr dirty="0" sz="65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size:</a:t>
            </a:r>
            <a:r>
              <a:rPr dirty="0" sz="65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%d</a:t>
            </a:r>
            <a:r>
              <a:rPr dirty="0" sz="65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rows,</a:t>
            </a:r>
            <a:r>
              <a:rPr dirty="0" sz="65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%d</a:t>
            </a:r>
            <a:r>
              <a:rPr dirty="0" sz="65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columns\n",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size.ws_row,</a:t>
            </a:r>
            <a:r>
              <a:rPr dirty="0" sz="650" spc="24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size.ws_col);</a:t>
            </a:r>
            <a:endParaRPr sz="650">
              <a:latin typeface="Lucida Console"/>
              <a:cs typeface="Lucida Console"/>
            </a:endParaRPr>
          </a:p>
          <a:p>
            <a:pPr marL="12700">
              <a:lnSpc>
                <a:spcPts val="765"/>
              </a:lnSpc>
            </a:pPr>
            <a:r>
              <a:rPr dirty="0" sz="650" spc="-5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6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6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650" spc="1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Example:</a:t>
            </a:r>
            <a:r>
              <a:rPr dirty="0" sz="650" spc="1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Set</a:t>
            </a:r>
            <a:r>
              <a:rPr dirty="0" sz="650" spc="10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CD-ROM</a:t>
            </a:r>
            <a:r>
              <a:rPr dirty="0" sz="650" spc="1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dirty="0" sz="650" spc="10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eject</a:t>
            </a:r>
            <a:endParaRPr sz="650">
              <a:latin typeface="Lucida Console"/>
              <a:cs typeface="Lucida Console"/>
            </a:endParaRPr>
          </a:p>
          <a:p>
            <a:pPr marL="12700" marR="319405">
              <a:lnSpc>
                <a:spcPct val="107300"/>
              </a:lnSpc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650" spc="1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fd</a:t>
            </a:r>
            <a:r>
              <a:rPr dirty="0" sz="650" spc="1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dirty="0" sz="650" spc="1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open("/dev/cdrom",</a:t>
            </a:r>
            <a:r>
              <a:rPr dirty="0" sz="650" spc="1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O_RDONLY</a:t>
            </a:r>
            <a:r>
              <a:rPr dirty="0" sz="650" spc="1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650" spc="1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O_NONBLOCK);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if</a:t>
            </a:r>
            <a:r>
              <a:rPr dirty="0" sz="650" spc="6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(fd</a:t>
            </a:r>
            <a:r>
              <a:rPr dirty="0" sz="650" spc="6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&gt;=</a:t>
            </a:r>
            <a:r>
              <a:rPr dirty="0" sz="650" spc="6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0)</a:t>
            </a:r>
            <a:r>
              <a:rPr dirty="0" sz="650" spc="6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5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650">
              <a:latin typeface="Lucida Console"/>
              <a:cs typeface="Lucida Console"/>
            </a:endParaRPr>
          </a:p>
          <a:p>
            <a:pPr algn="r" marR="844550">
              <a:lnSpc>
                <a:spcPct val="100000"/>
              </a:lnSpc>
              <a:spcBef>
                <a:spcPts val="55"/>
              </a:spcBef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if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(ioctl(fd,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CDROMEJECT,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0)</a:t>
            </a:r>
            <a:r>
              <a:rPr dirty="0" sz="650" spc="1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==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-1)</a:t>
            </a:r>
            <a:r>
              <a:rPr dirty="0" sz="65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5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650">
              <a:latin typeface="Lucida Console"/>
              <a:cs typeface="Lucida Console"/>
            </a:endParaRPr>
          </a:p>
          <a:p>
            <a:pPr algn="r" marR="844550">
              <a:lnSpc>
                <a:spcPct val="100000"/>
              </a:lnSpc>
              <a:spcBef>
                <a:spcPts val="60"/>
              </a:spcBef>
            </a:pP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perror("ioctl</a:t>
            </a:r>
            <a:r>
              <a:rPr dirty="0" sz="650" spc="229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>
                <a:solidFill>
                  <a:srgbClr val="333333"/>
                </a:solidFill>
                <a:latin typeface="Lucida Console"/>
                <a:cs typeface="Lucida Console"/>
              </a:rPr>
              <a:t>CDROMEJECT</a:t>
            </a:r>
            <a:r>
              <a:rPr dirty="0" sz="650" spc="2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error");</a:t>
            </a:r>
            <a:endParaRPr sz="650">
              <a:latin typeface="Lucida Console"/>
              <a:cs typeface="Lucida Console"/>
            </a:endParaRPr>
          </a:p>
          <a:p>
            <a:pPr marL="222250">
              <a:lnSpc>
                <a:spcPts val="775"/>
              </a:lnSpc>
              <a:spcBef>
                <a:spcPts val="55"/>
              </a:spcBef>
            </a:pPr>
            <a:r>
              <a:rPr dirty="0" sz="650" spc="-5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650">
              <a:latin typeface="Lucida Console"/>
              <a:cs typeface="Lucida Console"/>
            </a:endParaRPr>
          </a:p>
          <a:p>
            <a:pPr marL="222250">
              <a:lnSpc>
                <a:spcPts val="775"/>
              </a:lnSpc>
            </a:pPr>
            <a:r>
              <a:rPr dirty="0" sz="650" spc="-10">
                <a:solidFill>
                  <a:srgbClr val="333333"/>
                </a:solidFill>
                <a:latin typeface="Lucida Console"/>
                <a:cs typeface="Lucida Console"/>
              </a:rPr>
              <a:t>close(fd);</a:t>
            </a:r>
            <a:endParaRPr sz="6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650" spc="-5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650">
              <a:latin typeface="Lucida Console"/>
              <a:cs typeface="Lucida Console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0"/>
              <a:t>/dev/fd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924305"/>
            <a:ext cx="10629900" cy="5280025"/>
            <a:chOff x="400049" y="924305"/>
            <a:chExt cx="10629900" cy="528002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924305"/>
              <a:ext cx="10629900" cy="5280025"/>
            </a:xfrm>
            <a:custGeom>
              <a:avLst/>
              <a:gdLst/>
              <a:ahLst/>
              <a:cxnLst/>
              <a:rect l="l" t="t" r="r" b="b"/>
              <a:pathLst>
                <a:path w="10629900" h="5280025">
                  <a:moveTo>
                    <a:pt x="10580239" y="5279516"/>
                  </a:moveTo>
                  <a:lnTo>
                    <a:pt x="49659" y="5279516"/>
                  </a:lnTo>
                  <a:lnTo>
                    <a:pt x="46203" y="5279176"/>
                  </a:lnTo>
                  <a:lnTo>
                    <a:pt x="10896" y="5258797"/>
                  </a:lnTo>
                  <a:lnTo>
                    <a:pt x="0" y="5229857"/>
                  </a:lnTo>
                  <a:lnTo>
                    <a:pt x="0" y="522636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5229857"/>
                  </a:lnTo>
                  <a:lnTo>
                    <a:pt x="10611863" y="5266417"/>
                  </a:lnTo>
                  <a:lnTo>
                    <a:pt x="10583695" y="5279176"/>
                  </a:lnTo>
                  <a:lnTo>
                    <a:pt x="10580239" y="5279516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411842" y="1198917"/>
              <a:ext cx="62230" cy="1071880"/>
            </a:xfrm>
            <a:custGeom>
              <a:avLst/>
              <a:gdLst/>
              <a:ahLst/>
              <a:cxnLst/>
              <a:rect l="l" t="t" r="r" b="b"/>
              <a:pathLst>
                <a:path w="62229" h="1071880">
                  <a:moveTo>
                    <a:pt x="62014" y="1036726"/>
                  </a:moveTo>
                  <a:lnTo>
                    <a:pt x="35115" y="1009840"/>
                  </a:lnTo>
                  <a:lnTo>
                    <a:pt x="26898" y="1009840"/>
                  </a:lnTo>
                  <a:lnTo>
                    <a:pt x="0" y="1036726"/>
                  </a:lnTo>
                  <a:lnTo>
                    <a:pt x="0" y="1044956"/>
                  </a:lnTo>
                  <a:lnTo>
                    <a:pt x="26898" y="1071841"/>
                  </a:lnTo>
                  <a:lnTo>
                    <a:pt x="35115" y="1071841"/>
                  </a:lnTo>
                  <a:lnTo>
                    <a:pt x="62014" y="1044956"/>
                  </a:lnTo>
                  <a:lnTo>
                    <a:pt x="62014" y="1040841"/>
                  </a:lnTo>
                  <a:lnTo>
                    <a:pt x="62014" y="1036726"/>
                  </a:lnTo>
                  <a:close/>
                </a:path>
                <a:path w="62229" h="1071880">
                  <a:moveTo>
                    <a:pt x="62014" y="779843"/>
                  </a:moveTo>
                  <a:lnTo>
                    <a:pt x="35115" y="752944"/>
                  </a:lnTo>
                  <a:lnTo>
                    <a:pt x="26898" y="752944"/>
                  </a:lnTo>
                  <a:lnTo>
                    <a:pt x="0" y="779843"/>
                  </a:lnTo>
                  <a:lnTo>
                    <a:pt x="0" y="788060"/>
                  </a:lnTo>
                  <a:lnTo>
                    <a:pt x="26898" y="814959"/>
                  </a:lnTo>
                  <a:lnTo>
                    <a:pt x="35115" y="814959"/>
                  </a:lnTo>
                  <a:lnTo>
                    <a:pt x="62014" y="788060"/>
                  </a:lnTo>
                  <a:lnTo>
                    <a:pt x="62014" y="783958"/>
                  </a:lnTo>
                  <a:lnTo>
                    <a:pt x="62014" y="779843"/>
                  </a:lnTo>
                  <a:close/>
                </a:path>
                <a:path w="62229" h="1071880">
                  <a:moveTo>
                    <a:pt x="62014" y="531812"/>
                  </a:moveTo>
                  <a:lnTo>
                    <a:pt x="35115" y="504913"/>
                  </a:lnTo>
                  <a:lnTo>
                    <a:pt x="26898" y="504913"/>
                  </a:lnTo>
                  <a:lnTo>
                    <a:pt x="0" y="531812"/>
                  </a:lnTo>
                  <a:lnTo>
                    <a:pt x="0" y="540029"/>
                  </a:lnTo>
                  <a:lnTo>
                    <a:pt x="26898" y="566928"/>
                  </a:lnTo>
                  <a:lnTo>
                    <a:pt x="35115" y="566928"/>
                  </a:lnTo>
                  <a:lnTo>
                    <a:pt x="62014" y="540029"/>
                  </a:lnTo>
                  <a:lnTo>
                    <a:pt x="62014" y="535927"/>
                  </a:lnTo>
                  <a:lnTo>
                    <a:pt x="62014" y="531812"/>
                  </a:lnTo>
                  <a:close/>
                </a:path>
                <a:path w="62229" h="1071880">
                  <a:moveTo>
                    <a:pt x="62014" y="274916"/>
                  </a:moveTo>
                  <a:lnTo>
                    <a:pt x="35115" y="248031"/>
                  </a:lnTo>
                  <a:lnTo>
                    <a:pt x="26898" y="248031"/>
                  </a:lnTo>
                  <a:lnTo>
                    <a:pt x="0" y="274916"/>
                  </a:lnTo>
                  <a:lnTo>
                    <a:pt x="0" y="283146"/>
                  </a:lnTo>
                  <a:lnTo>
                    <a:pt x="26898" y="310032"/>
                  </a:lnTo>
                  <a:lnTo>
                    <a:pt x="35115" y="310032"/>
                  </a:lnTo>
                  <a:lnTo>
                    <a:pt x="62014" y="283146"/>
                  </a:lnTo>
                  <a:lnTo>
                    <a:pt x="62014" y="279031"/>
                  </a:lnTo>
                  <a:lnTo>
                    <a:pt x="62014" y="274916"/>
                  </a:lnTo>
                  <a:close/>
                </a:path>
                <a:path w="62229" h="1071880">
                  <a:moveTo>
                    <a:pt x="62014" y="26885"/>
                  </a:moveTo>
                  <a:lnTo>
                    <a:pt x="35115" y="0"/>
                  </a:lnTo>
                  <a:lnTo>
                    <a:pt x="26898" y="0"/>
                  </a:lnTo>
                  <a:lnTo>
                    <a:pt x="0" y="26885"/>
                  </a:lnTo>
                  <a:lnTo>
                    <a:pt x="0" y="35115"/>
                  </a:lnTo>
                  <a:lnTo>
                    <a:pt x="26898" y="62001"/>
                  </a:lnTo>
                  <a:lnTo>
                    <a:pt x="35115" y="62001"/>
                  </a:lnTo>
                  <a:lnTo>
                    <a:pt x="62014" y="35115"/>
                  </a:lnTo>
                  <a:lnTo>
                    <a:pt x="62014" y="31000"/>
                  </a:lnTo>
                  <a:lnTo>
                    <a:pt x="62014" y="2688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573828" y="1070573"/>
            <a:ext cx="4831715" cy="12807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30">
                <a:solidFill>
                  <a:srgbClr val="333333"/>
                </a:solidFill>
                <a:latin typeface="Times New Roman"/>
                <a:cs typeface="Times New Roman"/>
              </a:rPr>
              <a:t>Directory</a:t>
            </a:r>
            <a:r>
              <a:rPr dirty="0" sz="16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dirty="0" sz="16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33333"/>
                </a:solidFill>
                <a:latin typeface="Times New Roman"/>
                <a:cs typeface="Times New Roman"/>
              </a:rPr>
              <a:t>entries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30">
                <a:solidFill>
                  <a:srgbClr val="333333"/>
                </a:solidFill>
                <a:latin typeface="Times New Roman"/>
                <a:cs typeface="Times New Roman"/>
              </a:rPr>
              <a:t>named</a:t>
            </a:r>
            <a:r>
              <a:rPr dirty="0" sz="16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0,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1,</a:t>
            </a:r>
            <a:r>
              <a:rPr dirty="0" sz="16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2,</a:t>
            </a:r>
            <a:r>
              <a:rPr dirty="0" sz="16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imes New Roman"/>
                <a:cs typeface="Times New Roman"/>
              </a:rPr>
              <a:t>etc.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1600" spc="-35">
                <a:solidFill>
                  <a:srgbClr val="333333"/>
                </a:solidFill>
                <a:latin typeface="Times New Roman"/>
                <a:cs typeface="Times New Roman"/>
              </a:rPr>
              <a:t>Opening </a:t>
            </a:r>
            <a:r>
              <a:rPr dirty="0" sz="1600" spc="-30">
                <a:solidFill>
                  <a:srgbClr val="333333"/>
                </a:solidFill>
                <a:latin typeface="Times New Roman"/>
                <a:cs typeface="Times New Roman"/>
              </a:rPr>
              <a:t>/dev/fd/n equivalent</a:t>
            </a:r>
            <a:r>
              <a:rPr dirty="0" sz="16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600" spc="-30">
                <a:solidFill>
                  <a:srgbClr val="333333"/>
                </a:solidFill>
                <a:latin typeface="Times New Roman"/>
                <a:cs typeface="Times New Roman"/>
              </a:rPr>
              <a:t> duplicating</a:t>
            </a:r>
            <a:r>
              <a:rPr dirty="0" sz="16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30">
                <a:solidFill>
                  <a:srgbClr val="333333"/>
                </a:solidFill>
                <a:latin typeface="Times New Roman"/>
                <a:cs typeface="Times New Roman"/>
              </a:rPr>
              <a:t>descriptor </a:t>
            </a:r>
            <a:r>
              <a:rPr dirty="0" sz="1600" spc="-50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ct val="101699"/>
              </a:lnSpc>
              <a:spcBef>
                <a:spcPts val="70"/>
              </a:spcBef>
            </a:pPr>
            <a:r>
              <a:rPr dirty="0" sz="1600" spc="-30">
                <a:solidFill>
                  <a:srgbClr val="333333"/>
                </a:solidFill>
                <a:latin typeface="Times New Roman"/>
                <a:cs typeface="Times New Roman"/>
              </a:rPr>
              <a:t>Allows</a:t>
            </a:r>
            <a:r>
              <a:rPr dirty="0" sz="16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35">
                <a:solidFill>
                  <a:srgbClr val="333333"/>
                </a:solidFill>
                <a:latin typeface="Times New Roman"/>
                <a:cs typeface="Times New Roman"/>
              </a:rPr>
              <a:t>programs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33333"/>
                </a:solidFill>
                <a:latin typeface="Times New Roman"/>
                <a:cs typeface="Times New Roman"/>
              </a:rPr>
              <a:t>handle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30">
                <a:solidFill>
                  <a:srgbClr val="333333"/>
                </a:solidFill>
                <a:latin typeface="Times New Roman"/>
                <a:cs typeface="Times New Roman"/>
              </a:rPr>
              <a:t>standard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imes New Roman"/>
                <a:cs typeface="Times New Roman"/>
              </a:rPr>
              <a:t>I/O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Times New Roman"/>
                <a:cs typeface="Times New Roman"/>
              </a:rPr>
              <a:t>like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imes New Roman"/>
                <a:cs typeface="Times New Roman"/>
              </a:rPr>
              <a:t>other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35">
                <a:solidFill>
                  <a:srgbClr val="333333"/>
                </a:solidFill>
                <a:latin typeface="Times New Roman"/>
                <a:cs typeface="Times New Roman"/>
              </a:rPr>
              <a:t>pathnames </a:t>
            </a:r>
            <a:r>
              <a:rPr dirty="0" sz="1600" spc="-30">
                <a:solidFill>
                  <a:srgbClr val="333333"/>
                </a:solidFill>
                <a:latin typeface="Times New Roman"/>
                <a:cs typeface="Times New Roman"/>
              </a:rPr>
              <a:t>Useful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imes New Roman"/>
                <a:cs typeface="Times New Roman"/>
              </a:rPr>
              <a:t>shell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35">
                <a:solidFill>
                  <a:srgbClr val="333333"/>
                </a:solidFill>
                <a:latin typeface="Times New Roman"/>
                <a:cs typeface="Times New Roman"/>
              </a:rPr>
              <a:t>commands</a:t>
            </a:r>
            <a:r>
              <a:rPr dirty="0" sz="16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Times New Roman"/>
                <a:cs typeface="Times New Roman"/>
              </a:rPr>
              <a:t>scripts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-30">
                <a:solidFill>
                  <a:srgbClr val="333333"/>
                </a:solidFill>
                <a:latin typeface="Times New Roman"/>
                <a:cs typeface="Times New Roman"/>
              </a:rPr>
              <a:t>Example: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cat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imes New Roman"/>
                <a:cs typeface="Times New Roman"/>
              </a:rPr>
              <a:t>file1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30">
                <a:solidFill>
                  <a:srgbClr val="333333"/>
                </a:solidFill>
                <a:latin typeface="Times New Roman"/>
                <a:cs typeface="Times New Roman"/>
              </a:rPr>
              <a:t>/dev/fd/0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imes New Roman"/>
                <a:cs typeface="Times New Roman"/>
              </a:rPr>
              <a:t>file3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33333"/>
                </a:solidFill>
                <a:latin typeface="Times New Roman"/>
                <a:cs typeface="Times New Roman"/>
              </a:rPr>
              <a:t>(instead</a:t>
            </a:r>
            <a:r>
              <a:rPr dirty="0" sz="160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cat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imes New Roman"/>
                <a:cs typeface="Times New Roman"/>
              </a:rPr>
              <a:t>file1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Times New Roman"/>
                <a:cs typeface="Times New Roman"/>
              </a:rPr>
              <a:t>file3)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816863" y="2404871"/>
            <a:ext cx="9796780" cy="3630295"/>
            <a:chOff x="816863" y="2404871"/>
            <a:chExt cx="9796780" cy="3630295"/>
          </a:xfrm>
        </p:grpSpPr>
        <p:sp>
          <p:nvSpPr>
            <p:cNvPr id="8" name="object 8" descr=""/>
            <p:cNvSpPr/>
            <p:nvPr/>
          </p:nvSpPr>
          <p:spPr>
            <a:xfrm>
              <a:off x="816863" y="2404871"/>
              <a:ext cx="9796780" cy="3630295"/>
            </a:xfrm>
            <a:custGeom>
              <a:avLst/>
              <a:gdLst/>
              <a:ahLst/>
              <a:cxnLst/>
              <a:rect l="l" t="t" r="r" b="b"/>
              <a:pathLst>
                <a:path w="9796780" h="3630295">
                  <a:moveTo>
                    <a:pt x="9796271" y="3630167"/>
                  </a:moveTo>
                  <a:lnTo>
                    <a:pt x="0" y="3630167"/>
                  </a:lnTo>
                  <a:lnTo>
                    <a:pt x="0" y="0"/>
                  </a:lnTo>
                  <a:lnTo>
                    <a:pt x="9796271" y="0"/>
                  </a:lnTo>
                  <a:lnTo>
                    <a:pt x="9796271" y="140493"/>
                  </a:lnTo>
                  <a:lnTo>
                    <a:pt x="220979" y="140493"/>
                  </a:lnTo>
                  <a:lnTo>
                    <a:pt x="213910" y="141142"/>
                  </a:lnTo>
                  <a:lnTo>
                    <a:pt x="186195" y="168857"/>
                  </a:lnTo>
                  <a:lnTo>
                    <a:pt x="185546" y="175926"/>
                  </a:lnTo>
                  <a:lnTo>
                    <a:pt x="185546" y="3364896"/>
                  </a:lnTo>
                  <a:lnTo>
                    <a:pt x="207377" y="3397734"/>
                  </a:lnTo>
                  <a:lnTo>
                    <a:pt x="220979" y="3400329"/>
                  </a:lnTo>
                  <a:lnTo>
                    <a:pt x="9796271" y="3400329"/>
                  </a:lnTo>
                  <a:lnTo>
                    <a:pt x="9796271" y="3630167"/>
                  </a:lnTo>
                  <a:close/>
                </a:path>
                <a:path w="9796780" h="3630295">
                  <a:moveTo>
                    <a:pt x="9796271" y="3400329"/>
                  </a:moveTo>
                  <a:lnTo>
                    <a:pt x="9575291" y="3400329"/>
                  </a:lnTo>
                  <a:lnTo>
                    <a:pt x="9582361" y="3399680"/>
                  </a:lnTo>
                  <a:lnTo>
                    <a:pt x="9588893" y="3397734"/>
                  </a:lnTo>
                  <a:lnTo>
                    <a:pt x="9610724" y="3364896"/>
                  </a:lnTo>
                  <a:lnTo>
                    <a:pt x="9610724" y="175926"/>
                  </a:lnTo>
                  <a:lnTo>
                    <a:pt x="9588893" y="143088"/>
                  </a:lnTo>
                  <a:lnTo>
                    <a:pt x="9575291" y="140493"/>
                  </a:lnTo>
                  <a:lnTo>
                    <a:pt x="9796271" y="140493"/>
                  </a:lnTo>
                  <a:lnTo>
                    <a:pt x="9796271" y="3400329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02410" y="2545365"/>
              <a:ext cx="9425305" cy="3260090"/>
            </a:xfrm>
            <a:custGeom>
              <a:avLst/>
              <a:gdLst/>
              <a:ahLst/>
              <a:cxnLst/>
              <a:rect l="l" t="t" r="r" b="b"/>
              <a:pathLst>
                <a:path w="9425305" h="3260090">
                  <a:moveTo>
                    <a:pt x="9394443" y="3259835"/>
                  </a:moveTo>
                  <a:lnTo>
                    <a:pt x="30734" y="3259835"/>
                  </a:lnTo>
                  <a:lnTo>
                    <a:pt x="26214" y="3258935"/>
                  </a:lnTo>
                  <a:lnTo>
                    <a:pt x="0" y="3229100"/>
                  </a:lnTo>
                  <a:lnTo>
                    <a:pt x="0" y="3224403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9394443" y="0"/>
                  </a:lnTo>
                  <a:lnTo>
                    <a:pt x="9424277" y="26214"/>
                  </a:lnTo>
                  <a:lnTo>
                    <a:pt x="9425177" y="30734"/>
                  </a:lnTo>
                  <a:lnTo>
                    <a:pt x="9425177" y="3229100"/>
                  </a:lnTo>
                  <a:lnTo>
                    <a:pt x="9398962" y="3258935"/>
                  </a:lnTo>
                  <a:lnTo>
                    <a:pt x="9394443" y="3259835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078293" y="2584950"/>
            <a:ext cx="3303904" cy="29800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#</a:t>
            </a:r>
            <a:r>
              <a:rPr dirty="0" sz="850" spc="-8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Shell</a:t>
            </a:r>
            <a:r>
              <a:rPr dirty="0" sz="850" spc="-8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command</a:t>
            </a:r>
            <a:r>
              <a:rPr dirty="0" sz="850" spc="-8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examples</a:t>
            </a:r>
            <a:r>
              <a:rPr dirty="0" sz="850" spc="-8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using</a:t>
            </a:r>
            <a:r>
              <a:rPr dirty="0" sz="850" spc="-8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/dev/fd</a:t>
            </a:r>
            <a:endParaRPr sz="8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50">
              <a:latin typeface="Lucida Console"/>
              <a:cs typeface="Lucida Console"/>
            </a:endParaRPr>
          </a:p>
          <a:p>
            <a:pPr marL="12700">
              <a:lnSpc>
                <a:spcPts val="1000"/>
              </a:lnSpc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#</a:t>
            </a:r>
            <a:r>
              <a:rPr dirty="0" sz="850" spc="-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Standard</a:t>
            </a:r>
            <a:r>
              <a:rPr dirty="0" sz="850" spc="-7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input</a:t>
            </a:r>
            <a:r>
              <a:rPr dirty="0" sz="850" spc="-7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redirection</a:t>
            </a:r>
            <a:endParaRPr sz="850">
              <a:latin typeface="Lucida Console"/>
              <a:cs typeface="Lucida Console"/>
            </a:endParaRPr>
          </a:p>
          <a:p>
            <a:pPr marL="12700">
              <a:lnSpc>
                <a:spcPts val="1000"/>
              </a:lnSpc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$</a:t>
            </a:r>
            <a:r>
              <a:rPr dirty="0" sz="850" spc="-4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cat</a:t>
            </a:r>
            <a:r>
              <a:rPr dirty="0" sz="850" spc="-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/dev/fd/0</a:t>
            </a:r>
            <a:endParaRPr sz="850">
              <a:latin typeface="Lucida Console"/>
              <a:cs typeface="Lucida Console"/>
            </a:endParaRPr>
          </a:p>
          <a:p>
            <a:pPr marL="12700" marR="2961640">
              <a:lnSpc>
                <a:spcPts val="980"/>
              </a:lnSpc>
              <a:spcBef>
                <a:spcPts val="90"/>
              </a:spcBef>
            </a:pPr>
            <a:r>
              <a:rPr dirty="0" sz="850" spc="-20">
                <a:solidFill>
                  <a:srgbClr val="333333"/>
                </a:solidFill>
                <a:latin typeface="Lucida Console"/>
                <a:cs typeface="Lucida Console"/>
              </a:rPr>
              <a:t>hello hello</a:t>
            </a:r>
            <a:endParaRPr sz="8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8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#</a:t>
            </a:r>
            <a:r>
              <a:rPr dirty="0" sz="850" spc="-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Filter</a:t>
            </a:r>
            <a:r>
              <a:rPr dirty="0" sz="850" spc="-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chain</a:t>
            </a:r>
            <a:r>
              <a:rPr dirty="0" sz="850" spc="-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with</a:t>
            </a:r>
            <a:r>
              <a:rPr dirty="0" sz="850" spc="-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named</a:t>
            </a:r>
            <a:r>
              <a:rPr dirty="0" sz="850" spc="-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20">
                <a:solidFill>
                  <a:srgbClr val="333333"/>
                </a:solidFill>
                <a:latin typeface="Lucida Console"/>
                <a:cs typeface="Lucida Console"/>
              </a:rPr>
              <a:t>ﬁles</a:t>
            </a:r>
            <a:endParaRPr sz="8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$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cat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ﬁle1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grep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pattern</a:t>
            </a:r>
            <a:r>
              <a:rPr dirty="0" sz="850" spc="-4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sort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20">
                <a:solidFill>
                  <a:srgbClr val="333333"/>
                </a:solidFill>
                <a:latin typeface="Lucida Console"/>
                <a:cs typeface="Lucida Console"/>
              </a:rPr>
              <a:t>ﬁle2</a:t>
            </a:r>
            <a:endParaRPr sz="8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50">
              <a:latin typeface="Lucida Console"/>
              <a:cs typeface="Lucida Console"/>
            </a:endParaRPr>
          </a:p>
          <a:p>
            <a:pPr marL="12700">
              <a:lnSpc>
                <a:spcPts val="1000"/>
              </a:lnSpc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#</a:t>
            </a:r>
            <a:r>
              <a:rPr dirty="0" sz="850" spc="-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Same</a:t>
            </a:r>
            <a:r>
              <a:rPr dirty="0" sz="850" spc="-6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ﬁlter</a:t>
            </a:r>
            <a:r>
              <a:rPr dirty="0" sz="850" spc="-6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chain</a:t>
            </a:r>
            <a:r>
              <a:rPr dirty="0" sz="850" spc="-6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using</a:t>
            </a:r>
            <a:r>
              <a:rPr dirty="0" sz="850" spc="-6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/dev/fd</a:t>
            </a:r>
            <a:endParaRPr sz="850">
              <a:latin typeface="Lucida Console"/>
              <a:cs typeface="Lucida Console"/>
            </a:endParaRPr>
          </a:p>
          <a:p>
            <a:pPr marL="12700">
              <a:lnSpc>
                <a:spcPts val="1000"/>
              </a:lnSpc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$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cat</a:t>
            </a:r>
            <a:r>
              <a:rPr dirty="0" sz="850" spc="-4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ﬁle1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850" spc="-4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grep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pattern</a:t>
            </a:r>
            <a:r>
              <a:rPr dirty="0" sz="850" spc="-4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cat</a:t>
            </a:r>
            <a:r>
              <a:rPr dirty="0" sz="850" spc="-4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20">
                <a:solidFill>
                  <a:srgbClr val="333333"/>
                </a:solidFill>
                <a:latin typeface="Lucida Console"/>
                <a:cs typeface="Lucida Console"/>
              </a:rPr>
              <a:t>ﬁle2</a:t>
            </a:r>
            <a:endParaRPr sz="8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8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#</a:t>
            </a:r>
            <a:r>
              <a:rPr dirty="0" sz="850" spc="-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Reading</a:t>
            </a:r>
            <a:r>
              <a:rPr dirty="0" sz="850" spc="-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from</a:t>
            </a:r>
            <a:r>
              <a:rPr dirty="0" sz="850" spc="-7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current</a:t>
            </a:r>
            <a:r>
              <a:rPr dirty="0" sz="850" spc="-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input</a:t>
            </a:r>
            <a:r>
              <a:rPr dirty="0" sz="850" spc="-8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stream</a:t>
            </a:r>
            <a:endParaRPr sz="850">
              <a:latin typeface="Lucida Console"/>
              <a:cs typeface="Lucida Console"/>
            </a:endParaRPr>
          </a:p>
          <a:p>
            <a:pPr marL="12700" marR="1675764">
              <a:lnSpc>
                <a:spcPts val="980"/>
              </a:lnSpc>
              <a:spcBef>
                <a:spcPts val="95"/>
              </a:spcBef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$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cat</a:t>
            </a:r>
            <a:r>
              <a:rPr dirty="0" sz="850" spc="-4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ﬁle1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/dev/fd/0</a:t>
            </a:r>
            <a:r>
              <a:rPr dirty="0" sz="850" spc="-4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20">
                <a:solidFill>
                  <a:srgbClr val="333333"/>
                </a:solidFill>
                <a:latin typeface="Lucida Console"/>
                <a:cs typeface="Lucida Console"/>
              </a:rPr>
              <a:t>ﬁle2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(contents</a:t>
            </a:r>
            <a:r>
              <a:rPr dirty="0" sz="850" spc="-4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dirty="0" sz="850" spc="-4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20">
                <a:solidFill>
                  <a:srgbClr val="333333"/>
                </a:solidFill>
                <a:latin typeface="Lucida Console"/>
                <a:cs typeface="Lucida Console"/>
              </a:rPr>
              <a:t>ﬁle1)</a:t>
            </a:r>
            <a:endParaRPr sz="850">
              <a:latin typeface="Lucida Console"/>
              <a:cs typeface="Lucida Console"/>
            </a:endParaRPr>
          </a:p>
          <a:p>
            <a:pPr marL="12700" marR="2961640">
              <a:lnSpc>
                <a:spcPts val="980"/>
              </a:lnSpc>
              <a:spcBef>
                <a:spcPts val="60"/>
              </a:spcBef>
            </a:pPr>
            <a:r>
              <a:rPr dirty="0" sz="850" spc="-20">
                <a:solidFill>
                  <a:srgbClr val="333333"/>
                </a:solidFill>
                <a:latin typeface="Lucida Console"/>
                <a:cs typeface="Lucida Console"/>
              </a:rPr>
              <a:t>hello hello</a:t>
            </a:r>
            <a:endParaRPr sz="850">
              <a:latin typeface="Lucida Console"/>
              <a:cs typeface="Lucida Console"/>
            </a:endParaRPr>
          </a:p>
          <a:p>
            <a:pPr marL="12700">
              <a:lnSpc>
                <a:spcPts val="1015"/>
              </a:lnSpc>
            </a:pP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(contents</a:t>
            </a:r>
            <a:r>
              <a:rPr dirty="0" sz="850" spc="-4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dirty="0" sz="850" spc="-4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20">
                <a:solidFill>
                  <a:srgbClr val="333333"/>
                </a:solidFill>
                <a:latin typeface="Lucida Console"/>
                <a:cs typeface="Lucida Console"/>
              </a:rPr>
              <a:t>ﬁle2)</a:t>
            </a:r>
            <a:endParaRPr sz="8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50">
              <a:latin typeface="Lucida Console"/>
              <a:cs typeface="Lucida Console"/>
            </a:endParaRPr>
          </a:p>
          <a:p>
            <a:pPr marL="12700">
              <a:lnSpc>
                <a:spcPts val="1000"/>
              </a:lnSpc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#</a:t>
            </a:r>
            <a:r>
              <a:rPr dirty="0" sz="850" spc="-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/dev/stdin,</a:t>
            </a:r>
            <a:r>
              <a:rPr dirty="0" sz="850" spc="-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/dev/stdout,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/dev/stderr</a:t>
            </a:r>
            <a:r>
              <a:rPr dirty="0" sz="850" spc="-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are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synonyms</a:t>
            </a:r>
            <a:endParaRPr sz="850">
              <a:latin typeface="Lucida Console"/>
              <a:cs typeface="Lucida Console"/>
            </a:endParaRPr>
          </a:p>
          <a:p>
            <a:pPr marL="12700">
              <a:lnSpc>
                <a:spcPts val="1000"/>
              </a:lnSpc>
            </a:pP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$</a:t>
            </a:r>
            <a:r>
              <a:rPr dirty="0" sz="850" spc="-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echo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"test"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>
                <a:solidFill>
                  <a:srgbClr val="333333"/>
                </a:solidFill>
                <a:latin typeface="Lucida Console"/>
                <a:cs typeface="Lucida Console"/>
              </a:rPr>
              <a:t>&gt;</a:t>
            </a:r>
            <a:r>
              <a:rPr dirty="0" sz="850" spc="-5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850" spc="-10">
                <a:solidFill>
                  <a:srgbClr val="333333"/>
                </a:solidFill>
                <a:latin typeface="Lucida Console"/>
                <a:cs typeface="Lucida Console"/>
              </a:rPr>
              <a:t>/dev/stdout</a:t>
            </a:r>
            <a:endParaRPr sz="8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850" spc="-20">
                <a:solidFill>
                  <a:srgbClr val="333333"/>
                </a:solidFill>
                <a:latin typeface="Lucida Console"/>
                <a:cs typeface="Lucida Console"/>
              </a:rPr>
              <a:t>test</a:t>
            </a:r>
            <a:endParaRPr sz="850">
              <a:latin typeface="Lucida Console"/>
              <a:cs typeface="Lucida Console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95010"/>
            <a:ext cx="1520190" cy="49212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050" spc="-10"/>
              <a:t>Summary</a:t>
            </a:r>
            <a:endParaRPr sz="3050"/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897731"/>
            <a:ext cx="10629900" cy="5332730"/>
            <a:chOff x="400049" y="897731"/>
            <a:chExt cx="10629900" cy="533273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897731"/>
              <a:ext cx="10629900" cy="5332730"/>
            </a:xfrm>
            <a:custGeom>
              <a:avLst/>
              <a:gdLst/>
              <a:ahLst/>
              <a:cxnLst/>
              <a:rect l="l" t="t" r="r" b="b"/>
              <a:pathLst>
                <a:path w="10629900" h="5332730">
                  <a:moveTo>
                    <a:pt x="10580239" y="5332665"/>
                  </a:moveTo>
                  <a:lnTo>
                    <a:pt x="49659" y="5332665"/>
                  </a:lnTo>
                  <a:lnTo>
                    <a:pt x="46203" y="5332325"/>
                  </a:lnTo>
                  <a:lnTo>
                    <a:pt x="10896" y="5311946"/>
                  </a:lnTo>
                  <a:lnTo>
                    <a:pt x="0" y="5283006"/>
                  </a:lnTo>
                  <a:lnTo>
                    <a:pt x="0" y="527951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5283006"/>
                  </a:lnTo>
                  <a:lnTo>
                    <a:pt x="10611863" y="5319566"/>
                  </a:lnTo>
                  <a:lnTo>
                    <a:pt x="10583695" y="5332325"/>
                  </a:lnTo>
                  <a:lnTo>
                    <a:pt x="10580239" y="5332665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3121151"/>
              <a:ext cx="35560" cy="2728595"/>
            </a:xfrm>
            <a:custGeom>
              <a:avLst/>
              <a:gdLst/>
              <a:ahLst/>
              <a:cxnLst/>
              <a:rect l="l" t="t" r="r" b="b"/>
              <a:pathLst>
                <a:path w="35559" h="2728595">
                  <a:moveTo>
                    <a:pt x="35433" y="2728341"/>
                  </a:moveTo>
                  <a:lnTo>
                    <a:pt x="0" y="2728341"/>
                  </a:lnTo>
                  <a:lnTo>
                    <a:pt x="0" y="0"/>
                  </a:lnTo>
                  <a:lnTo>
                    <a:pt x="35433" y="0"/>
                  </a:lnTo>
                  <a:lnTo>
                    <a:pt x="35433" y="2728341"/>
                  </a:lnTo>
                  <a:close/>
                </a:path>
              </a:pathLst>
            </a:custGeom>
            <a:solidFill>
              <a:srgbClr val="3B78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8313" y="1198911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8313" y="1508950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8313" y="1818988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8313" y="2137885"/>
              <a:ext cx="70866" cy="70865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8313" y="2447924"/>
              <a:ext cx="70866" cy="7086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08313" y="2757963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2701152" y="1041875"/>
            <a:ext cx="6621145" cy="4791075"/>
          </a:xfrm>
          <a:prstGeom prst="rect">
            <a:avLst/>
          </a:prstGeom>
        </p:spPr>
        <p:txBody>
          <a:bodyPr wrap="square" lIns="0" tIns="2540" rIns="0" bIns="0" rtlCol="0" vert="horz">
            <a:spAutoFit/>
          </a:bodyPr>
          <a:lstStyle/>
          <a:p>
            <a:pPr marL="12700" marR="1610360">
              <a:lnSpc>
                <a:spcPct val="104299"/>
              </a:lnSpc>
              <a:spcBef>
                <a:spcPts val="20"/>
              </a:spcBef>
            </a:pPr>
            <a:r>
              <a:rPr dirty="0" sz="1950" spc="-35">
                <a:solidFill>
                  <a:srgbClr val="333333"/>
                </a:solidFill>
                <a:latin typeface="Times New Roman"/>
                <a:cs typeface="Times New Roman"/>
              </a:rPr>
              <a:t>Unbuffered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I/O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provides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direct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call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interface File</a:t>
            </a:r>
            <a:r>
              <a:rPr dirty="0" sz="19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descriptors</a:t>
            </a:r>
            <a:r>
              <a:rPr dirty="0" sz="19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dirty="0" sz="19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central</a:t>
            </a:r>
            <a:r>
              <a:rPr dirty="0" sz="19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9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UNIX</a:t>
            </a:r>
            <a:r>
              <a:rPr dirty="0" sz="19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I/O</a:t>
            </a:r>
            <a:r>
              <a:rPr dirty="0" sz="19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operations </a:t>
            </a: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Multiple</a:t>
            </a:r>
            <a:r>
              <a:rPr dirty="0" sz="19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processes</a:t>
            </a:r>
            <a:r>
              <a:rPr dirty="0" sz="19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share</a:t>
            </a:r>
            <a:r>
              <a:rPr dirty="0" sz="19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open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files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Atomic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operations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prevent</a:t>
            </a:r>
            <a:r>
              <a:rPr dirty="0" sz="19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race</a:t>
            </a:r>
            <a:r>
              <a:rPr dirty="0" sz="19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conditions</a:t>
            </a:r>
            <a:endParaRPr sz="1950">
              <a:latin typeface="Times New Roman"/>
              <a:cs typeface="Times New Roman"/>
            </a:endParaRPr>
          </a:p>
          <a:p>
            <a:pPr marL="12700" marR="5080">
              <a:lnSpc>
                <a:spcPct val="104299"/>
              </a:lnSpc>
              <a:spcBef>
                <a:spcPts val="5"/>
              </a:spcBef>
            </a:pPr>
            <a:r>
              <a:rPr dirty="0" sz="1950" spc="-60">
                <a:solidFill>
                  <a:srgbClr val="333333"/>
                </a:solidFill>
                <a:latin typeface="Times New Roman"/>
                <a:cs typeface="Times New Roman"/>
              </a:rPr>
              <a:t>Various</a:t>
            </a:r>
            <a:r>
              <a:rPr dirty="0" sz="19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functions</a:t>
            </a:r>
            <a:r>
              <a:rPr dirty="0" sz="19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9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controlling</a:t>
            </a:r>
            <a:r>
              <a:rPr dirty="0" sz="19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19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333333"/>
                </a:solidFill>
                <a:latin typeface="Times New Roman"/>
                <a:cs typeface="Times New Roman"/>
              </a:rPr>
              <a:t>manipulating</a:t>
            </a:r>
            <a:r>
              <a:rPr dirty="0" sz="19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9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descriptors </a:t>
            </a:r>
            <a:r>
              <a:rPr dirty="0" sz="1950" spc="-35">
                <a:solidFill>
                  <a:srgbClr val="333333"/>
                </a:solidFill>
                <a:latin typeface="Times New Roman"/>
                <a:cs typeface="Times New Roman"/>
              </a:rPr>
              <a:t>Understanding</a:t>
            </a:r>
            <a:r>
              <a:rPr dirty="0" sz="19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these</a:t>
            </a:r>
            <a:r>
              <a:rPr dirty="0" sz="19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concepts</a:t>
            </a:r>
            <a:r>
              <a:rPr dirty="0" sz="19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dirty="0" sz="19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333333"/>
                </a:solidFill>
                <a:latin typeface="Times New Roman"/>
                <a:cs typeface="Times New Roman"/>
              </a:rPr>
              <a:t>fundamental</a:t>
            </a:r>
            <a:r>
              <a:rPr dirty="0" sz="19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19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333333"/>
                </a:solidFill>
                <a:latin typeface="Times New Roman"/>
                <a:cs typeface="Times New Roman"/>
              </a:rPr>
              <a:t>UNIX</a:t>
            </a:r>
            <a:r>
              <a:rPr dirty="0" sz="19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programming</a:t>
            </a:r>
            <a:endParaRPr sz="1950">
              <a:latin typeface="Times New Roman"/>
              <a:cs typeface="Times New Roman"/>
            </a:endParaRPr>
          </a:p>
          <a:p>
            <a:pPr algn="ctr" marR="372745">
              <a:lnSpc>
                <a:spcPct val="100000"/>
              </a:lnSpc>
              <a:spcBef>
                <a:spcPts val="1425"/>
              </a:spcBef>
            </a:pPr>
            <a:r>
              <a:rPr dirty="0" sz="1950" spc="-20">
                <a:solidFill>
                  <a:srgbClr val="373C3C"/>
                </a:solidFill>
                <a:latin typeface="Times New Roman"/>
                <a:cs typeface="Times New Roman"/>
              </a:rPr>
              <a:t>Key</a:t>
            </a:r>
            <a:r>
              <a:rPr dirty="0" sz="1950" spc="-10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73C3C"/>
                </a:solidFill>
                <a:latin typeface="Times New Roman"/>
                <a:cs typeface="Times New Roman"/>
              </a:rPr>
              <a:t>Functions:</a:t>
            </a:r>
            <a:endParaRPr sz="1950">
              <a:latin typeface="Times New Roman"/>
              <a:cs typeface="Times New Roman"/>
            </a:endParaRPr>
          </a:p>
          <a:p>
            <a:pPr algn="ctr" marL="986790" marR="1359535">
              <a:lnSpc>
                <a:spcPts val="3840"/>
              </a:lnSpc>
              <a:spcBef>
                <a:spcPts val="235"/>
              </a:spcBef>
            </a:pPr>
            <a:r>
              <a:rPr dirty="0" sz="1950" spc="-35" b="1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950" spc="-12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0" b="1">
                <a:solidFill>
                  <a:srgbClr val="333333"/>
                </a:solidFill>
                <a:latin typeface="Times New Roman"/>
                <a:cs typeface="Times New Roman"/>
              </a:rPr>
              <a:t>Access:</a:t>
            </a:r>
            <a:r>
              <a:rPr dirty="0" sz="1950" spc="-9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open,</a:t>
            </a:r>
            <a:r>
              <a:rPr dirty="0" sz="19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333333"/>
                </a:solidFill>
                <a:latin typeface="Times New Roman"/>
                <a:cs typeface="Times New Roman"/>
              </a:rPr>
              <a:t>openat,</a:t>
            </a:r>
            <a:r>
              <a:rPr dirty="0" sz="19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creat,</a:t>
            </a:r>
            <a:r>
              <a:rPr dirty="0" sz="19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close </a:t>
            </a:r>
            <a:r>
              <a:rPr dirty="0" sz="1950" spc="-40" b="1">
                <a:solidFill>
                  <a:srgbClr val="333333"/>
                </a:solidFill>
                <a:latin typeface="Times New Roman"/>
                <a:cs typeface="Times New Roman"/>
              </a:rPr>
              <a:t>Reading/Writing:</a:t>
            </a:r>
            <a:r>
              <a:rPr dirty="0" sz="1950" spc="-5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read,</a:t>
            </a:r>
            <a:r>
              <a:rPr dirty="0" sz="19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write,</a:t>
            </a:r>
            <a:r>
              <a:rPr dirty="0" sz="19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pread,</a:t>
            </a:r>
            <a:r>
              <a:rPr dirty="0" sz="19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pwrite </a:t>
            </a:r>
            <a:r>
              <a:rPr dirty="0" sz="1950" spc="-30" b="1">
                <a:solidFill>
                  <a:srgbClr val="333333"/>
                </a:solidFill>
                <a:latin typeface="Times New Roman"/>
                <a:cs typeface="Times New Roman"/>
              </a:rPr>
              <a:t>Positioning:</a:t>
            </a:r>
            <a:r>
              <a:rPr dirty="0" sz="1950" spc="-4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lseek</a:t>
            </a:r>
            <a:endParaRPr sz="1950">
              <a:latin typeface="Times New Roman"/>
              <a:cs typeface="Times New Roman"/>
            </a:endParaRPr>
          </a:p>
          <a:p>
            <a:pPr algn="ctr" marR="372745">
              <a:lnSpc>
                <a:spcPct val="100000"/>
              </a:lnSpc>
              <a:spcBef>
                <a:spcPts val="1110"/>
              </a:spcBef>
            </a:pPr>
            <a:r>
              <a:rPr dirty="0" sz="1950" spc="-35" b="1">
                <a:solidFill>
                  <a:srgbClr val="333333"/>
                </a:solidFill>
                <a:latin typeface="Times New Roman"/>
                <a:cs typeface="Times New Roman"/>
              </a:rPr>
              <a:t>Descriptor</a:t>
            </a:r>
            <a:r>
              <a:rPr dirty="0" sz="1950" spc="-9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35" b="1">
                <a:solidFill>
                  <a:srgbClr val="333333"/>
                </a:solidFill>
                <a:latin typeface="Times New Roman"/>
                <a:cs typeface="Times New Roman"/>
              </a:rPr>
              <a:t>Manipulation:</a:t>
            </a:r>
            <a:r>
              <a:rPr dirty="0" sz="1950" spc="-60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dup,</a:t>
            </a:r>
            <a:r>
              <a:rPr dirty="0" sz="19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dup2,</a:t>
            </a:r>
            <a:r>
              <a:rPr dirty="0" sz="19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fcntl,</a:t>
            </a:r>
            <a:r>
              <a:rPr dirty="0" sz="19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ioctl</a:t>
            </a:r>
            <a:endParaRPr sz="1950">
              <a:latin typeface="Times New Roman"/>
              <a:cs typeface="Times New Roman"/>
            </a:endParaRPr>
          </a:p>
          <a:p>
            <a:pPr algn="ctr" marR="372745">
              <a:lnSpc>
                <a:spcPct val="100000"/>
              </a:lnSpc>
              <a:spcBef>
                <a:spcPts val="1565"/>
              </a:spcBef>
            </a:pPr>
            <a:r>
              <a:rPr dirty="0" sz="1950" spc="-40" b="1">
                <a:solidFill>
                  <a:srgbClr val="333333"/>
                </a:solidFill>
                <a:latin typeface="Times New Roman"/>
                <a:cs typeface="Times New Roman"/>
              </a:rPr>
              <a:t>Synchronization:</a:t>
            </a:r>
            <a:r>
              <a:rPr dirty="0" sz="1950" spc="-5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sync,</a:t>
            </a:r>
            <a:r>
              <a:rPr dirty="0" sz="195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333333"/>
                </a:solidFill>
                <a:latin typeface="Times New Roman"/>
                <a:cs typeface="Times New Roman"/>
              </a:rPr>
              <a:t>fsync,</a:t>
            </a:r>
            <a:r>
              <a:rPr dirty="0" sz="195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333333"/>
                </a:solidFill>
                <a:latin typeface="Times New Roman"/>
                <a:cs typeface="Times New Roman"/>
              </a:rPr>
              <a:t>fdatasync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55"/>
              <a:t>Introduction</a:t>
            </a:r>
            <a:r>
              <a:rPr dirty="0" spc="-135"/>
              <a:t> </a:t>
            </a:r>
            <a:r>
              <a:rPr dirty="0"/>
              <a:t>to</a:t>
            </a:r>
            <a:r>
              <a:rPr dirty="0" spc="-130"/>
              <a:t> </a:t>
            </a:r>
            <a:r>
              <a:rPr dirty="0" spc="-30"/>
              <a:t>File</a:t>
            </a:r>
            <a:r>
              <a:rPr dirty="0" spc="-135"/>
              <a:t> </a:t>
            </a:r>
            <a:r>
              <a:rPr dirty="0" spc="-25"/>
              <a:t>I/O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2120169"/>
            <a:ext cx="10629900" cy="2887980"/>
            <a:chOff x="400049" y="2120169"/>
            <a:chExt cx="10629900" cy="288798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2120169"/>
              <a:ext cx="10629900" cy="2887980"/>
            </a:xfrm>
            <a:custGeom>
              <a:avLst/>
              <a:gdLst/>
              <a:ahLst/>
              <a:cxnLst/>
              <a:rect l="l" t="t" r="r" b="b"/>
              <a:pathLst>
                <a:path w="10629900" h="2887979">
                  <a:moveTo>
                    <a:pt x="10580239" y="2887789"/>
                  </a:moveTo>
                  <a:lnTo>
                    <a:pt x="49659" y="2887789"/>
                  </a:lnTo>
                  <a:lnTo>
                    <a:pt x="46203" y="2887448"/>
                  </a:lnTo>
                  <a:lnTo>
                    <a:pt x="10896" y="2867069"/>
                  </a:lnTo>
                  <a:lnTo>
                    <a:pt x="0" y="2838129"/>
                  </a:lnTo>
                  <a:lnTo>
                    <a:pt x="0" y="2834639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2838129"/>
                  </a:lnTo>
                  <a:lnTo>
                    <a:pt x="10611863" y="2874689"/>
                  </a:lnTo>
                  <a:lnTo>
                    <a:pt x="10583695" y="2887448"/>
                  </a:lnTo>
                  <a:lnTo>
                    <a:pt x="10580239" y="2887789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6107" y="2430208"/>
              <a:ext cx="70866" cy="7086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6107" y="2749105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6107" y="3076860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46107" y="3395757"/>
              <a:ext cx="70866" cy="70866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3334379" y="2263889"/>
            <a:ext cx="5363845" cy="1303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-50">
                <a:solidFill>
                  <a:srgbClr val="333333"/>
                </a:solidFill>
                <a:latin typeface="Times New Roman"/>
                <a:cs typeface="Times New Roman"/>
              </a:rPr>
              <a:t>Unbuffered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25">
                <a:solidFill>
                  <a:srgbClr val="333333"/>
                </a:solidFill>
                <a:latin typeface="Times New Roman"/>
                <a:cs typeface="Times New Roman"/>
              </a:rPr>
              <a:t>I/O:</a:t>
            </a:r>
            <a:r>
              <a:rPr dirty="0" sz="20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30">
                <a:solidFill>
                  <a:srgbClr val="333333"/>
                </a:solidFill>
                <a:latin typeface="Times New Roman"/>
                <a:cs typeface="Times New Roman"/>
              </a:rPr>
              <a:t>direct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system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25">
                <a:solidFill>
                  <a:srgbClr val="333333"/>
                </a:solidFill>
                <a:latin typeface="Times New Roman"/>
                <a:cs typeface="Times New Roman"/>
              </a:rPr>
              <a:t>calls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kernel</a:t>
            </a: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ts val="2580"/>
              </a:lnSpc>
              <a:spcBef>
                <a:spcPts val="35"/>
              </a:spcBef>
            </a:pPr>
            <a:r>
              <a:rPr dirty="0" sz="2050" spc="-25">
                <a:solidFill>
                  <a:srgbClr val="333333"/>
                </a:solidFill>
                <a:latin typeface="Times New Roman"/>
                <a:cs typeface="Times New Roman"/>
              </a:rPr>
              <a:t>Five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primary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35">
                <a:solidFill>
                  <a:srgbClr val="333333"/>
                </a:solidFill>
                <a:latin typeface="Times New Roman"/>
                <a:cs typeface="Times New Roman"/>
              </a:rPr>
              <a:t>functions: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open,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25">
                <a:solidFill>
                  <a:srgbClr val="333333"/>
                </a:solidFill>
                <a:latin typeface="Times New Roman"/>
                <a:cs typeface="Times New Roman"/>
              </a:rPr>
              <a:t>read,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30">
                <a:solidFill>
                  <a:srgbClr val="333333"/>
                </a:solidFill>
                <a:latin typeface="Times New Roman"/>
                <a:cs typeface="Times New Roman"/>
              </a:rPr>
              <a:t>write,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30">
                <a:solidFill>
                  <a:srgbClr val="333333"/>
                </a:solidFill>
                <a:latin typeface="Times New Roman"/>
                <a:cs typeface="Times New Roman"/>
              </a:rPr>
              <a:t>lseek,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55">
                <a:solidFill>
                  <a:srgbClr val="333333"/>
                </a:solidFill>
                <a:latin typeface="Times New Roman"/>
                <a:cs typeface="Times New Roman"/>
              </a:rPr>
              <a:t>close </a:t>
            </a:r>
            <a:r>
              <a:rPr dirty="0" sz="2050" spc="-20">
                <a:solidFill>
                  <a:srgbClr val="333333"/>
                </a:solidFill>
                <a:latin typeface="Times New Roman"/>
                <a:cs typeface="Times New Roman"/>
              </a:rPr>
              <a:t>Part</a:t>
            </a:r>
            <a:r>
              <a:rPr dirty="0" sz="2050" spc="-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2050" spc="-11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50">
                <a:solidFill>
                  <a:srgbClr val="333333"/>
                </a:solidFill>
                <a:latin typeface="Times New Roman"/>
                <a:cs typeface="Times New Roman"/>
              </a:rPr>
              <a:t>POSIX.1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25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30">
                <a:solidFill>
                  <a:srgbClr val="333333"/>
                </a:solidFill>
                <a:latin typeface="Times New Roman"/>
                <a:cs typeface="Times New Roman"/>
              </a:rPr>
              <a:t>Single</a:t>
            </a:r>
            <a:r>
              <a:rPr dirty="0" sz="20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70">
                <a:solidFill>
                  <a:srgbClr val="333333"/>
                </a:solidFill>
                <a:latin typeface="Times New Roman"/>
                <a:cs typeface="Times New Roman"/>
              </a:rPr>
              <a:t>UNIX</a:t>
            </a:r>
            <a:r>
              <a:rPr dirty="0" sz="20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Specification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405"/>
              </a:lnSpc>
            </a:pPr>
            <a:r>
              <a:rPr dirty="0" sz="2050" spc="-35">
                <a:solidFill>
                  <a:srgbClr val="333333"/>
                </a:solidFill>
                <a:latin typeface="Times New Roman"/>
                <a:cs typeface="Times New Roman"/>
              </a:rPr>
              <a:t>Not</a:t>
            </a:r>
            <a:r>
              <a:rPr dirty="0" sz="2050" spc="-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20">
                <a:solidFill>
                  <a:srgbClr val="333333"/>
                </a:solidFill>
                <a:latin typeface="Times New Roman"/>
                <a:cs typeface="Times New Roman"/>
              </a:rPr>
              <a:t>part</a:t>
            </a:r>
            <a:r>
              <a:rPr dirty="0" sz="2050" spc="-10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20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5">
                <a:solidFill>
                  <a:srgbClr val="333333"/>
                </a:solidFill>
                <a:latin typeface="Times New Roman"/>
                <a:cs typeface="Times New Roman"/>
              </a:rPr>
              <a:t>ISO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C</a:t>
            </a:r>
            <a:r>
              <a:rPr dirty="0" sz="2050" spc="-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standard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85"/>
              <a:t>Thank</a:t>
            </a:r>
            <a:r>
              <a:rPr dirty="0" spc="-100"/>
              <a:t> </a:t>
            </a:r>
            <a:r>
              <a:rPr dirty="0" spc="-140"/>
              <a:t>You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51150" y="3477664"/>
            <a:ext cx="1127760" cy="3270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950" spc="-10">
                <a:solidFill>
                  <a:srgbClr val="373C3C"/>
                </a:solidFill>
                <a:latin typeface="Times New Roman"/>
                <a:cs typeface="Times New Roman"/>
              </a:rPr>
              <a:t>Questions?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14299" y="6305549"/>
            <a:ext cx="504825" cy="247650"/>
          </a:xfrm>
          <a:custGeom>
            <a:avLst/>
            <a:gdLst/>
            <a:ahLst/>
            <a:cxnLst/>
            <a:rect l="l" t="t" r="r" b="b"/>
            <a:pathLst>
              <a:path w="504825" h="247650">
                <a:moveTo>
                  <a:pt x="504824" y="247649"/>
                </a:moveTo>
                <a:lnTo>
                  <a:pt x="0" y="247649"/>
                </a:lnTo>
                <a:lnTo>
                  <a:pt x="0" y="0"/>
                </a:lnTo>
                <a:lnTo>
                  <a:pt x="504824" y="0"/>
                </a:lnTo>
                <a:lnTo>
                  <a:pt x="504824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30"/>
              <a:t>File</a:t>
            </a:r>
            <a:r>
              <a:rPr dirty="0" spc="-160"/>
              <a:t> </a:t>
            </a:r>
            <a:r>
              <a:rPr dirty="0" spc="-50"/>
              <a:t>Descriptors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260919"/>
            <a:ext cx="5102860" cy="4606290"/>
            <a:chOff x="400049" y="1260919"/>
            <a:chExt cx="5102860" cy="460629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260919"/>
              <a:ext cx="5102860" cy="4606290"/>
            </a:xfrm>
            <a:custGeom>
              <a:avLst/>
              <a:gdLst/>
              <a:ahLst/>
              <a:cxnLst/>
              <a:rect l="l" t="t" r="r" b="b"/>
              <a:pathLst>
                <a:path w="5102860" h="4606290">
                  <a:moveTo>
                    <a:pt x="5052692" y="4606289"/>
                  </a:moveTo>
                  <a:lnTo>
                    <a:pt x="49659" y="4606289"/>
                  </a:lnTo>
                  <a:lnTo>
                    <a:pt x="46203" y="4605949"/>
                  </a:lnTo>
                  <a:lnTo>
                    <a:pt x="10896" y="4585570"/>
                  </a:lnTo>
                  <a:lnTo>
                    <a:pt x="0" y="4556629"/>
                  </a:lnTo>
                  <a:lnTo>
                    <a:pt x="0" y="455314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4556629"/>
                  </a:lnTo>
                  <a:lnTo>
                    <a:pt x="5084315" y="4593190"/>
                  </a:lnTo>
                  <a:lnTo>
                    <a:pt x="5056148" y="4605949"/>
                  </a:lnTo>
                  <a:lnTo>
                    <a:pt x="5052692" y="4606289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1570957"/>
              <a:ext cx="70866" cy="7086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2217610"/>
              <a:ext cx="70866" cy="7086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684489" y="2536507"/>
              <a:ext cx="71120" cy="1364615"/>
            </a:xfrm>
            <a:custGeom>
              <a:avLst/>
              <a:gdLst/>
              <a:ahLst/>
              <a:cxnLst/>
              <a:rect l="l" t="t" r="r" b="b"/>
              <a:pathLst>
                <a:path w="71119" h="1364614">
                  <a:moveTo>
                    <a:pt x="70866" y="1293304"/>
                  </a:moveTo>
                  <a:lnTo>
                    <a:pt x="0" y="1293304"/>
                  </a:lnTo>
                  <a:lnTo>
                    <a:pt x="0" y="1364170"/>
                  </a:lnTo>
                  <a:lnTo>
                    <a:pt x="70866" y="1364170"/>
                  </a:lnTo>
                  <a:lnTo>
                    <a:pt x="70866" y="1293304"/>
                  </a:lnTo>
                  <a:close/>
                </a:path>
                <a:path w="71119" h="1364614">
                  <a:moveTo>
                    <a:pt x="70866" y="646658"/>
                  </a:moveTo>
                  <a:lnTo>
                    <a:pt x="0" y="646658"/>
                  </a:lnTo>
                  <a:lnTo>
                    <a:pt x="0" y="717524"/>
                  </a:lnTo>
                  <a:lnTo>
                    <a:pt x="70866" y="717524"/>
                  </a:lnTo>
                  <a:lnTo>
                    <a:pt x="70866" y="646658"/>
                  </a:lnTo>
                  <a:close/>
                </a:path>
                <a:path w="71119" h="1364614">
                  <a:moveTo>
                    <a:pt x="70866" y="0"/>
                  </a:moveTo>
                  <a:lnTo>
                    <a:pt x="0" y="0"/>
                  </a:lnTo>
                  <a:lnTo>
                    <a:pt x="0" y="70866"/>
                  </a:lnTo>
                  <a:lnTo>
                    <a:pt x="70866" y="70866"/>
                  </a:lnTo>
                  <a:lnTo>
                    <a:pt x="70866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836" y="4467605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836" y="4795361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1166875" y="1404639"/>
            <a:ext cx="4076065" cy="388112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94615">
              <a:lnSpc>
                <a:spcPct val="102099"/>
              </a:lnSpc>
              <a:spcBef>
                <a:spcPts val="45"/>
              </a:spcBef>
            </a:pPr>
            <a:r>
              <a:rPr dirty="0" sz="2050" spc="-65">
                <a:solidFill>
                  <a:srgbClr val="333333"/>
                </a:solidFill>
                <a:latin typeface="Times New Roman"/>
                <a:cs typeface="Times New Roman"/>
              </a:rPr>
              <a:t>Non-</a:t>
            </a:r>
            <a:r>
              <a:rPr dirty="0" sz="2050" spc="-35">
                <a:solidFill>
                  <a:srgbClr val="333333"/>
                </a:solidFill>
                <a:latin typeface="Times New Roman"/>
                <a:cs typeface="Times New Roman"/>
              </a:rPr>
              <a:t>negative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35">
                <a:solidFill>
                  <a:srgbClr val="333333"/>
                </a:solidFill>
                <a:latin typeface="Times New Roman"/>
                <a:cs typeface="Times New Roman"/>
              </a:rPr>
              <a:t>integers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used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30">
                <a:solidFill>
                  <a:srgbClr val="333333"/>
                </a:solidFill>
                <a:latin typeface="Times New Roman"/>
                <a:cs typeface="Times New Roman"/>
              </a:rPr>
              <a:t>kernel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55">
                <a:solidFill>
                  <a:srgbClr val="333333"/>
                </a:solidFill>
                <a:latin typeface="Times New Roman"/>
                <a:cs typeface="Times New Roman"/>
              </a:rPr>
              <a:t>to </a:t>
            </a:r>
            <a:r>
              <a:rPr dirty="0" sz="2050" spc="-25">
                <a:solidFill>
                  <a:srgbClr val="333333"/>
                </a:solidFill>
                <a:latin typeface="Times New Roman"/>
                <a:cs typeface="Times New Roman"/>
              </a:rPr>
              <a:t>refer</a:t>
            </a:r>
            <a:r>
              <a:rPr dirty="0" sz="20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open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files</a:t>
            </a:r>
            <a:endParaRPr sz="2050">
              <a:latin typeface="Times New Roman"/>
              <a:cs typeface="Times New Roman"/>
            </a:endParaRPr>
          </a:p>
          <a:p>
            <a:pPr marL="720725" marR="1445260" indent="-708660">
              <a:lnSpc>
                <a:spcPct val="102099"/>
              </a:lnSpc>
              <a:spcBef>
                <a:spcPts val="70"/>
              </a:spcBef>
            </a:pP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Standard</a:t>
            </a:r>
            <a:r>
              <a:rPr dirty="0" sz="20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20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descriptors: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0: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Standard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input </a:t>
            </a:r>
            <a:r>
              <a:rPr dirty="0" sz="2050" spc="-60">
                <a:solidFill>
                  <a:srgbClr val="333333"/>
                </a:solidFill>
                <a:latin typeface="Times New Roman"/>
                <a:cs typeface="Times New Roman"/>
              </a:rPr>
              <a:t>(STDIN_FILENO)</a:t>
            </a:r>
            <a:endParaRPr sz="2050">
              <a:latin typeface="Times New Roman"/>
              <a:cs typeface="Times New Roman"/>
            </a:endParaRPr>
          </a:p>
          <a:p>
            <a:pPr marL="720725" marR="1196975">
              <a:lnSpc>
                <a:spcPct val="102099"/>
              </a:lnSpc>
              <a:spcBef>
                <a:spcPts val="65"/>
              </a:spcBef>
            </a:pP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1: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Standard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output </a:t>
            </a:r>
            <a:r>
              <a:rPr dirty="0" sz="2050" spc="-65">
                <a:solidFill>
                  <a:srgbClr val="333333"/>
                </a:solidFill>
                <a:latin typeface="Times New Roman"/>
                <a:cs typeface="Times New Roman"/>
              </a:rPr>
              <a:t>(STDOUT_FILENO)</a:t>
            </a:r>
            <a:endParaRPr sz="2050">
              <a:latin typeface="Times New Roman"/>
              <a:cs typeface="Times New Roman"/>
            </a:endParaRPr>
          </a:p>
          <a:p>
            <a:pPr marL="720725" marR="1224280">
              <a:lnSpc>
                <a:spcPct val="102099"/>
              </a:lnSpc>
              <a:spcBef>
                <a:spcPts val="70"/>
              </a:spcBef>
            </a:pP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2: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Standard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error </a:t>
            </a:r>
            <a:r>
              <a:rPr dirty="0" sz="2050" spc="-65">
                <a:solidFill>
                  <a:srgbClr val="333333"/>
                </a:solidFill>
                <a:latin typeface="Times New Roman"/>
                <a:cs typeface="Times New Roman"/>
              </a:rPr>
              <a:t>(STDERR_FILENO)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Range</a:t>
            </a:r>
            <a:r>
              <a:rPr dirty="0" sz="20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dirty="0" sz="20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0</a:t>
            </a:r>
            <a:r>
              <a:rPr dirty="0" sz="20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to</a:t>
            </a:r>
            <a:r>
              <a:rPr dirty="0" sz="20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OPEN_MAX-</a:t>
            </a:r>
            <a:r>
              <a:rPr dirty="0" sz="2050" spc="-50">
                <a:solidFill>
                  <a:srgbClr val="333333"/>
                </a:solidFill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  <a:p>
            <a:pPr marL="12700" marR="5080">
              <a:lnSpc>
                <a:spcPct val="102099"/>
              </a:lnSpc>
              <a:spcBef>
                <a:spcPts val="70"/>
              </a:spcBef>
            </a:pPr>
            <a:r>
              <a:rPr dirty="0" sz="2050" spc="-45">
                <a:solidFill>
                  <a:srgbClr val="333333"/>
                </a:solidFill>
                <a:latin typeface="Times New Roman"/>
                <a:cs typeface="Times New Roman"/>
              </a:rPr>
              <a:t>Modern</a:t>
            </a:r>
            <a:r>
              <a:rPr dirty="0" sz="20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50">
                <a:solidFill>
                  <a:srgbClr val="333333"/>
                </a:solidFill>
                <a:latin typeface="Times New Roman"/>
                <a:cs typeface="Times New Roman"/>
              </a:rPr>
              <a:t>systems</a:t>
            </a:r>
            <a:r>
              <a:rPr dirty="0" sz="20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have</a:t>
            </a:r>
            <a:r>
              <a:rPr dirty="0" sz="20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35">
                <a:solidFill>
                  <a:srgbClr val="333333"/>
                </a:solidFill>
                <a:latin typeface="Times New Roman"/>
                <a:cs typeface="Times New Roman"/>
              </a:rPr>
              <a:t>essentially</a:t>
            </a:r>
            <a:r>
              <a:rPr dirty="0" sz="20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50">
                <a:solidFill>
                  <a:srgbClr val="333333"/>
                </a:solidFill>
                <a:latin typeface="Times New Roman"/>
                <a:cs typeface="Times New Roman"/>
              </a:rPr>
              <a:t>infinite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limits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679566" y="1260919"/>
            <a:ext cx="5102860" cy="4606290"/>
            <a:chOff x="5679566" y="1260919"/>
            <a:chExt cx="5102860" cy="4606290"/>
          </a:xfrm>
        </p:grpSpPr>
        <p:sp>
          <p:nvSpPr>
            <p:cNvPr id="12" name="object 12" descr=""/>
            <p:cNvSpPr/>
            <p:nvPr/>
          </p:nvSpPr>
          <p:spPr>
            <a:xfrm>
              <a:off x="5679566" y="1260919"/>
              <a:ext cx="5102860" cy="4606290"/>
            </a:xfrm>
            <a:custGeom>
              <a:avLst/>
              <a:gdLst/>
              <a:ahLst/>
              <a:cxnLst/>
              <a:rect l="l" t="t" r="r" b="b"/>
              <a:pathLst>
                <a:path w="5102859" h="4606290">
                  <a:moveTo>
                    <a:pt x="5052692" y="4606289"/>
                  </a:moveTo>
                  <a:lnTo>
                    <a:pt x="49660" y="4606289"/>
                  </a:lnTo>
                  <a:lnTo>
                    <a:pt x="46203" y="4605949"/>
                  </a:lnTo>
                  <a:lnTo>
                    <a:pt x="10896" y="4585570"/>
                  </a:lnTo>
                  <a:lnTo>
                    <a:pt x="0" y="4556629"/>
                  </a:lnTo>
                  <a:lnTo>
                    <a:pt x="0" y="4553140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60" y="0"/>
                  </a:lnTo>
                  <a:lnTo>
                    <a:pt x="5052692" y="0"/>
                  </a:lnTo>
                  <a:lnTo>
                    <a:pt x="5089252" y="18034"/>
                  </a:lnTo>
                  <a:lnTo>
                    <a:pt x="5102351" y="49659"/>
                  </a:lnTo>
                  <a:lnTo>
                    <a:pt x="5102351" y="4556629"/>
                  </a:lnTo>
                  <a:lnTo>
                    <a:pt x="5084315" y="4593190"/>
                  </a:lnTo>
                  <a:lnTo>
                    <a:pt x="5056148" y="4605949"/>
                  </a:lnTo>
                  <a:lnTo>
                    <a:pt x="5052692" y="4606289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343935" y="1916429"/>
              <a:ext cx="3773804" cy="2808605"/>
            </a:xfrm>
            <a:custGeom>
              <a:avLst/>
              <a:gdLst/>
              <a:ahLst/>
              <a:cxnLst/>
              <a:rect l="l" t="t" r="r" b="b"/>
              <a:pathLst>
                <a:path w="3773804" h="2808604">
                  <a:moveTo>
                    <a:pt x="0" y="2772632"/>
                  </a:moveTo>
                  <a:lnTo>
                    <a:pt x="0" y="35433"/>
                  </a:lnTo>
                  <a:lnTo>
                    <a:pt x="0" y="30734"/>
                  </a:lnTo>
                  <a:lnTo>
                    <a:pt x="898" y="26214"/>
                  </a:lnTo>
                  <a:lnTo>
                    <a:pt x="2696" y="21873"/>
                  </a:lnTo>
                  <a:lnTo>
                    <a:pt x="4495" y="17532"/>
                  </a:lnTo>
                  <a:lnTo>
                    <a:pt x="7055" y="13700"/>
                  </a:lnTo>
                  <a:lnTo>
                    <a:pt x="10378" y="10377"/>
                  </a:lnTo>
                  <a:lnTo>
                    <a:pt x="13700" y="7055"/>
                  </a:lnTo>
                  <a:lnTo>
                    <a:pt x="17531" y="4495"/>
                  </a:lnTo>
                  <a:lnTo>
                    <a:pt x="21872" y="2696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35433" y="0"/>
                  </a:lnTo>
                  <a:lnTo>
                    <a:pt x="3738182" y="0"/>
                  </a:lnTo>
                  <a:lnTo>
                    <a:pt x="3742880" y="0"/>
                  </a:lnTo>
                  <a:lnTo>
                    <a:pt x="3747399" y="899"/>
                  </a:lnTo>
                  <a:lnTo>
                    <a:pt x="3770916" y="21873"/>
                  </a:lnTo>
                  <a:lnTo>
                    <a:pt x="3772714" y="26214"/>
                  </a:lnTo>
                  <a:lnTo>
                    <a:pt x="3773614" y="30734"/>
                  </a:lnTo>
                  <a:lnTo>
                    <a:pt x="3773615" y="35433"/>
                  </a:lnTo>
                  <a:lnTo>
                    <a:pt x="3773615" y="2772632"/>
                  </a:lnTo>
                  <a:lnTo>
                    <a:pt x="3751739" y="2805368"/>
                  </a:lnTo>
                  <a:lnTo>
                    <a:pt x="3742880" y="2808065"/>
                  </a:lnTo>
                  <a:lnTo>
                    <a:pt x="3738182" y="2808065"/>
                  </a:lnTo>
                  <a:lnTo>
                    <a:pt x="35433" y="2808065"/>
                  </a:lnTo>
                  <a:lnTo>
                    <a:pt x="30734" y="2808065"/>
                  </a:lnTo>
                  <a:lnTo>
                    <a:pt x="26214" y="2807166"/>
                  </a:lnTo>
                  <a:lnTo>
                    <a:pt x="0" y="2777330"/>
                  </a:lnTo>
                  <a:lnTo>
                    <a:pt x="0" y="2772632"/>
                  </a:lnTo>
                </a:path>
              </a:pathLst>
            </a:custGeom>
            <a:ln w="17716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168201" y="1395781"/>
            <a:ext cx="212534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-20">
                <a:solidFill>
                  <a:srgbClr val="373C3C"/>
                </a:solidFill>
                <a:latin typeface="Times New Roman"/>
                <a:cs typeface="Times New Roman"/>
              </a:rPr>
              <a:t>File</a:t>
            </a:r>
            <a:r>
              <a:rPr dirty="0" sz="2050" spc="-7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45">
                <a:solidFill>
                  <a:srgbClr val="373C3C"/>
                </a:solidFill>
                <a:latin typeface="Times New Roman"/>
                <a:cs typeface="Times New Roman"/>
              </a:rPr>
              <a:t>Descriptor</a:t>
            </a:r>
            <a:r>
              <a:rPr dirty="0" sz="2050" spc="-8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70">
                <a:solidFill>
                  <a:srgbClr val="373C3C"/>
                </a:solidFill>
                <a:latin typeface="Times New Roman"/>
                <a:cs typeface="Times New Roman"/>
              </a:rPr>
              <a:t>Table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425077" y="1964571"/>
            <a:ext cx="1128395" cy="2603500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198120" indent="-185420">
              <a:lnSpc>
                <a:spcPct val="100000"/>
              </a:lnSpc>
              <a:spcBef>
                <a:spcPts val="570"/>
              </a:spcBef>
              <a:buSzPts val="1950"/>
              <a:buFont typeface="Times New Roman"/>
              <a:buAutoNum type="arabicPlain"/>
              <a:tabLst>
                <a:tab pos="198120" algn="l"/>
              </a:tabLst>
            </a:pPr>
            <a:r>
              <a:rPr dirty="0" sz="450" spc="1500">
                <a:solidFill>
                  <a:srgbClr val="333333"/>
                </a:solidFill>
                <a:latin typeface="Times New Roman"/>
                <a:cs typeface="Times New Roman"/>
              </a:rPr>
              <a:t>→</a:t>
            </a:r>
            <a:r>
              <a:rPr dirty="0" sz="450" spc="3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stdin</a:t>
            </a:r>
            <a:endParaRPr sz="2050">
              <a:latin typeface="Times New Roman"/>
              <a:cs typeface="Times New Roman"/>
            </a:endParaRPr>
          </a:p>
          <a:p>
            <a:pPr marL="198120" indent="-185420">
              <a:lnSpc>
                <a:spcPct val="100000"/>
              </a:lnSpc>
              <a:spcBef>
                <a:spcPts val="470"/>
              </a:spcBef>
              <a:buSzPts val="1950"/>
              <a:buFont typeface="Times New Roman"/>
              <a:buAutoNum type="arabicPlain"/>
              <a:tabLst>
                <a:tab pos="198120" algn="l"/>
              </a:tabLst>
            </a:pPr>
            <a:r>
              <a:rPr dirty="0" sz="450" spc="1500">
                <a:solidFill>
                  <a:srgbClr val="333333"/>
                </a:solidFill>
                <a:latin typeface="Times New Roman"/>
                <a:cs typeface="Times New Roman"/>
              </a:rPr>
              <a:t>→</a:t>
            </a:r>
            <a:r>
              <a:rPr dirty="0" sz="450" spc="3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stdout</a:t>
            </a:r>
            <a:endParaRPr sz="2050">
              <a:latin typeface="Times New Roman"/>
              <a:cs typeface="Times New Roman"/>
            </a:endParaRPr>
          </a:p>
          <a:p>
            <a:pPr marL="198120" indent="-185420">
              <a:lnSpc>
                <a:spcPct val="100000"/>
              </a:lnSpc>
              <a:spcBef>
                <a:spcPts val="400"/>
              </a:spcBef>
              <a:buSzPts val="1950"/>
              <a:buFont typeface="Times New Roman"/>
              <a:buAutoNum type="arabicPlain"/>
              <a:tabLst>
                <a:tab pos="198120" algn="l"/>
              </a:tabLst>
            </a:pPr>
            <a:r>
              <a:rPr dirty="0" sz="450" spc="1500">
                <a:solidFill>
                  <a:srgbClr val="333333"/>
                </a:solidFill>
                <a:latin typeface="Times New Roman"/>
                <a:cs typeface="Times New Roman"/>
              </a:rPr>
              <a:t>→</a:t>
            </a:r>
            <a:r>
              <a:rPr dirty="0" sz="450" spc="3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stderr</a:t>
            </a:r>
            <a:endParaRPr sz="2050">
              <a:latin typeface="Times New Roman"/>
              <a:cs typeface="Times New Roman"/>
            </a:endParaRPr>
          </a:p>
          <a:p>
            <a:pPr marL="198120" indent="-185420">
              <a:lnSpc>
                <a:spcPct val="100000"/>
              </a:lnSpc>
              <a:spcBef>
                <a:spcPts val="465"/>
              </a:spcBef>
              <a:buSzPts val="1950"/>
              <a:buFont typeface="Times New Roman"/>
              <a:buAutoNum type="arabicPlain"/>
              <a:tabLst>
                <a:tab pos="198120" algn="l"/>
              </a:tabLst>
            </a:pPr>
            <a:r>
              <a:rPr dirty="0" sz="450" spc="1500">
                <a:solidFill>
                  <a:srgbClr val="333333"/>
                </a:solidFill>
                <a:latin typeface="Times New Roman"/>
                <a:cs typeface="Times New Roman"/>
              </a:rPr>
              <a:t>→</a:t>
            </a:r>
            <a:r>
              <a:rPr dirty="0" sz="450" spc="3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file1</a:t>
            </a:r>
            <a:endParaRPr sz="2050">
              <a:latin typeface="Times New Roman"/>
              <a:cs typeface="Times New Roman"/>
            </a:endParaRPr>
          </a:p>
          <a:p>
            <a:pPr marL="198120" indent="-185420">
              <a:lnSpc>
                <a:spcPct val="100000"/>
              </a:lnSpc>
              <a:spcBef>
                <a:spcPts val="400"/>
              </a:spcBef>
              <a:buSzPts val="1950"/>
              <a:buFont typeface="Times New Roman"/>
              <a:buAutoNum type="arabicPlain"/>
              <a:tabLst>
                <a:tab pos="198120" algn="l"/>
              </a:tabLst>
            </a:pPr>
            <a:r>
              <a:rPr dirty="0" sz="450" spc="1500">
                <a:solidFill>
                  <a:srgbClr val="333333"/>
                </a:solidFill>
                <a:latin typeface="Times New Roman"/>
                <a:cs typeface="Times New Roman"/>
              </a:rPr>
              <a:t>→</a:t>
            </a:r>
            <a:r>
              <a:rPr dirty="0" sz="450" spc="3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file2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 sz="2050" spc="-25">
                <a:solidFill>
                  <a:srgbClr val="333333"/>
                </a:solidFill>
                <a:latin typeface="Times New Roman"/>
                <a:cs typeface="Times New Roman"/>
              </a:rPr>
              <a:t>...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1950" b="1">
                <a:solidFill>
                  <a:srgbClr val="333333"/>
                </a:solidFill>
                <a:latin typeface="Times New Roman"/>
                <a:cs typeface="Times New Roman"/>
              </a:rPr>
              <a:t>n</a:t>
            </a:r>
            <a:r>
              <a:rPr dirty="0" sz="1950" spc="-5" b="1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450" spc="1500">
                <a:solidFill>
                  <a:srgbClr val="333333"/>
                </a:solidFill>
                <a:latin typeface="Times New Roman"/>
                <a:cs typeface="Times New Roman"/>
              </a:rPr>
              <a:t>→</a:t>
            </a:r>
            <a:r>
              <a:rPr dirty="0" sz="450" spc="3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20">
                <a:solidFill>
                  <a:srgbClr val="333333"/>
                </a:solidFill>
                <a:latin typeface="Times New Roman"/>
                <a:cs typeface="Times New Roman"/>
              </a:rPr>
              <a:t>fileN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050691" y="4840474"/>
            <a:ext cx="236029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2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dirty="0" sz="16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6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5">
                <a:solidFill>
                  <a:srgbClr val="333333"/>
                </a:solidFill>
                <a:latin typeface="Times New Roman"/>
                <a:cs typeface="Times New Roman"/>
              </a:rPr>
              <a:t>Descriptor</a:t>
            </a:r>
            <a:r>
              <a:rPr dirty="0" sz="16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imes New Roman"/>
                <a:cs typeface="Times New Roman"/>
              </a:rPr>
              <a:t>Table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45"/>
              <a:t>open</a:t>
            </a:r>
            <a:r>
              <a:rPr dirty="0" spc="-130"/>
              <a:t> </a:t>
            </a:r>
            <a:r>
              <a:rPr dirty="0" spc="-30"/>
              <a:t>and</a:t>
            </a:r>
            <a:r>
              <a:rPr dirty="0" spc="-130"/>
              <a:t> </a:t>
            </a:r>
            <a:r>
              <a:rPr dirty="0" spc="-55"/>
              <a:t>openat</a:t>
            </a:r>
            <a:r>
              <a:rPr dirty="0" spc="-125"/>
              <a:t> </a:t>
            </a:r>
            <a:r>
              <a:rPr dirty="0" spc="-40"/>
              <a:t>Functions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074896"/>
            <a:ext cx="10629900" cy="4978400"/>
            <a:chOff x="400049" y="1074896"/>
            <a:chExt cx="10629900" cy="497840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074896"/>
              <a:ext cx="10629900" cy="4978400"/>
            </a:xfrm>
            <a:custGeom>
              <a:avLst/>
              <a:gdLst/>
              <a:ahLst/>
              <a:cxnLst/>
              <a:rect l="l" t="t" r="r" b="b"/>
              <a:pathLst>
                <a:path w="10629900" h="4978400">
                  <a:moveTo>
                    <a:pt x="10580239" y="4978335"/>
                  </a:moveTo>
                  <a:lnTo>
                    <a:pt x="49659" y="4978335"/>
                  </a:lnTo>
                  <a:lnTo>
                    <a:pt x="46203" y="4977995"/>
                  </a:lnTo>
                  <a:lnTo>
                    <a:pt x="10896" y="4957616"/>
                  </a:lnTo>
                  <a:lnTo>
                    <a:pt x="0" y="4928676"/>
                  </a:lnTo>
                  <a:lnTo>
                    <a:pt x="0" y="492518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4928676"/>
                  </a:lnTo>
                  <a:lnTo>
                    <a:pt x="10611863" y="4965236"/>
                  </a:lnTo>
                  <a:lnTo>
                    <a:pt x="10583695" y="4977995"/>
                  </a:lnTo>
                  <a:lnTo>
                    <a:pt x="10580239" y="4978335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252060"/>
              <a:ext cx="10275570" cy="1143000"/>
            </a:xfrm>
            <a:custGeom>
              <a:avLst/>
              <a:gdLst/>
              <a:ahLst/>
              <a:cxnLst/>
              <a:rect l="l" t="t" r="r" b="b"/>
              <a:pathLst>
                <a:path w="10275570" h="1143000">
                  <a:moveTo>
                    <a:pt x="10244835" y="1142714"/>
                  </a:moveTo>
                  <a:lnTo>
                    <a:pt x="30734" y="1142714"/>
                  </a:lnTo>
                  <a:lnTo>
                    <a:pt x="26214" y="1141815"/>
                  </a:lnTo>
                  <a:lnTo>
                    <a:pt x="0" y="1111979"/>
                  </a:lnTo>
                  <a:lnTo>
                    <a:pt x="0" y="1107281"/>
                  </a:lnTo>
                  <a:lnTo>
                    <a:pt x="0" y="30734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10244835" y="0"/>
                  </a:lnTo>
                  <a:lnTo>
                    <a:pt x="10274669" y="26214"/>
                  </a:lnTo>
                  <a:lnTo>
                    <a:pt x="10275569" y="30734"/>
                  </a:lnTo>
                  <a:lnTo>
                    <a:pt x="10275569" y="1111979"/>
                  </a:lnTo>
                  <a:lnTo>
                    <a:pt x="10249354" y="1141815"/>
                  </a:lnTo>
                  <a:lnTo>
                    <a:pt x="10244835" y="1142714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9614" y="2660522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9614" y="2988277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9614" y="3307174"/>
              <a:ext cx="70866" cy="7086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371475">
              <a:lnSpc>
                <a:spcPct val="116199"/>
              </a:lnSpc>
              <a:spcBef>
                <a:spcPts val="95"/>
              </a:spcBef>
            </a:pPr>
            <a:r>
              <a:rPr dirty="0" spc="55"/>
              <a:t>int open(const</a:t>
            </a:r>
            <a:r>
              <a:rPr dirty="0" spc="60"/>
              <a:t> </a:t>
            </a:r>
            <a:r>
              <a:rPr dirty="0" spc="55"/>
              <a:t>char *path,</a:t>
            </a:r>
            <a:r>
              <a:rPr dirty="0" spc="60"/>
              <a:t> </a:t>
            </a:r>
            <a:r>
              <a:rPr dirty="0" spc="55"/>
              <a:t>int oﬂag,</a:t>
            </a:r>
            <a:r>
              <a:rPr dirty="0" spc="60"/>
              <a:t> </a:t>
            </a:r>
            <a:r>
              <a:rPr dirty="0" spc="55"/>
              <a:t>...</a:t>
            </a:r>
            <a:r>
              <a:rPr dirty="0" spc="60"/>
              <a:t> </a:t>
            </a:r>
            <a:r>
              <a:rPr dirty="0" spc="55"/>
              <a:t>/* mode_t</a:t>
            </a:r>
            <a:r>
              <a:rPr dirty="0" spc="60"/>
              <a:t> </a:t>
            </a:r>
            <a:r>
              <a:rPr dirty="0" spc="55"/>
              <a:t>mode </a:t>
            </a:r>
            <a:r>
              <a:rPr dirty="0" spc="35"/>
              <a:t>*/); </a:t>
            </a:r>
            <a:r>
              <a:rPr dirty="0" spc="55"/>
              <a:t>int openat(int</a:t>
            </a:r>
            <a:r>
              <a:rPr dirty="0" spc="60"/>
              <a:t> </a:t>
            </a:r>
            <a:r>
              <a:rPr dirty="0" spc="55"/>
              <a:t>fd, const</a:t>
            </a:r>
            <a:r>
              <a:rPr dirty="0" spc="60"/>
              <a:t> </a:t>
            </a:r>
            <a:r>
              <a:rPr dirty="0" spc="55"/>
              <a:t>char *path,</a:t>
            </a:r>
            <a:r>
              <a:rPr dirty="0" spc="60"/>
              <a:t> </a:t>
            </a:r>
            <a:r>
              <a:rPr dirty="0" spc="55"/>
              <a:t>int oﬂag,</a:t>
            </a:r>
            <a:r>
              <a:rPr dirty="0" spc="60"/>
              <a:t> </a:t>
            </a:r>
            <a:r>
              <a:rPr dirty="0" spc="55"/>
              <a:t>...</a:t>
            </a:r>
            <a:r>
              <a:rPr dirty="0" spc="60"/>
              <a:t> </a:t>
            </a:r>
            <a:r>
              <a:rPr dirty="0" spc="55"/>
              <a:t>/* mode_t</a:t>
            </a:r>
            <a:r>
              <a:rPr dirty="0" spc="60"/>
              <a:t> </a:t>
            </a:r>
            <a:r>
              <a:rPr dirty="0" spc="35"/>
              <a:t>mode</a:t>
            </a:r>
          </a:p>
          <a:p>
            <a:pPr marL="4551680">
              <a:lnSpc>
                <a:spcPct val="100000"/>
              </a:lnSpc>
              <a:spcBef>
                <a:spcPts val="290"/>
              </a:spcBef>
            </a:pPr>
            <a:r>
              <a:rPr dirty="0" spc="35"/>
              <a:t>*/);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950"/>
          </a:p>
          <a:p>
            <a:pPr marL="828675">
              <a:lnSpc>
                <a:spcPct val="100000"/>
              </a:lnSpc>
            </a:pPr>
            <a:r>
              <a:rPr dirty="0" sz="2050" spc="-40">
                <a:latin typeface="Times New Roman"/>
                <a:cs typeface="Times New Roman"/>
              </a:rPr>
              <a:t>Returns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file</a:t>
            </a:r>
            <a:r>
              <a:rPr dirty="0" sz="2050" spc="-75">
                <a:latin typeface="Times New Roman"/>
                <a:cs typeface="Times New Roman"/>
              </a:rPr>
              <a:t> </a:t>
            </a:r>
            <a:r>
              <a:rPr dirty="0" sz="2050" spc="-40">
                <a:latin typeface="Times New Roman"/>
                <a:cs typeface="Times New Roman"/>
              </a:rPr>
              <a:t>descriptor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if</a:t>
            </a:r>
            <a:r>
              <a:rPr dirty="0" sz="2050" spc="-75">
                <a:latin typeface="Times New Roman"/>
                <a:cs typeface="Times New Roman"/>
              </a:rPr>
              <a:t> </a:t>
            </a:r>
            <a:r>
              <a:rPr dirty="0" sz="2050" spc="-40">
                <a:latin typeface="Times New Roman"/>
                <a:cs typeface="Times New Roman"/>
              </a:rPr>
              <a:t>successful,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-40">
                <a:latin typeface="Times New Roman"/>
                <a:cs typeface="Times New Roman"/>
              </a:rPr>
              <a:t>-</a:t>
            </a:r>
            <a:r>
              <a:rPr dirty="0" sz="2050">
                <a:latin typeface="Times New Roman"/>
                <a:cs typeface="Times New Roman"/>
              </a:rPr>
              <a:t>1</a:t>
            </a:r>
            <a:r>
              <a:rPr dirty="0" sz="2050" spc="-75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on</a:t>
            </a:r>
            <a:r>
              <a:rPr dirty="0" sz="2050" spc="-80">
                <a:latin typeface="Times New Roman"/>
                <a:cs typeface="Times New Roman"/>
              </a:rPr>
              <a:t> </a:t>
            </a:r>
            <a:r>
              <a:rPr dirty="0" sz="2050" spc="-10">
                <a:latin typeface="Times New Roman"/>
                <a:cs typeface="Times New Roman"/>
              </a:rPr>
              <a:t>error</a:t>
            </a:r>
            <a:endParaRPr sz="2050">
              <a:latin typeface="Times New Roman"/>
              <a:cs typeface="Times New Roman"/>
            </a:endParaRPr>
          </a:p>
          <a:p>
            <a:pPr marL="828675" marR="218440">
              <a:lnSpc>
                <a:spcPct val="102099"/>
              </a:lnSpc>
              <a:spcBef>
                <a:spcPts val="70"/>
              </a:spcBef>
            </a:pPr>
            <a:r>
              <a:rPr dirty="0" sz="2050" spc="-30">
                <a:latin typeface="Times New Roman"/>
                <a:cs typeface="Times New Roman"/>
              </a:rPr>
              <a:t>oflag</a:t>
            </a:r>
            <a:r>
              <a:rPr dirty="0" sz="2050" spc="-20">
                <a:latin typeface="Times New Roman"/>
                <a:cs typeface="Times New Roman"/>
              </a:rPr>
              <a:t> </a:t>
            </a:r>
            <a:r>
              <a:rPr dirty="0" sz="2050" spc="-35">
                <a:latin typeface="Times New Roman"/>
                <a:cs typeface="Times New Roman"/>
              </a:rPr>
              <a:t>options:</a:t>
            </a:r>
            <a:r>
              <a:rPr dirty="0" sz="2050" spc="-15">
                <a:latin typeface="Times New Roman"/>
                <a:cs typeface="Times New Roman"/>
              </a:rPr>
              <a:t> </a:t>
            </a:r>
            <a:r>
              <a:rPr dirty="0" sz="2050" spc="-130">
                <a:latin typeface="Times New Roman"/>
                <a:cs typeface="Times New Roman"/>
              </a:rPr>
              <a:t>O_RDONLY,</a:t>
            </a:r>
            <a:r>
              <a:rPr dirty="0" sz="2050" spc="-20">
                <a:latin typeface="Times New Roman"/>
                <a:cs typeface="Times New Roman"/>
              </a:rPr>
              <a:t> </a:t>
            </a:r>
            <a:r>
              <a:rPr dirty="0" sz="2050" spc="-130">
                <a:latin typeface="Times New Roman"/>
                <a:cs typeface="Times New Roman"/>
              </a:rPr>
              <a:t>O_WRONLY,</a:t>
            </a:r>
            <a:r>
              <a:rPr dirty="0" sz="2050" spc="-20">
                <a:latin typeface="Times New Roman"/>
                <a:cs typeface="Times New Roman"/>
              </a:rPr>
              <a:t> </a:t>
            </a:r>
            <a:r>
              <a:rPr dirty="0" sz="2050" spc="-70">
                <a:latin typeface="Times New Roman"/>
                <a:cs typeface="Times New Roman"/>
              </a:rPr>
              <a:t>O_RDWR,</a:t>
            </a:r>
            <a:r>
              <a:rPr dirty="0" sz="2050" spc="-20">
                <a:latin typeface="Times New Roman"/>
                <a:cs typeface="Times New Roman"/>
              </a:rPr>
              <a:t> </a:t>
            </a:r>
            <a:r>
              <a:rPr dirty="0" sz="2050" spc="-65">
                <a:latin typeface="Times New Roman"/>
                <a:cs typeface="Times New Roman"/>
              </a:rPr>
              <a:t>O_APPEND,</a:t>
            </a:r>
            <a:r>
              <a:rPr dirty="0" sz="2050" spc="-15">
                <a:latin typeface="Times New Roman"/>
                <a:cs typeface="Times New Roman"/>
              </a:rPr>
              <a:t> </a:t>
            </a:r>
            <a:r>
              <a:rPr dirty="0" sz="2050" spc="-114">
                <a:latin typeface="Times New Roman"/>
                <a:cs typeface="Times New Roman"/>
              </a:rPr>
              <a:t>O_CREAT,</a:t>
            </a:r>
            <a:r>
              <a:rPr dirty="0" sz="2050" spc="-25">
                <a:latin typeface="Times New Roman"/>
                <a:cs typeface="Times New Roman"/>
              </a:rPr>
              <a:t> </a:t>
            </a:r>
            <a:r>
              <a:rPr dirty="0" sz="2050" spc="-20">
                <a:latin typeface="Times New Roman"/>
                <a:cs typeface="Times New Roman"/>
              </a:rPr>
              <a:t>etc. </a:t>
            </a:r>
            <a:r>
              <a:rPr dirty="0" sz="2050" spc="-35">
                <a:latin typeface="Times New Roman"/>
                <a:cs typeface="Times New Roman"/>
              </a:rPr>
              <a:t>openat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45">
                <a:latin typeface="Times New Roman"/>
                <a:cs typeface="Times New Roman"/>
              </a:rPr>
              <a:t>allows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30">
                <a:latin typeface="Times New Roman"/>
                <a:cs typeface="Times New Roman"/>
              </a:rPr>
              <a:t>relative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45">
                <a:latin typeface="Times New Roman"/>
                <a:cs typeface="Times New Roman"/>
              </a:rPr>
              <a:t>pathnames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40">
                <a:latin typeface="Times New Roman"/>
                <a:cs typeface="Times New Roman"/>
              </a:rPr>
              <a:t>from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>
                <a:latin typeface="Times New Roman"/>
                <a:cs typeface="Times New Roman"/>
              </a:rPr>
              <a:t>a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35">
                <a:latin typeface="Times New Roman"/>
                <a:cs typeface="Times New Roman"/>
              </a:rPr>
              <a:t>directory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30">
                <a:latin typeface="Times New Roman"/>
                <a:cs typeface="Times New Roman"/>
              </a:rPr>
              <a:t>other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25">
                <a:latin typeface="Times New Roman"/>
                <a:cs typeface="Times New Roman"/>
              </a:rPr>
              <a:t>than</a:t>
            </a:r>
            <a:r>
              <a:rPr dirty="0" sz="2050" spc="-65">
                <a:latin typeface="Times New Roman"/>
                <a:cs typeface="Times New Roman"/>
              </a:rPr>
              <a:t> </a:t>
            </a:r>
            <a:r>
              <a:rPr dirty="0" sz="2050" spc="-35">
                <a:latin typeface="Times New Roman"/>
                <a:cs typeface="Times New Roman"/>
              </a:rPr>
              <a:t>current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45">
                <a:latin typeface="Times New Roman"/>
                <a:cs typeface="Times New Roman"/>
              </a:rPr>
              <a:t>working</a:t>
            </a:r>
            <a:r>
              <a:rPr dirty="0" sz="2050" spc="-70">
                <a:latin typeface="Times New Roman"/>
                <a:cs typeface="Times New Roman"/>
              </a:rPr>
              <a:t> </a:t>
            </a:r>
            <a:r>
              <a:rPr dirty="0" sz="2050" spc="-55">
                <a:latin typeface="Times New Roman"/>
                <a:cs typeface="Times New Roman"/>
              </a:rPr>
              <a:t>directory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16863" y="3538727"/>
            <a:ext cx="9796780" cy="2185670"/>
            <a:chOff x="816863" y="3538727"/>
            <a:chExt cx="9796780" cy="2185670"/>
          </a:xfrm>
        </p:grpSpPr>
        <p:sp>
          <p:nvSpPr>
            <p:cNvPr id="11" name="object 11" descr=""/>
            <p:cNvSpPr/>
            <p:nvPr/>
          </p:nvSpPr>
          <p:spPr>
            <a:xfrm>
              <a:off x="816863" y="3538727"/>
              <a:ext cx="9796780" cy="2185670"/>
            </a:xfrm>
            <a:custGeom>
              <a:avLst/>
              <a:gdLst/>
              <a:ahLst/>
              <a:cxnLst/>
              <a:rect l="l" t="t" r="r" b="b"/>
              <a:pathLst>
                <a:path w="9796780" h="2185670">
                  <a:moveTo>
                    <a:pt x="9796271" y="2185415"/>
                  </a:moveTo>
                  <a:lnTo>
                    <a:pt x="0" y="2185415"/>
                  </a:lnTo>
                  <a:lnTo>
                    <a:pt x="0" y="0"/>
                  </a:lnTo>
                  <a:lnTo>
                    <a:pt x="9796271" y="0"/>
                  </a:lnTo>
                  <a:lnTo>
                    <a:pt x="9796271" y="140493"/>
                  </a:lnTo>
                  <a:lnTo>
                    <a:pt x="220979" y="140493"/>
                  </a:lnTo>
                  <a:lnTo>
                    <a:pt x="213910" y="141142"/>
                  </a:lnTo>
                  <a:lnTo>
                    <a:pt x="186195" y="168856"/>
                  </a:lnTo>
                  <a:lnTo>
                    <a:pt x="185546" y="175926"/>
                  </a:lnTo>
                  <a:lnTo>
                    <a:pt x="185546" y="1921001"/>
                  </a:lnTo>
                  <a:lnTo>
                    <a:pt x="207377" y="1953840"/>
                  </a:lnTo>
                  <a:lnTo>
                    <a:pt x="220979" y="1956434"/>
                  </a:lnTo>
                  <a:lnTo>
                    <a:pt x="9796271" y="1956434"/>
                  </a:lnTo>
                  <a:lnTo>
                    <a:pt x="9796271" y="2185415"/>
                  </a:lnTo>
                  <a:close/>
                </a:path>
                <a:path w="9796780" h="2185670">
                  <a:moveTo>
                    <a:pt x="9796271" y="1956434"/>
                  </a:moveTo>
                  <a:lnTo>
                    <a:pt x="9575291" y="1956434"/>
                  </a:lnTo>
                  <a:lnTo>
                    <a:pt x="9582361" y="1955786"/>
                  </a:lnTo>
                  <a:lnTo>
                    <a:pt x="9588893" y="1953840"/>
                  </a:lnTo>
                  <a:lnTo>
                    <a:pt x="9610724" y="1921001"/>
                  </a:lnTo>
                  <a:lnTo>
                    <a:pt x="9610724" y="175926"/>
                  </a:lnTo>
                  <a:lnTo>
                    <a:pt x="9588893" y="143088"/>
                  </a:lnTo>
                  <a:lnTo>
                    <a:pt x="9575291" y="140493"/>
                  </a:lnTo>
                  <a:lnTo>
                    <a:pt x="9796271" y="140493"/>
                  </a:lnTo>
                  <a:lnTo>
                    <a:pt x="9796271" y="1956434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02410" y="3679221"/>
              <a:ext cx="9425305" cy="1816100"/>
            </a:xfrm>
            <a:custGeom>
              <a:avLst/>
              <a:gdLst/>
              <a:ahLst/>
              <a:cxnLst/>
              <a:rect l="l" t="t" r="r" b="b"/>
              <a:pathLst>
                <a:path w="9425305" h="1816100">
                  <a:moveTo>
                    <a:pt x="9394443" y="1815940"/>
                  </a:moveTo>
                  <a:lnTo>
                    <a:pt x="30734" y="1815940"/>
                  </a:lnTo>
                  <a:lnTo>
                    <a:pt x="26214" y="1815041"/>
                  </a:lnTo>
                  <a:lnTo>
                    <a:pt x="0" y="1785206"/>
                  </a:lnTo>
                  <a:lnTo>
                    <a:pt x="0" y="1780508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9394443" y="0"/>
                  </a:lnTo>
                  <a:lnTo>
                    <a:pt x="9424277" y="26214"/>
                  </a:lnTo>
                  <a:lnTo>
                    <a:pt x="9425177" y="30734"/>
                  </a:lnTo>
                  <a:lnTo>
                    <a:pt x="9425177" y="1785206"/>
                  </a:lnTo>
                  <a:lnTo>
                    <a:pt x="9398962" y="1815041"/>
                  </a:lnTo>
                  <a:lnTo>
                    <a:pt x="9394443" y="1815940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1078293" y="3712003"/>
            <a:ext cx="5342890" cy="149479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2294890">
              <a:lnSpc>
                <a:spcPct val="107500"/>
              </a:lnSpc>
              <a:spcBef>
                <a:spcPts val="45"/>
              </a:spcBef>
            </a:pP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1000" spc="16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Example:</a:t>
            </a:r>
            <a:r>
              <a:rPr dirty="0" sz="100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Opening</a:t>
            </a:r>
            <a:r>
              <a:rPr dirty="0" sz="100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a</a:t>
            </a:r>
            <a:r>
              <a:rPr dirty="0" sz="100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ﬁle</a:t>
            </a:r>
            <a:r>
              <a:rPr dirty="0" sz="100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for</a:t>
            </a:r>
            <a:r>
              <a:rPr dirty="0" sz="1000" spc="16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Lucida Console"/>
                <a:cs typeface="Lucida Console"/>
              </a:rPr>
              <a:t>reading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fd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open("data.txt",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Lucida Console"/>
                <a:cs typeface="Lucida Console"/>
              </a:rPr>
              <a:t>O_RDONLY);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if</a:t>
            </a:r>
            <a:r>
              <a:rPr dirty="0" sz="1000" spc="1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(fd</a:t>
            </a:r>
            <a:r>
              <a:rPr dirty="0" sz="1000" spc="1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==</a:t>
            </a:r>
            <a:r>
              <a:rPr dirty="0" sz="1000" spc="1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-1)</a:t>
            </a:r>
            <a:r>
              <a:rPr dirty="0" sz="1000" spc="1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339725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perror("open</a:t>
            </a:r>
            <a:r>
              <a:rPr dirty="0" sz="1000" spc="4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Lucida Console"/>
                <a:cs typeface="Lucida Console"/>
              </a:rPr>
              <a:t>error");</a:t>
            </a:r>
            <a:endParaRPr sz="1000">
              <a:latin typeface="Lucida Console"/>
              <a:cs typeface="Lucida Console"/>
            </a:endParaRPr>
          </a:p>
          <a:p>
            <a:pPr marL="339725">
              <a:lnSpc>
                <a:spcPct val="100000"/>
              </a:lnSpc>
              <a:spcBef>
                <a:spcPts val="125"/>
              </a:spcBef>
            </a:pPr>
            <a:r>
              <a:rPr dirty="0" sz="1000" spc="-10">
                <a:solidFill>
                  <a:srgbClr val="333333"/>
                </a:solidFill>
                <a:latin typeface="Lucida Console"/>
                <a:cs typeface="Lucida Console"/>
              </a:rPr>
              <a:t>exit(1);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 spc="-5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1000" spc="19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Example:</a:t>
            </a:r>
            <a:r>
              <a:rPr dirty="0" sz="1000" spc="19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Creating</a:t>
            </a:r>
            <a:r>
              <a:rPr dirty="0" sz="1000" spc="19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a</a:t>
            </a:r>
            <a:r>
              <a:rPr dirty="0" sz="1000" spc="19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ﬁle</a:t>
            </a:r>
            <a:r>
              <a:rPr dirty="0" sz="1000" spc="19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with</a:t>
            </a:r>
            <a:r>
              <a:rPr dirty="0" sz="1000" spc="19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speciﬁc</a:t>
            </a:r>
            <a:r>
              <a:rPr dirty="0" sz="1000" spc="19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Lucida Console"/>
                <a:cs typeface="Lucida Console"/>
              </a:rPr>
              <a:t>permissions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fd2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dirty="0" sz="1000" spc="2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open("newﬁle.txt",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O_WRONLY</a:t>
            </a:r>
            <a:r>
              <a:rPr dirty="0" sz="1000" spc="2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O_CREAT</a:t>
            </a:r>
            <a:r>
              <a:rPr dirty="0" sz="1000" spc="2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O_TRUNC,</a:t>
            </a:r>
            <a:r>
              <a:rPr dirty="0" sz="1000" spc="2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Lucida Console"/>
                <a:cs typeface="Lucida Console"/>
              </a:rPr>
              <a:t>0644);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80978"/>
            <a:ext cx="2192655" cy="5092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60"/>
              <a:t>Creating</a:t>
            </a:r>
            <a:r>
              <a:rPr dirty="0" spc="-70"/>
              <a:t> </a:t>
            </a:r>
            <a:r>
              <a:rPr dirty="0" spc="-25"/>
              <a:t>Files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128045"/>
            <a:ext cx="10629900" cy="4872355"/>
            <a:chOff x="400049" y="1128045"/>
            <a:chExt cx="10629900" cy="487235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128045"/>
              <a:ext cx="10629900" cy="4872355"/>
            </a:xfrm>
            <a:custGeom>
              <a:avLst/>
              <a:gdLst/>
              <a:ahLst/>
              <a:cxnLst/>
              <a:rect l="l" t="t" r="r" b="b"/>
              <a:pathLst>
                <a:path w="10629900" h="4872355">
                  <a:moveTo>
                    <a:pt x="10580239" y="4872037"/>
                  </a:moveTo>
                  <a:lnTo>
                    <a:pt x="49659" y="4872037"/>
                  </a:lnTo>
                  <a:lnTo>
                    <a:pt x="46203" y="4871696"/>
                  </a:lnTo>
                  <a:lnTo>
                    <a:pt x="10896" y="4851316"/>
                  </a:lnTo>
                  <a:lnTo>
                    <a:pt x="0" y="4822377"/>
                  </a:lnTo>
                  <a:lnTo>
                    <a:pt x="0" y="4818887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4822377"/>
                  </a:lnTo>
                  <a:lnTo>
                    <a:pt x="10611863" y="4858937"/>
                  </a:lnTo>
                  <a:lnTo>
                    <a:pt x="10583695" y="4871696"/>
                  </a:lnTo>
                  <a:lnTo>
                    <a:pt x="10580239" y="4872037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7292" y="1438084"/>
              <a:ext cx="70866" cy="7086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7292" y="1756981"/>
              <a:ext cx="70866" cy="7086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905952" y="2084736"/>
              <a:ext cx="71120" cy="71120"/>
            </a:xfrm>
            <a:custGeom>
              <a:avLst/>
              <a:gdLst/>
              <a:ahLst/>
              <a:cxnLst/>
              <a:rect l="l" t="t" r="r" b="b"/>
              <a:pathLst>
                <a:path w="71119" h="71119">
                  <a:moveTo>
                    <a:pt x="70866" y="70866"/>
                  </a:moveTo>
                  <a:lnTo>
                    <a:pt x="0" y="70866"/>
                  </a:lnTo>
                  <a:lnTo>
                    <a:pt x="0" y="0"/>
                  </a:lnTo>
                  <a:lnTo>
                    <a:pt x="70866" y="0"/>
                  </a:lnTo>
                  <a:lnTo>
                    <a:pt x="70866" y="7086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109692" y="2022728"/>
              <a:ext cx="6174740" cy="283845"/>
            </a:xfrm>
            <a:custGeom>
              <a:avLst/>
              <a:gdLst/>
              <a:ahLst/>
              <a:cxnLst/>
              <a:rect l="l" t="t" r="r" b="b"/>
              <a:pathLst>
                <a:path w="6174740" h="283844">
                  <a:moveTo>
                    <a:pt x="6151149" y="283463"/>
                  </a:moveTo>
                  <a:lnTo>
                    <a:pt x="23050" y="283463"/>
                  </a:lnTo>
                  <a:lnTo>
                    <a:pt x="19660" y="282789"/>
                  </a:lnTo>
                  <a:lnTo>
                    <a:pt x="0" y="260413"/>
                  </a:lnTo>
                  <a:lnTo>
                    <a:pt x="0" y="256889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6151149" y="0"/>
                  </a:lnTo>
                  <a:lnTo>
                    <a:pt x="6174199" y="23050"/>
                  </a:lnTo>
                  <a:lnTo>
                    <a:pt x="6174199" y="260413"/>
                  </a:lnTo>
                  <a:lnTo>
                    <a:pt x="6154538" y="282789"/>
                  </a:lnTo>
                  <a:lnTo>
                    <a:pt x="6151149" y="283463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05952" y="2456782"/>
              <a:ext cx="71120" cy="71120"/>
            </a:xfrm>
            <a:custGeom>
              <a:avLst/>
              <a:gdLst/>
              <a:ahLst/>
              <a:cxnLst/>
              <a:rect l="l" t="t" r="r" b="b"/>
              <a:pathLst>
                <a:path w="71119" h="71119">
                  <a:moveTo>
                    <a:pt x="70866" y="70866"/>
                  </a:moveTo>
                  <a:lnTo>
                    <a:pt x="0" y="70866"/>
                  </a:lnTo>
                  <a:lnTo>
                    <a:pt x="0" y="0"/>
                  </a:lnTo>
                  <a:lnTo>
                    <a:pt x="70866" y="0"/>
                  </a:lnTo>
                  <a:lnTo>
                    <a:pt x="70866" y="70866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571303" y="2394775"/>
              <a:ext cx="7060565" cy="283845"/>
            </a:xfrm>
            <a:custGeom>
              <a:avLst/>
              <a:gdLst/>
              <a:ahLst/>
              <a:cxnLst/>
              <a:rect l="l" t="t" r="r" b="b"/>
              <a:pathLst>
                <a:path w="7060565" h="283844">
                  <a:moveTo>
                    <a:pt x="7036975" y="283463"/>
                  </a:moveTo>
                  <a:lnTo>
                    <a:pt x="23050" y="283463"/>
                  </a:lnTo>
                  <a:lnTo>
                    <a:pt x="19660" y="282789"/>
                  </a:lnTo>
                  <a:lnTo>
                    <a:pt x="0" y="260413"/>
                  </a:lnTo>
                  <a:lnTo>
                    <a:pt x="0" y="256889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7036975" y="0"/>
                  </a:lnTo>
                  <a:lnTo>
                    <a:pt x="7060024" y="23050"/>
                  </a:lnTo>
                  <a:lnTo>
                    <a:pt x="7060024" y="260413"/>
                  </a:lnTo>
                  <a:lnTo>
                    <a:pt x="7040364" y="282789"/>
                  </a:lnTo>
                  <a:lnTo>
                    <a:pt x="7036975" y="283463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7292" y="2837687"/>
              <a:ext cx="70866" cy="70865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7292" y="3156584"/>
              <a:ext cx="70866" cy="7086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243548" y="3094576"/>
              <a:ext cx="6767830" cy="283845"/>
            </a:xfrm>
            <a:custGeom>
              <a:avLst/>
              <a:gdLst/>
              <a:ahLst/>
              <a:cxnLst/>
              <a:rect l="l" t="t" r="r" b="b"/>
              <a:pathLst>
                <a:path w="6767830" h="283845">
                  <a:moveTo>
                    <a:pt x="6744651" y="283463"/>
                  </a:moveTo>
                  <a:lnTo>
                    <a:pt x="23050" y="283463"/>
                  </a:lnTo>
                  <a:lnTo>
                    <a:pt x="19660" y="282789"/>
                  </a:lnTo>
                  <a:lnTo>
                    <a:pt x="0" y="260413"/>
                  </a:lnTo>
                  <a:lnTo>
                    <a:pt x="0" y="256889"/>
                  </a:lnTo>
                  <a:lnTo>
                    <a:pt x="0" y="23050"/>
                  </a:lnTo>
                  <a:lnTo>
                    <a:pt x="23050" y="0"/>
                  </a:lnTo>
                  <a:lnTo>
                    <a:pt x="6744651" y="0"/>
                  </a:lnTo>
                  <a:lnTo>
                    <a:pt x="6767702" y="23050"/>
                  </a:lnTo>
                  <a:lnTo>
                    <a:pt x="6767702" y="260413"/>
                  </a:lnTo>
                  <a:lnTo>
                    <a:pt x="6748040" y="282789"/>
                  </a:lnTo>
                  <a:lnTo>
                    <a:pt x="6744651" y="283463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386256" y="1271765"/>
            <a:ext cx="9224645" cy="2056130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970270">
              <a:lnSpc>
                <a:spcPct val="102099"/>
              </a:lnSpc>
              <a:spcBef>
                <a:spcPts val="45"/>
              </a:spcBef>
            </a:pP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open</a:t>
            </a:r>
            <a:r>
              <a:rPr dirty="0" sz="205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3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dirty="0" sz="20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10">
                <a:solidFill>
                  <a:srgbClr val="333333"/>
                </a:solidFill>
                <a:latin typeface="Times New Roman"/>
                <a:cs typeface="Times New Roman"/>
              </a:rPr>
              <a:t>O_CREAT</a:t>
            </a:r>
            <a:r>
              <a:rPr dirty="0" sz="20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25">
                <a:solidFill>
                  <a:srgbClr val="333333"/>
                </a:solidFill>
                <a:latin typeface="Times New Roman"/>
                <a:cs typeface="Times New Roman"/>
              </a:rPr>
              <a:t>flag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Using</a:t>
            </a:r>
            <a:r>
              <a:rPr dirty="0" sz="205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25">
                <a:solidFill>
                  <a:srgbClr val="333333"/>
                </a:solidFill>
                <a:latin typeface="Times New Roman"/>
                <a:cs typeface="Times New Roman"/>
              </a:rPr>
              <a:t>creat</a:t>
            </a:r>
            <a:r>
              <a:rPr dirty="0" sz="2050" spc="-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function:</a:t>
            </a:r>
            <a:endParaRPr sz="205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20"/>
              </a:spcBef>
            </a:pP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int creat(const</a:t>
            </a:r>
            <a:r>
              <a:rPr dirty="0" sz="1850" spc="6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char</a:t>
            </a:r>
            <a:r>
              <a:rPr dirty="0" sz="1850" spc="6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*path,</a:t>
            </a:r>
            <a:r>
              <a:rPr dirty="0" sz="1850" spc="6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mode_t </a:t>
            </a:r>
            <a:r>
              <a:rPr dirty="0" sz="1850" spc="45">
                <a:solidFill>
                  <a:srgbClr val="333333"/>
                </a:solidFill>
                <a:latin typeface="Lucida Console"/>
                <a:cs typeface="Lucida Console"/>
              </a:rPr>
              <a:t>mode);</a:t>
            </a:r>
            <a:endParaRPr sz="1850">
              <a:latin typeface="Lucida Console"/>
              <a:cs typeface="Lucida Console"/>
            </a:endParaRPr>
          </a:p>
          <a:p>
            <a:pPr marL="12700" marR="5080" indent="708660">
              <a:lnSpc>
                <a:spcPts val="3000"/>
              </a:lnSpc>
              <a:spcBef>
                <a:spcPts val="160"/>
              </a:spcBef>
            </a:pP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Equivalent</a:t>
            </a:r>
            <a:r>
              <a:rPr dirty="0" sz="205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to:</a:t>
            </a:r>
            <a:r>
              <a:rPr dirty="0" sz="2050" spc="2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open(path,</a:t>
            </a:r>
            <a:r>
              <a:rPr dirty="0" sz="1850" spc="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O_WRONLY</a:t>
            </a:r>
            <a:r>
              <a:rPr dirty="0" sz="1850" spc="4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1850" spc="4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O_CREAT</a:t>
            </a:r>
            <a:r>
              <a:rPr dirty="0" sz="1850" spc="4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1850" spc="4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O_TRUNC,</a:t>
            </a:r>
            <a:r>
              <a:rPr dirty="0" sz="1850" spc="4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45">
                <a:solidFill>
                  <a:srgbClr val="333333"/>
                </a:solidFill>
                <a:latin typeface="Lucida Console"/>
                <a:cs typeface="Lucida Console"/>
              </a:rPr>
              <a:t>mode);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Historical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35">
                <a:solidFill>
                  <a:srgbClr val="333333"/>
                </a:solidFill>
                <a:latin typeface="Times New Roman"/>
                <a:cs typeface="Times New Roman"/>
              </a:rPr>
              <a:t>context:</a:t>
            </a:r>
            <a:r>
              <a:rPr dirty="0" sz="205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25">
                <a:solidFill>
                  <a:srgbClr val="333333"/>
                </a:solidFill>
                <a:latin typeface="Times New Roman"/>
                <a:cs typeface="Times New Roman"/>
              </a:rPr>
              <a:t>creat</a:t>
            </a:r>
            <a:r>
              <a:rPr dirty="0" sz="20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5">
                <a:solidFill>
                  <a:srgbClr val="333333"/>
                </a:solidFill>
                <a:latin typeface="Times New Roman"/>
                <a:cs typeface="Times New Roman"/>
              </a:rPr>
              <a:t>was</a:t>
            </a:r>
            <a:r>
              <a:rPr dirty="0" sz="20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needed</a:t>
            </a:r>
            <a:r>
              <a:rPr dirty="0" sz="205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35">
                <a:solidFill>
                  <a:srgbClr val="333333"/>
                </a:solidFill>
                <a:latin typeface="Times New Roman"/>
                <a:cs typeface="Times New Roman"/>
              </a:rPr>
              <a:t>before</a:t>
            </a:r>
            <a:r>
              <a:rPr dirty="0" sz="2050" spc="-5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10">
                <a:solidFill>
                  <a:srgbClr val="333333"/>
                </a:solidFill>
                <a:latin typeface="Times New Roman"/>
                <a:cs typeface="Times New Roman"/>
              </a:rPr>
              <a:t>O_CREAT</a:t>
            </a:r>
            <a:r>
              <a:rPr dirty="0" sz="205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option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320"/>
              </a:lnSpc>
            </a:pPr>
            <a:r>
              <a:rPr dirty="0" sz="2050" spc="-30">
                <a:solidFill>
                  <a:srgbClr val="333333"/>
                </a:solidFill>
                <a:latin typeface="Times New Roman"/>
                <a:cs typeface="Times New Roman"/>
              </a:rPr>
              <a:t>Better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20">
                <a:solidFill>
                  <a:srgbClr val="333333"/>
                </a:solidFill>
                <a:latin typeface="Times New Roman"/>
                <a:cs typeface="Times New Roman"/>
              </a:rPr>
              <a:t>alternative:</a:t>
            </a:r>
            <a:r>
              <a:rPr dirty="0" sz="2050" spc="2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open(path,</a:t>
            </a:r>
            <a:r>
              <a:rPr dirty="0" sz="1850" spc="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O_RDWR</a:t>
            </a:r>
            <a:r>
              <a:rPr dirty="0" sz="1850" spc="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1850" spc="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O_CREAT</a:t>
            </a:r>
            <a:r>
              <a:rPr dirty="0" sz="1850" spc="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1850" spc="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Lucida Console"/>
                <a:cs typeface="Lucida Console"/>
              </a:rPr>
              <a:t>O_TRUNC,</a:t>
            </a:r>
            <a:r>
              <a:rPr dirty="0" sz="1850" spc="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850" spc="45">
                <a:solidFill>
                  <a:srgbClr val="333333"/>
                </a:solidFill>
                <a:latin typeface="Lucida Console"/>
                <a:cs typeface="Lucida Console"/>
              </a:rPr>
              <a:t>mode);</a:t>
            </a:r>
            <a:endParaRPr sz="1850">
              <a:latin typeface="Lucida Console"/>
              <a:cs typeface="Lucida Console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816863" y="3432047"/>
            <a:ext cx="9796780" cy="2188845"/>
            <a:chOff x="816863" y="3432047"/>
            <a:chExt cx="9796780" cy="2188845"/>
          </a:xfrm>
        </p:grpSpPr>
        <p:sp>
          <p:nvSpPr>
            <p:cNvPr id="16" name="object 16" descr=""/>
            <p:cNvSpPr/>
            <p:nvPr/>
          </p:nvSpPr>
          <p:spPr>
            <a:xfrm>
              <a:off x="816863" y="3432047"/>
              <a:ext cx="9796780" cy="2188845"/>
            </a:xfrm>
            <a:custGeom>
              <a:avLst/>
              <a:gdLst/>
              <a:ahLst/>
              <a:cxnLst/>
              <a:rect l="l" t="t" r="r" b="b"/>
              <a:pathLst>
                <a:path w="9796780" h="2188845">
                  <a:moveTo>
                    <a:pt x="9796271" y="2188463"/>
                  </a:moveTo>
                  <a:lnTo>
                    <a:pt x="0" y="2188463"/>
                  </a:lnTo>
                  <a:lnTo>
                    <a:pt x="0" y="0"/>
                  </a:lnTo>
                  <a:lnTo>
                    <a:pt x="9796271" y="0"/>
                  </a:lnTo>
                  <a:lnTo>
                    <a:pt x="9796271" y="140874"/>
                  </a:lnTo>
                  <a:lnTo>
                    <a:pt x="220979" y="140874"/>
                  </a:lnTo>
                  <a:lnTo>
                    <a:pt x="213910" y="141523"/>
                  </a:lnTo>
                  <a:lnTo>
                    <a:pt x="186195" y="169237"/>
                  </a:lnTo>
                  <a:lnTo>
                    <a:pt x="185546" y="176307"/>
                  </a:lnTo>
                  <a:lnTo>
                    <a:pt x="185546" y="1921382"/>
                  </a:lnTo>
                  <a:lnTo>
                    <a:pt x="207377" y="1954221"/>
                  </a:lnTo>
                  <a:lnTo>
                    <a:pt x="220979" y="1956815"/>
                  </a:lnTo>
                  <a:lnTo>
                    <a:pt x="9796271" y="1956815"/>
                  </a:lnTo>
                  <a:lnTo>
                    <a:pt x="9796271" y="2188463"/>
                  </a:lnTo>
                  <a:close/>
                </a:path>
                <a:path w="9796780" h="2188845">
                  <a:moveTo>
                    <a:pt x="9796271" y="1956815"/>
                  </a:moveTo>
                  <a:lnTo>
                    <a:pt x="9575291" y="1956815"/>
                  </a:lnTo>
                  <a:lnTo>
                    <a:pt x="9582361" y="1956167"/>
                  </a:lnTo>
                  <a:lnTo>
                    <a:pt x="9588893" y="1954221"/>
                  </a:lnTo>
                  <a:lnTo>
                    <a:pt x="9610724" y="1921382"/>
                  </a:lnTo>
                  <a:lnTo>
                    <a:pt x="9610724" y="176307"/>
                  </a:lnTo>
                  <a:lnTo>
                    <a:pt x="9588893" y="143469"/>
                  </a:lnTo>
                  <a:lnTo>
                    <a:pt x="9575291" y="140874"/>
                  </a:lnTo>
                  <a:lnTo>
                    <a:pt x="9796271" y="140874"/>
                  </a:lnTo>
                  <a:lnTo>
                    <a:pt x="9796271" y="1956815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02410" y="3572922"/>
              <a:ext cx="9425305" cy="1816100"/>
            </a:xfrm>
            <a:custGeom>
              <a:avLst/>
              <a:gdLst/>
              <a:ahLst/>
              <a:cxnLst/>
              <a:rect l="l" t="t" r="r" b="b"/>
              <a:pathLst>
                <a:path w="9425305" h="1816100">
                  <a:moveTo>
                    <a:pt x="9394443" y="1815940"/>
                  </a:moveTo>
                  <a:lnTo>
                    <a:pt x="30734" y="1815940"/>
                  </a:lnTo>
                  <a:lnTo>
                    <a:pt x="26214" y="1815041"/>
                  </a:lnTo>
                  <a:lnTo>
                    <a:pt x="0" y="1785206"/>
                  </a:lnTo>
                  <a:lnTo>
                    <a:pt x="0" y="1780508"/>
                  </a:lnTo>
                  <a:lnTo>
                    <a:pt x="0" y="30734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9394443" y="0"/>
                  </a:lnTo>
                  <a:lnTo>
                    <a:pt x="9424277" y="26214"/>
                  </a:lnTo>
                  <a:lnTo>
                    <a:pt x="9425177" y="30734"/>
                  </a:lnTo>
                  <a:lnTo>
                    <a:pt x="9425177" y="1785206"/>
                  </a:lnTo>
                  <a:lnTo>
                    <a:pt x="9398962" y="1815041"/>
                  </a:lnTo>
                  <a:lnTo>
                    <a:pt x="9394443" y="1815940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1078293" y="3595417"/>
            <a:ext cx="5260975" cy="150495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1000" spc="16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Creating</a:t>
            </a:r>
            <a:r>
              <a:rPr dirty="0" sz="1000" spc="16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a</a:t>
            </a:r>
            <a:r>
              <a:rPr dirty="0" sz="1000" spc="16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ﬁle</a:t>
            </a:r>
            <a:r>
              <a:rPr dirty="0" sz="1000" spc="16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using</a:t>
            </a:r>
            <a:r>
              <a:rPr dirty="0" sz="1000" spc="16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Lucida Console"/>
                <a:cs typeface="Lucida Console"/>
              </a:rPr>
              <a:t>creat</a:t>
            </a:r>
            <a:endParaRPr sz="1000">
              <a:latin typeface="Lucida Console"/>
              <a:cs typeface="Lucida Console"/>
            </a:endParaRPr>
          </a:p>
          <a:p>
            <a:pPr marL="12700" marR="2376805">
              <a:lnSpc>
                <a:spcPct val="104600"/>
              </a:lnSpc>
              <a:spcBef>
                <a:spcPts val="70"/>
              </a:spcBef>
            </a:pP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1000" spc="2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fd</a:t>
            </a:r>
            <a:r>
              <a:rPr dirty="0" sz="1000" spc="24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dirty="0" sz="1000" spc="24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creat("newﬁle.txt",</a:t>
            </a:r>
            <a:r>
              <a:rPr dirty="0" sz="1000" spc="24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Lucida Console"/>
                <a:cs typeface="Lucida Console"/>
              </a:rPr>
              <a:t>0644);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if</a:t>
            </a:r>
            <a:r>
              <a:rPr dirty="0" sz="1000" spc="1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(fd</a:t>
            </a:r>
            <a:r>
              <a:rPr dirty="0" sz="1000" spc="1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==</a:t>
            </a:r>
            <a:r>
              <a:rPr dirty="0" sz="1000" spc="1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-1)</a:t>
            </a:r>
            <a:r>
              <a:rPr dirty="0" sz="1000" spc="1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Lucida Console"/>
                <a:cs typeface="Lucida Console"/>
              </a:rPr>
              <a:t>{</a:t>
            </a:r>
            <a:endParaRPr sz="1000">
              <a:latin typeface="Lucida Console"/>
              <a:cs typeface="Lucida Console"/>
            </a:endParaRPr>
          </a:p>
          <a:p>
            <a:pPr marL="339725" marR="3113405">
              <a:lnSpc>
                <a:spcPct val="104600"/>
              </a:lnSpc>
              <a:spcBef>
                <a:spcPts val="70"/>
              </a:spcBef>
            </a:pP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perror("creat</a:t>
            </a:r>
            <a:r>
              <a:rPr dirty="0" sz="1000" spc="44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Lucida Console"/>
                <a:cs typeface="Lucida Console"/>
              </a:rPr>
              <a:t>error"); exit(1);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50">
                <a:solidFill>
                  <a:srgbClr val="333333"/>
                </a:solidFill>
                <a:latin typeface="Lucida Console"/>
                <a:cs typeface="Lucida Console"/>
              </a:rPr>
              <a:t>}</a:t>
            </a:r>
            <a:endParaRPr sz="10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0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1000" spc="2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Better</a:t>
            </a:r>
            <a:r>
              <a:rPr dirty="0" sz="1000" spc="2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alternative</a:t>
            </a:r>
            <a:r>
              <a:rPr dirty="0" sz="1000" spc="2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with</a:t>
            </a:r>
            <a:r>
              <a:rPr dirty="0" sz="1000" spc="2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Lucida Console"/>
                <a:cs typeface="Lucida Console"/>
              </a:rPr>
              <a:t>open</a:t>
            </a:r>
            <a:endParaRPr sz="10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1000" spc="21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fd2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open("newﬁle2.txt",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O_RDWR</a:t>
            </a:r>
            <a:r>
              <a:rPr dirty="0" sz="1000" spc="21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O_CREAT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1000" spc="21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>
                <a:solidFill>
                  <a:srgbClr val="333333"/>
                </a:solidFill>
                <a:latin typeface="Lucida Console"/>
                <a:cs typeface="Lucida Console"/>
              </a:rPr>
              <a:t>O_TRUNC,</a:t>
            </a:r>
            <a:r>
              <a:rPr dirty="0" sz="1000" spc="21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Lucida Console"/>
                <a:cs typeface="Lucida Console"/>
              </a:rPr>
              <a:t>0644);</a:t>
            </a:r>
            <a:endParaRPr sz="1000">
              <a:latin typeface="Lucida Console"/>
              <a:cs typeface="Lucida Console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40"/>
              <a:t>close</a:t>
            </a:r>
            <a:r>
              <a:rPr dirty="0" spc="-155"/>
              <a:t> </a:t>
            </a:r>
            <a:r>
              <a:rPr dirty="0" spc="-50"/>
              <a:t>Function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915447"/>
            <a:ext cx="10629900" cy="5297805"/>
            <a:chOff x="400049" y="915447"/>
            <a:chExt cx="10629900" cy="529780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915447"/>
              <a:ext cx="10629900" cy="5297805"/>
            </a:xfrm>
            <a:custGeom>
              <a:avLst/>
              <a:gdLst/>
              <a:ahLst/>
              <a:cxnLst/>
              <a:rect l="l" t="t" r="r" b="b"/>
              <a:pathLst>
                <a:path w="10629900" h="5297805">
                  <a:moveTo>
                    <a:pt x="10580239" y="5297232"/>
                  </a:moveTo>
                  <a:lnTo>
                    <a:pt x="49659" y="5297232"/>
                  </a:lnTo>
                  <a:lnTo>
                    <a:pt x="46203" y="5296892"/>
                  </a:lnTo>
                  <a:lnTo>
                    <a:pt x="10896" y="5276513"/>
                  </a:lnTo>
                  <a:lnTo>
                    <a:pt x="0" y="5247573"/>
                  </a:lnTo>
                  <a:lnTo>
                    <a:pt x="0" y="5244083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5247573"/>
                  </a:lnTo>
                  <a:lnTo>
                    <a:pt x="10611863" y="5284133"/>
                  </a:lnTo>
                  <a:lnTo>
                    <a:pt x="10583695" y="5296892"/>
                  </a:lnTo>
                  <a:lnTo>
                    <a:pt x="10580239" y="5297232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092612"/>
              <a:ext cx="10275570" cy="496570"/>
            </a:xfrm>
            <a:custGeom>
              <a:avLst/>
              <a:gdLst/>
              <a:ahLst/>
              <a:cxnLst/>
              <a:rect l="l" t="t" r="r" b="b"/>
              <a:pathLst>
                <a:path w="10275570" h="496569">
                  <a:moveTo>
                    <a:pt x="10244835" y="496061"/>
                  </a:moveTo>
                  <a:lnTo>
                    <a:pt x="30734" y="496061"/>
                  </a:lnTo>
                  <a:lnTo>
                    <a:pt x="26214" y="495162"/>
                  </a:lnTo>
                  <a:lnTo>
                    <a:pt x="0" y="465327"/>
                  </a:lnTo>
                  <a:lnTo>
                    <a:pt x="0" y="460629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10244835" y="0"/>
                  </a:lnTo>
                  <a:lnTo>
                    <a:pt x="10274669" y="26214"/>
                  </a:lnTo>
                  <a:lnTo>
                    <a:pt x="10275569" y="30734"/>
                  </a:lnTo>
                  <a:lnTo>
                    <a:pt x="10275569" y="465327"/>
                  </a:lnTo>
                  <a:lnTo>
                    <a:pt x="10249354" y="495162"/>
                  </a:lnTo>
                  <a:lnTo>
                    <a:pt x="10244835" y="496061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9455" y="1854421"/>
              <a:ext cx="70866" cy="70865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9455" y="2173318"/>
              <a:ext cx="70866" cy="7086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9455" y="2501074"/>
              <a:ext cx="70866" cy="70865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99455" y="2819970"/>
              <a:ext cx="70866" cy="7086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686757" y="1115094"/>
            <a:ext cx="6659245" cy="18764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688464">
              <a:lnSpc>
                <a:spcPct val="100000"/>
              </a:lnSpc>
              <a:spcBef>
                <a:spcPts val="135"/>
              </a:spcBef>
            </a:pPr>
            <a:r>
              <a:rPr dirty="0" sz="1850" spc="55">
                <a:solidFill>
                  <a:srgbClr val="333333"/>
                </a:solidFill>
                <a:latin typeface="Courier New"/>
                <a:cs typeface="Courier New"/>
              </a:rPr>
              <a:t>int</a:t>
            </a:r>
            <a:r>
              <a:rPr dirty="0" sz="1850" spc="6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850" spc="55">
                <a:solidFill>
                  <a:srgbClr val="333333"/>
                </a:solidFill>
                <a:latin typeface="Courier New"/>
                <a:cs typeface="Courier New"/>
              </a:rPr>
              <a:t>close(int</a:t>
            </a:r>
            <a:r>
              <a:rPr dirty="0" sz="1850" spc="6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850" spc="35">
                <a:solidFill>
                  <a:srgbClr val="333333"/>
                </a:solidFill>
                <a:latin typeface="Courier New"/>
                <a:cs typeface="Courier New"/>
              </a:rPr>
              <a:t>fd);</a:t>
            </a:r>
            <a:endParaRPr sz="1850">
              <a:latin typeface="Courier New"/>
              <a:cs typeface="Courier New"/>
            </a:endParaRPr>
          </a:p>
          <a:p>
            <a:pPr marL="12700" marR="3201035">
              <a:lnSpc>
                <a:spcPct val="102099"/>
              </a:lnSpc>
              <a:spcBef>
                <a:spcPts val="2200"/>
              </a:spcBef>
            </a:pP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Returns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0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if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successful,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1</a:t>
            </a:r>
            <a:r>
              <a:rPr dirty="0" sz="205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205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50">
                <a:solidFill>
                  <a:srgbClr val="333333"/>
                </a:solidFill>
                <a:latin typeface="Times New Roman"/>
                <a:cs typeface="Times New Roman"/>
              </a:rPr>
              <a:t>error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Releases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25">
                <a:solidFill>
                  <a:srgbClr val="333333"/>
                </a:solidFill>
                <a:latin typeface="Times New Roman"/>
                <a:cs typeface="Times New Roman"/>
              </a:rPr>
              <a:t>any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35">
                <a:solidFill>
                  <a:srgbClr val="333333"/>
                </a:solidFill>
                <a:latin typeface="Times New Roman"/>
                <a:cs typeface="Times New Roman"/>
              </a:rPr>
              <a:t>record</a:t>
            </a:r>
            <a:r>
              <a:rPr dirty="0" sz="205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20">
                <a:solidFill>
                  <a:srgbClr val="333333"/>
                </a:solidFill>
                <a:latin typeface="Times New Roman"/>
                <a:cs typeface="Times New Roman"/>
              </a:rPr>
              <a:t>locks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25">
                <a:solidFill>
                  <a:srgbClr val="333333"/>
                </a:solidFill>
                <a:latin typeface="Times New Roman"/>
                <a:cs typeface="Times New Roman"/>
              </a:rPr>
              <a:t>Files</a:t>
            </a:r>
            <a:r>
              <a:rPr dirty="0" sz="20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automatically</a:t>
            </a:r>
            <a:r>
              <a:rPr dirty="0" sz="20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35">
                <a:solidFill>
                  <a:srgbClr val="333333"/>
                </a:solidFill>
                <a:latin typeface="Times New Roman"/>
                <a:cs typeface="Times New Roman"/>
              </a:rPr>
              <a:t>closed</a:t>
            </a:r>
            <a:r>
              <a:rPr dirty="0" sz="20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50">
                <a:solidFill>
                  <a:srgbClr val="333333"/>
                </a:solidFill>
                <a:latin typeface="Times New Roman"/>
                <a:cs typeface="Times New Roman"/>
              </a:rPr>
              <a:t>when</a:t>
            </a:r>
            <a:r>
              <a:rPr dirty="0" sz="20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process</a:t>
            </a:r>
            <a:r>
              <a:rPr dirty="0" sz="20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terminates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Important</a:t>
            </a:r>
            <a:r>
              <a:rPr dirty="0" sz="20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20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5">
                <a:solidFill>
                  <a:srgbClr val="333333"/>
                </a:solidFill>
                <a:latin typeface="Times New Roman"/>
                <a:cs typeface="Times New Roman"/>
              </a:rPr>
              <a:t>conserving</a:t>
            </a:r>
            <a:r>
              <a:rPr dirty="0" sz="20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1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20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descriptors</a:t>
            </a:r>
            <a:r>
              <a:rPr dirty="0" sz="20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205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50">
                <a:solidFill>
                  <a:srgbClr val="333333"/>
                </a:solidFill>
                <a:latin typeface="Times New Roman"/>
                <a:cs typeface="Times New Roman"/>
              </a:rPr>
              <a:t>long-</a:t>
            </a:r>
            <a:r>
              <a:rPr dirty="0" sz="2050" spc="-40">
                <a:solidFill>
                  <a:srgbClr val="333333"/>
                </a:solidFill>
                <a:latin typeface="Times New Roman"/>
                <a:cs typeface="Times New Roman"/>
              </a:rPr>
              <a:t>running</a:t>
            </a:r>
            <a:r>
              <a:rPr dirty="0" sz="205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2050" spc="-55">
                <a:solidFill>
                  <a:srgbClr val="333333"/>
                </a:solidFill>
                <a:latin typeface="Times New Roman"/>
                <a:cs typeface="Times New Roman"/>
              </a:rPr>
              <a:t>programs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16863" y="3051047"/>
            <a:ext cx="9796780" cy="3002280"/>
            <a:chOff x="816863" y="3051047"/>
            <a:chExt cx="9796780" cy="3002280"/>
          </a:xfrm>
        </p:grpSpPr>
        <p:sp>
          <p:nvSpPr>
            <p:cNvPr id="12" name="object 12" descr=""/>
            <p:cNvSpPr/>
            <p:nvPr/>
          </p:nvSpPr>
          <p:spPr>
            <a:xfrm>
              <a:off x="816863" y="3051047"/>
              <a:ext cx="9796780" cy="3002280"/>
            </a:xfrm>
            <a:custGeom>
              <a:avLst/>
              <a:gdLst/>
              <a:ahLst/>
              <a:cxnLst/>
              <a:rect l="l" t="t" r="r" b="b"/>
              <a:pathLst>
                <a:path w="9796780" h="3002279">
                  <a:moveTo>
                    <a:pt x="9796271" y="3002279"/>
                  </a:moveTo>
                  <a:lnTo>
                    <a:pt x="0" y="3002279"/>
                  </a:lnTo>
                  <a:lnTo>
                    <a:pt x="0" y="0"/>
                  </a:lnTo>
                  <a:lnTo>
                    <a:pt x="9796271" y="0"/>
                  </a:lnTo>
                  <a:lnTo>
                    <a:pt x="9796271" y="140969"/>
                  </a:lnTo>
                  <a:lnTo>
                    <a:pt x="220979" y="140969"/>
                  </a:lnTo>
                  <a:lnTo>
                    <a:pt x="213910" y="141618"/>
                  </a:lnTo>
                  <a:lnTo>
                    <a:pt x="186195" y="169333"/>
                  </a:lnTo>
                  <a:lnTo>
                    <a:pt x="185546" y="176402"/>
                  </a:lnTo>
                  <a:lnTo>
                    <a:pt x="185546" y="2736437"/>
                  </a:lnTo>
                  <a:lnTo>
                    <a:pt x="207377" y="2769275"/>
                  </a:lnTo>
                  <a:lnTo>
                    <a:pt x="220979" y="2771870"/>
                  </a:lnTo>
                  <a:lnTo>
                    <a:pt x="9796271" y="2771870"/>
                  </a:lnTo>
                  <a:lnTo>
                    <a:pt x="9796271" y="3002279"/>
                  </a:lnTo>
                  <a:close/>
                </a:path>
                <a:path w="9796780" h="3002279">
                  <a:moveTo>
                    <a:pt x="9796271" y="2771870"/>
                  </a:moveTo>
                  <a:lnTo>
                    <a:pt x="9575291" y="2771870"/>
                  </a:lnTo>
                  <a:lnTo>
                    <a:pt x="9582361" y="2771221"/>
                  </a:lnTo>
                  <a:lnTo>
                    <a:pt x="9588893" y="2769275"/>
                  </a:lnTo>
                  <a:lnTo>
                    <a:pt x="9610724" y="2736437"/>
                  </a:lnTo>
                  <a:lnTo>
                    <a:pt x="9610724" y="176402"/>
                  </a:lnTo>
                  <a:lnTo>
                    <a:pt x="9588893" y="143564"/>
                  </a:lnTo>
                  <a:lnTo>
                    <a:pt x="9575291" y="140969"/>
                  </a:lnTo>
                  <a:lnTo>
                    <a:pt x="9796271" y="140969"/>
                  </a:lnTo>
                  <a:lnTo>
                    <a:pt x="9796271" y="277187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02410" y="3192017"/>
              <a:ext cx="9425305" cy="2631440"/>
            </a:xfrm>
            <a:custGeom>
              <a:avLst/>
              <a:gdLst/>
              <a:ahLst/>
              <a:cxnLst/>
              <a:rect l="l" t="t" r="r" b="b"/>
              <a:pathLst>
                <a:path w="9425305" h="2631440">
                  <a:moveTo>
                    <a:pt x="9394443" y="2630899"/>
                  </a:moveTo>
                  <a:lnTo>
                    <a:pt x="30734" y="2630899"/>
                  </a:lnTo>
                  <a:lnTo>
                    <a:pt x="26214" y="2630000"/>
                  </a:lnTo>
                  <a:lnTo>
                    <a:pt x="0" y="2600165"/>
                  </a:lnTo>
                  <a:lnTo>
                    <a:pt x="0" y="2595467"/>
                  </a:lnTo>
                  <a:lnTo>
                    <a:pt x="0" y="30734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9394443" y="0"/>
                  </a:lnTo>
                  <a:lnTo>
                    <a:pt x="9424277" y="26214"/>
                  </a:lnTo>
                  <a:lnTo>
                    <a:pt x="9425177" y="30734"/>
                  </a:lnTo>
                  <a:lnTo>
                    <a:pt x="9425177" y="2600165"/>
                  </a:lnTo>
                  <a:lnTo>
                    <a:pt x="9398962" y="2630000"/>
                  </a:lnTo>
                  <a:lnTo>
                    <a:pt x="9394443" y="2630899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078293" y="3224799"/>
            <a:ext cx="3052445" cy="2309495"/>
          </a:xfrm>
          <a:prstGeom prst="rect">
            <a:avLst/>
          </a:prstGeom>
        </p:spPr>
        <p:txBody>
          <a:bodyPr wrap="square" lIns="0" tIns="5715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45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//</a:t>
            </a:r>
            <a:r>
              <a:rPr dirty="0" sz="1000" spc="24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Example:</a:t>
            </a:r>
            <a:r>
              <a:rPr dirty="0" sz="1000" spc="24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Opening</a:t>
            </a:r>
            <a:r>
              <a:rPr dirty="0" sz="1000" spc="24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and</a:t>
            </a:r>
            <a:r>
              <a:rPr dirty="0" sz="1000" spc="24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closing</a:t>
            </a:r>
            <a:r>
              <a:rPr dirty="0" sz="1000" spc="24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a</a:t>
            </a:r>
            <a:r>
              <a:rPr dirty="0" sz="1000" spc="24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Courier New"/>
                <a:cs typeface="Courier New"/>
              </a:rPr>
              <a:t>ﬁle </a:t>
            </a:r>
            <a:r>
              <a:rPr dirty="0" sz="1000" spc="10">
                <a:solidFill>
                  <a:srgbClr val="333333"/>
                </a:solidFill>
                <a:latin typeface="Courier New"/>
                <a:cs typeface="Courier New"/>
              </a:rPr>
              <a:t>int</a:t>
            </a:r>
            <a:r>
              <a:rPr dirty="0" sz="1000" spc="22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10">
                <a:solidFill>
                  <a:srgbClr val="333333"/>
                </a:solidFill>
                <a:latin typeface="Courier New"/>
                <a:cs typeface="Courier New"/>
              </a:rPr>
              <a:t>fd</a:t>
            </a:r>
            <a:r>
              <a:rPr dirty="0" sz="1000" spc="22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1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dirty="0" sz="1000" spc="22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10">
                <a:solidFill>
                  <a:srgbClr val="333333"/>
                </a:solidFill>
                <a:latin typeface="Courier New"/>
                <a:cs typeface="Courier New"/>
              </a:rPr>
              <a:t>open("data.txt",</a:t>
            </a:r>
            <a:r>
              <a:rPr dirty="0" sz="1000" spc="229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O_RDONLY);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if</a:t>
            </a:r>
            <a:r>
              <a:rPr dirty="0" sz="1000" spc="1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(fd</a:t>
            </a:r>
            <a:r>
              <a:rPr dirty="0" sz="1000" spc="1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==</a:t>
            </a:r>
            <a:r>
              <a:rPr dirty="0" sz="1000" spc="1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-1)</a:t>
            </a:r>
            <a:r>
              <a:rPr dirty="0" sz="1000" spc="1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39725">
              <a:lnSpc>
                <a:spcPct val="100000"/>
              </a:lnSpc>
              <a:spcBef>
                <a:spcPts val="55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perror("open</a:t>
            </a:r>
            <a:r>
              <a:rPr dirty="0" sz="1000" spc="-20">
                <a:solidFill>
                  <a:srgbClr val="333333"/>
                </a:solidFill>
                <a:latin typeface="Courier New"/>
                <a:cs typeface="Courier New"/>
              </a:rPr>
              <a:t> 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error");</a:t>
            </a:r>
            <a:endParaRPr sz="1000">
              <a:latin typeface="Courier New"/>
              <a:cs typeface="Courier New"/>
            </a:endParaRPr>
          </a:p>
          <a:p>
            <a:pPr marL="339725">
              <a:lnSpc>
                <a:spcPct val="100000"/>
              </a:lnSpc>
              <a:spcBef>
                <a:spcPts val="125"/>
              </a:spcBef>
            </a:pP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exit(1);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000" spc="-50">
                <a:solidFill>
                  <a:srgbClr val="333333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0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//</a:t>
            </a:r>
            <a:r>
              <a:rPr dirty="0" sz="1000" spc="2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Process</a:t>
            </a:r>
            <a:r>
              <a:rPr dirty="0" sz="1000" spc="24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ﬁle...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050">
              <a:latin typeface="Courier New"/>
              <a:cs typeface="Courier New"/>
            </a:endParaRPr>
          </a:p>
          <a:p>
            <a:pPr marL="12700" marR="904875">
              <a:lnSpc>
                <a:spcPct val="104600"/>
              </a:lnSpc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//</a:t>
            </a:r>
            <a:r>
              <a:rPr dirty="0" sz="1000" spc="19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Close</a:t>
            </a:r>
            <a:r>
              <a:rPr dirty="0" sz="1000" spc="19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dirty="0" sz="1000" spc="19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ﬁle</a:t>
            </a:r>
            <a:r>
              <a:rPr dirty="0" sz="1000" spc="19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when</a:t>
            </a:r>
            <a:r>
              <a:rPr dirty="0" sz="1000" spc="19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20">
                <a:solidFill>
                  <a:srgbClr val="333333"/>
                </a:solidFill>
                <a:latin typeface="Courier New"/>
                <a:cs typeface="Courier New"/>
              </a:rPr>
              <a:t>done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if</a:t>
            </a:r>
            <a:r>
              <a:rPr dirty="0" sz="1000" spc="22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(close(fd)</a:t>
            </a:r>
            <a:r>
              <a:rPr dirty="0" sz="1000" spc="229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==</a:t>
            </a:r>
            <a:r>
              <a:rPr dirty="0" sz="1000" spc="22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-1)</a:t>
            </a:r>
            <a:r>
              <a:rPr dirty="0" sz="1000" spc="229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000" spc="-50">
                <a:solidFill>
                  <a:srgbClr val="333333"/>
                </a:solidFill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339725" marR="904875">
              <a:lnSpc>
                <a:spcPct val="104600"/>
              </a:lnSpc>
              <a:spcBef>
                <a:spcPts val="70"/>
              </a:spcBef>
            </a:pPr>
            <a:r>
              <a:rPr dirty="0" sz="1000">
                <a:solidFill>
                  <a:srgbClr val="333333"/>
                </a:solidFill>
                <a:latin typeface="Courier New"/>
                <a:cs typeface="Courier New"/>
              </a:rPr>
              <a:t>perror("close  </a:t>
            </a:r>
            <a:r>
              <a:rPr dirty="0" sz="1000" spc="-10">
                <a:solidFill>
                  <a:srgbClr val="333333"/>
                </a:solidFill>
                <a:latin typeface="Courier New"/>
                <a:cs typeface="Courier New"/>
              </a:rPr>
              <a:t>error"); exit(1);</a:t>
            </a:r>
            <a:endParaRPr sz="1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000" spc="-50">
                <a:solidFill>
                  <a:srgbClr val="333333"/>
                </a:solidFill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40"/>
              <a:t>lseek</a:t>
            </a:r>
            <a:r>
              <a:rPr dirty="0" spc="-155"/>
              <a:t> </a:t>
            </a:r>
            <a:r>
              <a:rPr dirty="0" spc="-50"/>
              <a:t>Function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871156"/>
            <a:ext cx="5102860" cy="5386070"/>
            <a:chOff x="400049" y="871156"/>
            <a:chExt cx="5102860" cy="538607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871156"/>
              <a:ext cx="5102860" cy="5386070"/>
            </a:xfrm>
            <a:custGeom>
              <a:avLst/>
              <a:gdLst/>
              <a:ahLst/>
              <a:cxnLst/>
              <a:rect l="l" t="t" r="r" b="b"/>
              <a:pathLst>
                <a:path w="5102860" h="5386070">
                  <a:moveTo>
                    <a:pt x="5052692" y="5385815"/>
                  </a:moveTo>
                  <a:lnTo>
                    <a:pt x="49659" y="5385815"/>
                  </a:lnTo>
                  <a:lnTo>
                    <a:pt x="46203" y="5385475"/>
                  </a:lnTo>
                  <a:lnTo>
                    <a:pt x="10896" y="5365096"/>
                  </a:lnTo>
                  <a:lnTo>
                    <a:pt x="0" y="5336155"/>
                  </a:lnTo>
                  <a:lnTo>
                    <a:pt x="0" y="5332666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5336155"/>
                  </a:lnTo>
                  <a:lnTo>
                    <a:pt x="5084315" y="5372716"/>
                  </a:lnTo>
                  <a:lnTo>
                    <a:pt x="5056148" y="5385475"/>
                  </a:lnTo>
                  <a:lnTo>
                    <a:pt x="5052692" y="5385815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048321"/>
              <a:ext cx="4748530" cy="753110"/>
            </a:xfrm>
            <a:custGeom>
              <a:avLst/>
              <a:gdLst/>
              <a:ahLst/>
              <a:cxnLst/>
              <a:rect l="l" t="t" r="r" b="b"/>
              <a:pathLst>
                <a:path w="4748530" h="753110">
                  <a:moveTo>
                    <a:pt x="4717287" y="752951"/>
                  </a:moveTo>
                  <a:lnTo>
                    <a:pt x="30734" y="752951"/>
                  </a:lnTo>
                  <a:lnTo>
                    <a:pt x="26214" y="752051"/>
                  </a:lnTo>
                  <a:lnTo>
                    <a:pt x="0" y="722216"/>
                  </a:lnTo>
                  <a:lnTo>
                    <a:pt x="0" y="717518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4717287" y="0"/>
                  </a:lnTo>
                  <a:lnTo>
                    <a:pt x="4747122" y="26214"/>
                  </a:lnTo>
                  <a:lnTo>
                    <a:pt x="4748021" y="30734"/>
                  </a:lnTo>
                  <a:lnTo>
                    <a:pt x="4748021" y="722216"/>
                  </a:lnTo>
                  <a:lnTo>
                    <a:pt x="4721807" y="752051"/>
                  </a:lnTo>
                  <a:lnTo>
                    <a:pt x="4717287" y="752951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679533" y="1034084"/>
            <a:ext cx="4543425" cy="61023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39900" marR="5080" indent="-1727835">
              <a:lnSpc>
                <a:spcPct val="116300"/>
              </a:lnSpc>
              <a:spcBef>
                <a:spcPts val="90"/>
              </a:spcBef>
            </a:pPr>
            <a:r>
              <a:rPr dirty="0" sz="1650">
                <a:solidFill>
                  <a:srgbClr val="333333"/>
                </a:solidFill>
                <a:latin typeface="Courier New"/>
                <a:cs typeface="Courier New"/>
              </a:rPr>
              <a:t>oﬀ_t</a:t>
            </a:r>
            <a:r>
              <a:rPr dirty="0" sz="1650" spc="3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333333"/>
                </a:solidFill>
                <a:latin typeface="Courier New"/>
                <a:cs typeface="Courier New"/>
              </a:rPr>
              <a:t>lseek(int</a:t>
            </a:r>
            <a:r>
              <a:rPr dirty="0" sz="1650" spc="3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333333"/>
                </a:solidFill>
                <a:latin typeface="Courier New"/>
                <a:cs typeface="Courier New"/>
              </a:rPr>
              <a:t>fd,</a:t>
            </a:r>
            <a:r>
              <a:rPr dirty="0" sz="1650" spc="31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333333"/>
                </a:solidFill>
                <a:latin typeface="Courier New"/>
                <a:cs typeface="Courier New"/>
              </a:rPr>
              <a:t>oﬀ_t</a:t>
            </a:r>
            <a:r>
              <a:rPr dirty="0" sz="1650" spc="3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650">
                <a:solidFill>
                  <a:srgbClr val="333333"/>
                </a:solidFill>
                <a:latin typeface="Courier New"/>
                <a:cs typeface="Courier New"/>
              </a:rPr>
              <a:t>oﬀset,</a:t>
            </a:r>
            <a:r>
              <a:rPr dirty="0" sz="1650" spc="3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650" spc="-25">
                <a:solidFill>
                  <a:srgbClr val="333333"/>
                </a:solidFill>
                <a:latin typeface="Courier New"/>
                <a:cs typeface="Courier New"/>
              </a:rPr>
              <a:t>int </a:t>
            </a:r>
            <a:r>
              <a:rPr dirty="0" sz="1650" spc="-10">
                <a:solidFill>
                  <a:srgbClr val="333333"/>
                </a:solidFill>
                <a:latin typeface="Courier New"/>
                <a:cs typeface="Courier New"/>
              </a:rPr>
              <a:t>whence);</a:t>
            </a:r>
            <a:endParaRPr sz="165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966965" y="2058161"/>
            <a:ext cx="770890" cy="2082164"/>
          </a:xfrm>
          <a:custGeom>
            <a:avLst/>
            <a:gdLst/>
            <a:ahLst/>
            <a:cxnLst/>
            <a:rect l="l" t="t" r="r" b="b"/>
            <a:pathLst>
              <a:path w="770889" h="2082164">
                <a:moveTo>
                  <a:pt x="62014" y="2046579"/>
                </a:moveTo>
                <a:lnTo>
                  <a:pt x="35115" y="2019681"/>
                </a:lnTo>
                <a:lnTo>
                  <a:pt x="26898" y="2019681"/>
                </a:lnTo>
                <a:lnTo>
                  <a:pt x="0" y="2046579"/>
                </a:lnTo>
                <a:lnTo>
                  <a:pt x="0" y="2054796"/>
                </a:lnTo>
                <a:lnTo>
                  <a:pt x="26898" y="2081695"/>
                </a:lnTo>
                <a:lnTo>
                  <a:pt x="35115" y="2081695"/>
                </a:lnTo>
                <a:lnTo>
                  <a:pt x="62014" y="2054796"/>
                </a:lnTo>
                <a:lnTo>
                  <a:pt x="62014" y="2050694"/>
                </a:lnTo>
                <a:lnTo>
                  <a:pt x="62014" y="2046579"/>
                </a:lnTo>
                <a:close/>
              </a:path>
              <a:path w="770889" h="2082164">
                <a:moveTo>
                  <a:pt x="62014" y="319214"/>
                </a:moveTo>
                <a:lnTo>
                  <a:pt x="35115" y="292328"/>
                </a:lnTo>
                <a:lnTo>
                  <a:pt x="26898" y="292328"/>
                </a:lnTo>
                <a:lnTo>
                  <a:pt x="0" y="319214"/>
                </a:lnTo>
                <a:lnTo>
                  <a:pt x="0" y="327444"/>
                </a:lnTo>
                <a:lnTo>
                  <a:pt x="26898" y="354330"/>
                </a:lnTo>
                <a:lnTo>
                  <a:pt x="35115" y="354330"/>
                </a:lnTo>
                <a:lnTo>
                  <a:pt x="62014" y="327444"/>
                </a:lnTo>
                <a:lnTo>
                  <a:pt x="62014" y="323329"/>
                </a:lnTo>
                <a:lnTo>
                  <a:pt x="62014" y="319214"/>
                </a:lnTo>
                <a:close/>
              </a:path>
              <a:path w="770889" h="2082164">
                <a:moveTo>
                  <a:pt x="62014" y="26898"/>
                </a:moveTo>
                <a:lnTo>
                  <a:pt x="35115" y="0"/>
                </a:lnTo>
                <a:lnTo>
                  <a:pt x="26898" y="0"/>
                </a:lnTo>
                <a:lnTo>
                  <a:pt x="0" y="26898"/>
                </a:lnTo>
                <a:lnTo>
                  <a:pt x="0" y="35115"/>
                </a:lnTo>
                <a:lnTo>
                  <a:pt x="26898" y="62014"/>
                </a:lnTo>
                <a:lnTo>
                  <a:pt x="35115" y="62014"/>
                </a:lnTo>
                <a:lnTo>
                  <a:pt x="62014" y="35115"/>
                </a:lnTo>
                <a:lnTo>
                  <a:pt x="62014" y="31013"/>
                </a:lnTo>
                <a:lnTo>
                  <a:pt x="62014" y="26898"/>
                </a:lnTo>
                <a:close/>
              </a:path>
              <a:path w="770889" h="2082164">
                <a:moveTo>
                  <a:pt x="770674" y="1727365"/>
                </a:moveTo>
                <a:lnTo>
                  <a:pt x="708672" y="1727365"/>
                </a:lnTo>
                <a:lnTo>
                  <a:pt x="708672" y="1789366"/>
                </a:lnTo>
                <a:lnTo>
                  <a:pt x="770674" y="1789366"/>
                </a:lnTo>
                <a:lnTo>
                  <a:pt x="770674" y="1727365"/>
                </a:lnTo>
                <a:close/>
              </a:path>
              <a:path w="770889" h="2082164">
                <a:moveTo>
                  <a:pt x="770674" y="1151572"/>
                </a:moveTo>
                <a:lnTo>
                  <a:pt x="708672" y="1151572"/>
                </a:lnTo>
                <a:lnTo>
                  <a:pt x="708672" y="1213586"/>
                </a:lnTo>
                <a:lnTo>
                  <a:pt x="770674" y="1213586"/>
                </a:lnTo>
                <a:lnTo>
                  <a:pt x="770674" y="1151572"/>
                </a:lnTo>
                <a:close/>
              </a:path>
              <a:path w="770889" h="2082164">
                <a:moveTo>
                  <a:pt x="770674" y="575792"/>
                </a:moveTo>
                <a:lnTo>
                  <a:pt x="708672" y="575792"/>
                </a:lnTo>
                <a:lnTo>
                  <a:pt x="708672" y="637794"/>
                </a:lnTo>
                <a:lnTo>
                  <a:pt x="770674" y="637794"/>
                </a:lnTo>
                <a:lnTo>
                  <a:pt x="770674" y="575792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140301" y="1901974"/>
            <a:ext cx="4065270" cy="23241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173990">
              <a:lnSpc>
                <a:spcPts val="2300"/>
              </a:lnSpc>
              <a:spcBef>
                <a:spcPts val="85"/>
              </a:spcBef>
            </a:pP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Sets</a:t>
            </a:r>
            <a:r>
              <a:rPr dirty="0" sz="18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offset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next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read/write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operation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whence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options:</a:t>
            </a:r>
            <a:endParaRPr sz="1800">
              <a:latin typeface="Times New Roman"/>
              <a:cs typeface="Times New Roman"/>
            </a:endParaRPr>
          </a:p>
          <a:p>
            <a:pPr marL="720725">
              <a:lnSpc>
                <a:spcPts val="2135"/>
              </a:lnSpc>
            </a:pPr>
            <a:r>
              <a:rPr dirty="0" sz="1800" spc="-45">
                <a:solidFill>
                  <a:srgbClr val="333333"/>
                </a:solidFill>
                <a:latin typeface="Times New Roman"/>
                <a:cs typeface="Times New Roman"/>
              </a:rPr>
              <a:t>SEEK_SET:</a:t>
            </a:r>
            <a:r>
              <a:rPr dirty="0" sz="18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offset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30">
                <a:solidFill>
                  <a:srgbClr val="333333"/>
                </a:solidFill>
                <a:latin typeface="Times New Roman"/>
                <a:cs typeface="Times New Roman"/>
              </a:rPr>
              <a:t>beginning</a:t>
            </a:r>
            <a:r>
              <a:rPr dirty="0" sz="18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endParaRPr sz="1800">
              <a:latin typeface="Times New Roman"/>
              <a:cs typeface="Times New Roman"/>
            </a:endParaRPr>
          </a:p>
          <a:p>
            <a:pPr marL="720725">
              <a:lnSpc>
                <a:spcPct val="100000"/>
              </a:lnSpc>
              <a:spcBef>
                <a:spcPts val="145"/>
              </a:spcBef>
            </a:pP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720725" marR="430530">
              <a:lnSpc>
                <a:spcPts val="2300"/>
              </a:lnSpc>
              <a:spcBef>
                <a:spcPts val="30"/>
              </a:spcBef>
            </a:pPr>
            <a:r>
              <a:rPr dirty="0" sz="1800" spc="-35">
                <a:solidFill>
                  <a:srgbClr val="333333"/>
                </a:solidFill>
                <a:latin typeface="Times New Roman"/>
                <a:cs typeface="Times New Roman"/>
              </a:rPr>
              <a:t>SEEK_CUR: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offset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current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position</a:t>
            </a:r>
            <a:endParaRPr sz="1800">
              <a:latin typeface="Times New Roman"/>
              <a:cs typeface="Times New Roman"/>
            </a:endParaRPr>
          </a:p>
          <a:p>
            <a:pPr marL="720725">
              <a:lnSpc>
                <a:spcPts val="2135"/>
              </a:lnSpc>
            </a:pPr>
            <a:r>
              <a:rPr dirty="0" sz="1800" spc="-40">
                <a:solidFill>
                  <a:srgbClr val="333333"/>
                </a:solidFill>
                <a:latin typeface="Times New Roman"/>
                <a:cs typeface="Times New Roman"/>
              </a:rPr>
              <a:t>SEEK_END: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offset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end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Can</a:t>
            </a:r>
            <a:r>
              <a:rPr dirty="0" sz="18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create</a:t>
            </a:r>
            <a:r>
              <a:rPr dirty="0" sz="18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"holes"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in</a:t>
            </a:r>
            <a:r>
              <a:rPr dirty="0" sz="18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files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679566" y="871156"/>
            <a:ext cx="5102860" cy="5386070"/>
          </a:xfrm>
          <a:custGeom>
            <a:avLst/>
            <a:gdLst/>
            <a:ahLst/>
            <a:cxnLst/>
            <a:rect l="l" t="t" r="r" b="b"/>
            <a:pathLst>
              <a:path w="5102859" h="5386070">
                <a:moveTo>
                  <a:pt x="5052692" y="5385815"/>
                </a:moveTo>
                <a:lnTo>
                  <a:pt x="49660" y="5385815"/>
                </a:lnTo>
                <a:lnTo>
                  <a:pt x="46203" y="5385475"/>
                </a:lnTo>
                <a:lnTo>
                  <a:pt x="10896" y="5365096"/>
                </a:lnTo>
                <a:lnTo>
                  <a:pt x="0" y="5336155"/>
                </a:lnTo>
                <a:lnTo>
                  <a:pt x="0" y="5332666"/>
                </a:lnTo>
                <a:lnTo>
                  <a:pt x="0" y="49659"/>
                </a:lnTo>
                <a:lnTo>
                  <a:pt x="18034" y="13099"/>
                </a:lnTo>
                <a:lnTo>
                  <a:pt x="49660" y="0"/>
                </a:lnTo>
                <a:lnTo>
                  <a:pt x="5052692" y="0"/>
                </a:lnTo>
                <a:lnTo>
                  <a:pt x="5089252" y="18034"/>
                </a:lnTo>
                <a:lnTo>
                  <a:pt x="5102351" y="49659"/>
                </a:lnTo>
                <a:lnTo>
                  <a:pt x="5102351" y="5336155"/>
                </a:lnTo>
                <a:lnTo>
                  <a:pt x="5084315" y="5372716"/>
                </a:lnTo>
                <a:lnTo>
                  <a:pt x="5056148" y="5385475"/>
                </a:lnTo>
                <a:lnTo>
                  <a:pt x="5052692" y="5385815"/>
                </a:lnTo>
                <a:close/>
              </a:path>
            </a:pathLst>
          </a:custGeom>
          <a:solidFill>
            <a:srgbClr val="F0F0F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891658" y="1006018"/>
            <a:ext cx="2678430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-20">
                <a:solidFill>
                  <a:srgbClr val="373C3C"/>
                </a:solidFill>
                <a:latin typeface="Times New Roman"/>
                <a:cs typeface="Times New Roman"/>
              </a:rPr>
              <a:t>File</a:t>
            </a:r>
            <a:r>
              <a:rPr dirty="0" sz="2050" spc="-7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73C3C"/>
                </a:solidFill>
                <a:latin typeface="Times New Roman"/>
                <a:cs typeface="Times New Roman"/>
              </a:rPr>
              <a:t>Positioning</a:t>
            </a:r>
            <a:r>
              <a:rPr dirty="0" sz="2050" spc="-7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30">
                <a:solidFill>
                  <a:srgbClr val="373C3C"/>
                </a:solidFill>
                <a:latin typeface="Times New Roman"/>
                <a:cs typeface="Times New Roman"/>
              </a:rPr>
              <a:t>with</a:t>
            </a:r>
            <a:r>
              <a:rPr dirty="0" sz="2050" spc="-7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73C3C"/>
                </a:solidFill>
                <a:latin typeface="Times New Roman"/>
                <a:cs typeface="Times New Roman"/>
              </a:rPr>
              <a:t>lseek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465631" y="3423154"/>
            <a:ext cx="3530600" cy="53213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106805" marR="5080" indent="-1094740">
              <a:lnSpc>
                <a:spcPct val="105400"/>
              </a:lnSpc>
              <a:spcBef>
                <a:spcPts val="30"/>
              </a:spcBef>
            </a:pP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6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Times New Roman"/>
                <a:cs typeface="Times New Roman"/>
              </a:rPr>
              <a:t>offset</a:t>
            </a:r>
            <a:r>
              <a:rPr dirty="0" sz="16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imes New Roman"/>
                <a:cs typeface="Times New Roman"/>
              </a:rPr>
              <a:t>determines</a:t>
            </a:r>
            <a:r>
              <a:rPr dirty="0" sz="16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imes New Roman"/>
                <a:cs typeface="Times New Roman"/>
              </a:rPr>
              <a:t>where</a:t>
            </a:r>
            <a:r>
              <a:rPr dirty="0" sz="1600" spc="-6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Times New Roman"/>
                <a:cs typeface="Times New Roman"/>
              </a:rPr>
              <a:t>next</a:t>
            </a:r>
            <a:r>
              <a:rPr dirty="0" sz="16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20">
                <a:solidFill>
                  <a:srgbClr val="333333"/>
                </a:solidFill>
                <a:latin typeface="Times New Roman"/>
                <a:cs typeface="Times New Roman"/>
              </a:rPr>
              <a:t>read/write operation</a:t>
            </a:r>
            <a:r>
              <a:rPr dirty="0" sz="1600" spc="-4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Times New Roman"/>
                <a:cs typeface="Times New Roman"/>
              </a:rPr>
              <a:t>occurs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42543" y="4273295"/>
            <a:ext cx="4819015" cy="1868805"/>
            <a:chOff x="542543" y="4273295"/>
            <a:chExt cx="4819015" cy="1868805"/>
          </a:xfrm>
        </p:grpSpPr>
        <p:sp>
          <p:nvSpPr>
            <p:cNvPr id="13" name="object 13" descr=""/>
            <p:cNvSpPr/>
            <p:nvPr/>
          </p:nvSpPr>
          <p:spPr>
            <a:xfrm>
              <a:off x="542543" y="4273295"/>
              <a:ext cx="4819015" cy="1868805"/>
            </a:xfrm>
            <a:custGeom>
              <a:avLst/>
              <a:gdLst/>
              <a:ahLst/>
              <a:cxnLst/>
              <a:rect l="l" t="t" r="r" b="b"/>
              <a:pathLst>
                <a:path w="4819015" h="1868804">
                  <a:moveTo>
                    <a:pt x="4818887" y="1868423"/>
                  </a:moveTo>
                  <a:lnTo>
                    <a:pt x="0" y="1868423"/>
                  </a:lnTo>
                  <a:lnTo>
                    <a:pt x="0" y="0"/>
                  </a:lnTo>
                  <a:lnTo>
                    <a:pt x="4818887" y="0"/>
                  </a:lnTo>
                  <a:lnTo>
                    <a:pt x="4818887" y="141160"/>
                  </a:lnTo>
                  <a:lnTo>
                    <a:pt x="220694" y="141160"/>
                  </a:lnTo>
                  <a:lnTo>
                    <a:pt x="213624" y="141809"/>
                  </a:lnTo>
                  <a:lnTo>
                    <a:pt x="185909" y="169523"/>
                  </a:lnTo>
                  <a:lnTo>
                    <a:pt x="185261" y="176593"/>
                  </a:lnTo>
                  <a:lnTo>
                    <a:pt x="185261" y="1602771"/>
                  </a:lnTo>
                  <a:lnTo>
                    <a:pt x="207092" y="1635610"/>
                  </a:lnTo>
                  <a:lnTo>
                    <a:pt x="220694" y="1638204"/>
                  </a:lnTo>
                  <a:lnTo>
                    <a:pt x="4818887" y="1638204"/>
                  </a:lnTo>
                  <a:lnTo>
                    <a:pt x="4818887" y="1868423"/>
                  </a:lnTo>
                  <a:close/>
                </a:path>
                <a:path w="4819015" h="1868804">
                  <a:moveTo>
                    <a:pt x="4818887" y="1638204"/>
                  </a:moveTo>
                  <a:lnTo>
                    <a:pt x="4596669" y="1638204"/>
                  </a:lnTo>
                  <a:lnTo>
                    <a:pt x="4603739" y="1637556"/>
                  </a:lnTo>
                  <a:lnTo>
                    <a:pt x="4610271" y="1635610"/>
                  </a:lnTo>
                  <a:lnTo>
                    <a:pt x="4632102" y="1602771"/>
                  </a:lnTo>
                  <a:lnTo>
                    <a:pt x="4632102" y="176593"/>
                  </a:lnTo>
                  <a:lnTo>
                    <a:pt x="4610271" y="143754"/>
                  </a:lnTo>
                  <a:lnTo>
                    <a:pt x="4596669" y="141160"/>
                  </a:lnTo>
                  <a:lnTo>
                    <a:pt x="4818887" y="141160"/>
                  </a:lnTo>
                  <a:lnTo>
                    <a:pt x="4818887" y="1638204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27805" y="4414456"/>
              <a:ext cx="4446905" cy="1497330"/>
            </a:xfrm>
            <a:custGeom>
              <a:avLst/>
              <a:gdLst/>
              <a:ahLst/>
              <a:cxnLst/>
              <a:rect l="l" t="t" r="r" b="b"/>
              <a:pathLst>
                <a:path w="4446905" h="1497329">
                  <a:moveTo>
                    <a:pt x="4416107" y="1497043"/>
                  </a:moveTo>
                  <a:lnTo>
                    <a:pt x="30734" y="1497043"/>
                  </a:lnTo>
                  <a:lnTo>
                    <a:pt x="26214" y="1496144"/>
                  </a:lnTo>
                  <a:lnTo>
                    <a:pt x="0" y="1466309"/>
                  </a:lnTo>
                  <a:lnTo>
                    <a:pt x="0" y="1461611"/>
                  </a:lnTo>
                  <a:lnTo>
                    <a:pt x="0" y="30733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4416107" y="0"/>
                  </a:lnTo>
                  <a:lnTo>
                    <a:pt x="4445942" y="26213"/>
                  </a:lnTo>
                  <a:lnTo>
                    <a:pt x="4446841" y="30733"/>
                  </a:lnTo>
                  <a:lnTo>
                    <a:pt x="4446841" y="1466309"/>
                  </a:lnTo>
                  <a:lnTo>
                    <a:pt x="4420626" y="1496144"/>
                  </a:lnTo>
                  <a:lnTo>
                    <a:pt x="4416107" y="1497043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801888" y="4442987"/>
            <a:ext cx="3387725" cy="1203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101090">
              <a:lnSpc>
                <a:spcPct val="109800"/>
              </a:lnSpc>
              <a:spcBef>
                <a:spcPts val="95"/>
              </a:spcBef>
            </a:pP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//</a:t>
            </a:r>
            <a:r>
              <a:rPr dirty="0" sz="900" spc="13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Move</a:t>
            </a:r>
            <a:r>
              <a:rPr dirty="0" sz="900" spc="1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dirty="0" sz="900" spc="1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the</a:t>
            </a:r>
            <a:r>
              <a:rPr dirty="0" sz="900" spc="13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beginning</a:t>
            </a:r>
            <a:r>
              <a:rPr dirty="0" sz="900" spc="1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of</a:t>
            </a:r>
            <a:r>
              <a:rPr dirty="0" sz="900" spc="1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25">
                <a:solidFill>
                  <a:srgbClr val="333333"/>
                </a:solidFill>
                <a:latin typeface="Courier New"/>
                <a:cs typeface="Courier New"/>
              </a:rPr>
              <a:t>ﬁle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lseek(fd,</a:t>
            </a:r>
            <a:r>
              <a:rPr dirty="0" sz="900" spc="18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0,</a:t>
            </a:r>
            <a:r>
              <a:rPr dirty="0" sz="900" spc="1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Courier New"/>
                <a:cs typeface="Courier New"/>
              </a:rPr>
              <a:t>SEEK_SET);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5080">
              <a:lnSpc>
                <a:spcPct val="103299"/>
              </a:lnSpc>
              <a:spcBef>
                <a:spcPts val="5"/>
              </a:spcBef>
            </a:pP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//</a:t>
            </a:r>
            <a:r>
              <a:rPr dirty="0" sz="900" spc="1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Move</a:t>
            </a:r>
            <a:r>
              <a:rPr dirty="0" sz="900" spc="1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10</a:t>
            </a:r>
            <a:r>
              <a:rPr dirty="0" sz="900" spc="1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bytes</a:t>
            </a:r>
            <a:r>
              <a:rPr dirty="0" sz="900" spc="1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forward</a:t>
            </a:r>
            <a:r>
              <a:rPr dirty="0" sz="900" spc="1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from</a:t>
            </a:r>
            <a:r>
              <a:rPr dirty="0" sz="900" spc="1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current</a:t>
            </a:r>
            <a:r>
              <a:rPr dirty="0" sz="900" spc="1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Courier New"/>
                <a:cs typeface="Courier New"/>
              </a:rPr>
              <a:t>position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lseek(fd,</a:t>
            </a:r>
            <a:r>
              <a:rPr dirty="0" sz="900" spc="19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10,</a:t>
            </a:r>
            <a:r>
              <a:rPr dirty="0" sz="900" spc="19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Courier New"/>
                <a:cs typeface="Courier New"/>
              </a:rPr>
              <a:t>SEEK_CUR);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950">
              <a:latin typeface="Courier New"/>
              <a:cs typeface="Courier New"/>
            </a:endParaRPr>
          </a:p>
          <a:p>
            <a:pPr marL="12700" marR="1685925">
              <a:lnSpc>
                <a:spcPct val="109800"/>
              </a:lnSpc>
              <a:spcBef>
                <a:spcPts val="5"/>
              </a:spcBef>
            </a:pP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//</a:t>
            </a:r>
            <a:r>
              <a:rPr dirty="0" sz="900" spc="10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Move</a:t>
            </a:r>
            <a:r>
              <a:rPr dirty="0" sz="900" spc="10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dirty="0" sz="900" spc="10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end</a:t>
            </a:r>
            <a:r>
              <a:rPr dirty="0" sz="900" spc="10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of</a:t>
            </a:r>
            <a:r>
              <a:rPr dirty="0" sz="900" spc="10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25">
                <a:solidFill>
                  <a:srgbClr val="333333"/>
                </a:solidFill>
                <a:latin typeface="Courier New"/>
                <a:cs typeface="Courier New"/>
              </a:rPr>
              <a:t>ﬁle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lseek(fd,</a:t>
            </a:r>
            <a:r>
              <a:rPr dirty="0" sz="900" spc="18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>
                <a:solidFill>
                  <a:srgbClr val="333333"/>
                </a:solidFill>
                <a:latin typeface="Courier New"/>
                <a:cs typeface="Courier New"/>
              </a:rPr>
              <a:t>0,</a:t>
            </a:r>
            <a:r>
              <a:rPr dirty="0" sz="900" spc="1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Courier New"/>
                <a:cs typeface="Courier New"/>
              </a:rPr>
              <a:t>SEEK_END);</a:t>
            </a:r>
            <a:endParaRPr sz="900">
              <a:latin typeface="Courier New"/>
              <a:cs typeface="Courier New"/>
            </a:endParaRPr>
          </a:p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6095905" y="1522237"/>
          <a:ext cx="4345940" cy="1775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0850"/>
              </a:tblGrid>
              <a:tr h="327660">
                <a:tc>
                  <a:txBody>
                    <a:bodyPr/>
                    <a:lstStyle/>
                    <a:p>
                      <a:pPr marL="90805">
                        <a:lnSpc>
                          <a:spcPts val="2330"/>
                        </a:lnSpc>
                      </a:pPr>
                      <a:r>
                        <a:rPr dirty="0" sz="2050" spc="-7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SEEK_SET</a:t>
                      </a:r>
                      <a:r>
                        <a:rPr dirty="0" sz="2050" spc="-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(Beginning)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lnB w="9525">
                      <a:solidFill>
                        <a:srgbClr val="333333"/>
                      </a:solidFill>
                      <a:prstDash val="sysDash"/>
                    </a:lnB>
                  </a:tcPr>
                </a:tc>
              </a:tr>
              <a:tr h="8858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90805" marR="83820" indent="2844800">
                        <a:lnSpc>
                          <a:spcPct val="51600"/>
                        </a:lnSpc>
                      </a:pPr>
                      <a:r>
                        <a:rPr dirty="0" sz="20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dirty="0" sz="2050" spc="-9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50" spc="-6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Content </a:t>
                      </a:r>
                      <a:r>
                        <a:rPr dirty="0" sz="2050" spc="-6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SEEK_CUR </a:t>
                      </a:r>
                      <a:r>
                        <a:rPr dirty="0" sz="2050" spc="-3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(Current</a:t>
                      </a:r>
                      <a:r>
                        <a:rPr dirty="0" sz="2050" spc="-7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50" spc="-1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Position)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6379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ysDash"/>
                    </a:lnT>
                    <a:lnB w="9525">
                      <a:solidFill>
                        <a:srgbClr val="333333"/>
                      </a:solidFill>
                      <a:prstDash val="sysDash"/>
                    </a:lnB>
                  </a:tcPr>
                </a:tc>
              </a:tr>
              <a:tr h="56197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dirty="0" sz="2050" spc="-7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SEEK_END</a:t>
                      </a:r>
                      <a:r>
                        <a:rPr dirty="0" sz="2050" spc="-5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50" spc="-4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(End</a:t>
                      </a:r>
                      <a:r>
                        <a:rPr dirty="0" sz="2050" spc="-5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5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2050" spc="-55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50" spc="-20">
                          <a:solidFill>
                            <a:srgbClr val="333333"/>
                          </a:solidFill>
                          <a:latin typeface="Times New Roman"/>
                          <a:cs typeface="Times New Roman"/>
                        </a:rPr>
                        <a:t>File)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447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ysDash"/>
                    </a:lnT>
                    <a:lnB w="19050">
                      <a:solidFill>
                        <a:srgbClr val="33333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180978"/>
            <a:ext cx="1616710" cy="50927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30"/>
              <a:t>File</a:t>
            </a:r>
            <a:r>
              <a:rPr dirty="0" spc="-160"/>
              <a:t> </a:t>
            </a:r>
            <a:r>
              <a:rPr dirty="0" spc="-45"/>
              <a:t>Holes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1021746"/>
            <a:ext cx="5102860" cy="5093970"/>
            <a:chOff x="400049" y="1021746"/>
            <a:chExt cx="5102860" cy="5093970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1021746"/>
              <a:ext cx="5102860" cy="5093970"/>
            </a:xfrm>
            <a:custGeom>
              <a:avLst/>
              <a:gdLst/>
              <a:ahLst/>
              <a:cxnLst/>
              <a:rect l="l" t="t" r="r" b="b"/>
              <a:pathLst>
                <a:path w="5102860" h="5093970">
                  <a:moveTo>
                    <a:pt x="5052692" y="5093493"/>
                  </a:moveTo>
                  <a:lnTo>
                    <a:pt x="49659" y="5093493"/>
                  </a:lnTo>
                  <a:lnTo>
                    <a:pt x="46203" y="5093153"/>
                  </a:lnTo>
                  <a:lnTo>
                    <a:pt x="10896" y="5072773"/>
                  </a:lnTo>
                  <a:lnTo>
                    <a:pt x="0" y="5043833"/>
                  </a:lnTo>
                  <a:lnTo>
                    <a:pt x="0" y="5040344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5052692" y="0"/>
                  </a:lnTo>
                  <a:lnTo>
                    <a:pt x="5089251" y="18034"/>
                  </a:lnTo>
                  <a:lnTo>
                    <a:pt x="5102351" y="49659"/>
                  </a:lnTo>
                  <a:lnTo>
                    <a:pt x="5102351" y="5043833"/>
                  </a:lnTo>
                  <a:lnTo>
                    <a:pt x="5084315" y="5080393"/>
                  </a:lnTo>
                  <a:lnTo>
                    <a:pt x="5056148" y="5093153"/>
                  </a:lnTo>
                  <a:lnTo>
                    <a:pt x="5052692" y="5093493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66965" y="1322933"/>
              <a:ext cx="62230" cy="1497330"/>
            </a:xfrm>
            <a:custGeom>
              <a:avLst/>
              <a:gdLst/>
              <a:ahLst/>
              <a:cxnLst/>
              <a:rect l="l" t="t" r="r" b="b"/>
              <a:pathLst>
                <a:path w="62230" h="1497330">
                  <a:moveTo>
                    <a:pt x="62014" y="1461922"/>
                  </a:moveTo>
                  <a:lnTo>
                    <a:pt x="35115" y="1435036"/>
                  </a:lnTo>
                  <a:lnTo>
                    <a:pt x="26898" y="1435036"/>
                  </a:lnTo>
                  <a:lnTo>
                    <a:pt x="0" y="1461922"/>
                  </a:lnTo>
                  <a:lnTo>
                    <a:pt x="0" y="1470152"/>
                  </a:lnTo>
                  <a:lnTo>
                    <a:pt x="26898" y="1497037"/>
                  </a:lnTo>
                  <a:lnTo>
                    <a:pt x="35115" y="1497037"/>
                  </a:lnTo>
                  <a:lnTo>
                    <a:pt x="62014" y="1470152"/>
                  </a:lnTo>
                  <a:lnTo>
                    <a:pt x="62014" y="1466037"/>
                  </a:lnTo>
                  <a:lnTo>
                    <a:pt x="62014" y="1461922"/>
                  </a:lnTo>
                  <a:close/>
                </a:path>
                <a:path w="62230" h="1497330">
                  <a:moveTo>
                    <a:pt x="62014" y="886142"/>
                  </a:moveTo>
                  <a:lnTo>
                    <a:pt x="35115" y="859243"/>
                  </a:lnTo>
                  <a:lnTo>
                    <a:pt x="26898" y="859243"/>
                  </a:lnTo>
                  <a:lnTo>
                    <a:pt x="0" y="886142"/>
                  </a:lnTo>
                  <a:lnTo>
                    <a:pt x="0" y="894359"/>
                  </a:lnTo>
                  <a:lnTo>
                    <a:pt x="26898" y="921258"/>
                  </a:lnTo>
                  <a:lnTo>
                    <a:pt x="35115" y="921258"/>
                  </a:lnTo>
                  <a:lnTo>
                    <a:pt x="62014" y="894359"/>
                  </a:lnTo>
                  <a:lnTo>
                    <a:pt x="62014" y="890257"/>
                  </a:lnTo>
                  <a:lnTo>
                    <a:pt x="62014" y="886142"/>
                  </a:lnTo>
                  <a:close/>
                </a:path>
                <a:path w="62230" h="1497330">
                  <a:moveTo>
                    <a:pt x="62014" y="602678"/>
                  </a:moveTo>
                  <a:lnTo>
                    <a:pt x="35115" y="575779"/>
                  </a:lnTo>
                  <a:lnTo>
                    <a:pt x="26898" y="575779"/>
                  </a:lnTo>
                  <a:lnTo>
                    <a:pt x="0" y="602678"/>
                  </a:lnTo>
                  <a:lnTo>
                    <a:pt x="0" y="610895"/>
                  </a:lnTo>
                  <a:lnTo>
                    <a:pt x="26898" y="637794"/>
                  </a:lnTo>
                  <a:lnTo>
                    <a:pt x="35115" y="637794"/>
                  </a:lnTo>
                  <a:lnTo>
                    <a:pt x="62014" y="610895"/>
                  </a:lnTo>
                  <a:lnTo>
                    <a:pt x="62014" y="606793"/>
                  </a:lnTo>
                  <a:lnTo>
                    <a:pt x="62014" y="602678"/>
                  </a:lnTo>
                  <a:close/>
                </a:path>
                <a:path w="62230" h="1497330">
                  <a:moveTo>
                    <a:pt x="62014" y="26885"/>
                  </a:moveTo>
                  <a:lnTo>
                    <a:pt x="35115" y="0"/>
                  </a:lnTo>
                  <a:lnTo>
                    <a:pt x="26898" y="0"/>
                  </a:lnTo>
                  <a:lnTo>
                    <a:pt x="0" y="26885"/>
                  </a:lnTo>
                  <a:lnTo>
                    <a:pt x="0" y="35115"/>
                  </a:lnTo>
                  <a:lnTo>
                    <a:pt x="26898" y="62001"/>
                  </a:lnTo>
                  <a:lnTo>
                    <a:pt x="35115" y="62001"/>
                  </a:lnTo>
                  <a:lnTo>
                    <a:pt x="62014" y="35115"/>
                  </a:lnTo>
                  <a:lnTo>
                    <a:pt x="62014" y="31000"/>
                  </a:lnTo>
                  <a:lnTo>
                    <a:pt x="62014" y="2688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1140301" y="1166740"/>
            <a:ext cx="4128135" cy="2031364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399415">
              <a:lnSpc>
                <a:spcPct val="103299"/>
              </a:lnSpc>
              <a:spcBef>
                <a:spcPts val="55"/>
              </a:spcBef>
            </a:pP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Created</a:t>
            </a:r>
            <a:r>
              <a:rPr dirty="0" sz="18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when</a:t>
            </a:r>
            <a:r>
              <a:rPr dirty="0" sz="18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seeking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past</a:t>
            </a:r>
            <a:r>
              <a:rPr dirty="0" sz="18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end</a:t>
            </a:r>
            <a:r>
              <a:rPr dirty="0" sz="18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8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8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and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writing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00" spc="-30">
                <a:solidFill>
                  <a:srgbClr val="333333"/>
                </a:solidFill>
                <a:latin typeface="Times New Roman"/>
                <a:cs typeface="Times New Roman"/>
              </a:rPr>
              <a:t>Unwritten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bytes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read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back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zeros</a:t>
            </a:r>
            <a:endParaRPr sz="1800">
              <a:latin typeface="Times New Roman"/>
              <a:cs typeface="Times New Roman"/>
            </a:endParaRPr>
          </a:p>
          <a:p>
            <a:pPr marL="12700" marR="411480">
              <a:lnSpc>
                <a:spcPts val="2300"/>
              </a:lnSpc>
              <a:spcBef>
                <a:spcPts val="35"/>
              </a:spcBef>
            </a:pP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Saves</a:t>
            </a:r>
            <a:r>
              <a:rPr dirty="0" sz="18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disk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space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dirty="0" sz="1800" spc="-7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no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physical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storage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for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holes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135"/>
              </a:lnSpc>
            </a:pPr>
            <a:r>
              <a:rPr dirty="0" sz="1800" spc="-30">
                <a:solidFill>
                  <a:srgbClr val="333333"/>
                </a:solidFill>
                <a:latin typeface="Times New Roman"/>
                <a:cs typeface="Times New Roman"/>
              </a:rPr>
              <a:t>Example: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16KB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with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10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bytes,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33333"/>
                </a:solidFill>
                <a:latin typeface="Times New Roman"/>
                <a:cs typeface="Times New Roman"/>
              </a:rPr>
              <a:t>16KB</a:t>
            </a:r>
            <a:r>
              <a:rPr dirty="0" sz="1800" spc="-7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gap,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10</a:t>
            </a:r>
            <a:r>
              <a:rPr dirty="0" sz="1800" spc="-9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bytes</a:t>
            </a:r>
            <a:r>
              <a:rPr dirty="0" sz="180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uses</a:t>
            </a:r>
            <a:r>
              <a:rPr dirty="0" sz="180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33333"/>
                </a:solidFill>
                <a:latin typeface="Times New Roman"/>
                <a:cs typeface="Times New Roman"/>
              </a:rPr>
              <a:t>less</a:t>
            </a:r>
            <a:r>
              <a:rPr dirty="0" sz="180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space</a:t>
            </a:r>
            <a:r>
              <a:rPr dirty="0" sz="180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than</a:t>
            </a:r>
            <a:r>
              <a:rPr dirty="0" sz="180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33333"/>
                </a:solidFill>
                <a:latin typeface="Times New Roman"/>
                <a:cs typeface="Times New Roman"/>
              </a:rPr>
              <a:t>fully</a:t>
            </a:r>
            <a:r>
              <a:rPr dirty="0" sz="180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written</a:t>
            </a:r>
            <a:r>
              <a:rPr dirty="0" sz="1800" spc="-9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679566" y="1021746"/>
            <a:ext cx="5102860" cy="5093970"/>
          </a:xfrm>
          <a:custGeom>
            <a:avLst/>
            <a:gdLst/>
            <a:ahLst/>
            <a:cxnLst/>
            <a:rect l="l" t="t" r="r" b="b"/>
            <a:pathLst>
              <a:path w="5102859" h="5093970">
                <a:moveTo>
                  <a:pt x="5052692" y="5093493"/>
                </a:moveTo>
                <a:lnTo>
                  <a:pt x="49660" y="5093493"/>
                </a:lnTo>
                <a:lnTo>
                  <a:pt x="46203" y="5093153"/>
                </a:lnTo>
                <a:lnTo>
                  <a:pt x="10896" y="5072773"/>
                </a:lnTo>
                <a:lnTo>
                  <a:pt x="0" y="5043833"/>
                </a:lnTo>
                <a:lnTo>
                  <a:pt x="0" y="5040344"/>
                </a:lnTo>
                <a:lnTo>
                  <a:pt x="0" y="49659"/>
                </a:lnTo>
                <a:lnTo>
                  <a:pt x="18034" y="13099"/>
                </a:lnTo>
                <a:lnTo>
                  <a:pt x="49660" y="0"/>
                </a:lnTo>
                <a:lnTo>
                  <a:pt x="5052692" y="0"/>
                </a:lnTo>
                <a:lnTo>
                  <a:pt x="5089252" y="18034"/>
                </a:lnTo>
                <a:lnTo>
                  <a:pt x="5102351" y="49659"/>
                </a:lnTo>
                <a:lnTo>
                  <a:pt x="5102351" y="5043833"/>
                </a:lnTo>
                <a:lnTo>
                  <a:pt x="5084315" y="5080393"/>
                </a:lnTo>
                <a:lnTo>
                  <a:pt x="5056148" y="5093153"/>
                </a:lnTo>
                <a:lnTo>
                  <a:pt x="5052692" y="5093493"/>
                </a:lnTo>
                <a:close/>
              </a:path>
            </a:pathLst>
          </a:custGeom>
          <a:solidFill>
            <a:srgbClr val="F0F0F0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110748" y="3945790"/>
            <a:ext cx="1628775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10">
                <a:solidFill>
                  <a:srgbClr val="333333"/>
                </a:solidFill>
                <a:latin typeface="Times New Roman"/>
                <a:cs typeface="Times New Roman"/>
              </a:rPr>
              <a:t>Uses</a:t>
            </a:r>
            <a:r>
              <a:rPr dirty="0" sz="1600" spc="-8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less</a:t>
            </a:r>
            <a:r>
              <a:rPr dirty="0" sz="16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disk</a:t>
            </a:r>
            <a:r>
              <a:rPr dirty="0" sz="16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Times New Roman"/>
                <a:cs typeface="Times New Roman"/>
              </a:rPr>
              <a:t>space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733204" y="3945790"/>
            <a:ext cx="1606550" cy="2749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 spc="-10">
                <a:solidFill>
                  <a:srgbClr val="333333"/>
                </a:solidFill>
                <a:latin typeface="Times New Roman"/>
                <a:cs typeface="Times New Roman"/>
              </a:rPr>
              <a:t>Uses</a:t>
            </a:r>
            <a:r>
              <a:rPr dirty="0" sz="16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full</a:t>
            </a:r>
            <a:r>
              <a:rPr dirty="0" sz="16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333333"/>
                </a:solidFill>
                <a:latin typeface="Times New Roman"/>
                <a:cs typeface="Times New Roman"/>
              </a:rPr>
              <a:t>disk</a:t>
            </a:r>
            <a:r>
              <a:rPr dirty="0" sz="1600" spc="-8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333333"/>
                </a:solidFill>
                <a:latin typeface="Times New Roman"/>
                <a:cs typeface="Times New Roman"/>
              </a:rPr>
              <a:t>space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542543" y="3246119"/>
            <a:ext cx="4819015" cy="2593975"/>
            <a:chOff x="542543" y="3246119"/>
            <a:chExt cx="4819015" cy="2593975"/>
          </a:xfrm>
        </p:grpSpPr>
        <p:sp>
          <p:nvSpPr>
            <p:cNvPr id="11" name="object 11" descr=""/>
            <p:cNvSpPr/>
            <p:nvPr/>
          </p:nvSpPr>
          <p:spPr>
            <a:xfrm>
              <a:off x="542543" y="3246119"/>
              <a:ext cx="4819015" cy="2593975"/>
            </a:xfrm>
            <a:custGeom>
              <a:avLst/>
              <a:gdLst/>
              <a:ahLst/>
              <a:cxnLst/>
              <a:rect l="l" t="t" r="r" b="b"/>
              <a:pathLst>
                <a:path w="4819015" h="2593975">
                  <a:moveTo>
                    <a:pt x="4818887" y="2593847"/>
                  </a:moveTo>
                  <a:lnTo>
                    <a:pt x="0" y="2593847"/>
                  </a:lnTo>
                  <a:lnTo>
                    <a:pt x="0" y="0"/>
                  </a:lnTo>
                  <a:lnTo>
                    <a:pt x="4818887" y="0"/>
                  </a:lnTo>
                  <a:lnTo>
                    <a:pt x="4818887" y="140779"/>
                  </a:lnTo>
                  <a:lnTo>
                    <a:pt x="220694" y="140779"/>
                  </a:lnTo>
                  <a:lnTo>
                    <a:pt x="213624" y="141428"/>
                  </a:lnTo>
                  <a:lnTo>
                    <a:pt x="185909" y="169142"/>
                  </a:lnTo>
                  <a:lnTo>
                    <a:pt x="185261" y="176212"/>
                  </a:lnTo>
                  <a:lnTo>
                    <a:pt x="185261" y="2328767"/>
                  </a:lnTo>
                  <a:lnTo>
                    <a:pt x="207092" y="2361605"/>
                  </a:lnTo>
                  <a:lnTo>
                    <a:pt x="220694" y="2364200"/>
                  </a:lnTo>
                  <a:lnTo>
                    <a:pt x="4818887" y="2364200"/>
                  </a:lnTo>
                  <a:lnTo>
                    <a:pt x="4818887" y="2593847"/>
                  </a:lnTo>
                  <a:close/>
                </a:path>
                <a:path w="4819015" h="2593975">
                  <a:moveTo>
                    <a:pt x="4818887" y="2364200"/>
                  </a:moveTo>
                  <a:lnTo>
                    <a:pt x="4596669" y="2364200"/>
                  </a:lnTo>
                  <a:lnTo>
                    <a:pt x="4603739" y="2363551"/>
                  </a:lnTo>
                  <a:lnTo>
                    <a:pt x="4610271" y="2361605"/>
                  </a:lnTo>
                  <a:lnTo>
                    <a:pt x="4632102" y="2328767"/>
                  </a:lnTo>
                  <a:lnTo>
                    <a:pt x="4632102" y="176212"/>
                  </a:lnTo>
                  <a:lnTo>
                    <a:pt x="4610271" y="143374"/>
                  </a:lnTo>
                  <a:lnTo>
                    <a:pt x="4596669" y="140779"/>
                  </a:lnTo>
                  <a:lnTo>
                    <a:pt x="4818887" y="140779"/>
                  </a:lnTo>
                  <a:lnTo>
                    <a:pt x="4818887" y="2364200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27805" y="3386899"/>
              <a:ext cx="4446905" cy="2223770"/>
            </a:xfrm>
            <a:custGeom>
              <a:avLst/>
              <a:gdLst/>
              <a:ahLst/>
              <a:cxnLst/>
              <a:rect l="l" t="t" r="r" b="b"/>
              <a:pathLst>
                <a:path w="4446905" h="2223770">
                  <a:moveTo>
                    <a:pt x="4416107" y="2223420"/>
                  </a:moveTo>
                  <a:lnTo>
                    <a:pt x="30734" y="2223420"/>
                  </a:lnTo>
                  <a:lnTo>
                    <a:pt x="26214" y="2222521"/>
                  </a:lnTo>
                  <a:lnTo>
                    <a:pt x="0" y="2192686"/>
                  </a:lnTo>
                  <a:lnTo>
                    <a:pt x="0" y="2187987"/>
                  </a:lnTo>
                  <a:lnTo>
                    <a:pt x="0" y="30734"/>
                  </a:lnTo>
                  <a:lnTo>
                    <a:pt x="26214" y="898"/>
                  </a:lnTo>
                  <a:lnTo>
                    <a:pt x="30734" y="0"/>
                  </a:lnTo>
                  <a:lnTo>
                    <a:pt x="4416107" y="0"/>
                  </a:lnTo>
                  <a:lnTo>
                    <a:pt x="4445942" y="26214"/>
                  </a:lnTo>
                  <a:lnTo>
                    <a:pt x="4446841" y="30734"/>
                  </a:lnTo>
                  <a:lnTo>
                    <a:pt x="4446841" y="2192686"/>
                  </a:lnTo>
                  <a:lnTo>
                    <a:pt x="4420626" y="2222521"/>
                  </a:lnTo>
                  <a:lnTo>
                    <a:pt x="4416107" y="2223420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801888" y="3415430"/>
            <a:ext cx="4410710" cy="193040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900" spc="10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Create</a:t>
            </a:r>
            <a:r>
              <a:rPr dirty="0" sz="900" spc="10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a</a:t>
            </a:r>
            <a:r>
              <a:rPr dirty="0" sz="900" spc="10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ﬁle</a:t>
            </a:r>
            <a:r>
              <a:rPr dirty="0" sz="900" spc="10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with</a:t>
            </a:r>
            <a:r>
              <a:rPr dirty="0" sz="900" spc="11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a</a:t>
            </a:r>
            <a:r>
              <a:rPr dirty="0" sz="900" spc="10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 spc="-20">
                <a:solidFill>
                  <a:srgbClr val="333333"/>
                </a:solidFill>
                <a:latin typeface="Lucida Console"/>
                <a:cs typeface="Lucida Console"/>
              </a:rPr>
              <a:t>hole</a:t>
            </a:r>
            <a:endParaRPr sz="9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int</a:t>
            </a:r>
            <a:r>
              <a:rPr dirty="0" sz="90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fd</a:t>
            </a:r>
            <a:r>
              <a:rPr dirty="0" sz="90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=</a:t>
            </a:r>
            <a:r>
              <a:rPr dirty="0" sz="90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open("ﬁle.hole",</a:t>
            </a:r>
            <a:r>
              <a:rPr dirty="0" sz="90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O_WRONLY</a:t>
            </a:r>
            <a:r>
              <a:rPr dirty="0" sz="90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90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O_CREAT</a:t>
            </a:r>
            <a:r>
              <a:rPr dirty="0" sz="90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|</a:t>
            </a:r>
            <a:r>
              <a:rPr dirty="0" sz="90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O_TRUNC,</a:t>
            </a:r>
            <a:r>
              <a:rPr dirty="0" sz="900" spc="17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 spc="-20">
                <a:solidFill>
                  <a:srgbClr val="333333"/>
                </a:solidFill>
                <a:latin typeface="Lucida Console"/>
                <a:cs typeface="Lucida Console"/>
              </a:rPr>
              <a:t>0644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950">
              <a:latin typeface="Lucida Console"/>
              <a:cs typeface="Lucida Console"/>
            </a:endParaRPr>
          </a:p>
          <a:p>
            <a:pPr marL="12700" marR="1905000">
              <a:lnSpc>
                <a:spcPct val="103299"/>
              </a:lnSpc>
            </a:pP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90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Write</a:t>
            </a:r>
            <a:r>
              <a:rPr dirty="0" sz="90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10</a:t>
            </a:r>
            <a:r>
              <a:rPr dirty="0" sz="90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bytes</a:t>
            </a:r>
            <a:r>
              <a:rPr dirty="0" sz="90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at</a:t>
            </a:r>
            <a:r>
              <a:rPr dirty="0" sz="90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the</a:t>
            </a:r>
            <a:r>
              <a:rPr dirty="0" sz="90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Lucida Console"/>
                <a:cs typeface="Lucida Console"/>
              </a:rPr>
              <a:t>beginning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write(fd,</a:t>
            </a:r>
            <a:r>
              <a:rPr dirty="0" sz="900" spc="3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"abcdefghij",</a:t>
            </a:r>
            <a:r>
              <a:rPr dirty="0" sz="900" spc="3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 spc="-20">
                <a:solidFill>
                  <a:srgbClr val="333333"/>
                </a:solidFill>
                <a:latin typeface="Lucida Console"/>
                <a:cs typeface="Lucida Console"/>
              </a:rPr>
              <a:t>10);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950">
              <a:latin typeface="Lucida Console"/>
              <a:cs typeface="Lucida Console"/>
            </a:endParaRPr>
          </a:p>
          <a:p>
            <a:pPr marL="12700" marR="1320165">
              <a:lnSpc>
                <a:spcPct val="109800"/>
              </a:lnSpc>
            </a:pP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900" spc="1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Seek</a:t>
            </a:r>
            <a:r>
              <a:rPr dirty="0" sz="900" spc="1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16KB</a:t>
            </a:r>
            <a:r>
              <a:rPr dirty="0" sz="900" spc="1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forward</a:t>
            </a:r>
            <a:r>
              <a:rPr dirty="0" sz="900" spc="1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from</a:t>
            </a:r>
            <a:r>
              <a:rPr dirty="0" sz="900" spc="1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current</a:t>
            </a:r>
            <a:r>
              <a:rPr dirty="0" sz="900" spc="15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Lucida Console"/>
                <a:cs typeface="Lucida Console"/>
              </a:rPr>
              <a:t>position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lseek(fd,</a:t>
            </a:r>
            <a:r>
              <a:rPr dirty="0" sz="900" spc="229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16384,</a:t>
            </a:r>
            <a:r>
              <a:rPr dirty="0" sz="900" spc="229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Lucida Console"/>
                <a:cs typeface="Lucida Console"/>
              </a:rPr>
              <a:t>SEEK_CUR);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950">
              <a:latin typeface="Lucida Console"/>
              <a:cs typeface="Lucida Console"/>
            </a:endParaRPr>
          </a:p>
          <a:p>
            <a:pPr marL="12700" marR="2343150">
              <a:lnSpc>
                <a:spcPct val="103299"/>
              </a:lnSpc>
              <a:spcBef>
                <a:spcPts val="5"/>
              </a:spcBef>
            </a:pP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90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Write</a:t>
            </a:r>
            <a:r>
              <a:rPr dirty="0" sz="90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10</a:t>
            </a:r>
            <a:r>
              <a:rPr dirty="0" sz="900" spc="12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more</a:t>
            </a:r>
            <a:r>
              <a:rPr dirty="0" sz="900" spc="114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Lucida Console"/>
                <a:cs typeface="Lucida Console"/>
              </a:rPr>
              <a:t>bytes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write(fd,</a:t>
            </a:r>
            <a:r>
              <a:rPr dirty="0" sz="900" spc="3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"ABCDEFGHIJ",</a:t>
            </a:r>
            <a:r>
              <a:rPr dirty="0" sz="900" spc="32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 spc="-20">
                <a:solidFill>
                  <a:srgbClr val="333333"/>
                </a:solidFill>
                <a:latin typeface="Lucida Console"/>
                <a:cs typeface="Lucida Console"/>
              </a:rPr>
              <a:t>10);</a:t>
            </a:r>
            <a:endParaRPr sz="9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9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//</a:t>
            </a:r>
            <a:r>
              <a:rPr dirty="0" sz="9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Result:</a:t>
            </a:r>
            <a:r>
              <a:rPr dirty="0" sz="9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16404</a:t>
            </a:r>
            <a:r>
              <a:rPr dirty="0" sz="9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byte</a:t>
            </a:r>
            <a:r>
              <a:rPr dirty="0" sz="9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ﬁle</a:t>
            </a:r>
            <a:r>
              <a:rPr dirty="0" sz="9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that</a:t>
            </a:r>
            <a:r>
              <a:rPr dirty="0" sz="9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only</a:t>
            </a:r>
            <a:r>
              <a:rPr dirty="0" sz="9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uses</a:t>
            </a:r>
            <a:r>
              <a:rPr dirty="0" sz="9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~8KB</a:t>
            </a:r>
            <a:r>
              <a:rPr dirty="0" sz="9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dirty="0" sz="9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>
                <a:solidFill>
                  <a:srgbClr val="333333"/>
                </a:solidFill>
                <a:latin typeface="Lucida Console"/>
                <a:cs typeface="Lucida Console"/>
              </a:rPr>
              <a:t>disk</a:t>
            </a:r>
            <a:r>
              <a:rPr dirty="0" sz="900" spc="135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Lucida Console"/>
                <a:cs typeface="Lucida Console"/>
              </a:rPr>
              <a:t>space</a:t>
            </a:r>
            <a:endParaRPr sz="900">
              <a:latin typeface="Lucida Console"/>
              <a:cs typeface="Lucida Consol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160403" y="2169530"/>
            <a:ext cx="1529080" cy="2260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64"/>
              </a:lnSpc>
            </a:pPr>
            <a:r>
              <a:rPr dirty="0" sz="2050" spc="-4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0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 spc="-20">
                <a:solidFill>
                  <a:srgbClr val="FFFFFF"/>
                </a:solidFill>
                <a:latin typeface="Times New Roman"/>
                <a:cs typeface="Times New Roman"/>
              </a:rPr>
              <a:t>(10</a:t>
            </a:r>
            <a:r>
              <a:rPr dirty="0" sz="20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 spc="-55">
                <a:solidFill>
                  <a:srgbClr val="FFFFFF"/>
                </a:solidFill>
                <a:latin typeface="Times New Roman"/>
                <a:cs typeface="Times New Roman"/>
              </a:rPr>
              <a:t>bytes)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865590" y="2279618"/>
            <a:ext cx="2117725" cy="1417320"/>
          </a:xfrm>
          <a:custGeom>
            <a:avLst/>
            <a:gdLst/>
            <a:ahLst/>
            <a:cxnLst/>
            <a:rect l="l" t="t" r="r" b="b"/>
            <a:pathLst>
              <a:path w="2117725" h="1417320">
                <a:moveTo>
                  <a:pt x="2117121" y="1417319"/>
                </a:moveTo>
                <a:lnTo>
                  <a:pt x="0" y="1417319"/>
                </a:lnTo>
                <a:lnTo>
                  <a:pt x="0" y="0"/>
                </a:lnTo>
                <a:lnTo>
                  <a:pt x="2117121" y="0"/>
                </a:lnTo>
                <a:lnTo>
                  <a:pt x="2117121" y="1417319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 descr=""/>
          <p:cNvGraphicFramePr>
            <a:graphicFrameLocks noGrp="1"/>
          </p:cNvGraphicFramePr>
          <p:nvPr/>
        </p:nvGraphicFramePr>
        <p:xfrm>
          <a:off x="5856732" y="2093594"/>
          <a:ext cx="2211070" cy="1778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5980"/>
              </a:tblGrid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T w="9525">
                      <a:solidFill>
                        <a:srgbClr val="333333"/>
                      </a:solidFill>
                      <a:prstDash val="solid"/>
                    </a:lnT>
                    <a:solidFill>
                      <a:srgbClr val="3B78E7"/>
                    </a:solidFill>
                  </a:tcPr>
                </a:tc>
              </a:tr>
              <a:tr h="1416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14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12115">
                        <a:lnSpc>
                          <a:spcPct val="100000"/>
                        </a:lnSpc>
                      </a:pPr>
                      <a:r>
                        <a:rPr dirty="0" sz="2050" spc="-45">
                          <a:solidFill>
                            <a:srgbClr val="666666"/>
                          </a:solidFill>
                          <a:latin typeface="Times New Roman"/>
                          <a:cs typeface="Times New Roman"/>
                        </a:rPr>
                        <a:t>Hole</a:t>
                      </a:r>
                      <a:r>
                        <a:rPr dirty="0" sz="2050" spc="-55">
                          <a:solidFill>
                            <a:srgbClr val="666666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50" spc="-10">
                          <a:solidFill>
                            <a:srgbClr val="666666"/>
                          </a:solidFill>
                          <a:latin typeface="Times New Roman"/>
                          <a:cs typeface="Times New Roman"/>
                        </a:rPr>
                        <a:t>(16KB)</a:t>
                      </a:r>
                      <a:endParaRPr sz="20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3204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solidFill>
                      <a:srgbClr val="F0F0F0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333333"/>
                      </a:solidFill>
                      <a:prstDash val="solid"/>
                    </a:lnL>
                    <a:lnR w="9525">
                      <a:solidFill>
                        <a:srgbClr val="333333"/>
                      </a:solidFill>
                      <a:prstDash val="solid"/>
                    </a:lnR>
                    <a:lnB w="9525">
                      <a:solidFill>
                        <a:srgbClr val="333333"/>
                      </a:solidFill>
                      <a:prstDash val="solid"/>
                    </a:lnB>
                    <a:solidFill>
                      <a:srgbClr val="3B78E7"/>
                    </a:solidFill>
                  </a:tcPr>
                </a:tc>
              </a:tr>
            </a:tbl>
          </a:graphicData>
        </a:graphic>
      </p:graphicFrame>
      <p:grpSp>
        <p:nvGrpSpPr>
          <p:cNvPr id="17" name="object 17" descr=""/>
          <p:cNvGrpSpPr/>
          <p:nvPr/>
        </p:nvGrpSpPr>
        <p:grpSpPr>
          <a:xfrm>
            <a:off x="8469900" y="2093578"/>
            <a:ext cx="2134870" cy="1789430"/>
            <a:chOff x="8469900" y="2093578"/>
            <a:chExt cx="2134870" cy="1789430"/>
          </a:xfrm>
        </p:grpSpPr>
        <p:sp>
          <p:nvSpPr>
            <p:cNvPr id="18" name="object 18" descr=""/>
            <p:cNvSpPr/>
            <p:nvPr/>
          </p:nvSpPr>
          <p:spPr>
            <a:xfrm>
              <a:off x="8474345" y="2098023"/>
              <a:ext cx="2125980" cy="1780539"/>
            </a:xfrm>
            <a:custGeom>
              <a:avLst/>
              <a:gdLst/>
              <a:ahLst/>
              <a:cxnLst/>
              <a:rect l="l" t="t" r="r" b="b"/>
              <a:pathLst>
                <a:path w="2125979" h="1780539">
                  <a:moveTo>
                    <a:pt x="0" y="0"/>
                  </a:moveTo>
                  <a:lnTo>
                    <a:pt x="2125980" y="0"/>
                  </a:lnTo>
                  <a:lnTo>
                    <a:pt x="2125980" y="1780508"/>
                  </a:lnTo>
                  <a:lnTo>
                    <a:pt x="0" y="1780508"/>
                  </a:lnTo>
                  <a:lnTo>
                    <a:pt x="0" y="0"/>
                  </a:lnTo>
                </a:path>
              </a:pathLst>
            </a:custGeom>
            <a:ln w="8858">
              <a:solidFill>
                <a:srgbClr val="3333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478773" y="2102453"/>
              <a:ext cx="2117725" cy="177165"/>
            </a:xfrm>
            <a:custGeom>
              <a:avLst/>
              <a:gdLst/>
              <a:ahLst/>
              <a:cxnLst/>
              <a:rect l="l" t="t" r="r" b="b"/>
              <a:pathLst>
                <a:path w="2117725" h="177164">
                  <a:moveTo>
                    <a:pt x="2117121" y="177164"/>
                  </a:moveTo>
                  <a:lnTo>
                    <a:pt x="0" y="177164"/>
                  </a:lnTo>
                  <a:lnTo>
                    <a:pt x="0" y="0"/>
                  </a:lnTo>
                  <a:lnTo>
                    <a:pt x="2117121" y="0"/>
                  </a:lnTo>
                  <a:lnTo>
                    <a:pt x="2117121" y="177164"/>
                  </a:lnTo>
                  <a:close/>
                </a:path>
              </a:pathLst>
            </a:custGeom>
            <a:solidFill>
              <a:srgbClr val="3B78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6317671" y="1156608"/>
            <a:ext cx="3996054" cy="1250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8295">
              <a:lnSpc>
                <a:spcPct val="100000"/>
              </a:lnSpc>
              <a:spcBef>
                <a:spcPts val="95"/>
              </a:spcBef>
            </a:pPr>
            <a:r>
              <a:rPr dirty="0" sz="2050" spc="-20">
                <a:solidFill>
                  <a:srgbClr val="373C3C"/>
                </a:solidFill>
                <a:latin typeface="Times New Roman"/>
                <a:cs typeface="Times New Roman"/>
              </a:rPr>
              <a:t>File</a:t>
            </a:r>
            <a:r>
              <a:rPr dirty="0" sz="2050" spc="-8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30">
                <a:solidFill>
                  <a:srgbClr val="373C3C"/>
                </a:solidFill>
                <a:latin typeface="Times New Roman"/>
                <a:cs typeface="Times New Roman"/>
              </a:rPr>
              <a:t>with</a:t>
            </a:r>
            <a:r>
              <a:rPr dirty="0" sz="2050" spc="-8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73C3C"/>
                </a:solidFill>
                <a:latin typeface="Times New Roman"/>
                <a:cs typeface="Times New Roman"/>
              </a:rPr>
              <a:t>Holes</a:t>
            </a:r>
            <a:r>
              <a:rPr dirty="0" sz="2050" spc="-8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20">
                <a:solidFill>
                  <a:srgbClr val="373C3C"/>
                </a:solidFill>
                <a:latin typeface="Times New Roman"/>
                <a:cs typeface="Times New Roman"/>
              </a:rPr>
              <a:t>vs.</a:t>
            </a:r>
            <a:r>
              <a:rPr dirty="0" sz="2050" spc="-8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40">
                <a:solidFill>
                  <a:srgbClr val="373C3C"/>
                </a:solidFill>
                <a:latin typeface="Times New Roman"/>
                <a:cs typeface="Times New Roman"/>
              </a:rPr>
              <a:t>Regular</a:t>
            </a:r>
            <a:r>
              <a:rPr dirty="0" sz="2050" spc="-8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2050" spc="-20">
                <a:solidFill>
                  <a:srgbClr val="373C3C"/>
                </a:solidFill>
                <a:latin typeface="Times New Roman"/>
                <a:cs typeface="Times New Roman"/>
              </a:rPr>
              <a:t>File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  <a:tabLst>
                <a:tab pos="2707005" algn="l"/>
              </a:tabLst>
            </a:pPr>
            <a:r>
              <a:rPr dirty="0" sz="1700" spc="-25">
                <a:solidFill>
                  <a:srgbClr val="373C3C"/>
                </a:solidFill>
                <a:latin typeface="Times New Roman"/>
                <a:cs typeface="Times New Roman"/>
              </a:rPr>
              <a:t>File</a:t>
            </a:r>
            <a:r>
              <a:rPr dirty="0" sz="1700" spc="-8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700" spc="-30">
                <a:solidFill>
                  <a:srgbClr val="373C3C"/>
                </a:solidFill>
                <a:latin typeface="Times New Roman"/>
                <a:cs typeface="Times New Roman"/>
              </a:rPr>
              <a:t>with</a:t>
            </a:r>
            <a:r>
              <a:rPr dirty="0" sz="1700" spc="-75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373C3C"/>
                </a:solidFill>
                <a:latin typeface="Times New Roman"/>
                <a:cs typeface="Times New Roman"/>
              </a:rPr>
              <a:t>Hole</a:t>
            </a:r>
            <a:r>
              <a:rPr dirty="0" sz="1700">
                <a:solidFill>
                  <a:srgbClr val="373C3C"/>
                </a:solidFill>
                <a:latin typeface="Times New Roman"/>
                <a:cs typeface="Times New Roman"/>
              </a:rPr>
              <a:t>	</a:t>
            </a:r>
            <a:r>
              <a:rPr dirty="0" sz="1700" spc="-40">
                <a:solidFill>
                  <a:srgbClr val="373C3C"/>
                </a:solidFill>
                <a:latin typeface="Times New Roman"/>
                <a:cs typeface="Times New Roman"/>
              </a:rPr>
              <a:t>Regular</a:t>
            </a:r>
            <a:r>
              <a:rPr dirty="0" sz="1700" spc="-50">
                <a:solidFill>
                  <a:srgbClr val="373C3C"/>
                </a:solidFill>
                <a:latin typeface="Times New Roman"/>
                <a:cs typeface="Times New Roman"/>
              </a:rPr>
              <a:t> </a:t>
            </a:r>
            <a:r>
              <a:rPr dirty="0" sz="1700" spc="-20">
                <a:solidFill>
                  <a:srgbClr val="373C3C"/>
                </a:solidFill>
                <a:latin typeface="Times New Roman"/>
                <a:cs typeface="Times New Roman"/>
              </a:rPr>
              <a:t>File</a:t>
            </a:r>
            <a:endParaRPr sz="1700">
              <a:latin typeface="Times New Roman"/>
              <a:cs typeface="Times New Roman"/>
            </a:endParaRPr>
          </a:p>
          <a:p>
            <a:pPr marL="2453640">
              <a:lnSpc>
                <a:spcPct val="100000"/>
              </a:lnSpc>
              <a:spcBef>
                <a:spcPts val="1445"/>
              </a:spcBef>
            </a:pPr>
            <a:r>
              <a:rPr dirty="0" sz="2050" spc="-4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dirty="0" sz="20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 spc="-20">
                <a:solidFill>
                  <a:srgbClr val="FFFFFF"/>
                </a:solidFill>
                <a:latin typeface="Times New Roman"/>
                <a:cs typeface="Times New Roman"/>
              </a:rPr>
              <a:t>(10</a:t>
            </a:r>
            <a:r>
              <a:rPr dirty="0" sz="2050" spc="-8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 spc="-35">
                <a:solidFill>
                  <a:srgbClr val="FFFFFF"/>
                </a:solidFill>
                <a:latin typeface="Times New Roman"/>
                <a:cs typeface="Times New Roman"/>
              </a:rPr>
              <a:t>bytes)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478773" y="2279618"/>
            <a:ext cx="2117725" cy="1417320"/>
          </a:xfrm>
          <a:custGeom>
            <a:avLst/>
            <a:gdLst/>
            <a:ahLst/>
            <a:cxnLst/>
            <a:rect l="l" t="t" r="r" b="b"/>
            <a:pathLst>
              <a:path w="2117725" h="1417320">
                <a:moveTo>
                  <a:pt x="2117121" y="1417319"/>
                </a:moveTo>
                <a:lnTo>
                  <a:pt x="0" y="1417319"/>
                </a:lnTo>
                <a:lnTo>
                  <a:pt x="0" y="0"/>
                </a:lnTo>
                <a:lnTo>
                  <a:pt x="2117121" y="0"/>
                </a:lnTo>
                <a:lnTo>
                  <a:pt x="2117121" y="1417319"/>
                </a:lnTo>
                <a:close/>
              </a:path>
            </a:pathLst>
          </a:custGeom>
          <a:solidFill>
            <a:srgbClr val="3B78E7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831476" y="2795384"/>
            <a:ext cx="1410335" cy="3378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50" spc="-35">
                <a:solidFill>
                  <a:srgbClr val="FFFFFF"/>
                </a:solidFill>
                <a:latin typeface="Times New Roman"/>
                <a:cs typeface="Times New Roman"/>
              </a:rPr>
              <a:t>Zeros</a:t>
            </a:r>
            <a:r>
              <a:rPr dirty="0" sz="2050" spc="-9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050" spc="-45">
                <a:solidFill>
                  <a:srgbClr val="FFFFFF"/>
                </a:solidFill>
                <a:latin typeface="Times New Roman"/>
                <a:cs typeface="Times New Roman"/>
              </a:rPr>
              <a:t>(16KB)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478773" y="3696938"/>
            <a:ext cx="2117725" cy="177165"/>
          </a:xfrm>
          <a:custGeom>
            <a:avLst/>
            <a:gdLst/>
            <a:ahLst/>
            <a:cxnLst/>
            <a:rect l="l" t="t" r="r" b="b"/>
            <a:pathLst>
              <a:path w="2117725" h="177164">
                <a:moveTo>
                  <a:pt x="2117121" y="177164"/>
                </a:moveTo>
                <a:lnTo>
                  <a:pt x="0" y="177164"/>
                </a:lnTo>
                <a:lnTo>
                  <a:pt x="0" y="0"/>
                </a:lnTo>
                <a:lnTo>
                  <a:pt x="2117121" y="0"/>
                </a:lnTo>
                <a:lnTo>
                  <a:pt x="2117121" y="177164"/>
                </a:lnTo>
                <a:close/>
              </a:path>
            </a:pathLst>
          </a:custGeom>
          <a:solidFill>
            <a:srgbClr val="3B78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40"/>
              <a:t>read</a:t>
            </a:r>
            <a:r>
              <a:rPr dirty="0" spc="-135"/>
              <a:t> </a:t>
            </a:r>
            <a:r>
              <a:rPr dirty="0" spc="-50"/>
              <a:t>Function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933164"/>
            <a:ext cx="10629900" cy="5271135"/>
            <a:chOff x="400049" y="933164"/>
            <a:chExt cx="10629900" cy="5271135"/>
          </a:xfrm>
        </p:grpSpPr>
        <p:sp>
          <p:nvSpPr>
            <p:cNvPr id="4" name="object 4" descr=""/>
            <p:cNvSpPr/>
            <p:nvPr/>
          </p:nvSpPr>
          <p:spPr>
            <a:xfrm>
              <a:off x="400049" y="933164"/>
              <a:ext cx="10629900" cy="5271135"/>
            </a:xfrm>
            <a:custGeom>
              <a:avLst/>
              <a:gdLst/>
              <a:ahLst/>
              <a:cxnLst/>
              <a:rect l="l" t="t" r="r" b="b"/>
              <a:pathLst>
                <a:path w="10629900" h="5271135">
                  <a:moveTo>
                    <a:pt x="10580239" y="5270658"/>
                  </a:moveTo>
                  <a:lnTo>
                    <a:pt x="49659" y="5270658"/>
                  </a:lnTo>
                  <a:lnTo>
                    <a:pt x="46203" y="5270318"/>
                  </a:lnTo>
                  <a:lnTo>
                    <a:pt x="10896" y="5249938"/>
                  </a:lnTo>
                  <a:lnTo>
                    <a:pt x="0" y="5220999"/>
                  </a:lnTo>
                  <a:lnTo>
                    <a:pt x="0" y="5217509"/>
                  </a:lnTo>
                  <a:lnTo>
                    <a:pt x="0" y="49659"/>
                  </a:lnTo>
                  <a:lnTo>
                    <a:pt x="18034" y="13099"/>
                  </a:lnTo>
                  <a:lnTo>
                    <a:pt x="49659" y="0"/>
                  </a:lnTo>
                  <a:lnTo>
                    <a:pt x="10580239" y="0"/>
                  </a:lnTo>
                  <a:lnTo>
                    <a:pt x="10616800" y="18034"/>
                  </a:lnTo>
                  <a:lnTo>
                    <a:pt x="10629898" y="49659"/>
                  </a:lnTo>
                  <a:lnTo>
                    <a:pt x="10629898" y="5220999"/>
                  </a:lnTo>
                  <a:lnTo>
                    <a:pt x="10611863" y="5257558"/>
                  </a:lnTo>
                  <a:lnTo>
                    <a:pt x="10583695" y="5270318"/>
                  </a:lnTo>
                  <a:lnTo>
                    <a:pt x="10580239" y="5270658"/>
                  </a:lnTo>
                  <a:close/>
                </a:path>
              </a:pathLst>
            </a:custGeom>
            <a:solidFill>
              <a:srgbClr val="F0F0F0">
                <a:alpha val="7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77214" y="1110328"/>
              <a:ext cx="10275570" cy="416559"/>
            </a:xfrm>
            <a:custGeom>
              <a:avLst/>
              <a:gdLst/>
              <a:ahLst/>
              <a:cxnLst/>
              <a:rect l="l" t="t" r="r" b="b"/>
              <a:pathLst>
                <a:path w="10275570" h="416559">
                  <a:moveTo>
                    <a:pt x="10244835" y="416337"/>
                  </a:moveTo>
                  <a:lnTo>
                    <a:pt x="30734" y="416337"/>
                  </a:lnTo>
                  <a:lnTo>
                    <a:pt x="26214" y="415438"/>
                  </a:lnTo>
                  <a:lnTo>
                    <a:pt x="0" y="385603"/>
                  </a:lnTo>
                  <a:lnTo>
                    <a:pt x="0" y="380904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10244835" y="0"/>
                  </a:lnTo>
                  <a:lnTo>
                    <a:pt x="10274669" y="26214"/>
                  </a:lnTo>
                  <a:lnTo>
                    <a:pt x="10275569" y="30734"/>
                  </a:lnTo>
                  <a:lnTo>
                    <a:pt x="10275569" y="385603"/>
                  </a:lnTo>
                  <a:lnTo>
                    <a:pt x="10249354" y="415438"/>
                  </a:lnTo>
                  <a:lnTo>
                    <a:pt x="10244835" y="416337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99052" y="1756981"/>
              <a:ext cx="762000" cy="1745614"/>
            </a:xfrm>
            <a:custGeom>
              <a:avLst/>
              <a:gdLst/>
              <a:ahLst/>
              <a:cxnLst/>
              <a:rect l="l" t="t" r="r" b="b"/>
              <a:pathLst>
                <a:path w="762000" h="1745614">
                  <a:moveTo>
                    <a:pt x="53149" y="262229"/>
                  </a:moveTo>
                  <a:lnTo>
                    <a:pt x="30099" y="239179"/>
                  </a:lnTo>
                  <a:lnTo>
                    <a:pt x="23050" y="239179"/>
                  </a:lnTo>
                  <a:lnTo>
                    <a:pt x="0" y="262229"/>
                  </a:lnTo>
                  <a:lnTo>
                    <a:pt x="0" y="269278"/>
                  </a:lnTo>
                  <a:lnTo>
                    <a:pt x="23050" y="292328"/>
                  </a:lnTo>
                  <a:lnTo>
                    <a:pt x="30099" y="292328"/>
                  </a:lnTo>
                  <a:lnTo>
                    <a:pt x="53149" y="269278"/>
                  </a:lnTo>
                  <a:lnTo>
                    <a:pt x="53149" y="265747"/>
                  </a:lnTo>
                  <a:lnTo>
                    <a:pt x="53149" y="262229"/>
                  </a:lnTo>
                  <a:close/>
                </a:path>
                <a:path w="762000" h="1745614">
                  <a:moveTo>
                    <a:pt x="53149" y="23050"/>
                  </a:moveTo>
                  <a:lnTo>
                    <a:pt x="30099" y="0"/>
                  </a:lnTo>
                  <a:lnTo>
                    <a:pt x="23050" y="0"/>
                  </a:lnTo>
                  <a:lnTo>
                    <a:pt x="0" y="23050"/>
                  </a:lnTo>
                  <a:lnTo>
                    <a:pt x="0" y="30099"/>
                  </a:lnTo>
                  <a:lnTo>
                    <a:pt x="23050" y="53149"/>
                  </a:lnTo>
                  <a:lnTo>
                    <a:pt x="30099" y="53149"/>
                  </a:lnTo>
                  <a:lnTo>
                    <a:pt x="53149" y="30099"/>
                  </a:lnTo>
                  <a:lnTo>
                    <a:pt x="53149" y="26581"/>
                  </a:lnTo>
                  <a:lnTo>
                    <a:pt x="53149" y="23050"/>
                  </a:lnTo>
                  <a:close/>
                </a:path>
                <a:path w="762000" h="1745614">
                  <a:moveTo>
                    <a:pt x="761809" y="1691932"/>
                  </a:moveTo>
                  <a:lnTo>
                    <a:pt x="708660" y="1691932"/>
                  </a:lnTo>
                  <a:lnTo>
                    <a:pt x="708660" y="1745081"/>
                  </a:lnTo>
                  <a:lnTo>
                    <a:pt x="761809" y="1745081"/>
                  </a:lnTo>
                  <a:lnTo>
                    <a:pt x="761809" y="1691932"/>
                  </a:lnTo>
                  <a:close/>
                </a:path>
                <a:path w="762000" h="1745614">
                  <a:moveTo>
                    <a:pt x="761809" y="1452753"/>
                  </a:moveTo>
                  <a:lnTo>
                    <a:pt x="708660" y="1452753"/>
                  </a:lnTo>
                  <a:lnTo>
                    <a:pt x="708660" y="1505902"/>
                  </a:lnTo>
                  <a:lnTo>
                    <a:pt x="761809" y="1505902"/>
                  </a:lnTo>
                  <a:lnTo>
                    <a:pt x="761809" y="1452753"/>
                  </a:lnTo>
                  <a:close/>
                </a:path>
                <a:path w="762000" h="1745614">
                  <a:moveTo>
                    <a:pt x="761809" y="1204722"/>
                  </a:moveTo>
                  <a:lnTo>
                    <a:pt x="708660" y="1204722"/>
                  </a:lnTo>
                  <a:lnTo>
                    <a:pt x="708660" y="1257871"/>
                  </a:lnTo>
                  <a:lnTo>
                    <a:pt x="761809" y="1257871"/>
                  </a:lnTo>
                  <a:lnTo>
                    <a:pt x="761809" y="1204722"/>
                  </a:lnTo>
                  <a:close/>
                </a:path>
                <a:path w="762000" h="1745614">
                  <a:moveTo>
                    <a:pt x="761809" y="965555"/>
                  </a:moveTo>
                  <a:lnTo>
                    <a:pt x="708660" y="965555"/>
                  </a:lnTo>
                  <a:lnTo>
                    <a:pt x="708660" y="1018705"/>
                  </a:lnTo>
                  <a:lnTo>
                    <a:pt x="761809" y="1018705"/>
                  </a:lnTo>
                  <a:lnTo>
                    <a:pt x="761809" y="965555"/>
                  </a:lnTo>
                  <a:close/>
                </a:path>
                <a:path w="762000" h="1745614">
                  <a:moveTo>
                    <a:pt x="761809" y="726376"/>
                  </a:moveTo>
                  <a:lnTo>
                    <a:pt x="708660" y="726376"/>
                  </a:lnTo>
                  <a:lnTo>
                    <a:pt x="708660" y="779526"/>
                  </a:lnTo>
                  <a:lnTo>
                    <a:pt x="761809" y="779526"/>
                  </a:lnTo>
                  <a:lnTo>
                    <a:pt x="761809" y="726376"/>
                  </a:lnTo>
                  <a:close/>
                </a:path>
                <a:path w="762000" h="1745614">
                  <a:moveTo>
                    <a:pt x="761809" y="478345"/>
                  </a:moveTo>
                  <a:lnTo>
                    <a:pt x="708660" y="478345"/>
                  </a:lnTo>
                  <a:lnTo>
                    <a:pt x="708660" y="531495"/>
                  </a:lnTo>
                  <a:lnTo>
                    <a:pt x="761809" y="531495"/>
                  </a:lnTo>
                  <a:lnTo>
                    <a:pt x="761809" y="47834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079288" y="1148375"/>
            <a:ext cx="5271770" cy="24320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00">
                <a:solidFill>
                  <a:srgbClr val="333333"/>
                </a:solidFill>
                <a:latin typeface="Courier New"/>
                <a:cs typeface="Courier New"/>
              </a:rPr>
              <a:t>ssize_t</a:t>
            </a:r>
            <a:r>
              <a:rPr dirty="0" sz="1400" spc="21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33333"/>
                </a:solidFill>
                <a:latin typeface="Courier New"/>
                <a:cs typeface="Courier New"/>
              </a:rPr>
              <a:t>read(int</a:t>
            </a:r>
            <a:r>
              <a:rPr dirty="0" sz="1400" spc="22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33333"/>
                </a:solidFill>
                <a:latin typeface="Courier New"/>
                <a:cs typeface="Courier New"/>
              </a:rPr>
              <a:t>fd,</a:t>
            </a:r>
            <a:r>
              <a:rPr dirty="0" sz="1400" spc="22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33333"/>
                </a:solidFill>
                <a:latin typeface="Courier New"/>
                <a:cs typeface="Courier New"/>
              </a:rPr>
              <a:t>void</a:t>
            </a:r>
            <a:r>
              <a:rPr dirty="0" sz="1400" spc="22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33333"/>
                </a:solidFill>
                <a:latin typeface="Courier New"/>
                <a:cs typeface="Courier New"/>
              </a:rPr>
              <a:t>*buf,</a:t>
            </a:r>
            <a:r>
              <a:rPr dirty="0" sz="1400" spc="22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400">
                <a:solidFill>
                  <a:srgbClr val="333333"/>
                </a:solidFill>
                <a:latin typeface="Courier New"/>
                <a:cs typeface="Courier New"/>
              </a:rPr>
              <a:t>size_t</a:t>
            </a:r>
            <a:r>
              <a:rPr dirty="0" sz="1400" spc="22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1400" spc="-10">
                <a:solidFill>
                  <a:srgbClr val="333333"/>
                </a:solidFill>
                <a:latin typeface="Courier New"/>
                <a:cs typeface="Courier New"/>
              </a:rPr>
              <a:t>nbytes);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450">
              <a:latin typeface="Courier New"/>
              <a:cs typeface="Courier New"/>
            </a:endParaRPr>
          </a:p>
          <a:p>
            <a:pPr marL="986155" marR="438150">
              <a:lnSpc>
                <a:spcPct val="104600"/>
              </a:lnSpc>
              <a:spcBef>
                <a:spcPts val="5"/>
              </a:spcBef>
            </a:pP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Returns</a:t>
            </a:r>
            <a:r>
              <a:rPr dirty="0" sz="15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20">
                <a:solidFill>
                  <a:srgbClr val="333333"/>
                </a:solidFill>
                <a:latin typeface="Times New Roman"/>
                <a:cs typeface="Times New Roman"/>
              </a:rPr>
              <a:t>number</a:t>
            </a:r>
            <a:r>
              <a:rPr dirty="0" sz="15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5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bytes</a:t>
            </a:r>
            <a:r>
              <a:rPr dirty="0" sz="15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33333"/>
                </a:solidFill>
                <a:latin typeface="Times New Roman"/>
                <a:cs typeface="Times New Roman"/>
              </a:rPr>
              <a:t>read,</a:t>
            </a:r>
            <a:r>
              <a:rPr dirty="0" sz="15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33333"/>
                </a:solidFill>
                <a:latin typeface="Times New Roman"/>
                <a:cs typeface="Times New Roman"/>
              </a:rPr>
              <a:t>0</a:t>
            </a:r>
            <a:r>
              <a:rPr dirty="0" sz="15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33333"/>
                </a:solidFill>
                <a:latin typeface="Times New Roman"/>
                <a:cs typeface="Times New Roman"/>
              </a:rPr>
              <a:t>at</a:t>
            </a:r>
            <a:r>
              <a:rPr dirty="0" sz="15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55">
                <a:solidFill>
                  <a:srgbClr val="333333"/>
                </a:solidFill>
                <a:latin typeface="Times New Roman"/>
                <a:cs typeface="Times New Roman"/>
              </a:rPr>
              <a:t>EOF,</a:t>
            </a:r>
            <a:r>
              <a:rPr dirty="0" sz="1500" spc="-3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20">
                <a:solidFill>
                  <a:srgbClr val="333333"/>
                </a:solidFill>
                <a:latin typeface="Times New Roman"/>
                <a:cs typeface="Times New Roman"/>
              </a:rPr>
              <a:t>-</a:t>
            </a:r>
            <a:r>
              <a:rPr dirty="0" sz="1500">
                <a:solidFill>
                  <a:srgbClr val="333333"/>
                </a:solidFill>
                <a:latin typeface="Times New Roman"/>
                <a:cs typeface="Times New Roman"/>
              </a:rPr>
              <a:t>1</a:t>
            </a:r>
            <a:r>
              <a:rPr dirty="0" sz="15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dirty="0" sz="1500" spc="-4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error </a:t>
            </a:r>
            <a:r>
              <a:rPr dirty="0" sz="1500">
                <a:solidFill>
                  <a:srgbClr val="333333"/>
                </a:solidFill>
                <a:latin typeface="Times New Roman"/>
                <a:cs typeface="Times New Roman"/>
              </a:rPr>
              <a:t>May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return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fewer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bytes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33333"/>
                </a:solidFill>
                <a:latin typeface="Times New Roman"/>
                <a:cs typeface="Times New Roman"/>
              </a:rPr>
              <a:t>than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requested:</a:t>
            </a:r>
            <a:endParaRPr sz="1500">
              <a:latin typeface="Times New Roman"/>
              <a:cs typeface="Times New Roman"/>
            </a:endParaRPr>
          </a:p>
          <a:p>
            <a:pPr marL="1694814">
              <a:lnSpc>
                <a:spcPct val="100000"/>
              </a:lnSpc>
              <a:spcBef>
                <a:spcPts val="80"/>
              </a:spcBef>
            </a:pPr>
            <a:r>
              <a:rPr dirty="0" sz="1500">
                <a:solidFill>
                  <a:srgbClr val="333333"/>
                </a:solidFill>
                <a:latin typeface="Times New Roman"/>
                <a:cs typeface="Times New Roman"/>
              </a:rPr>
              <a:t>End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33333"/>
                </a:solidFill>
                <a:latin typeface="Times New Roman"/>
                <a:cs typeface="Times New Roman"/>
              </a:rPr>
              <a:t>file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reached</a:t>
            </a:r>
            <a:endParaRPr sz="1500">
              <a:latin typeface="Times New Roman"/>
              <a:cs typeface="Times New Roman"/>
            </a:endParaRPr>
          </a:p>
          <a:p>
            <a:pPr marL="1694814" marR="1522095">
              <a:lnSpc>
                <a:spcPct val="104600"/>
              </a:lnSpc>
              <a:spcBef>
                <a:spcPts val="70"/>
              </a:spcBef>
            </a:pP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Reading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terminal Reading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network Reading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33333"/>
                </a:solidFill>
                <a:latin typeface="Times New Roman"/>
                <a:cs typeface="Times New Roman"/>
              </a:rPr>
              <a:t>pipe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333333"/>
                </a:solidFill>
                <a:latin typeface="Times New Roman"/>
                <a:cs typeface="Times New Roman"/>
              </a:rPr>
              <a:t>or</a:t>
            </a:r>
            <a:r>
              <a:rPr dirty="0" sz="1500" spc="-65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20">
                <a:solidFill>
                  <a:srgbClr val="333333"/>
                </a:solidFill>
                <a:latin typeface="Times New Roman"/>
                <a:cs typeface="Times New Roman"/>
              </a:rPr>
              <a:t>FIFO</a:t>
            </a:r>
            <a:endParaRPr sz="1500">
              <a:latin typeface="Times New Roman"/>
              <a:cs typeface="Times New Roman"/>
            </a:endParaRPr>
          </a:p>
          <a:p>
            <a:pPr marL="1694814" marR="815340">
              <a:lnSpc>
                <a:spcPct val="104600"/>
              </a:lnSpc>
              <a:spcBef>
                <a:spcPts val="70"/>
              </a:spcBef>
            </a:pP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Reading</a:t>
            </a:r>
            <a:r>
              <a:rPr dirty="0" sz="15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from</a:t>
            </a:r>
            <a:r>
              <a:rPr dirty="0" sz="15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25">
                <a:solidFill>
                  <a:srgbClr val="333333"/>
                </a:solidFill>
                <a:latin typeface="Times New Roman"/>
                <a:cs typeface="Times New Roman"/>
              </a:rPr>
              <a:t>record-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oriented</a:t>
            </a:r>
            <a:r>
              <a:rPr dirty="0" sz="1500" spc="-5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device </a:t>
            </a:r>
            <a:r>
              <a:rPr dirty="0" sz="1500" spc="-20">
                <a:solidFill>
                  <a:srgbClr val="333333"/>
                </a:solidFill>
                <a:latin typeface="Times New Roman"/>
                <a:cs typeface="Times New Roman"/>
              </a:rPr>
              <a:t>Interrupted </a:t>
            </a:r>
            <a:r>
              <a:rPr dirty="0" sz="1500">
                <a:solidFill>
                  <a:srgbClr val="333333"/>
                </a:solidFill>
                <a:latin typeface="Times New Roman"/>
                <a:cs typeface="Times New Roman"/>
              </a:rPr>
              <a:t>by</a:t>
            </a:r>
            <a:r>
              <a:rPr dirty="0" sz="1500" spc="-2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333333"/>
                </a:solidFill>
                <a:latin typeface="Times New Roman"/>
                <a:cs typeface="Times New Roman"/>
              </a:rPr>
              <a:t>signal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16863" y="3627119"/>
            <a:ext cx="9796780" cy="2390140"/>
            <a:chOff x="816863" y="3627119"/>
            <a:chExt cx="9796780" cy="2390140"/>
          </a:xfrm>
        </p:grpSpPr>
        <p:sp>
          <p:nvSpPr>
            <p:cNvPr id="9" name="object 9" descr=""/>
            <p:cNvSpPr/>
            <p:nvPr/>
          </p:nvSpPr>
          <p:spPr>
            <a:xfrm>
              <a:off x="816863" y="3627119"/>
              <a:ext cx="9796780" cy="2390140"/>
            </a:xfrm>
            <a:custGeom>
              <a:avLst/>
              <a:gdLst/>
              <a:ahLst/>
              <a:cxnLst/>
              <a:rect l="l" t="t" r="r" b="b"/>
              <a:pathLst>
                <a:path w="9796780" h="2390140">
                  <a:moveTo>
                    <a:pt x="9796271" y="2389631"/>
                  </a:moveTo>
                  <a:lnTo>
                    <a:pt x="0" y="2389631"/>
                  </a:lnTo>
                  <a:lnTo>
                    <a:pt x="0" y="0"/>
                  </a:lnTo>
                  <a:lnTo>
                    <a:pt x="9796271" y="0"/>
                  </a:lnTo>
                  <a:lnTo>
                    <a:pt x="9796271" y="140684"/>
                  </a:lnTo>
                  <a:lnTo>
                    <a:pt x="220979" y="140684"/>
                  </a:lnTo>
                  <a:lnTo>
                    <a:pt x="213910" y="141332"/>
                  </a:lnTo>
                  <a:lnTo>
                    <a:pt x="186195" y="169047"/>
                  </a:lnTo>
                  <a:lnTo>
                    <a:pt x="185546" y="176117"/>
                  </a:lnTo>
                  <a:lnTo>
                    <a:pt x="185546" y="2124932"/>
                  </a:lnTo>
                  <a:lnTo>
                    <a:pt x="207377" y="2157770"/>
                  </a:lnTo>
                  <a:lnTo>
                    <a:pt x="220979" y="2160365"/>
                  </a:lnTo>
                  <a:lnTo>
                    <a:pt x="9796271" y="2160365"/>
                  </a:lnTo>
                  <a:lnTo>
                    <a:pt x="9796271" y="2389631"/>
                  </a:lnTo>
                  <a:close/>
                </a:path>
                <a:path w="9796780" h="2390140">
                  <a:moveTo>
                    <a:pt x="9796271" y="2160365"/>
                  </a:moveTo>
                  <a:lnTo>
                    <a:pt x="9575291" y="2160365"/>
                  </a:lnTo>
                  <a:lnTo>
                    <a:pt x="9582361" y="2159716"/>
                  </a:lnTo>
                  <a:lnTo>
                    <a:pt x="9588893" y="2157770"/>
                  </a:lnTo>
                  <a:lnTo>
                    <a:pt x="9610724" y="2124932"/>
                  </a:lnTo>
                  <a:lnTo>
                    <a:pt x="9610724" y="176117"/>
                  </a:lnTo>
                  <a:lnTo>
                    <a:pt x="9588893" y="143278"/>
                  </a:lnTo>
                  <a:lnTo>
                    <a:pt x="9575291" y="140684"/>
                  </a:lnTo>
                  <a:lnTo>
                    <a:pt x="9796271" y="140684"/>
                  </a:lnTo>
                  <a:lnTo>
                    <a:pt x="9796271" y="2160365"/>
                  </a:lnTo>
                  <a:close/>
                </a:path>
              </a:pathLst>
            </a:custGeom>
            <a:solidFill>
              <a:srgbClr val="000000">
                <a:alpha val="148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02410" y="3767803"/>
              <a:ext cx="9425305" cy="2019935"/>
            </a:xfrm>
            <a:custGeom>
              <a:avLst/>
              <a:gdLst/>
              <a:ahLst/>
              <a:cxnLst/>
              <a:rect l="l" t="t" r="r" b="b"/>
              <a:pathLst>
                <a:path w="9425305" h="2019935">
                  <a:moveTo>
                    <a:pt x="9394443" y="2019680"/>
                  </a:moveTo>
                  <a:lnTo>
                    <a:pt x="30734" y="2019680"/>
                  </a:lnTo>
                  <a:lnTo>
                    <a:pt x="26214" y="2018781"/>
                  </a:lnTo>
                  <a:lnTo>
                    <a:pt x="0" y="1988946"/>
                  </a:lnTo>
                  <a:lnTo>
                    <a:pt x="0" y="1984248"/>
                  </a:lnTo>
                  <a:lnTo>
                    <a:pt x="0" y="30734"/>
                  </a:lnTo>
                  <a:lnTo>
                    <a:pt x="26214" y="899"/>
                  </a:lnTo>
                  <a:lnTo>
                    <a:pt x="30734" y="0"/>
                  </a:lnTo>
                  <a:lnTo>
                    <a:pt x="9394443" y="0"/>
                  </a:lnTo>
                  <a:lnTo>
                    <a:pt x="9424277" y="26214"/>
                  </a:lnTo>
                  <a:lnTo>
                    <a:pt x="9425177" y="30734"/>
                  </a:lnTo>
                  <a:lnTo>
                    <a:pt x="9425177" y="1988946"/>
                  </a:lnTo>
                  <a:lnTo>
                    <a:pt x="9398962" y="2018781"/>
                  </a:lnTo>
                  <a:lnTo>
                    <a:pt x="9394443" y="2019680"/>
                  </a:lnTo>
                  <a:close/>
                </a:path>
              </a:pathLst>
            </a:custGeom>
            <a:solidFill>
              <a:srgbClr val="282B33">
                <a:alpha val="5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1078293" y="3806931"/>
            <a:ext cx="2480310" cy="173863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618490">
              <a:lnSpc>
                <a:spcPct val="108500"/>
              </a:lnSpc>
              <a:spcBef>
                <a:spcPts val="50"/>
              </a:spcBef>
            </a:pP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//</a:t>
            </a:r>
            <a:r>
              <a:rPr dirty="0" sz="750" spc="1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Example:</a:t>
            </a:r>
            <a:r>
              <a:rPr dirty="0" sz="750" spc="1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Reading</a:t>
            </a:r>
            <a:r>
              <a:rPr dirty="0" sz="750" spc="1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from</a:t>
            </a:r>
            <a:r>
              <a:rPr dirty="0" sz="750" spc="17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a</a:t>
            </a:r>
            <a:r>
              <a:rPr dirty="0" sz="750" spc="17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 spc="-25">
                <a:solidFill>
                  <a:srgbClr val="333333"/>
                </a:solidFill>
                <a:latin typeface="Courier New"/>
                <a:cs typeface="Courier New"/>
              </a:rPr>
              <a:t>ﬁle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char</a:t>
            </a:r>
            <a:r>
              <a:rPr dirty="0" sz="750" spc="15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ourier New"/>
                <a:cs typeface="Courier New"/>
              </a:rPr>
              <a:t>buf[1024];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ssize_t</a:t>
            </a:r>
            <a:r>
              <a:rPr dirty="0" sz="750" spc="25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 spc="-25">
                <a:solidFill>
                  <a:srgbClr val="333333"/>
                </a:solidFill>
                <a:latin typeface="Courier New"/>
                <a:cs typeface="Courier New"/>
              </a:rPr>
              <a:t>n;</a:t>
            </a:r>
            <a:endParaRPr sz="7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800">
              <a:latin typeface="Courier New"/>
              <a:cs typeface="Courier New"/>
            </a:endParaRPr>
          </a:p>
          <a:p>
            <a:pPr marL="12700" marR="311785">
              <a:lnSpc>
                <a:spcPct val="108500"/>
              </a:lnSpc>
            </a:pP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//</a:t>
            </a:r>
            <a:r>
              <a:rPr dirty="0" sz="750" spc="1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Attempt</a:t>
            </a:r>
            <a:r>
              <a:rPr dirty="0" sz="750" spc="1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dirty="0" sz="750" spc="14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read</a:t>
            </a:r>
            <a:r>
              <a:rPr dirty="0" sz="750" spc="1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up</a:t>
            </a:r>
            <a:r>
              <a:rPr dirty="0" sz="750" spc="1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to</a:t>
            </a:r>
            <a:r>
              <a:rPr dirty="0" sz="750" spc="14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1024</a:t>
            </a:r>
            <a:r>
              <a:rPr dirty="0" sz="750" spc="13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ourier New"/>
                <a:cs typeface="Courier New"/>
              </a:rPr>
              <a:t>bytes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n</a:t>
            </a:r>
            <a:r>
              <a:rPr dirty="0" sz="750" spc="14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=</a:t>
            </a:r>
            <a:r>
              <a:rPr dirty="0" sz="750" spc="14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read(fd,</a:t>
            </a:r>
            <a:r>
              <a:rPr dirty="0" sz="750" spc="14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buf,</a:t>
            </a:r>
            <a:r>
              <a:rPr dirty="0" sz="750" spc="14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ourier New"/>
                <a:cs typeface="Courier New"/>
              </a:rPr>
              <a:t>sizeof(buf));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if</a:t>
            </a:r>
            <a:r>
              <a:rPr dirty="0" sz="750" spc="10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(n</a:t>
            </a:r>
            <a:r>
              <a:rPr dirty="0" sz="750" spc="10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==</a:t>
            </a:r>
            <a:r>
              <a:rPr dirty="0" sz="750" spc="10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-1)</a:t>
            </a:r>
            <a:r>
              <a:rPr dirty="0" sz="750" spc="10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 spc="-50">
                <a:solidFill>
                  <a:srgbClr val="333333"/>
                </a:solidFill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257810" marR="925194">
              <a:lnSpc>
                <a:spcPct val="108500"/>
              </a:lnSpc>
            </a:pP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perror("read</a:t>
            </a:r>
            <a:r>
              <a:rPr dirty="0" sz="750" spc="40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ourier New"/>
                <a:cs typeface="Courier New"/>
              </a:rPr>
              <a:t>error"); exit(1);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}</a:t>
            </a:r>
            <a:r>
              <a:rPr dirty="0" sz="750" spc="10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else</a:t>
            </a:r>
            <a:r>
              <a:rPr dirty="0" sz="750" spc="10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if</a:t>
            </a:r>
            <a:r>
              <a:rPr dirty="0" sz="750" spc="10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(n</a:t>
            </a:r>
            <a:r>
              <a:rPr dirty="0" sz="750" spc="10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==</a:t>
            </a:r>
            <a:r>
              <a:rPr dirty="0" sz="750" spc="10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0)</a:t>
            </a:r>
            <a:r>
              <a:rPr dirty="0" sz="750" spc="10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 spc="-50">
                <a:solidFill>
                  <a:srgbClr val="333333"/>
                </a:solidFill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257810">
              <a:lnSpc>
                <a:spcPct val="100000"/>
              </a:lnSpc>
              <a:spcBef>
                <a:spcPts val="75"/>
              </a:spcBef>
            </a:pP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printf("End</a:t>
            </a:r>
            <a:r>
              <a:rPr dirty="0" sz="750" spc="20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of</a:t>
            </a:r>
            <a:r>
              <a:rPr dirty="0" sz="750" spc="20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ﬁle</a:t>
            </a:r>
            <a:r>
              <a:rPr dirty="0" sz="750" spc="20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ourier New"/>
                <a:cs typeface="Courier New"/>
              </a:rPr>
              <a:t>reached\n");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}</a:t>
            </a:r>
            <a:r>
              <a:rPr dirty="0" sz="750" spc="11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else</a:t>
            </a:r>
            <a:r>
              <a:rPr dirty="0" sz="750" spc="114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 spc="-50">
                <a:solidFill>
                  <a:srgbClr val="333333"/>
                </a:solidFill>
                <a:latin typeface="Courier New"/>
                <a:cs typeface="Courier New"/>
              </a:rPr>
              <a:t>{</a:t>
            </a:r>
            <a:endParaRPr sz="750">
              <a:latin typeface="Courier New"/>
              <a:cs typeface="Courier New"/>
            </a:endParaRPr>
          </a:p>
          <a:p>
            <a:pPr marL="257810">
              <a:lnSpc>
                <a:spcPct val="100000"/>
              </a:lnSpc>
              <a:spcBef>
                <a:spcPts val="75"/>
              </a:spcBef>
            </a:pP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printf("Read</a:t>
            </a:r>
            <a:r>
              <a:rPr dirty="0" sz="750" spc="28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%ld</a:t>
            </a:r>
            <a:r>
              <a:rPr dirty="0" sz="750" spc="285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>
                <a:solidFill>
                  <a:srgbClr val="333333"/>
                </a:solidFill>
                <a:latin typeface="Courier New"/>
                <a:cs typeface="Courier New"/>
              </a:rPr>
              <a:t>bytes\n",</a:t>
            </a:r>
            <a:r>
              <a:rPr dirty="0" sz="750" spc="280">
                <a:solidFill>
                  <a:srgbClr val="333333"/>
                </a:solidFill>
                <a:latin typeface="Courier New"/>
                <a:cs typeface="Courier New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ourier New"/>
                <a:cs typeface="Courier New"/>
              </a:rPr>
              <a:t>(long)n);</a:t>
            </a:r>
            <a:endParaRPr sz="7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750" spc="-50">
                <a:solidFill>
                  <a:srgbClr val="333333"/>
                </a:solidFill>
                <a:latin typeface="Courier New"/>
                <a:cs typeface="Courier New"/>
              </a:rPr>
              <a:t>}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114299" y="6305549"/>
            <a:ext cx="438150" cy="247650"/>
          </a:xfrm>
          <a:custGeom>
            <a:avLst/>
            <a:gdLst/>
            <a:ahLst/>
            <a:cxnLst/>
            <a:rect l="l" t="t" r="r" b="b"/>
            <a:pathLst>
              <a:path w="438150" h="247650">
                <a:moveTo>
                  <a:pt x="438149" y="247649"/>
                </a:moveTo>
                <a:lnTo>
                  <a:pt x="0" y="247649"/>
                </a:lnTo>
                <a:lnTo>
                  <a:pt x="0" y="0"/>
                </a:lnTo>
                <a:lnTo>
                  <a:pt x="438149" y="0"/>
                </a:lnTo>
                <a:lnTo>
                  <a:pt x="438149" y="2476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0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2025-05-30T09:10:42Z</dcterms:created>
  <dcterms:modified xsi:type="dcterms:W3CDTF">2025-05-30T09:10:42Z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2025-05-30T00:00:00Z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2025-05-30T00:00:00Z</vt:filetime>
  </property>
  <property fmtid="{D5CDD505-2E9C-101B-9397-08002B2CF9AE}" pid="5" name="Producer">
    <vt:lpwstr>pdf-lib (https://github.com/Hopding/pdf-lib)</vt:lpwstr>
  </property>
</Properties>
</file>