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8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37762" y="-86712"/>
            <a:ext cx="8212475" cy="17858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36170" y="2349661"/>
            <a:ext cx="7815659" cy="4051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8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2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610600" y="1323975"/>
            <a:ext cx="1066800" cy="1066800"/>
            <a:chOff x="8610600" y="1323975"/>
            <a:chExt cx="1066800" cy="1066800"/>
          </a:xfrm>
        </p:grpSpPr>
        <p:sp>
          <p:nvSpPr>
            <p:cNvPr id="3" name="object 3" descr=""/>
            <p:cNvSpPr/>
            <p:nvPr/>
          </p:nvSpPr>
          <p:spPr>
            <a:xfrm>
              <a:off x="8610600" y="1323975"/>
              <a:ext cx="1066800" cy="1066800"/>
            </a:xfrm>
            <a:custGeom>
              <a:avLst/>
              <a:gdLst/>
              <a:ahLst/>
              <a:cxnLst/>
              <a:rect l="l" t="t" r="r" b="b"/>
              <a:pathLst>
                <a:path w="1066800" h="1066800">
                  <a:moveTo>
                    <a:pt x="533400" y="1066800"/>
                  </a:moveTo>
                  <a:lnTo>
                    <a:pt x="494164" y="1065355"/>
                  </a:lnTo>
                  <a:lnTo>
                    <a:pt x="455133" y="1061026"/>
                  </a:lnTo>
                  <a:lnTo>
                    <a:pt x="416527" y="1053838"/>
                  </a:lnTo>
                  <a:lnTo>
                    <a:pt x="378562" y="1043831"/>
                  </a:lnTo>
                  <a:lnTo>
                    <a:pt x="341435" y="1031059"/>
                  </a:lnTo>
                  <a:lnTo>
                    <a:pt x="305342" y="1015587"/>
                  </a:lnTo>
                  <a:lnTo>
                    <a:pt x="270485" y="997502"/>
                  </a:lnTo>
                  <a:lnTo>
                    <a:pt x="237059" y="976905"/>
                  </a:lnTo>
                  <a:lnTo>
                    <a:pt x="205239" y="953906"/>
                  </a:lnTo>
                  <a:lnTo>
                    <a:pt x="175191" y="928623"/>
                  </a:lnTo>
                  <a:lnTo>
                    <a:pt x="147084" y="901198"/>
                  </a:lnTo>
                  <a:lnTo>
                    <a:pt x="121076" y="871785"/>
                  </a:lnTo>
                  <a:lnTo>
                    <a:pt x="97301" y="840539"/>
                  </a:lnTo>
                  <a:lnTo>
                    <a:pt x="75886" y="807622"/>
                  </a:lnTo>
                  <a:lnTo>
                    <a:pt x="56951" y="773219"/>
                  </a:lnTo>
                  <a:lnTo>
                    <a:pt x="40602" y="737523"/>
                  </a:lnTo>
                  <a:lnTo>
                    <a:pt x="26922" y="700721"/>
                  </a:lnTo>
                  <a:lnTo>
                    <a:pt x="15984" y="663005"/>
                  </a:lnTo>
                  <a:lnTo>
                    <a:pt x="7851" y="624587"/>
                  </a:lnTo>
                  <a:lnTo>
                    <a:pt x="2568" y="585682"/>
                  </a:lnTo>
                  <a:lnTo>
                    <a:pt x="160" y="546494"/>
                  </a:lnTo>
                  <a:lnTo>
                    <a:pt x="0" y="533400"/>
                  </a:lnTo>
                  <a:lnTo>
                    <a:pt x="160" y="520305"/>
                  </a:lnTo>
                  <a:lnTo>
                    <a:pt x="2568" y="481117"/>
                  </a:lnTo>
                  <a:lnTo>
                    <a:pt x="7851" y="442212"/>
                  </a:lnTo>
                  <a:lnTo>
                    <a:pt x="15984" y="403794"/>
                  </a:lnTo>
                  <a:lnTo>
                    <a:pt x="26922" y="366078"/>
                  </a:lnTo>
                  <a:lnTo>
                    <a:pt x="40602" y="329276"/>
                  </a:lnTo>
                  <a:lnTo>
                    <a:pt x="56951" y="293580"/>
                  </a:lnTo>
                  <a:lnTo>
                    <a:pt x="75886" y="259177"/>
                  </a:lnTo>
                  <a:lnTo>
                    <a:pt x="97301" y="226260"/>
                  </a:lnTo>
                  <a:lnTo>
                    <a:pt x="121077" y="195014"/>
                  </a:lnTo>
                  <a:lnTo>
                    <a:pt x="147084" y="165601"/>
                  </a:lnTo>
                  <a:lnTo>
                    <a:pt x="175191" y="138176"/>
                  </a:lnTo>
                  <a:lnTo>
                    <a:pt x="205238" y="112893"/>
                  </a:lnTo>
                  <a:lnTo>
                    <a:pt x="237058" y="89893"/>
                  </a:lnTo>
                  <a:lnTo>
                    <a:pt x="270483" y="69297"/>
                  </a:lnTo>
                  <a:lnTo>
                    <a:pt x="305341" y="51211"/>
                  </a:lnTo>
                  <a:lnTo>
                    <a:pt x="341435" y="35740"/>
                  </a:lnTo>
                  <a:lnTo>
                    <a:pt x="378562" y="22968"/>
                  </a:lnTo>
                  <a:lnTo>
                    <a:pt x="416527" y="12961"/>
                  </a:lnTo>
                  <a:lnTo>
                    <a:pt x="455133" y="5773"/>
                  </a:lnTo>
                  <a:lnTo>
                    <a:pt x="494164" y="1444"/>
                  </a:lnTo>
                  <a:lnTo>
                    <a:pt x="533400" y="0"/>
                  </a:lnTo>
                  <a:lnTo>
                    <a:pt x="546494" y="160"/>
                  </a:lnTo>
                  <a:lnTo>
                    <a:pt x="585681" y="2568"/>
                  </a:lnTo>
                  <a:lnTo>
                    <a:pt x="624586" y="7852"/>
                  </a:lnTo>
                  <a:lnTo>
                    <a:pt x="663005" y="15985"/>
                  </a:lnTo>
                  <a:lnTo>
                    <a:pt x="700721" y="26922"/>
                  </a:lnTo>
                  <a:lnTo>
                    <a:pt x="737521" y="40602"/>
                  </a:lnTo>
                  <a:lnTo>
                    <a:pt x="773218" y="56952"/>
                  </a:lnTo>
                  <a:lnTo>
                    <a:pt x="807621" y="75887"/>
                  </a:lnTo>
                  <a:lnTo>
                    <a:pt x="840538" y="97302"/>
                  </a:lnTo>
                  <a:lnTo>
                    <a:pt x="871784" y="121076"/>
                  </a:lnTo>
                  <a:lnTo>
                    <a:pt x="901197" y="147083"/>
                  </a:lnTo>
                  <a:lnTo>
                    <a:pt x="928623" y="175190"/>
                  </a:lnTo>
                  <a:lnTo>
                    <a:pt x="953905" y="205238"/>
                  </a:lnTo>
                  <a:lnTo>
                    <a:pt x="976904" y="237058"/>
                  </a:lnTo>
                  <a:lnTo>
                    <a:pt x="997501" y="270484"/>
                  </a:lnTo>
                  <a:lnTo>
                    <a:pt x="1015586" y="305341"/>
                  </a:lnTo>
                  <a:lnTo>
                    <a:pt x="1031058" y="341435"/>
                  </a:lnTo>
                  <a:lnTo>
                    <a:pt x="1043831" y="378562"/>
                  </a:lnTo>
                  <a:lnTo>
                    <a:pt x="1053838" y="416527"/>
                  </a:lnTo>
                  <a:lnTo>
                    <a:pt x="1061027" y="455133"/>
                  </a:lnTo>
                  <a:lnTo>
                    <a:pt x="1065355" y="494164"/>
                  </a:lnTo>
                  <a:lnTo>
                    <a:pt x="1066800" y="533400"/>
                  </a:lnTo>
                  <a:lnTo>
                    <a:pt x="1066639" y="546494"/>
                  </a:lnTo>
                  <a:lnTo>
                    <a:pt x="1064231" y="585682"/>
                  </a:lnTo>
                  <a:lnTo>
                    <a:pt x="1058947" y="624587"/>
                  </a:lnTo>
                  <a:lnTo>
                    <a:pt x="1050814" y="663005"/>
                  </a:lnTo>
                  <a:lnTo>
                    <a:pt x="1039876" y="700721"/>
                  </a:lnTo>
                  <a:lnTo>
                    <a:pt x="1026195" y="737523"/>
                  </a:lnTo>
                  <a:lnTo>
                    <a:pt x="1009846" y="773219"/>
                  </a:lnTo>
                  <a:lnTo>
                    <a:pt x="990912" y="807622"/>
                  </a:lnTo>
                  <a:lnTo>
                    <a:pt x="969496" y="840539"/>
                  </a:lnTo>
                  <a:lnTo>
                    <a:pt x="945722" y="871785"/>
                  </a:lnTo>
                  <a:lnTo>
                    <a:pt x="919715" y="901198"/>
                  </a:lnTo>
                  <a:lnTo>
                    <a:pt x="891609" y="928623"/>
                  </a:lnTo>
                  <a:lnTo>
                    <a:pt x="861560" y="953906"/>
                  </a:lnTo>
                  <a:lnTo>
                    <a:pt x="829739" y="976905"/>
                  </a:lnTo>
                  <a:lnTo>
                    <a:pt x="796314" y="997502"/>
                  </a:lnTo>
                  <a:lnTo>
                    <a:pt x="761457" y="1015588"/>
                  </a:lnTo>
                  <a:lnTo>
                    <a:pt x="725364" y="1031059"/>
                  </a:lnTo>
                  <a:lnTo>
                    <a:pt x="688237" y="1043831"/>
                  </a:lnTo>
                  <a:lnTo>
                    <a:pt x="650271" y="1053838"/>
                  </a:lnTo>
                  <a:lnTo>
                    <a:pt x="611665" y="1061026"/>
                  </a:lnTo>
                  <a:lnTo>
                    <a:pt x="572635" y="1065355"/>
                  </a:lnTo>
                  <a:lnTo>
                    <a:pt x="533400" y="10668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890000" y="1628775"/>
              <a:ext cx="508000" cy="457200"/>
            </a:xfrm>
            <a:custGeom>
              <a:avLst/>
              <a:gdLst/>
              <a:ahLst/>
              <a:cxnLst/>
              <a:rect l="l" t="t" r="r" b="b"/>
              <a:pathLst>
                <a:path w="508000" h="457200">
                  <a:moveTo>
                    <a:pt x="254000" y="101600"/>
                  </a:moveTo>
                  <a:lnTo>
                    <a:pt x="254000" y="457200"/>
                  </a:lnTo>
                </a:path>
                <a:path w="508000" h="457200">
                  <a:moveTo>
                    <a:pt x="25400" y="381000"/>
                  </a:moveTo>
                  <a:lnTo>
                    <a:pt x="1933" y="365320"/>
                  </a:lnTo>
                  <a:lnTo>
                    <a:pt x="644" y="362208"/>
                  </a:lnTo>
                  <a:lnTo>
                    <a:pt x="0" y="358968"/>
                  </a:lnTo>
                  <a:lnTo>
                    <a:pt x="0" y="355600"/>
                  </a:lnTo>
                  <a:lnTo>
                    <a:pt x="0" y="25400"/>
                  </a:lnTo>
                  <a:lnTo>
                    <a:pt x="0" y="22031"/>
                  </a:lnTo>
                  <a:lnTo>
                    <a:pt x="644" y="18791"/>
                  </a:lnTo>
                  <a:lnTo>
                    <a:pt x="15679" y="1933"/>
                  </a:lnTo>
                  <a:lnTo>
                    <a:pt x="18791" y="644"/>
                  </a:lnTo>
                  <a:lnTo>
                    <a:pt x="22031" y="0"/>
                  </a:lnTo>
                  <a:lnTo>
                    <a:pt x="25400" y="0"/>
                  </a:lnTo>
                  <a:lnTo>
                    <a:pt x="152400" y="0"/>
                  </a:lnTo>
                  <a:lnTo>
                    <a:pt x="159071" y="0"/>
                  </a:lnTo>
                  <a:lnTo>
                    <a:pt x="165678" y="650"/>
                  </a:lnTo>
                  <a:lnTo>
                    <a:pt x="172221" y="1952"/>
                  </a:lnTo>
                  <a:lnTo>
                    <a:pt x="178764" y="3253"/>
                  </a:lnTo>
                  <a:lnTo>
                    <a:pt x="185117" y="5180"/>
                  </a:lnTo>
                  <a:lnTo>
                    <a:pt x="191280" y="7733"/>
                  </a:lnTo>
                  <a:lnTo>
                    <a:pt x="197444" y="10286"/>
                  </a:lnTo>
                  <a:lnTo>
                    <a:pt x="224242" y="29757"/>
                  </a:lnTo>
                  <a:lnTo>
                    <a:pt x="228959" y="34475"/>
                  </a:lnTo>
                  <a:lnTo>
                    <a:pt x="248819" y="68882"/>
                  </a:lnTo>
                  <a:lnTo>
                    <a:pt x="252047" y="81778"/>
                  </a:lnTo>
                  <a:lnTo>
                    <a:pt x="253349" y="88321"/>
                  </a:lnTo>
                  <a:lnTo>
                    <a:pt x="254000" y="94928"/>
                  </a:lnTo>
                  <a:lnTo>
                    <a:pt x="254000" y="101600"/>
                  </a:lnTo>
                  <a:lnTo>
                    <a:pt x="254000" y="94928"/>
                  </a:lnTo>
                  <a:lnTo>
                    <a:pt x="264286" y="56556"/>
                  </a:lnTo>
                  <a:lnTo>
                    <a:pt x="271122" y="45154"/>
                  </a:lnTo>
                  <a:lnTo>
                    <a:pt x="274829" y="39607"/>
                  </a:lnTo>
                  <a:lnTo>
                    <a:pt x="279040" y="34475"/>
                  </a:lnTo>
                  <a:lnTo>
                    <a:pt x="283758" y="29757"/>
                  </a:lnTo>
                  <a:lnTo>
                    <a:pt x="288475" y="25040"/>
                  </a:lnTo>
                  <a:lnTo>
                    <a:pt x="293607" y="20828"/>
                  </a:lnTo>
                  <a:lnTo>
                    <a:pt x="299154" y="17122"/>
                  </a:lnTo>
                  <a:lnTo>
                    <a:pt x="304700" y="13416"/>
                  </a:lnTo>
                  <a:lnTo>
                    <a:pt x="310556" y="10286"/>
                  </a:lnTo>
                  <a:lnTo>
                    <a:pt x="316719" y="7733"/>
                  </a:lnTo>
                  <a:lnTo>
                    <a:pt x="322882" y="5180"/>
                  </a:lnTo>
                  <a:lnTo>
                    <a:pt x="329235" y="3253"/>
                  </a:lnTo>
                  <a:lnTo>
                    <a:pt x="335778" y="1952"/>
                  </a:lnTo>
                  <a:lnTo>
                    <a:pt x="342321" y="650"/>
                  </a:lnTo>
                  <a:lnTo>
                    <a:pt x="348928" y="0"/>
                  </a:lnTo>
                  <a:lnTo>
                    <a:pt x="355600" y="0"/>
                  </a:lnTo>
                  <a:lnTo>
                    <a:pt x="482600" y="0"/>
                  </a:lnTo>
                  <a:lnTo>
                    <a:pt x="485968" y="0"/>
                  </a:lnTo>
                  <a:lnTo>
                    <a:pt x="489208" y="644"/>
                  </a:lnTo>
                  <a:lnTo>
                    <a:pt x="492320" y="1933"/>
                  </a:lnTo>
                  <a:lnTo>
                    <a:pt x="495431" y="3222"/>
                  </a:lnTo>
                  <a:lnTo>
                    <a:pt x="508000" y="25400"/>
                  </a:lnTo>
                  <a:lnTo>
                    <a:pt x="508000" y="355600"/>
                  </a:lnTo>
                  <a:lnTo>
                    <a:pt x="482600" y="381000"/>
                  </a:lnTo>
                  <a:lnTo>
                    <a:pt x="330200" y="381000"/>
                  </a:lnTo>
                  <a:lnTo>
                    <a:pt x="325196" y="381000"/>
                  </a:lnTo>
                  <a:lnTo>
                    <a:pt x="320241" y="381488"/>
                  </a:lnTo>
                  <a:lnTo>
                    <a:pt x="315334" y="382464"/>
                  </a:lnTo>
                  <a:lnTo>
                    <a:pt x="310426" y="383440"/>
                  </a:lnTo>
                  <a:lnTo>
                    <a:pt x="305662" y="384885"/>
                  </a:lnTo>
                  <a:lnTo>
                    <a:pt x="301039" y="386800"/>
                  </a:lnTo>
                  <a:lnTo>
                    <a:pt x="296417" y="388715"/>
                  </a:lnTo>
                  <a:lnTo>
                    <a:pt x="276318" y="403318"/>
                  </a:lnTo>
                  <a:lnTo>
                    <a:pt x="272780" y="406856"/>
                  </a:lnTo>
                  <a:lnTo>
                    <a:pt x="269621" y="410705"/>
                  </a:lnTo>
                  <a:lnTo>
                    <a:pt x="266842" y="414865"/>
                  </a:lnTo>
                  <a:lnTo>
                    <a:pt x="264062" y="419025"/>
                  </a:lnTo>
                  <a:lnTo>
                    <a:pt x="261715" y="423417"/>
                  </a:lnTo>
                  <a:lnTo>
                    <a:pt x="259800" y="428039"/>
                  </a:lnTo>
                  <a:lnTo>
                    <a:pt x="257885" y="432662"/>
                  </a:lnTo>
                  <a:lnTo>
                    <a:pt x="256440" y="437426"/>
                  </a:lnTo>
                  <a:lnTo>
                    <a:pt x="255464" y="442334"/>
                  </a:lnTo>
                  <a:lnTo>
                    <a:pt x="254488" y="447241"/>
                  </a:lnTo>
                  <a:lnTo>
                    <a:pt x="254000" y="452196"/>
                  </a:lnTo>
                  <a:lnTo>
                    <a:pt x="254000" y="457200"/>
                  </a:lnTo>
                  <a:lnTo>
                    <a:pt x="254000" y="452196"/>
                  </a:lnTo>
                  <a:lnTo>
                    <a:pt x="241157" y="414865"/>
                  </a:lnTo>
                  <a:lnTo>
                    <a:pt x="238378" y="410705"/>
                  </a:lnTo>
                  <a:lnTo>
                    <a:pt x="206960" y="386800"/>
                  </a:lnTo>
                  <a:lnTo>
                    <a:pt x="192665" y="382464"/>
                  </a:lnTo>
                  <a:lnTo>
                    <a:pt x="187758" y="381488"/>
                  </a:lnTo>
                  <a:lnTo>
                    <a:pt x="182803" y="381000"/>
                  </a:lnTo>
                  <a:lnTo>
                    <a:pt x="177800" y="381000"/>
                  </a:lnTo>
                  <a:lnTo>
                    <a:pt x="25400" y="381000"/>
                  </a:lnTo>
                  <a:close/>
                </a:path>
              </a:pathLst>
            </a:custGeom>
            <a:ln w="508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50215" rIns="0" bIns="0" rtlCol="0" vert="horz">
            <a:spAutoFit/>
          </a:bodyPr>
          <a:lstStyle/>
          <a:p>
            <a:pPr algn="ctr" marL="128905" marR="120650" indent="-635">
              <a:lnSpc>
                <a:spcPct val="73700"/>
              </a:lnSpc>
              <a:spcBef>
                <a:spcPts val="3545"/>
              </a:spcBef>
            </a:pPr>
            <a:r>
              <a:rPr dirty="0" spc="-665"/>
              <a:t>Process </a:t>
            </a:r>
            <a:r>
              <a:rPr dirty="0" spc="-660"/>
              <a:t>Environment</a:t>
            </a:r>
          </a:p>
          <a:p>
            <a:pPr algn="ctr" marL="12700" marR="5080">
              <a:lnSpc>
                <a:spcPct val="75000"/>
              </a:lnSpc>
              <a:spcBef>
                <a:spcPts val="1855"/>
              </a:spcBef>
            </a:pPr>
            <a:r>
              <a:rPr dirty="0" sz="40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Advanced</a:t>
            </a:r>
            <a:r>
              <a:rPr dirty="0" sz="4000" spc="-1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14" b="0">
                <a:solidFill>
                  <a:srgbClr val="93C4FD"/>
                </a:solidFill>
                <a:latin typeface="Microsoft Sans Serif"/>
                <a:cs typeface="Microsoft Sans Serif"/>
              </a:rPr>
              <a:t>Programming</a:t>
            </a:r>
            <a:r>
              <a:rPr dirty="0" sz="4000" spc="-15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4000" b="0">
                <a:solidFill>
                  <a:srgbClr val="93C4FD"/>
                </a:solidFill>
                <a:latin typeface="Microsoft Sans Serif"/>
                <a:cs typeface="Microsoft Sans Serif"/>
              </a:rPr>
              <a:t>in</a:t>
            </a:r>
            <a:r>
              <a:rPr dirty="0" sz="4000" spc="-16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4000" b="0">
                <a:solidFill>
                  <a:srgbClr val="93C4FD"/>
                </a:solidFill>
                <a:latin typeface="Microsoft Sans Serif"/>
                <a:cs typeface="Microsoft Sans Serif"/>
              </a:rPr>
              <a:t>the</a:t>
            </a:r>
            <a:r>
              <a:rPr dirty="0" sz="4000" spc="-16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4000" spc="-145" b="0">
                <a:solidFill>
                  <a:srgbClr val="93C4FD"/>
                </a:solidFill>
                <a:latin typeface="Microsoft Sans Serif"/>
                <a:cs typeface="Microsoft Sans Serif"/>
              </a:rPr>
              <a:t>UNIX </a:t>
            </a:r>
            <a:r>
              <a:rPr dirty="0" sz="40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Environment</a:t>
            </a:r>
            <a:endParaRPr sz="4000">
              <a:latin typeface="Microsoft Sans Serif"/>
              <a:cs typeface="Microsoft Sans Serif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267200" y="6962775"/>
            <a:ext cx="3048000" cy="2000250"/>
            <a:chOff x="4267200" y="6962775"/>
            <a:chExt cx="3048000" cy="2000250"/>
          </a:xfrm>
        </p:grpSpPr>
        <p:sp>
          <p:nvSpPr>
            <p:cNvPr id="7" name="object 7" descr=""/>
            <p:cNvSpPr/>
            <p:nvPr/>
          </p:nvSpPr>
          <p:spPr>
            <a:xfrm>
              <a:off x="4271962" y="6967537"/>
              <a:ext cx="3038475" cy="1990725"/>
            </a:xfrm>
            <a:custGeom>
              <a:avLst/>
              <a:gdLst/>
              <a:ahLst/>
              <a:cxnLst/>
              <a:rect l="l" t="t" r="r" b="b"/>
              <a:pathLst>
                <a:path w="3038475" h="1990725">
                  <a:moveTo>
                    <a:pt x="2971727" y="1990724"/>
                  </a:moveTo>
                  <a:lnTo>
                    <a:pt x="66746" y="1990724"/>
                  </a:lnTo>
                  <a:lnTo>
                    <a:pt x="62101" y="1990266"/>
                  </a:lnTo>
                  <a:lnTo>
                    <a:pt x="24240" y="1973117"/>
                  </a:lnTo>
                  <a:lnTo>
                    <a:pt x="2286" y="1937823"/>
                  </a:lnTo>
                  <a:lnTo>
                    <a:pt x="0" y="1923978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2971727" y="0"/>
                  </a:lnTo>
                  <a:lnTo>
                    <a:pt x="3010625" y="14644"/>
                  </a:lnTo>
                  <a:lnTo>
                    <a:pt x="3034831" y="48431"/>
                  </a:lnTo>
                  <a:lnTo>
                    <a:pt x="3038475" y="66746"/>
                  </a:lnTo>
                  <a:lnTo>
                    <a:pt x="3038475" y="1923978"/>
                  </a:lnTo>
                  <a:lnTo>
                    <a:pt x="3023829" y="1962874"/>
                  </a:lnTo>
                  <a:lnTo>
                    <a:pt x="2990040" y="1987081"/>
                  </a:lnTo>
                  <a:lnTo>
                    <a:pt x="2976372" y="1990266"/>
                  </a:lnTo>
                  <a:lnTo>
                    <a:pt x="2971727" y="19907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71962" y="6967537"/>
              <a:ext cx="3038475" cy="1990725"/>
            </a:xfrm>
            <a:custGeom>
              <a:avLst/>
              <a:gdLst/>
              <a:ahLst/>
              <a:cxnLst/>
              <a:rect l="l" t="t" r="r" b="b"/>
              <a:pathLst>
                <a:path w="3038475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6" y="52898"/>
                  </a:lnTo>
                  <a:lnTo>
                    <a:pt x="3642" y="48431"/>
                  </a:lnTo>
                  <a:lnTo>
                    <a:pt x="5437" y="44097"/>
                  </a:lnTo>
                  <a:lnTo>
                    <a:pt x="7232" y="39764"/>
                  </a:lnTo>
                  <a:lnTo>
                    <a:pt x="9432" y="35647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1"/>
                  </a:lnTo>
                  <a:lnTo>
                    <a:pt x="44099" y="5436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967037" y="0"/>
                  </a:lnTo>
                  <a:lnTo>
                    <a:pt x="2971727" y="0"/>
                  </a:lnTo>
                  <a:lnTo>
                    <a:pt x="2976372" y="457"/>
                  </a:lnTo>
                  <a:lnTo>
                    <a:pt x="2980973" y="1372"/>
                  </a:lnTo>
                  <a:lnTo>
                    <a:pt x="2985573" y="2286"/>
                  </a:lnTo>
                  <a:lnTo>
                    <a:pt x="2990040" y="3642"/>
                  </a:lnTo>
                  <a:lnTo>
                    <a:pt x="3023829" y="27847"/>
                  </a:lnTo>
                  <a:lnTo>
                    <a:pt x="3033036" y="44098"/>
                  </a:lnTo>
                  <a:lnTo>
                    <a:pt x="3034831" y="48431"/>
                  </a:lnTo>
                  <a:lnTo>
                    <a:pt x="3036186" y="52898"/>
                  </a:lnTo>
                  <a:lnTo>
                    <a:pt x="3037102" y="57499"/>
                  </a:lnTo>
                  <a:lnTo>
                    <a:pt x="3038017" y="62100"/>
                  </a:lnTo>
                  <a:lnTo>
                    <a:pt x="3038475" y="66746"/>
                  </a:lnTo>
                  <a:lnTo>
                    <a:pt x="3038475" y="71437"/>
                  </a:lnTo>
                  <a:lnTo>
                    <a:pt x="3038475" y="1919287"/>
                  </a:lnTo>
                  <a:lnTo>
                    <a:pt x="3038475" y="1923978"/>
                  </a:lnTo>
                  <a:lnTo>
                    <a:pt x="3038017" y="1928622"/>
                  </a:lnTo>
                  <a:lnTo>
                    <a:pt x="3037102" y="1933223"/>
                  </a:lnTo>
                  <a:lnTo>
                    <a:pt x="3036186" y="1937823"/>
                  </a:lnTo>
                  <a:lnTo>
                    <a:pt x="3034831" y="1942290"/>
                  </a:lnTo>
                  <a:lnTo>
                    <a:pt x="3033036" y="1946624"/>
                  </a:lnTo>
                  <a:lnTo>
                    <a:pt x="3031241" y="1950958"/>
                  </a:lnTo>
                  <a:lnTo>
                    <a:pt x="3002824" y="1981290"/>
                  </a:lnTo>
                  <a:lnTo>
                    <a:pt x="2994375" y="1985286"/>
                  </a:lnTo>
                  <a:lnTo>
                    <a:pt x="2990040" y="1987081"/>
                  </a:lnTo>
                  <a:lnTo>
                    <a:pt x="2967037" y="1990725"/>
                  </a:lnTo>
                  <a:lnTo>
                    <a:pt x="71437" y="1990725"/>
                  </a:lnTo>
                  <a:lnTo>
                    <a:pt x="66746" y="1990724"/>
                  </a:lnTo>
                  <a:lnTo>
                    <a:pt x="62101" y="1990266"/>
                  </a:lnTo>
                  <a:lnTo>
                    <a:pt x="57500" y="1989351"/>
                  </a:lnTo>
                  <a:lnTo>
                    <a:pt x="52899" y="1988436"/>
                  </a:lnTo>
                  <a:lnTo>
                    <a:pt x="48432" y="1987081"/>
                  </a:lnTo>
                  <a:lnTo>
                    <a:pt x="44099" y="1985286"/>
                  </a:lnTo>
                  <a:lnTo>
                    <a:pt x="39765" y="1983491"/>
                  </a:lnTo>
                  <a:lnTo>
                    <a:pt x="35648" y="1981290"/>
                  </a:lnTo>
                  <a:lnTo>
                    <a:pt x="31748" y="1978684"/>
                  </a:lnTo>
                  <a:lnTo>
                    <a:pt x="27848" y="1976078"/>
                  </a:lnTo>
                  <a:lnTo>
                    <a:pt x="24240" y="1973117"/>
                  </a:lnTo>
                  <a:lnTo>
                    <a:pt x="20923" y="1969800"/>
                  </a:lnTo>
                  <a:lnTo>
                    <a:pt x="17606" y="1966483"/>
                  </a:lnTo>
                  <a:lnTo>
                    <a:pt x="14645" y="1962874"/>
                  </a:lnTo>
                  <a:lnTo>
                    <a:pt x="12038" y="1958974"/>
                  </a:lnTo>
                  <a:lnTo>
                    <a:pt x="9432" y="1955074"/>
                  </a:lnTo>
                  <a:lnTo>
                    <a:pt x="7232" y="1950958"/>
                  </a:lnTo>
                  <a:lnTo>
                    <a:pt x="5437" y="1946624"/>
                  </a:lnTo>
                  <a:lnTo>
                    <a:pt x="3642" y="1942290"/>
                  </a:lnTo>
                  <a:lnTo>
                    <a:pt x="2286" y="1937823"/>
                  </a:lnTo>
                  <a:lnTo>
                    <a:pt x="1372" y="1933223"/>
                  </a:lnTo>
                  <a:lnTo>
                    <a:pt x="457" y="1928622"/>
                  </a:lnTo>
                  <a:lnTo>
                    <a:pt x="0" y="1923978"/>
                  </a:lnTo>
                  <a:lnTo>
                    <a:pt x="0" y="1919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00700" y="73152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266700" y="228599"/>
                  </a:moveTo>
                  <a:lnTo>
                    <a:pt x="381000" y="114299"/>
                  </a:lnTo>
                  <a:lnTo>
                    <a:pt x="266700" y="0"/>
                  </a:lnTo>
                </a:path>
                <a:path w="381000" h="228600">
                  <a:moveTo>
                    <a:pt x="114300" y="0"/>
                  </a:moveTo>
                  <a:lnTo>
                    <a:pt x="0" y="114299"/>
                  </a:lnTo>
                  <a:lnTo>
                    <a:pt x="114300" y="228599"/>
                  </a:lnTo>
                </a:path>
              </a:pathLst>
            </a:custGeom>
            <a:ln w="381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060404" y="7655884"/>
            <a:ext cx="1461770" cy="10572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Chapter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50" b="1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950">
              <a:latin typeface="Trebuchet MS"/>
              <a:cs typeface="Trebuchet MS"/>
            </a:endParaRPr>
          </a:p>
          <a:p>
            <a:pPr algn="ctr" marL="12700" marR="5080">
              <a:lnSpc>
                <a:spcPct val="106100"/>
              </a:lnSpc>
              <a:spcBef>
                <a:spcPts val="605"/>
              </a:spcBef>
            </a:pP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Process</a:t>
            </a: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Control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Fundamentals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620000" y="6962775"/>
            <a:ext cx="3048000" cy="2000250"/>
            <a:chOff x="7620000" y="6962775"/>
            <a:chExt cx="3048000" cy="2000250"/>
          </a:xfrm>
        </p:grpSpPr>
        <p:sp>
          <p:nvSpPr>
            <p:cNvPr id="12" name="object 12" descr=""/>
            <p:cNvSpPr/>
            <p:nvPr/>
          </p:nvSpPr>
          <p:spPr>
            <a:xfrm>
              <a:off x="7624762" y="6967537"/>
              <a:ext cx="3038475" cy="1990725"/>
            </a:xfrm>
            <a:custGeom>
              <a:avLst/>
              <a:gdLst/>
              <a:ahLst/>
              <a:cxnLst/>
              <a:rect l="l" t="t" r="r" b="b"/>
              <a:pathLst>
                <a:path w="3038475" h="1990725">
                  <a:moveTo>
                    <a:pt x="2971726" y="1990724"/>
                  </a:moveTo>
                  <a:lnTo>
                    <a:pt x="66746" y="1990724"/>
                  </a:lnTo>
                  <a:lnTo>
                    <a:pt x="62100" y="1990266"/>
                  </a:lnTo>
                  <a:lnTo>
                    <a:pt x="24239" y="1973117"/>
                  </a:lnTo>
                  <a:lnTo>
                    <a:pt x="2286" y="1937823"/>
                  </a:lnTo>
                  <a:lnTo>
                    <a:pt x="0" y="1923978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2971726" y="0"/>
                  </a:lnTo>
                  <a:lnTo>
                    <a:pt x="3010623" y="14644"/>
                  </a:lnTo>
                  <a:lnTo>
                    <a:pt x="3034830" y="48431"/>
                  </a:lnTo>
                  <a:lnTo>
                    <a:pt x="3038474" y="66746"/>
                  </a:lnTo>
                  <a:lnTo>
                    <a:pt x="3038474" y="1923978"/>
                  </a:lnTo>
                  <a:lnTo>
                    <a:pt x="3023828" y="1962874"/>
                  </a:lnTo>
                  <a:lnTo>
                    <a:pt x="2990039" y="1987081"/>
                  </a:lnTo>
                  <a:lnTo>
                    <a:pt x="2976372" y="1990266"/>
                  </a:lnTo>
                  <a:lnTo>
                    <a:pt x="2971726" y="19907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624762" y="6967537"/>
              <a:ext cx="3038475" cy="1990725"/>
            </a:xfrm>
            <a:custGeom>
              <a:avLst/>
              <a:gdLst/>
              <a:ahLst/>
              <a:cxnLst/>
              <a:rect l="l" t="t" r="r" b="b"/>
              <a:pathLst>
                <a:path w="3038475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6" y="52898"/>
                  </a:lnTo>
                  <a:lnTo>
                    <a:pt x="3642" y="48431"/>
                  </a:lnTo>
                  <a:lnTo>
                    <a:pt x="5436" y="44097"/>
                  </a:lnTo>
                  <a:lnTo>
                    <a:pt x="7231" y="39764"/>
                  </a:lnTo>
                  <a:lnTo>
                    <a:pt x="9432" y="35647"/>
                  </a:lnTo>
                  <a:lnTo>
                    <a:pt x="12038" y="31747"/>
                  </a:lnTo>
                  <a:lnTo>
                    <a:pt x="14644" y="27847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39" y="17606"/>
                  </a:lnTo>
                  <a:lnTo>
                    <a:pt x="27847" y="14644"/>
                  </a:lnTo>
                  <a:lnTo>
                    <a:pt x="31747" y="12038"/>
                  </a:lnTo>
                  <a:lnTo>
                    <a:pt x="35647" y="9432"/>
                  </a:lnTo>
                  <a:lnTo>
                    <a:pt x="39764" y="7231"/>
                  </a:lnTo>
                  <a:lnTo>
                    <a:pt x="44098" y="5436"/>
                  </a:lnTo>
                  <a:lnTo>
                    <a:pt x="48431" y="3642"/>
                  </a:lnTo>
                  <a:lnTo>
                    <a:pt x="52898" y="2286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967037" y="0"/>
                  </a:lnTo>
                  <a:lnTo>
                    <a:pt x="2971726" y="0"/>
                  </a:lnTo>
                  <a:lnTo>
                    <a:pt x="2976372" y="457"/>
                  </a:lnTo>
                  <a:lnTo>
                    <a:pt x="2980972" y="1372"/>
                  </a:lnTo>
                  <a:lnTo>
                    <a:pt x="2985573" y="2286"/>
                  </a:lnTo>
                  <a:lnTo>
                    <a:pt x="2990039" y="3642"/>
                  </a:lnTo>
                  <a:lnTo>
                    <a:pt x="2994373" y="5436"/>
                  </a:lnTo>
                  <a:lnTo>
                    <a:pt x="2998708" y="7231"/>
                  </a:lnTo>
                  <a:lnTo>
                    <a:pt x="3017550" y="20922"/>
                  </a:lnTo>
                  <a:lnTo>
                    <a:pt x="3020868" y="24239"/>
                  </a:lnTo>
                  <a:lnTo>
                    <a:pt x="3033034" y="44098"/>
                  </a:lnTo>
                  <a:lnTo>
                    <a:pt x="3034830" y="48431"/>
                  </a:lnTo>
                  <a:lnTo>
                    <a:pt x="3036186" y="52898"/>
                  </a:lnTo>
                  <a:lnTo>
                    <a:pt x="3037100" y="57499"/>
                  </a:lnTo>
                  <a:lnTo>
                    <a:pt x="3038015" y="62100"/>
                  </a:lnTo>
                  <a:lnTo>
                    <a:pt x="3038474" y="66746"/>
                  </a:lnTo>
                  <a:lnTo>
                    <a:pt x="3038475" y="71437"/>
                  </a:lnTo>
                  <a:lnTo>
                    <a:pt x="3038475" y="1919287"/>
                  </a:lnTo>
                  <a:lnTo>
                    <a:pt x="3038474" y="1923978"/>
                  </a:lnTo>
                  <a:lnTo>
                    <a:pt x="3038015" y="1928622"/>
                  </a:lnTo>
                  <a:lnTo>
                    <a:pt x="3037100" y="1933223"/>
                  </a:lnTo>
                  <a:lnTo>
                    <a:pt x="3036186" y="1937823"/>
                  </a:lnTo>
                  <a:lnTo>
                    <a:pt x="3034830" y="1942290"/>
                  </a:lnTo>
                  <a:lnTo>
                    <a:pt x="3033034" y="1946624"/>
                  </a:lnTo>
                  <a:lnTo>
                    <a:pt x="3031239" y="1950958"/>
                  </a:lnTo>
                  <a:lnTo>
                    <a:pt x="3017550" y="1969800"/>
                  </a:lnTo>
                  <a:lnTo>
                    <a:pt x="3014233" y="1973117"/>
                  </a:lnTo>
                  <a:lnTo>
                    <a:pt x="3010623" y="1976078"/>
                  </a:lnTo>
                  <a:lnTo>
                    <a:pt x="3006724" y="1978684"/>
                  </a:lnTo>
                  <a:lnTo>
                    <a:pt x="3002824" y="1981290"/>
                  </a:lnTo>
                  <a:lnTo>
                    <a:pt x="2998708" y="1983491"/>
                  </a:lnTo>
                  <a:lnTo>
                    <a:pt x="2994373" y="1985286"/>
                  </a:lnTo>
                  <a:lnTo>
                    <a:pt x="2990039" y="1987081"/>
                  </a:lnTo>
                  <a:lnTo>
                    <a:pt x="2967037" y="1990725"/>
                  </a:lnTo>
                  <a:lnTo>
                    <a:pt x="71437" y="1990725"/>
                  </a:lnTo>
                  <a:lnTo>
                    <a:pt x="66746" y="1990724"/>
                  </a:lnTo>
                  <a:lnTo>
                    <a:pt x="62100" y="1990266"/>
                  </a:lnTo>
                  <a:lnTo>
                    <a:pt x="57500" y="1989351"/>
                  </a:lnTo>
                  <a:lnTo>
                    <a:pt x="52899" y="1988436"/>
                  </a:lnTo>
                  <a:lnTo>
                    <a:pt x="48432" y="1987081"/>
                  </a:lnTo>
                  <a:lnTo>
                    <a:pt x="44098" y="1985286"/>
                  </a:lnTo>
                  <a:lnTo>
                    <a:pt x="39764" y="1983491"/>
                  </a:lnTo>
                  <a:lnTo>
                    <a:pt x="35648" y="1981290"/>
                  </a:lnTo>
                  <a:lnTo>
                    <a:pt x="31747" y="1978684"/>
                  </a:lnTo>
                  <a:lnTo>
                    <a:pt x="27847" y="1976078"/>
                  </a:lnTo>
                  <a:lnTo>
                    <a:pt x="24239" y="1973117"/>
                  </a:lnTo>
                  <a:lnTo>
                    <a:pt x="20923" y="1969800"/>
                  </a:lnTo>
                  <a:lnTo>
                    <a:pt x="17606" y="1966483"/>
                  </a:lnTo>
                  <a:lnTo>
                    <a:pt x="14644" y="1962874"/>
                  </a:lnTo>
                  <a:lnTo>
                    <a:pt x="12038" y="1958974"/>
                  </a:lnTo>
                  <a:lnTo>
                    <a:pt x="9432" y="1955074"/>
                  </a:lnTo>
                  <a:lnTo>
                    <a:pt x="7231" y="1950958"/>
                  </a:lnTo>
                  <a:lnTo>
                    <a:pt x="5436" y="1946624"/>
                  </a:lnTo>
                  <a:lnTo>
                    <a:pt x="3642" y="1942290"/>
                  </a:lnTo>
                  <a:lnTo>
                    <a:pt x="2286" y="1937823"/>
                  </a:lnTo>
                  <a:lnTo>
                    <a:pt x="1372" y="1933223"/>
                  </a:lnTo>
                  <a:lnTo>
                    <a:pt x="457" y="1928622"/>
                  </a:lnTo>
                  <a:lnTo>
                    <a:pt x="0" y="1923978"/>
                  </a:lnTo>
                  <a:lnTo>
                    <a:pt x="0" y="1919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991600" y="7277100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38100" y="0"/>
                  </a:moveTo>
                  <a:lnTo>
                    <a:pt x="266700" y="0"/>
                  </a:lnTo>
                  <a:lnTo>
                    <a:pt x="271752" y="0"/>
                  </a:lnTo>
                  <a:lnTo>
                    <a:pt x="276612" y="966"/>
                  </a:lnTo>
                  <a:lnTo>
                    <a:pt x="281280" y="2900"/>
                  </a:lnTo>
                  <a:lnTo>
                    <a:pt x="285948" y="4833"/>
                  </a:lnTo>
                  <a:lnTo>
                    <a:pt x="290068" y="7586"/>
                  </a:lnTo>
                  <a:lnTo>
                    <a:pt x="304800" y="38099"/>
                  </a:lnTo>
                  <a:lnTo>
                    <a:pt x="304800" y="266699"/>
                  </a:lnTo>
                  <a:lnTo>
                    <a:pt x="285948" y="299966"/>
                  </a:lnTo>
                  <a:lnTo>
                    <a:pt x="266700" y="304799"/>
                  </a:lnTo>
                  <a:lnTo>
                    <a:pt x="38100" y="304799"/>
                  </a:lnTo>
                  <a:lnTo>
                    <a:pt x="4833" y="285948"/>
                  </a:lnTo>
                  <a:lnTo>
                    <a:pt x="2900" y="281280"/>
                  </a:lnTo>
                  <a:lnTo>
                    <a:pt x="966" y="276612"/>
                  </a:lnTo>
                  <a:lnTo>
                    <a:pt x="0" y="271752"/>
                  </a:lnTo>
                  <a:lnTo>
                    <a:pt x="0" y="266699"/>
                  </a:lnTo>
                  <a:lnTo>
                    <a:pt x="0" y="38099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381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7800" y="7353300"/>
              <a:ext cx="152400" cy="1524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953500" y="7239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47650" y="0"/>
                  </a:moveTo>
                  <a:lnTo>
                    <a:pt x="247650" y="38099"/>
                  </a:lnTo>
                </a:path>
                <a:path w="381000" h="381000">
                  <a:moveTo>
                    <a:pt x="247650" y="342899"/>
                  </a:moveTo>
                  <a:lnTo>
                    <a:pt x="247650" y="380999"/>
                  </a:lnTo>
                </a:path>
                <a:path w="381000" h="381000">
                  <a:moveTo>
                    <a:pt x="0" y="247649"/>
                  </a:moveTo>
                  <a:lnTo>
                    <a:pt x="38100" y="247649"/>
                  </a:lnTo>
                </a:path>
                <a:path w="381000" h="381000">
                  <a:moveTo>
                    <a:pt x="0" y="133349"/>
                  </a:moveTo>
                  <a:lnTo>
                    <a:pt x="38100" y="133349"/>
                  </a:lnTo>
                </a:path>
                <a:path w="381000" h="381000">
                  <a:moveTo>
                    <a:pt x="342900" y="247649"/>
                  </a:moveTo>
                  <a:lnTo>
                    <a:pt x="381000" y="247649"/>
                  </a:lnTo>
                </a:path>
                <a:path w="381000" h="381000">
                  <a:moveTo>
                    <a:pt x="342900" y="133349"/>
                  </a:moveTo>
                  <a:lnTo>
                    <a:pt x="381000" y="133349"/>
                  </a:lnTo>
                </a:path>
                <a:path w="381000" h="381000">
                  <a:moveTo>
                    <a:pt x="133350" y="0"/>
                  </a:moveTo>
                  <a:lnTo>
                    <a:pt x="133350" y="38099"/>
                  </a:lnTo>
                </a:path>
                <a:path w="381000" h="381000">
                  <a:moveTo>
                    <a:pt x="133350" y="342899"/>
                  </a:moveTo>
                  <a:lnTo>
                    <a:pt x="133350" y="380999"/>
                  </a:lnTo>
                </a:path>
              </a:pathLst>
            </a:custGeom>
            <a:ln w="381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7880697" y="7674582"/>
            <a:ext cx="2526665" cy="77406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69"/>
              </a:spcBef>
            </a:pP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Low</a:t>
            </a:r>
            <a:r>
              <a:rPr dirty="0" sz="1700" spc="-55">
                <a:solidFill>
                  <a:srgbClr val="CBD5E1"/>
                </a:solidFill>
                <a:latin typeface="Verdana"/>
                <a:cs typeface="Verdana"/>
              </a:rPr>
              <a:t>-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level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UNIX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concepts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0972800" y="6962775"/>
            <a:ext cx="3048000" cy="2000250"/>
            <a:chOff x="10972800" y="6962775"/>
            <a:chExt cx="3048000" cy="2000250"/>
          </a:xfrm>
        </p:grpSpPr>
        <p:sp>
          <p:nvSpPr>
            <p:cNvPr id="19" name="object 19" descr=""/>
            <p:cNvSpPr/>
            <p:nvPr/>
          </p:nvSpPr>
          <p:spPr>
            <a:xfrm>
              <a:off x="10977562" y="6967537"/>
              <a:ext cx="3038475" cy="1990725"/>
            </a:xfrm>
            <a:custGeom>
              <a:avLst/>
              <a:gdLst/>
              <a:ahLst/>
              <a:cxnLst/>
              <a:rect l="l" t="t" r="r" b="b"/>
              <a:pathLst>
                <a:path w="3038475" h="1990725">
                  <a:moveTo>
                    <a:pt x="2971727" y="1990724"/>
                  </a:moveTo>
                  <a:lnTo>
                    <a:pt x="66746" y="1990724"/>
                  </a:lnTo>
                  <a:lnTo>
                    <a:pt x="62101" y="1990266"/>
                  </a:lnTo>
                  <a:lnTo>
                    <a:pt x="24240" y="1973117"/>
                  </a:lnTo>
                  <a:lnTo>
                    <a:pt x="2286" y="1937823"/>
                  </a:lnTo>
                  <a:lnTo>
                    <a:pt x="0" y="1923978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3" y="27847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2971727" y="0"/>
                  </a:lnTo>
                  <a:lnTo>
                    <a:pt x="3010623" y="14644"/>
                  </a:lnTo>
                  <a:lnTo>
                    <a:pt x="3034829" y="48431"/>
                  </a:lnTo>
                  <a:lnTo>
                    <a:pt x="3038475" y="66746"/>
                  </a:lnTo>
                  <a:lnTo>
                    <a:pt x="3038475" y="1923978"/>
                  </a:lnTo>
                  <a:lnTo>
                    <a:pt x="3023828" y="1962874"/>
                  </a:lnTo>
                  <a:lnTo>
                    <a:pt x="2990040" y="1987081"/>
                  </a:lnTo>
                  <a:lnTo>
                    <a:pt x="2976372" y="1990266"/>
                  </a:lnTo>
                  <a:lnTo>
                    <a:pt x="2971727" y="1990724"/>
                  </a:lnTo>
                  <a:close/>
                </a:path>
              </a:pathLst>
            </a:custGeom>
            <a:solidFill>
              <a:srgbClr val="1D293B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977562" y="6967537"/>
              <a:ext cx="3038475" cy="1990725"/>
            </a:xfrm>
            <a:custGeom>
              <a:avLst/>
              <a:gdLst/>
              <a:ahLst/>
              <a:cxnLst/>
              <a:rect l="l" t="t" r="r" b="b"/>
              <a:pathLst>
                <a:path w="3038475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7" y="31747"/>
                  </a:lnTo>
                  <a:lnTo>
                    <a:pt x="14643" y="27847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40" y="17606"/>
                  </a:lnTo>
                  <a:lnTo>
                    <a:pt x="44098" y="5436"/>
                  </a:lnTo>
                  <a:lnTo>
                    <a:pt x="48431" y="3642"/>
                  </a:lnTo>
                  <a:lnTo>
                    <a:pt x="52898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967037" y="0"/>
                  </a:lnTo>
                  <a:lnTo>
                    <a:pt x="2971727" y="0"/>
                  </a:lnTo>
                  <a:lnTo>
                    <a:pt x="2976372" y="457"/>
                  </a:lnTo>
                  <a:lnTo>
                    <a:pt x="2980973" y="1372"/>
                  </a:lnTo>
                  <a:lnTo>
                    <a:pt x="2985573" y="2286"/>
                  </a:lnTo>
                  <a:lnTo>
                    <a:pt x="2990040" y="3642"/>
                  </a:lnTo>
                  <a:lnTo>
                    <a:pt x="2994374" y="5436"/>
                  </a:lnTo>
                  <a:lnTo>
                    <a:pt x="2998708" y="7231"/>
                  </a:lnTo>
                  <a:lnTo>
                    <a:pt x="3029039" y="35648"/>
                  </a:lnTo>
                  <a:lnTo>
                    <a:pt x="3033034" y="44098"/>
                  </a:lnTo>
                  <a:lnTo>
                    <a:pt x="3034829" y="48431"/>
                  </a:lnTo>
                  <a:lnTo>
                    <a:pt x="3036186" y="52898"/>
                  </a:lnTo>
                  <a:lnTo>
                    <a:pt x="3037101" y="57499"/>
                  </a:lnTo>
                  <a:lnTo>
                    <a:pt x="3038016" y="62100"/>
                  </a:lnTo>
                  <a:lnTo>
                    <a:pt x="3038475" y="66746"/>
                  </a:lnTo>
                  <a:lnTo>
                    <a:pt x="3038475" y="71437"/>
                  </a:lnTo>
                  <a:lnTo>
                    <a:pt x="3038475" y="1919287"/>
                  </a:lnTo>
                  <a:lnTo>
                    <a:pt x="3038475" y="1923978"/>
                  </a:lnTo>
                  <a:lnTo>
                    <a:pt x="3038016" y="1928622"/>
                  </a:lnTo>
                  <a:lnTo>
                    <a:pt x="3026434" y="1958974"/>
                  </a:lnTo>
                  <a:lnTo>
                    <a:pt x="3023828" y="1962874"/>
                  </a:lnTo>
                  <a:lnTo>
                    <a:pt x="3020867" y="1966483"/>
                  </a:lnTo>
                  <a:lnTo>
                    <a:pt x="3017550" y="1969800"/>
                  </a:lnTo>
                  <a:lnTo>
                    <a:pt x="3014233" y="1973117"/>
                  </a:lnTo>
                  <a:lnTo>
                    <a:pt x="2994374" y="1985286"/>
                  </a:lnTo>
                  <a:lnTo>
                    <a:pt x="2990040" y="1987081"/>
                  </a:lnTo>
                  <a:lnTo>
                    <a:pt x="2967037" y="1990725"/>
                  </a:lnTo>
                  <a:lnTo>
                    <a:pt x="71437" y="1990725"/>
                  </a:lnTo>
                  <a:lnTo>
                    <a:pt x="66746" y="1990724"/>
                  </a:lnTo>
                  <a:lnTo>
                    <a:pt x="62101" y="1990266"/>
                  </a:lnTo>
                  <a:lnTo>
                    <a:pt x="57500" y="1989351"/>
                  </a:lnTo>
                  <a:lnTo>
                    <a:pt x="52898" y="1988436"/>
                  </a:lnTo>
                  <a:lnTo>
                    <a:pt x="48431" y="1987081"/>
                  </a:lnTo>
                  <a:lnTo>
                    <a:pt x="44098" y="1985286"/>
                  </a:lnTo>
                  <a:lnTo>
                    <a:pt x="39764" y="1983491"/>
                  </a:lnTo>
                  <a:lnTo>
                    <a:pt x="20923" y="1969800"/>
                  </a:lnTo>
                  <a:lnTo>
                    <a:pt x="17606" y="1966483"/>
                  </a:lnTo>
                  <a:lnTo>
                    <a:pt x="14643" y="1962874"/>
                  </a:lnTo>
                  <a:lnTo>
                    <a:pt x="12037" y="1958974"/>
                  </a:lnTo>
                  <a:lnTo>
                    <a:pt x="9431" y="1955074"/>
                  </a:lnTo>
                  <a:lnTo>
                    <a:pt x="7231" y="1950958"/>
                  </a:lnTo>
                  <a:lnTo>
                    <a:pt x="5435" y="1946624"/>
                  </a:lnTo>
                  <a:lnTo>
                    <a:pt x="3640" y="1942290"/>
                  </a:lnTo>
                  <a:lnTo>
                    <a:pt x="2286" y="1937823"/>
                  </a:lnTo>
                  <a:lnTo>
                    <a:pt x="1370" y="1933223"/>
                  </a:lnTo>
                  <a:lnTo>
                    <a:pt x="457" y="1928622"/>
                  </a:lnTo>
                  <a:lnTo>
                    <a:pt x="0" y="1923978"/>
                  </a:lnTo>
                  <a:lnTo>
                    <a:pt x="0" y="1919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306300" y="7277100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381000" y="152399"/>
                  </a:moveTo>
                  <a:lnTo>
                    <a:pt x="0" y="152399"/>
                  </a:lnTo>
                </a:path>
                <a:path w="381000" h="304800">
                  <a:moveTo>
                    <a:pt x="65722" y="21145"/>
                  </a:moveTo>
                  <a:lnTo>
                    <a:pt x="0" y="152399"/>
                  </a:lnTo>
                  <a:lnTo>
                    <a:pt x="0" y="266699"/>
                  </a:lnTo>
                  <a:lnTo>
                    <a:pt x="0" y="271752"/>
                  </a:lnTo>
                  <a:lnTo>
                    <a:pt x="966" y="276612"/>
                  </a:lnTo>
                  <a:lnTo>
                    <a:pt x="2900" y="281280"/>
                  </a:lnTo>
                  <a:lnTo>
                    <a:pt x="4833" y="285948"/>
                  </a:lnTo>
                  <a:lnTo>
                    <a:pt x="38100" y="304799"/>
                  </a:lnTo>
                  <a:lnTo>
                    <a:pt x="342900" y="304799"/>
                  </a:lnTo>
                  <a:lnTo>
                    <a:pt x="376166" y="285948"/>
                  </a:lnTo>
                  <a:lnTo>
                    <a:pt x="378099" y="281280"/>
                  </a:lnTo>
                  <a:lnTo>
                    <a:pt x="380033" y="276612"/>
                  </a:lnTo>
                  <a:lnTo>
                    <a:pt x="380999" y="271752"/>
                  </a:lnTo>
                  <a:lnTo>
                    <a:pt x="381000" y="266699"/>
                  </a:lnTo>
                  <a:lnTo>
                    <a:pt x="381000" y="152399"/>
                  </a:lnTo>
                  <a:lnTo>
                    <a:pt x="315277" y="21145"/>
                  </a:lnTo>
                  <a:lnTo>
                    <a:pt x="312060" y="14671"/>
                  </a:lnTo>
                  <a:lnTo>
                    <a:pt x="281178" y="0"/>
                  </a:lnTo>
                  <a:lnTo>
                    <a:pt x="99822" y="0"/>
                  </a:lnTo>
                  <a:lnTo>
                    <a:pt x="92593" y="3"/>
                  </a:lnTo>
                  <a:lnTo>
                    <a:pt x="85906" y="1910"/>
                  </a:lnTo>
                  <a:lnTo>
                    <a:pt x="79763" y="5720"/>
                  </a:lnTo>
                  <a:lnTo>
                    <a:pt x="73619" y="9530"/>
                  </a:lnTo>
                  <a:lnTo>
                    <a:pt x="68939" y="14671"/>
                  </a:lnTo>
                  <a:lnTo>
                    <a:pt x="65722" y="21145"/>
                  </a:lnTo>
                  <a:close/>
                </a:path>
                <a:path w="381000" h="304800">
                  <a:moveTo>
                    <a:pt x="76200" y="228599"/>
                  </a:moveTo>
                  <a:lnTo>
                    <a:pt x="76390" y="228599"/>
                  </a:lnTo>
                </a:path>
                <a:path w="381000" h="304800">
                  <a:moveTo>
                    <a:pt x="152400" y="228599"/>
                  </a:moveTo>
                  <a:lnTo>
                    <a:pt x="152590" y="228599"/>
                  </a:lnTo>
                </a:path>
              </a:pathLst>
            </a:custGeom>
            <a:ln w="381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1268770" y="7655884"/>
            <a:ext cx="2456180" cy="79057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5"/>
              </a:spcBef>
            </a:pP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5" b="1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2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Process</a:t>
            </a: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layout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320"/>
              <a:t>Environment</a:t>
            </a:r>
            <a:r>
              <a:rPr dirty="0" sz="5100" spc="-305"/>
              <a:t> </a:t>
            </a:r>
            <a:r>
              <a:rPr dirty="0" sz="5100" spc="-320"/>
              <a:t>List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Process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0" b="0">
                <a:solidFill>
                  <a:srgbClr val="93C4FD"/>
                </a:solidFill>
                <a:latin typeface="Microsoft Sans Serif"/>
                <a:cs typeface="Microsoft Sans Serif"/>
              </a:rPr>
              <a:t>Variables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2952750"/>
            <a:chOff x="3657600" y="1752600"/>
            <a:chExt cx="5334000" cy="295275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2943225"/>
            </a:xfrm>
            <a:custGeom>
              <a:avLst/>
              <a:gdLst/>
              <a:ahLst/>
              <a:cxnLst/>
              <a:rect l="l" t="t" r="r" b="b"/>
              <a:pathLst>
                <a:path w="5324475" h="2943225">
                  <a:moveTo>
                    <a:pt x="5257728" y="2943224"/>
                  </a:moveTo>
                  <a:lnTo>
                    <a:pt x="66746" y="2943224"/>
                  </a:lnTo>
                  <a:lnTo>
                    <a:pt x="62101" y="2942766"/>
                  </a:lnTo>
                  <a:lnTo>
                    <a:pt x="24240" y="2925617"/>
                  </a:lnTo>
                  <a:lnTo>
                    <a:pt x="2286" y="2890324"/>
                  </a:lnTo>
                  <a:lnTo>
                    <a:pt x="0" y="2876477"/>
                  </a:lnTo>
                  <a:lnTo>
                    <a:pt x="0" y="2871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876477"/>
                  </a:lnTo>
                  <a:lnTo>
                    <a:pt x="5309829" y="2915375"/>
                  </a:lnTo>
                  <a:lnTo>
                    <a:pt x="5276040" y="2939581"/>
                  </a:lnTo>
                  <a:lnTo>
                    <a:pt x="5262372" y="2942766"/>
                  </a:lnTo>
                  <a:lnTo>
                    <a:pt x="5257728" y="2943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2943225"/>
            </a:xfrm>
            <a:custGeom>
              <a:avLst/>
              <a:gdLst/>
              <a:ahLst/>
              <a:cxnLst/>
              <a:rect l="l" t="t" r="r" b="b"/>
              <a:pathLst>
                <a:path w="5324475" h="2943225">
                  <a:moveTo>
                    <a:pt x="0" y="2871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2871787"/>
                  </a:lnTo>
                  <a:lnTo>
                    <a:pt x="5324474" y="2876477"/>
                  </a:lnTo>
                  <a:lnTo>
                    <a:pt x="5324016" y="2881123"/>
                  </a:lnTo>
                  <a:lnTo>
                    <a:pt x="5323101" y="2885723"/>
                  </a:lnTo>
                  <a:lnTo>
                    <a:pt x="5322186" y="2890324"/>
                  </a:lnTo>
                  <a:lnTo>
                    <a:pt x="5320831" y="2894790"/>
                  </a:lnTo>
                  <a:lnTo>
                    <a:pt x="5319036" y="2899124"/>
                  </a:lnTo>
                  <a:lnTo>
                    <a:pt x="5317241" y="2903458"/>
                  </a:lnTo>
                  <a:lnTo>
                    <a:pt x="5315040" y="2907575"/>
                  </a:lnTo>
                  <a:lnTo>
                    <a:pt x="5312434" y="2911475"/>
                  </a:lnTo>
                  <a:lnTo>
                    <a:pt x="5309829" y="2915375"/>
                  </a:lnTo>
                  <a:lnTo>
                    <a:pt x="5292724" y="2931185"/>
                  </a:lnTo>
                  <a:lnTo>
                    <a:pt x="5288824" y="2933791"/>
                  </a:lnTo>
                  <a:lnTo>
                    <a:pt x="5284708" y="2935991"/>
                  </a:lnTo>
                  <a:lnTo>
                    <a:pt x="5280374" y="2937786"/>
                  </a:lnTo>
                  <a:lnTo>
                    <a:pt x="5276040" y="2939581"/>
                  </a:lnTo>
                  <a:lnTo>
                    <a:pt x="5253037" y="2943225"/>
                  </a:lnTo>
                  <a:lnTo>
                    <a:pt x="71437" y="2943225"/>
                  </a:lnTo>
                  <a:lnTo>
                    <a:pt x="66746" y="2943224"/>
                  </a:lnTo>
                  <a:lnTo>
                    <a:pt x="62101" y="2942766"/>
                  </a:lnTo>
                  <a:lnTo>
                    <a:pt x="57500" y="2941851"/>
                  </a:lnTo>
                  <a:lnTo>
                    <a:pt x="52899" y="2940936"/>
                  </a:lnTo>
                  <a:lnTo>
                    <a:pt x="48432" y="2939581"/>
                  </a:lnTo>
                  <a:lnTo>
                    <a:pt x="44099" y="2937786"/>
                  </a:lnTo>
                  <a:lnTo>
                    <a:pt x="39765" y="2935991"/>
                  </a:lnTo>
                  <a:lnTo>
                    <a:pt x="35648" y="2933791"/>
                  </a:lnTo>
                  <a:lnTo>
                    <a:pt x="31748" y="2931184"/>
                  </a:lnTo>
                  <a:lnTo>
                    <a:pt x="27848" y="2928578"/>
                  </a:lnTo>
                  <a:lnTo>
                    <a:pt x="24240" y="2925617"/>
                  </a:lnTo>
                  <a:lnTo>
                    <a:pt x="20923" y="2922301"/>
                  </a:lnTo>
                  <a:lnTo>
                    <a:pt x="17606" y="2918984"/>
                  </a:lnTo>
                  <a:lnTo>
                    <a:pt x="14645" y="2915375"/>
                  </a:lnTo>
                  <a:lnTo>
                    <a:pt x="12039" y="2911475"/>
                  </a:lnTo>
                  <a:lnTo>
                    <a:pt x="9432" y="2907575"/>
                  </a:lnTo>
                  <a:lnTo>
                    <a:pt x="7232" y="2903458"/>
                  </a:lnTo>
                  <a:lnTo>
                    <a:pt x="5437" y="2899124"/>
                  </a:lnTo>
                  <a:lnTo>
                    <a:pt x="3642" y="2894791"/>
                  </a:lnTo>
                  <a:lnTo>
                    <a:pt x="2286" y="2890324"/>
                  </a:lnTo>
                  <a:lnTo>
                    <a:pt x="1372" y="2885724"/>
                  </a:lnTo>
                  <a:lnTo>
                    <a:pt x="457" y="2881123"/>
                  </a:lnTo>
                  <a:lnTo>
                    <a:pt x="0" y="2876477"/>
                  </a:lnTo>
                  <a:lnTo>
                    <a:pt x="0" y="2871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24907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4781478" y="504824"/>
                  </a:moveTo>
                  <a:lnTo>
                    <a:pt x="66747" y="504824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438077"/>
                  </a:lnTo>
                  <a:lnTo>
                    <a:pt x="4833578" y="476976"/>
                  </a:lnTo>
                  <a:lnTo>
                    <a:pt x="4799790" y="501181"/>
                  </a:lnTo>
                  <a:lnTo>
                    <a:pt x="4786123" y="504367"/>
                  </a:lnTo>
                  <a:lnTo>
                    <a:pt x="4781478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24907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6851" y="57500"/>
                  </a:lnTo>
                  <a:lnTo>
                    <a:pt x="4847767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433387"/>
                  </a:lnTo>
                  <a:lnTo>
                    <a:pt x="4836184" y="473075"/>
                  </a:lnTo>
                  <a:lnTo>
                    <a:pt x="4833578" y="476976"/>
                  </a:lnTo>
                  <a:lnTo>
                    <a:pt x="4830617" y="480584"/>
                  </a:lnTo>
                  <a:lnTo>
                    <a:pt x="4827300" y="483901"/>
                  </a:lnTo>
                  <a:lnTo>
                    <a:pt x="4823984" y="487218"/>
                  </a:lnTo>
                  <a:lnTo>
                    <a:pt x="4790723" y="503451"/>
                  </a:lnTo>
                  <a:lnTo>
                    <a:pt x="4786123" y="504367"/>
                  </a:lnTo>
                  <a:lnTo>
                    <a:pt x="4781478" y="504824"/>
                  </a:lnTo>
                  <a:lnTo>
                    <a:pt x="4776787" y="504825"/>
                  </a:lnTo>
                  <a:lnTo>
                    <a:pt x="71437" y="504825"/>
                  </a:lnTo>
                  <a:lnTo>
                    <a:pt x="66747" y="504824"/>
                  </a:lnTo>
                  <a:lnTo>
                    <a:pt x="62101" y="504367"/>
                  </a:lnTo>
                  <a:lnTo>
                    <a:pt x="57500" y="503451"/>
                  </a:lnTo>
                  <a:lnTo>
                    <a:pt x="52899" y="502536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14644" y="476976"/>
                  </a:lnTo>
                  <a:lnTo>
                    <a:pt x="12039" y="473075"/>
                  </a:lnTo>
                  <a:lnTo>
                    <a:pt x="9433" y="469175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4775" y="2057400"/>
              <a:ext cx="190500" cy="20954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044950" y="2635250"/>
            <a:ext cx="17862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extern 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**environ;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83025" y="3039650"/>
            <a:ext cx="3550920" cy="141605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72085" indent="-159385">
              <a:lnSpc>
                <a:spcPct val="100000"/>
              </a:lnSpc>
              <a:spcBef>
                <a:spcPts val="815"/>
              </a:spcBef>
              <a:buChar char="•"/>
              <a:tabLst>
                <a:tab pos="172085" algn="l"/>
              </a:tabLst>
            </a:pP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Array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character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pointers</a:t>
            </a:r>
            <a:endParaRPr sz="1650">
              <a:latin typeface="Microsoft Sans Serif"/>
              <a:cs typeface="Microsoft Sans Serif"/>
            </a:endParaRPr>
          </a:p>
          <a:p>
            <a:pPr marL="172085" indent="-159385">
              <a:lnSpc>
                <a:spcPct val="100000"/>
              </a:lnSpc>
              <a:spcBef>
                <a:spcPts val="720"/>
              </a:spcBef>
              <a:buChar char="•"/>
              <a:tabLst>
                <a:tab pos="172085" algn="l"/>
              </a:tabLst>
            </a:pP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Each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500" spc="45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null-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terminated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string</a:t>
            </a:r>
            <a:endParaRPr sz="1650">
              <a:latin typeface="Microsoft Sans Serif"/>
              <a:cs typeface="Microsoft Sans Serif"/>
            </a:endParaRPr>
          </a:p>
          <a:p>
            <a:pPr marL="172085" indent="-159385">
              <a:lnSpc>
                <a:spcPct val="100000"/>
              </a:lnSpc>
              <a:spcBef>
                <a:spcPts val="720"/>
              </a:spcBef>
              <a:buChar char="•"/>
              <a:tabLst>
                <a:tab pos="172085" algn="l"/>
              </a:tabLst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Format: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name=value</a:t>
            </a:r>
            <a:endParaRPr sz="1500">
              <a:latin typeface="Courier New"/>
              <a:cs typeface="Courier New"/>
            </a:endParaRPr>
          </a:p>
          <a:p>
            <a:pPr marL="172085" indent="-159385">
              <a:lnSpc>
                <a:spcPct val="100000"/>
              </a:lnSpc>
              <a:spcBef>
                <a:spcPts val="869"/>
              </a:spcBef>
              <a:buChar char="•"/>
              <a:tabLst>
                <a:tab pos="172085" algn="l"/>
              </a:tabLst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Convention:</a:t>
            </a:r>
            <a:r>
              <a:rPr dirty="0" sz="16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60">
                <a:solidFill>
                  <a:srgbClr val="CBD5E1"/>
                </a:solidFill>
                <a:latin typeface="Microsoft Sans Serif"/>
                <a:cs typeface="Microsoft Sans Serif"/>
              </a:rPr>
              <a:t>UPPERCASE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names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657600" y="4933950"/>
            <a:ext cx="5334000" cy="2686050"/>
            <a:chOff x="3657600" y="4933950"/>
            <a:chExt cx="5334000" cy="2686050"/>
          </a:xfrm>
        </p:grpSpPr>
        <p:sp>
          <p:nvSpPr>
            <p:cNvPr id="12" name="object 12" descr=""/>
            <p:cNvSpPr/>
            <p:nvPr/>
          </p:nvSpPr>
          <p:spPr>
            <a:xfrm>
              <a:off x="3662362" y="4938712"/>
              <a:ext cx="5324475" cy="2676525"/>
            </a:xfrm>
            <a:custGeom>
              <a:avLst/>
              <a:gdLst/>
              <a:ahLst/>
              <a:cxnLst/>
              <a:rect l="l" t="t" r="r" b="b"/>
              <a:pathLst>
                <a:path w="5324475" h="2676525">
                  <a:moveTo>
                    <a:pt x="5257728" y="2676524"/>
                  </a:moveTo>
                  <a:lnTo>
                    <a:pt x="66746" y="2676524"/>
                  </a:lnTo>
                  <a:lnTo>
                    <a:pt x="62101" y="2676066"/>
                  </a:lnTo>
                  <a:lnTo>
                    <a:pt x="24240" y="2658917"/>
                  </a:lnTo>
                  <a:lnTo>
                    <a:pt x="2286" y="2623623"/>
                  </a:lnTo>
                  <a:lnTo>
                    <a:pt x="0" y="2609778"/>
                  </a:lnTo>
                  <a:lnTo>
                    <a:pt x="0" y="2605087"/>
                  </a:lnTo>
                  <a:lnTo>
                    <a:pt x="0" y="66747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3"/>
                  </a:lnTo>
                  <a:lnTo>
                    <a:pt x="5324474" y="66747"/>
                  </a:lnTo>
                  <a:lnTo>
                    <a:pt x="5324474" y="2609778"/>
                  </a:lnTo>
                  <a:lnTo>
                    <a:pt x="5309829" y="2648674"/>
                  </a:lnTo>
                  <a:lnTo>
                    <a:pt x="5276040" y="2672880"/>
                  </a:lnTo>
                  <a:lnTo>
                    <a:pt x="5262372" y="2676066"/>
                  </a:lnTo>
                  <a:lnTo>
                    <a:pt x="5257728" y="26765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62362" y="4938712"/>
              <a:ext cx="5324475" cy="2676525"/>
            </a:xfrm>
            <a:custGeom>
              <a:avLst/>
              <a:gdLst/>
              <a:ahLst/>
              <a:cxnLst/>
              <a:rect l="l" t="t" r="r" b="b"/>
              <a:pathLst>
                <a:path w="5324475" h="2676525">
                  <a:moveTo>
                    <a:pt x="0" y="26050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3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2"/>
                  </a:lnTo>
                  <a:lnTo>
                    <a:pt x="5292724" y="12038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9"/>
                  </a:lnTo>
                  <a:lnTo>
                    <a:pt x="5317241" y="39765"/>
                  </a:lnTo>
                  <a:lnTo>
                    <a:pt x="5319036" y="44098"/>
                  </a:lnTo>
                  <a:lnTo>
                    <a:pt x="5320831" y="48433"/>
                  </a:lnTo>
                  <a:lnTo>
                    <a:pt x="5324475" y="71437"/>
                  </a:lnTo>
                  <a:lnTo>
                    <a:pt x="5324475" y="2605087"/>
                  </a:lnTo>
                  <a:lnTo>
                    <a:pt x="5319036" y="2632424"/>
                  </a:lnTo>
                  <a:lnTo>
                    <a:pt x="5317241" y="2636757"/>
                  </a:lnTo>
                  <a:lnTo>
                    <a:pt x="5315040" y="2640874"/>
                  </a:lnTo>
                  <a:lnTo>
                    <a:pt x="5312434" y="2644774"/>
                  </a:lnTo>
                  <a:lnTo>
                    <a:pt x="5309829" y="2648674"/>
                  </a:lnTo>
                  <a:lnTo>
                    <a:pt x="5292724" y="2664484"/>
                  </a:lnTo>
                  <a:lnTo>
                    <a:pt x="5288824" y="2667090"/>
                  </a:lnTo>
                  <a:lnTo>
                    <a:pt x="5253037" y="2676525"/>
                  </a:lnTo>
                  <a:lnTo>
                    <a:pt x="71437" y="2676525"/>
                  </a:lnTo>
                  <a:lnTo>
                    <a:pt x="31748" y="2664484"/>
                  </a:lnTo>
                  <a:lnTo>
                    <a:pt x="27848" y="2661878"/>
                  </a:lnTo>
                  <a:lnTo>
                    <a:pt x="24240" y="2658917"/>
                  </a:lnTo>
                  <a:lnTo>
                    <a:pt x="20923" y="2655600"/>
                  </a:lnTo>
                  <a:lnTo>
                    <a:pt x="17606" y="2652283"/>
                  </a:lnTo>
                  <a:lnTo>
                    <a:pt x="14645" y="2648674"/>
                  </a:lnTo>
                  <a:lnTo>
                    <a:pt x="12039" y="2644774"/>
                  </a:lnTo>
                  <a:lnTo>
                    <a:pt x="9432" y="2640874"/>
                  </a:lnTo>
                  <a:lnTo>
                    <a:pt x="7232" y="2636757"/>
                  </a:lnTo>
                  <a:lnTo>
                    <a:pt x="5437" y="2632424"/>
                  </a:lnTo>
                  <a:lnTo>
                    <a:pt x="3642" y="2628090"/>
                  </a:lnTo>
                  <a:lnTo>
                    <a:pt x="2286" y="2623623"/>
                  </a:lnTo>
                  <a:lnTo>
                    <a:pt x="1372" y="2619023"/>
                  </a:lnTo>
                  <a:lnTo>
                    <a:pt x="457" y="2614422"/>
                  </a:lnTo>
                  <a:lnTo>
                    <a:pt x="0" y="2609778"/>
                  </a:lnTo>
                  <a:lnTo>
                    <a:pt x="0" y="26050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43350" y="527685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66675"/>
                  </a:moveTo>
                  <a:lnTo>
                    <a:pt x="133350" y="66675"/>
                  </a:lnTo>
                </a:path>
                <a:path w="133350" h="133350">
                  <a:moveTo>
                    <a:pt x="66675" y="0"/>
                  </a:moveTo>
                  <a:lnTo>
                    <a:pt x="133350" y="66675"/>
                  </a:lnTo>
                  <a:lnTo>
                    <a:pt x="66675" y="13335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883025" y="4903520"/>
            <a:ext cx="2096770" cy="1249045"/>
          </a:xfrm>
          <a:prstGeom prst="rect">
            <a:avLst/>
          </a:prstGeom>
        </p:spPr>
        <p:txBody>
          <a:bodyPr wrap="square" lIns="0" tIns="22733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790"/>
              </a:spcBef>
            </a:pP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Terminology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650" spc="-10" b="1">
                <a:solidFill>
                  <a:srgbClr val="60A5FA"/>
                </a:solidFill>
                <a:latin typeface="Arial"/>
                <a:cs typeface="Arial"/>
              </a:rPr>
              <a:t>environ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883025" y="6217594"/>
            <a:ext cx="1579880" cy="5441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50" spc="-70" b="1">
                <a:solidFill>
                  <a:srgbClr val="60A5FA"/>
                </a:solidFill>
                <a:latin typeface="Arial"/>
                <a:cs typeface="Arial"/>
              </a:rPr>
              <a:t>Array</a:t>
            </a:r>
            <a:r>
              <a:rPr dirty="0" sz="1650" spc="-8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35" b="1">
                <a:solidFill>
                  <a:srgbClr val="60A5FA"/>
                </a:solidFill>
                <a:latin typeface="Arial"/>
                <a:cs typeface="Arial"/>
              </a:rPr>
              <a:t>of</a:t>
            </a:r>
            <a:r>
              <a:rPr dirty="0" sz="1650" spc="-8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60" b="1">
                <a:solidFill>
                  <a:srgbClr val="60A5FA"/>
                </a:solidFill>
                <a:latin typeface="Arial"/>
                <a:cs typeface="Arial"/>
              </a:rPr>
              <a:t>pointers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list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83025" y="6822151"/>
            <a:ext cx="1683385" cy="5492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50" spc="-90" b="1">
                <a:solidFill>
                  <a:srgbClr val="60A5FA"/>
                </a:solidFill>
                <a:latin typeface="Arial"/>
                <a:cs typeface="Arial"/>
              </a:rPr>
              <a:t>Pointed</a:t>
            </a:r>
            <a:r>
              <a:rPr dirty="0" sz="1700" spc="-90" b="1">
                <a:solidFill>
                  <a:srgbClr val="60A5FA"/>
                </a:solidFill>
                <a:latin typeface="Berlin Sans FB"/>
                <a:cs typeface="Berlin Sans FB"/>
              </a:rPr>
              <a:t>-</a:t>
            </a:r>
            <a:r>
              <a:rPr dirty="0" sz="1650" spc="-75" b="1">
                <a:solidFill>
                  <a:srgbClr val="60A5FA"/>
                </a:solidFill>
                <a:latin typeface="Arial"/>
                <a:cs typeface="Arial"/>
              </a:rPr>
              <a:t>to</a:t>
            </a:r>
            <a:r>
              <a:rPr dirty="0" sz="1650" spc="-2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55" b="1">
                <a:solidFill>
                  <a:srgbClr val="60A5FA"/>
                </a:solidFill>
                <a:latin typeface="Arial"/>
                <a:cs typeface="Arial"/>
              </a:rPr>
              <a:t>strings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strings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1752600"/>
            <a:ext cx="5334000" cy="5867400"/>
            <a:chOff x="9296400" y="1752600"/>
            <a:chExt cx="5334000" cy="5867400"/>
          </a:xfrm>
        </p:grpSpPr>
        <p:sp>
          <p:nvSpPr>
            <p:cNvPr id="19" name="object 19" descr=""/>
            <p:cNvSpPr/>
            <p:nvPr/>
          </p:nvSpPr>
          <p:spPr>
            <a:xfrm>
              <a:off x="9301162" y="1757362"/>
              <a:ext cx="5324475" cy="5857875"/>
            </a:xfrm>
            <a:custGeom>
              <a:avLst/>
              <a:gdLst/>
              <a:ahLst/>
              <a:cxnLst/>
              <a:rect l="l" t="t" r="r" b="b"/>
              <a:pathLst>
                <a:path w="5324475" h="5857875">
                  <a:moveTo>
                    <a:pt x="5257727" y="5857874"/>
                  </a:moveTo>
                  <a:lnTo>
                    <a:pt x="66746" y="5857874"/>
                  </a:lnTo>
                  <a:lnTo>
                    <a:pt x="62100" y="5857416"/>
                  </a:lnTo>
                  <a:lnTo>
                    <a:pt x="24240" y="5840267"/>
                  </a:lnTo>
                  <a:lnTo>
                    <a:pt x="2286" y="5804973"/>
                  </a:lnTo>
                  <a:lnTo>
                    <a:pt x="0" y="5791128"/>
                  </a:lnTo>
                  <a:lnTo>
                    <a:pt x="0" y="57864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5791128"/>
                  </a:lnTo>
                  <a:lnTo>
                    <a:pt x="5309828" y="5830024"/>
                  </a:lnTo>
                  <a:lnTo>
                    <a:pt x="5276039" y="5854230"/>
                  </a:lnTo>
                  <a:lnTo>
                    <a:pt x="5262372" y="5857416"/>
                  </a:lnTo>
                  <a:lnTo>
                    <a:pt x="5257727" y="58578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01162" y="1757362"/>
              <a:ext cx="5324475" cy="5857875"/>
            </a:xfrm>
            <a:custGeom>
              <a:avLst/>
              <a:gdLst/>
              <a:ahLst/>
              <a:cxnLst/>
              <a:rect l="l" t="t" r="r" b="b"/>
              <a:pathLst>
                <a:path w="5324475" h="5857875">
                  <a:moveTo>
                    <a:pt x="0" y="5786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5786437"/>
                  </a:lnTo>
                  <a:lnTo>
                    <a:pt x="5324474" y="5791128"/>
                  </a:lnTo>
                  <a:lnTo>
                    <a:pt x="5324015" y="5795773"/>
                  </a:lnTo>
                  <a:lnTo>
                    <a:pt x="5323100" y="5800374"/>
                  </a:lnTo>
                  <a:lnTo>
                    <a:pt x="5322186" y="5804973"/>
                  </a:lnTo>
                  <a:lnTo>
                    <a:pt x="5303550" y="5836950"/>
                  </a:lnTo>
                  <a:lnTo>
                    <a:pt x="5300233" y="5840267"/>
                  </a:lnTo>
                  <a:lnTo>
                    <a:pt x="5296625" y="5843228"/>
                  </a:lnTo>
                  <a:lnTo>
                    <a:pt x="5292724" y="5845834"/>
                  </a:lnTo>
                  <a:lnTo>
                    <a:pt x="5288823" y="5848440"/>
                  </a:lnTo>
                  <a:lnTo>
                    <a:pt x="5253037" y="5857875"/>
                  </a:lnTo>
                  <a:lnTo>
                    <a:pt x="71437" y="5857875"/>
                  </a:lnTo>
                  <a:lnTo>
                    <a:pt x="31747" y="5845834"/>
                  </a:lnTo>
                  <a:lnTo>
                    <a:pt x="20923" y="5836950"/>
                  </a:lnTo>
                  <a:lnTo>
                    <a:pt x="17606" y="5833633"/>
                  </a:lnTo>
                  <a:lnTo>
                    <a:pt x="14644" y="5830024"/>
                  </a:lnTo>
                  <a:lnTo>
                    <a:pt x="12038" y="5826124"/>
                  </a:lnTo>
                  <a:lnTo>
                    <a:pt x="9432" y="5822224"/>
                  </a:lnTo>
                  <a:lnTo>
                    <a:pt x="7231" y="5818107"/>
                  </a:lnTo>
                  <a:lnTo>
                    <a:pt x="5436" y="5813774"/>
                  </a:lnTo>
                  <a:lnTo>
                    <a:pt x="3641" y="5809440"/>
                  </a:lnTo>
                  <a:lnTo>
                    <a:pt x="2286" y="5804973"/>
                  </a:lnTo>
                  <a:lnTo>
                    <a:pt x="1371" y="5800373"/>
                  </a:lnTo>
                  <a:lnTo>
                    <a:pt x="457" y="5795772"/>
                  </a:lnTo>
                  <a:lnTo>
                    <a:pt x="0" y="5791128"/>
                  </a:lnTo>
                  <a:lnTo>
                    <a:pt x="0" y="57864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34525" y="2486025"/>
              <a:ext cx="4857750" cy="2438400"/>
            </a:xfrm>
            <a:custGeom>
              <a:avLst/>
              <a:gdLst/>
              <a:ahLst/>
              <a:cxnLst/>
              <a:rect l="l" t="t" r="r" b="b"/>
              <a:pathLst>
                <a:path w="4857750" h="2438400">
                  <a:moveTo>
                    <a:pt x="4786553" y="2438400"/>
                  </a:moveTo>
                  <a:lnTo>
                    <a:pt x="71196" y="2438400"/>
                  </a:lnTo>
                  <a:lnTo>
                    <a:pt x="66240" y="2437912"/>
                  </a:lnTo>
                  <a:lnTo>
                    <a:pt x="29705" y="2422778"/>
                  </a:lnTo>
                  <a:lnTo>
                    <a:pt x="3885" y="2386737"/>
                  </a:lnTo>
                  <a:lnTo>
                    <a:pt x="0" y="2367203"/>
                  </a:lnTo>
                  <a:lnTo>
                    <a:pt x="0" y="2362200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786553" y="0"/>
                  </a:lnTo>
                  <a:lnTo>
                    <a:pt x="4828043" y="15621"/>
                  </a:lnTo>
                  <a:lnTo>
                    <a:pt x="4853863" y="51661"/>
                  </a:lnTo>
                  <a:lnTo>
                    <a:pt x="4857749" y="71196"/>
                  </a:lnTo>
                  <a:lnTo>
                    <a:pt x="4857749" y="2367203"/>
                  </a:lnTo>
                  <a:lnTo>
                    <a:pt x="4842127" y="2408695"/>
                  </a:lnTo>
                  <a:lnTo>
                    <a:pt x="4806086" y="2434514"/>
                  </a:lnTo>
                  <a:lnTo>
                    <a:pt x="4791507" y="2437911"/>
                  </a:lnTo>
                  <a:lnTo>
                    <a:pt x="4786553" y="2438400"/>
                  </a:lnTo>
                  <a:close/>
                </a:path>
              </a:pathLst>
            </a:custGeom>
            <a:solidFill>
              <a:srgbClr val="33405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539287" y="5157787"/>
              <a:ext cx="4848225" cy="1495425"/>
            </a:xfrm>
            <a:custGeom>
              <a:avLst/>
              <a:gdLst/>
              <a:ahLst/>
              <a:cxnLst/>
              <a:rect l="l" t="t" r="r" b="b"/>
              <a:pathLst>
                <a:path w="4848225" h="1495425">
                  <a:moveTo>
                    <a:pt x="4781477" y="1495425"/>
                  </a:moveTo>
                  <a:lnTo>
                    <a:pt x="66746" y="1495425"/>
                  </a:lnTo>
                  <a:lnTo>
                    <a:pt x="62101" y="1494967"/>
                  </a:lnTo>
                  <a:lnTo>
                    <a:pt x="24240" y="1477817"/>
                  </a:lnTo>
                  <a:lnTo>
                    <a:pt x="2287" y="1442523"/>
                  </a:lnTo>
                  <a:lnTo>
                    <a:pt x="0" y="1428678"/>
                  </a:lnTo>
                  <a:lnTo>
                    <a:pt x="0" y="1423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4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428678"/>
                  </a:lnTo>
                  <a:lnTo>
                    <a:pt x="4833579" y="1467575"/>
                  </a:lnTo>
                  <a:lnTo>
                    <a:pt x="4799789" y="1491781"/>
                  </a:lnTo>
                  <a:lnTo>
                    <a:pt x="4786123" y="1494967"/>
                  </a:lnTo>
                  <a:lnTo>
                    <a:pt x="4781477" y="1495425"/>
                  </a:lnTo>
                  <a:close/>
                </a:path>
              </a:pathLst>
            </a:custGeom>
            <a:solidFill>
              <a:srgbClr val="703F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39287" y="5157787"/>
              <a:ext cx="4848225" cy="1495425"/>
            </a:xfrm>
            <a:custGeom>
              <a:avLst/>
              <a:gdLst/>
              <a:ahLst/>
              <a:cxnLst/>
              <a:rect l="l" t="t" r="r" b="b"/>
              <a:pathLst>
                <a:path w="4848225" h="1495425">
                  <a:moveTo>
                    <a:pt x="0" y="1423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4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423987"/>
                  </a:lnTo>
                  <a:lnTo>
                    <a:pt x="4848224" y="1428678"/>
                  </a:lnTo>
                  <a:lnTo>
                    <a:pt x="4847766" y="1433323"/>
                  </a:lnTo>
                  <a:lnTo>
                    <a:pt x="4846850" y="1437924"/>
                  </a:lnTo>
                  <a:lnTo>
                    <a:pt x="4845936" y="1442524"/>
                  </a:lnTo>
                  <a:lnTo>
                    <a:pt x="4827300" y="1474500"/>
                  </a:lnTo>
                  <a:lnTo>
                    <a:pt x="4823984" y="1477817"/>
                  </a:lnTo>
                  <a:lnTo>
                    <a:pt x="4804123" y="1489986"/>
                  </a:lnTo>
                  <a:lnTo>
                    <a:pt x="4799789" y="1491781"/>
                  </a:lnTo>
                  <a:lnTo>
                    <a:pt x="4795322" y="1493136"/>
                  </a:lnTo>
                  <a:lnTo>
                    <a:pt x="4790722" y="1494052"/>
                  </a:lnTo>
                  <a:lnTo>
                    <a:pt x="4786123" y="1494967"/>
                  </a:lnTo>
                  <a:lnTo>
                    <a:pt x="4781477" y="1495425"/>
                  </a:lnTo>
                  <a:lnTo>
                    <a:pt x="4776787" y="1495425"/>
                  </a:lnTo>
                  <a:lnTo>
                    <a:pt x="71437" y="1495425"/>
                  </a:lnTo>
                  <a:lnTo>
                    <a:pt x="66746" y="1495425"/>
                  </a:lnTo>
                  <a:lnTo>
                    <a:pt x="62101" y="1494967"/>
                  </a:lnTo>
                  <a:lnTo>
                    <a:pt x="57500" y="1494052"/>
                  </a:lnTo>
                  <a:lnTo>
                    <a:pt x="52899" y="1493136"/>
                  </a:lnTo>
                  <a:lnTo>
                    <a:pt x="48432" y="1491781"/>
                  </a:lnTo>
                  <a:lnTo>
                    <a:pt x="44099" y="1489986"/>
                  </a:lnTo>
                  <a:lnTo>
                    <a:pt x="39765" y="1488191"/>
                  </a:lnTo>
                  <a:lnTo>
                    <a:pt x="20923" y="1474500"/>
                  </a:lnTo>
                  <a:lnTo>
                    <a:pt x="17606" y="1471183"/>
                  </a:lnTo>
                  <a:lnTo>
                    <a:pt x="5437" y="1451325"/>
                  </a:lnTo>
                  <a:lnTo>
                    <a:pt x="3641" y="1446990"/>
                  </a:lnTo>
                  <a:lnTo>
                    <a:pt x="2287" y="1442523"/>
                  </a:lnTo>
                  <a:lnTo>
                    <a:pt x="1371" y="1437923"/>
                  </a:lnTo>
                  <a:lnTo>
                    <a:pt x="457" y="1433322"/>
                  </a:lnTo>
                  <a:lnTo>
                    <a:pt x="0" y="1428678"/>
                  </a:lnTo>
                  <a:lnTo>
                    <a:pt x="0" y="1423987"/>
                  </a:lnTo>
                  <a:close/>
                </a:path>
              </a:pathLst>
            </a:custGeom>
            <a:ln w="9525">
              <a:solidFill>
                <a:srgbClr val="CA8A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3575" y="2057400"/>
              <a:ext cx="190500" cy="209540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4225925" y="1932349"/>
            <a:ext cx="868743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50865" algn="l"/>
              </a:tabLst>
            </a:pPr>
            <a:r>
              <a:rPr dirty="0" sz="2500" spc="-150" b="1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r>
              <a:rPr dirty="0" sz="25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dirty="0" sz="25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Visual</a:t>
            </a:r>
            <a:r>
              <a:rPr dirty="0" sz="25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Representation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9686925" y="3057525"/>
            <a:ext cx="152400" cy="1676400"/>
            <a:chOff x="9686925" y="3057525"/>
            <a:chExt cx="152400" cy="1676400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5" y="3057525"/>
              <a:ext cx="152399" cy="1523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5" y="3362325"/>
              <a:ext cx="152399" cy="1523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5" y="3667125"/>
              <a:ext cx="152399" cy="1523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5" y="3971925"/>
              <a:ext cx="152399" cy="1523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86925" y="4276725"/>
              <a:ext cx="152399" cy="1523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86925" y="4581525"/>
              <a:ext cx="152399" cy="15239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9674225" y="2605484"/>
            <a:ext cx="2212975" cy="21336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0" b="1">
                <a:solidFill>
                  <a:srgbClr val="BF83FB"/>
                </a:solidFill>
                <a:latin typeface="Arial"/>
                <a:cs typeface="Arial"/>
              </a:rPr>
              <a:t>environ</a:t>
            </a:r>
            <a:r>
              <a:rPr dirty="0" sz="1700" spc="-10">
                <a:solidFill>
                  <a:srgbClr val="BF83FB"/>
                </a:solidFill>
                <a:latin typeface="Segoe UI Symbol"/>
                <a:cs typeface="Segoe UI Symbol"/>
              </a:rPr>
              <a:t>:</a:t>
            </a:r>
            <a:endParaRPr sz="1700">
              <a:latin typeface="Segoe UI Symbol"/>
              <a:cs typeface="Segoe UI Symbol"/>
            </a:endParaRPr>
          </a:p>
          <a:p>
            <a:pPr marL="279400" marR="5080">
              <a:lnSpc>
                <a:spcPct val="166700"/>
              </a:lnSpc>
              <a:spcBef>
                <a:spcPts val="120"/>
              </a:spcBef>
            </a:pPr>
            <a:r>
              <a:rPr dirty="0" sz="1200" spc="-10">
                <a:solidFill>
                  <a:srgbClr val="4ADE80"/>
                </a:solidFill>
                <a:latin typeface="Courier New"/>
                <a:cs typeface="Courier New"/>
              </a:rPr>
              <a:t>HOME=/home/sar\0 PATH=:/bin:/usr/bin\0 SHELL=/bin/bash\0 USER=sar\0 LOGNAME=sar\0</a:t>
            </a:r>
            <a:endParaRPr sz="12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960"/>
              </a:spcBef>
            </a:pPr>
            <a:r>
              <a:rPr dirty="0" sz="1200" spc="-20">
                <a:solidFill>
                  <a:srgbClr val="F77070"/>
                </a:solidFill>
                <a:latin typeface="Courier New"/>
                <a:cs typeface="Courier New"/>
              </a:rPr>
              <a:t>NULL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683750" y="5187893"/>
            <a:ext cx="2703195" cy="130302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350" spc="-100" b="1">
                <a:solidFill>
                  <a:srgbClr val="FACC15"/>
                </a:solidFill>
                <a:latin typeface="Arial"/>
                <a:cs typeface="Arial"/>
              </a:rPr>
              <a:t>Key</a:t>
            </a:r>
            <a:r>
              <a:rPr dirty="0" sz="1350" spc="-7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ACC15"/>
                </a:solidFill>
                <a:latin typeface="Arial"/>
                <a:cs typeface="Arial"/>
              </a:rPr>
              <a:t>Points</a:t>
            </a:r>
            <a:r>
              <a:rPr dirty="0" sz="1350" spc="-10">
                <a:solidFill>
                  <a:srgbClr val="FACC15"/>
                </a:solidFill>
                <a:latin typeface="Segoe UI Symbol"/>
                <a:cs typeface="Segoe UI Symbol"/>
              </a:rPr>
              <a:t>:</a:t>
            </a:r>
            <a:endParaRPr sz="1350">
              <a:latin typeface="Segoe UI Symbol"/>
              <a:cs typeface="Segoe UI Symbol"/>
            </a:endParaRPr>
          </a:p>
          <a:p>
            <a:pPr marL="124460" indent="-111760">
              <a:lnSpc>
                <a:spcPct val="100000"/>
              </a:lnSpc>
              <a:spcBef>
                <a:spcPts val="755"/>
              </a:spcBef>
              <a:buChar char="•"/>
              <a:tabLst>
                <a:tab pos="124460" algn="l"/>
              </a:tabLst>
            </a:pPr>
            <a:r>
              <a:rPr dirty="0" sz="1150" spc="-50">
                <a:solidFill>
                  <a:srgbClr val="CBD5E1"/>
                </a:solidFill>
                <a:latin typeface="Microsoft Sans Serif"/>
                <a:cs typeface="Microsoft Sans Serif"/>
              </a:rPr>
              <a:t>Each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string</a:t>
            </a: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ends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null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terminator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(\0)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Array</a:t>
            </a: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ends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55">
                <a:solidFill>
                  <a:srgbClr val="CBD5E1"/>
                </a:solidFill>
                <a:latin typeface="Microsoft Sans Serif"/>
                <a:cs typeface="Microsoft Sans Serif"/>
              </a:rPr>
              <a:t>NULL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Similar</a:t>
            </a:r>
            <a:r>
              <a:rPr dirty="0" sz="11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structure</a:t>
            </a: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argv</a:t>
            </a: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array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40">
                <a:solidFill>
                  <a:srgbClr val="CBD5E1"/>
                </a:solidFill>
                <a:latin typeface="Microsoft Sans Serif"/>
                <a:cs typeface="Microsoft Sans Serif"/>
              </a:rPr>
              <a:t>Names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typically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all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uppercase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320"/>
              <a:t>Environment</a:t>
            </a:r>
            <a:r>
              <a:rPr dirty="0" sz="5100" spc="-305"/>
              <a:t> </a:t>
            </a:r>
            <a:r>
              <a:rPr dirty="0" sz="5100" spc="-295"/>
              <a:t>Access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Methods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for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Accessing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Variables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2495550"/>
            <a:chOff x="3657600" y="1752600"/>
            <a:chExt cx="5334000" cy="249555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2486025"/>
            </a:xfrm>
            <a:custGeom>
              <a:avLst/>
              <a:gdLst/>
              <a:ahLst/>
              <a:cxnLst/>
              <a:rect l="l" t="t" r="r" b="b"/>
              <a:pathLst>
                <a:path w="5324475" h="2486025">
                  <a:moveTo>
                    <a:pt x="5257728" y="2486024"/>
                  </a:moveTo>
                  <a:lnTo>
                    <a:pt x="66746" y="2486024"/>
                  </a:lnTo>
                  <a:lnTo>
                    <a:pt x="62101" y="2485567"/>
                  </a:lnTo>
                  <a:lnTo>
                    <a:pt x="24240" y="2468417"/>
                  </a:lnTo>
                  <a:lnTo>
                    <a:pt x="2286" y="2433124"/>
                  </a:lnTo>
                  <a:lnTo>
                    <a:pt x="0" y="2419278"/>
                  </a:lnTo>
                  <a:lnTo>
                    <a:pt x="0" y="2414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419278"/>
                  </a:lnTo>
                  <a:lnTo>
                    <a:pt x="5309829" y="2458175"/>
                  </a:lnTo>
                  <a:lnTo>
                    <a:pt x="5276040" y="2482381"/>
                  </a:lnTo>
                  <a:lnTo>
                    <a:pt x="5262372" y="2485567"/>
                  </a:lnTo>
                  <a:lnTo>
                    <a:pt x="5257728" y="24860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2486025"/>
            </a:xfrm>
            <a:custGeom>
              <a:avLst/>
              <a:gdLst/>
              <a:ahLst/>
              <a:cxnLst/>
              <a:rect l="l" t="t" r="r" b="b"/>
              <a:pathLst>
                <a:path w="5324475" h="2486025">
                  <a:moveTo>
                    <a:pt x="0" y="2414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2414587"/>
                  </a:lnTo>
                  <a:lnTo>
                    <a:pt x="5319036" y="2441924"/>
                  </a:lnTo>
                  <a:lnTo>
                    <a:pt x="5317241" y="2446258"/>
                  </a:lnTo>
                  <a:lnTo>
                    <a:pt x="5315040" y="2450375"/>
                  </a:lnTo>
                  <a:lnTo>
                    <a:pt x="5312434" y="2454275"/>
                  </a:lnTo>
                  <a:lnTo>
                    <a:pt x="5309829" y="2458175"/>
                  </a:lnTo>
                  <a:lnTo>
                    <a:pt x="5292724" y="2473984"/>
                  </a:lnTo>
                  <a:lnTo>
                    <a:pt x="5288824" y="2476590"/>
                  </a:lnTo>
                  <a:lnTo>
                    <a:pt x="5284708" y="2478791"/>
                  </a:lnTo>
                  <a:lnTo>
                    <a:pt x="5280374" y="2480586"/>
                  </a:lnTo>
                  <a:lnTo>
                    <a:pt x="5276040" y="2482381"/>
                  </a:lnTo>
                  <a:lnTo>
                    <a:pt x="5271573" y="2483736"/>
                  </a:lnTo>
                  <a:lnTo>
                    <a:pt x="5266973" y="2484651"/>
                  </a:lnTo>
                  <a:lnTo>
                    <a:pt x="5262372" y="2485567"/>
                  </a:lnTo>
                  <a:lnTo>
                    <a:pt x="5257728" y="2486024"/>
                  </a:lnTo>
                  <a:lnTo>
                    <a:pt x="5253037" y="2486025"/>
                  </a:lnTo>
                  <a:lnTo>
                    <a:pt x="71437" y="2486025"/>
                  </a:lnTo>
                  <a:lnTo>
                    <a:pt x="66746" y="2486024"/>
                  </a:lnTo>
                  <a:lnTo>
                    <a:pt x="62101" y="2485567"/>
                  </a:lnTo>
                  <a:lnTo>
                    <a:pt x="57500" y="2484651"/>
                  </a:lnTo>
                  <a:lnTo>
                    <a:pt x="52899" y="2483736"/>
                  </a:lnTo>
                  <a:lnTo>
                    <a:pt x="48432" y="2482381"/>
                  </a:lnTo>
                  <a:lnTo>
                    <a:pt x="44099" y="2480586"/>
                  </a:lnTo>
                  <a:lnTo>
                    <a:pt x="39765" y="2478791"/>
                  </a:lnTo>
                  <a:lnTo>
                    <a:pt x="35648" y="2476590"/>
                  </a:lnTo>
                  <a:lnTo>
                    <a:pt x="31748" y="2473984"/>
                  </a:lnTo>
                  <a:lnTo>
                    <a:pt x="27848" y="2471378"/>
                  </a:lnTo>
                  <a:lnTo>
                    <a:pt x="24240" y="2468417"/>
                  </a:lnTo>
                  <a:lnTo>
                    <a:pt x="20923" y="2465101"/>
                  </a:lnTo>
                  <a:lnTo>
                    <a:pt x="17606" y="2461784"/>
                  </a:lnTo>
                  <a:lnTo>
                    <a:pt x="14645" y="2458175"/>
                  </a:lnTo>
                  <a:lnTo>
                    <a:pt x="12039" y="2454275"/>
                  </a:lnTo>
                  <a:lnTo>
                    <a:pt x="9432" y="2450375"/>
                  </a:lnTo>
                  <a:lnTo>
                    <a:pt x="7232" y="2446258"/>
                  </a:lnTo>
                  <a:lnTo>
                    <a:pt x="5437" y="2441924"/>
                  </a:lnTo>
                  <a:lnTo>
                    <a:pt x="3642" y="2437591"/>
                  </a:lnTo>
                  <a:lnTo>
                    <a:pt x="2286" y="2433124"/>
                  </a:lnTo>
                  <a:lnTo>
                    <a:pt x="1372" y="2428524"/>
                  </a:lnTo>
                  <a:lnTo>
                    <a:pt x="457" y="2423923"/>
                  </a:lnTo>
                  <a:lnTo>
                    <a:pt x="0" y="2419278"/>
                  </a:lnTo>
                  <a:lnTo>
                    <a:pt x="0" y="24145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2490787"/>
              <a:ext cx="4848225" cy="695325"/>
            </a:xfrm>
            <a:custGeom>
              <a:avLst/>
              <a:gdLst/>
              <a:ahLst/>
              <a:cxnLst/>
              <a:rect l="l" t="t" r="r" b="b"/>
              <a:pathLst>
                <a:path w="4848225" h="695325">
                  <a:moveTo>
                    <a:pt x="4781478" y="695324"/>
                  </a:moveTo>
                  <a:lnTo>
                    <a:pt x="66747" y="695324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2287" y="642424"/>
                  </a:lnTo>
                  <a:lnTo>
                    <a:pt x="0" y="628577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628577"/>
                  </a:lnTo>
                  <a:lnTo>
                    <a:pt x="4833578" y="667475"/>
                  </a:lnTo>
                  <a:lnTo>
                    <a:pt x="4799790" y="691681"/>
                  </a:lnTo>
                  <a:lnTo>
                    <a:pt x="4786123" y="694867"/>
                  </a:lnTo>
                  <a:lnTo>
                    <a:pt x="4781478" y="695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2490787"/>
              <a:ext cx="4848225" cy="695325"/>
            </a:xfrm>
            <a:custGeom>
              <a:avLst/>
              <a:gdLst/>
              <a:ahLst/>
              <a:cxnLst/>
              <a:rect l="l" t="t" r="r" b="b"/>
              <a:pathLst>
                <a:path w="484822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6851" y="57500"/>
                  </a:lnTo>
                  <a:lnTo>
                    <a:pt x="4847767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623887"/>
                  </a:lnTo>
                  <a:lnTo>
                    <a:pt x="4836184" y="663575"/>
                  </a:lnTo>
                  <a:lnTo>
                    <a:pt x="4804124" y="689886"/>
                  </a:lnTo>
                  <a:lnTo>
                    <a:pt x="4776787" y="695325"/>
                  </a:lnTo>
                  <a:lnTo>
                    <a:pt x="71437" y="695325"/>
                  </a:lnTo>
                  <a:lnTo>
                    <a:pt x="31748" y="683285"/>
                  </a:lnTo>
                  <a:lnTo>
                    <a:pt x="20923" y="674401"/>
                  </a:lnTo>
                  <a:lnTo>
                    <a:pt x="17606" y="671084"/>
                  </a:lnTo>
                  <a:lnTo>
                    <a:pt x="457" y="633223"/>
                  </a:lnTo>
                  <a:lnTo>
                    <a:pt x="0" y="628577"/>
                  </a:lnTo>
                  <a:lnTo>
                    <a:pt x="0" y="623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00487" y="3348037"/>
              <a:ext cx="4848225" cy="657225"/>
            </a:xfrm>
            <a:custGeom>
              <a:avLst/>
              <a:gdLst/>
              <a:ahLst/>
              <a:cxnLst/>
              <a:rect l="l" t="t" r="r" b="b"/>
              <a:pathLst>
                <a:path w="4848225" h="657225">
                  <a:moveTo>
                    <a:pt x="4781478" y="657224"/>
                  </a:moveTo>
                  <a:lnTo>
                    <a:pt x="66747" y="657224"/>
                  </a:lnTo>
                  <a:lnTo>
                    <a:pt x="62101" y="656767"/>
                  </a:lnTo>
                  <a:lnTo>
                    <a:pt x="24240" y="639617"/>
                  </a:lnTo>
                  <a:lnTo>
                    <a:pt x="2287" y="604324"/>
                  </a:lnTo>
                  <a:lnTo>
                    <a:pt x="0" y="590477"/>
                  </a:lnTo>
                  <a:lnTo>
                    <a:pt x="0" y="5857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4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590477"/>
                  </a:lnTo>
                  <a:lnTo>
                    <a:pt x="4833578" y="629375"/>
                  </a:lnTo>
                  <a:lnTo>
                    <a:pt x="4799790" y="653581"/>
                  </a:lnTo>
                  <a:lnTo>
                    <a:pt x="4786123" y="656767"/>
                  </a:lnTo>
                  <a:lnTo>
                    <a:pt x="4781478" y="657224"/>
                  </a:lnTo>
                  <a:close/>
                </a:path>
              </a:pathLst>
            </a:custGeom>
            <a:solidFill>
              <a:srgbClr val="7E1C1C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900487" y="3348037"/>
              <a:ext cx="4848225" cy="657225"/>
            </a:xfrm>
            <a:custGeom>
              <a:avLst/>
              <a:gdLst/>
              <a:ahLst/>
              <a:cxnLst/>
              <a:rect l="l" t="t" r="r" b="b"/>
              <a:pathLst>
                <a:path w="4848225" h="657225">
                  <a:moveTo>
                    <a:pt x="0" y="585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790724" y="1372"/>
                  </a:lnTo>
                  <a:lnTo>
                    <a:pt x="4795324" y="2287"/>
                  </a:lnTo>
                  <a:lnTo>
                    <a:pt x="4799790" y="3642"/>
                  </a:lnTo>
                  <a:lnTo>
                    <a:pt x="4804124" y="5437"/>
                  </a:lnTo>
                  <a:lnTo>
                    <a:pt x="4808458" y="7232"/>
                  </a:lnTo>
                  <a:lnTo>
                    <a:pt x="4812574" y="9432"/>
                  </a:lnTo>
                  <a:lnTo>
                    <a:pt x="4816474" y="12038"/>
                  </a:lnTo>
                  <a:lnTo>
                    <a:pt x="4820375" y="14644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7767" y="62100"/>
                  </a:lnTo>
                  <a:lnTo>
                    <a:pt x="4848225" y="71437"/>
                  </a:lnTo>
                  <a:lnTo>
                    <a:pt x="4848225" y="585787"/>
                  </a:lnTo>
                  <a:lnTo>
                    <a:pt x="4842786" y="613124"/>
                  </a:lnTo>
                  <a:lnTo>
                    <a:pt x="4840990" y="617458"/>
                  </a:lnTo>
                  <a:lnTo>
                    <a:pt x="4838790" y="621575"/>
                  </a:lnTo>
                  <a:lnTo>
                    <a:pt x="4836184" y="625475"/>
                  </a:lnTo>
                  <a:lnTo>
                    <a:pt x="4833578" y="629375"/>
                  </a:lnTo>
                  <a:lnTo>
                    <a:pt x="4799790" y="653581"/>
                  </a:lnTo>
                  <a:lnTo>
                    <a:pt x="4776787" y="657225"/>
                  </a:lnTo>
                  <a:lnTo>
                    <a:pt x="71437" y="657225"/>
                  </a:lnTo>
                  <a:lnTo>
                    <a:pt x="31748" y="645185"/>
                  </a:lnTo>
                  <a:lnTo>
                    <a:pt x="20923" y="636301"/>
                  </a:lnTo>
                  <a:lnTo>
                    <a:pt x="17606" y="632984"/>
                  </a:lnTo>
                  <a:lnTo>
                    <a:pt x="14644" y="629375"/>
                  </a:lnTo>
                  <a:lnTo>
                    <a:pt x="12039" y="625475"/>
                  </a:lnTo>
                  <a:lnTo>
                    <a:pt x="9433" y="621575"/>
                  </a:lnTo>
                  <a:lnTo>
                    <a:pt x="0" y="590477"/>
                  </a:lnTo>
                  <a:lnTo>
                    <a:pt x="0" y="585787"/>
                  </a:lnTo>
                  <a:close/>
                </a:path>
              </a:pathLst>
            </a:custGeom>
            <a:ln w="9525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14775" y="21050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044950" y="2604770"/>
            <a:ext cx="25863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32790" marR="5080" indent="-72072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main(int argc, 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*argv[], </a:t>
            </a: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*envp[]);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006850" y="3434396"/>
            <a:ext cx="359473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10" b="1">
                <a:solidFill>
                  <a:srgbClr val="F77070"/>
                </a:solidFill>
                <a:latin typeface="Arial"/>
                <a:cs typeface="Arial"/>
              </a:rPr>
              <a:t>Historical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Third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parameter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not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recommended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95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instead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657600" y="4476750"/>
            <a:ext cx="5334000" cy="2933700"/>
            <a:chOff x="3657600" y="4476750"/>
            <a:chExt cx="5334000" cy="2933700"/>
          </a:xfrm>
        </p:grpSpPr>
        <p:sp>
          <p:nvSpPr>
            <p:cNvPr id="14" name="object 14" descr=""/>
            <p:cNvSpPr/>
            <p:nvPr/>
          </p:nvSpPr>
          <p:spPr>
            <a:xfrm>
              <a:off x="3662362" y="4481512"/>
              <a:ext cx="5324475" cy="2924175"/>
            </a:xfrm>
            <a:custGeom>
              <a:avLst/>
              <a:gdLst/>
              <a:ahLst/>
              <a:cxnLst/>
              <a:rect l="l" t="t" r="r" b="b"/>
              <a:pathLst>
                <a:path w="5324475" h="2924175">
                  <a:moveTo>
                    <a:pt x="5257728" y="2924175"/>
                  </a:moveTo>
                  <a:lnTo>
                    <a:pt x="66746" y="2924175"/>
                  </a:lnTo>
                  <a:lnTo>
                    <a:pt x="62101" y="2923717"/>
                  </a:lnTo>
                  <a:lnTo>
                    <a:pt x="24240" y="2906567"/>
                  </a:lnTo>
                  <a:lnTo>
                    <a:pt x="2286" y="2871273"/>
                  </a:lnTo>
                  <a:lnTo>
                    <a:pt x="0" y="2857427"/>
                  </a:lnTo>
                  <a:lnTo>
                    <a:pt x="0" y="28527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4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857427"/>
                  </a:lnTo>
                  <a:lnTo>
                    <a:pt x="5309829" y="2896325"/>
                  </a:lnTo>
                  <a:lnTo>
                    <a:pt x="5276040" y="2920531"/>
                  </a:lnTo>
                  <a:lnTo>
                    <a:pt x="5262372" y="2923716"/>
                  </a:lnTo>
                  <a:lnTo>
                    <a:pt x="5257728" y="29241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62362" y="4481512"/>
              <a:ext cx="5324475" cy="2924175"/>
            </a:xfrm>
            <a:custGeom>
              <a:avLst/>
              <a:gdLst/>
              <a:ahLst/>
              <a:cxnLst/>
              <a:rect l="l" t="t" r="r" b="b"/>
              <a:pathLst>
                <a:path w="5324475" h="2924175">
                  <a:moveTo>
                    <a:pt x="0" y="28527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2"/>
                  </a:lnTo>
                  <a:lnTo>
                    <a:pt x="5292724" y="12038"/>
                  </a:lnTo>
                  <a:lnTo>
                    <a:pt x="5296624" y="14644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2852737"/>
                  </a:lnTo>
                  <a:lnTo>
                    <a:pt x="5319036" y="2880074"/>
                  </a:lnTo>
                  <a:lnTo>
                    <a:pt x="5317241" y="2884407"/>
                  </a:lnTo>
                  <a:lnTo>
                    <a:pt x="5315040" y="2888524"/>
                  </a:lnTo>
                  <a:lnTo>
                    <a:pt x="5312434" y="2892425"/>
                  </a:lnTo>
                  <a:lnTo>
                    <a:pt x="5309829" y="2896325"/>
                  </a:lnTo>
                  <a:lnTo>
                    <a:pt x="5292724" y="2912134"/>
                  </a:lnTo>
                  <a:lnTo>
                    <a:pt x="5288824" y="2914740"/>
                  </a:lnTo>
                  <a:lnTo>
                    <a:pt x="5284708" y="2916940"/>
                  </a:lnTo>
                  <a:lnTo>
                    <a:pt x="5280374" y="2918736"/>
                  </a:lnTo>
                  <a:lnTo>
                    <a:pt x="5276040" y="2920531"/>
                  </a:lnTo>
                  <a:lnTo>
                    <a:pt x="5271573" y="2921886"/>
                  </a:lnTo>
                  <a:lnTo>
                    <a:pt x="5266973" y="2922801"/>
                  </a:lnTo>
                  <a:lnTo>
                    <a:pt x="5262372" y="2923716"/>
                  </a:lnTo>
                  <a:lnTo>
                    <a:pt x="5257728" y="2924175"/>
                  </a:lnTo>
                  <a:lnTo>
                    <a:pt x="5253037" y="2924175"/>
                  </a:lnTo>
                  <a:lnTo>
                    <a:pt x="71437" y="2924175"/>
                  </a:lnTo>
                  <a:lnTo>
                    <a:pt x="66746" y="2924175"/>
                  </a:lnTo>
                  <a:lnTo>
                    <a:pt x="62101" y="2923717"/>
                  </a:lnTo>
                  <a:lnTo>
                    <a:pt x="57500" y="2922802"/>
                  </a:lnTo>
                  <a:lnTo>
                    <a:pt x="52899" y="2921886"/>
                  </a:lnTo>
                  <a:lnTo>
                    <a:pt x="48432" y="2920531"/>
                  </a:lnTo>
                  <a:lnTo>
                    <a:pt x="44099" y="2918736"/>
                  </a:lnTo>
                  <a:lnTo>
                    <a:pt x="39765" y="2916940"/>
                  </a:lnTo>
                  <a:lnTo>
                    <a:pt x="35648" y="2914740"/>
                  </a:lnTo>
                  <a:lnTo>
                    <a:pt x="31748" y="2912134"/>
                  </a:lnTo>
                  <a:lnTo>
                    <a:pt x="27848" y="2909528"/>
                  </a:lnTo>
                  <a:lnTo>
                    <a:pt x="24240" y="2906567"/>
                  </a:lnTo>
                  <a:lnTo>
                    <a:pt x="20923" y="2903250"/>
                  </a:lnTo>
                  <a:lnTo>
                    <a:pt x="17606" y="2899933"/>
                  </a:lnTo>
                  <a:lnTo>
                    <a:pt x="14645" y="2896325"/>
                  </a:lnTo>
                  <a:lnTo>
                    <a:pt x="12039" y="2892425"/>
                  </a:lnTo>
                  <a:lnTo>
                    <a:pt x="9432" y="2888524"/>
                  </a:lnTo>
                  <a:lnTo>
                    <a:pt x="7232" y="2884407"/>
                  </a:lnTo>
                  <a:lnTo>
                    <a:pt x="5437" y="2880074"/>
                  </a:lnTo>
                  <a:lnTo>
                    <a:pt x="3642" y="2875740"/>
                  </a:lnTo>
                  <a:lnTo>
                    <a:pt x="2286" y="2871273"/>
                  </a:lnTo>
                  <a:lnTo>
                    <a:pt x="1372" y="2866673"/>
                  </a:lnTo>
                  <a:lnTo>
                    <a:pt x="457" y="2862072"/>
                  </a:lnTo>
                  <a:lnTo>
                    <a:pt x="0" y="2857427"/>
                  </a:lnTo>
                  <a:lnTo>
                    <a:pt x="0" y="28527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00487" y="521493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4781478" y="504825"/>
                  </a:moveTo>
                  <a:lnTo>
                    <a:pt x="66747" y="504825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3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438078"/>
                  </a:lnTo>
                  <a:lnTo>
                    <a:pt x="4833578" y="476975"/>
                  </a:lnTo>
                  <a:lnTo>
                    <a:pt x="4799790" y="501181"/>
                  </a:lnTo>
                  <a:lnTo>
                    <a:pt x="4786123" y="504367"/>
                  </a:lnTo>
                  <a:lnTo>
                    <a:pt x="4781478" y="504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00487" y="521493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42786" y="44098"/>
                  </a:lnTo>
                  <a:lnTo>
                    <a:pt x="4844581" y="48432"/>
                  </a:lnTo>
                  <a:lnTo>
                    <a:pt x="4845936" y="52899"/>
                  </a:lnTo>
                  <a:lnTo>
                    <a:pt x="4846851" y="57500"/>
                  </a:lnTo>
                  <a:lnTo>
                    <a:pt x="4847767" y="62100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433387"/>
                  </a:lnTo>
                  <a:lnTo>
                    <a:pt x="4848224" y="438078"/>
                  </a:lnTo>
                  <a:lnTo>
                    <a:pt x="4847767" y="442723"/>
                  </a:lnTo>
                  <a:lnTo>
                    <a:pt x="4846851" y="447324"/>
                  </a:lnTo>
                  <a:lnTo>
                    <a:pt x="4845936" y="451924"/>
                  </a:lnTo>
                  <a:lnTo>
                    <a:pt x="4844581" y="456392"/>
                  </a:lnTo>
                  <a:lnTo>
                    <a:pt x="4842786" y="460725"/>
                  </a:lnTo>
                  <a:lnTo>
                    <a:pt x="4840990" y="465058"/>
                  </a:lnTo>
                  <a:lnTo>
                    <a:pt x="4816475" y="492785"/>
                  </a:lnTo>
                  <a:lnTo>
                    <a:pt x="4812575" y="495391"/>
                  </a:lnTo>
                  <a:lnTo>
                    <a:pt x="4808458" y="497591"/>
                  </a:lnTo>
                  <a:lnTo>
                    <a:pt x="4804124" y="499386"/>
                  </a:lnTo>
                  <a:lnTo>
                    <a:pt x="4799790" y="501181"/>
                  </a:lnTo>
                  <a:lnTo>
                    <a:pt x="4795324" y="502536"/>
                  </a:lnTo>
                  <a:lnTo>
                    <a:pt x="4790723" y="503452"/>
                  </a:lnTo>
                  <a:lnTo>
                    <a:pt x="4786123" y="504367"/>
                  </a:lnTo>
                  <a:lnTo>
                    <a:pt x="4781478" y="504825"/>
                  </a:lnTo>
                  <a:lnTo>
                    <a:pt x="4776787" y="504825"/>
                  </a:lnTo>
                  <a:lnTo>
                    <a:pt x="71437" y="504825"/>
                  </a:lnTo>
                  <a:lnTo>
                    <a:pt x="66747" y="504825"/>
                  </a:lnTo>
                  <a:lnTo>
                    <a:pt x="62101" y="504367"/>
                  </a:lnTo>
                  <a:lnTo>
                    <a:pt x="57500" y="503452"/>
                  </a:lnTo>
                  <a:lnTo>
                    <a:pt x="52899" y="502536"/>
                  </a:lnTo>
                  <a:lnTo>
                    <a:pt x="48432" y="501181"/>
                  </a:lnTo>
                  <a:lnTo>
                    <a:pt x="44099" y="499386"/>
                  </a:lnTo>
                  <a:lnTo>
                    <a:pt x="39765" y="497591"/>
                  </a:lnTo>
                  <a:lnTo>
                    <a:pt x="35648" y="495391"/>
                  </a:lnTo>
                  <a:lnTo>
                    <a:pt x="31748" y="492785"/>
                  </a:lnTo>
                  <a:lnTo>
                    <a:pt x="27848" y="490179"/>
                  </a:lnTo>
                  <a:lnTo>
                    <a:pt x="24240" y="487218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14644" y="476976"/>
                  </a:lnTo>
                  <a:lnTo>
                    <a:pt x="12039" y="473075"/>
                  </a:lnTo>
                  <a:lnTo>
                    <a:pt x="9433" y="469175"/>
                  </a:lnTo>
                  <a:lnTo>
                    <a:pt x="7232" y="465058"/>
                  </a:lnTo>
                  <a:lnTo>
                    <a:pt x="5437" y="460725"/>
                  </a:lnTo>
                  <a:lnTo>
                    <a:pt x="3642" y="456392"/>
                  </a:lnTo>
                  <a:lnTo>
                    <a:pt x="2287" y="451924"/>
                  </a:lnTo>
                  <a:lnTo>
                    <a:pt x="1372" y="447324"/>
                  </a:lnTo>
                  <a:lnTo>
                    <a:pt x="457" y="442723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300" y="4781545"/>
              <a:ext cx="171450" cy="209802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4225925" y="4656499"/>
            <a:ext cx="246316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Preferred</a:t>
            </a: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75" b="1">
                <a:solidFill>
                  <a:srgbClr val="FFFFFF"/>
                </a:solidFill>
                <a:latin typeface="Arial"/>
                <a:cs typeface="Arial"/>
              </a:rPr>
              <a:t>Method</a:t>
            </a:r>
            <a:endParaRPr sz="25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044950" y="5359400"/>
            <a:ext cx="178625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extern 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**environ;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883025" y="5763800"/>
            <a:ext cx="3629660" cy="139700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73355" indent="-160655">
              <a:lnSpc>
                <a:spcPct val="100000"/>
              </a:lnSpc>
              <a:spcBef>
                <a:spcPts val="815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150">
                <a:solidFill>
                  <a:srgbClr val="CBD5E1"/>
                </a:solidFill>
                <a:latin typeface="Microsoft Sans Serif"/>
                <a:cs typeface="Microsoft Sans Serif"/>
              </a:rPr>
              <a:t>POSIX</a:t>
            </a:r>
            <a:r>
              <a:rPr dirty="0" sz="1600" spc="-150">
                <a:solidFill>
                  <a:srgbClr val="CBD5E1"/>
                </a:solidFill>
                <a:latin typeface="Microsoft Sans Serif"/>
                <a:cs typeface="Microsoft Sans Serif"/>
              </a:rPr>
              <a:t>.1</a:t>
            </a:r>
            <a:r>
              <a:rPr dirty="0" sz="16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specified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approach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720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Global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variable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access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720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120">
                <a:solidFill>
                  <a:srgbClr val="CBD5E1"/>
                </a:solidFill>
                <a:latin typeface="Microsoft Sans Serif"/>
                <a:cs typeface="Microsoft Sans Serif"/>
              </a:rPr>
              <a:t>ISO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14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compatibility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720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Required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 for full</a:t>
            </a:r>
            <a:r>
              <a:rPr dirty="0" sz="1650" spc="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traversal</a:t>
            </a:r>
            <a:endParaRPr sz="1650">
              <a:latin typeface="Microsoft Sans Serif"/>
              <a:cs typeface="Microsoft Sans Serif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6400" y="1752600"/>
            <a:ext cx="5334000" cy="571500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4225925" y="1932349"/>
            <a:ext cx="8347709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50865" algn="l"/>
              </a:tabLst>
            </a:pP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Parameter</a:t>
            </a:r>
            <a:r>
              <a:rPr dirty="0" sz="25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Standard</a:t>
            </a:r>
            <a:r>
              <a:rPr dirty="0" sz="25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35" b="1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674225" y="2475155"/>
            <a:ext cx="3206750" cy="724535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550" spc="-10" b="1">
                <a:solidFill>
                  <a:srgbClr val="60A5FA"/>
                </a:solidFill>
                <a:latin typeface="Arial"/>
                <a:cs typeface="Arial"/>
              </a:rPr>
              <a:t>getenv</a:t>
            </a:r>
            <a:r>
              <a:rPr dirty="0" sz="1700" spc="-10" b="1">
                <a:solidFill>
                  <a:srgbClr val="60A5FA"/>
                </a:solidFill>
                <a:latin typeface="Trebuchet MS"/>
                <a:cs typeface="Trebuchet MS"/>
              </a:rPr>
              <a:t>()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Retrieve</a:t>
            </a:r>
            <a:r>
              <a:rPr dirty="0" sz="130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specific</a:t>
            </a:r>
            <a:r>
              <a:rPr dirty="0" sz="130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</a:t>
            </a:r>
            <a:r>
              <a:rPr dirty="0" sz="130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value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836150" y="3435350"/>
            <a:ext cx="25063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char *getenv(const 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*name);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74225" y="4224734"/>
            <a:ext cx="806450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50" spc="-25" b="1">
                <a:solidFill>
                  <a:srgbClr val="60A5FA"/>
                </a:solidFill>
                <a:latin typeface="Arial"/>
                <a:cs typeface="Arial"/>
              </a:rPr>
              <a:t>putenv</a:t>
            </a:r>
            <a:r>
              <a:rPr dirty="0" sz="1700" spc="-25" b="1">
                <a:solidFill>
                  <a:srgbClr val="60A5FA"/>
                </a:solidFill>
                <a:latin typeface="Trebuchet MS"/>
                <a:cs typeface="Trebuchet MS"/>
              </a:rPr>
              <a:t>()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674225" y="4589523"/>
            <a:ext cx="22459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Set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value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836150" y="5054600"/>
            <a:ext cx="20262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putenv(char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*string);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83750" y="5759393"/>
            <a:ext cx="2740025" cy="130302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350" spc="-90" b="1">
                <a:solidFill>
                  <a:srgbClr val="60A5FA"/>
                </a:solidFill>
                <a:latin typeface="Arial"/>
                <a:cs typeface="Arial"/>
              </a:rPr>
              <a:t>Best</a:t>
            </a:r>
            <a:r>
              <a:rPr dirty="0" sz="1350" spc="-5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60A5FA"/>
                </a:solidFill>
                <a:latin typeface="Arial"/>
                <a:cs typeface="Arial"/>
              </a:rPr>
              <a:t>Practices</a:t>
            </a:r>
            <a:r>
              <a:rPr dirty="0" sz="1350" spc="-10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endParaRPr sz="1350">
              <a:latin typeface="Segoe UI Symbol"/>
              <a:cs typeface="Segoe UI Symbol"/>
            </a:endParaRPr>
          </a:p>
          <a:p>
            <a:pPr marL="124460" indent="-111760">
              <a:lnSpc>
                <a:spcPct val="100000"/>
              </a:lnSpc>
              <a:spcBef>
                <a:spcPts val="755"/>
              </a:spcBef>
              <a:buChar char="•"/>
              <a:tabLst>
                <a:tab pos="124460" algn="l"/>
              </a:tabLst>
            </a:pP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 getenv/putenv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specific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Use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</a:t>
            </a:r>
            <a:r>
              <a:rPr dirty="0" sz="1150" spc="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for full</a:t>
            </a:r>
            <a:r>
              <a:rPr dirty="0" sz="1150" spc="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traversal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Avoid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third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main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parameter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(envp)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80">
                <a:solidFill>
                  <a:srgbClr val="CBD5E1"/>
                </a:solidFill>
                <a:latin typeface="Microsoft Sans Serif"/>
                <a:cs typeface="Microsoft Sans Serif"/>
              </a:rPr>
              <a:t>ISO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80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10">
                <a:solidFill>
                  <a:srgbClr val="CBD5E1"/>
                </a:solidFill>
                <a:latin typeface="Microsoft Sans Serif"/>
                <a:cs typeface="Microsoft Sans Serif"/>
              </a:rPr>
              <a:t>POSIX.1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 compliant approach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588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4900" spc="-85"/>
              <a:t>Memory</a:t>
            </a:r>
            <a:r>
              <a:rPr dirty="0" sz="4900" spc="-300"/>
              <a:t> </a:t>
            </a:r>
            <a:r>
              <a:rPr dirty="0" sz="4900" spc="-30"/>
              <a:t>Layout</a:t>
            </a:r>
            <a:endParaRPr sz="4900"/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Typical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70" b="0">
                <a:solidFill>
                  <a:srgbClr val="93C4FD"/>
                </a:solidFill>
                <a:latin typeface="Microsoft Sans Serif"/>
                <a:cs typeface="Microsoft Sans Serif"/>
              </a:rPr>
              <a:t>C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Program</a:t>
            </a: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Memory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0" b="0">
                <a:solidFill>
                  <a:srgbClr val="93C4FD"/>
                </a:solidFill>
                <a:latin typeface="Microsoft Sans Serif"/>
                <a:cs typeface="Microsoft Sans Serif"/>
              </a:rPr>
              <a:t>Organization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752600"/>
            <a:ext cx="5334000" cy="74295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25925" y="1932349"/>
            <a:ext cx="263779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25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044950" y="2670798"/>
            <a:ext cx="2518410" cy="610616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17500">
              <a:lnSpc>
                <a:spcPct val="100000"/>
              </a:lnSpc>
              <a:spcBef>
                <a:spcPts val="345"/>
              </a:spcBef>
            </a:pPr>
            <a:r>
              <a:rPr dirty="0" sz="1650" spc="-85" b="1">
                <a:solidFill>
                  <a:srgbClr val="60A5FA"/>
                </a:solidFill>
                <a:latin typeface="Arial"/>
                <a:cs typeface="Arial"/>
              </a:rPr>
              <a:t>High</a:t>
            </a:r>
            <a:r>
              <a:rPr dirty="0" sz="1650" spc="-5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60A5FA"/>
                </a:solidFill>
                <a:latin typeface="Arial"/>
                <a:cs typeface="Arial"/>
              </a:rPr>
              <a:t>Address</a:t>
            </a:r>
            <a:endParaRPr sz="16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Command-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line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args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0">
                <a:solidFill>
                  <a:srgbClr val="CBD5E1"/>
                </a:solidFill>
                <a:latin typeface="Microsoft Sans Serif"/>
                <a:cs typeface="Microsoft Sans Serif"/>
              </a:rPr>
              <a:t>&amp;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10" b="1">
                <a:solidFill>
                  <a:srgbClr val="4ADE80"/>
                </a:solidFill>
                <a:latin typeface="Arial"/>
                <a:cs typeface="Arial"/>
              </a:rPr>
              <a:t>Stack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Automatic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variables,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function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calls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20" b="1">
                <a:solidFill>
                  <a:srgbClr val="FACC15"/>
                </a:solidFill>
                <a:latin typeface="Arial"/>
                <a:cs typeface="Arial"/>
              </a:rPr>
              <a:t>Heap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Dynamic</a:t>
            </a:r>
            <a:r>
              <a:rPr dirty="0" sz="11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50" spc="-65" b="1">
                <a:solidFill>
                  <a:srgbClr val="BF83FB"/>
                </a:solidFill>
                <a:latin typeface="Arial"/>
                <a:cs typeface="Arial"/>
              </a:rPr>
              <a:t>Uninitialized</a:t>
            </a:r>
            <a:r>
              <a:rPr dirty="0" sz="1650" spc="-5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BF83FB"/>
                </a:solidFill>
                <a:latin typeface="Arial"/>
                <a:cs typeface="Arial"/>
              </a:rPr>
              <a:t>Data</a:t>
            </a:r>
            <a:r>
              <a:rPr dirty="0" sz="1650" spc="-5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700" spc="-20" b="1">
                <a:solidFill>
                  <a:srgbClr val="BF83FB"/>
                </a:solidFill>
                <a:latin typeface="Trebuchet MS"/>
                <a:cs typeface="Trebuchet MS"/>
              </a:rPr>
              <a:t>(</a:t>
            </a:r>
            <a:r>
              <a:rPr dirty="0" sz="1650" spc="-20" b="1">
                <a:solidFill>
                  <a:srgbClr val="BF83FB"/>
                </a:solidFill>
                <a:latin typeface="Arial"/>
                <a:cs typeface="Arial"/>
              </a:rPr>
              <a:t>BSS</a:t>
            </a:r>
            <a:r>
              <a:rPr dirty="0" sz="1700" spc="-20" b="1">
                <a:solidFill>
                  <a:srgbClr val="BF83FB"/>
                </a:solidFill>
                <a:latin typeface="Trebuchet MS"/>
                <a:cs typeface="Trebuchet MS"/>
              </a:rPr>
              <a:t>)</a:t>
            </a:r>
            <a:endParaRPr sz="1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Initialized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zero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by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50" spc="-60" b="1">
                <a:solidFill>
                  <a:srgbClr val="FA913C"/>
                </a:solidFill>
                <a:latin typeface="Arial"/>
                <a:cs typeface="Arial"/>
              </a:rPr>
              <a:t>Initialized</a:t>
            </a:r>
            <a:r>
              <a:rPr dirty="0" sz="1650" spc="-25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FA913C"/>
                </a:solidFill>
                <a:latin typeface="Arial"/>
                <a:cs typeface="Arial"/>
              </a:rPr>
              <a:t>Data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Explicitly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initialized</a:t>
            </a:r>
            <a:r>
              <a:rPr dirty="0" sz="11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317500">
              <a:lnSpc>
                <a:spcPct val="100000"/>
              </a:lnSpc>
            </a:pPr>
            <a:r>
              <a:rPr dirty="0" sz="1650" spc="-80" b="1">
                <a:solidFill>
                  <a:srgbClr val="F77070"/>
                </a:solidFill>
                <a:latin typeface="Arial"/>
                <a:cs typeface="Arial"/>
              </a:rPr>
              <a:t>Text</a:t>
            </a:r>
            <a:r>
              <a:rPr dirty="0" sz="1650" spc="-5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77070"/>
                </a:solidFill>
                <a:latin typeface="Arial"/>
                <a:cs typeface="Arial"/>
              </a:rPr>
              <a:t>Segment</a:t>
            </a:r>
            <a:endParaRPr sz="165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70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Machine</a:t>
            </a:r>
            <a:r>
              <a:rPr dirty="0" sz="1150" spc="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instructions</a:t>
            </a:r>
            <a:r>
              <a:rPr dirty="0" sz="1150" spc="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(read-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only)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0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317500">
              <a:lnSpc>
                <a:spcPct val="100000"/>
              </a:lnSpc>
            </a:pPr>
            <a:r>
              <a:rPr dirty="0" sz="1600" spc="-75" b="1">
                <a:solidFill>
                  <a:srgbClr val="94A2B8"/>
                </a:solidFill>
                <a:latin typeface="Arial"/>
                <a:cs typeface="Arial"/>
              </a:rPr>
              <a:t>Low</a:t>
            </a:r>
            <a:r>
              <a:rPr dirty="0" sz="1600" spc="-55" b="1">
                <a:solidFill>
                  <a:srgbClr val="94A2B8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94A2B8"/>
                </a:solidFill>
                <a:latin typeface="Arial"/>
                <a:cs typeface="Arial"/>
              </a:rPr>
              <a:t>Address</a:t>
            </a:r>
            <a:endParaRPr sz="1600">
              <a:latin typeface="Arial"/>
              <a:cs typeface="Arial"/>
            </a:endParaRPr>
          </a:p>
          <a:p>
            <a:pPr marL="317500">
              <a:lnSpc>
                <a:spcPct val="100000"/>
              </a:lnSpc>
              <a:spcBef>
                <a:spcPts val="180"/>
              </a:spcBef>
            </a:pP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0x08048000</a:t>
            </a:r>
            <a:r>
              <a:rPr dirty="0" sz="1150" spc="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(Linux</a:t>
            </a:r>
            <a:r>
              <a:rPr dirty="0" sz="1150" spc="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x86)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296400" y="1752600"/>
            <a:ext cx="5334000" cy="3867150"/>
            <a:chOff x="9296400" y="1752600"/>
            <a:chExt cx="5334000" cy="3867150"/>
          </a:xfrm>
        </p:grpSpPr>
        <p:sp>
          <p:nvSpPr>
            <p:cNvPr id="7" name="object 7" descr=""/>
            <p:cNvSpPr/>
            <p:nvPr/>
          </p:nvSpPr>
          <p:spPr>
            <a:xfrm>
              <a:off x="9301162" y="1757362"/>
              <a:ext cx="5324475" cy="3857625"/>
            </a:xfrm>
            <a:custGeom>
              <a:avLst/>
              <a:gdLst/>
              <a:ahLst/>
              <a:cxnLst/>
              <a:rect l="l" t="t" r="r" b="b"/>
              <a:pathLst>
                <a:path w="5324475" h="3857625">
                  <a:moveTo>
                    <a:pt x="5257727" y="3857624"/>
                  </a:moveTo>
                  <a:lnTo>
                    <a:pt x="66746" y="3857624"/>
                  </a:lnTo>
                  <a:lnTo>
                    <a:pt x="62100" y="3857166"/>
                  </a:lnTo>
                  <a:lnTo>
                    <a:pt x="24240" y="3840018"/>
                  </a:lnTo>
                  <a:lnTo>
                    <a:pt x="2286" y="3804724"/>
                  </a:lnTo>
                  <a:lnTo>
                    <a:pt x="0" y="3790878"/>
                  </a:lnTo>
                  <a:lnTo>
                    <a:pt x="0" y="37861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3790878"/>
                  </a:lnTo>
                  <a:lnTo>
                    <a:pt x="5309828" y="3829776"/>
                  </a:lnTo>
                  <a:lnTo>
                    <a:pt x="5276039" y="3853981"/>
                  </a:lnTo>
                  <a:lnTo>
                    <a:pt x="5262372" y="3857166"/>
                  </a:lnTo>
                  <a:lnTo>
                    <a:pt x="5257727" y="38576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01162" y="1757362"/>
              <a:ext cx="5324475" cy="3857625"/>
            </a:xfrm>
            <a:custGeom>
              <a:avLst/>
              <a:gdLst/>
              <a:ahLst/>
              <a:cxnLst/>
              <a:rect l="l" t="t" r="r" b="b"/>
              <a:pathLst>
                <a:path w="5324475" h="3857625">
                  <a:moveTo>
                    <a:pt x="0" y="3786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3786187"/>
                  </a:lnTo>
                  <a:lnTo>
                    <a:pt x="5324474" y="3790878"/>
                  </a:lnTo>
                  <a:lnTo>
                    <a:pt x="5324015" y="3795523"/>
                  </a:lnTo>
                  <a:lnTo>
                    <a:pt x="5323100" y="3800124"/>
                  </a:lnTo>
                  <a:lnTo>
                    <a:pt x="5322186" y="3804724"/>
                  </a:lnTo>
                  <a:lnTo>
                    <a:pt x="5303550" y="3836701"/>
                  </a:lnTo>
                  <a:lnTo>
                    <a:pt x="5300233" y="3840018"/>
                  </a:lnTo>
                  <a:lnTo>
                    <a:pt x="5296625" y="3842979"/>
                  </a:lnTo>
                  <a:lnTo>
                    <a:pt x="5292724" y="3845585"/>
                  </a:lnTo>
                  <a:lnTo>
                    <a:pt x="5288823" y="3848191"/>
                  </a:lnTo>
                  <a:lnTo>
                    <a:pt x="5253037" y="3857625"/>
                  </a:lnTo>
                  <a:lnTo>
                    <a:pt x="71437" y="3857625"/>
                  </a:lnTo>
                  <a:lnTo>
                    <a:pt x="31747" y="3845585"/>
                  </a:lnTo>
                  <a:lnTo>
                    <a:pt x="20923" y="3836701"/>
                  </a:lnTo>
                  <a:lnTo>
                    <a:pt x="17606" y="3833384"/>
                  </a:lnTo>
                  <a:lnTo>
                    <a:pt x="14644" y="3829776"/>
                  </a:lnTo>
                  <a:lnTo>
                    <a:pt x="12038" y="3825875"/>
                  </a:lnTo>
                  <a:lnTo>
                    <a:pt x="9432" y="3821975"/>
                  </a:lnTo>
                  <a:lnTo>
                    <a:pt x="7231" y="3817858"/>
                  </a:lnTo>
                  <a:lnTo>
                    <a:pt x="5436" y="3813525"/>
                  </a:lnTo>
                  <a:lnTo>
                    <a:pt x="3641" y="3809190"/>
                  </a:lnTo>
                  <a:lnTo>
                    <a:pt x="2286" y="3804724"/>
                  </a:lnTo>
                  <a:lnTo>
                    <a:pt x="1371" y="3800124"/>
                  </a:lnTo>
                  <a:lnTo>
                    <a:pt x="457" y="3795523"/>
                  </a:lnTo>
                  <a:lnTo>
                    <a:pt x="0" y="3790878"/>
                  </a:lnTo>
                  <a:lnTo>
                    <a:pt x="0" y="37861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4050" y="2056710"/>
              <a:ext cx="209707" cy="21083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9521825" y="1708304"/>
            <a:ext cx="2639060" cy="1720214"/>
          </a:xfrm>
          <a:prstGeom prst="rect">
            <a:avLst/>
          </a:prstGeom>
        </p:spPr>
        <p:txBody>
          <a:bodyPr wrap="square" lIns="0" tIns="24066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95"/>
              </a:spcBef>
            </a:pPr>
            <a:r>
              <a:rPr dirty="0" sz="2500" spc="-125" b="1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80" b="1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650" spc="-80" b="1">
                <a:solidFill>
                  <a:srgbClr val="F77070"/>
                </a:solidFill>
                <a:latin typeface="Arial"/>
                <a:cs typeface="Arial"/>
              </a:rPr>
              <a:t>Text</a:t>
            </a:r>
            <a:r>
              <a:rPr dirty="0" sz="1650" spc="-5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77070"/>
                </a:solidFill>
                <a:latin typeface="Arial"/>
                <a:cs typeface="Arial"/>
              </a:rPr>
              <a:t>Segment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45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Machine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instructions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Sharable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CBD5E1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read-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only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Single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copy for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multiple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processes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21825" y="3493444"/>
            <a:ext cx="2204720" cy="7727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50" spc="-75" b="1">
                <a:solidFill>
                  <a:srgbClr val="FA913C"/>
                </a:solidFill>
                <a:latin typeface="Arial"/>
                <a:cs typeface="Arial"/>
              </a:rPr>
              <a:t>Data</a:t>
            </a:r>
            <a:r>
              <a:rPr dirty="0" sz="1650" spc="-50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A913C"/>
                </a:solidFill>
                <a:latin typeface="Arial"/>
                <a:cs typeface="Arial"/>
              </a:rPr>
              <a:t>Segment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45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Explicitly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initialized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Example: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4ADE80"/>
                </a:solidFill>
                <a:latin typeface="Courier New"/>
                <a:cs typeface="Courier New"/>
              </a:rPr>
              <a:t>int</a:t>
            </a:r>
            <a:r>
              <a:rPr dirty="0" sz="1200" spc="-20">
                <a:solidFill>
                  <a:srgbClr val="4ADE8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4ADE80"/>
                </a:solidFill>
                <a:latin typeface="Courier New"/>
                <a:cs typeface="Courier New"/>
              </a:rPr>
              <a:t>max</a:t>
            </a:r>
            <a:r>
              <a:rPr dirty="0" sz="1200" spc="-25">
                <a:solidFill>
                  <a:srgbClr val="4ADE80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4ADE80"/>
                </a:solidFill>
                <a:latin typeface="Courier New"/>
                <a:cs typeface="Courier New"/>
              </a:rPr>
              <a:t>=</a:t>
            </a:r>
            <a:r>
              <a:rPr dirty="0" sz="1200" spc="-20">
                <a:solidFill>
                  <a:srgbClr val="4ADE80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4ADE80"/>
                </a:solidFill>
                <a:latin typeface="Courier New"/>
                <a:cs typeface="Courier New"/>
              </a:rPr>
              <a:t>99;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521825" y="4350694"/>
            <a:ext cx="2225675" cy="1001394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650" spc="-165" b="1">
                <a:solidFill>
                  <a:srgbClr val="BF83FB"/>
                </a:solidFill>
                <a:latin typeface="Arial"/>
                <a:cs typeface="Arial"/>
              </a:rPr>
              <a:t>BSS</a:t>
            </a:r>
            <a:r>
              <a:rPr dirty="0" sz="1650" spc="-7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BF83FB"/>
                </a:solidFill>
                <a:latin typeface="Arial"/>
                <a:cs typeface="Arial"/>
              </a:rPr>
              <a:t>Segment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45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Uninitialized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Initialized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0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by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Example: </a:t>
            </a:r>
            <a:r>
              <a:rPr dirty="0" sz="1200">
                <a:solidFill>
                  <a:srgbClr val="4ADE80"/>
                </a:solidFill>
                <a:latin typeface="Courier New"/>
                <a:cs typeface="Courier New"/>
              </a:rPr>
              <a:t>long</a:t>
            </a:r>
            <a:r>
              <a:rPr dirty="0" sz="1200" spc="-40">
                <a:solidFill>
                  <a:srgbClr val="4ADE80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4ADE80"/>
                </a:solidFill>
                <a:latin typeface="Courier New"/>
                <a:cs typeface="Courier New"/>
              </a:rPr>
              <a:t>sum[1000];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296400" y="5848350"/>
            <a:ext cx="5334000" cy="3219450"/>
            <a:chOff x="9296400" y="5848350"/>
            <a:chExt cx="5334000" cy="3219450"/>
          </a:xfrm>
        </p:grpSpPr>
        <p:sp>
          <p:nvSpPr>
            <p:cNvPr id="14" name="object 14" descr=""/>
            <p:cNvSpPr/>
            <p:nvPr/>
          </p:nvSpPr>
          <p:spPr>
            <a:xfrm>
              <a:off x="9301162" y="5853112"/>
              <a:ext cx="5324475" cy="3209925"/>
            </a:xfrm>
            <a:custGeom>
              <a:avLst/>
              <a:gdLst/>
              <a:ahLst/>
              <a:cxnLst/>
              <a:rect l="l" t="t" r="r" b="b"/>
              <a:pathLst>
                <a:path w="5324475" h="3209925">
                  <a:moveTo>
                    <a:pt x="5257727" y="3209924"/>
                  </a:moveTo>
                  <a:lnTo>
                    <a:pt x="66746" y="3209924"/>
                  </a:lnTo>
                  <a:lnTo>
                    <a:pt x="62100" y="3209466"/>
                  </a:lnTo>
                  <a:lnTo>
                    <a:pt x="24240" y="3192316"/>
                  </a:lnTo>
                  <a:lnTo>
                    <a:pt x="2286" y="3157023"/>
                  </a:lnTo>
                  <a:lnTo>
                    <a:pt x="0" y="3143177"/>
                  </a:lnTo>
                  <a:lnTo>
                    <a:pt x="0" y="31384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4"/>
                  </a:lnTo>
                  <a:lnTo>
                    <a:pt x="5320830" y="48433"/>
                  </a:lnTo>
                  <a:lnTo>
                    <a:pt x="5324474" y="66746"/>
                  </a:lnTo>
                  <a:lnTo>
                    <a:pt x="5324474" y="3143177"/>
                  </a:lnTo>
                  <a:lnTo>
                    <a:pt x="5309828" y="3182074"/>
                  </a:lnTo>
                  <a:lnTo>
                    <a:pt x="5276039" y="3206280"/>
                  </a:lnTo>
                  <a:lnTo>
                    <a:pt x="5262372" y="3209466"/>
                  </a:lnTo>
                  <a:lnTo>
                    <a:pt x="5257727" y="32099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301162" y="5853112"/>
              <a:ext cx="5324475" cy="3209925"/>
            </a:xfrm>
            <a:custGeom>
              <a:avLst/>
              <a:gdLst/>
              <a:ahLst/>
              <a:cxnLst/>
              <a:rect l="l" t="t" r="r" b="b"/>
              <a:pathLst>
                <a:path w="5324475" h="3209925">
                  <a:moveTo>
                    <a:pt x="0" y="3138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7"/>
                  </a:lnTo>
                  <a:lnTo>
                    <a:pt x="5312432" y="31747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3138487"/>
                  </a:lnTo>
                  <a:lnTo>
                    <a:pt x="5324474" y="3143177"/>
                  </a:lnTo>
                  <a:lnTo>
                    <a:pt x="5324015" y="3147822"/>
                  </a:lnTo>
                  <a:lnTo>
                    <a:pt x="5323100" y="3152422"/>
                  </a:lnTo>
                  <a:lnTo>
                    <a:pt x="5322186" y="3157023"/>
                  </a:lnTo>
                  <a:lnTo>
                    <a:pt x="5303550" y="3189000"/>
                  </a:lnTo>
                  <a:lnTo>
                    <a:pt x="5300233" y="3192316"/>
                  </a:lnTo>
                  <a:lnTo>
                    <a:pt x="5296625" y="3195278"/>
                  </a:lnTo>
                  <a:lnTo>
                    <a:pt x="5292724" y="3197884"/>
                  </a:lnTo>
                  <a:lnTo>
                    <a:pt x="5288823" y="3200490"/>
                  </a:lnTo>
                  <a:lnTo>
                    <a:pt x="5253037" y="3209925"/>
                  </a:lnTo>
                  <a:lnTo>
                    <a:pt x="71437" y="3209925"/>
                  </a:lnTo>
                  <a:lnTo>
                    <a:pt x="31747" y="3197884"/>
                  </a:lnTo>
                  <a:lnTo>
                    <a:pt x="12038" y="3178174"/>
                  </a:lnTo>
                  <a:lnTo>
                    <a:pt x="9432" y="3174274"/>
                  </a:lnTo>
                  <a:lnTo>
                    <a:pt x="7231" y="3170157"/>
                  </a:lnTo>
                  <a:lnTo>
                    <a:pt x="5436" y="3165824"/>
                  </a:lnTo>
                  <a:lnTo>
                    <a:pt x="3641" y="3161490"/>
                  </a:lnTo>
                  <a:lnTo>
                    <a:pt x="2286" y="3157023"/>
                  </a:lnTo>
                  <a:lnTo>
                    <a:pt x="1371" y="3152422"/>
                  </a:lnTo>
                  <a:lnTo>
                    <a:pt x="457" y="3147822"/>
                  </a:lnTo>
                  <a:lnTo>
                    <a:pt x="0" y="3143177"/>
                  </a:lnTo>
                  <a:lnTo>
                    <a:pt x="0" y="31384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82150" y="619125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66675"/>
                  </a:moveTo>
                  <a:lnTo>
                    <a:pt x="66675" y="0"/>
                  </a:lnTo>
                  <a:lnTo>
                    <a:pt x="133350" y="66675"/>
                  </a:lnTo>
                </a:path>
                <a:path w="133350" h="133350">
                  <a:moveTo>
                    <a:pt x="66675" y="133350"/>
                  </a:moveTo>
                  <a:lnTo>
                    <a:pt x="66675" y="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521825" y="6028099"/>
            <a:ext cx="3042920" cy="14960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dirty="0" sz="2500" spc="-140" b="1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dirty="0" sz="25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Segments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600" spc="-20" b="1">
                <a:solidFill>
                  <a:srgbClr val="FACC15"/>
                </a:solidFill>
                <a:latin typeface="Arial"/>
                <a:cs typeface="Arial"/>
              </a:rPr>
              <a:t>Heap</a:t>
            </a:r>
            <a:endParaRPr sz="16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54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Dynamic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malloc,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calloc,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realloc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Grows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upward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9521825" y="7594117"/>
            <a:ext cx="1925320" cy="12255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dirty="0" sz="1650" spc="-10" b="1">
                <a:solidFill>
                  <a:srgbClr val="4ADE80"/>
                </a:solidFill>
                <a:latin typeface="Arial"/>
                <a:cs typeface="Arial"/>
              </a:rPr>
              <a:t>Stack</a:t>
            </a:r>
            <a:endParaRPr sz="16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245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Automatic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Function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call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information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Grows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downward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Enables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recursion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25"/>
              <a:t>Memory</a:t>
            </a:r>
            <a:r>
              <a:rPr dirty="0" sz="5100" spc="-335"/>
              <a:t> </a:t>
            </a:r>
            <a:r>
              <a:rPr dirty="0" sz="5100" spc="-295"/>
              <a:t>Segments</a:t>
            </a:r>
            <a:r>
              <a:rPr dirty="0" sz="5100" spc="-330"/>
              <a:t> </a:t>
            </a:r>
            <a:r>
              <a:rPr dirty="0" sz="5100" spc="-275"/>
              <a:t>in</a:t>
            </a:r>
            <a:r>
              <a:rPr dirty="0" sz="5100" spc="-330"/>
              <a:t> </a:t>
            </a:r>
            <a:r>
              <a:rPr dirty="0" sz="5100" spc="-135"/>
              <a:t>Detail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30" b="0">
                <a:solidFill>
                  <a:srgbClr val="93C4FD"/>
                </a:solidFill>
                <a:latin typeface="Microsoft Sans Serif"/>
                <a:cs typeface="Microsoft Sans Serif"/>
              </a:rPr>
              <a:t>Each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Memory</a:t>
            </a:r>
            <a:r>
              <a:rPr dirty="0" sz="2500" spc="-5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Region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410200" cy="1276350"/>
            <a:chOff x="3657600" y="1752600"/>
            <a:chExt cx="5410200" cy="127635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400675" cy="1266825"/>
            </a:xfrm>
            <a:custGeom>
              <a:avLst/>
              <a:gdLst/>
              <a:ahLst/>
              <a:cxnLst/>
              <a:rect l="l" t="t" r="r" b="b"/>
              <a:pathLst>
                <a:path w="5400675" h="1266825">
                  <a:moveTo>
                    <a:pt x="5333927" y="1266824"/>
                  </a:moveTo>
                  <a:lnTo>
                    <a:pt x="66746" y="1266824"/>
                  </a:lnTo>
                  <a:lnTo>
                    <a:pt x="62101" y="1266367"/>
                  </a:lnTo>
                  <a:lnTo>
                    <a:pt x="24240" y="1249218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333927" y="0"/>
                  </a:lnTo>
                  <a:lnTo>
                    <a:pt x="5372824" y="14645"/>
                  </a:lnTo>
                  <a:lnTo>
                    <a:pt x="5397030" y="48432"/>
                  </a:lnTo>
                  <a:lnTo>
                    <a:pt x="5400674" y="66746"/>
                  </a:lnTo>
                  <a:lnTo>
                    <a:pt x="5400674" y="1200078"/>
                  </a:lnTo>
                  <a:lnTo>
                    <a:pt x="5386028" y="1238975"/>
                  </a:lnTo>
                  <a:lnTo>
                    <a:pt x="5352240" y="1263181"/>
                  </a:lnTo>
                  <a:lnTo>
                    <a:pt x="5338572" y="1266367"/>
                  </a:lnTo>
                  <a:lnTo>
                    <a:pt x="5333927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400675" cy="1266825"/>
            </a:xfrm>
            <a:custGeom>
              <a:avLst/>
              <a:gdLst/>
              <a:ahLst/>
              <a:cxnLst/>
              <a:rect l="l" t="t" r="r" b="b"/>
              <a:pathLst>
                <a:path w="540067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329237" y="0"/>
                  </a:lnTo>
                  <a:lnTo>
                    <a:pt x="5333927" y="0"/>
                  </a:lnTo>
                  <a:lnTo>
                    <a:pt x="5338572" y="457"/>
                  </a:lnTo>
                  <a:lnTo>
                    <a:pt x="5368924" y="12039"/>
                  </a:lnTo>
                  <a:lnTo>
                    <a:pt x="5372824" y="14645"/>
                  </a:lnTo>
                  <a:lnTo>
                    <a:pt x="5388634" y="31748"/>
                  </a:lnTo>
                  <a:lnTo>
                    <a:pt x="5391240" y="35648"/>
                  </a:lnTo>
                  <a:lnTo>
                    <a:pt x="5400675" y="71437"/>
                  </a:lnTo>
                  <a:lnTo>
                    <a:pt x="5400675" y="1195387"/>
                  </a:lnTo>
                  <a:lnTo>
                    <a:pt x="5388634" y="1235075"/>
                  </a:lnTo>
                  <a:lnTo>
                    <a:pt x="5386028" y="1238975"/>
                  </a:lnTo>
                  <a:lnTo>
                    <a:pt x="5368924" y="1254785"/>
                  </a:lnTo>
                  <a:lnTo>
                    <a:pt x="5365024" y="1257391"/>
                  </a:lnTo>
                  <a:lnTo>
                    <a:pt x="5329237" y="1266825"/>
                  </a:lnTo>
                  <a:lnTo>
                    <a:pt x="71437" y="1266825"/>
                  </a:lnTo>
                  <a:lnTo>
                    <a:pt x="31748" y="1254785"/>
                  </a:lnTo>
                  <a:lnTo>
                    <a:pt x="27848" y="1252179"/>
                  </a:lnTo>
                  <a:lnTo>
                    <a:pt x="24240" y="1249218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2" y="1231175"/>
                  </a:lnTo>
                  <a:lnTo>
                    <a:pt x="7232" y="1227059"/>
                  </a:lnTo>
                  <a:lnTo>
                    <a:pt x="5437" y="1222725"/>
                  </a:lnTo>
                  <a:lnTo>
                    <a:pt x="3642" y="1218391"/>
                  </a:lnTo>
                  <a:lnTo>
                    <a:pt x="2286" y="1213924"/>
                  </a:lnTo>
                  <a:lnTo>
                    <a:pt x="1372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35400" y="2019300"/>
              <a:ext cx="158750" cy="95250"/>
            </a:xfrm>
            <a:custGeom>
              <a:avLst/>
              <a:gdLst/>
              <a:ahLst/>
              <a:cxnLst/>
              <a:rect l="l" t="t" r="r" b="b"/>
              <a:pathLst>
                <a:path w="158750" h="95250">
                  <a:moveTo>
                    <a:pt x="111125" y="95250"/>
                  </a:moveTo>
                  <a:lnTo>
                    <a:pt x="158750" y="47625"/>
                  </a:lnTo>
                  <a:lnTo>
                    <a:pt x="111125" y="0"/>
                  </a:lnTo>
                </a:path>
                <a:path w="158750" h="95250">
                  <a:moveTo>
                    <a:pt x="47625" y="0"/>
                  </a:moveTo>
                  <a:lnTo>
                    <a:pt x="0" y="47625"/>
                  </a:lnTo>
                  <a:lnTo>
                    <a:pt x="47625" y="95250"/>
                  </a:lnTo>
                </a:path>
              </a:pathLst>
            </a:custGeom>
            <a:ln w="15875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06825" y="1872904"/>
            <a:ext cx="2014855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70">
                <a:solidFill>
                  <a:srgbClr val="CBD5E1"/>
                </a:solidFill>
                <a:latin typeface="Microsoft Sans Serif"/>
                <a:cs typeface="Microsoft Sans Serif"/>
              </a:rPr>
              <a:t>CPU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machine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instructions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Sharable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CBD5E1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read-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only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0" y="3181350"/>
            <a:ext cx="5410200" cy="1866900"/>
            <a:chOff x="3657600" y="3181350"/>
            <a:chExt cx="5410200" cy="1866900"/>
          </a:xfrm>
        </p:grpSpPr>
        <p:sp>
          <p:nvSpPr>
            <p:cNvPr id="9" name="object 9" descr=""/>
            <p:cNvSpPr/>
            <p:nvPr/>
          </p:nvSpPr>
          <p:spPr>
            <a:xfrm>
              <a:off x="3662362" y="3186112"/>
              <a:ext cx="5400675" cy="1857375"/>
            </a:xfrm>
            <a:custGeom>
              <a:avLst/>
              <a:gdLst/>
              <a:ahLst/>
              <a:cxnLst/>
              <a:rect l="l" t="t" r="r" b="b"/>
              <a:pathLst>
                <a:path w="5400675" h="1857375">
                  <a:moveTo>
                    <a:pt x="5333927" y="1857374"/>
                  </a:moveTo>
                  <a:lnTo>
                    <a:pt x="66746" y="1857374"/>
                  </a:lnTo>
                  <a:lnTo>
                    <a:pt x="62101" y="1856916"/>
                  </a:lnTo>
                  <a:lnTo>
                    <a:pt x="24240" y="1839768"/>
                  </a:lnTo>
                  <a:lnTo>
                    <a:pt x="2286" y="1804474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333927" y="0"/>
                  </a:lnTo>
                  <a:lnTo>
                    <a:pt x="5372824" y="14645"/>
                  </a:lnTo>
                  <a:lnTo>
                    <a:pt x="5397030" y="48432"/>
                  </a:lnTo>
                  <a:lnTo>
                    <a:pt x="5400674" y="66746"/>
                  </a:lnTo>
                  <a:lnTo>
                    <a:pt x="5400674" y="1790628"/>
                  </a:lnTo>
                  <a:lnTo>
                    <a:pt x="5386028" y="1829525"/>
                  </a:lnTo>
                  <a:lnTo>
                    <a:pt x="5352240" y="1853731"/>
                  </a:lnTo>
                  <a:lnTo>
                    <a:pt x="5338572" y="1856916"/>
                  </a:lnTo>
                  <a:lnTo>
                    <a:pt x="5333927" y="18573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62362" y="3186112"/>
              <a:ext cx="5400675" cy="1857375"/>
            </a:xfrm>
            <a:custGeom>
              <a:avLst/>
              <a:gdLst/>
              <a:ahLst/>
              <a:cxnLst/>
              <a:rect l="l" t="t" r="r" b="b"/>
              <a:pathLst>
                <a:path w="54006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329237" y="0"/>
                  </a:lnTo>
                  <a:lnTo>
                    <a:pt x="5333927" y="0"/>
                  </a:lnTo>
                  <a:lnTo>
                    <a:pt x="5338572" y="457"/>
                  </a:lnTo>
                  <a:lnTo>
                    <a:pt x="5343172" y="1372"/>
                  </a:lnTo>
                  <a:lnTo>
                    <a:pt x="5347773" y="2287"/>
                  </a:lnTo>
                  <a:lnTo>
                    <a:pt x="5352240" y="3642"/>
                  </a:lnTo>
                  <a:lnTo>
                    <a:pt x="5356574" y="5437"/>
                  </a:lnTo>
                  <a:lnTo>
                    <a:pt x="5360907" y="7232"/>
                  </a:lnTo>
                  <a:lnTo>
                    <a:pt x="5365024" y="9433"/>
                  </a:lnTo>
                  <a:lnTo>
                    <a:pt x="5368924" y="12039"/>
                  </a:lnTo>
                  <a:lnTo>
                    <a:pt x="5372824" y="14645"/>
                  </a:lnTo>
                  <a:lnTo>
                    <a:pt x="5388634" y="31748"/>
                  </a:lnTo>
                  <a:lnTo>
                    <a:pt x="5391240" y="35648"/>
                  </a:lnTo>
                  <a:lnTo>
                    <a:pt x="5400675" y="71437"/>
                  </a:lnTo>
                  <a:lnTo>
                    <a:pt x="5400675" y="1785937"/>
                  </a:lnTo>
                  <a:lnTo>
                    <a:pt x="5388634" y="1825625"/>
                  </a:lnTo>
                  <a:lnTo>
                    <a:pt x="5386028" y="1829525"/>
                  </a:lnTo>
                  <a:lnTo>
                    <a:pt x="5356574" y="1851936"/>
                  </a:lnTo>
                  <a:lnTo>
                    <a:pt x="5352240" y="1853731"/>
                  </a:lnTo>
                  <a:lnTo>
                    <a:pt x="5329237" y="1857375"/>
                  </a:lnTo>
                  <a:lnTo>
                    <a:pt x="71437" y="1857375"/>
                  </a:lnTo>
                  <a:lnTo>
                    <a:pt x="44099" y="1851936"/>
                  </a:lnTo>
                  <a:lnTo>
                    <a:pt x="39765" y="1850141"/>
                  </a:lnTo>
                  <a:lnTo>
                    <a:pt x="20923" y="1836451"/>
                  </a:lnTo>
                  <a:lnTo>
                    <a:pt x="17606" y="1833134"/>
                  </a:lnTo>
                  <a:lnTo>
                    <a:pt x="14645" y="1829526"/>
                  </a:lnTo>
                  <a:lnTo>
                    <a:pt x="12039" y="1825625"/>
                  </a:lnTo>
                  <a:lnTo>
                    <a:pt x="9432" y="1821725"/>
                  </a:lnTo>
                  <a:lnTo>
                    <a:pt x="7232" y="1817608"/>
                  </a:lnTo>
                  <a:lnTo>
                    <a:pt x="5437" y="1813275"/>
                  </a:lnTo>
                  <a:lnTo>
                    <a:pt x="3642" y="1808942"/>
                  </a:lnTo>
                  <a:lnTo>
                    <a:pt x="2286" y="1804474"/>
                  </a:lnTo>
                  <a:lnTo>
                    <a:pt x="1372" y="179987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24287" y="4376737"/>
              <a:ext cx="5076825" cy="504825"/>
            </a:xfrm>
            <a:custGeom>
              <a:avLst/>
              <a:gdLst/>
              <a:ahLst/>
              <a:cxnLst/>
              <a:rect l="l" t="t" r="r" b="b"/>
              <a:pathLst>
                <a:path w="5076825" h="504825">
                  <a:moveTo>
                    <a:pt x="5010078" y="504824"/>
                  </a:moveTo>
                  <a:lnTo>
                    <a:pt x="66746" y="504824"/>
                  </a:lnTo>
                  <a:lnTo>
                    <a:pt x="62101" y="504366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010078" y="0"/>
                  </a:lnTo>
                  <a:lnTo>
                    <a:pt x="5048974" y="14645"/>
                  </a:lnTo>
                  <a:lnTo>
                    <a:pt x="5073181" y="48432"/>
                  </a:lnTo>
                  <a:lnTo>
                    <a:pt x="5076825" y="66746"/>
                  </a:lnTo>
                  <a:lnTo>
                    <a:pt x="5076825" y="438077"/>
                  </a:lnTo>
                  <a:lnTo>
                    <a:pt x="5062179" y="476975"/>
                  </a:lnTo>
                  <a:lnTo>
                    <a:pt x="5028390" y="501181"/>
                  </a:lnTo>
                  <a:lnTo>
                    <a:pt x="5014722" y="504366"/>
                  </a:lnTo>
                  <a:lnTo>
                    <a:pt x="5010078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24287" y="4376737"/>
              <a:ext cx="5076825" cy="504825"/>
            </a:xfrm>
            <a:custGeom>
              <a:avLst/>
              <a:gdLst/>
              <a:ahLst/>
              <a:cxnLst/>
              <a:rect l="l" t="t" r="r" b="b"/>
              <a:pathLst>
                <a:path w="50768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005387" y="0"/>
                  </a:lnTo>
                  <a:lnTo>
                    <a:pt x="5010078" y="0"/>
                  </a:lnTo>
                  <a:lnTo>
                    <a:pt x="5014723" y="457"/>
                  </a:lnTo>
                  <a:lnTo>
                    <a:pt x="5019324" y="1372"/>
                  </a:lnTo>
                  <a:lnTo>
                    <a:pt x="5023923" y="2287"/>
                  </a:lnTo>
                  <a:lnTo>
                    <a:pt x="5028390" y="3642"/>
                  </a:lnTo>
                  <a:lnTo>
                    <a:pt x="5032724" y="5437"/>
                  </a:lnTo>
                  <a:lnTo>
                    <a:pt x="5037057" y="7232"/>
                  </a:lnTo>
                  <a:lnTo>
                    <a:pt x="5041174" y="9433"/>
                  </a:lnTo>
                  <a:lnTo>
                    <a:pt x="5045074" y="12039"/>
                  </a:lnTo>
                  <a:lnTo>
                    <a:pt x="5048974" y="14645"/>
                  </a:lnTo>
                  <a:lnTo>
                    <a:pt x="5052583" y="17606"/>
                  </a:lnTo>
                  <a:lnTo>
                    <a:pt x="5055900" y="20923"/>
                  </a:lnTo>
                  <a:lnTo>
                    <a:pt x="5059217" y="24239"/>
                  </a:lnTo>
                  <a:lnTo>
                    <a:pt x="5062178" y="27848"/>
                  </a:lnTo>
                  <a:lnTo>
                    <a:pt x="5064784" y="31748"/>
                  </a:lnTo>
                  <a:lnTo>
                    <a:pt x="5067390" y="35648"/>
                  </a:lnTo>
                  <a:lnTo>
                    <a:pt x="5069591" y="39765"/>
                  </a:lnTo>
                  <a:lnTo>
                    <a:pt x="5071386" y="44099"/>
                  </a:lnTo>
                  <a:lnTo>
                    <a:pt x="5073181" y="48432"/>
                  </a:lnTo>
                  <a:lnTo>
                    <a:pt x="5074536" y="52899"/>
                  </a:lnTo>
                  <a:lnTo>
                    <a:pt x="5075452" y="57500"/>
                  </a:lnTo>
                  <a:lnTo>
                    <a:pt x="5076367" y="62100"/>
                  </a:lnTo>
                  <a:lnTo>
                    <a:pt x="5076825" y="66746"/>
                  </a:lnTo>
                  <a:lnTo>
                    <a:pt x="5076825" y="71437"/>
                  </a:lnTo>
                  <a:lnTo>
                    <a:pt x="5076825" y="433387"/>
                  </a:lnTo>
                  <a:lnTo>
                    <a:pt x="5076825" y="438077"/>
                  </a:lnTo>
                  <a:lnTo>
                    <a:pt x="5076367" y="442723"/>
                  </a:lnTo>
                  <a:lnTo>
                    <a:pt x="5075452" y="447323"/>
                  </a:lnTo>
                  <a:lnTo>
                    <a:pt x="5074536" y="451924"/>
                  </a:lnTo>
                  <a:lnTo>
                    <a:pt x="5073181" y="456391"/>
                  </a:lnTo>
                  <a:lnTo>
                    <a:pt x="5071386" y="460724"/>
                  </a:lnTo>
                  <a:lnTo>
                    <a:pt x="5069591" y="465058"/>
                  </a:lnTo>
                  <a:lnTo>
                    <a:pt x="5055900" y="483901"/>
                  </a:lnTo>
                  <a:lnTo>
                    <a:pt x="5052583" y="487218"/>
                  </a:lnTo>
                  <a:lnTo>
                    <a:pt x="5048974" y="490179"/>
                  </a:lnTo>
                  <a:lnTo>
                    <a:pt x="5045074" y="492785"/>
                  </a:lnTo>
                  <a:lnTo>
                    <a:pt x="5041174" y="495391"/>
                  </a:lnTo>
                  <a:lnTo>
                    <a:pt x="5037057" y="497591"/>
                  </a:lnTo>
                  <a:lnTo>
                    <a:pt x="5032724" y="499386"/>
                  </a:lnTo>
                  <a:lnTo>
                    <a:pt x="5028390" y="501181"/>
                  </a:lnTo>
                  <a:lnTo>
                    <a:pt x="5005387" y="504825"/>
                  </a:lnTo>
                  <a:lnTo>
                    <a:pt x="71437" y="504825"/>
                  </a:lnTo>
                  <a:lnTo>
                    <a:pt x="44099" y="499386"/>
                  </a:lnTo>
                  <a:lnTo>
                    <a:pt x="39765" y="497591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14645" y="476975"/>
                  </a:lnTo>
                  <a:lnTo>
                    <a:pt x="12039" y="473075"/>
                  </a:lnTo>
                  <a:lnTo>
                    <a:pt x="9432" y="469175"/>
                  </a:lnTo>
                  <a:lnTo>
                    <a:pt x="7232" y="465058"/>
                  </a:lnTo>
                  <a:lnTo>
                    <a:pt x="5437" y="460724"/>
                  </a:lnTo>
                  <a:lnTo>
                    <a:pt x="3642" y="456391"/>
                  </a:lnTo>
                  <a:lnTo>
                    <a:pt x="2287" y="451924"/>
                  </a:lnTo>
                  <a:lnTo>
                    <a:pt x="1372" y="447323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4705" y="3407814"/>
              <a:ext cx="160138" cy="175721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3806825" y="3301654"/>
            <a:ext cx="1786255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210" b="1">
                <a:solidFill>
                  <a:srgbClr val="FFFFFF"/>
                </a:solidFill>
                <a:latin typeface="Arial"/>
                <a:cs typeface="Arial"/>
              </a:rPr>
              <a:t>BSS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Uninitialized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sets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0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68750" y="4521200"/>
            <a:ext cx="122618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long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sum[1000];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20200" y="1752600"/>
            <a:ext cx="5410200" cy="1866900"/>
            <a:chOff x="9220200" y="1752600"/>
            <a:chExt cx="5410200" cy="1866900"/>
          </a:xfrm>
        </p:grpSpPr>
        <p:sp>
          <p:nvSpPr>
            <p:cNvPr id="17" name="object 17" descr=""/>
            <p:cNvSpPr/>
            <p:nvPr/>
          </p:nvSpPr>
          <p:spPr>
            <a:xfrm>
              <a:off x="9224962" y="1757362"/>
              <a:ext cx="5400675" cy="1857375"/>
            </a:xfrm>
            <a:custGeom>
              <a:avLst/>
              <a:gdLst/>
              <a:ahLst/>
              <a:cxnLst/>
              <a:rect l="l" t="t" r="r" b="b"/>
              <a:pathLst>
                <a:path w="5400675" h="1857375">
                  <a:moveTo>
                    <a:pt x="5333927" y="1857375"/>
                  </a:moveTo>
                  <a:lnTo>
                    <a:pt x="66746" y="1857375"/>
                  </a:lnTo>
                  <a:lnTo>
                    <a:pt x="62101" y="1856917"/>
                  </a:lnTo>
                  <a:lnTo>
                    <a:pt x="24239" y="1839768"/>
                  </a:lnTo>
                  <a:lnTo>
                    <a:pt x="2287" y="1804474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333927" y="0"/>
                  </a:lnTo>
                  <a:lnTo>
                    <a:pt x="5372826" y="14645"/>
                  </a:lnTo>
                  <a:lnTo>
                    <a:pt x="5397031" y="48432"/>
                  </a:lnTo>
                  <a:lnTo>
                    <a:pt x="5400674" y="66746"/>
                  </a:lnTo>
                  <a:lnTo>
                    <a:pt x="5400674" y="1790628"/>
                  </a:lnTo>
                  <a:lnTo>
                    <a:pt x="5386028" y="1829525"/>
                  </a:lnTo>
                  <a:lnTo>
                    <a:pt x="5352239" y="1853731"/>
                  </a:lnTo>
                  <a:lnTo>
                    <a:pt x="5338573" y="1856917"/>
                  </a:lnTo>
                  <a:lnTo>
                    <a:pt x="5333927" y="18573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224962" y="1757362"/>
              <a:ext cx="5400675" cy="1857375"/>
            </a:xfrm>
            <a:custGeom>
              <a:avLst/>
              <a:gdLst/>
              <a:ahLst/>
              <a:cxnLst/>
              <a:rect l="l" t="t" r="r" b="b"/>
              <a:pathLst>
                <a:path w="54006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7847" y="14645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329237" y="0"/>
                  </a:lnTo>
                  <a:lnTo>
                    <a:pt x="5333927" y="0"/>
                  </a:lnTo>
                  <a:lnTo>
                    <a:pt x="5338573" y="457"/>
                  </a:lnTo>
                  <a:lnTo>
                    <a:pt x="5376434" y="17606"/>
                  </a:lnTo>
                  <a:lnTo>
                    <a:pt x="5379750" y="20923"/>
                  </a:lnTo>
                  <a:lnTo>
                    <a:pt x="5383068" y="24240"/>
                  </a:lnTo>
                  <a:lnTo>
                    <a:pt x="5386028" y="27848"/>
                  </a:lnTo>
                  <a:lnTo>
                    <a:pt x="5388632" y="31748"/>
                  </a:lnTo>
                  <a:lnTo>
                    <a:pt x="5391239" y="35648"/>
                  </a:lnTo>
                  <a:lnTo>
                    <a:pt x="5399301" y="57500"/>
                  </a:lnTo>
                  <a:lnTo>
                    <a:pt x="5400217" y="62100"/>
                  </a:lnTo>
                  <a:lnTo>
                    <a:pt x="5400674" y="66746"/>
                  </a:lnTo>
                  <a:lnTo>
                    <a:pt x="5400675" y="71437"/>
                  </a:lnTo>
                  <a:lnTo>
                    <a:pt x="5400675" y="1785937"/>
                  </a:lnTo>
                  <a:lnTo>
                    <a:pt x="5400674" y="1790628"/>
                  </a:lnTo>
                  <a:lnTo>
                    <a:pt x="5400216" y="1795273"/>
                  </a:lnTo>
                  <a:lnTo>
                    <a:pt x="5399300" y="1799874"/>
                  </a:lnTo>
                  <a:lnTo>
                    <a:pt x="5398386" y="1804474"/>
                  </a:lnTo>
                  <a:lnTo>
                    <a:pt x="5379750" y="1836451"/>
                  </a:lnTo>
                  <a:lnTo>
                    <a:pt x="5376434" y="1839768"/>
                  </a:lnTo>
                  <a:lnTo>
                    <a:pt x="5372826" y="1842729"/>
                  </a:lnTo>
                  <a:lnTo>
                    <a:pt x="5368924" y="1845335"/>
                  </a:lnTo>
                  <a:lnTo>
                    <a:pt x="5365024" y="1847941"/>
                  </a:lnTo>
                  <a:lnTo>
                    <a:pt x="5343173" y="1856002"/>
                  </a:lnTo>
                  <a:lnTo>
                    <a:pt x="5338573" y="1856917"/>
                  </a:lnTo>
                  <a:lnTo>
                    <a:pt x="5333927" y="1857375"/>
                  </a:lnTo>
                  <a:lnTo>
                    <a:pt x="5329237" y="1857375"/>
                  </a:lnTo>
                  <a:lnTo>
                    <a:pt x="71437" y="1857375"/>
                  </a:lnTo>
                  <a:lnTo>
                    <a:pt x="66746" y="1857375"/>
                  </a:lnTo>
                  <a:lnTo>
                    <a:pt x="62101" y="1856917"/>
                  </a:lnTo>
                  <a:lnTo>
                    <a:pt x="57500" y="1856002"/>
                  </a:lnTo>
                  <a:lnTo>
                    <a:pt x="52899" y="1855087"/>
                  </a:lnTo>
                  <a:lnTo>
                    <a:pt x="20922" y="1836451"/>
                  </a:lnTo>
                  <a:lnTo>
                    <a:pt x="17606" y="1833134"/>
                  </a:lnTo>
                  <a:lnTo>
                    <a:pt x="1372" y="179987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386887" y="2947987"/>
              <a:ext cx="5076825" cy="504825"/>
            </a:xfrm>
            <a:custGeom>
              <a:avLst/>
              <a:gdLst/>
              <a:ahLst/>
              <a:cxnLst/>
              <a:rect l="l" t="t" r="r" b="b"/>
              <a:pathLst>
                <a:path w="5076825" h="504825">
                  <a:moveTo>
                    <a:pt x="5010077" y="504825"/>
                  </a:moveTo>
                  <a:lnTo>
                    <a:pt x="66746" y="504825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010077" y="0"/>
                  </a:lnTo>
                  <a:lnTo>
                    <a:pt x="5048976" y="14645"/>
                  </a:lnTo>
                  <a:lnTo>
                    <a:pt x="5073180" y="48432"/>
                  </a:lnTo>
                  <a:lnTo>
                    <a:pt x="5076824" y="66746"/>
                  </a:lnTo>
                  <a:lnTo>
                    <a:pt x="5076824" y="438078"/>
                  </a:lnTo>
                  <a:lnTo>
                    <a:pt x="5062179" y="476975"/>
                  </a:lnTo>
                  <a:lnTo>
                    <a:pt x="5028392" y="501181"/>
                  </a:lnTo>
                  <a:lnTo>
                    <a:pt x="5014723" y="504367"/>
                  </a:lnTo>
                  <a:lnTo>
                    <a:pt x="5010077" y="504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86887" y="2947987"/>
              <a:ext cx="5076825" cy="504825"/>
            </a:xfrm>
            <a:custGeom>
              <a:avLst/>
              <a:gdLst/>
              <a:ahLst/>
              <a:cxnLst/>
              <a:rect l="l" t="t" r="r" b="b"/>
              <a:pathLst>
                <a:path w="50768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005387" y="0"/>
                  </a:lnTo>
                  <a:lnTo>
                    <a:pt x="5010077" y="0"/>
                  </a:lnTo>
                  <a:lnTo>
                    <a:pt x="5014723" y="457"/>
                  </a:lnTo>
                  <a:lnTo>
                    <a:pt x="5019323" y="1372"/>
                  </a:lnTo>
                  <a:lnTo>
                    <a:pt x="5023925" y="2287"/>
                  </a:lnTo>
                  <a:lnTo>
                    <a:pt x="5028390" y="3642"/>
                  </a:lnTo>
                  <a:lnTo>
                    <a:pt x="5032724" y="5437"/>
                  </a:lnTo>
                  <a:lnTo>
                    <a:pt x="5037058" y="7232"/>
                  </a:lnTo>
                  <a:lnTo>
                    <a:pt x="5041174" y="9433"/>
                  </a:lnTo>
                  <a:lnTo>
                    <a:pt x="5045074" y="12039"/>
                  </a:lnTo>
                  <a:lnTo>
                    <a:pt x="5048976" y="14645"/>
                  </a:lnTo>
                  <a:lnTo>
                    <a:pt x="5052584" y="17606"/>
                  </a:lnTo>
                  <a:lnTo>
                    <a:pt x="5055900" y="20923"/>
                  </a:lnTo>
                  <a:lnTo>
                    <a:pt x="5059218" y="24240"/>
                  </a:lnTo>
                  <a:lnTo>
                    <a:pt x="5071384" y="44099"/>
                  </a:lnTo>
                  <a:lnTo>
                    <a:pt x="5073180" y="48432"/>
                  </a:lnTo>
                  <a:lnTo>
                    <a:pt x="5074536" y="52899"/>
                  </a:lnTo>
                  <a:lnTo>
                    <a:pt x="5075451" y="57500"/>
                  </a:lnTo>
                  <a:lnTo>
                    <a:pt x="5076367" y="62101"/>
                  </a:lnTo>
                  <a:lnTo>
                    <a:pt x="5076824" y="66746"/>
                  </a:lnTo>
                  <a:lnTo>
                    <a:pt x="5076825" y="71437"/>
                  </a:lnTo>
                  <a:lnTo>
                    <a:pt x="5076825" y="433387"/>
                  </a:lnTo>
                  <a:lnTo>
                    <a:pt x="5076824" y="438078"/>
                  </a:lnTo>
                  <a:lnTo>
                    <a:pt x="5076366" y="442723"/>
                  </a:lnTo>
                  <a:lnTo>
                    <a:pt x="5075450" y="447324"/>
                  </a:lnTo>
                  <a:lnTo>
                    <a:pt x="5074536" y="451924"/>
                  </a:lnTo>
                  <a:lnTo>
                    <a:pt x="5055900" y="483901"/>
                  </a:lnTo>
                  <a:lnTo>
                    <a:pt x="5052584" y="487218"/>
                  </a:lnTo>
                  <a:lnTo>
                    <a:pt x="5048976" y="490179"/>
                  </a:lnTo>
                  <a:lnTo>
                    <a:pt x="5045074" y="492785"/>
                  </a:lnTo>
                  <a:lnTo>
                    <a:pt x="5041175" y="495391"/>
                  </a:lnTo>
                  <a:lnTo>
                    <a:pt x="5037059" y="497591"/>
                  </a:lnTo>
                  <a:lnTo>
                    <a:pt x="5032725" y="499386"/>
                  </a:lnTo>
                  <a:lnTo>
                    <a:pt x="5028392" y="501181"/>
                  </a:lnTo>
                  <a:lnTo>
                    <a:pt x="5023925" y="502536"/>
                  </a:lnTo>
                  <a:lnTo>
                    <a:pt x="5019323" y="503451"/>
                  </a:lnTo>
                  <a:lnTo>
                    <a:pt x="5014723" y="504367"/>
                  </a:lnTo>
                  <a:lnTo>
                    <a:pt x="5010077" y="504825"/>
                  </a:lnTo>
                  <a:lnTo>
                    <a:pt x="5005387" y="504825"/>
                  </a:lnTo>
                  <a:lnTo>
                    <a:pt x="71437" y="504825"/>
                  </a:lnTo>
                  <a:lnTo>
                    <a:pt x="66746" y="504825"/>
                  </a:lnTo>
                  <a:lnTo>
                    <a:pt x="62101" y="504367"/>
                  </a:lnTo>
                  <a:lnTo>
                    <a:pt x="31749" y="492785"/>
                  </a:lnTo>
                  <a:lnTo>
                    <a:pt x="27848" y="490179"/>
                  </a:lnTo>
                  <a:lnTo>
                    <a:pt x="24240" y="487218"/>
                  </a:lnTo>
                  <a:lnTo>
                    <a:pt x="20923" y="483901"/>
                  </a:lnTo>
                  <a:lnTo>
                    <a:pt x="17607" y="480584"/>
                  </a:lnTo>
                  <a:lnTo>
                    <a:pt x="1372" y="447324"/>
                  </a:lnTo>
                  <a:lnTo>
                    <a:pt x="457" y="442723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8000" y="1979612"/>
              <a:ext cx="158750" cy="174616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9369425" y="1872904"/>
            <a:ext cx="2088514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Initialized</a:t>
            </a:r>
            <a:r>
              <a:rPr dirty="0" sz="2000" spc="-6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initial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values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Global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static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31350" y="3092450"/>
            <a:ext cx="14662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maxcount = </a:t>
            </a:r>
            <a:r>
              <a:rPr dirty="0" sz="1050" spc="-25">
                <a:solidFill>
                  <a:srgbClr val="4ADE80"/>
                </a:solidFill>
                <a:latin typeface="Courier New"/>
                <a:cs typeface="Courier New"/>
              </a:rPr>
              <a:t>99;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220200" y="3771900"/>
            <a:ext cx="5410200" cy="1276350"/>
            <a:chOff x="9220200" y="3771900"/>
            <a:chExt cx="5410200" cy="1276350"/>
          </a:xfrm>
        </p:grpSpPr>
        <p:sp>
          <p:nvSpPr>
            <p:cNvPr id="25" name="object 25" descr=""/>
            <p:cNvSpPr/>
            <p:nvPr/>
          </p:nvSpPr>
          <p:spPr>
            <a:xfrm>
              <a:off x="9224962" y="3776662"/>
              <a:ext cx="5400675" cy="1266825"/>
            </a:xfrm>
            <a:custGeom>
              <a:avLst/>
              <a:gdLst/>
              <a:ahLst/>
              <a:cxnLst/>
              <a:rect l="l" t="t" r="r" b="b"/>
              <a:pathLst>
                <a:path w="5400675" h="1266825">
                  <a:moveTo>
                    <a:pt x="5333927" y="1266824"/>
                  </a:moveTo>
                  <a:lnTo>
                    <a:pt x="66746" y="1266824"/>
                  </a:lnTo>
                  <a:lnTo>
                    <a:pt x="62101" y="1266366"/>
                  </a:lnTo>
                  <a:lnTo>
                    <a:pt x="24239" y="1249218"/>
                  </a:lnTo>
                  <a:lnTo>
                    <a:pt x="2287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333927" y="0"/>
                  </a:lnTo>
                  <a:lnTo>
                    <a:pt x="5372826" y="14645"/>
                  </a:lnTo>
                  <a:lnTo>
                    <a:pt x="5397031" y="48432"/>
                  </a:lnTo>
                  <a:lnTo>
                    <a:pt x="5400674" y="66746"/>
                  </a:lnTo>
                  <a:lnTo>
                    <a:pt x="5400674" y="1200078"/>
                  </a:lnTo>
                  <a:lnTo>
                    <a:pt x="5386028" y="1238975"/>
                  </a:lnTo>
                  <a:lnTo>
                    <a:pt x="5352239" y="1263181"/>
                  </a:lnTo>
                  <a:lnTo>
                    <a:pt x="5338573" y="1266366"/>
                  </a:lnTo>
                  <a:lnTo>
                    <a:pt x="5333927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224962" y="3776662"/>
              <a:ext cx="5400675" cy="1266825"/>
            </a:xfrm>
            <a:custGeom>
              <a:avLst/>
              <a:gdLst/>
              <a:ahLst/>
              <a:cxnLst/>
              <a:rect l="l" t="t" r="r" b="b"/>
              <a:pathLst>
                <a:path w="540067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39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329237" y="0"/>
                  </a:lnTo>
                  <a:lnTo>
                    <a:pt x="5333927" y="0"/>
                  </a:lnTo>
                  <a:lnTo>
                    <a:pt x="5338573" y="457"/>
                  </a:lnTo>
                  <a:lnTo>
                    <a:pt x="5343173" y="1372"/>
                  </a:lnTo>
                  <a:lnTo>
                    <a:pt x="5347775" y="2287"/>
                  </a:lnTo>
                  <a:lnTo>
                    <a:pt x="5352240" y="3642"/>
                  </a:lnTo>
                  <a:lnTo>
                    <a:pt x="5356574" y="5437"/>
                  </a:lnTo>
                  <a:lnTo>
                    <a:pt x="5360908" y="7232"/>
                  </a:lnTo>
                  <a:lnTo>
                    <a:pt x="5379750" y="20923"/>
                  </a:lnTo>
                  <a:lnTo>
                    <a:pt x="5383068" y="24239"/>
                  </a:lnTo>
                  <a:lnTo>
                    <a:pt x="5386028" y="27848"/>
                  </a:lnTo>
                  <a:lnTo>
                    <a:pt x="5388632" y="31748"/>
                  </a:lnTo>
                  <a:lnTo>
                    <a:pt x="5391239" y="35648"/>
                  </a:lnTo>
                  <a:lnTo>
                    <a:pt x="5399301" y="57500"/>
                  </a:lnTo>
                  <a:lnTo>
                    <a:pt x="5400217" y="62100"/>
                  </a:lnTo>
                  <a:lnTo>
                    <a:pt x="5400674" y="66746"/>
                  </a:lnTo>
                  <a:lnTo>
                    <a:pt x="5400675" y="71437"/>
                  </a:lnTo>
                  <a:lnTo>
                    <a:pt x="5400675" y="1195387"/>
                  </a:lnTo>
                  <a:lnTo>
                    <a:pt x="5400674" y="1200078"/>
                  </a:lnTo>
                  <a:lnTo>
                    <a:pt x="5400216" y="1204723"/>
                  </a:lnTo>
                  <a:lnTo>
                    <a:pt x="5399300" y="1209324"/>
                  </a:lnTo>
                  <a:lnTo>
                    <a:pt x="5398386" y="1213924"/>
                  </a:lnTo>
                  <a:lnTo>
                    <a:pt x="5379750" y="1245901"/>
                  </a:lnTo>
                  <a:lnTo>
                    <a:pt x="5376434" y="1249218"/>
                  </a:lnTo>
                  <a:lnTo>
                    <a:pt x="5338573" y="1266366"/>
                  </a:lnTo>
                  <a:lnTo>
                    <a:pt x="5329237" y="1266825"/>
                  </a:lnTo>
                  <a:lnTo>
                    <a:pt x="71437" y="1266825"/>
                  </a:lnTo>
                  <a:lnTo>
                    <a:pt x="44098" y="1261386"/>
                  </a:lnTo>
                  <a:lnTo>
                    <a:pt x="39765" y="1259591"/>
                  </a:lnTo>
                  <a:lnTo>
                    <a:pt x="12038" y="1235075"/>
                  </a:lnTo>
                  <a:lnTo>
                    <a:pt x="9432" y="1231175"/>
                  </a:lnTo>
                  <a:lnTo>
                    <a:pt x="7231" y="1227058"/>
                  </a:lnTo>
                  <a:lnTo>
                    <a:pt x="5437" y="1222725"/>
                  </a:lnTo>
                  <a:lnTo>
                    <a:pt x="3642" y="1218392"/>
                  </a:lnTo>
                  <a:lnTo>
                    <a:pt x="2287" y="1213924"/>
                  </a:lnTo>
                  <a:lnTo>
                    <a:pt x="1372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05937" y="3998912"/>
              <a:ext cx="142875" cy="174625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9369425" y="3892204"/>
            <a:ext cx="2383790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Stack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Local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variables </a:t>
            </a:r>
            <a:r>
              <a:rPr dirty="0" sz="1300" spc="-100">
                <a:solidFill>
                  <a:srgbClr val="CBD5E1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function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calls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Enables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recursion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3657600" y="5200650"/>
            <a:ext cx="10972800" cy="1447800"/>
            <a:chOff x="3657600" y="5200650"/>
            <a:chExt cx="10972800" cy="1447800"/>
          </a:xfrm>
        </p:grpSpPr>
        <p:sp>
          <p:nvSpPr>
            <p:cNvPr id="30" name="object 30" descr=""/>
            <p:cNvSpPr/>
            <p:nvPr/>
          </p:nvSpPr>
          <p:spPr>
            <a:xfrm>
              <a:off x="3662362" y="5205412"/>
              <a:ext cx="10963275" cy="1438275"/>
            </a:xfrm>
            <a:custGeom>
              <a:avLst/>
              <a:gdLst/>
              <a:ahLst/>
              <a:cxnLst/>
              <a:rect l="l" t="t" r="r" b="b"/>
              <a:pathLst>
                <a:path w="10963275" h="1438275">
                  <a:moveTo>
                    <a:pt x="10896527" y="1438274"/>
                  </a:moveTo>
                  <a:lnTo>
                    <a:pt x="66746" y="1438274"/>
                  </a:lnTo>
                  <a:lnTo>
                    <a:pt x="62101" y="1437816"/>
                  </a:lnTo>
                  <a:lnTo>
                    <a:pt x="24240" y="1420668"/>
                  </a:lnTo>
                  <a:lnTo>
                    <a:pt x="2286" y="1385374"/>
                  </a:lnTo>
                  <a:lnTo>
                    <a:pt x="0" y="1371528"/>
                  </a:lnTo>
                  <a:lnTo>
                    <a:pt x="0" y="1366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5"/>
                  </a:lnTo>
                  <a:lnTo>
                    <a:pt x="10959630" y="48433"/>
                  </a:lnTo>
                  <a:lnTo>
                    <a:pt x="10963274" y="66746"/>
                  </a:lnTo>
                  <a:lnTo>
                    <a:pt x="10963274" y="1371528"/>
                  </a:lnTo>
                  <a:lnTo>
                    <a:pt x="10948628" y="1410425"/>
                  </a:lnTo>
                  <a:lnTo>
                    <a:pt x="10914839" y="1434631"/>
                  </a:lnTo>
                  <a:lnTo>
                    <a:pt x="10901172" y="1437816"/>
                  </a:lnTo>
                  <a:lnTo>
                    <a:pt x="10896527" y="14382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662362" y="5205412"/>
              <a:ext cx="10963275" cy="1438275"/>
            </a:xfrm>
            <a:custGeom>
              <a:avLst/>
              <a:gdLst/>
              <a:ahLst/>
              <a:cxnLst/>
              <a:rect l="l" t="t" r="r" b="b"/>
              <a:pathLst>
                <a:path w="10963275" h="1438275">
                  <a:moveTo>
                    <a:pt x="0" y="1366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7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3" y="1372"/>
                  </a:lnTo>
                  <a:lnTo>
                    <a:pt x="10910375" y="2287"/>
                  </a:lnTo>
                  <a:lnTo>
                    <a:pt x="10914840" y="3643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7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1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1366837"/>
                  </a:lnTo>
                  <a:lnTo>
                    <a:pt x="10963274" y="1371528"/>
                  </a:lnTo>
                  <a:lnTo>
                    <a:pt x="10962815" y="1376173"/>
                  </a:lnTo>
                  <a:lnTo>
                    <a:pt x="10961900" y="1380774"/>
                  </a:lnTo>
                  <a:lnTo>
                    <a:pt x="10960986" y="1385374"/>
                  </a:lnTo>
                  <a:lnTo>
                    <a:pt x="10942350" y="1417351"/>
                  </a:lnTo>
                  <a:lnTo>
                    <a:pt x="10939033" y="1420668"/>
                  </a:lnTo>
                  <a:lnTo>
                    <a:pt x="10935425" y="1423629"/>
                  </a:lnTo>
                  <a:lnTo>
                    <a:pt x="10931524" y="1426234"/>
                  </a:lnTo>
                  <a:lnTo>
                    <a:pt x="10927623" y="1428840"/>
                  </a:lnTo>
                  <a:lnTo>
                    <a:pt x="10923506" y="1431041"/>
                  </a:lnTo>
                  <a:lnTo>
                    <a:pt x="10919173" y="1432836"/>
                  </a:lnTo>
                  <a:lnTo>
                    <a:pt x="10914839" y="1434631"/>
                  </a:lnTo>
                  <a:lnTo>
                    <a:pt x="10891837" y="1438275"/>
                  </a:lnTo>
                  <a:lnTo>
                    <a:pt x="71437" y="1438275"/>
                  </a:lnTo>
                  <a:lnTo>
                    <a:pt x="66746" y="1438274"/>
                  </a:lnTo>
                  <a:lnTo>
                    <a:pt x="62101" y="1437816"/>
                  </a:lnTo>
                  <a:lnTo>
                    <a:pt x="57500" y="1436901"/>
                  </a:lnTo>
                  <a:lnTo>
                    <a:pt x="52899" y="1435986"/>
                  </a:lnTo>
                  <a:lnTo>
                    <a:pt x="48432" y="1434631"/>
                  </a:lnTo>
                  <a:lnTo>
                    <a:pt x="44099" y="1432836"/>
                  </a:lnTo>
                  <a:lnTo>
                    <a:pt x="39765" y="1431041"/>
                  </a:lnTo>
                  <a:lnTo>
                    <a:pt x="35648" y="1428840"/>
                  </a:lnTo>
                  <a:lnTo>
                    <a:pt x="31748" y="1426234"/>
                  </a:lnTo>
                  <a:lnTo>
                    <a:pt x="27848" y="1423629"/>
                  </a:lnTo>
                  <a:lnTo>
                    <a:pt x="24240" y="1420668"/>
                  </a:lnTo>
                  <a:lnTo>
                    <a:pt x="20923" y="1417351"/>
                  </a:lnTo>
                  <a:lnTo>
                    <a:pt x="17606" y="1414034"/>
                  </a:lnTo>
                  <a:lnTo>
                    <a:pt x="14645" y="1410425"/>
                  </a:lnTo>
                  <a:lnTo>
                    <a:pt x="12039" y="1406525"/>
                  </a:lnTo>
                  <a:lnTo>
                    <a:pt x="9432" y="1402624"/>
                  </a:lnTo>
                  <a:lnTo>
                    <a:pt x="1372" y="1380774"/>
                  </a:lnTo>
                  <a:lnTo>
                    <a:pt x="457" y="1376173"/>
                  </a:lnTo>
                  <a:lnTo>
                    <a:pt x="0" y="1371528"/>
                  </a:lnTo>
                  <a:lnTo>
                    <a:pt x="0" y="13668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5400" y="5427662"/>
              <a:ext cx="158750" cy="174616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3806825" y="5320954"/>
            <a:ext cx="2154555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Heap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Dynamic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malloc(),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calloc(),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realloc()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9220200" y="5781675"/>
            <a:ext cx="5248275" cy="704850"/>
            <a:chOff x="9220200" y="5781675"/>
            <a:chExt cx="5248275" cy="704850"/>
          </a:xfrm>
        </p:grpSpPr>
        <p:sp>
          <p:nvSpPr>
            <p:cNvPr id="35" name="object 35" descr=""/>
            <p:cNvSpPr/>
            <p:nvPr/>
          </p:nvSpPr>
          <p:spPr>
            <a:xfrm>
              <a:off x="9224962" y="5786438"/>
              <a:ext cx="5238750" cy="695325"/>
            </a:xfrm>
            <a:custGeom>
              <a:avLst/>
              <a:gdLst/>
              <a:ahLst/>
              <a:cxnLst/>
              <a:rect l="l" t="t" r="r" b="b"/>
              <a:pathLst>
                <a:path w="5238750" h="695325">
                  <a:moveTo>
                    <a:pt x="5172002" y="695323"/>
                  </a:moveTo>
                  <a:lnTo>
                    <a:pt x="66746" y="695323"/>
                  </a:lnTo>
                  <a:lnTo>
                    <a:pt x="62101" y="694865"/>
                  </a:lnTo>
                  <a:lnTo>
                    <a:pt x="24239" y="677717"/>
                  </a:lnTo>
                  <a:lnTo>
                    <a:pt x="2287" y="642423"/>
                  </a:lnTo>
                  <a:lnTo>
                    <a:pt x="0" y="628577"/>
                  </a:lnTo>
                  <a:lnTo>
                    <a:pt x="0" y="623886"/>
                  </a:lnTo>
                  <a:lnTo>
                    <a:pt x="0" y="66745"/>
                  </a:lnTo>
                  <a:lnTo>
                    <a:pt x="14644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172002" y="0"/>
                  </a:lnTo>
                  <a:lnTo>
                    <a:pt x="5210901" y="14643"/>
                  </a:lnTo>
                  <a:lnTo>
                    <a:pt x="5235105" y="48431"/>
                  </a:lnTo>
                  <a:lnTo>
                    <a:pt x="5238749" y="66745"/>
                  </a:lnTo>
                  <a:lnTo>
                    <a:pt x="5238749" y="628577"/>
                  </a:lnTo>
                  <a:lnTo>
                    <a:pt x="5224104" y="667475"/>
                  </a:lnTo>
                  <a:lnTo>
                    <a:pt x="5190317" y="691680"/>
                  </a:lnTo>
                  <a:lnTo>
                    <a:pt x="5176648" y="694865"/>
                  </a:lnTo>
                  <a:lnTo>
                    <a:pt x="5172002" y="695323"/>
                  </a:lnTo>
                  <a:close/>
                </a:path>
              </a:pathLst>
            </a:custGeom>
            <a:solidFill>
              <a:srgbClr val="703F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9224962" y="5786437"/>
              <a:ext cx="5238750" cy="695325"/>
            </a:xfrm>
            <a:custGeom>
              <a:avLst/>
              <a:gdLst/>
              <a:ahLst/>
              <a:cxnLst/>
              <a:rect l="l" t="t" r="r" b="b"/>
              <a:pathLst>
                <a:path w="5238750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7847" y="14644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71437" y="0"/>
                  </a:lnTo>
                  <a:lnTo>
                    <a:pt x="5167312" y="0"/>
                  </a:lnTo>
                  <a:lnTo>
                    <a:pt x="5194649" y="5437"/>
                  </a:lnTo>
                  <a:lnTo>
                    <a:pt x="5198983" y="7232"/>
                  </a:lnTo>
                  <a:lnTo>
                    <a:pt x="5203099" y="9432"/>
                  </a:lnTo>
                  <a:lnTo>
                    <a:pt x="5206999" y="12038"/>
                  </a:lnTo>
                  <a:lnTo>
                    <a:pt x="5210901" y="14644"/>
                  </a:lnTo>
                  <a:lnTo>
                    <a:pt x="5214509" y="17606"/>
                  </a:lnTo>
                  <a:lnTo>
                    <a:pt x="5217825" y="20923"/>
                  </a:lnTo>
                  <a:lnTo>
                    <a:pt x="5221143" y="24240"/>
                  </a:lnTo>
                  <a:lnTo>
                    <a:pt x="5233309" y="44098"/>
                  </a:lnTo>
                  <a:lnTo>
                    <a:pt x="5235105" y="48432"/>
                  </a:lnTo>
                  <a:lnTo>
                    <a:pt x="5236461" y="52899"/>
                  </a:lnTo>
                  <a:lnTo>
                    <a:pt x="5237376" y="57500"/>
                  </a:lnTo>
                  <a:lnTo>
                    <a:pt x="5238292" y="62101"/>
                  </a:lnTo>
                  <a:lnTo>
                    <a:pt x="5238749" y="66746"/>
                  </a:lnTo>
                  <a:lnTo>
                    <a:pt x="5238750" y="71437"/>
                  </a:lnTo>
                  <a:lnTo>
                    <a:pt x="5238750" y="623887"/>
                  </a:lnTo>
                  <a:lnTo>
                    <a:pt x="5238749" y="628578"/>
                  </a:lnTo>
                  <a:lnTo>
                    <a:pt x="5238291" y="633223"/>
                  </a:lnTo>
                  <a:lnTo>
                    <a:pt x="5237375" y="637824"/>
                  </a:lnTo>
                  <a:lnTo>
                    <a:pt x="5236461" y="642424"/>
                  </a:lnTo>
                  <a:lnTo>
                    <a:pt x="5217825" y="674401"/>
                  </a:lnTo>
                  <a:lnTo>
                    <a:pt x="5214509" y="677718"/>
                  </a:lnTo>
                  <a:lnTo>
                    <a:pt x="5210901" y="680679"/>
                  </a:lnTo>
                  <a:lnTo>
                    <a:pt x="5206999" y="683284"/>
                  </a:lnTo>
                  <a:lnTo>
                    <a:pt x="5203100" y="685890"/>
                  </a:lnTo>
                  <a:lnTo>
                    <a:pt x="5198984" y="688091"/>
                  </a:lnTo>
                  <a:lnTo>
                    <a:pt x="5194650" y="689886"/>
                  </a:lnTo>
                  <a:lnTo>
                    <a:pt x="5190317" y="691681"/>
                  </a:lnTo>
                  <a:lnTo>
                    <a:pt x="5167312" y="695325"/>
                  </a:lnTo>
                  <a:lnTo>
                    <a:pt x="71437" y="695325"/>
                  </a:lnTo>
                  <a:lnTo>
                    <a:pt x="44098" y="689886"/>
                  </a:lnTo>
                  <a:lnTo>
                    <a:pt x="39765" y="688091"/>
                  </a:lnTo>
                  <a:lnTo>
                    <a:pt x="35648" y="685890"/>
                  </a:lnTo>
                  <a:lnTo>
                    <a:pt x="31748" y="683284"/>
                  </a:lnTo>
                  <a:lnTo>
                    <a:pt x="27847" y="680679"/>
                  </a:lnTo>
                  <a:lnTo>
                    <a:pt x="12038" y="663575"/>
                  </a:lnTo>
                  <a:lnTo>
                    <a:pt x="9432" y="659675"/>
                  </a:lnTo>
                  <a:lnTo>
                    <a:pt x="1372" y="637824"/>
                  </a:lnTo>
                  <a:lnTo>
                    <a:pt x="457" y="633223"/>
                  </a:lnTo>
                  <a:lnTo>
                    <a:pt x="0" y="628578"/>
                  </a:lnTo>
                  <a:lnTo>
                    <a:pt x="0" y="623887"/>
                  </a:lnTo>
                  <a:close/>
                </a:path>
              </a:pathLst>
            </a:custGeom>
            <a:ln w="9525">
              <a:solidFill>
                <a:srgbClr val="CA8A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9331325" y="5828771"/>
            <a:ext cx="2633980" cy="52895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1350" spc="-100" b="1">
                <a:solidFill>
                  <a:srgbClr val="FACC15"/>
                </a:solidFill>
                <a:latin typeface="Arial"/>
                <a:cs typeface="Arial"/>
              </a:rPr>
              <a:t>Linux</a:t>
            </a:r>
            <a:r>
              <a:rPr dirty="0" sz="1350" spc="-6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FACC15"/>
                </a:solidFill>
                <a:latin typeface="Arial"/>
                <a:cs typeface="Arial"/>
              </a:rPr>
              <a:t>x</a:t>
            </a:r>
            <a:r>
              <a:rPr dirty="0" sz="1300" spc="-20" b="1">
                <a:solidFill>
                  <a:srgbClr val="FACC15"/>
                </a:solidFill>
                <a:latin typeface="Arial"/>
                <a:cs typeface="Arial"/>
              </a:rPr>
              <a:t>86: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Text: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0x08048000,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Stack: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~0xC0000000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588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4900" spc="-85"/>
              <a:t>Memory</a:t>
            </a:r>
            <a:r>
              <a:rPr dirty="0" sz="4900" spc="-300"/>
              <a:t> </a:t>
            </a:r>
            <a:r>
              <a:rPr dirty="0" sz="4900" spc="-210"/>
              <a:t>Layout</a:t>
            </a:r>
            <a:r>
              <a:rPr dirty="0" sz="4900" spc="-295"/>
              <a:t> </a:t>
            </a:r>
            <a:r>
              <a:rPr dirty="0" sz="4900" spc="-160"/>
              <a:t>Examples</a:t>
            </a:r>
            <a:endParaRPr sz="4900"/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2500" spc="-55" b="0">
                <a:solidFill>
                  <a:srgbClr val="93C4FD"/>
                </a:solidFill>
                <a:latin typeface="Microsoft Sans Serif"/>
                <a:cs typeface="Microsoft Sans Serif"/>
              </a:rPr>
              <a:t>Using</a:t>
            </a:r>
            <a:r>
              <a:rPr dirty="0" sz="2500" spc="-114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the</a:t>
            </a:r>
            <a:r>
              <a:rPr dirty="0" sz="2500" spc="-1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size</a:t>
            </a:r>
            <a:r>
              <a:rPr dirty="0" sz="2450" spc="-45" b="0">
                <a:solidFill>
                  <a:srgbClr val="93C4FD"/>
                </a:solidFill>
                <a:latin typeface="Sitka Heading"/>
                <a:cs typeface="Sitka Heading"/>
              </a:rPr>
              <a:t>(1)</a:t>
            </a:r>
            <a:r>
              <a:rPr dirty="0" sz="2450" spc="-70" b="0">
                <a:solidFill>
                  <a:srgbClr val="93C4FD"/>
                </a:solidFill>
                <a:latin typeface="Sitka Heading"/>
                <a:cs typeface="Sitka Heading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Command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5257800"/>
            <a:chOff x="3657600" y="1752600"/>
            <a:chExt cx="5334000" cy="52578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5248275"/>
            </a:xfrm>
            <a:custGeom>
              <a:avLst/>
              <a:gdLst/>
              <a:ahLst/>
              <a:cxnLst/>
              <a:rect l="l" t="t" r="r" b="b"/>
              <a:pathLst>
                <a:path w="5324475" h="5248275">
                  <a:moveTo>
                    <a:pt x="5257728" y="5248275"/>
                  </a:moveTo>
                  <a:lnTo>
                    <a:pt x="66746" y="5248275"/>
                  </a:lnTo>
                  <a:lnTo>
                    <a:pt x="62101" y="5247817"/>
                  </a:lnTo>
                  <a:lnTo>
                    <a:pt x="24240" y="5230667"/>
                  </a:lnTo>
                  <a:lnTo>
                    <a:pt x="2286" y="5195373"/>
                  </a:lnTo>
                  <a:lnTo>
                    <a:pt x="0" y="5181528"/>
                  </a:lnTo>
                  <a:lnTo>
                    <a:pt x="0" y="5176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5181528"/>
                  </a:lnTo>
                  <a:lnTo>
                    <a:pt x="5309829" y="5220424"/>
                  </a:lnTo>
                  <a:lnTo>
                    <a:pt x="5276040" y="5244631"/>
                  </a:lnTo>
                  <a:lnTo>
                    <a:pt x="5262372" y="5247817"/>
                  </a:lnTo>
                  <a:lnTo>
                    <a:pt x="5257728" y="52482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5248275"/>
            </a:xfrm>
            <a:custGeom>
              <a:avLst/>
              <a:gdLst/>
              <a:ahLst/>
              <a:cxnLst/>
              <a:rect l="l" t="t" r="r" b="b"/>
              <a:pathLst>
                <a:path w="5324475" h="5248275">
                  <a:moveTo>
                    <a:pt x="0" y="5176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5176837"/>
                  </a:lnTo>
                  <a:lnTo>
                    <a:pt x="5319036" y="5204174"/>
                  </a:lnTo>
                  <a:lnTo>
                    <a:pt x="5317241" y="5208507"/>
                  </a:lnTo>
                  <a:lnTo>
                    <a:pt x="5315040" y="5212624"/>
                  </a:lnTo>
                  <a:lnTo>
                    <a:pt x="5312434" y="5216524"/>
                  </a:lnTo>
                  <a:lnTo>
                    <a:pt x="5309829" y="5220424"/>
                  </a:lnTo>
                  <a:lnTo>
                    <a:pt x="5292724" y="5236234"/>
                  </a:lnTo>
                  <a:lnTo>
                    <a:pt x="5288824" y="5238840"/>
                  </a:lnTo>
                  <a:lnTo>
                    <a:pt x="5284708" y="5241041"/>
                  </a:lnTo>
                  <a:lnTo>
                    <a:pt x="5280374" y="5242836"/>
                  </a:lnTo>
                  <a:lnTo>
                    <a:pt x="5276040" y="5244631"/>
                  </a:lnTo>
                  <a:lnTo>
                    <a:pt x="5271573" y="5245986"/>
                  </a:lnTo>
                  <a:lnTo>
                    <a:pt x="5266973" y="5246902"/>
                  </a:lnTo>
                  <a:lnTo>
                    <a:pt x="5262372" y="5247817"/>
                  </a:lnTo>
                  <a:lnTo>
                    <a:pt x="5257728" y="5248275"/>
                  </a:lnTo>
                  <a:lnTo>
                    <a:pt x="5253037" y="5248275"/>
                  </a:lnTo>
                  <a:lnTo>
                    <a:pt x="71437" y="5248275"/>
                  </a:lnTo>
                  <a:lnTo>
                    <a:pt x="66746" y="5248275"/>
                  </a:lnTo>
                  <a:lnTo>
                    <a:pt x="62101" y="5247817"/>
                  </a:lnTo>
                  <a:lnTo>
                    <a:pt x="57500" y="5246902"/>
                  </a:lnTo>
                  <a:lnTo>
                    <a:pt x="52899" y="5245986"/>
                  </a:lnTo>
                  <a:lnTo>
                    <a:pt x="48432" y="5244631"/>
                  </a:lnTo>
                  <a:lnTo>
                    <a:pt x="44099" y="5242836"/>
                  </a:lnTo>
                  <a:lnTo>
                    <a:pt x="39765" y="5241041"/>
                  </a:lnTo>
                  <a:lnTo>
                    <a:pt x="20923" y="5227350"/>
                  </a:lnTo>
                  <a:lnTo>
                    <a:pt x="17606" y="5224033"/>
                  </a:lnTo>
                  <a:lnTo>
                    <a:pt x="14645" y="5220424"/>
                  </a:lnTo>
                  <a:lnTo>
                    <a:pt x="12039" y="5216524"/>
                  </a:lnTo>
                  <a:lnTo>
                    <a:pt x="9432" y="5212624"/>
                  </a:lnTo>
                  <a:lnTo>
                    <a:pt x="7232" y="5208507"/>
                  </a:lnTo>
                  <a:lnTo>
                    <a:pt x="5437" y="5204174"/>
                  </a:lnTo>
                  <a:lnTo>
                    <a:pt x="3642" y="5199840"/>
                  </a:lnTo>
                  <a:lnTo>
                    <a:pt x="2286" y="5195373"/>
                  </a:lnTo>
                  <a:lnTo>
                    <a:pt x="1372" y="5190773"/>
                  </a:lnTo>
                  <a:lnTo>
                    <a:pt x="457" y="5186172"/>
                  </a:lnTo>
                  <a:lnTo>
                    <a:pt x="0" y="5181528"/>
                  </a:lnTo>
                  <a:lnTo>
                    <a:pt x="0" y="51768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31765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4781478" y="504824"/>
                  </a:moveTo>
                  <a:lnTo>
                    <a:pt x="66747" y="504824"/>
                  </a:lnTo>
                  <a:lnTo>
                    <a:pt x="62101" y="504367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438078"/>
                  </a:lnTo>
                  <a:lnTo>
                    <a:pt x="4833578" y="476975"/>
                  </a:lnTo>
                  <a:lnTo>
                    <a:pt x="4799790" y="501181"/>
                  </a:lnTo>
                  <a:lnTo>
                    <a:pt x="4786123" y="504367"/>
                  </a:lnTo>
                  <a:lnTo>
                    <a:pt x="4781478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31765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790724" y="1372"/>
                  </a:lnTo>
                  <a:lnTo>
                    <a:pt x="4795324" y="2287"/>
                  </a:lnTo>
                  <a:lnTo>
                    <a:pt x="4799790" y="3642"/>
                  </a:lnTo>
                  <a:lnTo>
                    <a:pt x="4804124" y="5437"/>
                  </a:lnTo>
                  <a:lnTo>
                    <a:pt x="4808458" y="7232"/>
                  </a:lnTo>
                  <a:lnTo>
                    <a:pt x="4812574" y="9433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7767" y="62101"/>
                  </a:lnTo>
                  <a:lnTo>
                    <a:pt x="4848225" y="71437"/>
                  </a:lnTo>
                  <a:lnTo>
                    <a:pt x="4848225" y="433387"/>
                  </a:lnTo>
                  <a:lnTo>
                    <a:pt x="4836184" y="473075"/>
                  </a:lnTo>
                  <a:lnTo>
                    <a:pt x="4804124" y="499386"/>
                  </a:lnTo>
                  <a:lnTo>
                    <a:pt x="4799790" y="501181"/>
                  </a:lnTo>
                  <a:lnTo>
                    <a:pt x="4776787" y="504825"/>
                  </a:lnTo>
                  <a:lnTo>
                    <a:pt x="71437" y="504825"/>
                  </a:lnTo>
                  <a:lnTo>
                    <a:pt x="31748" y="492784"/>
                  </a:lnTo>
                  <a:lnTo>
                    <a:pt x="27848" y="490178"/>
                  </a:lnTo>
                  <a:lnTo>
                    <a:pt x="24240" y="487217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457" y="442723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33825" y="2095500"/>
              <a:ext cx="152400" cy="133350"/>
            </a:xfrm>
            <a:custGeom>
              <a:avLst/>
              <a:gdLst/>
              <a:ahLst/>
              <a:cxnLst/>
              <a:rect l="l" t="t" r="r" b="b"/>
              <a:pathLst>
                <a:path w="152400" h="133350">
                  <a:moveTo>
                    <a:pt x="0" y="114300"/>
                  </a:moveTo>
                  <a:lnTo>
                    <a:pt x="57150" y="57150"/>
                  </a:lnTo>
                  <a:lnTo>
                    <a:pt x="0" y="0"/>
                  </a:lnTo>
                </a:path>
                <a:path w="152400" h="133350">
                  <a:moveTo>
                    <a:pt x="76200" y="133350"/>
                  </a:moveTo>
                  <a:lnTo>
                    <a:pt x="152400" y="13335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883025" y="1716283"/>
            <a:ext cx="4382135" cy="1292225"/>
          </a:xfrm>
          <a:prstGeom prst="rect">
            <a:avLst/>
          </a:prstGeom>
        </p:spPr>
        <p:txBody>
          <a:bodyPr wrap="square" lIns="0" tIns="23304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35"/>
              </a:spcBef>
            </a:pP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dirty="0" sz="25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0" b="1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6100"/>
              </a:lnSpc>
              <a:spcBef>
                <a:spcPts val="1030"/>
              </a:spcBef>
            </a:pP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Reports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sizes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text,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data,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45">
                <a:solidFill>
                  <a:srgbClr val="CBD5E1"/>
                </a:solidFill>
                <a:latin typeface="Microsoft Sans Serif"/>
                <a:cs typeface="Microsoft Sans Serif"/>
              </a:rPr>
              <a:t>BSS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segments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in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44950" y="3321050"/>
            <a:ext cx="21062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size /usr/bin/cc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/bin/sh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83025" y="3727767"/>
            <a:ext cx="2367280" cy="15494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39065" indent="-126364">
              <a:lnSpc>
                <a:spcPct val="100000"/>
              </a:lnSpc>
              <a:spcBef>
                <a:spcPts val="869"/>
              </a:spcBef>
              <a:buClr>
                <a:srgbClr val="CBD5E1"/>
              </a:buClr>
              <a:buFont typeface="Microsoft Sans Serif"/>
              <a:buChar char="•"/>
              <a:tabLst>
                <a:tab pos="139065" algn="l"/>
              </a:tabLst>
            </a:pPr>
            <a:r>
              <a:rPr dirty="0" sz="1300" spc="-20" b="1">
                <a:solidFill>
                  <a:srgbClr val="60A5FA"/>
                </a:solidFill>
                <a:latin typeface="Arial"/>
                <a:cs typeface="Arial"/>
              </a:rPr>
              <a:t>text</a:t>
            </a:r>
            <a:r>
              <a:rPr dirty="0" sz="1350" spc="-20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1350" spc="-4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Machine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instructions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size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780"/>
              </a:spcBef>
              <a:buClr>
                <a:srgbClr val="CBD5E1"/>
              </a:buClr>
              <a:buFont typeface="Microsoft Sans Serif"/>
              <a:buChar char="•"/>
              <a:tabLst>
                <a:tab pos="139065" algn="l"/>
              </a:tabLst>
            </a:pPr>
            <a:r>
              <a:rPr dirty="0" sz="1300" spc="-25" b="1">
                <a:solidFill>
                  <a:srgbClr val="60A5FA"/>
                </a:solidFill>
                <a:latin typeface="Arial"/>
                <a:cs typeface="Arial"/>
              </a:rPr>
              <a:t>data</a:t>
            </a:r>
            <a:r>
              <a:rPr dirty="0" sz="1350" spc="-25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1350" spc="-7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Initialized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size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780"/>
              </a:spcBef>
              <a:buClr>
                <a:srgbClr val="CBD5E1"/>
              </a:buClr>
              <a:buFont typeface="Microsoft Sans Serif"/>
              <a:buChar char="•"/>
              <a:tabLst>
                <a:tab pos="139065" algn="l"/>
              </a:tabLst>
            </a:pPr>
            <a:r>
              <a:rPr dirty="0" sz="1300" spc="-55" b="1">
                <a:solidFill>
                  <a:srgbClr val="60A5FA"/>
                </a:solidFill>
                <a:latin typeface="Arial"/>
                <a:cs typeface="Arial"/>
              </a:rPr>
              <a:t>bss</a:t>
            </a:r>
            <a:r>
              <a:rPr dirty="0" sz="1350" spc="-55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1350" spc="-4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Uninitialized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size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780"/>
              </a:spcBef>
              <a:buClr>
                <a:srgbClr val="CBD5E1"/>
              </a:buClr>
              <a:buFont typeface="Microsoft Sans Serif"/>
              <a:buChar char="•"/>
              <a:tabLst>
                <a:tab pos="139065" algn="l"/>
              </a:tabLst>
            </a:pPr>
            <a:r>
              <a:rPr dirty="0" sz="1300" spc="-25" b="1">
                <a:solidFill>
                  <a:srgbClr val="60A5FA"/>
                </a:solidFill>
                <a:latin typeface="Arial"/>
                <a:cs typeface="Arial"/>
              </a:rPr>
              <a:t>dec</a:t>
            </a:r>
            <a:r>
              <a:rPr dirty="0" sz="1350" spc="-25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1350" spc="-7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Total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size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(decimal)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780"/>
              </a:spcBef>
              <a:buClr>
                <a:srgbClr val="CBD5E1"/>
              </a:buClr>
              <a:buFont typeface="Microsoft Sans Serif"/>
              <a:buChar char="•"/>
              <a:tabLst>
                <a:tab pos="139065" algn="l"/>
              </a:tabLst>
            </a:pPr>
            <a:r>
              <a:rPr dirty="0" sz="1300" spc="-45" b="1">
                <a:solidFill>
                  <a:srgbClr val="60A5FA"/>
                </a:solidFill>
                <a:latin typeface="Arial"/>
                <a:cs typeface="Arial"/>
              </a:rPr>
              <a:t>hex</a:t>
            </a:r>
            <a:r>
              <a:rPr dirty="0" sz="1350" spc="-45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1350" spc="-5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Total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size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(hexadecimal)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9296400" y="1752600"/>
            <a:ext cx="5334000" cy="5257800"/>
            <a:chOff x="9296400" y="1752600"/>
            <a:chExt cx="5334000" cy="5257800"/>
          </a:xfrm>
        </p:grpSpPr>
        <p:sp>
          <p:nvSpPr>
            <p:cNvPr id="13" name="object 13" descr=""/>
            <p:cNvSpPr/>
            <p:nvPr/>
          </p:nvSpPr>
          <p:spPr>
            <a:xfrm>
              <a:off x="9301162" y="1757362"/>
              <a:ext cx="5324475" cy="5248275"/>
            </a:xfrm>
            <a:custGeom>
              <a:avLst/>
              <a:gdLst/>
              <a:ahLst/>
              <a:cxnLst/>
              <a:rect l="l" t="t" r="r" b="b"/>
              <a:pathLst>
                <a:path w="5324475" h="5248275">
                  <a:moveTo>
                    <a:pt x="5257727" y="5248275"/>
                  </a:moveTo>
                  <a:lnTo>
                    <a:pt x="66746" y="5248275"/>
                  </a:lnTo>
                  <a:lnTo>
                    <a:pt x="62100" y="5247817"/>
                  </a:lnTo>
                  <a:lnTo>
                    <a:pt x="24240" y="5230667"/>
                  </a:lnTo>
                  <a:lnTo>
                    <a:pt x="2286" y="5195373"/>
                  </a:lnTo>
                  <a:lnTo>
                    <a:pt x="0" y="5181528"/>
                  </a:lnTo>
                  <a:lnTo>
                    <a:pt x="0" y="51768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5181528"/>
                  </a:lnTo>
                  <a:lnTo>
                    <a:pt x="5309828" y="5220424"/>
                  </a:lnTo>
                  <a:lnTo>
                    <a:pt x="5276039" y="5244631"/>
                  </a:lnTo>
                  <a:lnTo>
                    <a:pt x="5262372" y="5247817"/>
                  </a:lnTo>
                  <a:lnTo>
                    <a:pt x="5257727" y="52482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301162" y="1757362"/>
              <a:ext cx="5324475" cy="5248275"/>
            </a:xfrm>
            <a:custGeom>
              <a:avLst/>
              <a:gdLst/>
              <a:ahLst/>
              <a:cxnLst/>
              <a:rect l="l" t="t" r="r" b="b"/>
              <a:pathLst>
                <a:path w="5324475" h="5248275">
                  <a:moveTo>
                    <a:pt x="0" y="5176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5176837"/>
                  </a:lnTo>
                  <a:lnTo>
                    <a:pt x="5324474" y="5181528"/>
                  </a:lnTo>
                  <a:lnTo>
                    <a:pt x="5324015" y="5186173"/>
                  </a:lnTo>
                  <a:lnTo>
                    <a:pt x="5323100" y="5190774"/>
                  </a:lnTo>
                  <a:lnTo>
                    <a:pt x="5322186" y="5195373"/>
                  </a:lnTo>
                  <a:lnTo>
                    <a:pt x="5303550" y="5227350"/>
                  </a:lnTo>
                  <a:lnTo>
                    <a:pt x="5300233" y="5230667"/>
                  </a:lnTo>
                  <a:lnTo>
                    <a:pt x="5296625" y="5233628"/>
                  </a:lnTo>
                  <a:lnTo>
                    <a:pt x="5292724" y="5236234"/>
                  </a:lnTo>
                  <a:lnTo>
                    <a:pt x="5288823" y="5238840"/>
                  </a:lnTo>
                  <a:lnTo>
                    <a:pt x="5284706" y="5241041"/>
                  </a:lnTo>
                  <a:lnTo>
                    <a:pt x="5280373" y="5242836"/>
                  </a:lnTo>
                  <a:lnTo>
                    <a:pt x="5276039" y="5244631"/>
                  </a:lnTo>
                  <a:lnTo>
                    <a:pt x="5271573" y="5245986"/>
                  </a:lnTo>
                  <a:lnTo>
                    <a:pt x="5266973" y="5246902"/>
                  </a:lnTo>
                  <a:lnTo>
                    <a:pt x="5262372" y="5247817"/>
                  </a:lnTo>
                  <a:lnTo>
                    <a:pt x="5257727" y="5248275"/>
                  </a:lnTo>
                  <a:lnTo>
                    <a:pt x="5253037" y="5248275"/>
                  </a:lnTo>
                  <a:lnTo>
                    <a:pt x="71437" y="5248275"/>
                  </a:lnTo>
                  <a:lnTo>
                    <a:pt x="66746" y="5248275"/>
                  </a:lnTo>
                  <a:lnTo>
                    <a:pt x="62100" y="5247817"/>
                  </a:lnTo>
                  <a:lnTo>
                    <a:pt x="57500" y="5246902"/>
                  </a:lnTo>
                  <a:lnTo>
                    <a:pt x="52899" y="5245986"/>
                  </a:lnTo>
                  <a:lnTo>
                    <a:pt x="48432" y="5244631"/>
                  </a:lnTo>
                  <a:lnTo>
                    <a:pt x="44098" y="5242836"/>
                  </a:lnTo>
                  <a:lnTo>
                    <a:pt x="39764" y="5241041"/>
                  </a:lnTo>
                  <a:lnTo>
                    <a:pt x="20923" y="5227350"/>
                  </a:lnTo>
                  <a:lnTo>
                    <a:pt x="17606" y="5224033"/>
                  </a:lnTo>
                  <a:lnTo>
                    <a:pt x="14644" y="5220424"/>
                  </a:lnTo>
                  <a:lnTo>
                    <a:pt x="12038" y="5216524"/>
                  </a:lnTo>
                  <a:lnTo>
                    <a:pt x="9432" y="5212624"/>
                  </a:lnTo>
                  <a:lnTo>
                    <a:pt x="7231" y="5208507"/>
                  </a:lnTo>
                  <a:lnTo>
                    <a:pt x="5436" y="5204174"/>
                  </a:lnTo>
                  <a:lnTo>
                    <a:pt x="3641" y="5199840"/>
                  </a:lnTo>
                  <a:lnTo>
                    <a:pt x="2286" y="5195373"/>
                  </a:lnTo>
                  <a:lnTo>
                    <a:pt x="1371" y="5190773"/>
                  </a:lnTo>
                  <a:lnTo>
                    <a:pt x="457" y="5186172"/>
                  </a:lnTo>
                  <a:lnTo>
                    <a:pt x="0" y="5181528"/>
                  </a:lnTo>
                  <a:lnTo>
                    <a:pt x="0" y="51768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539287" y="2490787"/>
              <a:ext cx="4848225" cy="885825"/>
            </a:xfrm>
            <a:custGeom>
              <a:avLst/>
              <a:gdLst/>
              <a:ahLst/>
              <a:cxnLst/>
              <a:rect l="l" t="t" r="r" b="b"/>
              <a:pathLst>
                <a:path w="4848225" h="885825">
                  <a:moveTo>
                    <a:pt x="4781477" y="885824"/>
                  </a:moveTo>
                  <a:lnTo>
                    <a:pt x="66746" y="885824"/>
                  </a:lnTo>
                  <a:lnTo>
                    <a:pt x="62101" y="885367"/>
                  </a:lnTo>
                  <a:lnTo>
                    <a:pt x="24240" y="868217"/>
                  </a:lnTo>
                  <a:lnTo>
                    <a:pt x="2287" y="832924"/>
                  </a:lnTo>
                  <a:lnTo>
                    <a:pt x="0" y="819078"/>
                  </a:lnTo>
                  <a:lnTo>
                    <a:pt x="0" y="814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819078"/>
                  </a:lnTo>
                  <a:lnTo>
                    <a:pt x="4833579" y="857975"/>
                  </a:lnTo>
                  <a:lnTo>
                    <a:pt x="4799789" y="882181"/>
                  </a:lnTo>
                  <a:lnTo>
                    <a:pt x="4786123" y="885367"/>
                  </a:lnTo>
                  <a:lnTo>
                    <a:pt x="4781477" y="885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39287" y="2490787"/>
              <a:ext cx="4848225" cy="885825"/>
            </a:xfrm>
            <a:custGeom>
              <a:avLst/>
              <a:gdLst/>
              <a:ahLst/>
              <a:cxnLst/>
              <a:rect l="l" t="t" r="r" b="b"/>
              <a:pathLst>
                <a:path w="4848225" h="885825">
                  <a:moveTo>
                    <a:pt x="0" y="814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814387"/>
                  </a:lnTo>
                  <a:lnTo>
                    <a:pt x="4848224" y="819078"/>
                  </a:lnTo>
                  <a:lnTo>
                    <a:pt x="4847766" y="823723"/>
                  </a:lnTo>
                  <a:lnTo>
                    <a:pt x="4846850" y="828324"/>
                  </a:lnTo>
                  <a:lnTo>
                    <a:pt x="4845936" y="832924"/>
                  </a:lnTo>
                  <a:lnTo>
                    <a:pt x="4827300" y="864901"/>
                  </a:lnTo>
                  <a:lnTo>
                    <a:pt x="4823984" y="868217"/>
                  </a:lnTo>
                  <a:lnTo>
                    <a:pt x="4790722" y="884451"/>
                  </a:lnTo>
                  <a:lnTo>
                    <a:pt x="4786123" y="885367"/>
                  </a:lnTo>
                  <a:lnTo>
                    <a:pt x="4781477" y="885824"/>
                  </a:lnTo>
                  <a:lnTo>
                    <a:pt x="4776787" y="885825"/>
                  </a:lnTo>
                  <a:lnTo>
                    <a:pt x="71437" y="885825"/>
                  </a:lnTo>
                  <a:lnTo>
                    <a:pt x="66746" y="885824"/>
                  </a:lnTo>
                  <a:lnTo>
                    <a:pt x="62101" y="885367"/>
                  </a:lnTo>
                  <a:lnTo>
                    <a:pt x="57500" y="884451"/>
                  </a:lnTo>
                  <a:lnTo>
                    <a:pt x="52899" y="883536"/>
                  </a:lnTo>
                  <a:lnTo>
                    <a:pt x="48432" y="882181"/>
                  </a:lnTo>
                  <a:lnTo>
                    <a:pt x="44099" y="880386"/>
                  </a:lnTo>
                  <a:lnTo>
                    <a:pt x="39765" y="878591"/>
                  </a:lnTo>
                  <a:lnTo>
                    <a:pt x="20923" y="864901"/>
                  </a:lnTo>
                  <a:lnTo>
                    <a:pt x="17606" y="861584"/>
                  </a:lnTo>
                  <a:lnTo>
                    <a:pt x="14645" y="857975"/>
                  </a:lnTo>
                  <a:lnTo>
                    <a:pt x="12039" y="854075"/>
                  </a:lnTo>
                  <a:lnTo>
                    <a:pt x="9432" y="850175"/>
                  </a:lnTo>
                  <a:lnTo>
                    <a:pt x="7231" y="846058"/>
                  </a:lnTo>
                  <a:lnTo>
                    <a:pt x="5437" y="841724"/>
                  </a:lnTo>
                  <a:lnTo>
                    <a:pt x="3641" y="837391"/>
                  </a:lnTo>
                  <a:lnTo>
                    <a:pt x="2287" y="832924"/>
                  </a:lnTo>
                  <a:lnTo>
                    <a:pt x="1371" y="828324"/>
                  </a:lnTo>
                  <a:lnTo>
                    <a:pt x="457" y="823723"/>
                  </a:lnTo>
                  <a:lnTo>
                    <a:pt x="0" y="819078"/>
                  </a:lnTo>
                  <a:lnTo>
                    <a:pt x="0" y="814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39287" y="3538537"/>
              <a:ext cx="4848225" cy="1533525"/>
            </a:xfrm>
            <a:custGeom>
              <a:avLst/>
              <a:gdLst/>
              <a:ahLst/>
              <a:cxnLst/>
              <a:rect l="l" t="t" r="r" b="b"/>
              <a:pathLst>
                <a:path w="4848225" h="1533525">
                  <a:moveTo>
                    <a:pt x="4781477" y="1533524"/>
                  </a:moveTo>
                  <a:lnTo>
                    <a:pt x="66746" y="1533524"/>
                  </a:lnTo>
                  <a:lnTo>
                    <a:pt x="62101" y="1533066"/>
                  </a:lnTo>
                  <a:lnTo>
                    <a:pt x="24240" y="1515917"/>
                  </a:lnTo>
                  <a:lnTo>
                    <a:pt x="2287" y="1480624"/>
                  </a:lnTo>
                  <a:lnTo>
                    <a:pt x="0" y="1466778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466778"/>
                  </a:lnTo>
                  <a:lnTo>
                    <a:pt x="4833579" y="1505675"/>
                  </a:lnTo>
                  <a:lnTo>
                    <a:pt x="4799789" y="1529881"/>
                  </a:lnTo>
                  <a:lnTo>
                    <a:pt x="4786123" y="1533066"/>
                  </a:lnTo>
                  <a:lnTo>
                    <a:pt x="4781477" y="1533524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39287" y="3538537"/>
              <a:ext cx="4848225" cy="1533525"/>
            </a:xfrm>
            <a:custGeom>
              <a:avLst/>
              <a:gdLst/>
              <a:ahLst/>
              <a:cxnLst/>
              <a:rect l="l" t="t" r="r" b="b"/>
              <a:pathLst>
                <a:path w="4848225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790723" y="1372"/>
                  </a:lnTo>
                  <a:lnTo>
                    <a:pt x="4795322" y="228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462087"/>
                  </a:lnTo>
                  <a:lnTo>
                    <a:pt x="4848224" y="1466778"/>
                  </a:lnTo>
                  <a:lnTo>
                    <a:pt x="4847766" y="1471423"/>
                  </a:lnTo>
                  <a:lnTo>
                    <a:pt x="4846850" y="1476024"/>
                  </a:lnTo>
                  <a:lnTo>
                    <a:pt x="4845936" y="1480624"/>
                  </a:lnTo>
                  <a:lnTo>
                    <a:pt x="4823984" y="1515917"/>
                  </a:lnTo>
                  <a:lnTo>
                    <a:pt x="4804123" y="1528086"/>
                  </a:lnTo>
                  <a:lnTo>
                    <a:pt x="4799789" y="1529881"/>
                  </a:lnTo>
                  <a:lnTo>
                    <a:pt x="4776787" y="1533525"/>
                  </a:lnTo>
                  <a:lnTo>
                    <a:pt x="71437" y="1533525"/>
                  </a:lnTo>
                  <a:lnTo>
                    <a:pt x="44099" y="1528086"/>
                  </a:lnTo>
                  <a:lnTo>
                    <a:pt x="39765" y="1526291"/>
                  </a:lnTo>
                  <a:lnTo>
                    <a:pt x="12039" y="1501775"/>
                  </a:lnTo>
                  <a:lnTo>
                    <a:pt x="9432" y="1497874"/>
                  </a:lnTo>
                  <a:lnTo>
                    <a:pt x="7231" y="1493758"/>
                  </a:lnTo>
                  <a:lnTo>
                    <a:pt x="5437" y="1489425"/>
                  </a:lnTo>
                  <a:lnTo>
                    <a:pt x="3641" y="1485090"/>
                  </a:lnTo>
                  <a:lnTo>
                    <a:pt x="2287" y="1480624"/>
                  </a:lnTo>
                  <a:lnTo>
                    <a:pt x="1371" y="1476024"/>
                  </a:lnTo>
                  <a:lnTo>
                    <a:pt x="457" y="1471423"/>
                  </a:lnTo>
                  <a:lnTo>
                    <a:pt x="0" y="1466778"/>
                  </a:lnTo>
                  <a:lnTo>
                    <a:pt x="0" y="1462087"/>
                  </a:lnTo>
                  <a:close/>
                </a:path>
              </a:pathLst>
            </a:custGeom>
            <a:ln w="9525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539287" y="5233987"/>
              <a:ext cx="4848225" cy="1533525"/>
            </a:xfrm>
            <a:custGeom>
              <a:avLst/>
              <a:gdLst/>
              <a:ahLst/>
              <a:cxnLst/>
              <a:rect l="l" t="t" r="r" b="b"/>
              <a:pathLst>
                <a:path w="4848225" h="1533525">
                  <a:moveTo>
                    <a:pt x="4781477" y="1533524"/>
                  </a:moveTo>
                  <a:lnTo>
                    <a:pt x="66746" y="1533524"/>
                  </a:lnTo>
                  <a:lnTo>
                    <a:pt x="62101" y="1533066"/>
                  </a:lnTo>
                  <a:lnTo>
                    <a:pt x="24240" y="1515918"/>
                  </a:lnTo>
                  <a:lnTo>
                    <a:pt x="2287" y="1480623"/>
                  </a:lnTo>
                  <a:lnTo>
                    <a:pt x="0" y="1466777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466777"/>
                  </a:lnTo>
                  <a:lnTo>
                    <a:pt x="4833579" y="1505675"/>
                  </a:lnTo>
                  <a:lnTo>
                    <a:pt x="4799789" y="1529882"/>
                  </a:lnTo>
                  <a:lnTo>
                    <a:pt x="4786123" y="1533066"/>
                  </a:lnTo>
                  <a:lnTo>
                    <a:pt x="4781477" y="1533524"/>
                  </a:lnTo>
                  <a:close/>
                </a:path>
              </a:pathLst>
            </a:custGeom>
            <a:solidFill>
              <a:srgbClr val="13532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39287" y="5233987"/>
              <a:ext cx="4848225" cy="1533525"/>
            </a:xfrm>
            <a:custGeom>
              <a:avLst/>
              <a:gdLst/>
              <a:ahLst/>
              <a:cxnLst/>
              <a:rect l="l" t="t" r="r" b="b"/>
              <a:pathLst>
                <a:path w="4848225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8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462087"/>
                  </a:lnTo>
                  <a:lnTo>
                    <a:pt x="4848224" y="1466777"/>
                  </a:lnTo>
                  <a:lnTo>
                    <a:pt x="4847766" y="1471422"/>
                  </a:lnTo>
                  <a:lnTo>
                    <a:pt x="4846850" y="1476023"/>
                  </a:lnTo>
                  <a:lnTo>
                    <a:pt x="4845936" y="1480623"/>
                  </a:lnTo>
                  <a:lnTo>
                    <a:pt x="4827300" y="1512601"/>
                  </a:lnTo>
                  <a:lnTo>
                    <a:pt x="4823984" y="1515918"/>
                  </a:lnTo>
                  <a:lnTo>
                    <a:pt x="4786123" y="1533066"/>
                  </a:lnTo>
                  <a:lnTo>
                    <a:pt x="4776787" y="1533525"/>
                  </a:lnTo>
                  <a:lnTo>
                    <a:pt x="71437" y="1533525"/>
                  </a:lnTo>
                  <a:lnTo>
                    <a:pt x="44099" y="1528087"/>
                  </a:lnTo>
                  <a:lnTo>
                    <a:pt x="39765" y="1526291"/>
                  </a:lnTo>
                  <a:lnTo>
                    <a:pt x="9432" y="1497875"/>
                  </a:lnTo>
                  <a:lnTo>
                    <a:pt x="5437" y="1489425"/>
                  </a:lnTo>
                  <a:lnTo>
                    <a:pt x="3641" y="1485090"/>
                  </a:lnTo>
                  <a:lnTo>
                    <a:pt x="2287" y="1480623"/>
                  </a:lnTo>
                  <a:lnTo>
                    <a:pt x="1371" y="1476023"/>
                  </a:lnTo>
                  <a:lnTo>
                    <a:pt x="457" y="1471422"/>
                  </a:lnTo>
                  <a:lnTo>
                    <a:pt x="0" y="1466777"/>
                  </a:lnTo>
                  <a:lnTo>
                    <a:pt x="0" y="146208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91675" y="2085975"/>
              <a:ext cx="114300" cy="152400"/>
            </a:xfrm>
            <a:custGeom>
              <a:avLst/>
              <a:gdLst/>
              <a:ahLst/>
              <a:cxnLst/>
              <a:rect l="l" t="t" r="r" b="b"/>
              <a:pathLst>
                <a:path w="114300" h="152400">
                  <a:moveTo>
                    <a:pt x="57150" y="152400"/>
                  </a:moveTo>
                  <a:lnTo>
                    <a:pt x="57150" y="57150"/>
                  </a:lnTo>
                </a:path>
                <a:path w="114300" h="152400">
                  <a:moveTo>
                    <a:pt x="114300" y="152400"/>
                  </a:moveTo>
                  <a:lnTo>
                    <a:pt x="114300" y="0"/>
                  </a:lnTo>
                </a:path>
                <a:path w="114300" h="152400">
                  <a:moveTo>
                    <a:pt x="0" y="152400"/>
                  </a:moveTo>
                  <a:lnTo>
                    <a:pt x="0" y="11430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864725" y="1932349"/>
            <a:ext cx="207645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40" b="1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r>
              <a:rPr dirty="0" sz="2500" spc="-1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endParaRPr sz="25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763773" y="2604770"/>
            <a:ext cx="506095" cy="596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0020">
              <a:lnSpc>
                <a:spcPct val="119000"/>
              </a:lnSpc>
              <a:spcBef>
                <a:spcPts val="100"/>
              </a:spcBef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text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346919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102134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564003" y="2604770"/>
            <a:ext cx="3226435" cy="596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  <a:tabLst>
                <a:tab pos="732790" algn="l"/>
                <a:tab pos="1372870" algn="l"/>
                <a:tab pos="2012950" algn="l"/>
              </a:tabLst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data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bss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dec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hex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filename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652780" algn="l"/>
                <a:tab pos="1132840" algn="l"/>
                <a:tab pos="1852930" algn="l"/>
              </a:tabLst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3576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6680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357175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57337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/usr/bin/cc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  <a:tabLst>
                <a:tab pos="572770" algn="l"/>
                <a:tab pos="1132840" algn="l"/>
                <a:tab pos="1852930" algn="l"/>
              </a:tabLst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1776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11272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115182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1c1ee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 /bin/sh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683750" y="3524707"/>
            <a:ext cx="2241550" cy="138557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650" spc="-95" b="1">
                <a:solidFill>
                  <a:srgbClr val="60A5FA"/>
                </a:solidFill>
                <a:latin typeface="Arial"/>
                <a:cs typeface="Arial"/>
              </a:rPr>
              <a:t>C</a:t>
            </a:r>
            <a:r>
              <a:rPr dirty="0" sz="1650" spc="-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60A5FA"/>
                </a:solidFill>
                <a:latin typeface="Arial"/>
                <a:cs typeface="Arial"/>
              </a:rPr>
              <a:t>Compiler</a:t>
            </a:r>
            <a:r>
              <a:rPr dirty="0" sz="1650" spc="-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60A5FA"/>
                </a:solidFill>
                <a:latin typeface="Arial"/>
                <a:cs typeface="Arial"/>
              </a:rPr>
              <a:t>Analysis</a:t>
            </a:r>
            <a:r>
              <a:rPr dirty="0" sz="1700" spc="-10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endParaRPr sz="1700">
              <a:latin typeface="Segoe UI Symbol"/>
              <a:cs typeface="Segoe UI Symbol"/>
            </a:endParaRPr>
          </a:p>
          <a:p>
            <a:pPr marL="124460" indent="-111760">
              <a:lnSpc>
                <a:spcPct val="100000"/>
              </a:lnSpc>
              <a:spcBef>
                <a:spcPts val="760"/>
              </a:spcBef>
              <a:buChar char="•"/>
              <a:tabLst>
                <a:tab pos="124460" algn="l"/>
              </a:tabLst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Text:</a:t>
            </a:r>
            <a:r>
              <a:rPr dirty="0" sz="11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346,919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r>
              <a:rPr dirty="0" sz="11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(instructions)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Data: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3,576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(initialized)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80">
                <a:solidFill>
                  <a:srgbClr val="CBD5E1"/>
                </a:solidFill>
                <a:latin typeface="Microsoft Sans Serif"/>
                <a:cs typeface="Microsoft Sans Serif"/>
              </a:rPr>
              <a:t>BSS: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6,680</a:t>
            </a:r>
            <a:r>
              <a:rPr dirty="0" sz="11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r>
              <a:rPr dirty="0" sz="11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(uninitialized)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Total:</a:t>
            </a:r>
            <a:r>
              <a:rPr dirty="0" sz="11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90">
                <a:solidFill>
                  <a:srgbClr val="CBD5E1"/>
                </a:solidFill>
                <a:latin typeface="Microsoft Sans Serif"/>
                <a:cs typeface="Microsoft Sans Serif"/>
              </a:rPr>
              <a:t>357,175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683750" y="5220157"/>
            <a:ext cx="1374775" cy="1385570"/>
          </a:xfrm>
          <a:prstGeom prst="rect">
            <a:avLst/>
          </a:prstGeom>
        </p:spPr>
        <p:txBody>
          <a:bodyPr wrap="square" lIns="0" tIns="154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dirty="0" sz="1650" spc="-80" b="1">
                <a:solidFill>
                  <a:srgbClr val="4ADE80"/>
                </a:solidFill>
                <a:latin typeface="Arial"/>
                <a:cs typeface="Arial"/>
              </a:rPr>
              <a:t>Shell</a:t>
            </a:r>
            <a:r>
              <a:rPr dirty="0" sz="1650" spc="-7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4ADE80"/>
                </a:solidFill>
                <a:latin typeface="Arial"/>
                <a:cs typeface="Arial"/>
              </a:rPr>
              <a:t>Analysis</a:t>
            </a:r>
            <a:r>
              <a:rPr dirty="0" sz="1700" spc="-5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endParaRPr sz="1700">
              <a:latin typeface="Segoe UI Symbol"/>
              <a:cs typeface="Segoe UI Symbol"/>
            </a:endParaRPr>
          </a:p>
          <a:p>
            <a:pPr marL="124460" indent="-111760">
              <a:lnSpc>
                <a:spcPct val="100000"/>
              </a:lnSpc>
              <a:spcBef>
                <a:spcPts val="760"/>
              </a:spcBef>
              <a:buChar char="•"/>
              <a:tabLst>
                <a:tab pos="124460" algn="l"/>
              </a:tabLst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Text: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80">
                <a:solidFill>
                  <a:srgbClr val="CBD5E1"/>
                </a:solidFill>
                <a:latin typeface="Microsoft Sans Serif"/>
                <a:cs typeface="Microsoft Sans Serif"/>
              </a:rPr>
              <a:t>102,134</a:t>
            </a:r>
            <a:r>
              <a:rPr dirty="0" sz="11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Data: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75">
                <a:solidFill>
                  <a:srgbClr val="CBD5E1"/>
                </a:solidFill>
                <a:latin typeface="Microsoft Sans Serif"/>
                <a:cs typeface="Microsoft Sans Serif"/>
              </a:rPr>
              <a:t>1,776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80">
                <a:solidFill>
                  <a:srgbClr val="CBD5E1"/>
                </a:solidFill>
                <a:latin typeface="Microsoft Sans Serif"/>
                <a:cs typeface="Microsoft Sans Serif"/>
              </a:rPr>
              <a:t>BSS:</a:t>
            </a:r>
            <a:r>
              <a:rPr dirty="0" sz="1150" spc="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95">
                <a:solidFill>
                  <a:srgbClr val="CBD5E1"/>
                </a:solidFill>
                <a:latin typeface="Microsoft Sans Serif"/>
                <a:cs typeface="Microsoft Sans Serif"/>
              </a:rPr>
              <a:t>11,272</a:t>
            </a:r>
            <a:r>
              <a:rPr dirty="0" sz="1150" spc="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150">
              <a:latin typeface="Microsoft Sans Serif"/>
              <a:cs typeface="Microsoft Sans Serif"/>
            </a:endParaRPr>
          </a:p>
          <a:p>
            <a:pPr marL="124460" indent="-111760">
              <a:lnSpc>
                <a:spcPct val="100000"/>
              </a:lnSpc>
              <a:spcBef>
                <a:spcPts val="420"/>
              </a:spcBef>
              <a:buChar char="•"/>
              <a:tabLst>
                <a:tab pos="124460" algn="l"/>
              </a:tabLst>
            </a:pP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Total: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25">
                <a:solidFill>
                  <a:srgbClr val="CBD5E1"/>
                </a:solidFill>
                <a:latin typeface="Microsoft Sans Serif"/>
                <a:cs typeface="Microsoft Sans Serif"/>
              </a:rPr>
              <a:t>115,182</a:t>
            </a:r>
            <a:r>
              <a:rPr dirty="0" sz="1150" spc="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3657600" y="7315200"/>
            <a:ext cx="10972800" cy="2095500"/>
            <a:chOff x="3657600" y="7315200"/>
            <a:chExt cx="10972800" cy="2095500"/>
          </a:xfrm>
        </p:grpSpPr>
        <p:sp>
          <p:nvSpPr>
            <p:cNvPr id="28" name="object 28" descr=""/>
            <p:cNvSpPr/>
            <p:nvPr/>
          </p:nvSpPr>
          <p:spPr>
            <a:xfrm>
              <a:off x="3662362" y="7319962"/>
              <a:ext cx="10963275" cy="2085975"/>
            </a:xfrm>
            <a:custGeom>
              <a:avLst/>
              <a:gdLst/>
              <a:ahLst/>
              <a:cxnLst/>
              <a:rect l="l" t="t" r="r" b="b"/>
              <a:pathLst>
                <a:path w="10963275" h="2085975">
                  <a:moveTo>
                    <a:pt x="10896527" y="2085974"/>
                  </a:moveTo>
                  <a:lnTo>
                    <a:pt x="66746" y="2085974"/>
                  </a:lnTo>
                  <a:lnTo>
                    <a:pt x="62101" y="2085516"/>
                  </a:lnTo>
                  <a:lnTo>
                    <a:pt x="24240" y="2068367"/>
                  </a:lnTo>
                  <a:lnTo>
                    <a:pt x="2286" y="2033074"/>
                  </a:lnTo>
                  <a:lnTo>
                    <a:pt x="0" y="2019228"/>
                  </a:lnTo>
                  <a:lnTo>
                    <a:pt x="0" y="20145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5"/>
                  </a:lnTo>
                  <a:lnTo>
                    <a:pt x="10959630" y="48431"/>
                  </a:lnTo>
                  <a:lnTo>
                    <a:pt x="10963274" y="66746"/>
                  </a:lnTo>
                  <a:lnTo>
                    <a:pt x="10963274" y="2019228"/>
                  </a:lnTo>
                  <a:lnTo>
                    <a:pt x="10948628" y="2058124"/>
                  </a:lnTo>
                  <a:lnTo>
                    <a:pt x="10914839" y="2082331"/>
                  </a:lnTo>
                  <a:lnTo>
                    <a:pt x="10901172" y="2085516"/>
                  </a:lnTo>
                  <a:lnTo>
                    <a:pt x="10896527" y="20859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662362" y="7319962"/>
              <a:ext cx="10963275" cy="2085975"/>
            </a:xfrm>
            <a:custGeom>
              <a:avLst/>
              <a:gdLst/>
              <a:ahLst/>
              <a:cxnLst/>
              <a:rect l="l" t="t" r="r" b="b"/>
              <a:pathLst>
                <a:path w="10963275" h="2085975">
                  <a:moveTo>
                    <a:pt x="0" y="20145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6" y="52898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3" y="1372"/>
                  </a:lnTo>
                  <a:lnTo>
                    <a:pt x="10910375" y="2287"/>
                  </a:lnTo>
                  <a:lnTo>
                    <a:pt x="10914840" y="3643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7"/>
                  </a:lnTo>
                  <a:lnTo>
                    <a:pt x="10953839" y="35648"/>
                  </a:lnTo>
                  <a:lnTo>
                    <a:pt x="10961901" y="57499"/>
                  </a:lnTo>
                  <a:lnTo>
                    <a:pt x="10962816" y="62100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2014537"/>
                  </a:lnTo>
                  <a:lnTo>
                    <a:pt x="10963274" y="2019228"/>
                  </a:lnTo>
                  <a:lnTo>
                    <a:pt x="10962815" y="2023873"/>
                  </a:lnTo>
                  <a:lnTo>
                    <a:pt x="10961900" y="2028474"/>
                  </a:lnTo>
                  <a:lnTo>
                    <a:pt x="10960986" y="2033074"/>
                  </a:lnTo>
                  <a:lnTo>
                    <a:pt x="10942350" y="2065050"/>
                  </a:lnTo>
                  <a:lnTo>
                    <a:pt x="10939033" y="2068367"/>
                  </a:lnTo>
                  <a:lnTo>
                    <a:pt x="10935425" y="2071329"/>
                  </a:lnTo>
                  <a:lnTo>
                    <a:pt x="10931524" y="2073934"/>
                  </a:lnTo>
                  <a:lnTo>
                    <a:pt x="10927623" y="2076540"/>
                  </a:lnTo>
                  <a:lnTo>
                    <a:pt x="10923506" y="2078741"/>
                  </a:lnTo>
                  <a:lnTo>
                    <a:pt x="10919173" y="2080536"/>
                  </a:lnTo>
                  <a:lnTo>
                    <a:pt x="10914839" y="2082331"/>
                  </a:lnTo>
                  <a:lnTo>
                    <a:pt x="10891837" y="2085975"/>
                  </a:lnTo>
                  <a:lnTo>
                    <a:pt x="71437" y="2085975"/>
                  </a:lnTo>
                  <a:lnTo>
                    <a:pt x="66746" y="2085974"/>
                  </a:lnTo>
                  <a:lnTo>
                    <a:pt x="62101" y="2085516"/>
                  </a:lnTo>
                  <a:lnTo>
                    <a:pt x="57500" y="2084601"/>
                  </a:lnTo>
                  <a:lnTo>
                    <a:pt x="52899" y="2083686"/>
                  </a:lnTo>
                  <a:lnTo>
                    <a:pt x="48432" y="2082331"/>
                  </a:lnTo>
                  <a:lnTo>
                    <a:pt x="44099" y="2080536"/>
                  </a:lnTo>
                  <a:lnTo>
                    <a:pt x="39765" y="2078741"/>
                  </a:lnTo>
                  <a:lnTo>
                    <a:pt x="35648" y="2076540"/>
                  </a:lnTo>
                  <a:lnTo>
                    <a:pt x="31748" y="2073934"/>
                  </a:lnTo>
                  <a:lnTo>
                    <a:pt x="27848" y="2071329"/>
                  </a:lnTo>
                  <a:lnTo>
                    <a:pt x="24240" y="2068367"/>
                  </a:lnTo>
                  <a:lnTo>
                    <a:pt x="20923" y="2065050"/>
                  </a:lnTo>
                  <a:lnTo>
                    <a:pt x="17606" y="2061733"/>
                  </a:lnTo>
                  <a:lnTo>
                    <a:pt x="14645" y="2058124"/>
                  </a:lnTo>
                  <a:lnTo>
                    <a:pt x="12039" y="2054224"/>
                  </a:lnTo>
                  <a:lnTo>
                    <a:pt x="9432" y="2050324"/>
                  </a:lnTo>
                  <a:lnTo>
                    <a:pt x="1372" y="2028474"/>
                  </a:lnTo>
                  <a:lnTo>
                    <a:pt x="457" y="2023873"/>
                  </a:lnTo>
                  <a:lnTo>
                    <a:pt x="0" y="2019228"/>
                  </a:lnTo>
                  <a:lnTo>
                    <a:pt x="0" y="201453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4300" y="7620000"/>
              <a:ext cx="171450" cy="209550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4225925" y="7494949"/>
            <a:ext cx="247205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75" b="1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 Observations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3895725" y="8048625"/>
            <a:ext cx="3343275" cy="1123950"/>
            <a:chOff x="3895725" y="8048625"/>
            <a:chExt cx="3343275" cy="1123950"/>
          </a:xfrm>
        </p:grpSpPr>
        <p:sp>
          <p:nvSpPr>
            <p:cNvPr id="33" name="object 33" descr=""/>
            <p:cNvSpPr/>
            <p:nvPr/>
          </p:nvSpPr>
          <p:spPr>
            <a:xfrm>
              <a:off x="3900487" y="8053387"/>
              <a:ext cx="3333750" cy="1114425"/>
            </a:xfrm>
            <a:custGeom>
              <a:avLst/>
              <a:gdLst/>
              <a:ahLst/>
              <a:cxnLst/>
              <a:rect l="l" t="t" r="r" b="b"/>
              <a:pathLst>
                <a:path w="3333750" h="1114425">
                  <a:moveTo>
                    <a:pt x="3267003" y="1114425"/>
                  </a:moveTo>
                  <a:lnTo>
                    <a:pt x="66747" y="1114425"/>
                  </a:lnTo>
                  <a:lnTo>
                    <a:pt x="62101" y="1113967"/>
                  </a:lnTo>
                  <a:lnTo>
                    <a:pt x="24240" y="1096818"/>
                  </a:lnTo>
                  <a:lnTo>
                    <a:pt x="2287" y="1061524"/>
                  </a:lnTo>
                  <a:lnTo>
                    <a:pt x="0" y="1047678"/>
                  </a:lnTo>
                  <a:lnTo>
                    <a:pt x="0" y="10429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2" y="3643"/>
                  </a:lnTo>
                  <a:lnTo>
                    <a:pt x="66747" y="0"/>
                  </a:lnTo>
                  <a:lnTo>
                    <a:pt x="3267003" y="0"/>
                  </a:lnTo>
                  <a:lnTo>
                    <a:pt x="3305900" y="14645"/>
                  </a:lnTo>
                  <a:lnTo>
                    <a:pt x="3330106" y="48432"/>
                  </a:lnTo>
                  <a:lnTo>
                    <a:pt x="3333749" y="66746"/>
                  </a:lnTo>
                  <a:lnTo>
                    <a:pt x="3333749" y="1047678"/>
                  </a:lnTo>
                  <a:lnTo>
                    <a:pt x="3319104" y="1086575"/>
                  </a:lnTo>
                  <a:lnTo>
                    <a:pt x="3285316" y="1110781"/>
                  </a:lnTo>
                  <a:lnTo>
                    <a:pt x="3271648" y="1113967"/>
                  </a:lnTo>
                  <a:lnTo>
                    <a:pt x="3267003" y="1114425"/>
                  </a:lnTo>
                  <a:close/>
                </a:path>
              </a:pathLst>
            </a:custGeom>
            <a:solidFill>
              <a:srgbClr val="581B8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00487" y="8053387"/>
              <a:ext cx="3333750" cy="1114425"/>
            </a:xfrm>
            <a:custGeom>
              <a:avLst/>
              <a:gdLst/>
              <a:ahLst/>
              <a:cxnLst/>
              <a:rect l="l" t="t" r="r" b="b"/>
              <a:pathLst>
                <a:path w="3333750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3262312" y="0"/>
                  </a:lnTo>
                  <a:lnTo>
                    <a:pt x="3267003" y="0"/>
                  </a:lnTo>
                  <a:lnTo>
                    <a:pt x="3271649" y="457"/>
                  </a:lnTo>
                  <a:lnTo>
                    <a:pt x="3309509" y="17606"/>
                  </a:lnTo>
                  <a:lnTo>
                    <a:pt x="3321709" y="31747"/>
                  </a:lnTo>
                  <a:lnTo>
                    <a:pt x="3324315" y="35648"/>
                  </a:lnTo>
                  <a:lnTo>
                    <a:pt x="3326516" y="39764"/>
                  </a:lnTo>
                  <a:lnTo>
                    <a:pt x="3328311" y="44098"/>
                  </a:lnTo>
                  <a:lnTo>
                    <a:pt x="3330106" y="48432"/>
                  </a:lnTo>
                  <a:lnTo>
                    <a:pt x="3333750" y="71437"/>
                  </a:lnTo>
                  <a:lnTo>
                    <a:pt x="3333750" y="1042987"/>
                  </a:lnTo>
                  <a:lnTo>
                    <a:pt x="3328311" y="1070324"/>
                  </a:lnTo>
                  <a:lnTo>
                    <a:pt x="3326516" y="1074658"/>
                  </a:lnTo>
                  <a:lnTo>
                    <a:pt x="3324315" y="1078774"/>
                  </a:lnTo>
                  <a:lnTo>
                    <a:pt x="3321709" y="1082675"/>
                  </a:lnTo>
                  <a:lnTo>
                    <a:pt x="3319104" y="1086575"/>
                  </a:lnTo>
                  <a:lnTo>
                    <a:pt x="3289650" y="1108986"/>
                  </a:lnTo>
                  <a:lnTo>
                    <a:pt x="3285316" y="1110781"/>
                  </a:lnTo>
                  <a:lnTo>
                    <a:pt x="3280849" y="1112136"/>
                  </a:lnTo>
                  <a:lnTo>
                    <a:pt x="3276248" y="1113052"/>
                  </a:lnTo>
                  <a:lnTo>
                    <a:pt x="3271648" y="1113967"/>
                  </a:lnTo>
                  <a:lnTo>
                    <a:pt x="3267003" y="1114425"/>
                  </a:lnTo>
                  <a:lnTo>
                    <a:pt x="3262312" y="1114425"/>
                  </a:lnTo>
                  <a:lnTo>
                    <a:pt x="71437" y="1114425"/>
                  </a:lnTo>
                  <a:lnTo>
                    <a:pt x="66747" y="1114425"/>
                  </a:lnTo>
                  <a:lnTo>
                    <a:pt x="62101" y="1113967"/>
                  </a:lnTo>
                  <a:lnTo>
                    <a:pt x="57500" y="1113052"/>
                  </a:lnTo>
                  <a:lnTo>
                    <a:pt x="52899" y="1112136"/>
                  </a:lnTo>
                  <a:lnTo>
                    <a:pt x="48432" y="1110781"/>
                  </a:lnTo>
                  <a:lnTo>
                    <a:pt x="44099" y="1108986"/>
                  </a:lnTo>
                  <a:lnTo>
                    <a:pt x="39765" y="1107191"/>
                  </a:lnTo>
                  <a:lnTo>
                    <a:pt x="12039" y="1082675"/>
                  </a:lnTo>
                  <a:lnTo>
                    <a:pt x="9433" y="1078774"/>
                  </a:lnTo>
                  <a:lnTo>
                    <a:pt x="7232" y="1074658"/>
                  </a:lnTo>
                  <a:lnTo>
                    <a:pt x="5437" y="1070324"/>
                  </a:lnTo>
                  <a:lnTo>
                    <a:pt x="3642" y="1065991"/>
                  </a:lnTo>
                  <a:lnTo>
                    <a:pt x="2287" y="1061524"/>
                  </a:lnTo>
                  <a:lnTo>
                    <a:pt x="1372" y="1056924"/>
                  </a:lnTo>
                  <a:lnTo>
                    <a:pt x="457" y="1052323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5">
              <a:solidFill>
                <a:srgbClr val="9333E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4044950" y="8062234"/>
            <a:ext cx="3027045" cy="93853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50" spc="-10" b="1">
                <a:solidFill>
                  <a:srgbClr val="BF83FB"/>
                </a:solidFill>
                <a:latin typeface="Arial"/>
                <a:cs typeface="Arial"/>
              </a:rPr>
              <a:t>Storage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605"/>
              </a:spcBef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Only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text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segments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are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stored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in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the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program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file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on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disk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467600" y="8048625"/>
            <a:ext cx="3352800" cy="1123950"/>
            <a:chOff x="7467600" y="8048625"/>
            <a:chExt cx="3352800" cy="1123950"/>
          </a:xfrm>
        </p:grpSpPr>
        <p:sp>
          <p:nvSpPr>
            <p:cNvPr id="37" name="object 37" descr=""/>
            <p:cNvSpPr/>
            <p:nvPr/>
          </p:nvSpPr>
          <p:spPr>
            <a:xfrm>
              <a:off x="7472362" y="8053387"/>
              <a:ext cx="3343275" cy="1114425"/>
            </a:xfrm>
            <a:custGeom>
              <a:avLst/>
              <a:gdLst/>
              <a:ahLst/>
              <a:cxnLst/>
              <a:rect l="l" t="t" r="r" b="b"/>
              <a:pathLst>
                <a:path w="3343275" h="1114425">
                  <a:moveTo>
                    <a:pt x="3276526" y="1114425"/>
                  </a:moveTo>
                  <a:lnTo>
                    <a:pt x="66746" y="1114425"/>
                  </a:lnTo>
                  <a:lnTo>
                    <a:pt x="62101" y="1113967"/>
                  </a:lnTo>
                  <a:lnTo>
                    <a:pt x="24240" y="1096818"/>
                  </a:lnTo>
                  <a:lnTo>
                    <a:pt x="2286" y="1061524"/>
                  </a:lnTo>
                  <a:lnTo>
                    <a:pt x="0" y="1047678"/>
                  </a:lnTo>
                  <a:lnTo>
                    <a:pt x="0" y="10429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3276526" y="0"/>
                  </a:lnTo>
                  <a:lnTo>
                    <a:pt x="3315425" y="14645"/>
                  </a:lnTo>
                  <a:lnTo>
                    <a:pt x="3339630" y="48432"/>
                  </a:lnTo>
                  <a:lnTo>
                    <a:pt x="3343275" y="66746"/>
                  </a:lnTo>
                  <a:lnTo>
                    <a:pt x="3343275" y="1047678"/>
                  </a:lnTo>
                  <a:lnTo>
                    <a:pt x="3328628" y="1086575"/>
                  </a:lnTo>
                  <a:lnTo>
                    <a:pt x="3294840" y="1110781"/>
                  </a:lnTo>
                  <a:lnTo>
                    <a:pt x="3281172" y="1113967"/>
                  </a:lnTo>
                  <a:lnTo>
                    <a:pt x="3276526" y="1114425"/>
                  </a:lnTo>
                  <a:close/>
                </a:path>
              </a:pathLst>
            </a:custGeom>
            <a:solidFill>
              <a:srgbClr val="703F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72362" y="8053387"/>
              <a:ext cx="3343275" cy="1114425"/>
            </a:xfrm>
            <a:custGeom>
              <a:avLst/>
              <a:gdLst/>
              <a:ahLst/>
              <a:cxnLst/>
              <a:rect l="l" t="t" r="r" b="b"/>
              <a:pathLst>
                <a:path w="334327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271837" y="0"/>
                  </a:lnTo>
                  <a:lnTo>
                    <a:pt x="3276526" y="0"/>
                  </a:lnTo>
                  <a:lnTo>
                    <a:pt x="3281172" y="457"/>
                  </a:lnTo>
                  <a:lnTo>
                    <a:pt x="3319033" y="17606"/>
                  </a:lnTo>
                  <a:lnTo>
                    <a:pt x="3340986" y="52899"/>
                  </a:lnTo>
                  <a:lnTo>
                    <a:pt x="3341900" y="57500"/>
                  </a:lnTo>
                  <a:lnTo>
                    <a:pt x="3342816" y="62100"/>
                  </a:lnTo>
                  <a:lnTo>
                    <a:pt x="3343275" y="66746"/>
                  </a:lnTo>
                  <a:lnTo>
                    <a:pt x="3343275" y="71437"/>
                  </a:lnTo>
                  <a:lnTo>
                    <a:pt x="3343275" y="1042987"/>
                  </a:lnTo>
                  <a:lnTo>
                    <a:pt x="3343275" y="1047678"/>
                  </a:lnTo>
                  <a:lnTo>
                    <a:pt x="3342816" y="1052323"/>
                  </a:lnTo>
                  <a:lnTo>
                    <a:pt x="3341900" y="1056924"/>
                  </a:lnTo>
                  <a:lnTo>
                    <a:pt x="3340986" y="1061524"/>
                  </a:lnTo>
                  <a:lnTo>
                    <a:pt x="3319033" y="1096818"/>
                  </a:lnTo>
                  <a:lnTo>
                    <a:pt x="3311524" y="1102385"/>
                  </a:lnTo>
                  <a:lnTo>
                    <a:pt x="3307623" y="1104991"/>
                  </a:lnTo>
                  <a:lnTo>
                    <a:pt x="3303508" y="1107191"/>
                  </a:lnTo>
                  <a:lnTo>
                    <a:pt x="3299174" y="1108986"/>
                  </a:lnTo>
                  <a:lnTo>
                    <a:pt x="3294840" y="1110781"/>
                  </a:lnTo>
                  <a:lnTo>
                    <a:pt x="3290373" y="1112136"/>
                  </a:lnTo>
                  <a:lnTo>
                    <a:pt x="3285773" y="1113052"/>
                  </a:lnTo>
                  <a:lnTo>
                    <a:pt x="3281172" y="1113967"/>
                  </a:lnTo>
                  <a:lnTo>
                    <a:pt x="3276526" y="1114425"/>
                  </a:lnTo>
                  <a:lnTo>
                    <a:pt x="3271837" y="1114425"/>
                  </a:lnTo>
                  <a:lnTo>
                    <a:pt x="71437" y="1114425"/>
                  </a:lnTo>
                  <a:lnTo>
                    <a:pt x="66746" y="1114425"/>
                  </a:lnTo>
                  <a:lnTo>
                    <a:pt x="62101" y="1113967"/>
                  </a:lnTo>
                  <a:lnTo>
                    <a:pt x="57500" y="1113052"/>
                  </a:lnTo>
                  <a:lnTo>
                    <a:pt x="52900" y="1112136"/>
                  </a:lnTo>
                  <a:lnTo>
                    <a:pt x="48433" y="1110781"/>
                  </a:lnTo>
                  <a:lnTo>
                    <a:pt x="44099" y="1108986"/>
                  </a:lnTo>
                  <a:lnTo>
                    <a:pt x="39765" y="1107191"/>
                  </a:lnTo>
                  <a:lnTo>
                    <a:pt x="9432" y="1078774"/>
                  </a:lnTo>
                  <a:lnTo>
                    <a:pt x="5437" y="1070324"/>
                  </a:lnTo>
                  <a:lnTo>
                    <a:pt x="3642" y="1065991"/>
                  </a:lnTo>
                  <a:lnTo>
                    <a:pt x="2286" y="1061524"/>
                  </a:lnTo>
                  <a:lnTo>
                    <a:pt x="1372" y="1056924"/>
                  </a:lnTo>
                  <a:lnTo>
                    <a:pt x="457" y="1052323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5">
              <a:solidFill>
                <a:srgbClr val="CA8A0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619950" y="8054865"/>
            <a:ext cx="2955290" cy="94551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650" spc="-165" b="1">
                <a:solidFill>
                  <a:srgbClr val="FACC15"/>
                </a:solidFill>
                <a:latin typeface="Arial"/>
                <a:cs typeface="Arial"/>
              </a:rPr>
              <a:t>BSS</a:t>
            </a:r>
            <a:r>
              <a:rPr dirty="0" sz="1650" spc="-7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ACC15"/>
                </a:solidFill>
                <a:latin typeface="Arial"/>
                <a:cs typeface="Arial"/>
              </a:rPr>
              <a:t>Optimization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605"/>
              </a:spcBef>
            </a:pPr>
            <a:r>
              <a:rPr dirty="0" sz="1300" spc="-105">
                <a:solidFill>
                  <a:srgbClr val="CBD5E1"/>
                </a:solidFill>
                <a:latin typeface="Microsoft Sans Serif"/>
                <a:cs typeface="Microsoft Sans Serif"/>
              </a:rPr>
              <a:t>BSS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segment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is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not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stored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file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114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kernel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initializes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it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zero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1048999" y="8048625"/>
            <a:ext cx="3343275" cy="1123950"/>
            <a:chOff x="11048999" y="8048625"/>
            <a:chExt cx="3343275" cy="1123950"/>
          </a:xfrm>
        </p:grpSpPr>
        <p:sp>
          <p:nvSpPr>
            <p:cNvPr id="41" name="object 41" descr=""/>
            <p:cNvSpPr/>
            <p:nvPr/>
          </p:nvSpPr>
          <p:spPr>
            <a:xfrm>
              <a:off x="11053761" y="8053387"/>
              <a:ext cx="3333750" cy="1114425"/>
            </a:xfrm>
            <a:custGeom>
              <a:avLst/>
              <a:gdLst/>
              <a:ahLst/>
              <a:cxnLst/>
              <a:rect l="l" t="t" r="r" b="b"/>
              <a:pathLst>
                <a:path w="3333750" h="1114425">
                  <a:moveTo>
                    <a:pt x="3267003" y="1114425"/>
                  </a:moveTo>
                  <a:lnTo>
                    <a:pt x="66747" y="1114425"/>
                  </a:lnTo>
                  <a:lnTo>
                    <a:pt x="62101" y="1113967"/>
                  </a:lnTo>
                  <a:lnTo>
                    <a:pt x="24240" y="1096818"/>
                  </a:lnTo>
                  <a:lnTo>
                    <a:pt x="2287" y="1061524"/>
                  </a:lnTo>
                  <a:lnTo>
                    <a:pt x="0" y="1047678"/>
                  </a:lnTo>
                  <a:lnTo>
                    <a:pt x="0" y="10429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1" y="3643"/>
                  </a:lnTo>
                  <a:lnTo>
                    <a:pt x="66747" y="0"/>
                  </a:lnTo>
                  <a:lnTo>
                    <a:pt x="3267003" y="0"/>
                  </a:lnTo>
                  <a:lnTo>
                    <a:pt x="3305899" y="14645"/>
                  </a:lnTo>
                  <a:lnTo>
                    <a:pt x="3330106" y="48432"/>
                  </a:lnTo>
                  <a:lnTo>
                    <a:pt x="3333750" y="66746"/>
                  </a:lnTo>
                  <a:lnTo>
                    <a:pt x="3333750" y="1047678"/>
                  </a:lnTo>
                  <a:lnTo>
                    <a:pt x="3319105" y="1086575"/>
                  </a:lnTo>
                  <a:lnTo>
                    <a:pt x="3285315" y="1110781"/>
                  </a:lnTo>
                  <a:lnTo>
                    <a:pt x="3271648" y="1113967"/>
                  </a:lnTo>
                  <a:lnTo>
                    <a:pt x="3267003" y="1114425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1053761" y="8053387"/>
              <a:ext cx="3333750" cy="1114425"/>
            </a:xfrm>
            <a:custGeom>
              <a:avLst/>
              <a:gdLst/>
              <a:ahLst/>
              <a:cxnLst/>
              <a:rect l="l" t="t" r="r" b="b"/>
              <a:pathLst>
                <a:path w="3333750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8" y="62100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27849" y="14645"/>
                  </a:lnTo>
                  <a:lnTo>
                    <a:pt x="31750" y="12038"/>
                  </a:lnTo>
                  <a:lnTo>
                    <a:pt x="35649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262313" y="0"/>
                  </a:lnTo>
                  <a:lnTo>
                    <a:pt x="3267003" y="0"/>
                  </a:lnTo>
                  <a:lnTo>
                    <a:pt x="3271648" y="457"/>
                  </a:lnTo>
                  <a:lnTo>
                    <a:pt x="3309509" y="17606"/>
                  </a:lnTo>
                  <a:lnTo>
                    <a:pt x="3312826" y="20923"/>
                  </a:lnTo>
                  <a:lnTo>
                    <a:pt x="3316143" y="24240"/>
                  </a:lnTo>
                  <a:lnTo>
                    <a:pt x="3332376" y="57500"/>
                  </a:lnTo>
                  <a:lnTo>
                    <a:pt x="3333291" y="62100"/>
                  </a:lnTo>
                  <a:lnTo>
                    <a:pt x="3333750" y="66746"/>
                  </a:lnTo>
                  <a:lnTo>
                    <a:pt x="3333750" y="71437"/>
                  </a:lnTo>
                  <a:lnTo>
                    <a:pt x="3333750" y="1042987"/>
                  </a:lnTo>
                  <a:lnTo>
                    <a:pt x="3333750" y="1047678"/>
                  </a:lnTo>
                  <a:lnTo>
                    <a:pt x="3333291" y="1052323"/>
                  </a:lnTo>
                  <a:lnTo>
                    <a:pt x="3332376" y="1056924"/>
                  </a:lnTo>
                  <a:lnTo>
                    <a:pt x="3331462" y="1061524"/>
                  </a:lnTo>
                  <a:lnTo>
                    <a:pt x="3312826" y="1093501"/>
                  </a:lnTo>
                  <a:lnTo>
                    <a:pt x="3309509" y="1096818"/>
                  </a:lnTo>
                  <a:lnTo>
                    <a:pt x="3289649" y="1108986"/>
                  </a:lnTo>
                  <a:lnTo>
                    <a:pt x="3285315" y="1110781"/>
                  </a:lnTo>
                  <a:lnTo>
                    <a:pt x="3280848" y="1112136"/>
                  </a:lnTo>
                  <a:lnTo>
                    <a:pt x="3276248" y="1113052"/>
                  </a:lnTo>
                  <a:lnTo>
                    <a:pt x="3271648" y="1113967"/>
                  </a:lnTo>
                  <a:lnTo>
                    <a:pt x="3267003" y="1114425"/>
                  </a:lnTo>
                  <a:lnTo>
                    <a:pt x="3262313" y="1114425"/>
                  </a:lnTo>
                  <a:lnTo>
                    <a:pt x="71438" y="1114425"/>
                  </a:lnTo>
                  <a:lnTo>
                    <a:pt x="66747" y="1114425"/>
                  </a:lnTo>
                  <a:lnTo>
                    <a:pt x="62101" y="1113967"/>
                  </a:lnTo>
                  <a:lnTo>
                    <a:pt x="57499" y="1113052"/>
                  </a:lnTo>
                  <a:lnTo>
                    <a:pt x="52898" y="1112136"/>
                  </a:lnTo>
                  <a:lnTo>
                    <a:pt x="48431" y="1110781"/>
                  </a:lnTo>
                  <a:lnTo>
                    <a:pt x="44097" y="1108986"/>
                  </a:lnTo>
                  <a:lnTo>
                    <a:pt x="39764" y="1107191"/>
                  </a:lnTo>
                  <a:lnTo>
                    <a:pt x="20924" y="1093501"/>
                  </a:lnTo>
                  <a:lnTo>
                    <a:pt x="17606" y="1090183"/>
                  </a:lnTo>
                  <a:lnTo>
                    <a:pt x="5437" y="1070324"/>
                  </a:lnTo>
                  <a:lnTo>
                    <a:pt x="3642" y="1065991"/>
                  </a:lnTo>
                  <a:lnTo>
                    <a:pt x="2287" y="1061524"/>
                  </a:lnTo>
                  <a:lnTo>
                    <a:pt x="1372" y="1056924"/>
                  </a:lnTo>
                  <a:lnTo>
                    <a:pt x="458" y="1052323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5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1194951" y="8054865"/>
            <a:ext cx="2481580" cy="94551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650" spc="-100" b="1">
                <a:solidFill>
                  <a:srgbClr val="60A5FA"/>
                </a:solidFill>
                <a:latin typeface="Arial"/>
                <a:cs typeface="Arial"/>
              </a:rPr>
              <a:t>Program</a:t>
            </a:r>
            <a:r>
              <a:rPr dirty="0" sz="1650" spc="-5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60A5FA"/>
                </a:solidFill>
                <a:latin typeface="Arial"/>
                <a:cs typeface="Arial"/>
              </a:rPr>
              <a:t>Loading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605"/>
              </a:spcBef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exec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reads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text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from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file,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creates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5">
                <a:solidFill>
                  <a:srgbClr val="CBD5E1"/>
                </a:solidFill>
                <a:latin typeface="Microsoft Sans Serif"/>
                <a:cs typeface="Microsoft Sans Serif"/>
              </a:rPr>
              <a:t>BSS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57600" y="7658100"/>
            <a:ext cx="10972800" cy="1733550"/>
            <a:chOff x="3657600" y="7658100"/>
            <a:chExt cx="10972800" cy="1733550"/>
          </a:xfrm>
        </p:grpSpPr>
        <p:sp>
          <p:nvSpPr>
            <p:cNvPr id="3" name="object 3" descr=""/>
            <p:cNvSpPr/>
            <p:nvPr/>
          </p:nvSpPr>
          <p:spPr>
            <a:xfrm>
              <a:off x="3662362" y="7662862"/>
              <a:ext cx="10963275" cy="1724025"/>
            </a:xfrm>
            <a:custGeom>
              <a:avLst/>
              <a:gdLst/>
              <a:ahLst/>
              <a:cxnLst/>
              <a:rect l="l" t="t" r="r" b="b"/>
              <a:pathLst>
                <a:path w="10963275" h="1724025">
                  <a:moveTo>
                    <a:pt x="10896527" y="1724024"/>
                  </a:moveTo>
                  <a:lnTo>
                    <a:pt x="66746" y="1724024"/>
                  </a:lnTo>
                  <a:lnTo>
                    <a:pt x="62101" y="1723566"/>
                  </a:lnTo>
                  <a:lnTo>
                    <a:pt x="24240" y="1706418"/>
                  </a:lnTo>
                  <a:lnTo>
                    <a:pt x="2286" y="1671124"/>
                  </a:lnTo>
                  <a:lnTo>
                    <a:pt x="0" y="1657278"/>
                  </a:lnTo>
                  <a:lnTo>
                    <a:pt x="0" y="1652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4"/>
                  </a:lnTo>
                  <a:lnTo>
                    <a:pt x="10959630" y="48432"/>
                  </a:lnTo>
                  <a:lnTo>
                    <a:pt x="10963274" y="66746"/>
                  </a:lnTo>
                  <a:lnTo>
                    <a:pt x="10963274" y="1657278"/>
                  </a:lnTo>
                  <a:lnTo>
                    <a:pt x="10948628" y="1696175"/>
                  </a:lnTo>
                  <a:lnTo>
                    <a:pt x="10914839" y="1720381"/>
                  </a:lnTo>
                  <a:lnTo>
                    <a:pt x="10901172" y="1723566"/>
                  </a:lnTo>
                  <a:lnTo>
                    <a:pt x="10896527" y="1724024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62362" y="7662862"/>
              <a:ext cx="10963275" cy="1724025"/>
            </a:xfrm>
            <a:custGeom>
              <a:avLst/>
              <a:gdLst/>
              <a:ahLst/>
              <a:cxnLst/>
              <a:rect l="l" t="t" r="r" b="b"/>
              <a:pathLst>
                <a:path w="10963275" h="1724025">
                  <a:moveTo>
                    <a:pt x="0" y="1652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7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3" y="17606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7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1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1652587"/>
                  </a:lnTo>
                  <a:lnTo>
                    <a:pt x="10963274" y="1657278"/>
                  </a:lnTo>
                  <a:lnTo>
                    <a:pt x="10962815" y="1661923"/>
                  </a:lnTo>
                  <a:lnTo>
                    <a:pt x="10961900" y="1666524"/>
                  </a:lnTo>
                  <a:lnTo>
                    <a:pt x="10960986" y="1671124"/>
                  </a:lnTo>
                  <a:lnTo>
                    <a:pt x="10942350" y="1703101"/>
                  </a:lnTo>
                  <a:lnTo>
                    <a:pt x="10939033" y="1706418"/>
                  </a:lnTo>
                  <a:lnTo>
                    <a:pt x="10935425" y="1709379"/>
                  </a:lnTo>
                  <a:lnTo>
                    <a:pt x="10931524" y="1711985"/>
                  </a:lnTo>
                  <a:lnTo>
                    <a:pt x="10927623" y="1714591"/>
                  </a:lnTo>
                  <a:lnTo>
                    <a:pt x="10923506" y="1716791"/>
                  </a:lnTo>
                  <a:lnTo>
                    <a:pt x="10919173" y="1718586"/>
                  </a:lnTo>
                  <a:lnTo>
                    <a:pt x="10914839" y="1720381"/>
                  </a:lnTo>
                  <a:lnTo>
                    <a:pt x="10891837" y="1724025"/>
                  </a:lnTo>
                  <a:lnTo>
                    <a:pt x="71437" y="1724025"/>
                  </a:lnTo>
                  <a:lnTo>
                    <a:pt x="44099" y="1718586"/>
                  </a:lnTo>
                  <a:lnTo>
                    <a:pt x="39765" y="1716791"/>
                  </a:lnTo>
                  <a:lnTo>
                    <a:pt x="35648" y="1714591"/>
                  </a:lnTo>
                  <a:lnTo>
                    <a:pt x="31748" y="1711985"/>
                  </a:lnTo>
                  <a:lnTo>
                    <a:pt x="27848" y="1709379"/>
                  </a:lnTo>
                  <a:lnTo>
                    <a:pt x="5437" y="1679924"/>
                  </a:lnTo>
                  <a:lnTo>
                    <a:pt x="3642" y="1675590"/>
                  </a:lnTo>
                  <a:lnTo>
                    <a:pt x="2286" y="1671124"/>
                  </a:lnTo>
                  <a:lnTo>
                    <a:pt x="1372" y="1666524"/>
                  </a:lnTo>
                  <a:lnTo>
                    <a:pt x="457" y="1661923"/>
                  </a:lnTo>
                  <a:lnTo>
                    <a:pt x="0" y="1657278"/>
                  </a:lnTo>
                  <a:lnTo>
                    <a:pt x="0" y="1652587"/>
                  </a:lnTo>
                  <a:close/>
                </a:path>
              </a:pathLst>
            </a:custGeom>
            <a:ln w="9525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95"/>
              <a:t>Shared</a:t>
            </a:r>
            <a:r>
              <a:rPr dirty="0" sz="5100" spc="-355"/>
              <a:t> </a:t>
            </a:r>
            <a:r>
              <a:rPr dirty="0" sz="5100" spc="-275"/>
              <a:t>Libraries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25" b="0">
                <a:solidFill>
                  <a:srgbClr val="93C4FD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2500" spc="-9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Memory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Usage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Through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5" b="0">
                <a:solidFill>
                  <a:srgbClr val="93C4FD"/>
                </a:solidFill>
                <a:latin typeface="Microsoft Sans Serif"/>
                <a:cs typeface="Microsoft Sans Serif"/>
              </a:rPr>
              <a:t>Library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0" b="0">
                <a:solidFill>
                  <a:srgbClr val="93C4FD"/>
                </a:solidFill>
                <a:latin typeface="Microsoft Sans Serif"/>
                <a:cs typeface="Microsoft Sans Serif"/>
              </a:rPr>
              <a:t>Sharing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83025" y="7861144"/>
            <a:ext cx="10284460" cy="12814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14" b="1">
                <a:solidFill>
                  <a:srgbClr val="60A5FA"/>
                </a:solidFill>
                <a:latin typeface="Arial"/>
                <a:cs typeface="Arial"/>
              </a:rPr>
              <a:t>Key</a:t>
            </a:r>
            <a:r>
              <a:rPr dirty="0" sz="1950" spc="-6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60A5FA"/>
                </a:solidFill>
                <a:latin typeface="Arial"/>
                <a:cs typeface="Arial"/>
              </a:rPr>
              <a:t>Concept</a:t>
            </a:r>
            <a:endParaRPr sz="1950">
              <a:latin typeface="Arial"/>
              <a:cs typeface="Arial"/>
            </a:endParaRPr>
          </a:p>
          <a:p>
            <a:pPr algn="just" marL="12700" marR="5080">
              <a:lnSpc>
                <a:spcPct val="106100"/>
              </a:lnSpc>
              <a:spcBef>
                <a:spcPts val="1215"/>
              </a:spcBef>
            </a:pP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Shared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libraries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enable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multiple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processes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share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a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single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copy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library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code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600" spc="-3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16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dramatically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reducing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both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disk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space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usage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consumption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while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maintaining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ability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update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libraries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independently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of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applications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.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657600" y="1752600"/>
            <a:ext cx="5334000" cy="2381250"/>
            <a:chOff x="3657600" y="1752600"/>
            <a:chExt cx="5334000" cy="2381250"/>
          </a:xfrm>
        </p:grpSpPr>
        <p:sp>
          <p:nvSpPr>
            <p:cNvPr id="8" name="object 8" descr=""/>
            <p:cNvSpPr/>
            <p:nvPr/>
          </p:nvSpPr>
          <p:spPr>
            <a:xfrm>
              <a:off x="3662362" y="1757362"/>
              <a:ext cx="5324475" cy="2371725"/>
            </a:xfrm>
            <a:custGeom>
              <a:avLst/>
              <a:gdLst/>
              <a:ahLst/>
              <a:cxnLst/>
              <a:rect l="l" t="t" r="r" b="b"/>
              <a:pathLst>
                <a:path w="5324475" h="2371725">
                  <a:moveTo>
                    <a:pt x="5257728" y="2371725"/>
                  </a:moveTo>
                  <a:lnTo>
                    <a:pt x="66746" y="2371725"/>
                  </a:lnTo>
                  <a:lnTo>
                    <a:pt x="62101" y="2371267"/>
                  </a:lnTo>
                  <a:lnTo>
                    <a:pt x="24240" y="2354117"/>
                  </a:lnTo>
                  <a:lnTo>
                    <a:pt x="2286" y="2318824"/>
                  </a:lnTo>
                  <a:lnTo>
                    <a:pt x="0" y="2304978"/>
                  </a:lnTo>
                  <a:lnTo>
                    <a:pt x="0" y="2300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304978"/>
                  </a:lnTo>
                  <a:lnTo>
                    <a:pt x="5309829" y="2343875"/>
                  </a:lnTo>
                  <a:lnTo>
                    <a:pt x="5276040" y="2368081"/>
                  </a:lnTo>
                  <a:lnTo>
                    <a:pt x="5262372" y="2371267"/>
                  </a:lnTo>
                  <a:lnTo>
                    <a:pt x="5257728" y="23717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62362" y="1757362"/>
              <a:ext cx="5324475" cy="2371725"/>
            </a:xfrm>
            <a:custGeom>
              <a:avLst/>
              <a:gdLst/>
              <a:ahLst/>
              <a:cxnLst/>
              <a:rect l="l" t="t" r="r" b="b"/>
              <a:pathLst>
                <a:path w="5324475" h="2371725">
                  <a:moveTo>
                    <a:pt x="0" y="2300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2300287"/>
                  </a:lnTo>
                  <a:lnTo>
                    <a:pt x="5319036" y="2327624"/>
                  </a:lnTo>
                  <a:lnTo>
                    <a:pt x="5317241" y="2331958"/>
                  </a:lnTo>
                  <a:lnTo>
                    <a:pt x="5315040" y="2336075"/>
                  </a:lnTo>
                  <a:lnTo>
                    <a:pt x="5312434" y="2339975"/>
                  </a:lnTo>
                  <a:lnTo>
                    <a:pt x="5309829" y="2343875"/>
                  </a:lnTo>
                  <a:lnTo>
                    <a:pt x="5292724" y="2359685"/>
                  </a:lnTo>
                  <a:lnTo>
                    <a:pt x="5288824" y="2362291"/>
                  </a:lnTo>
                  <a:lnTo>
                    <a:pt x="5284708" y="2364491"/>
                  </a:lnTo>
                  <a:lnTo>
                    <a:pt x="5280374" y="2366286"/>
                  </a:lnTo>
                  <a:lnTo>
                    <a:pt x="5276040" y="2368081"/>
                  </a:lnTo>
                  <a:lnTo>
                    <a:pt x="5271573" y="2369437"/>
                  </a:lnTo>
                  <a:lnTo>
                    <a:pt x="5266973" y="2370352"/>
                  </a:lnTo>
                  <a:lnTo>
                    <a:pt x="5262372" y="2371267"/>
                  </a:lnTo>
                  <a:lnTo>
                    <a:pt x="5257728" y="2371725"/>
                  </a:lnTo>
                  <a:lnTo>
                    <a:pt x="5253037" y="2371725"/>
                  </a:lnTo>
                  <a:lnTo>
                    <a:pt x="71437" y="2371725"/>
                  </a:lnTo>
                  <a:lnTo>
                    <a:pt x="66746" y="2371725"/>
                  </a:lnTo>
                  <a:lnTo>
                    <a:pt x="62101" y="2371267"/>
                  </a:lnTo>
                  <a:lnTo>
                    <a:pt x="57500" y="2370352"/>
                  </a:lnTo>
                  <a:lnTo>
                    <a:pt x="52899" y="2369437"/>
                  </a:lnTo>
                  <a:lnTo>
                    <a:pt x="48432" y="2368081"/>
                  </a:lnTo>
                  <a:lnTo>
                    <a:pt x="44099" y="2366286"/>
                  </a:lnTo>
                  <a:lnTo>
                    <a:pt x="39765" y="2364491"/>
                  </a:lnTo>
                  <a:lnTo>
                    <a:pt x="20923" y="2350801"/>
                  </a:lnTo>
                  <a:lnTo>
                    <a:pt x="17606" y="2347484"/>
                  </a:lnTo>
                  <a:lnTo>
                    <a:pt x="14645" y="2343875"/>
                  </a:lnTo>
                  <a:lnTo>
                    <a:pt x="12039" y="2339975"/>
                  </a:lnTo>
                  <a:lnTo>
                    <a:pt x="9432" y="2336075"/>
                  </a:lnTo>
                  <a:lnTo>
                    <a:pt x="7232" y="2331958"/>
                  </a:lnTo>
                  <a:lnTo>
                    <a:pt x="5437" y="2327624"/>
                  </a:lnTo>
                  <a:lnTo>
                    <a:pt x="3642" y="2323291"/>
                  </a:lnTo>
                  <a:lnTo>
                    <a:pt x="2286" y="2318824"/>
                  </a:lnTo>
                  <a:lnTo>
                    <a:pt x="1372" y="2314224"/>
                  </a:lnTo>
                  <a:lnTo>
                    <a:pt x="457" y="2309623"/>
                  </a:lnTo>
                  <a:lnTo>
                    <a:pt x="0" y="2304978"/>
                  </a:lnTo>
                  <a:lnTo>
                    <a:pt x="0" y="2300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4775" y="2057400"/>
              <a:ext cx="190500" cy="20955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883025" y="1716283"/>
            <a:ext cx="4661535" cy="2168525"/>
          </a:xfrm>
          <a:prstGeom prst="rect">
            <a:avLst/>
          </a:prstGeom>
        </p:spPr>
        <p:txBody>
          <a:bodyPr wrap="square" lIns="0" tIns="23304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35"/>
              </a:spcBef>
            </a:pPr>
            <a:r>
              <a:rPr dirty="0" sz="2500" spc="-100" b="1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dirty="0" sz="25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dirty="0" sz="25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45" b="1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dirty="0" sz="25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40" b="1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r>
              <a:rPr dirty="0" sz="2450" spc="-40" b="1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2450">
              <a:latin typeface="Arial"/>
              <a:cs typeface="Arial"/>
            </a:endParaRPr>
          </a:p>
          <a:p>
            <a:pPr marL="173355" indent="-160655">
              <a:lnSpc>
                <a:spcPct val="100000"/>
              </a:lnSpc>
              <a:spcBef>
                <a:spcPts val="1150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90">
                <a:solidFill>
                  <a:srgbClr val="CBD5E1"/>
                </a:solidFill>
                <a:latin typeface="Microsoft Sans Serif"/>
                <a:cs typeface="Microsoft Sans Serif"/>
              </a:rPr>
              <a:t>Remove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common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library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routines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from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executable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Maintain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single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copy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All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processes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reference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same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copy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Supported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by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most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modern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UNIX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systems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657600" y="4362450"/>
            <a:ext cx="5334000" cy="2381250"/>
            <a:chOff x="3657600" y="4362450"/>
            <a:chExt cx="5334000" cy="2381250"/>
          </a:xfrm>
        </p:grpSpPr>
        <p:sp>
          <p:nvSpPr>
            <p:cNvPr id="13" name="object 13" descr=""/>
            <p:cNvSpPr/>
            <p:nvPr/>
          </p:nvSpPr>
          <p:spPr>
            <a:xfrm>
              <a:off x="3662362" y="4367212"/>
              <a:ext cx="5324475" cy="2371725"/>
            </a:xfrm>
            <a:custGeom>
              <a:avLst/>
              <a:gdLst/>
              <a:ahLst/>
              <a:cxnLst/>
              <a:rect l="l" t="t" r="r" b="b"/>
              <a:pathLst>
                <a:path w="5324475" h="2371725">
                  <a:moveTo>
                    <a:pt x="5257728" y="2371724"/>
                  </a:moveTo>
                  <a:lnTo>
                    <a:pt x="66746" y="2371724"/>
                  </a:lnTo>
                  <a:lnTo>
                    <a:pt x="62101" y="2371266"/>
                  </a:lnTo>
                  <a:lnTo>
                    <a:pt x="24240" y="2354118"/>
                  </a:lnTo>
                  <a:lnTo>
                    <a:pt x="2286" y="2318824"/>
                  </a:lnTo>
                  <a:lnTo>
                    <a:pt x="0" y="2304978"/>
                  </a:lnTo>
                  <a:lnTo>
                    <a:pt x="0" y="2300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304978"/>
                  </a:lnTo>
                  <a:lnTo>
                    <a:pt x="5309829" y="2343876"/>
                  </a:lnTo>
                  <a:lnTo>
                    <a:pt x="5276040" y="2368081"/>
                  </a:lnTo>
                  <a:lnTo>
                    <a:pt x="5262372" y="2371266"/>
                  </a:lnTo>
                  <a:lnTo>
                    <a:pt x="5257728" y="23717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62362" y="4367212"/>
              <a:ext cx="5324475" cy="2371725"/>
            </a:xfrm>
            <a:custGeom>
              <a:avLst/>
              <a:gdLst/>
              <a:ahLst/>
              <a:cxnLst/>
              <a:rect l="l" t="t" r="r" b="b"/>
              <a:pathLst>
                <a:path w="5324475" h="2371725">
                  <a:moveTo>
                    <a:pt x="0" y="2300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9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2300287"/>
                  </a:lnTo>
                  <a:lnTo>
                    <a:pt x="5319036" y="2327625"/>
                  </a:lnTo>
                  <a:lnTo>
                    <a:pt x="5317241" y="2331958"/>
                  </a:lnTo>
                  <a:lnTo>
                    <a:pt x="5315040" y="2336075"/>
                  </a:lnTo>
                  <a:lnTo>
                    <a:pt x="5312434" y="2339975"/>
                  </a:lnTo>
                  <a:lnTo>
                    <a:pt x="5309829" y="2343876"/>
                  </a:lnTo>
                  <a:lnTo>
                    <a:pt x="5292724" y="2359684"/>
                  </a:lnTo>
                  <a:lnTo>
                    <a:pt x="5288824" y="2362290"/>
                  </a:lnTo>
                  <a:lnTo>
                    <a:pt x="5284708" y="2364491"/>
                  </a:lnTo>
                  <a:lnTo>
                    <a:pt x="5280374" y="2366286"/>
                  </a:lnTo>
                  <a:lnTo>
                    <a:pt x="5276040" y="2368081"/>
                  </a:lnTo>
                  <a:lnTo>
                    <a:pt x="5253037" y="2371725"/>
                  </a:lnTo>
                  <a:lnTo>
                    <a:pt x="71437" y="2371725"/>
                  </a:lnTo>
                  <a:lnTo>
                    <a:pt x="44099" y="2366286"/>
                  </a:lnTo>
                  <a:lnTo>
                    <a:pt x="39765" y="2364491"/>
                  </a:lnTo>
                  <a:lnTo>
                    <a:pt x="35648" y="2362290"/>
                  </a:lnTo>
                  <a:lnTo>
                    <a:pt x="31748" y="2359684"/>
                  </a:lnTo>
                  <a:lnTo>
                    <a:pt x="27848" y="2357079"/>
                  </a:lnTo>
                  <a:lnTo>
                    <a:pt x="24240" y="2354118"/>
                  </a:lnTo>
                  <a:lnTo>
                    <a:pt x="20923" y="2350801"/>
                  </a:lnTo>
                  <a:lnTo>
                    <a:pt x="17606" y="2347484"/>
                  </a:lnTo>
                  <a:lnTo>
                    <a:pt x="14645" y="2343876"/>
                  </a:lnTo>
                  <a:lnTo>
                    <a:pt x="12039" y="2339975"/>
                  </a:lnTo>
                  <a:lnTo>
                    <a:pt x="9432" y="2336075"/>
                  </a:lnTo>
                  <a:lnTo>
                    <a:pt x="7232" y="2331958"/>
                  </a:lnTo>
                  <a:lnTo>
                    <a:pt x="5437" y="2327625"/>
                  </a:lnTo>
                  <a:lnTo>
                    <a:pt x="3642" y="2323291"/>
                  </a:lnTo>
                  <a:lnTo>
                    <a:pt x="2286" y="2318824"/>
                  </a:lnTo>
                  <a:lnTo>
                    <a:pt x="1372" y="2314224"/>
                  </a:lnTo>
                  <a:lnTo>
                    <a:pt x="457" y="2309623"/>
                  </a:lnTo>
                  <a:lnTo>
                    <a:pt x="0" y="2304978"/>
                  </a:lnTo>
                  <a:lnTo>
                    <a:pt x="0" y="2300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14775" y="472440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500" y="95250"/>
                  </a:moveTo>
                  <a:lnTo>
                    <a:pt x="109537" y="14287"/>
                  </a:lnTo>
                  <a:lnTo>
                    <a:pt x="61912" y="61912"/>
                  </a:lnTo>
                  <a:lnTo>
                    <a:pt x="0" y="0"/>
                  </a:lnTo>
                </a:path>
                <a:path w="190500" h="95250">
                  <a:moveTo>
                    <a:pt x="133350" y="95250"/>
                  </a:moveTo>
                  <a:lnTo>
                    <a:pt x="190500" y="95250"/>
                  </a:lnTo>
                  <a:lnTo>
                    <a:pt x="190500" y="3810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225925" y="4542199"/>
            <a:ext cx="1685289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Advantages</a:t>
            </a:r>
            <a:endParaRPr sz="25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83025" y="4944650"/>
            <a:ext cx="3596640" cy="15494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73355" indent="-160655">
              <a:lnSpc>
                <a:spcPct val="100000"/>
              </a:lnSpc>
              <a:spcBef>
                <a:spcPts val="1115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Significantly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smaller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executable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files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Reduced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usage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system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wide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Library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updates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without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relinking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Version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compatibility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maintained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1752600"/>
            <a:ext cx="5334000" cy="2990850"/>
            <a:chOff x="9296400" y="1752600"/>
            <a:chExt cx="5334000" cy="2990850"/>
          </a:xfrm>
        </p:grpSpPr>
        <p:sp>
          <p:nvSpPr>
            <p:cNvPr id="19" name="object 19" descr=""/>
            <p:cNvSpPr/>
            <p:nvPr/>
          </p:nvSpPr>
          <p:spPr>
            <a:xfrm>
              <a:off x="9301162" y="1757362"/>
              <a:ext cx="5324475" cy="2981325"/>
            </a:xfrm>
            <a:custGeom>
              <a:avLst/>
              <a:gdLst/>
              <a:ahLst/>
              <a:cxnLst/>
              <a:rect l="l" t="t" r="r" b="b"/>
              <a:pathLst>
                <a:path w="5324475" h="2981325">
                  <a:moveTo>
                    <a:pt x="5257727" y="2981325"/>
                  </a:moveTo>
                  <a:lnTo>
                    <a:pt x="66746" y="2981325"/>
                  </a:lnTo>
                  <a:lnTo>
                    <a:pt x="62100" y="2980867"/>
                  </a:lnTo>
                  <a:lnTo>
                    <a:pt x="24240" y="2963718"/>
                  </a:lnTo>
                  <a:lnTo>
                    <a:pt x="2286" y="2928424"/>
                  </a:lnTo>
                  <a:lnTo>
                    <a:pt x="0" y="2914578"/>
                  </a:lnTo>
                  <a:lnTo>
                    <a:pt x="0" y="2909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2914578"/>
                  </a:lnTo>
                  <a:lnTo>
                    <a:pt x="5309828" y="2953475"/>
                  </a:lnTo>
                  <a:lnTo>
                    <a:pt x="5276039" y="2977681"/>
                  </a:lnTo>
                  <a:lnTo>
                    <a:pt x="5262372" y="2980867"/>
                  </a:lnTo>
                  <a:lnTo>
                    <a:pt x="5257727" y="29813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01162" y="1757362"/>
              <a:ext cx="5324475" cy="2981325"/>
            </a:xfrm>
            <a:custGeom>
              <a:avLst/>
              <a:gdLst/>
              <a:ahLst/>
              <a:cxnLst/>
              <a:rect l="l" t="t" r="r" b="b"/>
              <a:pathLst>
                <a:path w="5324475" h="2981325">
                  <a:moveTo>
                    <a:pt x="0" y="2909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2909887"/>
                  </a:lnTo>
                  <a:lnTo>
                    <a:pt x="5324474" y="2914578"/>
                  </a:lnTo>
                  <a:lnTo>
                    <a:pt x="5324015" y="2919223"/>
                  </a:lnTo>
                  <a:lnTo>
                    <a:pt x="5323100" y="2923824"/>
                  </a:lnTo>
                  <a:lnTo>
                    <a:pt x="5322186" y="2928424"/>
                  </a:lnTo>
                  <a:lnTo>
                    <a:pt x="5303550" y="2960401"/>
                  </a:lnTo>
                  <a:lnTo>
                    <a:pt x="5300233" y="2963718"/>
                  </a:lnTo>
                  <a:lnTo>
                    <a:pt x="5296625" y="2966679"/>
                  </a:lnTo>
                  <a:lnTo>
                    <a:pt x="5292724" y="2969285"/>
                  </a:lnTo>
                  <a:lnTo>
                    <a:pt x="5288823" y="2971891"/>
                  </a:lnTo>
                  <a:lnTo>
                    <a:pt x="5266973" y="2979952"/>
                  </a:lnTo>
                  <a:lnTo>
                    <a:pt x="5262372" y="2980867"/>
                  </a:lnTo>
                  <a:lnTo>
                    <a:pt x="5257727" y="2981325"/>
                  </a:lnTo>
                  <a:lnTo>
                    <a:pt x="5253037" y="2981325"/>
                  </a:lnTo>
                  <a:lnTo>
                    <a:pt x="71437" y="2981325"/>
                  </a:lnTo>
                  <a:lnTo>
                    <a:pt x="66746" y="2981325"/>
                  </a:lnTo>
                  <a:lnTo>
                    <a:pt x="62100" y="2980867"/>
                  </a:lnTo>
                  <a:lnTo>
                    <a:pt x="57500" y="2979952"/>
                  </a:lnTo>
                  <a:lnTo>
                    <a:pt x="52899" y="2979037"/>
                  </a:lnTo>
                  <a:lnTo>
                    <a:pt x="20923" y="2960401"/>
                  </a:lnTo>
                  <a:lnTo>
                    <a:pt x="17606" y="2957084"/>
                  </a:lnTo>
                  <a:lnTo>
                    <a:pt x="5436" y="2937225"/>
                  </a:lnTo>
                  <a:lnTo>
                    <a:pt x="3641" y="2932891"/>
                  </a:lnTo>
                  <a:lnTo>
                    <a:pt x="2286" y="2928424"/>
                  </a:lnTo>
                  <a:lnTo>
                    <a:pt x="1371" y="2923824"/>
                  </a:lnTo>
                  <a:lnTo>
                    <a:pt x="457" y="2919223"/>
                  </a:lnTo>
                  <a:lnTo>
                    <a:pt x="0" y="2914578"/>
                  </a:lnTo>
                  <a:lnTo>
                    <a:pt x="0" y="2909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52742" y="2056741"/>
              <a:ext cx="192165" cy="210866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9521825" y="1735855"/>
            <a:ext cx="1831975" cy="1692275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500" spc="-70" b="1">
                <a:solidFill>
                  <a:srgbClr val="FFFFFF"/>
                </a:solidFill>
                <a:latin typeface="Arial"/>
                <a:cs typeface="Arial"/>
              </a:rPr>
              <a:t>Trade</a:t>
            </a:r>
            <a:r>
              <a:rPr dirty="0" sz="2450" spc="-7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500" spc="-75" b="1">
                <a:solidFill>
                  <a:srgbClr val="FFFFFF"/>
                </a:solidFill>
                <a:latin typeface="Arial"/>
                <a:cs typeface="Arial"/>
              </a:rPr>
              <a:t>offs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650" spc="-10" b="1">
                <a:solidFill>
                  <a:srgbClr val="4ADE80"/>
                </a:solidFill>
                <a:latin typeface="Arial"/>
                <a:cs typeface="Arial"/>
              </a:rPr>
              <a:t>Benefits</a:t>
            </a:r>
            <a:r>
              <a:rPr dirty="0" sz="1700" spc="-1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endParaRPr sz="1700">
              <a:latin typeface="Segoe UI Symbol"/>
              <a:cs typeface="Segoe UI Symbol"/>
            </a:endParaRPr>
          </a:p>
          <a:p>
            <a:pPr marL="139065" indent="-126364">
              <a:lnSpc>
                <a:spcPct val="100000"/>
              </a:lnSpc>
              <a:spcBef>
                <a:spcPts val="235"/>
              </a:spcBef>
              <a:buChar char="•"/>
              <a:tabLst>
                <a:tab pos="139065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Smaller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file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sizes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efficiency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Easy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library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updates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521825" y="3488401"/>
            <a:ext cx="2116455" cy="100647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650" spc="-10" b="1">
                <a:solidFill>
                  <a:srgbClr val="F77070"/>
                </a:solidFill>
                <a:latin typeface="Arial"/>
                <a:cs typeface="Arial"/>
              </a:rPr>
              <a:t>Costs</a:t>
            </a:r>
            <a:r>
              <a:rPr dirty="0" sz="1700" spc="-10">
                <a:solidFill>
                  <a:srgbClr val="F77070"/>
                </a:solidFill>
                <a:latin typeface="Segoe UI Symbol"/>
                <a:cs typeface="Segoe UI Symbol"/>
              </a:rPr>
              <a:t>:</a:t>
            </a:r>
            <a:endParaRPr sz="1700">
              <a:latin typeface="Segoe UI Symbol"/>
              <a:cs typeface="Segoe UI Symbol"/>
            </a:endParaRPr>
          </a:p>
          <a:p>
            <a:pPr marL="139065" indent="-126364">
              <a:lnSpc>
                <a:spcPct val="100000"/>
              </a:lnSpc>
              <a:spcBef>
                <a:spcPts val="235"/>
              </a:spcBef>
              <a:buChar char="•"/>
              <a:tabLst>
                <a:tab pos="139065" algn="l"/>
              </a:tabLst>
            </a:pP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Runtime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overhead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Program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startup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time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2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First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function call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overhead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296400" y="4972050"/>
            <a:ext cx="5334000" cy="2381250"/>
            <a:chOff x="9296400" y="4972050"/>
            <a:chExt cx="5334000" cy="2381250"/>
          </a:xfrm>
        </p:grpSpPr>
        <p:sp>
          <p:nvSpPr>
            <p:cNvPr id="25" name="object 25" descr=""/>
            <p:cNvSpPr/>
            <p:nvPr/>
          </p:nvSpPr>
          <p:spPr>
            <a:xfrm>
              <a:off x="9301162" y="4976812"/>
              <a:ext cx="5324475" cy="2371725"/>
            </a:xfrm>
            <a:custGeom>
              <a:avLst/>
              <a:gdLst/>
              <a:ahLst/>
              <a:cxnLst/>
              <a:rect l="l" t="t" r="r" b="b"/>
              <a:pathLst>
                <a:path w="5324475" h="2371725">
                  <a:moveTo>
                    <a:pt x="5257727" y="2371724"/>
                  </a:moveTo>
                  <a:lnTo>
                    <a:pt x="66746" y="2371724"/>
                  </a:lnTo>
                  <a:lnTo>
                    <a:pt x="62100" y="2371266"/>
                  </a:lnTo>
                  <a:lnTo>
                    <a:pt x="24240" y="2354118"/>
                  </a:lnTo>
                  <a:lnTo>
                    <a:pt x="2286" y="2318824"/>
                  </a:lnTo>
                  <a:lnTo>
                    <a:pt x="0" y="2304978"/>
                  </a:lnTo>
                  <a:lnTo>
                    <a:pt x="0" y="23002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3"/>
                  </a:lnTo>
                  <a:lnTo>
                    <a:pt x="5324474" y="66746"/>
                  </a:lnTo>
                  <a:lnTo>
                    <a:pt x="5324474" y="2304978"/>
                  </a:lnTo>
                  <a:lnTo>
                    <a:pt x="5309828" y="2343875"/>
                  </a:lnTo>
                  <a:lnTo>
                    <a:pt x="5276039" y="2368081"/>
                  </a:lnTo>
                  <a:lnTo>
                    <a:pt x="5262372" y="2371266"/>
                  </a:lnTo>
                  <a:lnTo>
                    <a:pt x="5257727" y="23717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301162" y="4976812"/>
              <a:ext cx="5324475" cy="2371725"/>
            </a:xfrm>
            <a:custGeom>
              <a:avLst/>
              <a:gdLst/>
              <a:ahLst/>
              <a:cxnLst/>
              <a:rect l="l" t="t" r="r" b="b"/>
              <a:pathLst>
                <a:path w="5324475" h="2371725">
                  <a:moveTo>
                    <a:pt x="0" y="2300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900"/>
                  </a:lnTo>
                  <a:lnTo>
                    <a:pt x="3641" y="48433"/>
                  </a:lnTo>
                  <a:lnTo>
                    <a:pt x="5436" y="44098"/>
                  </a:lnTo>
                  <a:lnTo>
                    <a:pt x="7231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8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5" y="2287"/>
                  </a:lnTo>
                  <a:lnTo>
                    <a:pt x="5276040" y="3643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2300287"/>
                  </a:lnTo>
                  <a:lnTo>
                    <a:pt x="5324474" y="2304978"/>
                  </a:lnTo>
                  <a:lnTo>
                    <a:pt x="5324015" y="2309623"/>
                  </a:lnTo>
                  <a:lnTo>
                    <a:pt x="5323100" y="2314224"/>
                  </a:lnTo>
                  <a:lnTo>
                    <a:pt x="5322186" y="2318824"/>
                  </a:lnTo>
                  <a:lnTo>
                    <a:pt x="5303550" y="2350801"/>
                  </a:lnTo>
                  <a:lnTo>
                    <a:pt x="5300233" y="2354118"/>
                  </a:lnTo>
                  <a:lnTo>
                    <a:pt x="5296625" y="2357079"/>
                  </a:lnTo>
                  <a:lnTo>
                    <a:pt x="5292724" y="2359685"/>
                  </a:lnTo>
                  <a:lnTo>
                    <a:pt x="5288823" y="2362291"/>
                  </a:lnTo>
                  <a:lnTo>
                    <a:pt x="5284706" y="2364491"/>
                  </a:lnTo>
                  <a:lnTo>
                    <a:pt x="5280373" y="2366286"/>
                  </a:lnTo>
                  <a:lnTo>
                    <a:pt x="5276039" y="2368081"/>
                  </a:lnTo>
                  <a:lnTo>
                    <a:pt x="5253037" y="2371725"/>
                  </a:lnTo>
                  <a:lnTo>
                    <a:pt x="71437" y="2371725"/>
                  </a:lnTo>
                  <a:lnTo>
                    <a:pt x="44098" y="2366286"/>
                  </a:lnTo>
                  <a:lnTo>
                    <a:pt x="39764" y="2364491"/>
                  </a:lnTo>
                  <a:lnTo>
                    <a:pt x="9432" y="2336075"/>
                  </a:lnTo>
                  <a:lnTo>
                    <a:pt x="5436" y="2327625"/>
                  </a:lnTo>
                  <a:lnTo>
                    <a:pt x="3641" y="2323290"/>
                  </a:lnTo>
                  <a:lnTo>
                    <a:pt x="2286" y="2318824"/>
                  </a:lnTo>
                  <a:lnTo>
                    <a:pt x="1371" y="2314224"/>
                  </a:lnTo>
                  <a:lnTo>
                    <a:pt x="457" y="2309623"/>
                  </a:lnTo>
                  <a:lnTo>
                    <a:pt x="0" y="2304978"/>
                  </a:lnTo>
                  <a:lnTo>
                    <a:pt x="0" y="2300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3575" y="5276850"/>
              <a:ext cx="190500" cy="20954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9521825" y="4935733"/>
            <a:ext cx="4070350" cy="2168525"/>
          </a:xfrm>
          <a:prstGeom prst="rect">
            <a:avLst/>
          </a:prstGeom>
        </p:spPr>
        <p:txBody>
          <a:bodyPr wrap="square" lIns="0" tIns="23304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35"/>
              </a:spcBef>
            </a:pPr>
            <a:r>
              <a:rPr dirty="0" sz="2500" spc="-50" b="1">
                <a:solidFill>
                  <a:srgbClr val="FFFFFF"/>
                </a:solidFill>
                <a:latin typeface="Arial"/>
                <a:cs typeface="Arial"/>
              </a:rPr>
              <a:t>Implementation</a:t>
            </a:r>
            <a:endParaRPr sz="2500">
              <a:latin typeface="Arial"/>
              <a:cs typeface="Arial"/>
            </a:endParaRPr>
          </a:p>
          <a:p>
            <a:pPr marL="173355" indent="-160655">
              <a:lnSpc>
                <a:spcPct val="100000"/>
              </a:lnSpc>
              <a:spcBef>
                <a:spcPts val="1150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systems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use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approaches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System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V</a:t>
            </a:r>
            <a:r>
              <a:rPr dirty="0" sz="1650" spc="-9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early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implementation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105">
                <a:solidFill>
                  <a:srgbClr val="CBD5E1"/>
                </a:solidFill>
                <a:latin typeface="Microsoft Sans Serif"/>
                <a:cs typeface="Microsoft Sans Serif"/>
              </a:rPr>
              <a:t>SunOS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implementation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1019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Controlled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via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cc</a:t>
            </a:r>
            <a:r>
              <a:rPr dirty="0" sz="1600" spc="-30">
                <a:solidFill>
                  <a:srgbClr val="CBD5E1"/>
                </a:solidFill>
                <a:latin typeface="Microsoft Sans Serif"/>
                <a:cs typeface="Microsoft Sans Serif"/>
              </a:rPr>
              <a:t>(1)</a:t>
            </a:r>
            <a:r>
              <a:rPr dirty="0" sz="16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ld</a:t>
            </a:r>
            <a:r>
              <a:rPr dirty="0" sz="1600" spc="-55">
                <a:solidFill>
                  <a:srgbClr val="CBD5E1"/>
                </a:solidFill>
                <a:latin typeface="Microsoft Sans Serif"/>
                <a:cs typeface="Microsoft Sans Serif"/>
              </a:rPr>
              <a:t>(1)</a:t>
            </a:r>
            <a:r>
              <a:rPr dirty="0" sz="16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options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95"/>
              <a:t>Shared</a:t>
            </a:r>
            <a:r>
              <a:rPr dirty="0" sz="5100" spc="-340"/>
              <a:t> </a:t>
            </a:r>
            <a:r>
              <a:rPr dirty="0" sz="5100" spc="-254"/>
              <a:t>Library</a:t>
            </a:r>
            <a:r>
              <a:rPr dirty="0" sz="5100" spc="-340"/>
              <a:t> </a:t>
            </a:r>
            <a:r>
              <a:rPr dirty="0" sz="5100" spc="-335"/>
              <a:t>Examples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55" b="0">
                <a:solidFill>
                  <a:srgbClr val="93C4FD"/>
                </a:solidFill>
                <a:latin typeface="Microsoft Sans Serif"/>
                <a:cs typeface="Microsoft Sans Serif"/>
              </a:rPr>
              <a:t>Comparing</a:t>
            </a:r>
            <a:r>
              <a:rPr dirty="0" sz="2500" spc="-114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Static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vs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Shared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Linking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4991100"/>
            <a:chOff x="3657600" y="1752600"/>
            <a:chExt cx="5334000" cy="49911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4981575"/>
            </a:xfrm>
            <a:custGeom>
              <a:avLst/>
              <a:gdLst/>
              <a:ahLst/>
              <a:cxnLst/>
              <a:rect l="l" t="t" r="r" b="b"/>
              <a:pathLst>
                <a:path w="5324475" h="4981575">
                  <a:moveTo>
                    <a:pt x="5257728" y="4981574"/>
                  </a:moveTo>
                  <a:lnTo>
                    <a:pt x="66746" y="4981574"/>
                  </a:lnTo>
                  <a:lnTo>
                    <a:pt x="62101" y="4981116"/>
                  </a:lnTo>
                  <a:lnTo>
                    <a:pt x="24240" y="4963968"/>
                  </a:lnTo>
                  <a:lnTo>
                    <a:pt x="2286" y="4928674"/>
                  </a:lnTo>
                  <a:lnTo>
                    <a:pt x="0" y="4914828"/>
                  </a:lnTo>
                  <a:lnTo>
                    <a:pt x="0" y="49101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4914828"/>
                  </a:lnTo>
                  <a:lnTo>
                    <a:pt x="5309829" y="4953726"/>
                  </a:lnTo>
                  <a:lnTo>
                    <a:pt x="5276040" y="4977931"/>
                  </a:lnTo>
                  <a:lnTo>
                    <a:pt x="5262372" y="4981116"/>
                  </a:lnTo>
                  <a:lnTo>
                    <a:pt x="5257728" y="49815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4981575"/>
            </a:xfrm>
            <a:custGeom>
              <a:avLst/>
              <a:gdLst/>
              <a:ahLst/>
              <a:cxnLst/>
              <a:rect l="l" t="t" r="r" b="b"/>
              <a:pathLst>
                <a:path w="5324475" h="4981575">
                  <a:moveTo>
                    <a:pt x="0" y="49101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4910137"/>
                  </a:lnTo>
                  <a:lnTo>
                    <a:pt x="5319036" y="4937475"/>
                  </a:lnTo>
                  <a:lnTo>
                    <a:pt x="5317241" y="4941808"/>
                  </a:lnTo>
                  <a:lnTo>
                    <a:pt x="5315040" y="4945925"/>
                  </a:lnTo>
                  <a:lnTo>
                    <a:pt x="5312434" y="4949825"/>
                  </a:lnTo>
                  <a:lnTo>
                    <a:pt x="5309829" y="4953726"/>
                  </a:lnTo>
                  <a:lnTo>
                    <a:pt x="5292724" y="4969534"/>
                  </a:lnTo>
                  <a:lnTo>
                    <a:pt x="5288824" y="4972140"/>
                  </a:lnTo>
                  <a:lnTo>
                    <a:pt x="5284708" y="4974341"/>
                  </a:lnTo>
                  <a:lnTo>
                    <a:pt x="5280374" y="4976136"/>
                  </a:lnTo>
                  <a:lnTo>
                    <a:pt x="5276040" y="4977931"/>
                  </a:lnTo>
                  <a:lnTo>
                    <a:pt x="5253037" y="4981575"/>
                  </a:lnTo>
                  <a:lnTo>
                    <a:pt x="71437" y="4981575"/>
                  </a:lnTo>
                  <a:lnTo>
                    <a:pt x="44099" y="4976136"/>
                  </a:lnTo>
                  <a:lnTo>
                    <a:pt x="39765" y="4974341"/>
                  </a:lnTo>
                  <a:lnTo>
                    <a:pt x="35648" y="4972140"/>
                  </a:lnTo>
                  <a:lnTo>
                    <a:pt x="31748" y="4969534"/>
                  </a:lnTo>
                  <a:lnTo>
                    <a:pt x="27848" y="4966929"/>
                  </a:lnTo>
                  <a:lnTo>
                    <a:pt x="24240" y="4963968"/>
                  </a:lnTo>
                  <a:lnTo>
                    <a:pt x="20923" y="4960651"/>
                  </a:lnTo>
                  <a:lnTo>
                    <a:pt x="17606" y="4957334"/>
                  </a:lnTo>
                  <a:lnTo>
                    <a:pt x="14645" y="4953726"/>
                  </a:lnTo>
                  <a:lnTo>
                    <a:pt x="12039" y="4949825"/>
                  </a:lnTo>
                  <a:lnTo>
                    <a:pt x="9432" y="4945925"/>
                  </a:lnTo>
                  <a:lnTo>
                    <a:pt x="7232" y="4941808"/>
                  </a:lnTo>
                  <a:lnTo>
                    <a:pt x="5437" y="4937475"/>
                  </a:lnTo>
                  <a:lnTo>
                    <a:pt x="3642" y="4933141"/>
                  </a:lnTo>
                  <a:lnTo>
                    <a:pt x="2286" y="4928674"/>
                  </a:lnTo>
                  <a:lnTo>
                    <a:pt x="1372" y="4924074"/>
                  </a:lnTo>
                  <a:lnTo>
                    <a:pt x="457" y="4919473"/>
                  </a:lnTo>
                  <a:lnTo>
                    <a:pt x="0" y="4914828"/>
                  </a:lnTo>
                  <a:lnTo>
                    <a:pt x="0" y="4910137"/>
                  </a:lnTo>
                  <a:close/>
                </a:path>
              </a:pathLst>
            </a:custGeom>
            <a:ln w="9525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2528887"/>
              <a:ext cx="4848225" cy="1076325"/>
            </a:xfrm>
            <a:custGeom>
              <a:avLst/>
              <a:gdLst/>
              <a:ahLst/>
              <a:cxnLst/>
              <a:rect l="l" t="t" r="r" b="b"/>
              <a:pathLst>
                <a:path w="4848225" h="1076325">
                  <a:moveTo>
                    <a:pt x="4781478" y="1076324"/>
                  </a:moveTo>
                  <a:lnTo>
                    <a:pt x="66747" y="1076324"/>
                  </a:lnTo>
                  <a:lnTo>
                    <a:pt x="62101" y="1075866"/>
                  </a:lnTo>
                  <a:lnTo>
                    <a:pt x="24240" y="1058717"/>
                  </a:lnTo>
                  <a:lnTo>
                    <a:pt x="2287" y="1023424"/>
                  </a:lnTo>
                  <a:lnTo>
                    <a:pt x="0" y="1009577"/>
                  </a:lnTo>
                  <a:lnTo>
                    <a:pt x="0" y="1004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009577"/>
                  </a:lnTo>
                  <a:lnTo>
                    <a:pt x="4833578" y="1048475"/>
                  </a:lnTo>
                  <a:lnTo>
                    <a:pt x="4799790" y="1072681"/>
                  </a:lnTo>
                  <a:lnTo>
                    <a:pt x="4786123" y="1075867"/>
                  </a:lnTo>
                  <a:lnTo>
                    <a:pt x="4781478" y="1076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2528887"/>
              <a:ext cx="4848225" cy="1076325"/>
            </a:xfrm>
            <a:custGeom>
              <a:avLst/>
              <a:gdLst/>
              <a:ahLst/>
              <a:cxnLst/>
              <a:rect l="l" t="t" r="r" b="b"/>
              <a:pathLst>
                <a:path w="4848225" h="1076325">
                  <a:moveTo>
                    <a:pt x="0" y="1004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42786" y="44099"/>
                  </a:lnTo>
                  <a:lnTo>
                    <a:pt x="4844581" y="48432"/>
                  </a:lnTo>
                  <a:lnTo>
                    <a:pt x="4845936" y="52899"/>
                  </a:lnTo>
                  <a:lnTo>
                    <a:pt x="4846851" y="57500"/>
                  </a:lnTo>
                  <a:lnTo>
                    <a:pt x="4847767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004887"/>
                  </a:lnTo>
                  <a:lnTo>
                    <a:pt x="4836184" y="1044575"/>
                  </a:lnTo>
                  <a:lnTo>
                    <a:pt x="4804124" y="1070886"/>
                  </a:lnTo>
                  <a:lnTo>
                    <a:pt x="4790723" y="1074951"/>
                  </a:lnTo>
                  <a:lnTo>
                    <a:pt x="4786123" y="1075867"/>
                  </a:lnTo>
                  <a:lnTo>
                    <a:pt x="4781478" y="1076324"/>
                  </a:lnTo>
                  <a:lnTo>
                    <a:pt x="4776787" y="1076325"/>
                  </a:lnTo>
                  <a:lnTo>
                    <a:pt x="71437" y="1076325"/>
                  </a:lnTo>
                  <a:lnTo>
                    <a:pt x="66747" y="1076324"/>
                  </a:lnTo>
                  <a:lnTo>
                    <a:pt x="62101" y="1075866"/>
                  </a:lnTo>
                  <a:lnTo>
                    <a:pt x="57500" y="1074951"/>
                  </a:lnTo>
                  <a:lnTo>
                    <a:pt x="52899" y="1074036"/>
                  </a:lnTo>
                  <a:lnTo>
                    <a:pt x="20923" y="1055401"/>
                  </a:lnTo>
                  <a:lnTo>
                    <a:pt x="17606" y="1052084"/>
                  </a:lnTo>
                  <a:lnTo>
                    <a:pt x="14644" y="1048475"/>
                  </a:lnTo>
                  <a:lnTo>
                    <a:pt x="12039" y="1044575"/>
                  </a:lnTo>
                  <a:lnTo>
                    <a:pt x="9433" y="1040675"/>
                  </a:lnTo>
                  <a:lnTo>
                    <a:pt x="0" y="1009577"/>
                  </a:lnTo>
                  <a:lnTo>
                    <a:pt x="0" y="1004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95724" y="3762375"/>
              <a:ext cx="4857750" cy="1009650"/>
            </a:xfrm>
            <a:custGeom>
              <a:avLst/>
              <a:gdLst/>
              <a:ahLst/>
              <a:cxnLst/>
              <a:rect l="l" t="t" r="r" b="b"/>
              <a:pathLst>
                <a:path w="4857750" h="1009650">
                  <a:moveTo>
                    <a:pt x="4786552" y="1009649"/>
                  </a:moveTo>
                  <a:lnTo>
                    <a:pt x="71196" y="1009649"/>
                  </a:lnTo>
                  <a:lnTo>
                    <a:pt x="66241" y="1009161"/>
                  </a:lnTo>
                  <a:lnTo>
                    <a:pt x="29705" y="994028"/>
                  </a:lnTo>
                  <a:lnTo>
                    <a:pt x="3885" y="957987"/>
                  </a:lnTo>
                  <a:lnTo>
                    <a:pt x="0" y="938453"/>
                  </a:lnTo>
                  <a:lnTo>
                    <a:pt x="0" y="933450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786552" y="0"/>
                  </a:lnTo>
                  <a:lnTo>
                    <a:pt x="4828042" y="15621"/>
                  </a:lnTo>
                  <a:lnTo>
                    <a:pt x="4853862" y="51661"/>
                  </a:lnTo>
                  <a:lnTo>
                    <a:pt x="4857749" y="71196"/>
                  </a:lnTo>
                  <a:lnTo>
                    <a:pt x="4857749" y="938453"/>
                  </a:lnTo>
                  <a:lnTo>
                    <a:pt x="4842126" y="979944"/>
                  </a:lnTo>
                  <a:lnTo>
                    <a:pt x="4806086" y="1005763"/>
                  </a:lnTo>
                  <a:lnTo>
                    <a:pt x="4791507" y="1009161"/>
                  </a:lnTo>
                  <a:lnTo>
                    <a:pt x="4786552" y="1009649"/>
                  </a:lnTo>
                  <a:close/>
                </a:path>
              </a:pathLst>
            </a:custGeom>
            <a:solidFill>
              <a:srgbClr val="33405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052887" y="3919537"/>
              <a:ext cx="4543425" cy="695325"/>
            </a:xfrm>
            <a:custGeom>
              <a:avLst/>
              <a:gdLst/>
              <a:ahLst/>
              <a:cxnLst/>
              <a:rect l="l" t="t" r="r" b="b"/>
              <a:pathLst>
                <a:path w="4543425" h="695325">
                  <a:moveTo>
                    <a:pt x="4476677" y="695324"/>
                  </a:moveTo>
                  <a:lnTo>
                    <a:pt x="66747" y="695324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2287" y="642424"/>
                  </a:lnTo>
                  <a:lnTo>
                    <a:pt x="0" y="628577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476677" y="0"/>
                  </a:lnTo>
                  <a:lnTo>
                    <a:pt x="4515575" y="14645"/>
                  </a:lnTo>
                  <a:lnTo>
                    <a:pt x="4539781" y="48432"/>
                  </a:lnTo>
                  <a:lnTo>
                    <a:pt x="4543425" y="66746"/>
                  </a:lnTo>
                  <a:lnTo>
                    <a:pt x="4543425" y="628577"/>
                  </a:lnTo>
                  <a:lnTo>
                    <a:pt x="4528779" y="667475"/>
                  </a:lnTo>
                  <a:lnTo>
                    <a:pt x="4494990" y="691681"/>
                  </a:lnTo>
                  <a:lnTo>
                    <a:pt x="4481323" y="694867"/>
                  </a:lnTo>
                  <a:lnTo>
                    <a:pt x="4476677" y="695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052887" y="3919537"/>
              <a:ext cx="4543425" cy="695325"/>
            </a:xfrm>
            <a:custGeom>
              <a:avLst/>
              <a:gdLst/>
              <a:ahLst/>
              <a:cxnLst/>
              <a:rect l="l" t="t" r="r" b="b"/>
              <a:pathLst>
                <a:path w="454342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471987" y="0"/>
                  </a:lnTo>
                  <a:lnTo>
                    <a:pt x="4476677" y="0"/>
                  </a:lnTo>
                  <a:lnTo>
                    <a:pt x="4481323" y="457"/>
                  </a:lnTo>
                  <a:lnTo>
                    <a:pt x="4485923" y="1372"/>
                  </a:lnTo>
                  <a:lnTo>
                    <a:pt x="4490524" y="2287"/>
                  </a:lnTo>
                  <a:lnTo>
                    <a:pt x="4494990" y="3642"/>
                  </a:lnTo>
                  <a:lnTo>
                    <a:pt x="4499324" y="5437"/>
                  </a:lnTo>
                  <a:lnTo>
                    <a:pt x="4503658" y="7232"/>
                  </a:lnTo>
                  <a:lnTo>
                    <a:pt x="4507775" y="9432"/>
                  </a:lnTo>
                  <a:lnTo>
                    <a:pt x="4511675" y="12039"/>
                  </a:lnTo>
                  <a:lnTo>
                    <a:pt x="4515575" y="14645"/>
                  </a:lnTo>
                  <a:lnTo>
                    <a:pt x="4519184" y="17606"/>
                  </a:lnTo>
                  <a:lnTo>
                    <a:pt x="4522500" y="20923"/>
                  </a:lnTo>
                  <a:lnTo>
                    <a:pt x="4525817" y="24239"/>
                  </a:lnTo>
                  <a:lnTo>
                    <a:pt x="4537986" y="44099"/>
                  </a:lnTo>
                  <a:lnTo>
                    <a:pt x="4539781" y="48432"/>
                  </a:lnTo>
                  <a:lnTo>
                    <a:pt x="4541136" y="52899"/>
                  </a:lnTo>
                  <a:lnTo>
                    <a:pt x="4542052" y="57500"/>
                  </a:lnTo>
                  <a:lnTo>
                    <a:pt x="4542967" y="62100"/>
                  </a:lnTo>
                  <a:lnTo>
                    <a:pt x="4543425" y="66746"/>
                  </a:lnTo>
                  <a:lnTo>
                    <a:pt x="4543425" y="71437"/>
                  </a:lnTo>
                  <a:lnTo>
                    <a:pt x="4543425" y="623887"/>
                  </a:lnTo>
                  <a:lnTo>
                    <a:pt x="4543425" y="628577"/>
                  </a:lnTo>
                  <a:lnTo>
                    <a:pt x="4542967" y="633223"/>
                  </a:lnTo>
                  <a:lnTo>
                    <a:pt x="4542052" y="637824"/>
                  </a:lnTo>
                  <a:lnTo>
                    <a:pt x="4541136" y="642424"/>
                  </a:lnTo>
                  <a:lnTo>
                    <a:pt x="4539781" y="646891"/>
                  </a:lnTo>
                  <a:lnTo>
                    <a:pt x="4537986" y="651224"/>
                  </a:lnTo>
                  <a:lnTo>
                    <a:pt x="4536191" y="655558"/>
                  </a:lnTo>
                  <a:lnTo>
                    <a:pt x="4522500" y="674401"/>
                  </a:lnTo>
                  <a:lnTo>
                    <a:pt x="4519184" y="677718"/>
                  </a:lnTo>
                  <a:lnTo>
                    <a:pt x="4481323" y="694867"/>
                  </a:lnTo>
                  <a:lnTo>
                    <a:pt x="4471987" y="695325"/>
                  </a:lnTo>
                  <a:lnTo>
                    <a:pt x="71437" y="695325"/>
                  </a:lnTo>
                  <a:lnTo>
                    <a:pt x="31748" y="683285"/>
                  </a:lnTo>
                  <a:lnTo>
                    <a:pt x="27848" y="680679"/>
                  </a:lnTo>
                  <a:lnTo>
                    <a:pt x="24240" y="677718"/>
                  </a:lnTo>
                  <a:lnTo>
                    <a:pt x="20923" y="674401"/>
                  </a:lnTo>
                  <a:lnTo>
                    <a:pt x="17606" y="671084"/>
                  </a:lnTo>
                  <a:lnTo>
                    <a:pt x="457" y="633223"/>
                  </a:lnTo>
                  <a:lnTo>
                    <a:pt x="0" y="628577"/>
                  </a:lnTo>
                  <a:lnTo>
                    <a:pt x="0" y="623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00487" y="6034087"/>
              <a:ext cx="4848225" cy="466725"/>
            </a:xfrm>
            <a:custGeom>
              <a:avLst/>
              <a:gdLst/>
              <a:ahLst/>
              <a:cxnLst/>
              <a:rect l="l" t="t" r="r" b="b"/>
              <a:pathLst>
                <a:path w="4848225" h="466725">
                  <a:moveTo>
                    <a:pt x="4781478" y="466725"/>
                  </a:moveTo>
                  <a:lnTo>
                    <a:pt x="66747" y="466725"/>
                  </a:lnTo>
                  <a:lnTo>
                    <a:pt x="62101" y="466267"/>
                  </a:lnTo>
                  <a:lnTo>
                    <a:pt x="24240" y="449117"/>
                  </a:lnTo>
                  <a:lnTo>
                    <a:pt x="2287" y="413824"/>
                  </a:lnTo>
                  <a:lnTo>
                    <a:pt x="0" y="399978"/>
                  </a:lnTo>
                  <a:lnTo>
                    <a:pt x="0" y="3952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399978"/>
                  </a:lnTo>
                  <a:lnTo>
                    <a:pt x="4833578" y="438874"/>
                  </a:lnTo>
                  <a:lnTo>
                    <a:pt x="4799790" y="463081"/>
                  </a:lnTo>
                  <a:lnTo>
                    <a:pt x="4786123" y="466267"/>
                  </a:lnTo>
                  <a:lnTo>
                    <a:pt x="4781478" y="466725"/>
                  </a:lnTo>
                  <a:close/>
                </a:path>
              </a:pathLst>
            </a:custGeom>
            <a:solidFill>
              <a:srgbClr val="7E1C1C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00487" y="6034087"/>
              <a:ext cx="4848225" cy="466725"/>
            </a:xfrm>
            <a:custGeom>
              <a:avLst/>
              <a:gdLst/>
              <a:ahLst/>
              <a:cxnLst/>
              <a:rect l="l" t="t" r="r" b="b"/>
              <a:pathLst>
                <a:path w="4848225" h="466725">
                  <a:moveTo>
                    <a:pt x="0" y="395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6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790724" y="1372"/>
                  </a:lnTo>
                  <a:lnTo>
                    <a:pt x="4795324" y="2286"/>
                  </a:lnTo>
                  <a:lnTo>
                    <a:pt x="4830617" y="24240"/>
                  </a:lnTo>
                  <a:lnTo>
                    <a:pt x="4836184" y="31748"/>
                  </a:lnTo>
                  <a:lnTo>
                    <a:pt x="4838790" y="35648"/>
                  </a:lnTo>
                  <a:lnTo>
                    <a:pt x="4840990" y="39764"/>
                  </a:lnTo>
                  <a:lnTo>
                    <a:pt x="4842786" y="44098"/>
                  </a:lnTo>
                  <a:lnTo>
                    <a:pt x="4844581" y="48432"/>
                  </a:lnTo>
                  <a:lnTo>
                    <a:pt x="4848225" y="71437"/>
                  </a:lnTo>
                  <a:lnTo>
                    <a:pt x="4848225" y="395287"/>
                  </a:lnTo>
                  <a:lnTo>
                    <a:pt x="4836184" y="434974"/>
                  </a:lnTo>
                  <a:lnTo>
                    <a:pt x="4833578" y="438874"/>
                  </a:lnTo>
                  <a:lnTo>
                    <a:pt x="4804124" y="461286"/>
                  </a:lnTo>
                  <a:lnTo>
                    <a:pt x="4799790" y="463081"/>
                  </a:lnTo>
                  <a:lnTo>
                    <a:pt x="4795324" y="464436"/>
                  </a:lnTo>
                  <a:lnTo>
                    <a:pt x="4790723" y="465352"/>
                  </a:lnTo>
                  <a:lnTo>
                    <a:pt x="4786123" y="466267"/>
                  </a:lnTo>
                  <a:lnTo>
                    <a:pt x="4781478" y="466725"/>
                  </a:lnTo>
                  <a:lnTo>
                    <a:pt x="4776787" y="466725"/>
                  </a:lnTo>
                  <a:lnTo>
                    <a:pt x="71437" y="466725"/>
                  </a:lnTo>
                  <a:lnTo>
                    <a:pt x="66747" y="466725"/>
                  </a:lnTo>
                  <a:lnTo>
                    <a:pt x="62101" y="466267"/>
                  </a:lnTo>
                  <a:lnTo>
                    <a:pt x="57500" y="465352"/>
                  </a:lnTo>
                  <a:lnTo>
                    <a:pt x="52899" y="464436"/>
                  </a:lnTo>
                  <a:lnTo>
                    <a:pt x="48432" y="463081"/>
                  </a:lnTo>
                  <a:lnTo>
                    <a:pt x="44099" y="461286"/>
                  </a:lnTo>
                  <a:lnTo>
                    <a:pt x="39765" y="459491"/>
                  </a:lnTo>
                  <a:lnTo>
                    <a:pt x="20923" y="445800"/>
                  </a:lnTo>
                  <a:lnTo>
                    <a:pt x="17606" y="442483"/>
                  </a:lnTo>
                  <a:lnTo>
                    <a:pt x="14644" y="438874"/>
                  </a:lnTo>
                  <a:lnTo>
                    <a:pt x="12039" y="434974"/>
                  </a:lnTo>
                  <a:lnTo>
                    <a:pt x="9433" y="431074"/>
                  </a:lnTo>
                  <a:lnTo>
                    <a:pt x="0" y="399978"/>
                  </a:lnTo>
                  <a:lnTo>
                    <a:pt x="0" y="395287"/>
                  </a:lnTo>
                  <a:close/>
                </a:path>
              </a:pathLst>
            </a:custGeom>
            <a:ln w="9525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46525" y="2092325"/>
              <a:ext cx="203200" cy="177800"/>
            </a:xfrm>
            <a:custGeom>
              <a:avLst/>
              <a:gdLst/>
              <a:ahLst/>
              <a:cxnLst/>
              <a:rect l="l" t="t" r="r" b="b"/>
              <a:pathLst>
                <a:path w="203200" h="177800">
                  <a:moveTo>
                    <a:pt x="0" y="152400"/>
                  </a:moveTo>
                  <a:lnTo>
                    <a:pt x="76200" y="76200"/>
                  </a:lnTo>
                  <a:lnTo>
                    <a:pt x="0" y="0"/>
                  </a:lnTo>
                </a:path>
                <a:path w="203200" h="177800">
                  <a:moveTo>
                    <a:pt x="101600" y="177800"/>
                  </a:moveTo>
                  <a:lnTo>
                    <a:pt x="203200" y="177800"/>
                  </a:lnTo>
                </a:path>
              </a:pathLst>
            </a:custGeom>
            <a:ln w="254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044950" y="2642870"/>
            <a:ext cx="3306445" cy="787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gcc -static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hello1.c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ls -l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-rwxr-xr-x 1 sar 879443 Sep 2 10:39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size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77373" y="4033520"/>
            <a:ext cx="50609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0020">
              <a:lnSpc>
                <a:spcPct val="119000"/>
              </a:lnSpc>
              <a:spcBef>
                <a:spcPts val="100"/>
              </a:spcBef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text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787775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77603" y="4033520"/>
            <a:ext cx="298640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  <a:tabLst>
                <a:tab pos="572770" algn="l"/>
                <a:tab pos="732790" algn="l"/>
                <a:tab pos="1132840" algn="l"/>
                <a:tab pos="1372870" algn="l"/>
                <a:tab pos="1852930" algn="l"/>
                <a:tab pos="2012950" algn="l"/>
              </a:tabLst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data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	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bss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	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dec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	hex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filename </a:t>
            </a: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6128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11272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805175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	c4937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83025" y="4811300"/>
            <a:ext cx="831850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File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Size: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Text: Total: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397303" y="4810738"/>
            <a:ext cx="1369060" cy="10541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650" b="1">
                <a:solidFill>
                  <a:srgbClr val="F77070"/>
                </a:solidFill>
                <a:latin typeface="Arial"/>
                <a:cs typeface="Arial"/>
              </a:rPr>
              <a:t>879,443</a:t>
            </a:r>
            <a:r>
              <a:rPr dirty="0" sz="1650" spc="6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77070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720"/>
              </a:spcBef>
            </a:pPr>
            <a:r>
              <a:rPr dirty="0" sz="1650" spc="-65" b="1">
                <a:solidFill>
                  <a:srgbClr val="F77070"/>
                </a:solidFill>
                <a:latin typeface="Arial"/>
                <a:cs typeface="Arial"/>
              </a:rPr>
              <a:t>787,775</a:t>
            </a:r>
            <a:r>
              <a:rPr dirty="0" sz="1650" spc="-8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77070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  <a:p>
            <a:pPr marL="86360">
              <a:lnSpc>
                <a:spcPct val="100000"/>
              </a:lnSpc>
              <a:spcBef>
                <a:spcPts val="720"/>
              </a:spcBef>
            </a:pPr>
            <a:r>
              <a:rPr dirty="0" sz="1650" spc="-65" b="1">
                <a:solidFill>
                  <a:srgbClr val="F77070"/>
                </a:solidFill>
                <a:latin typeface="Arial"/>
                <a:cs typeface="Arial"/>
              </a:rPr>
              <a:t>805,175</a:t>
            </a:r>
            <a:r>
              <a:rPr dirty="0" sz="1650" spc="-7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F77070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06850" y="6140219"/>
            <a:ext cx="24961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 b="1">
                <a:solidFill>
                  <a:srgbClr val="F77070"/>
                </a:solidFill>
                <a:latin typeface="Arial"/>
                <a:cs typeface="Arial"/>
              </a:rPr>
              <a:t>All</a:t>
            </a:r>
            <a:r>
              <a:rPr dirty="0" sz="1350" spc="-4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F77070"/>
                </a:solidFill>
                <a:latin typeface="Arial"/>
                <a:cs typeface="Arial"/>
              </a:rPr>
              <a:t>libraries</a:t>
            </a:r>
            <a:r>
              <a:rPr dirty="0" sz="1350" spc="-4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F77070"/>
                </a:solidFill>
                <a:latin typeface="Arial"/>
                <a:cs typeface="Arial"/>
              </a:rPr>
              <a:t>linked</a:t>
            </a:r>
            <a:r>
              <a:rPr dirty="0" sz="1350" spc="-4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F77070"/>
                </a:solidFill>
                <a:latin typeface="Arial"/>
                <a:cs typeface="Arial"/>
              </a:rPr>
              <a:t>into</a:t>
            </a:r>
            <a:r>
              <a:rPr dirty="0" sz="1350" spc="-4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50" b="1">
                <a:solidFill>
                  <a:srgbClr val="F77070"/>
                </a:solidFill>
                <a:latin typeface="Arial"/>
                <a:cs typeface="Arial"/>
              </a:rPr>
              <a:t>executable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296400" y="1752600"/>
            <a:ext cx="5334000" cy="4991100"/>
            <a:chOff x="9296400" y="1752600"/>
            <a:chExt cx="5334000" cy="4991100"/>
          </a:xfrm>
        </p:grpSpPr>
        <p:sp>
          <p:nvSpPr>
            <p:cNvPr id="21" name="object 21" descr=""/>
            <p:cNvSpPr/>
            <p:nvPr/>
          </p:nvSpPr>
          <p:spPr>
            <a:xfrm>
              <a:off x="9301162" y="1757362"/>
              <a:ext cx="5324475" cy="4981575"/>
            </a:xfrm>
            <a:custGeom>
              <a:avLst/>
              <a:gdLst/>
              <a:ahLst/>
              <a:cxnLst/>
              <a:rect l="l" t="t" r="r" b="b"/>
              <a:pathLst>
                <a:path w="5324475" h="4981575">
                  <a:moveTo>
                    <a:pt x="5257727" y="4981574"/>
                  </a:moveTo>
                  <a:lnTo>
                    <a:pt x="66746" y="4981574"/>
                  </a:lnTo>
                  <a:lnTo>
                    <a:pt x="62100" y="4981116"/>
                  </a:lnTo>
                  <a:lnTo>
                    <a:pt x="24240" y="4963968"/>
                  </a:lnTo>
                  <a:lnTo>
                    <a:pt x="2286" y="4928674"/>
                  </a:lnTo>
                  <a:lnTo>
                    <a:pt x="0" y="4914828"/>
                  </a:lnTo>
                  <a:lnTo>
                    <a:pt x="0" y="49101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4914828"/>
                  </a:lnTo>
                  <a:lnTo>
                    <a:pt x="5309828" y="4953726"/>
                  </a:lnTo>
                  <a:lnTo>
                    <a:pt x="5276039" y="4977931"/>
                  </a:lnTo>
                  <a:lnTo>
                    <a:pt x="5262372" y="4981116"/>
                  </a:lnTo>
                  <a:lnTo>
                    <a:pt x="5257727" y="49815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301162" y="1757362"/>
              <a:ext cx="5324475" cy="4981575"/>
            </a:xfrm>
            <a:custGeom>
              <a:avLst/>
              <a:gdLst/>
              <a:ahLst/>
              <a:cxnLst/>
              <a:rect l="l" t="t" r="r" b="b"/>
              <a:pathLst>
                <a:path w="5324475" h="4981575">
                  <a:moveTo>
                    <a:pt x="0" y="49101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4910137"/>
                  </a:lnTo>
                  <a:lnTo>
                    <a:pt x="5324474" y="4914828"/>
                  </a:lnTo>
                  <a:lnTo>
                    <a:pt x="5324015" y="4919473"/>
                  </a:lnTo>
                  <a:lnTo>
                    <a:pt x="5323100" y="4924074"/>
                  </a:lnTo>
                  <a:lnTo>
                    <a:pt x="5322186" y="4928674"/>
                  </a:lnTo>
                  <a:lnTo>
                    <a:pt x="5303550" y="4960651"/>
                  </a:lnTo>
                  <a:lnTo>
                    <a:pt x="5300233" y="4963968"/>
                  </a:lnTo>
                  <a:lnTo>
                    <a:pt x="5296625" y="4966929"/>
                  </a:lnTo>
                  <a:lnTo>
                    <a:pt x="5292724" y="4969534"/>
                  </a:lnTo>
                  <a:lnTo>
                    <a:pt x="5288823" y="4972140"/>
                  </a:lnTo>
                  <a:lnTo>
                    <a:pt x="5253037" y="4981575"/>
                  </a:lnTo>
                  <a:lnTo>
                    <a:pt x="71437" y="4981575"/>
                  </a:lnTo>
                  <a:lnTo>
                    <a:pt x="44098" y="4976136"/>
                  </a:lnTo>
                  <a:lnTo>
                    <a:pt x="39764" y="4974341"/>
                  </a:lnTo>
                  <a:lnTo>
                    <a:pt x="35648" y="4972140"/>
                  </a:lnTo>
                  <a:lnTo>
                    <a:pt x="31747" y="4969534"/>
                  </a:lnTo>
                  <a:lnTo>
                    <a:pt x="27848" y="4966929"/>
                  </a:lnTo>
                  <a:lnTo>
                    <a:pt x="24240" y="4963968"/>
                  </a:lnTo>
                  <a:lnTo>
                    <a:pt x="20923" y="4960651"/>
                  </a:lnTo>
                  <a:lnTo>
                    <a:pt x="17606" y="4957334"/>
                  </a:lnTo>
                  <a:lnTo>
                    <a:pt x="14644" y="4953726"/>
                  </a:lnTo>
                  <a:lnTo>
                    <a:pt x="12038" y="4949825"/>
                  </a:lnTo>
                  <a:lnTo>
                    <a:pt x="9432" y="4945925"/>
                  </a:lnTo>
                  <a:lnTo>
                    <a:pt x="7231" y="4941808"/>
                  </a:lnTo>
                  <a:lnTo>
                    <a:pt x="5436" y="4937475"/>
                  </a:lnTo>
                  <a:lnTo>
                    <a:pt x="3641" y="4933141"/>
                  </a:lnTo>
                  <a:lnTo>
                    <a:pt x="2286" y="4928674"/>
                  </a:lnTo>
                  <a:lnTo>
                    <a:pt x="1371" y="4924074"/>
                  </a:lnTo>
                  <a:lnTo>
                    <a:pt x="457" y="4919473"/>
                  </a:lnTo>
                  <a:lnTo>
                    <a:pt x="0" y="4914828"/>
                  </a:lnTo>
                  <a:lnTo>
                    <a:pt x="0" y="491013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39287" y="2528887"/>
              <a:ext cx="4848225" cy="1076325"/>
            </a:xfrm>
            <a:custGeom>
              <a:avLst/>
              <a:gdLst/>
              <a:ahLst/>
              <a:cxnLst/>
              <a:rect l="l" t="t" r="r" b="b"/>
              <a:pathLst>
                <a:path w="4848225" h="1076325">
                  <a:moveTo>
                    <a:pt x="4781477" y="1076324"/>
                  </a:moveTo>
                  <a:lnTo>
                    <a:pt x="66746" y="1076324"/>
                  </a:lnTo>
                  <a:lnTo>
                    <a:pt x="62101" y="1075866"/>
                  </a:lnTo>
                  <a:lnTo>
                    <a:pt x="24240" y="1058717"/>
                  </a:lnTo>
                  <a:lnTo>
                    <a:pt x="2287" y="1023424"/>
                  </a:lnTo>
                  <a:lnTo>
                    <a:pt x="0" y="1009577"/>
                  </a:lnTo>
                  <a:lnTo>
                    <a:pt x="0" y="1004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009577"/>
                  </a:lnTo>
                  <a:lnTo>
                    <a:pt x="4833579" y="1048475"/>
                  </a:lnTo>
                  <a:lnTo>
                    <a:pt x="4799789" y="1072681"/>
                  </a:lnTo>
                  <a:lnTo>
                    <a:pt x="4786123" y="1075867"/>
                  </a:lnTo>
                  <a:lnTo>
                    <a:pt x="4781477" y="1076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39287" y="2528887"/>
              <a:ext cx="4848225" cy="1076325"/>
            </a:xfrm>
            <a:custGeom>
              <a:avLst/>
              <a:gdLst/>
              <a:ahLst/>
              <a:cxnLst/>
              <a:rect l="l" t="t" r="r" b="b"/>
              <a:pathLst>
                <a:path w="4848225" h="1076325">
                  <a:moveTo>
                    <a:pt x="0" y="1004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004887"/>
                  </a:lnTo>
                  <a:lnTo>
                    <a:pt x="4848224" y="1009577"/>
                  </a:lnTo>
                  <a:lnTo>
                    <a:pt x="4847766" y="1014223"/>
                  </a:lnTo>
                  <a:lnTo>
                    <a:pt x="4846850" y="1018824"/>
                  </a:lnTo>
                  <a:lnTo>
                    <a:pt x="4845936" y="1023424"/>
                  </a:lnTo>
                  <a:lnTo>
                    <a:pt x="4827300" y="1055401"/>
                  </a:lnTo>
                  <a:lnTo>
                    <a:pt x="4823984" y="1058717"/>
                  </a:lnTo>
                  <a:lnTo>
                    <a:pt x="4790722" y="1074951"/>
                  </a:lnTo>
                  <a:lnTo>
                    <a:pt x="4786123" y="1075867"/>
                  </a:lnTo>
                  <a:lnTo>
                    <a:pt x="4781477" y="1076324"/>
                  </a:lnTo>
                  <a:lnTo>
                    <a:pt x="4776787" y="1076325"/>
                  </a:lnTo>
                  <a:lnTo>
                    <a:pt x="71437" y="1076325"/>
                  </a:lnTo>
                  <a:lnTo>
                    <a:pt x="66746" y="1076324"/>
                  </a:lnTo>
                  <a:lnTo>
                    <a:pt x="62101" y="1075866"/>
                  </a:lnTo>
                  <a:lnTo>
                    <a:pt x="57500" y="1074951"/>
                  </a:lnTo>
                  <a:lnTo>
                    <a:pt x="52899" y="1074036"/>
                  </a:lnTo>
                  <a:lnTo>
                    <a:pt x="48432" y="1072681"/>
                  </a:lnTo>
                  <a:lnTo>
                    <a:pt x="44099" y="1070886"/>
                  </a:lnTo>
                  <a:lnTo>
                    <a:pt x="39765" y="1069091"/>
                  </a:lnTo>
                  <a:lnTo>
                    <a:pt x="20923" y="1055401"/>
                  </a:lnTo>
                  <a:lnTo>
                    <a:pt x="17606" y="1052084"/>
                  </a:lnTo>
                  <a:lnTo>
                    <a:pt x="5437" y="1032225"/>
                  </a:lnTo>
                  <a:lnTo>
                    <a:pt x="3641" y="1027891"/>
                  </a:lnTo>
                  <a:lnTo>
                    <a:pt x="2287" y="1023424"/>
                  </a:lnTo>
                  <a:lnTo>
                    <a:pt x="1371" y="1018824"/>
                  </a:lnTo>
                  <a:lnTo>
                    <a:pt x="457" y="1014223"/>
                  </a:lnTo>
                  <a:lnTo>
                    <a:pt x="0" y="1009577"/>
                  </a:lnTo>
                  <a:lnTo>
                    <a:pt x="0" y="1004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534525" y="3762375"/>
              <a:ext cx="4857750" cy="1009650"/>
            </a:xfrm>
            <a:custGeom>
              <a:avLst/>
              <a:gdLst/>
              <a:ahLst/>
              <a:cxnLst/>
              <a:rect l="l" t="t" r="r" b="b"/>
              <a:pathLst>
                <a:path w="4857750" h="1009650">
                  <a:moveTo>
                    <a:pt x="4786553" y="1009649"/>
                  </a:moveTo>
                  <a:lnTo>
                    <a:pt x="71196" y="1009649"/>
                  </a:lnTo>
                  <a:lnTo>
                    <a:pt x="66240" y="1009161"/>
                  </a:lnTo>
                  <a:lnTo>
                    <a:pt x="29705" y="994028"/>
                  </a:lnTo>
                  <a:lnTo>
                    <a:pt x="3885" y="957987"/>
                  </a:lnTo>
                  <a:lnTo>
                    <a:pt x="0" y="938453"/>
                  </a:lnTo>
                  <a:lnTo>
                    <a:pt x="0" y="933450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786553" y="0"/>
                  </a:lnTo>
                  <a:lnTo>
                    <a:pt x="4828043" y="15621"/>
                  </a:lnTo>
                  <a:lnTo>
                    <a:pt x="4853863" y="51661"/>
                  </a:lnTo>
                  <a:lnTo>
                    <a:pt x="4857749" y="71196"/>
                  </a:lnTo>
                  <a:lnTo>
                    <a:pt x="4857749" y="938453"/>
                  </a:lnTo>
                  <a:lnTo>
                    <a:pt x="4842127" y="979944"/>
                  </a:lnTo>
                  <a:lnTo>
                    <a:pt x="4806086" y="1005763"/>
                  </a:lnTo>
                  <a:lnTo>
                    <a:pt x="4791507" y="1009161"/>
                  </a:lnTo>
                  <a:lnTo>
                    <a:pt x="4786553" y="1009649"/>
                  </a:lnTo>
                  <a:close/>
                </a:path>
              </a:pathLst>
            </a:custGeom>
            <a:solidFill>
              <a:srgbClr val="33405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691687" y="3919537"/>
              <a:ext cx="4543425" cy="695325"/>
            </a:xfrm>
            <a:custGeom>
              <a:avLst/>
              <a:gdLst/>
              <a:ahLst/>
              <a:cxnLst/>
              <a:rect l="l" t="t" r="r" b="b"/>
              <a:pathLst>
                <a:path w="4543425" h="695325">
                  <a:moveTo>
                    <a:pt x="4476677" y="695324"/>
                  </a:moveTo>
                  <a:lnTo>
                    <a:pt x="66747" y="695324"/>
                  </a:lnTo>
                  <a:lnTo>
                    <a:pt x="62102" y="694867"/>
                  </a:lnTo>
                  <a:lnTo>
                    <a:pt x="24240" y="677718"/>
                  </a:lnTo>
                  <a:lnTo>
                    <a:pt x="2287" y="642424"/>
                  </a:lnTo>
                  <a:lnTo>
                    <a:pt x="0" y="628577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476677" y="0"/>
                  </a:lnTo>
                  <a:lnTo>
                    <a:pt x="4515574" y="14645"/>
                  </a:lnTo>
                  <a:lnTo>
                    <a:pt x="4539780" y="48432"/>
                  </a:lnTo>
                  <a:lnTo>
                    <a:pt x="4543424" y="66746"/>
                  </a:lnTo>
                  <a:lnTo>
                    <a:pt x="4543424" y="628577"/>
                  </a:lnTo>
                  <a:lnTo>
                    <a:pt x="4528777" y="667475"/>
                  </a:lnTo>
                  <a:lnTo>
                    <a:pt x="4494989" y="691681"/>
                  </a:lnTo>
                  <a:lnTo>
                    <a:pt x="4481322" y="694867"/>
                  </a:lnTo>
                  <a:lnTo>
                    <a:pt x="4476677" y="695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691687" y="3919537"/>
              <a:ext cx="4543425" cy="695325"/>
            </a:xfrm>
            <a:custGeom>
              <a:avLst/>
              <a:gdLst/>
              <a:ahLst/>
              <a:cxnLst/>
              <a:rect l="l" t="t" r="r" b="b"/>
              <a:pathLst>
                <a:path w="454342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471987" y="0"/>
                  </a:lnTo>
                  <a:lnTo>
                    <a:pt x="4476677" y="0"/>
                  </a:lnTo>
                  <a:lnTo>
                    <a:pt x="4481322" y="457"/>
                  </a:lnTo>
                  <a:lnTo>
                    <a:pt x="4519182" y="17606"/>
                  </a:lnTo>
                  <a:lnTo>
                    <a:pt x="4531382" y="31748"/>
                  </a:lnTo>
                  <a:lnTo>
                    <a:pt x="4533988" y="35648"/>
                  </a:lnTo>
                  <a:lnTo>
                    <a:pt x="4536190" y="39765"/>
                  </a:lnTo>
                  <a:lnTo>
                    <a:pt x="4537984" y="44099"/>
                  </a:lnTo>
                  <a:lnTo>
                    <a:pt x="4539780" y="48432"/>
                  </a:lnTo>
                  <a:lnTo>
                    <a:pt x="4541136" y="52899"/>
                  </a:lnTo>
                  <a:lnTo>
                    <a:pt x="4542050" y="57500"/>
                  </a:lnTo>
                  <a:lnTo>
                    <a:pt x="4542966" y="62100"/>
                  </a:lnTo>
                  <a:lnTo>
                    <a:pt x="4543424" y="66746"/>
                  </a:lnTo>
                  <a:lnTo>
                    <a:pt x="4543425" y="71437"/>
                  </a:lnTo>
                  <a:lnTo>
                    <a:pt x="4543425" y="623887"/>
                  </a:lnTo>
                  <a:lnTo>
                    <a:pt x="4543424" y="628577"/>
                  </a:lnTo>
                  <a:lnTo>
                    <a:pt x="4542966" y="633223"/>
                  </a:lnTo>
                  <a:lnTo>
                    <a:pt x="4542050" y="637824"/>
                  </a:lnTo>
                  <a:lnTo>
                    <a:pt x="4541136" y="642424"/>
                  </a:lnTo>
                  <a:lnTo>
                    <a:pt x="4539780" y="646891"/>
                  </a:lnTo>
                  <a:lnTo>
                    <a:pt x="4537984" y="651224"/>
                  </a:lnTo>
                  <a:lnTo>
                    <a:pt x="4536190" y="655558"/>
                  </a:lnTo>
                  <a:lnTo>
                    <a:pt x="4507773" y="685891"/>
                  </a:lnTo>
                  <a:lnTo>
                    <a:pt x="4471987" y="695325"/>
                  </a:lnTo>
                  <a:lnTo>
                    <a:pt x="71437" y="695325"/>
                  </a:lnTo>
                  <a:lnTo>
                    <a:pt x="31748" y="683285"/>
                  </a:lnTo>
                  <a:lnTo>
                    <a:pt x="5437" y="651224"/>
                  </a:lnTo>
                  <a:lnTo>
                    <a:pt x="1372" y="637824"/>
                  </a:lnTo>
                  <a:lnTo>
                    <a:pt x="457" y="633223"/>
                  </a:lnTo>
                  <a:lnTo>
                    <a:pt x="0" y="628577"/>
                  </a:lnTo>
                  <a:lnTo>
                    <a:pt x="0" y="623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539287" y="6034087"/>
              <a:ext cx="4848225" cy="466725"/>
            </a:xfrm>
            <a:custGeom>
              <a:avLst/>
              <a:gdLst/>
              <a:ahLst/>
              <a:cxnLst/>
              <a:rect l="l" t="t" r="r" b="b"/>
              <a:pathLst>
                <a:path w="4848225" h="466725">
                  <a:moveTo>
                    <a:pt x="4781477" y="466725"/>
                  </a:moveTo>
                  <a:lnTo>
                    <a:pt x="66746" y="466725"/>
                  </a:lnTo>
                  <a:lnTo>
                    <a:pt x="62101" y="466267"/>
                  </a:lnTo>
                  <a:lnTo>
                    <a:pt x="24240" y="449117"/>
                  </a:lnTo>
                  <a:lnTo>
                    <a:pt x="2287" y="413824"/>
                  </a:lnTo>
                  <a:lnTo>
                    <a:pt x="0" y="399978"/>
                  </a:lnTo>
                  <a:lnTo>
                    <a:pt x="0" y="3952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399978"/>
                  </a:lnTo>
                  <a:lnTo>
                    <a:pt x="4833579" y="438874"/>
                  </a:lnTo>
                  <a:lnTo>
                    <a:pt x="4799789" y="463081"/>
                  </a:lnTo>
                  <a:lnTo>
                    <a:pt x="4786123" y="466267"/>
                  </a:lnTo>
                  <a:lnTo>
                    <a:pt x="4781477" y="466725"/>
                  </a:lnTo>
                  <a:close/>
                </a:path>
              </a:pathLst>
            </a:custGeom>
            <a:solidFill>
              <a:srgbClr val="13532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539287" y="6034087"/>
              <a:ext cx="4848225" cy="466725"/>
            </a:xfrm>
            <a:custGeom>
              <a:avLst/>
              <a:gdLst/>
              <a:ahLst/>
              <a:cxnLst/>
              <a:rect l="l" t="t" r="r" b="b"/>
              <a:pathLst>
                <a:path w="4848225" h="466725">
                  <a:moveTo>
                    <a:pt x="0" y="395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6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790723" y="1372"/>
                  </a:lnTo>
                  <a:lnTo>
                    <a:pt x="4795322" y="2286"/>
                  </a:lnTo>
                  <a:lnTo>
                    <a:pt x="4816473" y="12038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395287"/>
                  </a:lnTo>
                  <a:lnTo>
                    <a:pt x="4848224" y="399978"/>
                  </a:lnTo>
                  <a:lnTo>
                    <a:pt x="4847766" y="404623"/>
                  </a:lnTo>
                  <a:lnTo>
                    <a:pt x="4846850" y="409224"/>
                  </a:lnTo>
                  <a:lnTo>
                    <a:pt x="4845936" y="413824"/>
                  </a:lnTo>
                  <a:lnTo>
                    <a:pt x="4827300" y="445800"/>
                  </a:lnTo>
                  <a:lnTo>
                    <a:pt x="4823984" y="449117"/>
                  </a:lnTo>
                  <a:lnTo>
                    <a:pt x="4804123" y="461286"/>
                  </a:lnTo>
                  <a:lnTo>
                    <a:pt x="4799789" y="463081"/>
                  </a:lnTo>
                  <a:lnTo>
                    <a:pt x="4795322" y="464436"/>
                  </a:lnTo>
                  <a:lnTo>
                    <a:pt x="4790722" y="465352"/>
                  </a:lnTo>
                  <a:lnTo>
                    <a:pt x="4786123" y="466267"/>
                  </a:lnTo>
                  <a:lnTo>
                    <a:pt x="4781477" y="466725"/>
                  </a:lnTo>
                  <a:lnTo>
                    <a:pt x="4776787" y="466725"/>
                  </a:lnTo>
                  <a:lnTo>
                    <a:pt x="71437" y="466725"/>
                  </a:lnTo>
                  <a:lnTo>
                    <a:pt x="66746" y="466725"/>
                  </a:lnTo>
                  <a:lnTo>
                    <a:pt x="62101" y="466267"/>
                  </a:lnTo>
                  <a:lnTo>
                    <a:pt x="57500" y="465352"/>
                  </a:lnTo>
                  <a:lnTo>
                    <a:pt x="52899" y="464436"/>
                  </a:lnTo>
                  <a:lnTo>
                    <a:pt x="48432" y="463081"/>
                  </a:lnTo>
                  <a:lnTo>
                    <a:pt x="44099" y="461286"/>
                  </a:lnTo>
                  <a:lnTo>
                    <a:pt x="39765" y="459491"/>
                  </a:lnTo>
                  <a:lnTo>
                    <a:pt x="20923" y="445800"/>
                  </a:lnTo>
                  <a:lnTo>
                    <a:pt x="17606" y="442483"/>
                  </a:lnTo>
                  <a:lnTo>
                    <a:pt x="14645" y="438874"/>
                  </a:lnTo>
                  <a:lnTo>
                    <a:pt x="12039" y="434974"/>
                  </a:lnTo>
                  <a:lnTo>
                    <a:pt x="9432" y="431074"/>
                  </a:lnTo>
                  <a:lnTo>
                    <a:pt x="7231" y="426958"/>
                  </a:lnTo>
                  <a:lnTo>
                    <a:pt x="5437" y="422625"/>
                  </a:lnTo>
                  <a:lnTo>
                    <a:pt x="3641" y="418291"/>
                  </a:lnTo>
                  <a:lnTo>
                    <a:pt x="2287" y="413824"/>
                  </a:lnTo>
                  <a:lnTo>
                    <a:pt x="1371" y="409224"/>
                  </a:lnTo>
                  <a:lnTo>
                    <a:pt x="457" y="404623"/>
                  </a:lnTo>
                  <a:lnTo>
                    <a:pt x="0" y="399978"/>
                  </a:lnTo>
                  <a:lnTo>
                    <a:pt x="0" y="39528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585325" y="2092325"/>
              <a:ext cx="203200" cy="177800"/>
            </a:xfrm>
            <a:custGeom>
              <a:avLst/>
              <a:gdLst/>
              <a:ahLst/>
              <a:cxnLst/>
              <a:rect l="l" t="t" r="r" b="b"/>
              <a:pathLst>
                <a:path w="203200" h="177800">
                  <a:moveTo>
                    <a:pt x="0" y="152400"/>
                  </a:moveTo>
                  <a:lnTo>
                    <a:pt x="76200" y="76200"/>
                  </a:lnTo>
                  <a:lnTo>
                    <a:pt x="0" y="0"/>
                  </a:lnTo>
                </a:path>
                <a:path w="203200" h="177800">
                  <a:moveTo>
                    <a:pt x="101600" y="177800"/>
                  </a:moveTo>
                  <a:lnTo>
                    <a:pt x="203200" y="177800"/>
                  </a:lnTo>
                </a:path>
              </a:pathLst>
            </a:custGeom>
            <a:ln w="254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302125" y="1906069"/>
            <a:ext cx="8128634" cy="4889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650865" algn="l"/>
              </a:tabLst>
            </a:pPr>
            <a:r>
              <a:rPr dirty="0" sz="3050" spc="-150" b="1">
                <a:solidFill>
                  <a:srgbClr val="F77070"/>
                </a:solidFill>
                <a:latin typeface="Arial"/>
                <a:cs typeface="Arial"/>
              </a:rPr>
              <a:t>Static</a:t>
            </a:r>
            <a:r>
              <a:rPr dirty="0" sz="3050" spc="-12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3050" spc="-10" b="1">
                <a:solidFill>
                  <a:srgbClr val="F77070"/>
                </a:solidFill>
                <a:latin typeface="Arial"/>
                <a:cs typeface="Arial"/>
              </a:rPr>
              <a:t>Linking</a:t>
            </a:r>
            <a:r>
              <a:rPr dirty="0" sz="3050" b="1">
                <a:solidFill>
                  <a:srgbClr val="F77070"/>
                </a:solidFill>
                <a:latin typeface="Arial"/>
                <a:cs typeface="Arial"/>
              </a:rPr>
              <a:t>	</a:t>
            </a:r>
            <a:r>
              <a:rPr dirty="0" sz="3050" spc="-190" b="1">
                <a:solidFill>
                  <a:srgbClr val="4ADE80"/>
                </a:solidFill>
                <a:latin typeface="Arial"/>
                <a:cs typeface="Arial"/>
              </a:rPr>
              <a:t>Shared</a:t>
            </a:r>
            <a:r>
              <a:rPr dirty="0" sz="3050" spc="-16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3050" spc="-190" b="1">
                <a:solidFill>
                  <a:srgbClr val="4ADE80"/>
                </a:solidFill>
                <a:latin typeface="Arial"/>
                <a:cs typeface="Arial"/>
              </a:rPr>
              <a:t>Linking</a:t>
            </a:r>
            <a:endParaRPr sz="30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683750" y="2642870"/>
            <a:ext cx="3146425" cy="787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gcc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hello1.c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ls -l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-rwxr-xr-x 1 sar 8378 Sep 2 10:39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$ size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0076219" y="4033520"/>
            <a:ext cx="3460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text 1176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716403" y="4033520"/>
            <a:ext cx="3460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marR="5080" indent="-80645">
              <a:lnSpc>
                <a:spcPct val="119000"/>
              </a:lnSpc>
              <a:spcBef>
                <a:spcPts val="100"/>
              </a:spcBef>
            </a:pP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data 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504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1436610" y="4033520"/>
            <a:ext cx="2660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" marR="5080" indent="-80645">
              <a:lnSpc>
                <a:spcPct val="119000"/>
              </a:lnSpc>
              <a:spcBef>
                <a:spcPts val="100"/>
              </a:spcBef>
            </a:pP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bss 16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1996771" y="4033520"/>
            <a:ext cx="34607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0010">
              <a:lnSpc>
                <a:spcPct val="119000"/>
              </a:lnSpc>
              <a:spcBef>
                <a:spcPts val="100"/>
              </a:spcBef>
            </a:pP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dec </a:t>
            </a: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1696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2716978" y="4033520"/>
            <a:ext cx="98615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hex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filename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6a0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a.out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521825" y="4811300"/>
            <a:ext cx="831850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6400"/>
              </a:lnSpc>
              <a:spcBef>
                <a:spcPts val="95"/>
              </a:spcBef>
            </a:pP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File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Size: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Text: Total: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3294022" y="4810738"/>
            <a:ext cx="1111250" cy="10541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dirty="0" sz="1650" spc="-10" b="1">
                <a:solidFill>
                  <a:srgbClr val="4ADE80"/>
                </a:solidFill>
                <a:latin typeface="Arial"/>
                <a:cs typeface="Arial"/>
              </a:rPr>
              <a:t>8,378</a:t>
            </a:r>
            <a:r>
              <a:rPr dirty="0" sz="1650" spc="-8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4ADE80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  <a:p>
            <a:pPr marL="102870">
              <a:lnSpc>
                <a:spcPct val="100000"/>
              </a:lnSpc>
              <a:spcBef>
                <a:spcPts val="720"/>
              </a:spcBef>
            </a:pPr>
            <a:r>
              <a:rPr dirty="0" sz="1650" spc="-150" b="1">
                <a:solidFill>
                  <a:srgbClr val="4ADE80"/>
                </a:solidFill>
                <a:latin typeface="Arial"/>
                <a:cs typeface="Arial"/>
              </a:rPr>
              <a:t>1,176</a:t>
            </a:r>
            <a:r>
              <a:rPr dirty="0" sz="1650" spc="-8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4ADE80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720"/>
              </a:spcBef>
            </a:pPr>
            <a:r>
              <a:rPr dirty="0" sz="1650" spc="-50" b="1">
                <a:solidFill>
                  <a:srgbClr val="4ADE80"/>
                </a:solidFill>
                <a:latin typeface="Arial"/>
                <a:cs typeface="Arial"/>
              </a:rPr>
              <a:t>1,696</a:t>
            </a:r>
            <a:r>
              <a:rPr dirty="0" sz="1650" spc="-4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00" spc="-20" b="1">
                <a:solidFill>
                  <a:srgbClr val="4ADE80"/>
                </a:solidFill>
                <a:latin typeface="Arial"/>
                <a:cs typeface="Arial"/>
              </a:rPr>
              <a:t>bytes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9645650" y="6135687"/>
            <a:ext cx="253936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120" b="1">
                <a:solidFill>
                  <a:srgbClr val="4ADE80"/>
                </a:solidFill>
                <a:latin typeface="Arial"/>
                <a:cs typeface="Arial"/>
              </a:rPr>
              <a:t>GCC</a:t>
            </a:r>
            <a:r>
              <a:rPr dirty="0" sz="1350" spc="-5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350" spc="-40" b="1">
                <a:solidFill>
                  <a:srgbClr val="4ADE80"/>
                </a:solidFill>
                <a:latin typeface="Arial"/>
                <a:cs typeface="Arial"/>
              </a:rPr>
              <a:t>default</a:t>
            </a:r>
            <a:r>
              <a:rPr dirty="0" sz="1350" spc="-4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r>
              <a:rPr dirty="0" sz="1350" spc="-45">
                <a:solidFill>
                  <a:srgbClr val="4ADE80"/>
                </a:solidFill>
                <a:latin typeface="Segoe UI Symbol"/>
                <a:cs typeface="Segoe UI Symbol"/>
              </a:rPr>
              <a:t> </a:t>
            </a:r>
            <a:r>
              <a:rPr dirty="0" sz="1350" spc="-80" b="1">
                <a:solidFill>
                  <a:srgbClr val="4ADE80"/>
                </a:solidFill>
                <a:latin typeface="Arial"/>
                <a:cs typeface="Arial"/>
              </a:rPr>
              <a:t>uses</a:t>
            </a:r>
            <a:r>
              <a:rPr dirty="0" sz="1350" spc="-5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4ADE80"/>
                </a:solidFill>
                <a:latin typeface="Arial"/>
                <a:cs typeface="Arial"/>
              </a:rPr>
              <a:t>shared</a:t>
            </a:r>
            <a:r>
              <a:rPr dirty="0" sz="1350" spc="-5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350" spc="-55" b="1">
                <a:solidFill>
                  <a:srgbClr val="4ADE80"/>
                </a:solidFill>
                <a:latin typeface="Arial"/>
                <a:cs typeface="Arial"/>
              </a:rPr>
              <a:t>libraries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657600" y="7048500"/>
            <a:ext cx="10972800" cy="2514600"/>
            <a:chOff x="3657600" y="7048500"/>
            <a:chExt cx="10972800" cy="2514600"/>
          </a:xfrm>
        </p:grpSpPr>
        <p:sp>
          <p:nvSpPr>
            <p:cNvPr id="42" name="object 42" descr=""/>
            <p:cNvSpPr/>
            <p:nvPr/>
          </p:nvSpPr>
          <p:spPr>
            <a:xfrm>
              <a:off x="3662362" y="7053262"/>
              <a:ext cx="10963275" cy="2505075"/>
            </a:xfrm>
            <a:custGeom>
              <a:avLst/>
              <a:gdLst/>
              <a:ahLst/>
              <a:cxnLst/>
              <a:rect l="l" t="t" r="r" b="b"/>
              <a:pathLst>
                <a:path w="10963275" h="2505075">
                  <a:moveTo>
                    <a:pt x="10896527" y="2505075"/>
                  </a:moveTo>
                  <a:lnTo>
                    <a:pt x="66746" y="2505075"/>
                  </a:lnTo>
                  <a:lnTo>
                    <a:pt x="62101" y="2504617"/>
                  </a:lnTo>
                  <a:lnTo>
                    <a:pt x="24240" y="2487467"/>
                  </a:lnTo>
                  <a:lnTo>
                    <a:pt x="2286" y="2452173"/>
                  </a:lnTo>
                  <a:lnTo>
                    <a:pt x="0" y="2438327"/>
                  </a:lnTo>
                  <a:lnTo>
                    <a:pt x="0" y="24336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4"/>
                  </a:lnTo>
                  <a:lnTo>
                    <a:pt x="10959630" y="48432"/>
                  </a:lnTo>
                  <a:lnTo>
                    <a:pt x="10963274" y="66746"/>
                  </a:lnTo>
                  <a:lnTo>
                    <a:pt x="10963274" y="2438327"/>
                  </a:lnTo>
                  <a:lnTo>
                    <a:pt x="10948628" y="2477225"/>
                  </a:lnTo>
                  <a:lnTo>
                    <a:pt x="10914839" y="2501431"/>
                  </a:lnTo>
                  <a:lnTo>
                    <a:pt x="10901172" y="2504616"/>
                  </a:lnTo>
                  <a:lnTo>
                    <a:pt x="10896527" y="25050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662362" y="7053262"/>
              <a:ext cx="10963275" cy="2505075"/>
            </a:xfrm>
            <a:custGeom>
              <a:avLst/>
              <a:gdLst/>
              <a:ahLst/>
              <a:cxnLst/>
              <a:rect l="l" t="t" r="r" b="b"/>
              <a:pathLst>
                <a:path w="10963275" h="2505075">
                  <a:moveTo>
                    <a:pt x="0" y="24336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7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3" y="1372"/>
                  </a:lnTo>
                  <a:lnTo>
                    <a:pt x="10910375" y="2287"/>
                  </a:lnTo>
                  <a:lnTo>
                    <a:pt x="10914840" y="3643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7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0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2433637"/>
                  </a:lnTo>
                  <a:lnTo>
                    <a:pt x="10963274" y="2438327"/>
                  </a:lnTo>
                  <a:lnTo>
                    <a:pt x="10962815" y="2442972"/>
                  </a:lnTo>
                  <a:lnTo>
                    <a:pt x="10961900" y="2447573"/>
                  </a:lnTo>
                  <a:lnTo>
                    <a:pt x="10960986" y="2452173"/>
                  </a:lnTo>
                  <a:lnTo>
                    <a:pt x="10942350" y="2484150"/>
                  </a:lnTo>
                  <a:lnTo>
                    <a:pt x="10939033" y="2487467"/>
                  </a:lnTo>
                  <a:lnTo>
                    <a:pt x="10935425" y="2490428"/>
                  </a:lnTo>
                  <a:lnTo>
                    <a:pt x="10931524" y="2493034"/>
                  </a:lnTo>
                  <a:lnTo>
                    <a:pt x="10927623" y="2495640"/>
                  </a:lnTo>
                  <a:lnTo>
                    <a:pt x="10896527" y="2505075"/>
                  </a:lnTo>
                  <a:lnTo>
                    <a:pt x="10891837" y="2505075"/>
                  </a:lnTo>
                  <a:lnTo>
                    <a:pt x="71437" y="2505075"/>
                  </a:lnTo>
                  <a:lnTo>
                    <a:pt x="66746" y="2505075"/>
                  </a:lnTo>
                  <a:lnTo>
                    <a:pt x="62101" y="2504617"/>
                  </a:lnTo>
                  <a:lnTo>
                    <a:pt x="57500" y="2503702"/>
                  </a:lnTo>
                  <a:lnTo>
                    <a:pt x="52899" y="2502786"/>
                  </a:lnTo>
                  <a:lnTo>
                    <a:pt x="48432" y="2501431"/>
                  </a:lnTo>
                  <a:lnTo>
                    <a:pt x="44099" y="2499636"/>
                  </a:lnTo>
                  <a:lnTo>
                    <a:pt x="39765" y="2497840"/>
                  </a:lnTo>
                  <a:lnTo>
                    <a:pt x="35648" y="2495640"/>
                  </a:lnTo>
                  <a:lnTo>
                    <a:pt x="31748" y="2493034"/>
                  </a:lnTo>
                  <a:lnTo>
                    <a:pt x="27848" y="2490428"/>
                  </a:lnTo>
                  <a:lnTo>
                    <a:pt x="24240" y="2487467"/>
                  </a:lnTo>
                  <a:lnTo>
                    <a:pt x="20923" y="2484150"/>
                  </a:lnTo>
                  <a:lnTo>
                    <a:pt x="17606" y="2480833"/>
                  </a:lnTo>
                  <a:lnTo>
                    <a:pt x="14645" y="2477225"/>
                  </a:lnTo>
                  <a:lnTo>
                    <a:pt x="12039" y="2473325"/>
                  </a:lnTo>
                  <a:lnTo>
                    <a:pt x="9432" y="2469424"/>
                  </a:lnTo>
                  <a:lnTo>
                    <a:pt x="1372" y="2447573"/>
                  </a:lnTo>
                  <a:lnTo>
                    <a:pt x="457" y="2442972"/>
                  </a:lnTo>
                  <a:lnTo>
                    <a:pt x="0" y="2438327"/>
                  </a:lnTo>
                  <a:lnTo>
                    <a:pt x="0" y="24336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4775" y="7362825"/>
              <a:ext cx="190500" cy="190500"/>
            </a:xfrm>
            <a:prstGeom prst="rect">
              <a:avLst/>
            </a:prstGeom>
          </p:spPr>
        </p:pic>
      </p:grpSp>
      <p:sp>
        <p:nvSpPr>
          <p:cNvPr id="45" name="object 45" descr=""/>
          <p:cNvSpPr txBox="1"/>
          <p:nvPr/>
        </p:nvSpPr>
        <p:spPr>
          <a:xfrm>
            <a:off x="4225925" y="7228249"/>
            <a:ext cx="236664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Size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Comparison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3895725" y="7781925"/>
            <a:ext cx="3343275" cy="1543050"/>
            <a:chOff x="3895725" y="7781925"/>
            <a:chExt cx="3343275" cy="1543050"/>
          </a:xfrm>
        </p:grpSpPr>
        <p:sp>
          <p:nvSpPr>
            <p:cNvPr id="47" name="object 47" descr=""/>
            <p:cNvSpPr/>
            <p:nvPr/>
          </p:nvSpPr>
          <p:spPr>
            <a:xfrm>
              <a:off x="3900487" y="7786687"/>
              <a:ext cx="3333750" cy="1533525"/>
            </a:xfrm>
            <a:custGeom>
              <a:avLst/>
              <a:gdLst/>
              <a:ahLst/>
              <a:cxnLst/>
              <a:rect l="l" t="t" r="r" b="b"/>
              <a:pathLst>
                <a:path w="3333750" h="1533525">
                  <a:moveTo>
                    <a:pt x="3267003" y="1533524"/>
                  </a:moveTo>
                  <a:lnTo>
                    <a:pt x="66747" y="1533524"/>
                  </a:lnTo>
                  <a:lnTo>
                    <a:pt x="62101" y="1533066"/>
                  </a:lnTo>
                  <a:lnTo>
                    <a:pt x="24240" y="1515918"/>
                  </a:lnTo>
                  <a:lnTo>
                    <a:pt x="2287" y="1480623"/>
                  </a:lnTo>
                  <a:lnTo>
                    <a:pt x="0" y="1466778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267003" y="0"/>
                  </a:lnTo>
                  <a:lnTo>
                    <a:pt x="3305900" y="14645"/>
                  </a:lnTo>
                  <a:lnTo>
                    <a:pt x="3330106" y="48432"/>
                  </a:lnTo>
                  <a:lnTo>
                    <a:pt x="3333749" y="66746"/>
                  </a:lnTo>
                  <a:lnTo>
                    <a:pt x="3333749" y="1466778"/>
                  </a:lnTo>
                  <a:lnTo>
                    <a:pt x="3319104" y="1505675"/>
                  </a:lnTo>
                  <a:lnTo>
                    <a:pt x="3285316" y="1529881"/>
                  </a:lnTo>
                  <a:lnTo>
                    <a:pt x="3271648" y="1533066"/>
                  </a:lnTo>
                  <a:lnTo>
                    <a:pt x="3267003" y="1533524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900487" y="7786687"/>
              <a:ext cx="3333750" cy="1533525"/>
            </a:xfrm>
            <a:custGeom>
              <a:avLst/>
              <a:gdLst/>
              <a:ahLst/>
              <a:cxnLst/>
              <a:rect l="l" t="t" r="r" b="b"/>
              <a:pathLst>
                <a:path w="3333750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3262312" y="0"/>
                  </a:lnTo>
                  <a:lnTo>
                    <a:pt x="3267003" y="0"/>
                  </a:lnTo>
                  <a:lnTo>
                    <a:pt x="3271649" y="457"/>
                  </a:lnTo>
                  <a:lnTo>
                    <a:pt x="3276249" y="1372"/>
                  </a:lnTo>
                  <a:lnTo>
                    <a:pt x="3280849" y="2286"/>
                  </a:lnTo>
                  <a:lnTo>
                    <a:pt x="3285315" y="3642"/>
                  </a:lnTo>
                  <a:lnTo>
                    <a:pt x="3289649" y="5437"/>
                  </a:lnTo>
                  <a:lnTo>
                    <a:pt x="3293983" y="7232"/>
                  </a:lnTo>
                  <a:lnTo>
                    <a:pt x="3298100" y="9433"/>
                  </a:lnTo>
                  <a:lnTo>
                    <a:pt x="3302000" y="12039"/>
                  </a:lnTo>
                  <a:lnTo>
                    <a:pt x="3305900" y="14645"/>
                  </a:lnTo>
                  <a:lnTo>
                    <a:pt x="3321709" y="31748"/>
                  </a:lnTo>
                  <a:lnTo>
                    <a:pt x="3324315" y="35648"/>
                  </a:lnTo>
                  <a:lnTo>
                    <a:pt x="3326516" y="39764"/>
                  </a:lnTo>
                  <a:lnTo>
                    <a:pt x="3328311" y="44098"/>
                  </a:lnTo>
                  <a:lnTo>
                    <a:pt x="3330106" y="48432"/>
                  </a:lnTo>
                  <a:lnTo>
                    <a:pt x="3333750" y="71437"/>
                  </a:lnTo>
                  <a:lnTo>
                    <a:pt x="3333750" y="1462087"/>
                  </a:lnTo>
                  <a:lnTo>
                    <a:pt x="3328311" y="1489424"/>
                  </a:lnTo>
                  <a:lnTo>
                    <a:pt x="3326516" y="1493758"/>
                  </a:lnTo>
                  <a:lnTo>
                    <a:pt x="3324315" y="1497875"/>
                  </a:lnTo>
                  <a:lnTo>
                    <a:pt x="3321709" y="1501775"/>
                  </a:lnTo>
                  <a:lnTo>
                    <a:pt x="3319104" y="1505675"/>
                  </a:lnTo>
                  <a:lnTo>
                    <a:pt x="3302001" y="1521484"/>
                  </a:lnTo>
                  <a:lnTo>
                    <a:pt x="3298100" y="1524090"/>
                  </a:lnTo>
                  <a:lnTo>
                    <a:pt x="3262312" y="1533525"/>
                  </a:lnTo>
                  <a:lnTo>
                    <a:pt x="71437" y="1533525"/>
                  </a:lnTo>
                  <a:lnTo>
                    <a:pt x="44099" y="1528086"/>
                  </a:lnTo>
                  <a:lnTo>
                    <a:pt x="39765" y="1526291"/>
                  </a:lnTo>
                  <a:lnTo>
                    <a:pt x="35648" y="1524090"/>
                  </a:lnTo>
                  <a:lnTo>
                    <a:pt x="31748" y="1521484"/>
                  </a:lnTo>
                  <a:lnTo>
                    <a:pt x="27848" y="1518879"/>
                  </a:lnTo>
                  <a:lnTo>
                    <a:pt x="3642" y="1485090"/>
                  </a:lnTo>
                  <a:lnTo>
                    <a:pt x="0" y="1466778"/>
                  </a:lnTo>
                  <a:lnTo>
                    <a:pt x="0" y="1462087"/>
                  </a:lnTo>
                  <a:close/>
                </a:path>
              </a:pathLst>
            </a:custGeom>
            <a:ln w="9525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445125" y="8032750"/>
              <a:ext cx="254000" cy="127000"/>
            </a:xfrm>
            <a:custGeom>
              <a:avLst/>
              <a:gdLst/>
              <a:ahLst/>
              <a:cxnLst/>
              <a:rect l="l" t="t" r="r" b="b"/>
              <a:pathLst>
                <a:path w="254000" h="127000">
                  <a:moveTo>
                    <a:pt x="254000" y="127000"/>
                  </a:moveTo>
                  <a:lnTo>
                    <a:pt x="146050" y="19050"/>
                  </a:lnTo>
                  <a:lnTo>
                    <a:pt x="82550" y="82550"/>
                  </a:lnTo>
                  <a:lnTo>
                    <a:pt x="0" y="0"/>
                  </a:lnTo>
                </a:path>
                <a:path w="254000" h="127000">
                  <a:moveTo>
                    <a:pt x="177800" y="127000"/>
                  </a:moveTo>
                  <a:lnTo>
                    <a:pt x="254000" y="127000"/>
                  </a:lnTo>
                  <a:lnTo>
                    <a:pt x="254000" y="50800"/>
                  </a:lnTo>
                </a:path>
              </a:pathLst>
            </a:custGeom>
            <a:ln w="254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4685357" y="8297574"/>
            <a:ext cx="1767205" cy="85534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ts val="1939"/>
              </a:lnSpc>
              <a:spcBef>
                <a:spcPts val="140"/>
              </a:spcBef>
            </a:pPr>
            <a:r>
              <a:rPr dirty="0" sz="1650" spc="-75" b="1">
                <a:solidFill>
                  <a:srgbClr val="60A5FA"/>
                </a:solidFill>
                <a:latin typeface="Arial"/>
                <a:cs typeface="Arial"/>
              </a:rPr>
              <a:t>File</a:t>
            </a:r>
            <a:r>
              <a:rPr dirty="0" sz="1650" spc="-70" b="1">
                <a:solidFill>
                  <a:srgbClr val="60A5FA"/>
                </a:solidFill>
                <a:latin typeface="Arial"/>
                <a:cs typeface="Arial"/>
              </a:rPr>
              <a:t> Size</a:t>
            </a:r>
            <a:r>
              <a:rPr dirty="0" sz="1650" spc="-6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60A5FA"/>
                </a:solidFill>
                <a:latin typeface="Arial"/>
                <a:cs typeface="Arial"/>
              </a:rPr>
              <a:t>Reduction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2900"/>
              </a:lnSpc>
            </a:pPr>
            <a:r>
              <a:rPr dirty="0" sz="2450" spc="65" b="1">
                <a:solidFill>
                  <a:srgbClr val="60A5FA"/>
                </a:solidFill>
                <a:latin typeface="Arial"/>
                <a:cs typeface="Arial"/>
              </a:rPr>
              <a:t>99%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879KB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200" spc="15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8KB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7467600" y="7781925"/>
            <a:ext cx="3352800" cy="1543050"/>
            <a:chOff x="7467600" y="7781925"/>
            <a:chExt cx="3352800" cy="1543050"/>
          </a:xfrm>
        </p:grpSpPr>
        <p:sp>
          <p:nvSpPr>
            <p:cNvPr id="52" name="object 52" descr=""/>
            <p:cNvSpPr/>
            <p:nvPr/>
          </p:nvSpPr>
          <p:spPr>
            <a:xfrm>
              <a:off x="7472362" y="7786687"/>
              <a:ext cx="3343275" cy="1533525"/>
            </a:xfrm>
            <a:custGeom>
              <a:avLst/>
              <a:gdLst/>
              <a:ahLst/>
              <a:cxnLst/>
              <a:rect l="l" t="t" r="r" b="b"/>
              <a:pathLst>
                <a:path w="3343275" h="1533525">
                  <a:moveTo>
                    <a:pt x="3276526" y="1533524"/>
                  </a:moveTo>
                  <a:lnTo>
                    <a:pt x="66746" y="1533524"/>
                  </a:lnTo>
                  <a:lnTo>
                    <a:pt x="62101" y="1533066"/>
                  </a:lnTo>
                  <a:lnTo>
                    <a:pt x="24240" y="1515918"/>
                  </a:lnTo>
                  <a:lnTo>
                    <a:pt x="2286" y="1480623"/>
                  </a:lnTo>
                  <a:lnTo>
                    <a:pt x="0" y="1466778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276526" y="0"/>
                  </a:lnTo>
                  <a:lnTo>
                    <a:pt x="3315425" y="14645"/>
                  </a:lnTo>
                  <a:lnTo>
                    <a:pt x="3339630" y="48432"/>
                  </a:lnTo>
                  <a:lnTo>
                    <a:pt x="3343275" y="66746"/>
                  </a:lnTo>
                  <a:lnTo>
                    <a:pt x="3343275" y="1466778"/>
                  </a:lnTo>
                  <a:lnTo>
                    <a:pt x="3328628" y="1505675"/>
                  </a:lnTo>
                  <a:lnTo>
                    <a:pt x="3294840" y="1529881"/>
                  </a:lnTo>
                  <a:lnTo>
                    <a:pt x="3281172" y="1533066"/>
                  </a:lnTo>
                  <a:lnTo>
                    <a:pt x="3276526" y="1533524"/>
                  </a:lnTo>
                  <a:close/>
                </a:path>
              </a:pathLst>
            </a:custGeom>
            <a:solidFill>
              <a:srgbClr val="581B86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472362" y="7786687"/>
              <a:ext cx="3343275" cy="1533525"/>
            </a:xfrm>
            <a:custGeom>
              <a:avLst/>
              <a:gdLst/>
              <a:ahLst/>
              <a:cxnLst/>
              <a:rect l="l" t="t" r="r" b="b"/>
              <a:pathLst>
                <a:path w="3343275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5" y="27848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271837" y="0"/>
                  </a:lnTo>
                  <a:lnTo>
                    <a:pt x="3276526" y="0"/>
                  </a:lnTo>
                  <a:lnTo>
                    <a:pt x="3281172" y="457"/>
                  </a:lnTo>
                  <a:lnTo>
                    <a:pt x="3285773" y="1372"/>
                  </a:lnTo>
                  <a:lnTo>
                    <a:pt x="3290373" y="2286"/>
                  </a:lnTo>
                  <a:lnTo>
                    <a:pt x="3294840" y="3642"/>
                  </a:lnTo>
                  <a:lnTo>
                    <a:pt x="3299174" y="5437"/>
                  </a:lnTo>
                  <a:lnTo>
                    <a:pt x="3303508" y="7232"/>
                  </a:lnTo>
                  <a:lnTo>
                    <a:pt x="3307623" y="9433"/>
                  </a:lnTo>
                  <a:lnTo>
                    <a:pt x="3311524" y="12039"/>
                  </a:lnTo>
                  <a:lnTo>
                    <a:pt x="3315425" y="14645"/>
                  </a:lnTo>
                  <a:lnTo>
                    <a:pt x="3339630" y="48432"/>
                  </a:lnTo>
                  <a:lnTo>
                    <a:pt x="3341900" y="57500"/>
                  </a:lnTo>
                  <a:lnTo>
                    <a:pt x="3342816" y="62101"/>
                  </a:lnTo>
                  <a:lnTo>
                    <a:pt x="3343275" y="66746"/>
                  </a:lnTo>
                  <a:lnTo>
                    <a:pt x="3343275" y="71437"/>
                  </a:lnTo>
                  <a:lnTo>
                    <a:pt x="3343275" y="1462087"/>
                  </a:lnTo>
                  <a:lnTo>
                    <a:pt x="3343275" y="1466778"/>
                  </a:lnTo>
                  <a:lnTo>
                    <a:pt x="3342816" y="1471423"/>
                  </a:lnTo>
                  <a:lnTo>
                    <a:pt x="3341900" y="1476024"/>
                  </a:lnTo>
                  <a:lnTo>
                    <a:pt x="3340986" y="1480623"/>
                  </a:lnTo>
                  <a:lnTo>
                    <a:pt x="3319033" y="1515918"/>
                  </a:lnTo>
                  <a:lnTo>
                    <a:pt x="3311524" y="1521484"/>
                  </a:lnTo>
                  <a:lnTo>
                    <a:pt x="3307623" y="1524090"/>
                  </a:lnTo>
                  <a:lnTo>
                    <a:pt x="3271837" y="1533525"/>
                  </a:lnTo>
                  <a:lnTo>
                    <a:pt x="71437" y="1533525"/>
                  </a:lnTo>
                  <a:lnTo>
                    <a:pt x="44099" y="1528086"/>
                  </a:lnTo>
                  <a:lnTo>
                    <a:pt x="39765" y="1526291"/>
                  </a:lnTo>
                  <a:lnTo>
                    <a:pt x="35649" y="1524090"/>
                  </a:lnTo>
                  <a:lnTo>
                    <a:pt x="31748" y="1521484"/>
                  </a:lnTo>
                  <a:lnTo>
                    <a:pt x="27848" y="1518879"/>
                  </a:lnTo>
                  <a:lnTo>
                    <a:pt x="5437" y="1489424"/>
                  </a:lnTo>
                  <a:lnTo>
                    <a:pt x="3642" y="1485090"/>
                  </a:lnTo>
                  <a:lnTo>
                    <a:pt x="2286" y="1480623"/>
                  </a:lnTo>
                  <a:lnTo>
                    <a:pt x="1372" y="1476023"/>
                  </a:lnTo>
                  <a:lnTo>
                    <a:pt x="457" y="1471422"/>
                  </a:lnTo>
                  <a:lnTo>
                    <a:pt x="0" y="1466778"/>
                  </a:lnTo>
                  <a:lnTo>
                    <a:pt x="0" y="1462087"/>
                  </a:lnTo>
                  <a:close/>
                </a:path>
              </a:pathLst>
            </a:custGeom>
            <a:ln w="9525">
              <a:solidFill>
                <a:srgbClr val="9333E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017000" y="8032750"/>
              <a:ext cx="254000" cy="127000"/>
            </a:xfrm>
            <a:custGeom>
              <a:avLst/>
              <a:gdLst/>
              <a:ahLst/>
              <a:cxnLst/>
              <a:rect l="l" t="t" r="r" b="b"/>
              <a:pathLst>
                <a:path w="254000" h="127000">
                  <a:moveTo>
                    <a:pt x="254000" y="127000"/>
                  </a:moveTo>
                  <a:lnTo>
                    <a:pt x="146050" y="19050"/>
                  </a:lnTo>
                  <a:lnTo>
                    <a:pt x="82550" y="82550"/>
                  </a:lnTo>
                  <a:lnTo>
                    <a:pt x="0" y="0"/>
                  </a:lnTo>
                </a:path>
                <a:path w="254000" h="127000">
                  <a:moveTo>
                    <a:pt x="177800" y="127000"/>
                  </a:moveTo>
                  <a:lnTo>
                    <a:pt x="254000" y="127000"/>
                  </a:lnTo>
                  <a:lnTo>
                    <a:pt x="254000" y="50800"/>
                  </a:lnTo>
                </a:path>
              </a:pathLst>
            </a:custGeom>
            <a:ln w="254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8442672" y="8297574"/>
            <a:ext cx="1402715" cy="85534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ts val="1939"/>
              </a:lnSpc>
              <a:spcBef>
                <a:spcPts val="140"/>
              </a:spcBef>
            </a:pPr>
            <a:r>
              <a:rPr dirty="0" sz="1650" spc="-80" b="1">
                <a:solidFill>
                  <a:srgbClr val="BF83FB"/>
                </a:solidFill>
                <a:latin typeface="Arial"/>
                <a:cs typeface="Arial"/>
              </a:rPr>
              <a:t>Text</a:t>
            </a:r>
            <a:r>
              <a:rPr dirty="0" sz="1650" spc="-55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BF83FB"/>
                </a:solidFill>
                <a:latin typeface="Arial"/>
                <a:cs typeface="Arial"/>
              </a:rPr>
              <a:t>Reduction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2900"/>
              </a:lnSpc>
            </a:pPr>
            <a:r>
              <a:rPr dirty="0" sz="2450" spc="55" b="1">
                <a:solidFill>
                  <a:srgbClr val="BF83FB"/>
                </a:solidFill>
                <a:latin typeface="Arial"/>
                <a:cs typeface="Arial"/>
              </a:rPr>
              <a:t>99.9%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787KB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200" spc="20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1KB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11048999" y="7781925"/>
            <a:ext cx="3343275" cy="1543050"/>
            <a:chOff x="11048999" y="7781925"/>
            <a:chExt cx="3343275" cy="1543050"/>
          </a:xfrm>
        </p:grpSpPr>
        <p:sp>
          <p:nvSpPr>
            <p:cNvPr id="57" name="object 57" descr=""/>
            <p:cNvSpPr/>
            <p:nvPr/>
          </p:nvSpPr>
          <p:spPr>
            <a:xfrm>
              <a:off x="11053761" y="7786687"/>
              <a:ext cx="3333750" cy="1533525"/>
            </a:xfrm>
            <a:custGeom>
              <a:avLst/>
              <a:gdLst/>
              <a:ahLst/>
              <a:cxnLst/>
              <a:rect l="l" t="t" r="r" b="b"/>
              <a:pathLst>
                <a:path w="3333750" h="1533525">
                  <a:moveTo>
                    <a:pt x="3267003" y="1533524"/>
                  </a:moveTo>
                  <a:lnTo>
                    <a:pt x="66747" y="1533524"/>
                  </a:lnTo>
                  <a:lnTo>
                    <a:pt x="62101" y="1533066"/>
                  </a:lnTo>
                  <a:lnTo>
                    <a:pt x="24240" y="1515918"/>
                  </a:lnTo>
                  <a:lnTo>
                    <a:pt x="2287" y="1480623"/>
                  </a:lnTo>
                  <a:lnTo>
                    <a:pt x="0" y="1466778"/>
                  </a:lnTo>
                  <a:lnTo>
                    <a:pt x="0" y="14620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1" y="3642"/>
                  </a:lnTo>
                  <a:lnTo>
                    <a:pt x="66747" y="0"/>
                  </a:lnTo>
                  <a:lnTo>
                    <a:pt x="3267003" y="0"/>
                  </a:lnTo>
                  <a:lnTo>
                    <a:pt x="3305899" y="14645"/>
                  </a:lnTo>
                  <a:lnTo>
                    <a:pt x="3330106" y="48432"/>
                  </a:lnTo>
                  <a:lnTo>
                    <a:pt x="3333750" y="66746"/>
                  </a:lnTo>
                  <a:lnTo>
                    <a:pt x="3333750" y="1466778"/>
                  </a:lnTo>
                  <a:lnTo>
                    <a:pt x="3319105" y="1505675"/>
                  </a:lnTo>
                  <a:lnTo>
                    <a:pt x="3285315" y="1529881"/>
                  </a:lnTo>
                  <a:lnTo>
                    <a:pt x="3271648" y="1533066"/>
                  </a:lnTo>
                  <a:lnTo>
                    <a:pt x="3267003" y="1533524"/>
                  </a:lnTo>
                  <a:close/>
                </a:path>
              </a:pathLst>
            </a:custGeom>
            <a:solidFill>
              <a:srgbClr val="703F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1053761" y="7786687"/>
              <a:ext cx="3333750" cy="1533525"/>
            </a:xfrm>
            <a:custGeom>
              <a:avLst/>
              <a:gdLst/>
              <a:ahLst/>
              <a:cxnLst/>
              <a:rect l="l" t="t" r="r" b="b"/>
              <a:pathLst>
                <a:path w="3333750" h="1533525">
                  <a:moveTo>
                    <a:pt x="0" y="1462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8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3" y="39765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27849" y="14645"/>
                  </a:lnTo>
                  <a:lnTo>
                    <a:pt x="31750" y="12039"/>
                  </a:lnTo>
                  <a:lnTo>
                    <a:pt x="35649" y="9433"/>
                  </a:lnTo>
                  <a:lnTo>
                    <a:pt x="39764" y="7232"/>
                  </a:lnTo>
                  <a:lnTo>
                    <a:pt x="44097" y="5437"/>
                  </a:lnTo>
                  <a:lnTo>
                    <a:pt x="48431" y="3642"/>
                  </a:lnTo>
                  <a:lnTo>
                    <a:pt x="52898" y="2286"/>
                  </a:lnTo>
                  <a:lnTo>
                    <a:pt x="57499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262313" y="0"/>
                  </a:lnTo>
                  <a:lnTo>
                    <a:pt x="3267003" y="0"/>
                  </a:lnTo>
                  <a:lnTo>
                    <a:pt x="3271648" y="457"/>
                  </a:lnTo>
                  <a:lnTo>
                    <a:pt x="3276249" y="1372"/>
                  </a:lnTo>
                  <a:lnTo>
                    <a:pt x="3280848" y="2286"/>
                  </a:lnTo>
                  <a:lnTo>
                    <a:pt x="3285315" y="3642"/>
                  </a:lnTo>
                  <a:lnTo>
                    <a:pt x="3289649" y="5437"/>
                  </a:lnTo>
                  <a:lnTo>
                    <a:pt x="3293982" y="7232"/>
                  </a:lnTo>
                  <a:lnTo>
                    <a:pt x="3298099" y="9433"/>
                  </a:lnTo>
                  <a:lnTo>
                    <a:pt x="3301999" y="12039"/>
                  </a:lnTo>
                  <a:lnTo>
                    <a:pt x="3305899" y="14645"/>
                  </a:lnTo>
                  <a:lnTo>
                    <a:pt x="3309509" y="17606"/>
                  </a:lnTo>
                  <a:lnTo>
                    <a:pt x="3312826" y="20923"/>
                  </a:lnTo>
                  <a:lnTo>
                    <a:pt x="3316143" y="24240"/>
                  </a:lnTo>
                  <a:lnTo>
                    <a:pt x="3332376" y="57500"/>
                  </a:lnTo>
                  <a:lnTo>
                    <a:pt x="3333291" y="62101"/>
                  </a:lnTo>
                  <a:lnTo>
                    <a:pt x="3333750" y="66746"/>
                  </a:lnTo>
                  <a:lnTo>
                    <a:pt x="3333750" y="71437"/>
                  </a:lnTo>
                  <a:lnTo>
                    <a:pt x="3333750" y="1462087"/>
                  </a:lnTo>
                  <a:lnTo>
                    <a:pt x="3333750" y="1466778"/>
                  </a:lnTo>
                  <a:lnTo>
                    <a:pt x="3333291" y="1471423"/>
                  </a:lnTo>
                  <a:lnTo>
                    <a:pt x="3332376" y="1476024"/>
                  </a:lnTo>
                  <a:lnTo>
                    <a:pt x="3331462" y="1480623"/>
                  </a:lnTo>
                  <a:lnTo>
                    <a:pt x="3312826" y="1512601"/>
                  </a:lnTo>
                  <a:lnTo>
                    <a:pt x="3309509" y="1515918"/>
                  </a:lnTo>
                  <a:lnTo>
                    <a:pt x="3305899" y="1518879"/>
                  </a:lnTo>
                  <a:lnTo>
                    <a:pt x="3302000" y="1521484"/>
                  </a:lnTo>
                  <a:lnTo>
                    <a:pt x="3298099" y="1524090"/>
                  </a:lnTo>
                  <a:lnTo>
                    <a:pt x="3262313" y="1533525"/>
                  </a:lnTo>
                  <a:lnTo>
                    <a:pt x="71438" y="1533525"/>
                  </a:lnTo>
                  <a:lnTo>
                    <a:pt x="44097" y="1528086"/>
                  </a:lnTo>
                  <a:lnTo>
                    <a:pt x="39764" y="1526291"/>
                  </a:lnTo>
                  <a:lnTo>
                    <a:pt x="35649" y="1524090"/>
                  </a:lnTo>
                  <a:lnTo>
                    <a:pt x="31748" y="1521484"/>
                  </a:lnTo>
                  <a:lnTo>
                    <a:pt x="27848" y="1518879"/>
                  </a:lnTo>
                  <a:lnTo>
                    <a:pt x="24240" y="1515918"/>
                  </a:lnTo>
                  <a:lnTo>
                    <a:pt x="20924" y="1512601"/>
                  </a:lnTo>
                  <a:lnTo>
                    <a:pt x="17606" y="1509283"/>
                  </a:lnTo>
                  <a:lnTo>
                    <a:pt x="5437" y="1489424"/>
                  </a:lnTo>
                  <a:lnTo>
                    <a:pt x="3642" y="1485090"/>
                  </a:lnTo>
                  <a:lnTo>
                    <a:pt x="2287" y="1480623"/>
                  </a:lnTo>
                  <a:lnTo>
                    <a:pt x="1372" y="1476023"/>
                  </a:lnTo>
                  <a:lnTo>
                    <a:pt x="458" y="1471422"/>
                  </a:lnTo>
                  <a:lnTo>
                    <a:pt x="0" y="1466778"/>
                  </a:lnTo>
                  <a:lnTo>
                    <a:pt x="0" y="1462087"/>
                  </a:lnTo>
                  <a:close/>
                </a:path>
              </a:pathLst>
            </a:custGeom>
            <a:ln w="9525">
              <a:solidFill>
                <a:srgbClr val="CA8A0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2588875" y="8032750"/>
              <a:ext cx="254000" cy="127000"/>
            </a:xfrm>
            <a:custGeom>
              <a:avLst/>
              <a:gdLst/>
              <a:ahLst/>
              <a:cxnLst/>
              <a:rect l="l" t="t" r="r" b="b"/>
              <a:pathLst>
                <a:path w="254000" h="127000">
                  <a:moveTo>
                    <a:pt x="254000" y="127000"/>
                  </a:moveTo>
                  <a:lnTo>
                    <a:pt x="146050" y="19050"/>
                  </a:lnTo>
                  <a:lnTo>
                    <a:pt x="82550" y="82550"/>
                  </a:lnTo>
                  <a:lnTo>
                    <a:pt x="0" y="0"/>
                  </a:lnTo>
                </a:path>
                <a:path w="254000" h="127000">
                  <a:moveTo>
                    <a:pt x="177800" y="127000"/>
                  </a:moveTo>
                  <a:lnTo>
                    <a:pt x="254000" y="127000"/>
                  </a:lnTo>
                  <a:lnTo>
                    <a:pt x="254000" y="50800"/>
                  </a:lnTo>
                </a:path>
              </a:pathLst>
            </a:custGeom>
            <a:ln w="25400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11989841" y="8297574"/>
            <a:ext cx="1458595" cy="855344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algn="ctr">
              <a:lnSpc>
                <a:spcPts val="1939"/>
              </a:lnSpc>
              <a:spcBef>
                <a:spcPts val="140"/>
              </a:spcBef>
            </a:pPr>
            <a:r>
              <a:rPr dirty="0" sz="1650" spc="-80" b="1">
                <a:solidFill>
                  <a:srgbClr val="FACC15"/>
                </a:solidFill>
                <a:latin typeface="Arial"/>
                <a:cs typeface="Arial"/>
              </a:rPr>
              <a:t>Total</a:t>
            </a:r>
            <a:r>
              <a:rPr dirty="0" sz="1650" spc="-7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FACC15"/>
                </a:solidFill>
                <a:latin typeface="Arial"/>
                <a:cs typeface="Arial"/>
              </a:rPr>
              <a:t>Reduction</a:t>
            </a:r>
            <a:endParaRPr sz="1650">
              <a:latin typeface="Arial"/>
              <a:cs typeface="Arial"/>
            </a:endParaRPr>
          </a:p>
          <a:p>
            <a:pPr algn="ctr">
              <a:lnSpc>
                <a:spcPts val="2900"/>
              </a:lnSpc>
            </a:pPr>
            <a:r>
              <a:rPr dirty="0" sz="2450" spc="50" b="1">
                <a:solidFill>
                  <a:srgbClr val="FACC15"/>
                </a:solidFill>
                <a:latin typeface="Arial"/>
                <a:cs typeface="Arial"/>
              </a:rPr>
              <a:t>99.8%</a:t>
            </a:r>
            <a:endParaRPr sz="24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805KB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2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200" spc="10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1.7KB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25"/>
              <a:t>Memory</a:t>
            </a:r>
            <a:r>
              <a:rPr dirty="0" sz="5100" spc="-300"/>
              <a:t> </a:t>
            </a:r>
            <a:r>
              <a:rPr dirty="0" sz="5100" spc="-254"/>
              <a:t>Allocation</a:t>
            </a:r>
            <a:r>
              <a:rPr dirty="0" sz="5100" spc="-295"/>
              <a:t> </a:t>
            </a:r>
            <a:r>
              <a:rPr dirty="0" sz="5100" spc="-330"/>
              <a:t>Functions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195" b="0">
                <a:solidFill>
                  <a:srgbClr val="93C4FD"/>
                </a:solidFill>
                <a:latin typeface="Microsoft Sans Serif"/>
                <a:cs typeface="Microsoft Sans Serif"/>
              </a:rPr>
              <a:t>ISO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70" b="0">
                <a:solidFill>
                  <a:srgbClr val="93C4FD"/>
                </a:solidFill>
                <a:latin typeface="Microsoft Sans Serif"/>
                <a:cs typeface="Microsoft Sans Serif"/>
              </a:rPr>
              <a:t>C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Dynamic</a:t>
            </a: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Memory</a:t>
            </a: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Management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72100" cy="1866900"/>
            <a:chOff x="3657600" y="1752600"/>
            <a:chExt cx="5372100" cy="18669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5295828" y="1857375"/>
                  </a:moveTo>
                  <a:lnTo>
                    <a:pt x="66746" y="1857375"/>
                  </a:lnTo>
                  <a:lnTo>
                    <a:pt x="62101" y="1856917"/>
                  </a:lnTo>
                  <a:lnTo>
                    <a:pt x="24240" y="1839768"/>
                  </a:lnTo>
                  <a:lnTo>
                    <a:pt x="2286" y="1804474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95828" y="0"/>
                  </a:lnTo>
                  <a:lnTo>
                    <a:pt x="5334725" y="14645"/>
                  </a:lnTo>
                  <a:lnTo>
                    <a:pt x="5358931" y="48432"/>
                  </a:lnTo>
                  <a:lnTo>
                    <a:pt x="5362574" y="66746"/>
                  </a:lnTo>
                  <a:lnTo>
                    <a:pt x="5362574" y="1790628"/>
                  </a:lnTo>
                  <a:lnTo>
                    <a:pt x="5347929" y="1829525"/>
                  </a:lnTo>
                  <a:lnTo>
                    <a:pt x="5314141" y="1853731"/>
                  </a:lnTo>
                  <a:lnTo>
                    <a:pt x="5300473" y="1856917"/>
                  </a:lnTo>
                  <a:lnTo>
                    <a:pt x="5295828" y="18573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8" y="0"/>
                  </a:lnTo>
                  <a:lnTo>
                    <a:pt x="5300473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7" y="24240"/>
                  </a:lnTo>
                  <a:lnTo>
                    <a:pt x="5347928" y="27848"/>
                  </a:lnTo>
                  <a:lnTo>
                    <a:pt x="5350534" y="31748"/>
                  </a:lnTo>
                  <a:lnTo>
                    <a:pt x="5353140" y="35648"/>
                  </a:lnTo>
                  <a:lnTo>
                    <a:pt x="5355341" y="39765"/>
                  </a:lnTo>
                  <a:lnTo>
                    <a:pt x="5357136" y="44099"/>
                  </a:lnTo>
                  <a:lnTo>
                    <a:pt x="5358931" y="48432"/>
                  </a:lnTo>
                  <a:lnTo>
                    <a:pt x="5362575" y="71437"/>
                  </a:lnTo>
                  <a:lnTo>
                    <a:pt x="5362575" y="1785937"/>
                  </a:lnTo>
                  <a:lnTo>
                    <a:pt x="5357136" y="1813275"/>
                  </a:lnTo>
                  <a:lnTo>
                    <a:pt x="5355341" y="1817608"/>
                  </a:lnTo>
                  <a:lnTo>
                    <a:pt x="5341650" y="1836451"/>
                  </a:lnTo>
                  <a:lnTo>
                    <a:pt x="5338333" y="1839768"/>
                  </a:lnTo>
                  <a:lnTo>
                    <a:pt x="5305074" y="1856002"/>
                  </a:lnTo>
                  <a:lnTo>
                    <a:pt x="5300473" y="1856917"/>
                  </a:lnTo>
                  <a:lnTo>
                    <a:pt x="5295828" y="1857375"/>
                  </a:lnTo>
                  <a:lnTo>
                    <a:pt x="5291137" y="1857375"/>
                  </a:lnTo>
                  <a:lnTo>
                    <a:pt x="71437" y="1857375"/>
                  </a:lnTo>
                  <a:lnTo>
                    <a:pt x="66746" y="1857375"/>
                  </a:lnTo>
                  <a:lnTo>
                    <a:pt x="62101" y="1856917"/>
                  </a:lnTo>
                  <a:lnTo>
                    <a:pt x="57500" y="1856002"/>
                  </a:lnTo>
                  <a:lnTo>
                    <a:pt x="52899" y="1855087"/>
                  </a:lnTo>
                  <a:lnTo>
                    <a:pt x="48432" y="1853731"/>
                  </a:lnTo>
                  <a:lnTo>
                    <a:pt x="44099" y="1851936"/>
                  </a:lnTo>
                  <a:lnTo>
                    <a:pt x="39765" y="1850141"/>
                  </a:lnTo>
                  <a:lnTo>
                    <a:pt x="35648" y="1847941"/>
                  </a:lnTo>
                  <a:lnTo>
                    <a:pt x="31748" y="1845335"/>
                  </a:lnTo>
                  <a:lnTo>
                    <a:pt x="27848" y="1842729"/>
                  </a:lnTo>
                  <a:lnTo>
                    <a:pt x="24240" y="1839768"/>
                  </a:lnTo>
                  <a:lnTo>
                    <a:pt x="20923" y="1836451"/>
                  </a:lnTo>
                  <a:lnTo>
                    <a:pt x="17606" y="1833134"/>
                  </a:lnTo>
                  <a:lnTo>
                    <a:pt x="14645" y="1829525"/>
                  </a:lnTo>
                  <a:lnTo>
                    <a:pt x="12039" y="1825625"/>
                  </a:lnTo>
                  <a:lnTo>
                    <a:pt x="9432" y="1821725"/>
                  </a:lnTo>
                  <a:lnTo>
                    <a:pt x="7232" y="1817608"/>
                  </a:lnTo>
                  <a:lnTo>
                    <a:pt x="5437" y="1813275"/>
                  </a:lnTo>
                  <a:lnTo>
                    <a:pt x="3642" y="1808941"/>
                  </a:lnTo>
                  <a:lnTo>
                    <a:pt x="2286" y="1804474"/>
                  </a:lnTo>
                  <a:lnTo>
                    <a:pt x="1372" y="179987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24287" y="23383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4971978" y="504825"/>
                  </a:moveTo>
                  <a:lnTo>
                    <a:pt x="66746" y="504825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971978" y="0"/>
                  </a:lnTo>
                  <a:lnTo>
                    <a:pt x="5010875" y="14645"/>
                  </a:lnTo>
                  <a:lnTo>
                    <a:pt x="5035081" y="48432"/>
                  </a:lnTo>
                  <a:lnTo>
                    <a:pt x="5038724" y="66746"/>
                  </a:lnTo>
                  <a:lnTo>
                    <a:pt x="5038724" y="438078"/>
                  </a:lnTo>
                  <a:lnTo>
                    <a:pt x="5024079" y="476975"/>
                  </a:lnTo>
                  <a:lnTo>
                    <a:pt x="4990291" y="501181"/>
                  </a:lnTo>
                  <a:lnTo>
                    <a:pt x="4976623" y="504367"/>
                  </a:lnTo>
                  <a:lnTo>
                    <a:pt x="4971978" y="504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24287" y="23383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67287" y="0"/>
                  </a:lnTo>
                  <a:lnTo>
                    <a:pt x="4971978" y="0"/>
                  </a:lnTo>
                  <a:lnTo>
                    <a:pt x="4976623" y="457"/>
                  </a:lnTo>
                  <a:lnTo>
                    <a:pt x="4981224" y="1372"/>
                  </a:lnTo>
                  <a:lnTo>
                    <a:pt x="4985824" y="2287"/>
                  </a:lnTo>
                  <a:lnTo>
                    <a:pt x="4990291" y="3642"/>
                  </a:lnTo>
                  <a:lnTo>
                    <a:pt x="4994625" y="5437"/>
                  </a:lnTo>
                  <a:lnTo>
                    <a:pt x="4998959" y="7232"/>
                  </a:lnTo>
                  <a:lnTo>
                    <a:pt x="5003075" y="9433"/>
                  </a:lnTo>
                  <a:lnTo>
                    <a:pt x="5006975" y="12039"/>
                  </a:lnTo>
                  <a:lnTo>
                    <a:pt x="5010875" y="14645"/>
                  </a:lnTo>
                  <a:lnTo>
                    <a:pt x="5014484" y="17606"/>
                  </a:lnTo>
                  <a:lnTo>
                    <a:pt x="5017801" y="20923"/>
                  </a:lnTo>
                  <a:lnTo>
                    <a:pt x="5021118" y="24240"/>
                  </a:lnTo>
                  <a:lnTo>
                    <a:pt x="5033286" y="44099"/>
                  </a:lnTo>
                  <a:lnTo>
                    <a:pt x="5035081" y="48432"/>
                  </a:lnTo>
                  <a:lnTo>
                    <a:pt x="5038725" y="71437"/>
                  </a:lnTo>
                  <a:lnTo>
                    <a:pt x="5038725" y="433387"/>
                  </a:lnTo>
                  <a:lnTo>
                    <a:pt x="5038724" y="438078"/>
                  </a:lnTo>
                  <a:lnTo>
                    <a:pt x="5038266" y="442723"/>
                  </a:lnTo>
                  <a:lnTo>
                    <a:pt x="5037351" y="447324"/>
                  </a:lnTo>
                  <a:lnTo>
                    <a:pt x="5036436" y="451924"/>
                  </a:lnTo>
                  <a:lnTo>
                    <a:pt x="5035081" y="456391"/>
                  </a:lnTo>
                  <a:lnTo>
                    <a:pt x="5033286" y="460725"/>
                  </a:lnTo>
                  <a:lnTo>
                    <a:pt x="5031491" y="465058"/>
                  </a:lnTo>
                  <a:lnTo>
                    <a:pt x="5003075" y="495391"/>
                  </a:lnTo>
                  <a:lnTo>
                    <a:pt x="4994625" y="499387"/>
                  </a:lnTo>
                  <a:lnTo>
                    <a:pt x="4990291" y="501181"/>
                  </a:lnTo>
                  <a:lnTo>
                    <a:pt x="4985824" y="502537"/>
                  </a:lnTo>
                  <a:lnTo>
                    <a:pt x="4981224" y="503451"/>
                  </a:lnTo>
                  <a:lnTo>
                    <a:pt x="4976623" y="504367"/>
                  </a:lnTo>
                  <a:lnTo>
                    <a:pt x="4971978" y="504825"/>
                  </a:lnTo>
                  <a:lnTo>
                    <a:pt x="4967287" y="504825"/>
                  </a:lnTo>
                  <a:lnTo>
                    <a:pt x="71437" y="504825"/>
                  </a:lnTo>
                  <a:lnTo>
                    <a:pt x="66746" y="504825"/>
                  </a:lnTo>
                  <a:lnTo>
                    <a:pt x="62101" y="504367"/>
                  </a:lnTo>
                  <a:lnTo>
                    <a:pt x="57500" y="503451"/>
                  </a:lnTo>
                  <a:lnTo>
                    <a:pt x="52899" y="502537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14645" y="476975"/>
                  </a:lnTo>
                  <a:lnTo>
                    <a:pt x="12039" y="473075"/>
                  </a:lnTo>
                  <a:lnTo>
                    <a:pt x="9432" y="469175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5400" y="1979612"/>
              <a:ext cx="158750" cy="17461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073525" y="1866106"/>
            <a:ext cx="925194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75" b="1">
                <a:solidFill>
                  <a:srgbClr val="FFFFFF"/>
                </a:solidFill>
                <a:latin typeface="Arial"/>
                <a:cs typeface="Arial"/>
              </a:rPr>
              <a:t>malloc</a:t>
            </a:r>
            <a:r>
              <a:rPr dirty="0" sz="2050" spc="-75" b="1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8750" y="2482850"/>
            <a:ext cx="210629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*malloc(size_t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size);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806825" y="2888285"/>
            <a:ext cx="2461260" cy="5588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0970" indent="-128270">
              <a:lnSpc>
                <a:spcPct val="100000"/>
              </a:lnSpc>
              <a:spcBef>
                <a:spcPts val="63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Allocates</a:t>
            </a:r>
            <a:r>
              <a:rPr dirty="0" sz="130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specified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bytes</a:t>
            </a:r>
            <a:endParaRPr sz="1300">
              <a:latin typeface="Microsoft Sans Serif"/>
              <a:cs typeface="Microsoft Sans Serif"/>
            </a:endParaRPr>
          </a:p>
          <a:p>
            <a:pPr marL="140970" indent="-128270">
              <a:lnSpc>
                <a:spcPct val="100000"/>
              </a:lnSpc>
              <a:spcBef>
                <a:spcPts val="54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Returns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aligned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or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NULL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657600" y="3771900"/>
            <a:ext cx="5372100" cy="1866900"/>
            <a:chOff x="3657600" y="3771900"/>
            <a:chExt cx="5372100" cy="1866900"/>
          </a:xfrm>
        </p:grpSpPr>
        <p:sp>
          <p:nvSpPr>
            <p:cNvPr id="13" name="object 13" descr=""/>
            <p:cNvSpPr/>
            <p:nvPr/>
          </p:nvSpPr>
          <p:spPr>
            <a:xfrm>
              <a:off x="3662362" y="37766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5295828" y="1857375"/>
                  </a:moveTo>
                  <a:lnTo>
                    <a:pt x="66746" y="1857375"/>
                  </a:lnTo>
                  <a:lnTo>
                    <a:pt x="62101" y="1856917"/>
                  </a:lnTo>
                  <a:lnTo>
                    <a:pt x="24240" y="1839768"/>
                  </a:lnTo>
                  <a:lnTo>
                    <a:pt x="2286" y="1804474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95828" y="0"/>
                  </a:lnTo>
                  <a:lnTo>
                    <a:pt x="5334725" y="14645"/>
                  </a:lnTo>
                  <a:lnTo>
                    <a:pt x="5358931" y="48432"/>
                  </a:lnTo>
                  <a:lnTo>
                    <a:pt x="5362574" y="66746"/>
                  </a:lnTo>
                  <a:lnTo>
                    <a:pt x="5362574" y="1790628"/>
                  </a:lnTo>
                  <a:lnTo>
                    <a:pt x="5347929" y="1829525"/>
                  </a:lnTo>
                  <a:lnTo>
                    <a:pt x="5314141" y="1853731"/>
                  </a:lnTo>
                  <a:lnTo>
                    <a:pt x="5300473" y="1856917"/>
                  </a:lnTo>
                  <a:lnTo>
                    <a:pt x="5295828" y="18573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62362" y="37766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8" y="0"/>
                  </a:lnTo>
                  <a:lnTo>
                    <a:pt x="5300473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7" y="24239"/>
                  </a:lnTo>
                  <a:lnTo>
                    <a:pt x="5347928" y="27848"/>
                  </a:lnTo>
                  <a:lnTo>
                    <a:pt x="5350534" y="31748"/>
                  </a:lnTo>
                  <a:lnTo>
                    <a:pt x="5353140" y="35648"/>
                  </a:lnTo>
                  <a:lnTo>
                    <a:pt x="5355341" y="39764"/>
                  </a:lnTo>
                  <a:lnTo>
                    <a:pt x="5357136" y="44098"/>
                  </a:lnTo>
                  <a:lnTo>
                    <a:pt x="5358931" y="48432"/>
                  </a:lnTo>
                  <a:lnTo>
                    <a:pt x="5362575" y="71437"/>
                  </a:lnTo>
                  <a:lnTo>
                    <a:pt x="5362575" y="1785937"/>
                  </a:lnTo>
                  <a:lnTo>
                    <a:pt x="5357136" y="1813275"/>
                  </a:lnTo>
                  <a:lnTo>
                    <a:pt x="5355341" y="1817609"/>
                  </a:lnTo>
                  <a:lnTo>
                    <a:pt x="5326924" y="1847941"/>
                  </a:lnTo>
                  <a:lnTo>
                    <a:pt x="5318475" y="1851936"/>
                  </a:lnTo>
                  <a:lnTo>
                    <a:pt x="5314141" y="1853731"/>
                  </a:lnTo>
                  <a:lnTo>
                    <a:pt x="5309674" y="1855086"/>
                  </a:lnTo>
                  <a:lnTo>
                    <a:pt x="5305074" y="1856002"/>
                  </a:lnTo>
                  <a:lnTo>
                    <a:pt x="5300473" y="1856917"/>
                  </a:lnTo>
                  <a:lnTo>
                    <a:pt x="5295828" y="1857375"/>
                  </a:lnTo>
                  <a:lnTo>
                    <a:pt x="5291137" y="1857375"/>
                  </a:lnTo>
                  <a:lnTo>
                    <a:pt x="71437" y="1857375"/>
                  </a:lnTo>
                  <a:lnTo>
                    <a:pt x="66746" y="1857375"/>
                  </a:lnTo>
                  <a:lnTo>
                    <a:pt x="62101" y="1856917"/>
                  </a:lnTo>
                  <a:lnTo>
                    <a:pt x="57500" y="1856002"/>
                  </a:lnTo>
                  <a:lnTo>
                    <a:pt x="52899" y="1855086"/>
                  </a:lnTo>
                  <a:lnTo>
                    <a:pt x="48432" y="1853731"/>
                  </a:lnTo>
                  <a:lnTo>
                    <a:pt x="44099" y="1851936"/>
                  </a:lnTo>
                  <a:lnTo>
                    <a:pt x="39765" y="1850141"/>
                  </a:lnTo>
                  <a:lnTo>
                    <a:pt x="35648" y="1847941"/>
                  </a:lnTo>
                  <a:lnTo>
                    <a:pt x="31748" y="1845335"/>
                  </a:lnTo>
                  <a:lnTo>
                    <a:pt x="27848" y="1842729"/>
                  </a:lnTo>
                  <a:lnTo>
                    <a:pt x="12039" y="1825625"/>
                  </a:lnTo>
                  <a:lnTo>
                    <a:pt x="9432" y="1821725"/>
                  </a:lnTo>
                  <a:lnTo>
                    <a:pt x="7232" y="1817609"/>
                  </a:lnTo>
                  <a:lnTo>
                    <a:pt x="5437" y="1813275"/>
                  </a:lnTo>
                  <a:lnTo>
                    <a:pt x="3642" y="1808941"/>
                  </a:lnTo>
                  <a:lnTo>
                    <a:pt x="2286" y="1804474"/>
                  </a:lnTo>
                  <a:lnTo>
                    <a:pt x="1372" y="179987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24287" y="43576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4971978" y="504824"/>
                  </a:moveTo>
                  <a:lnTo>
                    <a:pt x="66746" y="504824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971978" y="0"/>
                  </a:lnTo>
                  <a:lnTo>
                    <a:pt x="5010875" y="14644"/>
                  </a:lnTo>
                  <a:lnTo>
                    <a:pt x="5035081" y="48432"/>
                  </a:lnTo>
                  <a:lnTo>
                    <a:pt x="5038724" y="66746"/>
                  </a:lnTo>
                  <a:lnTo>
                    <a:pt x="5038724" y="438077"/>
                  </a:lnTo>
                  <a:lnTo>
                    <a:pt x="5024079" y="476975"/>
                  </a:lnTo>
                  <a:lnTo>
                    <a:pt x="4990291" y="501181"/>
                  </a:lnTo>
                  <a:lnTo>
                    <a:pt x="4976623" y="504367"/>
                  </a:lnTo>
                  <a:lnTo>
                    <a:pt x="4971978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824287" y="43576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67287" y="0"/>
                  </a:lnTo>
                  <a:lnTo>
                    <a:pt x="4971978" y="0"/>
                  </a:lnTo>
                  <a:lnTo>
                    <a:pt x="4976623" y="457"/>
                  </a:lnTo>
                  <a:lnTo>
                    <a:pt x="4981224" y="1372"/>
                  </a:lnTo>
                  <a:lnTo>
                    <a:pt x="4985824" y="2287"/>
                  </a:lnTo>
                  <a:lnTo>
                    <a:pt x="4990291" y="3642"/>
                  </a:lnTo>
                  <a:lnTo>
                    <a:pt x="4994625" y="5437"/>
                  </a:lnTo>
                  <a:lnTo>
                    <a:pt x="4998959" y="7232"/>
                  </a:lnTo>
                  <a:lnTo>
                    <a:pt x="5003075" y="9432"/>
                  </a:lnTo>
                  <a:lnTo>
                    <a:pt x="5006975" y="12038"/>
                  </a:lnTo>
                  <a:lnTo>
                    <a:pt x="5010875" y="14644"/>
                  </a:lnTo>
                  <a:lnTo>
                    <a:pt x="5014484" y="17606"/>
                  </a:lnTo>
                  <a:lnTo>
                    <a:pt x="5017801" y="20923"/>
                  </a:lnTo>
                  <a:lnTo>
                    <a:pt x="5021118" y="24239"/>
                  </a:lnTo>
                  <a:lnTo>
                    <a:pt x="5024079" y="27848"/>
                  </a:lnTo>
                  <a:lnTo>
                    <a:pt x="5026685" y="31748"/>
                  </a:lnTo>
                  <a:lnTo>
                    <a:pt x="5029291" y="35648"/>
                  </a:lnTo>
                  <a:lnTo>
                    <a:pt x="5031491" y="39765"/>
                  </a:lnTo>
                  <a:lnTo>
                    <a:pt x="5033286" y="44099"/>
                  </a:lnTo>
                  <a:lnTo>
                    <a:pt x="5035081" y="48432"/>
                  </a:lnTo>
                  <a:lnTo>
                    <a:pt x="5038725" y="71437"/>
                  </a:lnTo>
                  <a:lnTo>
                    <a:pt x="5038725" y="433387"/>
                  </a:lnTo>
                  <a:lnTo>
                    <a:pt x="5038724" y="438077"/>
                  </a:lnTo>
                  <a:lnTo>
                    <a:pt x="5038266" y="442723"/>
                  </a:lnTo>
                  <a:lnTo>
                    <a:pt x="5037351" y="447324"/>
                  </a:lnTo>
                  <a:lnTo>
                    <a:pt x="5036436" y="451924"/>
                  </a:lnTo>
                  <a:lnTo>
                    <a:pt x="5035081" y="456391"/>
                  </a:lnTo>
                  <a:lnTo>
                    <a:pt x="5033286" y="460724"/>
                  </a:lnTo>
                  <a:lnTo>
                    <a:pt x="5031491" y="465058"/>
                  </a:lnTo>
                  <a:lnTo>
                    <a:pt x="5003075" y="495391"/>
                  </a:lnTo>
                  <a:lnTo>
                    <a:pt x="4967287" y="504825"/>
                  </a:lnTo>
                  <a:lnTo>
                    <a:pt x="71437" y="504825"/>
                  </a:lnTo>
                  <a:lnTo>
                    <a:pt x="31748" y="492785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14645" y="476975"/>
                  </a:lnTo>
                  <a:lnTo>
                    <a:pt x="12039" y="473075"/>
                  </a:lnTo>
                  <a:lnTo>
                    <a:pt x="9432" y="469175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400" y="3998912"/>
              <a:ext cx="158750" cy="17461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073525" y="3885406"/>
            <a:ext cx="85471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65" b="1">
                <a:solidFill>
                  <a:srgbClr val="FFFFFF"/>
                </a:solidFill>
                <a:latin typeface="Arial"/>
                <a:cs typeface="Arial"/>
              </a:rPr>
              <a:t>calloc</a:t>
            </a:r>
            <a:r>
              <a:rPr dirty="0" sz="2050" spc="-65" b="1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968750" y="4502150"/>
            <a:ext cx="31464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*calloc(size_t nobj, size_t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size);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06825" y="4907585"/>
            <a:ext cx="2108835" cy="5588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0970" indent="-128270">
              <a:lnSpc>
                <a:spcPct val="100000"/>
              </a:lnSpc>
              <a:spcBef>
                <a:spcPts val="63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Allocates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space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objects</a:t>
            </a:r>
            <a:endParaRPr sz="1300">
              <a:latin typeface="Microsoft Sans Serif"/>
              <a:cs typeface="Microsoft Sans Serif"/>
            </a:endParaRPr>
          </a:p>
          <a:p>
            <a:pPr marL="140970" indent="-128270">
              <a:lnSpc>
                <a:spcPct val="100000"/>
              </a:lnSpc>
              <a:spcBef>
                <a:spcPts val="54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Initialized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all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80">
                <a:solidFill>
                  <a:srgbClr val="CBD5E1"/>
                </a:solidFill>
                <a:latin typeface="Lucida Sans"/>
                <a:cs typeface="Lucida Sans"/>
              </a:rPr>
              <a:t>0</a:t>
            </a:r>
            <a:r>
              <a:rPr dirty="0" sz="1300" spc="-75">
                <a:solidFill>
                  <a:srgbClr val="CBD5E1"/>
                </a:solidFill>
                <a:latin typeface="Lucida Sans"/>
                <a:cs typeface="Lucida Sans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bits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258300" y="1752600"/>
            <a:ext cx="5372100" cy="1866900"/>
            <a:chOff x="9258300" y="1752600"/>
            <a:chExt cx="5372100" cy="1866900"/>
          </a:xfrm>
        </p:grpSpPr>
        <p:sp>
          <p:nvSpPr>
            <p:cNvPr id="22" name="object 22" descr=""/>
            <p:cNvSpPr/>
            <p:nvPr/>
          </p:nvSpPr>
          <p:spPr>
            <a:xfrm>
              <a:off x="9263062" y="17573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5295827" y="1857375"/>
                  </a:moveTo>
                  <a:lnTo>
                    <a:pt x="66746" y="1857375"/>
                  </a:lnTo>
                  <a:lnTo>
                    <a:pt x="62100" y="1856917"/>
                  </a:lnTo>
                  <a:lnTo>
                    <a:pt x="24240" y="1839768"/>
                  </a:lnTo>
                  <a:lnTo>
                    <a:pt x="2286" y="1804474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5295827" y="0"/>
                  </a:lnTo>
                  <a:lnTo>
                    <a:pt x="5334725" y="14645"/>
                  </a:lnTo>
                  <a:lnTo>
                    <a:pt x="5358930" y="48432"/>
                  </a:lnTo>
                  <a:lnTo>
                    <a:pt x="5362574" y="66746"/>
                  </a:lnTo>
                  <a:lnTo>
                    <a:pt x="5362574" y="1790628"/>
                  </a:lnTo>
                  <a:lnTo>
                    <a:pt x="5347928" y="1829525"/>
                  </a:lnTo>
                  <a:lnTo>
                    <a:pt x="5314139" y="1853731"/>
                  </a:lnTo>
                  <a:lnTo>
                    <a:pt x="5300472" y="1856917"/>
                  </a:lnTo>
                  <a:lnTo>
                    <a:pt x="5295827" y="18573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263062" y="17573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8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8" y="24240"/>
                  </a:lnTo>
                  <a:lnTo>
                    <a:pt x="5347928" y="27848"/>
                  </a:lnTo>
                  <a:lnTo>
                    <a:pt x="5350532" y="31748"/>
                  </a:lnTo>
                  <a:lnTo>
                    <a:pt x="5353139" y="35648"/>
                  </a:lnTo>
                  <a:lnTo>
                    <a:pt x="5361201" y="57500"/>
                  </a:lnTo>
                  <a:lnTo>
                    <a:pt x="5362116" y="62100"/>
                  </a:lnTo>
                  <a:lnTo>
                    <a:pt x="5362574" y="66746"/>
                  </a:lnTo>
                  <a:lnTo>
                    <a:pt x="5362575" y="71437"/>
                  </a:lnTo>
                  <a:lnTo>
                    <a:pt x="5362575" y="1785937"/>
                  </a:lnTo>
                  <a:lnTo>
                    <a:pt x="5362574" y="1790628"/>
                  </a:lnTo>
                  <a:lnTo>
                    <a:pt x="5362115" y="1795273"/>
                  </a:lnTo>
                  <a:lnTo>
                    <a:pt x="5361200" y="1799874"/>
                  </a:lnTo>
                  <a:lnTo>
                    <a:pt x="5360286" y="1804474"/>
                  </a:lnTo>
                  <a:lnTo>
                    <a:pt x="5341650" y="1836451"/>
                  </a:lnTo>
                  <a:lnTo>
                    <a:pt x="5338333" y="1839768"/>
                  </a:lnTo>
                  <a:lnTo>
                    <a:pt x="5334725" y="1842729"/>
                  </a:lnTo>
                  <a:lnTo>
                    <a:pt x="5330824" y="1845335"/>
                  </a:lnTo>
                  <a:lnTo>
                    <a:pt x="5326923" y="1847941"/>
                  </a:lnTo>
                  <a:lnTo>
                    <a:pt x="5305073" y="1856002"/>
                  </a:lnTo>
                  <a:lnTo>
                    <a:pt x="5300472" y="1856917"/>
                  </a:lnTo>
                  <a:lnTo>
                    <a:pt x="5295827" y="1857375"/>
                  </a:lnTo>
                  <a:lnTo>
                    <a:pt x="5291137" y="1857375"/>
                  </a:lnTo>
                  <a:lnTo>
                    <a:pt x="71437" y="1857375"/>
                  </a:lnTo>
                  <a:lnTo>
                    <a:pt x="66746" y="1857375"/>
                  </a:lnTo>
                  <a:lnTo>
                    <a:pt x="62100" y="1856917"/>
                  </a:lnTo>
                  <a:lnTo>
                    <a:pt x="57500" y="1856002"/>
                  </a:lnTo>
                  <a:lnTo>
                    <a:pt x="52898" y="1855087"/>
                  </a:lnTo>
                  <a:lnTo>
                    <a:pt x="48431" y="1853731"/>
                  </a:lnTo>
                  <a:lnTo>
                    <a:pt x="44098" y="1851936"/>
                  </a:lnTo>
                  <a:lnTo>
                    <a:pt x="39764" y="1850141"/>
                  </a:lnTo>
                  <a:lnTo>
                    <a:pt x="35648" y="1847941"/>
                  </a:lnTo>
                  <a:lnTo>
                    <a:pt x="31748" y="1845335"/>
                  </a:lnTo>
                  <a:lnTo>
                    <a:pt x="27848" y="1842729"/>
                  </a:lnTo>
                  <a:lnTo>
                    <a:pt x="3642" y="1808941"/>
                  </a:lnTo>
                  <a:lnTo>
                    <a:pt x="1372" y="179987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424987" y="23383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4971977" y="504825"/>
                  </a:moveTo>
                  <a:lnTo>
                    <a:pt x="66746" y="504825"/>
                  </a:lnTo>
                  <a:lnTo>
                    <a:pt x="62100" y="504367"/>
                  </a:lnTo>
                  <a:lnTo>
                    <a:pt x="24239" y="487218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971977" y="0"/>
                  </a:lnTo>
                  <a:lnTo>
                    <a:pt x="5010876" y="14645"/>
                  </a:lnTo>
                  <a:lnTo>
                    <a:pt x="5035080" y="48432"/>
                  </a:lnTo>
                  <a:lnTo>
                    <a:pt x="5038724" y="66746"/>
                  </a:lnTo>
                  <a:lnTo>
                    <a:pt x="5038724" y="438078"/>
                  </a:lnTo>
                  <a:lnTo>
                    <a:pt x="5024079" y="476975"/>
                  </a:lnTo>
                  <a:lnTo>
                    <a:pt x="4990292" y="501181"/>
                  </a:lnTo>
                  <a:lnTo>
                    <a:pt x="4976623" y="504367"/>
                  </a:lnTo>
                  <a:lnTo>
                    <a:pt x="4971977" y="504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424987" y="23383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27847" y="14645"/>
                  </a:lnTo>
                  <a:lnTo>
                    <a:pt x="31748" y="12039"/>
                  </a:lnTo>
                  <a:lnTo>
                    <a:pt x="35647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67287" y="0"/>
                  </a:lnTo>
                  <a:lnTo>
                    <a:pt x="4971977" y="0"/>
                  </a:lnTo>
                  <a:lnTo>
                    <a:pt x="4976623" y="457"/>
                  </a:lnTo>
                  <a:lnTo>
                    <a:pt x="5006974" y="12039"/>
                  </a:lnTo>
                  <a:lnTo>
                    <a:pt x="5010876" y="14645"/>
                  </a:lnTo>
                  <a:lnTo>
                    <a:pt x="5014484" y="17606"/>
                  </a:lnTo>
                  <a:lnTo>
                    <a:pt x="5017800" y="20923"/>
                  </a:lnTo>
                  <a:lnTo>
                    <a:pt x="5021118" y="24240"/>
                  </a:lnTo>
                  <a:lnTo>
                    <a:pt x="5033284" y="44099"/>
                  </a:lnTo>
                  <a:lnTo>
                    <a:pt x="5035080" y="48432"/>
                  </a:lnTo>
                  <a:lnTo>
                    <a:pt x="5036436" y="52899"/>
                  </a:lnTo>
                  <a:lnTo>
                    <a:pt x="5037351" y="57500"/>
                  </a:lnTo>
                  <a:lnTo>
                    <a:pt x="5038267" y="62100"/>
                  </a:lnTo>
                  <a:lnTo>
                    <a:pt x="5038724" y="66746"/>
                  </a:lnTo>
                  <a:lnTo>
                    <a:pt x="5038725" y="71437"/>
                  </a:lnTo>
                  <a:lnTo>
                    <a:pt x="5038725" y="433387"/>
                  </a:lnTo>
                  <a:lnTo>
                    <a:pt x="5038724" y="438078"/>
                  </a:lnTo>
                  <a:lnTo>
                    <a:pt x="5038266" y="442723"/>
                  </a:lnTo>
                  <a:lnTo>
                    <a:pt x="5037350" y="447324"/>
                  </a:lnTo>
                  <a:lnTo>
                    <a:pt x="5036436" y="451924"/>
                  </a:lnTo>
                  <a:lnTo>
                    <a:pt x="5017800" y="483901"/>
                  </a:lnTo>
                  <a:lnTo>
                    <a:pt x="5014484" y="487218"/>
                  </a:lnTo>
                  <a:lnTo>
                    <a:pt x="5010876" y="490179"/>
                  </a:lnTo>
                  <a:lnTo>
                    <a:pt x="5006974" y="492785"/>
                  </a:lnTo>
                  <a:lnTo>
                    <a:pt x="5003075" y="495391"/>
                  </a:lnTo>
                  <a:lnTo>
                    <a:pt x="4998959" y="497592"/>
                  </a:lnTo>
                  <a:lnTo>
                    <a:pt x="4994625" y="499387"/>
                  </a:lnTo>
                  <a:lnTo>
                    <a:pt x="4990292" y="501181"/>
                  </a:lnTo>
                  <a:lnTo>
                    <a:pt x="4985825" y="502537"/>
                  </a:lnTo>
                  <a:lnTo>
                    <a:pt x="4981223" y="503451"/>
                  </a:lnTo>
                  <a:lnTo>
                    <a:pt x="4976623" y="504367"/>
                  </a:lnTo>
                  <a:lnTo>
                    <a:pt x="4971977" y="504825"/>
                  </a:lnTo>
                  <a:lnTo>
                    <a:pt x="4967287" y="504825"/>
                  </a:lnTo>
                  <a:lnTo>
                    <a:pt x="71437" y="504825"/>
                  </a:lnTo>
                  <a:lnTo>
                    <a:pt x="66746" y="504825"/>
                  </a:lnTo>
                  <a:lnTo>
                    <a:pt x="62100" y="504367"/>
                  </a:lnTo>
                  <a:lnTo>
                    <a:pt x="57500" y="503451"/>
                  </a:lnTo>
                  <a:lnTo>
                    <a:pt x="52900" y="502537"/>
                  </a:lnTo>
                  <a:lnTo>
                    <a:pt x="31748" y="492785"/>
                  </a:lnTo>
                  <a:lnTo>
                    <a:pt x="27847" y="490179"/>
                  </a:lnTo>
                  <a:lnTo>
                    <a:pt x="5437" y="460725"/>
                  </a:lnTo>
                  <a:lnTo>
                    <a:pt x="3641" y="456391"/>
                  </a:lnTo>
                  <a:lnTo>
                    <a:pt x="2287" y="451924"/>
                  </a:lnTo>
                  <a:lnTo>
                    <a:pt x="1372" y="447324"/>
                  </a:lnTo>
                  <a:lnTo>
                    <a:pt x="457" y="442723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36100" y="1987550"/>
              <a:ext cx="158750" cy="158750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9674225" y="1866106"/>
            <a:ext cx="942975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65" b="1">
                <a:solidFill>
                  <a:srgbClr val="FFFFFF"/>
                </a:solidFill>
                <a:latin typeface="Arial"/>
                <a:cs typeface="Arial"/>
              </a:rPr>
              <a:t>realloc</a:t>
            </a:r>
            <a:r>
              <a:rPr dirty="0" sz="2050" spc="-65" b="1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69450" y="2482850"/>
            <a:ext cx="33064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*realloc(void *ptr, size_t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newsize);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407525" y="2888285"/>
            <a:ext cx="2182495" cy="5588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0970" indent="-128270">
              <a:lnSpc>
                <a:spcPct val="100000"/>
              </a:lnSpc>
              <a:spcBef>
                <a:spcPts val="63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Changes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allocated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area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size</a:t>
            </a:r>
            <a:endParaRPr sz="1300">
              <a:latin typeface="Microsoft Sans Serif"/>
              <a:cs typeface="Microsoft Sans Serif"/>
            </a:endParaRPr>
          </a:p>
          <a:p>
            <a:pPr marL="140970" indent="-128270">
              <a:lnSpc>
                <a:spcPct val="100000"/>
              </a:lnSpc>
              <a:spcBef>
                <a:spcPts val="54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May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move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location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258300" y="3771900"/>
            <a:ext cx="5372100" cy="1866900"/>
            <a:chOff x="9258300" y="3771900"/>
            <a:chExt cx="5372100" cy="1866900"/>
          </a:xfrm>
        </p:grpSpPr>
        <p:sp>
          <p:nvSpPr>
            <p:cNvPr id="31" name="object 31" descr=""/>
            <p:cNvSpPr/>
            <p:nvPr/>
          </p:nvSpPr>
          <p:spPr>
            <a:xfrm>
              <a:off x="9263062" y="37766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5295827" y="1857375"/>
                  </a:moveTo>
                  <a:lnTo>
                    <a:pt x="66746" y="1857375"/>
                  </a:lnTo>
                  <a:lnTo>
                    <a:pt x="62100" y="1856917"/>
                  </a:lnTo>
                  <a:lnTo>
                    <a:pt x="24240" y="1839768"/>
                  </a:lnTo>
                  <a:lnTo>
                    <a:pt x="2286" y="1804474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5295827" y="0"/>
                  </a:lnTo>
                  <a:lnTo>
                    <a:pt x="5334725" y="14645"/>
                  </a:lnTo>
                  <a:lnTo>
                    <a:pt x="5358930" y="48432"/>
                  </a:lnTo>
                  <a:lnTo>
                    <a:pt x="5362574" y="66746"/>
                  </a:lnTo>
                  <a:lnTo>
                    <a:pt x="5362574" y="1790628"/>
                  </a:lnTo>
                  <a:lnTo>
                    <a:pt x="5347928" y="1829525"/>
                  </a:lnTo>
                  <a:lnTo>
                    <a:pt x="5314139" y="1853731"/>
                  </a:lnTo>
                  <a:lnTo>
                    <a:pt x="5300472" y="1856917"/>
                  </a:lnTo>
                  <a:lnTo>
                    <a:pt x="5295827" y="18573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263062" y="37766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8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05073" y="1372"/>
                  </a:lnTo>
                  <a:lnTo>
                    <a:pt x="5309675" y="2287"/>
                  </a:lnTo>
                  <a:lnTo>
                    <a:pt x="5314140" y="3642"/>
                  </a:lnTo>
                  <a:lnTo>
                    <a:pt x="5318474" y="5437"/>
                  </a:lnTo>
                  <a:lnTo>
                    <a:pt x="5322808" y="7232"/>
                  </a:lnTo>
                  <a:lnTo>
                    <a:pt x="5341650" y="20923"/>
                  </a:lnTo>
                  <a:lnTo>
                    <a:pt x="5344968" y="24239"/>
                  </a:lnTo>
                  <a:lnTo>
                    <a:pt x="5347928" y="27848"/>
                  </a:lnTo>
                  <a:lnTo>
                    <a:pt x="5350532" y="31748"/>
                  </a:lnTo>
                  <a:lnTo>
                    <a:pt x="5353139" y="35648"/>
                  </a:lnTo>
                  <a:lnTo>
                    <a:pt x="5361201" y="57500"/>
                  </a:lnTo>
                  <a:lnTo>
                    <a:pt x="5362116" y="62100"/>
                  </a:lnTo>
                  <a:lnTo>
                    <a:pt x="5362574" y="66746"/>
                  </a:lnTo>
                  <a:lnTo>
                    <a:pt x="5362575" y="71437"/>
                  </a:lnTo>
                  <a:lnTo>
                    <a:pt x="5362575" y="1785937"/>
                  </a:lnTo>
                  <a:lnTo>
                    <a:pt x="5362574" y="1790628"/>
                  </a:lnTo>
                  <a:lnTo>
                    <a:pt x="5362115" y="1795273"/>
                  </a:lnTo>
                  <a:lnTo>
                    <a:pt x="5361200" y="1799874"/>
                  </a:lnTo>
                  <a:lnTo>
                    <a:pt x="5360286" y="1804474"/>
                  </a:lnTo>
                  <a:lnTo>
                    <a:pt x="5341650" y="1836451"/>
                  </a:lnTo>
                  <a:lnTo>
                    <a:pt x="5338333" y="1839768"/>
                  </a:lnTo>
                  <a:lnTo>
                    <a:pt x="5334725" y="1842729"/>
                  </a:lnTo>
                  <a:lnTo>
                    <a:pt x="5330824" y="1845335"/>
                  </a:lnTo>
                  <a:lnTo>
                    <a:pt x="5326923" y="1847941"/>
                  </a:lnTo>
                  <a:lnTo>
                    <a:pt x="5322806" y="1850141"/>
                  </a:lnTo>
                  <a:lnTo>
                    <a:pt x="5318473" y="1851936"/>
                  </a:lnTo>
                  <a:lnTo>
                    <a:pt x="5314139" y="1853731"/>
                  </a:lnTo>
                  <a:lnTo>
                    <a:pt x="5309673" y="1855086"/>
                  </a:lnTo>
                  <a:lnTo>
                    <a:pt x="5305073" y="1856002"/>
                  </a:lnTo>
                  <a:lnTo>
                    <a:pt x="5300472" y="1856917"/>
                  </a:lnTo>
                  <a:lnTo>
                    <a:pt x="5295827" y="1857375"/>
                  </a:lnTo>
                  <a:lnTo>
                    <a:pt x="5291137" y="1857375"/>
                  </a:lnTo>
                  <a:lnTo>
                    <a:pt x="71437" y="1857375"/>
                  </a:lnTo>
                  <a:lnTo>
                    <a:pt x="66746" y="1857375"/>
                  </a:lnTo>
                  <a:lnTo>
                    <a:pt x="62100" y="1856917"/>
                  </a:lnTo>
                  <a:lnTo>
                    <a:pt x="57500" y="1856002"/>
                  </a:lnTo>
                  <a:lnTo>
                    <a:pt x="52898" y="1855086"/>
                  </a:lnTo>
                  <a:lnTo>
                    <a:pt x="48431" y="1853731"/>
                  </a:lnTo>
                  <a:lnTo>
                    <a:pt x="44098" y="1851936"/>
                  </a:lnTo>
                  <a:lnTo>
                    <a:pt x="39764" y="1850141"/>
                  </a:lnTo>
                  <a:lnTo>
                    <a:pt x="35648" y="1847941"/>
                  </a:lnTo>
                  <a:lnTo>
                    <a:pt x="31748" y="1845335"/>
                  </a:lnTo>
                  <a:lnTo>
                    <a:pt x="27848" y="1842729"/>
                  </a:lnTo>
                  <a:lnTo>
                    <a:pt x="12038" y="1825625"/>
                  </a:lnTo>
                  <a:lnTo>
                    <a:pt x="9432" y="1821725"/>
                  </a:lnTo>
                  <a:lnTo>
                    <a:pt x="7231" y="1817609"/>
                  </a:lnTo>
                  <a:lnTo>
                    <a:pt x="5436" y="1813275"/>
                  </a:lnTo>
                  <a:lnTo>
                    <a:pt x="3642" y="1808941"/>
                  </a:lnTo>
                  <a:lnTo>
                    <a:pt x="2286" y="1804474"/>
                  </a:lnTo>
                  <a:lnTo>
                    <a:pt x="1372" y="179987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424987" y="43576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4971977" y="504824"/>
                  </a:moveTo>
                  <a:lnTo>
                    <a:pt x="66746" y="504824"/>
                  </a:lnTo>
                  <a:lnTo>
                    <a:pt x="62100" y="504367"/>
                  </a:lnTo>
                  <a:lnTo>
                    <a:pt x="24239" y="487218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971977" y="0"/>
                  </a:lnTo>
                  <a:lnTo>
                    <a:pt x="5010876" y="14644"/>
                  </a:lnTo>
                  <a:lnTo>
                    <a:pt x="5035080" y="48432"/>
                  </a:lnTo>
                  <a:lnTo>
                    <a:pt x="5038724" y="66746"/>
                  </a:lnTo>
                  <a:lnTo>
                    <a:pt x="5038724" y="438077"/>
                  </a:lnTo>
                  <a:lnTo>
                    <a:pt x="5024079" y="476975"/>
                  </a:lnTo>
                  <a:lnTo>
                    <a:pt x="4990292" y="501181"/>
                  </a:lnTo>
                  <a:lnTo>
                    <a:pt x="4976623" y="504367"/>
                  </a:lnTo>
                  <a:lnTo>
                    <a:pt x="4971977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424987" y="4357687"/>
              <a:ext cx="5038725" cy="504825"/>
            </a:xfrm>
            <a:custGeom>
              <a:avLst/>
              <a:gdLst/>
              <a:ahLst/>
              <a:cxnLst/>
              <a:rect l="l" t="t" r="r" b="b"/>
              <a:pathLst>
                <a:path w="50387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27847" y="14644"/>
                  </a:lnTo>
                  <a:lnTo>
                    <a:pt x="31748" y="12038"/>
                  </a:lnTo>
                  <a:lnTo>
                    <a:pt x="35647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67287" y="0"/>
                  </a:lnTo>
                  <a:lnTo>
                    <a:pt x="4971977" y="0"/>
                  </a:lnTo>
                  <a:lnTo>
                    <a:pt x="4976623" y="457"/>
                  </a:lnTo>
                  <a:lnTo>
                    <a:pt x="4981223" y="1372"/>
                  </a:lnTo>
                  <a:lnTo>
                    <a:pt x="4985825" y="2287"/>
                  </a:lnTo>
                  <a:lnTo>
                    <a:pt x="4990290" y="3642"/>
                  </a:lnTo>
                  <a:lnTo>
                    <a:pt x="4994624" y="5437"/>
                  </a:lnTo>
                  <a:lnTo>
                    <a:pt x="4998958" y="7232"/>
                  </a:lnTo>
                  <a:lnTo>
                    <a:pt x="5003074" y="9432"/>
                  </a:lnTo>
                  <a:lnTo>
                    <a:pt x="5006974" y="12038"/>
                  </a:lnTo>
                  <a:lnTo>
                    <a:pt x="5010876" y="14644"/>
                  </a:lnTo>
                  <a:lnTo>
                    <a:pt x="5014484" y="17606"/>
                  </a:lnTo>
                  <a:lnTo>
                    <a:pt x="5017800" y="20923"/>
                  </a:lnTo>
                  <a:lnTo>
                    <a:pt x="5021118" y="24239"/>
                  </a:lnTo>
                  <a:lnTo>
                    <a:pt x="5033284" y="44099"/>
                  </a:lnTo>
                  <a:lnTo>
                    <a:pt x="5035080" y="48432"/>
                  </a:lnTo>
                  <a:lnTo>
                    <a:pt x="5036436" y="52899"/>
                  </a:lnTo>
                  <a:lnTo>
                    <a:pt x="5037351" y="57500"/>
                  </a:lnTo>
                  <a:lnTo>
                    <a:pt x="5038267" y="62101"/>
                  </a:lnTo>
                  <a:lnTo>
                    <a:pt x="5038724" y="66746"/>
                  </a:lnTo>
                  <a:lnTo>
                    <a:pt x="5038725" y="71437"/>
                  </a:lnTo>
                  <a:lnTo>
                    <a:pt x="5038725" y="433387"/>
                  </a:lnTo>
                  <a:lnTo>
                    <a:pt x="5038724" y="438077"/>
                  </a:lnTo>
                  <a:lnTo>
                    <a:pt x="5038266" y="442723"/>
                  </a:lnTo>
                  <a:lnTo>
                    <a:pt x="5037350" y="447324"/>
                  </a:lnTo>
                  <a:lnTo>
                    <a:pt x="5036436" y="451924"/>
                  </a:lnTo>
                  <a:lnTo>
                    <a:pt x="5017800" y="483901"/>
                  </a:lnTo>
                  <a:lnTo>
                    <a:pt x="5014484" y="487218"/>
                  </a:lnTo>
                  <a:lnTo>
                    <a:pt x="5010876" y="490179"/>
                  </a:lnTo>
                  <a:lnTo>
                    <a:pt x="5006974" y="492785"/>
                  </a:lnTo>
                  <a:lnTo>
                    <a:pt x="5003075" y="495391"/>
                  </a:lnTo>
                  <a:lnTo>
                    <a:pt x="4998959" y="497591"/>
                  </a:lnTo>
                  <a:lnTo>
                    <a:pt x="4994625" y="499386"/>
                  </a:lnTo>
                  <a:lnTo>
                    <a:pt x="4990292" y="501181"/>
                  </a:lnTo>
                  <a:lnTo>
                    <a:pt x="4967287" y="504825"/>
                  </a:lnTo>
                  <a:lnTo>
                    <a:pt x="71437" y="504825"/>
                  </a:lnTo>
                  <a:lnTo>
                    <a:pt x="31748" y="492785"/>
                  </a:lnTo>
                  <a:lnTo>
                    <a:pt x="27847" y="490179"/>
                  </a:lnTo>
                  <a:lnTo>
                    <a:pt x="5437" y="460724"/>
                  </a:lnTo>
                  <a:lnTo>
                    <a:pt x="3641" y="456391"/>
                  </a:lnTo>
                  <a:lnTo>
                    <a:pt x="2287" y="451924"/>
                  </a:lnTo>
                  <a:lnTo>
                    <a:pt x="1372" y="447324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444037" y="3998912"/>
              <a:ext cx="142875" cy="174625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9674225" y="3885406"/>
            <a:ext cx="641350" cy="3429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40" b="1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dirty="0" sz="2050" spc="-40" b="1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569450" y="4502150"/>
            <a:ext cx="17062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free(void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*ptr);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407525" y="4907585"/>
            <a:ext cx="2402205" cy="5588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0970" indent="-128270">
              <a:lnSpc>
                <a:spcPct val="100000"/>
              </a:lnSpc>
              <a:spcBef>
                <a:spcPts val="63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Deallocates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allocated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space</a:t>
            </a:r>
            <a:endParaRPr sz="1300">
              <a:latin typeface="Microsoft Sans Serif"/>
              <a:cs typeface="Microsoft Sans Serif"/>
            </a:endParaRPr>
          </a:p>
          <a:p>
            <a:pPr marL="140970" indent="-128270">
              <a:lnSpc>
                <a:spcPct val="100000"/>
              </a:lnSpc>
              <a:spcBef>
                <a:spcPts val="540"/>
              </a:spcBef>
              <a:buFont typeface="Lucida Sans"/>
              <a:buChar char="•"/>
              <a:tabLst>
                <a:tab pos="140970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Returns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space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available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pool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657600" y="5867400"/>
            <a:ext cx="10972800" cy="2590800"/>
            <a:chOff x="3657600" y="5867400"/>
            <a:chExt cx="10972800" cy="2590800"/>
          </a:xfrm>
        </p:grpSpPr>
        <p:sp>
          <p:nvSpPr>
            <p:cNvPr id="40" name="object 40" descr=""/>
            <p:cNvSpPr/>
            <p:nvPr/>
          </p:nvSpPr>
          <p:spPr>
            <a:xfrm>
              <a:off x="3662362" y="5872162"/>
              <a:ext cx="10963275" cy="2581275"/>
            </a:xfrm>
            <a:custGeom>
              <a:avLst/>
              <a:gdLst/>
              <a:ahLst/>
              <a:cxnLst/>
              <a:rect l="l" t="t" r="r" b="b"/>
              <a:pathLst>
                <a:path w="10963275" h="2581275">
                  <a:moveTo>
                    <a:pt x="10896527" y="2581274"/>
                  </a:moveTo>
                  <a:lnTo>
                    <a:pt x="66746" y="2581274"/>
                  </a:lnTo>
                  <a:lnTo>
                    <a:pt x="62101" y="2580816"/>
                  </a:lnTo>
                  <a:lnTo>
                    <a:pt x="24240" y="2563667"/>
                  </a:lnTo>
                  <a:lnTo>
                    <a:pt x="2286" y="2528373"/>
                  </a:lnTo>
                  <a:lnTo>
                    <a:pt x="0" y="2514528"/>
                  </a:lnTo>
                  <a:lnTo>
                    <a:pt x="0" y="25098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5"/>
                  </a:lnTo>
                  <a:lnTo>
                    <a:pt x="10959630" y="48431"/>
                  </a:lnTo>
                  <a:lnTo>
                    <a:pt x="10963274" y="66746"/>
                  </a:lnTo>
                  <a:lnTo>
                    <a:pt x="10963274" y="2514528"/>
                  </a:lnTo>
                  <a:lnTo>
                    <a:pt x="10948628" y="2553424"/>
                  </a:lnTo>
                  <a:lnTo>
                    <a:pt x="10914839" y="2577631"/>
                  </a:lnTo>
                  <a:lnTo>
                    <a:pt x="10901172" y="2580816"/>
                  </a:lnTo>
                  <a:lnTo>
                    <a:pt x="10896527" y="25812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662362" y="5872162"/>
              <a:ext cx="10963275" cy="2581275"/>
            </a:xfrm>
            <a:custGeom>
              <a:avLst/>
              <a:gdLst/>
              <a:ahLst/>
              <a:cxnLst/>
              <a:rect l="l" t="t" r="r" b="b"/>
              <a:pathLst>
                <a:path w="10963275" h="2581275">
                  <a:moveTo>
                    <a:pt x="0" y="2509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8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40"/>
                  </a:lnTo>
                  <a:lnTo>
                    <a:pt x="35648" y="9433"/>
                  </a:lnTo>
                  <a:lnTo>
                    <a:pt x="39765" y="72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3" y="17606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8"/>
                  </a:lnTo>
                  <a:lnTo>
                    <a:pt x="10953839" y="35649"/>
                  </a:lnTo>
                  <a:lnTo>
                    <a:pt x="10961901" y="57500"/>
                  </a:lnTo>
                  <a:lnTo>
                    <a:pt x="10962816" y="62100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2509837"/>
                  </a:lnTo>
                  <a:lnTo>
                    <a:pt x="10963274" y="2514528"/>
                  </a:lnTo>
                  <a:lnTo>
                    <a:pt x="10962815" y="2519173"/>
                  </a:lnTo>
                  <a:lnTo>
                    <a:pt x="10961900" y="2523774"/>
                  </a:lnTo>
                  <a:lnTo>
                    <a:pt x="10960986" y="2528373"/>
                  </a:lnTo>
                  <a:lnTo>
                    <a:pt x="10942350" y="2560350"/>
                  </a:lnTo>
                  <a:lnTo>
                    <a:pt x="10939033" y="2563667"/>
                  </a:lnTo>
                  <a:lnTo>
                    <a:pt x="10935425" y="2566629"/>
                  </a:lnTo>
                  <a:lnTo>
                    <a:pt x="10931524" y="2569234"/>
                  </a:lnTo>
                  <a:lnTo>
                    <a:pt x="10927623" y="2571840"/>
                  </a:lnTo>
                  <a:lnTo>
                    <a:pt x="10923506" y="2574041"/>
                  </a:lnTo>
                  <a:lnTo>
                    <a:pt x="10919173" y="2575836"/>
                  </a:lnTo>
                  <a:lnTo>
                    <a:pt x="10914839" y="2577631"/>
                  </a:lnTo>
                  <a:lnTo>
                    <a:pt x="10891837" y="2581275"/>
                  </a:lnTo>
                  <a:lnTo>
                    <a:pt x="71437" y="2581275"/>
                  </a:lnTo>
                  <a:lnTo>
                    <a:pt x="44099" y="2575836"/>
                  </a:lnTo>
                  <a:lnTo>
                    <a:pt x="39765" y="2574041"/>
                  </a:lnTo>
                  <a:lnTo>
                    <a:pt x="35648" y="2571840"/>
                  </a:lnTo>
                  <a:lnTo>
                    <a:pt x="31748" y="2569234"/>
                  </a:lnTo>
                  <a:lnTo>
                    <a:pt x="27848" y="2566629"/>
                  </a:lnTo>
                  <a:lnTo>
                    <a:pt x="24240" y="2563667"/>
                  </a:lnTo>
                  <a:lnTo>
                    <a:pt x="20923" y="2560350"/>
                  </a:lnTo>
                  <a:lnTo>
                    <a:pt x="17606" y="2557033"/>
                  </a:lnTo>
                  <a:lnTo>
                    <a:pt x="14645" y="2553424"/>
                  </a:lnTo>
                  <a:lnTo>
                    <a:pt x="12039" y="2549524"/>
                  </a:lnTo>
                  <a:lnTo>
                    <a:pt x="9432" y="2545624"/>
                  </a:lnTo>
                  <a:lnTo>
                    <a:pt x="7232" y="2541507"/>
                  </a:lnTo>
                  <a:lnTo>
                    <a:pt x="5437" y="2537174"/>
                  </a:lnTo>
                  <a:lnTo>
                    <a:pt x="3642" y="2532840"/>
                  </a:lnTo>
                  <a:lnTo>
                    <a:pt x="2286" y="2528373"/>
                  </a:lnTo>
                  <a:lnTo>
                    <a:pt x="1372" y="2523773"/>
                  </a:lnTo>
                  <a:lnTo>
                    <a:pt x="457" y="2519172"/>
                  </a:lnTo>
                  <a:lnTo>
                    <a:pt x="0" y="2514528"/>
                  </a:lnTo>
                  <a:lnTo>
                    <a:pt x="0" y="25098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824287" y="6453187"/>
              <a:ext cx="10639425" cy="1838325"/>
            </a:xfrm>
            <a:custGeom>
              <a:avLst/>
              <a:gdLst/>
              <a:ahLst/>
              <a:cxnLst/>
              <a:rect l="l" t="t" r="r" b="b"/>
              <a:pathLst>
                <a:path w="10639425" h="1838325">
                  <a:moveTo>
                    <a:pt x="10572677" y="1838324"/>
                  </a:moveTo>
                  <a:lnTo>
                    <a:pt x="66746" y="1838324"/>
                  </a:lnTo>
                  <a:lnTo>
                    <a:pt x="62101" y="1837866"/>
                  </a:lnTo>
                  <a:lnTo>
                    <a:pt x="24240" y="1820717"/>
                  </a:lnTo>
                  <a:lnTo>
                    <a:pt x="2287" y="1785423"/>
                  </a:lnTo>
                  <a:lnTo>
                    <a:pt x="0" y="1771578"/>
                  </a:lnTo>
                  <a:lnTo>
                    <a:pt x="0" y="17668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10572677" y="0"/>
                  </a:lnTo>
                  <a:lnTo>
                    <a:pt x="10611575" y="14645"/>
                  </a:lnTo>
                  <a:lnTo>
                    <a:pt x="10635779" y="48431"/>
                  </a:lnTo>
                  <a:lnTo>
                    <a:pt x="10639424" y="66746"/>
                  </a:lnTo>
                  <a:lnTo>
                    <a:pt x="10639424" y="1771578"/>
                  </a:lnTo>
                  <a:lnTo>
                    <a:pt x="10624779" y="1810475"/>
                  </a:lnTo>
                  <a:lnTo>
                    <a:pt x="10590992" y="1834680"/>
                  </a:lnTo>
                  <a:lnTo>
                    <a:pt x="10577322" y="1837866"/>
                  </a:lnTo>
                  <a:lnTo>
                    <a:pt x="10572677" y="1838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824287" y="6453187"/>
              <a:ext cx="10639425" cy="1838325"/>
            </a:xfrm>
            <a:custGeom>
              <a:avLst/>
              <a:gdLst/>
              <a:ahLst/>
              <a:cxnLst/>
              <a:rect l="l" t="t" r="r" b="b"/>
              <a:pathLst>
                <a:path w="10639425" h="1838325">
                  <a:moveTo>
                    <a:pt x="0" y="1766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8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567987" y="0"/>
                  </a:lnTo>
                  <a:lnTo>
                    <a:pt x="10572677" y="0"/>
                  </a:lnTo>
                  <a:lnTo>
                    <a:pt x="10577322" y="457"/>
                  </a:lnTo>
                  <a:lnTo>
                    <a:pt x="10581923" y="1372"/>
                  </a:lnTo>
                  <a:lnTo>
                    <a:pt x="10586525" y="2287"/>
                  </a:lnTo>
                  <a:lnTo>
                    <a:pt x="10590990" y="3643"/>
                  </a:lnTo>
                  <a:lnTo>
                    <a:pt x="10595324" y="5437"/>
                  </a:lnTo>
                  <a:lnTo>
                    <a:pt x="10599658" y="7232"/>
                  </a:lnTo>
                  <a:lnTo>
                    <a:pt x="10603773" y="9432"/>
                  </a:lnTo>
                  <a:lnTo>
                    <a:pt x="10607674" y="12038"/>
                  </a:lnTo>
                  <a:lnTo>
                    <a:pt x="10611575" y="14645"/>
                  </a:lnTo>
                  <a:lnTo>
                    <a:pt x="10615183" y="17606"/>
                  </a:lnTo>
                  <a:lnTo>
                    <a:pt x="10618500" y="20923"/>
                  </a:lnTo>
                  <a:lnTo>
                    <a:pt x="10621818" y="24240"/>
                  </a:lnTo>
                  <a:lnTo>
                    <a:pt x="10633984" y="44098"/>
                  </a:lnTo>
                  <a:lnTo>
                    <a:pt x="10635779" y="48431"/>
                  </a:lnTo>
                  <a:lnTo>
                    <a:pt x="10637136" y="52898"/>
                  </a:lnTo>
                  <a:lnTo>
                    <a:pt x="10638051" y="57500"/>
                  </a:lnTo>
                  <a:lnTo>
                    <a:pt x="10638966" y="62100"/>
                  </a:lnTo>
                  <a:lnTo>
                    <a:pt x="10639424" y="66746"/>
                  </a:lnTo>
                  <a:lnTo>
                    <a:pt x="10639425" y="71437"/>
                  </a:lnTo>
                  <a:lnTo>
                    <a:pt x="10639425" y="1766887"/>
                  </a:lnTo>
                  <a:lnTo>
                    <a:pt x="10639424" y="1771578"/>
                  </a:lnTo>
                  <a:lnTo>
                    <a:pt x="10638965" y="1776223"/>
                  </a:lnTo>
                  <a:lnTo>
                    <a:pt x="10638050" y="1780824"/>
                  </a:lnTo>
                  <a:lnTo>
                    <a:pt x="10637136" y="1785423"/>
                  </a:lnTo>
                  <a:lnTo>
                    <a:pt x="10618500" y="1817400"/>
                  </a:lnTo>
                  <a:lnTo>
                    <a:pt x="10615183" y="1820717"/>
                  </a:lnTo>
                  <a:lnTo>
                    <a:pt x="10611575" y="1823678"/>
                  </a:lnTo>
                  <a:lnTo>
                    <a:pt x="10607674" y="1826284"/>
                  </a:lnTo>
                  <a:lnTo>
                    <a:pt x="10603774" y="1828890"/>
                  </a:lnTo>
                  <a:lnTo>
                    <a:pt x="10567987" y="1838325"/>
                  </a:lnTo>
                  <a:lnTo>
                    <a:pt x="71437" y="1838325"/>
                  </a:lnTo>
                  <a:lnTo>
                    <a:pt x="31748" y="1826284"/>
                  </a:lnTo>
                  <a:lnTo>
                    <a:pt x="20923" y="1817400"/>
                  </a:lnTo>
                  <a:lnTo>
                    <a:pt x="17606" y="1814083"/>
                  </a:lnTo>
                  <a:lnTo>
                    <a:pt x="5437" y="1794224"/>
                  </a:lnTo>
                  <a:lnTo>
                    <a:pt x="3642" y="1789890"/>
                  </a:lnTo>
                  <a:lnTo>
                    <a:pt x="2287" y="1785423"/>
                  </a:lnTo>
                  <a:lnTo>
                    <a:pt x="1372" y="1780823"/>
                  </a:lnTo>
                  <a:lnTo>
                    <a:pt x="457" y="1776222"/>
                  </a:lnTo>
                  <a:lnTo>
                    <a:pt x="0" y="1771578"/>
                  </a:lnTo>
                  <a:lnTo>
                    <a:pt x="0" y="1766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835400" y="6134100"/>
              <a:ext cx="158750" cy="95250"/>
            </a:xfrm>
            <a:custGeom>
              <a:avLst/>
              <a:gdLst/>
              <a:ahLst/>
              <a:cxnLst/>
              <a:rect l="l" t="t" r="r" b="b"/>
              <a:pathLst>
                <a:path w="158750" h="95250">
                  <a:moveTo>
                    <a:pt x="111125" y="95250"/>
                  </a:moveTo>
                  <a:lnTo>
                    <a:pt x="158750" y="47625"/>
                  </a:lnTo>
                  <a:lnTo>
                    <a:pt x="111125" y="0"/>
                  </a:lnTo>
                </a:path>
                <a:path w="158750" h="95250">
                  <a:moveTo>
                    <a:pt x="47625" y="0"/>
                  </a:moveTo>
                  <a:lnTo>
                    <a:pt x="0" y="47625"/>
                  </a:lnTo>
                  <a:lnTo>
                    <a:pt x="47625" y="95250"/>
                  </a:lnTo>
                </a:path>
              </a:pathLst>
            </a:custGeom>
            <a:ln w="158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073525" y="5994244"/>
            <a:ext cx="2361565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70" b="1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195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950" spc="-60" b="1">
                <a:solidFill>
                  <a:srgbClr val="FFFFFF"/>
                </a:solidFill>
                <a:latin typeface="Arial"/>
                <a:cs typeface="Arial"/>
              </a:rPr>
              <a:t>Prototypes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968750" y="6597650"/>
            <a:ext cx="3946525" cy="1518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&lt;stdlib.h&gt;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*malloc(size_t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size);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*calloc(size_t nobj, size_t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size);</a:t>
            </a:r>
            <a:endParaRPr sz="1050">
              <a:latin typeface="Courier New"/>
              <a:cs typeface="Courier New"/>
            </a:endParaRPr>
          </a:p>
          <a:p>
            <a:pPr marL="12700" marR="645160">
              <a:lnSpc>
                <a:spcPct val="119000"/>
              </a:lnSpc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*realloc(void *ptr, size_t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newsize); </a:t>
            </a: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free(void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*ptr);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All return: non-null pointer if OK, NULL on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error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57600" y="6134100"/>
            <a:ext cx="10972800" cy="1123950"/>
            <a:chOff x="3657600" y="6134100"/>
            <a:chExt cx="10972800" cy="1123950"/>
          </a:xfrm>
        </p:grpSpPr>
        <p:sp>
          <p:nvSpPr>
            <p:cNvPr id="3" name="object 3" descr=""/>
            <p:cNvSpPr/>
            <p:nvPr/>
          </p:nvSpPr>
          <p:spPr>
            <a:xfrm>
              <a:off x="3662362" y="6138863"/>
              <a:ext cx="10963275" cy="1114425"/>
            </a:xfrm>
            <a:custGeom>
              <a:avLst/>
              <a:gdLst/>
              <a:ahLst/>
              <a:cxnLst/>
              <a:rect l="l" t="t" r="r" b="b"/>
              <a:pathLst>
                <a:path w="10963275" h="1114425">
                  <a:moveTo>
                    <a:pt x="10896527" y="1114423"/>
                  </a:moveTo>
                  <a:lnTo>
                    <a:pt x="66746" y="1114423"/>
                  </a:lnTo>
                  <a:lnTo>
                    <a:pt x="62101" y="1113965"/>
                  </a:lnTo>
                  <a:lnTo>
                    <a:pt x="24240" y="1096816"/>
                  </a:lnTo>
                  <a:lnTo>
                    <a:pt x="2286" y="1061523"/>
                  </a:lnTo>
                  <a:lnTo>
                    <a:pt x="0" y="1047677"/>
                  </a:lnTo>
                  <a:lnTo>
                    <a:pt x="0" y="10429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4"/>
                  </a:lnTo>
                  <a:lnTo>
                    <a:pt x="10959630" y="48431"/>
                  </a:lnTo>
                  <a:lnTo>
                    <a:pt x="10963274" y="66745"/>
                  </a:lnTo>
                  <a:lnTo>
                    <a:pt x="10963274" y="1047677"/>
                  </a:lnTo>
                  <a:lnTo>
                    <a:pt x="10948628" y="1086574"/>
                  </a:lnTo>
                  <a:lnTo>
                    <a:pt x="10914839" y="1110780"/>
                  </a:lnTo>
                  <a:lnTo>
                    <a:pt x="10901172" y="1113965"/>
                  </a:lnTo>
                  <a:lnTo>
                    <a:pt x="10896527" y="1114423"/>
                  </a:lnTo>
                  <a:close/>
                </a:path>
              </a:pathLst>
            </a:custGeom>
            <a:solidFill>
              <a:srgbClr val="7C2D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62362" y="6138862"/>
              <a:ext cx="10963275" cy="1114425"/>
            </a:xfrm>
            <a:custGeom>
              <a:avLst/>
              <a:gdLst/>
              <a:ahLst/>
              <a:cxnLst/>
              <a:rect l="l" t="t" r="r" b="b"/>
              <a:pathLst>
                <a:path w="1096327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7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1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1042987"/>
                  </a:lnTo>
                  <a:lnTo>
                    <a:pt x="10963274" y="1047678"/>
                  </a:lnTo>
                  <a:lnTo>
                    <a:pt x="10962815" y="1052323"/>
                  </a:lnTo>
                  <a:lnTo>
                    <a:pt x="10961900" y="1056924"/>
                  </a:lnTo>
                  <a:lnTo>
                    <a:pt x="10960986" y="1061524"/>
                  </a:lnTo>
                  <a:lnTo>
                    <a:pt x="10942350" y="1093500"/>
                  </a:lnTo>
                  <a:lnTo>
                    <a:pt x="10939033" y="1096817"/>
                  </a:lnTo>
                  <a:lnTo>
                    <a:pt x="10935425" y="1099779"/>
                  </a:lnTo>
                  <a:lnTo>
                    <a:pt x="10931524" y="1102384"/>
                  </a:lnTo>
                  <a:lnTo>
                    <a:pt x="10927623" y="1104990"/>
                  </a:lnTo>
                  <a:lnTo>
                    <a:pt x="10923506" y="1107191"/>
                  </a:lnTo>
                  <a:lnTo>
                    <a:pt x="10919173" y="1108986"/>
                  </a:lnTo>
                  <a:lnTo>
                    <a:pt x="10914839" y="1110781"/>
                  </a:lnTo>
                  <a:lnTo>
                    <a:pt x="10891837" y="1114425"/>
                  </a:lnTo>
                  <a:lnTo>
                    <a:pt x="71437" y="1114425"/>
                  </a:lnTo>
                  <a:lnTo>
                    <a:pt x="66746" y="1114424"/>
                  </a:lnTo>
                  <a:lnTo>
                    <a:pt x="62101" y="1113966"/>
                  </a:lnTo>
                  <a:lnTo>
                    <a:pt x="57500" y="1113051"/>
                  </a:lnTo>
                  <a:lnTo>
                    <a:pt x="52899" y="1112136"/>
                  </a:lnTo>
                  <a:lnTo>
                    <a:pt x="48432" y="1110781"/>
                  </a:lnTo>
                  <a:lnTo>
                    <a:pt x="44099" y="1108986"/>
                  </a:lnTo>
                  <a:lnTo>
                    <a:pt x="39765" y="1107191"/>
                  </a:lnTo>
                  <a:lnTo>
                    <a:pt x="35648" y="1104990"/>
                  </a:lnTo>
                  <a:lnTo>
                    <a:pt x="31748" y="1102384"/>
                  </a:lnTo>
                  <a:lnTo>
                    <a:pt x="27848" y="1099779"/>
                  </a:lnTo>
                  <a:lnTo>
                    <a:pt x="24240" y="1096817"/>
                  </a:lnTo>
                  <a:lnTo>
                    <a:pt x="20923" y="1093500"/>
                  </a:lnTo>
                  <a:lnTo>
                    <a:pt x="17606" y="1090183"/>
                  </a:lnTo>
                  <a:lnTo>
                    <a:pt x="14645" y="1086575"/>
                  </a:lnTo>
                  <a:lnTo>
                    <a:pt x="12039" y="1082675"/>
                  </a:lnTo>
                  <a:lnTo>
                    <a:pt x="9432" y="1078774"/>
                  </a:lnTo>
                  <a:lnTo>
                    <a:pt x="7232" y="1074658"/>
                  </a:lnTo>
                  <a:lnTo>
                    <a:pt x="5437" y="1070325"/>
                  </a:lnTo>
                  <a:lnTo>
                    <a:pt x="3642" y="1065991"/>
                  </a:lnTo>
                  <a:lnTo>
                    <a:pt x="2286" y="1061524"/>
                  </a:lnTo>
                  <a:lnTo>
                    <a:pt x="1372" y="1056924"/>
                  </a:lnTo>
                  <a:lnTo>
                    <a:pt x="457" y="1052323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5">
              <a:solidFill>
                <a:srgbClr val="E9580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6375" y="6349889"/>
              <a:ext cx="175696" cy="15891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588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z="4900" spc="-85"/>
              <a:t>Memory</a:t>
            </a:r>
            <a:r>
              <a:rPr dirty="0" sz="4900" spc="-300"/>
              <a:t> </a:t>
            </a:r>
            <a:r>
              <a:rPr dirty="0" sz="4900" spc="-85"/>
              <a:t>Management</a:t>
            </a:r>
            <a:endParaRPr sz="4900"/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Common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Errors</a:t>
            </a:r>
            <a:r>
              <a:rPr dirty="0" sz="2500" spc="-9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and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Best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Practices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06825" y="6140340"/>
            <a:ext cx="10116820" cy="945515"/>
          </a:xfrm>
          <a:prstGeom prst="rect">
            <a:avLst/>
          </a:prstGeom>
        </p:spPr>
        <p:txBody>
          <a:bodyPr wrap="square" lIns="0" tIns="14605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150"/>
              </a:spcBef>
            </a:pPr>
            <a:r>
              <a:rPr dirty="0" sz="1650" spc="-60" b="1">
                <a:solidFill>
                  <a:srgbClr val="FA913C"/>
                </a:solidFill>
                <a:latin typeface="Arial"/>
                <a:cs typeface="Arial"/>
              </a:rPr>
              <a:t>Critical</a:t>
            </a:r>
            <a:r>
              <a:rPr dirty="0" sz="1650" spc="-75" b="1">
                <a:solidFill>
                  <a:srgbClr val="FA913C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A913C"/>
                </a:solidFill>
                <a:latin typeface="Arial"/>
                <a:cs typeface="Arial"/>
              </a:rPr>
              <a:t>Warning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605"/>
              </a:spcBef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errors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are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catastrophic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but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difficult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find.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Errors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may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not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manifest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until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much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later,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corrupted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can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belong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70">
                <a:solidFill>
                  <a:srgbClr val="CBD5E1"/>
                </a:solidFill>
                <a:latin typeface="Microsoft Sans Serif"/>
                <a:cs typeface="Microsoft Sans Serif"/>
              </a:rPr>
              <a:t>to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unrelated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program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parts.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0" y="1752600"/>
            <a:ext cx="5372100" cy="2800350"/>
            <a:chOff x="3657600" y="1752600"/>
            <a:chExt cx="5372100" cy="2800350"/>
          </a:xfrm>
        </p:grpSpPr>
        <p:sp>
          <p:nvSpPr>
            <p:cNvPr id="9" name="object 9" descr=""/>
            <p:cNvSpPr/>
            <p:nvPr/>
          </p:nvSpPr>
          <p:spPr>
            <a:xfrm>
              <a:off x="3662362" y="1757362"/>
              <a:ext cx="5362575" cy="2790825"/>
            </a:xfrm>
            <a:custGeom>
              <a:avLst/>
              <a:gdLst/>
              <a:ahLst/>
              <a:cxnLst/>
              <a:rect l="l" t="t" r="r" b="b"/>
              <a:pathLst>
                <a:path w="5362575" h="2790825">
                  <a:moveTo>
                    <a:pt x="5295828" y="2790824"/>
                  </a:moveTo>
                  <a:lnTo>
                    <a:pt x="66746" y="2790824"/>
                  </a:lnTo>
                  <a:lnTo>
                    <a:pt x="62101" y="2790367"/>
                  </a:lnTo>
                  <a:lnTo>
                    <a:pt x="24240" y="2773217"/>
                  </a:lnTo>
                  <a:lnTo>
                    <a:pt x="2286" y="2737924"/>
                  </a:lnTo>
                  <a:lnTo>
                    <a:pt x="0" y="2724078"/>
                  </a:lnTo>
                  <a:lnTo>
                    <a:pt x="0" y="2719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95828" y="0"/>
                  </a:lnTo>
                  <a:lnTo>
                    <a:pt x="5334725" y="14645"/>
                  </a:lnTo>
                  <a:lnTo>
                    <a:pt x="5358931" y="48432"/>
                  </a:lnTo>
                  <a:lnTo>
                    <a:pt x="5362574" y="66746"/>
                  </a:lnTo>
                  <a:lnTo>
                    <a:pt x="5362574" y="2724078"/>
                  </a:lnTo>
                  <a:lnTo>
                    <a:pt x="5347929" y="2762975"/>
                  </a:lnTo>
                  <a:lnTo>
                    <a:pt x="5314141" y="2787181"/>
                  </a:lnTo>
                  <a:lnTo>
                    <a:pt x="5300473" y="2790367"/>
                  </a:lnTo>
                  <a:lnTo>
                    <a:pt x="5295828" y="2790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62362" y="1757362"/>
              <a:ext cx="5362575" cy="2790825"/>
            </a:xfrm>
            <a:custGeom>
              <a:avLst/>
              <a:gdLst/>
              <a:ahLst/>
              <a:cxnLst/>
              <a:rect l="l" t="t" r="r" b="b"/>
              <a:pathLst>
                <a:path w="5362575" h="2790825">
                  <a:moveTo>
                    <a:pt x="0" y="2719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8" y="0"/>
                  </a:lnTo>
                  <a:lnTo>
                    <a:pt x="5300473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7" y="24240"/>
                  </a:lnTo>
                  <a:lnTo>
                    <a:pt x="5347928" y="27848"/>
                  </a:lnTo>
                  <a:lnTo>
                    <a:pt x="5350534" y="31748"/>
                  </a:lnTo>
                  <a:lnTo>
                    <a:pt x="5353140" y="35648"/>
                  </a:lnTo>
                  <a:lnTo>
                    <a:pt x="5355341" y="39765"/>
                  </a:lnTo>
                  <a:lnTo>
                    <a:pt x="5357136" y="44099"/>
                  </a:lnTo>
                  <a:lnTo>
                    <a:pt x="5358931" y="48432"/>
                  </a:lnTo>
                  <a:lnTo>
                    <a:pt x="5362575" y="71437"/>
                  </a:lnTo>
                  <a:lnTo>
                    <a:pt x="5362575" y="2719387"/>
                  </a:lnTo>
                  <a:lnTo>
                    <a:pt x="5357136" y="2746724"/>
                  </a:lnTo>
                  <a:lnTo>
                    <a:pt x="5355341" y="2751058"/>
                  </a:lnTo>
                  <a:lnTo>
                    <a:pt x="5326924" y="2781390"/>
                  </a:lnTo>
                  <a:lnTo>
                    <a:pt x="5291137" y="2790825"/>
                  </a:lnTo>
                  <a:lnTo>
                    <a:pt x="71437" y="2790825"/>
                  </a:lnTo>
                  <a:lnTo>
                    <a:pt x="66746" y="2790824"/>
                  </a:lnTo>
                  <a:lnTo>
                    <a:pt x="62101" y="2790367"/>
                  </a:lnTo>
                  <a:lnTo>
                    <a:pt x="57500" y="2789451"/>
                  </a:lnTo>
                  <a:lnTo>
                    <a:pt x="52899" y="2788536"/>
                  </a:lnTo>
                  <a:lnTo>
                    <a:pt x="31748" y="2778784"/>
                  </a:lnTo>
                  <a:lnTo>
                    <a:pt x="27848" y="2776178"/>
                  </a:lnTo>
                  <a:lnTo>
                    <a:pt x="12039" y="2759075"/>
                  </a:lnTo>
                  <a:lnTo>
                    <a:pt x="9432" y="2755175"/>
                  </a:lnTo>
                  <a:lnTo>
                    <a:pt x="7232" y="2751058"/>
                  </a:lnTo>
                  <a:lnTo>
                    <a:pt x="5437" y="2746724"/>
                  </a:lnTo>
                  <a:lnTo>
                    <a:pt x="3642" y="2742391"/>
                  </a:lnTo>
                  <a:lnTo>
                    <a:pt x="2286" y="2737924"/>
                  </a:lnTo>
                  <a:lnTo>
                    <a:pt x="1372" y="2733324"/>
                  </a:lnTo>
                  <a:lnTo>
                    <a:pt x="457" y="2728723"/>
                  </a:lnTo>
                  <a:lnTo>
                    <a:pt x="0" y="2724078"/>
                  </a:lnTo>
                  <a:lnTo>
                    <a:pt x="0" y="2719387"/>
                  </a:lnTo>
                  <a:close/>
                </a:path>
              </a:pathLst>
            </a:custGeom>
            <a:ln w="9525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35400" y="1979612"/>
              <a:ext cx="158750" cy="166687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806825" y="1879444"/>
            <a:ext cx="2021205" cy="90678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1950" spc="-114" b="1">
                <a:solidFill>
                  <a:srgbClr val="F77070"/>
                </a:solidFill>
                <a:latin typeface="Arial"/>
                <a:cs typeface="Arial"/>
              </a:rPr>
              <a:t>Common</a:t>
            </a:r>
            <a:r>
              <a:rPr dirty="0" sz="1950" spc="-4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950" spc="-85" b="1">
                <a:solidFill>
                  <a:srgbClr val="F77070"/>
                </a:solidFill>
                <a:latin typeface="Arial"/>
                <a:cs typeface="Arial"/>
              </a:rPr>
              <a:t>Errors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dirty="0" sz="1350" spc="-75" b="1">
                <a:solidFill>
                  <a:srgbClr val="F77070"/>
                </a:solidFill>
                <a:latin typeface="Arial"/>
                <a:cs typeface="Arial"/>
              </a:rPr>
              <a:t>Buffer</a:t>
            </a:r>
            <a:r>
              <a:rPr dirty="0" sz="1350" spc="-5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77070"/>
                </a:solidFill>
                <a:latin typeface="Arial"/>
                <a:cs typeface="Arial"/>
              </a:rPr>
              <a:t>Overruns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Writing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past</a:t>
            </a: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allocated area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06825" y="2872421"/>
            <a:ext cx="179197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85" b="1">
                <a:solidFill>
                  <a:srgbClr val="F77070"/>
                </a:solidFill>
                <a:latin typeface="Arial"/>
                <a:cs typeface="Arial"/>
              </a:rPr>
              <a:t>Double</a:t>
            </a:r>
            <a:r>
              <a:rPr dirty="0" sz="1350" spc="-6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F77070"/>
                </a:solidFill>
                <a:latin typeface="Arial"/>
                <a:cs typeface="Arial"/>
              </a:rPr>
              <a:t>Free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Calling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free()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on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freed</a:t>
            </a:r>
            <a:r>
              <a:rPr dirty="0" sz="11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block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06825" y="3405821"/>
            <a:ext cx="177863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75" b="1">
                <a:solidFill>
                  <a:srgbClr val="F77070"/>
                </a:solidFill>
                <a:latin typeface="Arial"/>
                <a:cs typeface="Arial"/>
              </a:rPr>
              <a:t>Invalid</a:t>
            </a:r>
            <a:r>
              <a:rPr dirty="0" sz="1350" spc="-5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77070"/>
                </a:solidFill>
                <a:latin typeface="Arial"/>
                <a:cs typeface="Arial"/>
              </a:rPr>
              <a:t>Pointer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Using</a:t>
            </a:r>
            <a:r>
              <a:rPr dirty="0" sz="115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non-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allocated</a:t>
            </a:r>
            <a:r>
              <a:rPr dirty="0" sz="115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806825" y="3939221"/>
            <a:ext cx="1468755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65" b="1">
                <a:solidFill>
                  <a:srgbClr val="F77070"/>
                </a:solidFill>
                <a:latin typeface="Arial"/>
                <a:cs typeface="Arial"/>
              </a:rPr>
              <a:t>Memory</a:t>
            </a:r>
            <a:r>
              <a:rPr dirty="0" sz="1350" spc="-4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F77070"/>
                </a:solidFill>
                <a:latin typeface="Arial"/>
                <a:cs typeface="Arial"/>
              </a:rPr>
              <a:t>Leaks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Forgetting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call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free()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258300" y="1752600"/>
            <a:ext cx="5372100" cy="2800350"/>
            <a:chOff x="9258300" y="1752600"/>
            <a:chExt cx="5372100" cy="2800350"/>
          </a:xfrm>
        </p:grpSpPr>
        <p:sp>
          <p:nvSpPr>
            <p:cNvPr id="17" name="object 17" descr=""/>
            <p:cNvSpPr/>
            <p:nvPr/>
          </p:nvSpPr>
          <p:spPr>
            <a:xfrm>
              <a:off x="9263062" y="1757362"/>
              <a:ext cx="5362575" cy="2790825"/>
            </a:xfrm>
            <a:custGeom>
              <a:avLst/>
              <a:gdLst/>
              <a:ahLst/>
              <a:cxnLst/>
              <a:rect l="l" t="t" r="r" b="b"/>
              <a:pathLst>
                <a:path w="5362575" h="2790825">
                  <a:moveTo>
                    <a:pt x="5295827" y="2790824"/>
                  </a:moveTo>
                  <a:lnTo>
                    <a:pt x="66746" y="2790824"/>
                  </a:lnTo>
                  <a:lnTo>
                    <a:pt x="62100" y="2790367"/>
                  </a:lnTo>
                  <a:lnTo>
                    <a:pt x="24240" y="2773217"/>
                  </a:lnTo>
                  <a:lnTo>
                    <a:pt x="2286" y="2737924"/>
                  </a:lnTo>
                  <a:lnTo>
                    <a:pt x="0" y="2724078"/>
                  </a:lnTo>
                  <a:lnTo>
                    <a:pt x="0" y="2719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5295827" y="0"/>
                  </a:lnTo>
                  <a:lnTo>
                    <a:pt x="5334725" y="14645"/>
                  </a:lnTo>
                  <a:lnTo>
                    <a:pt x="5358930" y="48432"/>
                  </a:lnTo>
                  <a:lnTo>
                    <a:pt x="5362574" y="66746"/>
                  </a:lnTo>
                  <a:lnTo>
                    <a:pt x="5362574" y="2724078"/>
                  </a:lnTo>
                  <a:lnTo>
                    <a:pt x="5347928" y="2762975"/>
                  </a:lnTo>
                  <a:lnTo>
                    <a:pt x="5314139" y="2787181"/>
                  </a:lnTo>
                  <a:lnTo>
                    <a:pt x="5300472" y="2790367"/>
                  </a:lnTo>
                  <a:lnTo>
                    <a:pt x="5295827" y="2790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263062" y="1757362"/>
              <a:ext cx="5362575" cy="2790825"/>
            </a:xfrm>
            <a:custGeom>
              <a:avLst/>
              <a:gdLst/>
              <a:ahLst/>
              <a:cxnLst/>
              <a:rect l="l" t="t" r="r" b="b"/>
              <a:pathLst>
                <a:path w="5362575" h="2790825">
                  <a:moveTo>
                    <a:pt x="0" y="2719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8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8" y="24240"/>
                  </a:lnTo>
                  <a:lnTo>
                    <a:pt x="5347928" y="27848"/>
                  </a:lnTo>
                  <a:lnTo>
                    <a:pt x="5350532" y="31748"/>
                  </a:lnTo>
                  <a:lnTo>
                    <a:pt x="5353139" y="35648"/>
                  </a:lnTo>
                  <a:lnTo>
                    <a:pt x="5361201" y="57500"/>
                  </a:lnTo>
                  <a:lnTo>
                    <a:pt x="5362116" y="62100"/>
                  </a:lnTo>
                  <a:lnTo>
                    <a:pt x="5362574" y="66746"/>
                  </a:lnTo>
                  <a:lnTo>
                    <a:pt x="5362575" y="71437"/>
                  </a:lnTo>
                  <a:lnTo>
                    <a:pt x="5362575" y="2719387"/>
                  </a:lnTo>
                  <a:lnTo>
                    <a:pt x="5362574" y="2724078"/>
                  </a:lnTo>
                  <a:lnTo>
                    <a:pt x="5362115" y="2728723"/>
                  </a:lnTo>
                  <a:lnTo>
                    <a:pt x="5361200" y="2733324"/>
                  </a:lnTo>
                  <a:lnTo>
                    <a:pt x="5360286" y="2737924"/>
                  </a:lnTo>
                  <a:lnTo>
                    <a:pt x="5341650" y="2769901"/>
                  </a:lnTo>
                  <a:lnTo>
                    <a:pt x="5338333" y="2773217"/>
                  </a:lnTo>
                  <a:lnTo>
                    <a:pt x="5334725" y="2776178"/>
                  </a:lnTo>
                  <a:lnTo>
                    <a:pt x="5330824" y="2778784"/>
                  </a:lnTo>
                  <a:lnTo>
                    <a:pt x="5326923" y="2781390"/>
                  </a:lnTo>
                  <a:lnTo>
                    <a:pt x="5291137" y="2790825"/>
                  </a:lnTo>
                  <a:lnTo>
                    <a:pt x="71437" y="2790825"/>
                  </a:lnTo>
                  <a:lnTo>
                    <a:pt x="66746" y="2790824"/>
                  </a:lnTo>
                  <a:lnTo>
                    <a:pt x="62100" y="2790367"/>
                  </a:lnTo>
                  <a:lnTo>
                    <a:pt x="57500" y="2789451"/>
                  </a:lnTo>
                  <a:lnTo>
                    <a:pt x="52898" y="2788536"/>
                  </a:lnTo>
                  <a:lnTo>
                    <a:pt x="48431" y="2787181"/>
                  </a:lnTo>
                  <a:lnTo>
                    <a:pt x="44098" y="2785386"/>
                  </a:lnTo>
                  <a:lnTo>
                    <a:pt x="39764" y="2783591"/>
                  </a:lnTo>
                  <a:lnTo>
                    <a:pt x="35648" y="2781390"/>
                  </a:lnTo>
                  <a:lnTo>
                    <a:pt x="31748" y="2778784"/>
                  </a:lnTo>
                  <a:lnTo>
                    <a:pt x="27848" y="2776178"/>
                  </a:lnTo>
                  <a:lnTo>
                    <a:pt x="12038" y="2759075"/>
                  </a:lnTo>
                  <a:lnTo>
                    <a:pt x="9432" y="2755175"/>
                  </a:lnTo>
                  <a:lnTo>
                    <a:pt x="1372" y="2733324"/>
                  </a:lnTo>
                  <a:lnTo>
                    <a:pt x="457" y="2728723"/>
                  </a:lnTo>
                  <a:lnTo>
                    <a:pt x="0" y="2724078"/>
                  </a:lnTo>
                  <a:lnTo>
                    <a:pt x="0" y="271938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4037" y="1979608"/>
              <a:ext cx="142875" cy="17483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9407525" y="1872904"/>
            <a:ext cx="2158365" cy="913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110" b="1">
                <a:solidFill>
                  <a:srgbClr val="4ADE80"/>
                </a:solidFill>
                <a:latin typeface="Arial"/>
                <a:cs typeface="Arial"/>
              </a:rPr>
              <a:t>Debugging</a:t>
            </a:r>
            <a:r>
              <a:rPr dirty="0" sz="2000" spc="-7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2000" spc="-114" b="1">
                <a:solidFill>
                  <a:srgbClr val="4ADE80"/>
                </a:solidFill>
                <a:latin typeface="Arial"/>
                <a:cs typeface="Arial"/>
              </a:rPr>
              <a:t>Tools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350" spc="-95" b="1">
                <a:solidFill>
                  <a:srgbClr val="4ADE80"/>
                </a:solidFill>
                <a:latin typeface="Arial"/>
                <a:cs typeface="Arial"/>
              </a:rPr>
              <a:t>Enhanced</a:t>
            </a:r>
            <a:r>
              <a:rPr dirty="0" sz="1350" spc="-2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4ADE80"/>
                </a:solidFill>
                <a:latin typeface="Arial"/>
                <a:cs typeface="Arial"/>
              </a:rPr>
              <a:t>Libraries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Error-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checking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versions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407525" y="2872421"/>
            <a:ext cx="175768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95" b="1">
                <a:solidFill>
                  <a:srgbClr val="4ADE80"/>
                </a:solidFill>
                <a:latin typeface="Arial"/>
                <a:cs typeface="Arial"/>
              </a:rPr>
              <a:t>Environment</a:t>
            </a:r>
            <a:r>
              <a:rPr dirty="0" sz="1350" spc="-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4ADE80"/>
                </a:solidFill>
                <a:latin typeface="Arial"/>
                <a:cs typeface="Arial"/>
              </a:rPr>
              <a:t>Variables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40">
                <a:solidFill>
                  <a:srgbClr val="CBD5E1"/>
                </a:solidFill>
                <a:latin typeface="Microsoft Sans Serif"/>
                <a:cs typeface="Microsoft Sans Serif"/>
              </a:rPr>
              <a:t>Runtime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debugging</a:t>
            </a: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options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407525" y="3405821"/>
            <a:ext cx="1488440" cy="4470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65" b="1">
                <a:solidFill>
                  <a:srgbClr val="4ADE80"/>
                </a:solidFill>
                <a:latin typeface="Arial"/>
                <a:cs typeface="Arial"/>
              </a:rPr>
              <a:t>Static</a:t>
            </a:r>
            <a:r>
              <a:rPr dirty="0" sz="1350" spc="-4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4ADE80"/>
                </a:solidFill>
                <a:latin typeface="Arial"/>
                <a:cs typeface="Arial"/>
              </a:rPr>
              <a:t>Analysis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Compile-</a:t>
            </a:r>
            <a:r>
              <a:rPr dirty="0" sz="1150">
                <a:solidFill>
                  <a:srgbClr val="CBD5E1"/>
                </a:solidFill>
                <a:latin typeface="Microsoft Sans Serif"/>
                <a:cs typeface="Microsoft Sans Serif"/>
              </a:rPr>
              <a:t>time</a:t>
            </a:r>
            <a:r>
              <a:rPr dirty="0" sz="11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checking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657600" y="4705350"/>
            <a:ext cx="10972800" cy="1276350"/>
            <a:chOff x="3657600" y="4705350"/>
            <a:chExt cx="10972800" cy="1276350"/>
          </a:xfrm>
        </p:grpSpPr>
        <p:sp>
          <p:nvSpPr>
            <p:cNvPr id="24" name="object 24" descr=""/>
            <p:cNvSpPr/>
            <p:nvPr/>
          </p:nvSpPr>
          <p:spPr>
            <a:xfrm>
              <a:off x="3662362" y="4710112"/>
              <a:ext cx="10963275" cy="1266825"/>
            </a:xfrm>
            <a:custGeom>
              <a:avLst/>
              <a:gdLst/>
              <a:ahLst/>
              <a:cxnLst/>
              <a:rect l="l" t="t" r="r" b="b"/>
              <a:pathLst>
                <a:path w="10963275" h="1266825">
                  <a:moveTo>
                    <a:pt x="10896527" y="1266825"/>
                  </a:moveTo>
                  <a:lnTo>
                    <a:pt x="66746" y="1266825"/>
                  </a:lnTo>
                  <a:lnTo>
                    <a:pt x="62101" y="1266367"/>
                  </a:lnTo>
                  <a:lnTo>
                    <a:pt x="24240" y="1249217"/>
                  </a:lnTo>
                  <a:lnTo>
                    <a:pt x="2286" y="1213923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5"/>
                  </a:lnTo>
                  <a:lnTo>
                    <a:pt x="10959630" y="48432"/>
                  </a:lnTo>
                  <a:lnTo>
                    <a:pt x="10963274" y="66746"/>
                  </a:lnTo>
                  <a:lnTo>
                    <a:pt x="10963274" y="1200078"/>
                  </a:lnTo>
                  <a:lnTo>
                    <a:pt x="10948628" y="1238975"/>
                  </a:lnTo>
                  <a:lnTo>
                    <a:pt x="10914839" y="1263181"/>
                  </a:lnTo>
                  <a:lnTo>
                    <a:pt x="10901172" y="1266367"/>
                  </a:lnTo>
                  <a:lnTo>
                    <a:pt x="10896527" y="12668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662362" y="4710112"/>
              <a:ext cx="10963275" cy="1266825"/>
            </a:xfrm>
            <a:custGeom>
              <a:avLst/>
              <a:gdLst/>
              <a:ahLst/>
              <a:cxnLst/>
              <a:rect l="l" t="t" r="r" b="b"/>
              <a:pathLst>
                <a:path w="1096327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39033" y="17606"/>
                  </a:lnTo>
                  <a:lnTo>
                    <a:pt x="10942350" y="20923"/>
                  </a:lnTo>
                  <a:lnTo>
                    <a:pt x="10945668" y="24239"/>
                  </a:lnTo>
                  <a:lnTo>
                    <a:pt x="10948628" y="27848"/>
                  </a:lnTo>
                  <a:lnTo>
                    <a:pt x="10951232" y="31748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1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1195387"/>
                  </a:lnTo>
                  <a:lnTo>
                    <a:pt x="10963274" y="1200078"/>
                  </a:lnTo>
                  <a:lnTo>
                    <a:pt x="10962815" y="1204722"/>
                  </a:lnTo>
                  <a:lnTo>
                    <a:pt x="10961900" y="1209323"/>
                  </a:lnTo>
                  <a:lnTo>
                    <a:pt x="10960986" y="1213923"/>
                  </a:lnTo>
                  <a:lnTo>
                    <a:pt x="10942350" y="1245900"/>
                  </a:lnTo>
                  <a:lnTo>
                    <a:pt x="10939033" y="1249217"/>
                  </a:lnTo>
                  <a:lnTo>
                    <a:pt x="10919173" y="1261386"/>
                  </a:lnTo>
                  <a:lnTo>
                    <a:pt x="10914839" y="1263181"/>
                  </a:lnTo>
                  <a:lnTo>
                    <a:pt x="10910373" y="1264536"/>
                  </a:lnTo>
                  <a:lnTo>
                    <a:pt x="10905773" y="1265452"/>
                  </a:lnTo>
                  <a:lnTo>
                    <a:pt x="10901172" y="1266367"/>
                  </a:lnTo>
                  <a:lnTo>
                    <a:pt x="10896527" y="1266825"/>
                  </a:lnTo>
                  <a:lnTo>
                    <a:pt x="10891837" y="1266825"/>
                  </a:lnTo>
                  <a:lnTo>
                    <a:pt x="71437" y="1266825"/>
                  </a:lnTo>
                  <a:lnTo>
                    <a:pt x="66746" y="1266825"/>
                  </a:lnTo>
                  <a:lnTo>
                    <a:pt x="62101" y="1266367"/>
                  </a:lnTo>
                  <a:lnTo>
                    <a:pt x="57500" y="1265452"/>
                  </a:lnTo>
                  <a:lnTo>
                    <a:pt x="52899" y="1264536"/>
                  </a:lnTo>
                  <a:lnTo>
                    <a:pt x="48432" y="1263181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20923" y="1245900"/>
                  </a:lnTo>
                  <a:lnTo>
                    <a:pt x="17606" y="1242583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2" y="1231174"/>
                  </a:lnTo>
                  <a:lnTo>
                    <a:pt x="1372" y="1209323"/>
                  </a:lnTo>
                  <a:lnTo>
                    <a:pt x="457" y="1204722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CA8A0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4705" y="4931814"/>
              <a:ext cx="160138" cy="175721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3806825" y="4825654"/>
            <a:ext cx="2828925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100" b="1">
                <a:solidFill>
                  <a:srgbClr val="FACC15"/>
                </a:solidFill>
                <a:latin typeface="Arial"/>
                <a:cs typeface="Arial"/>
              </a:rPr>
              <a:t>Implementation</a:t>
            </a:r>
            <a:r>
              <a:rPr dirty="0" sz="2000" spc="-5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2000" spc="-70" b="1">
                <a:solidFill>
                  <a:srgbClr val="FACC15"/>
                </a:solidFill>
                <a:latin typeface="Arial"/>
                <a:cs typeface="Arial"/>
              </a:rPr>
              <a:t>Details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Uses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sbrk(2)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system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call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Expands/contracts</a:t>
            </a:r>
            <a:r>
              <a:rPr dirty="0" sz="1300" spc="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heap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207500" y="5174285"/>
            <a:ext cx="2011680" cy="635000"/>
          </a:xfrm>
          <a:prstGeom prst="rect">
            <a:avLst/>
          </a:prstGeom>
        </p:spPr>
        <p:txBody>
          <a:bodyPr wrap="square" lIns="0" tIns="118110" rIns="0" bIns="0" rtlCol="0" vert="horz">
            <a:spAutoFit/>
          </a:bodyPr>
          <a:lstStyle/>
          <a:p>
            <a:pPr marL="139065" indent="-126364">
              <a:lnSpc>
                <a:spcPct val="100000"/>
              </a:lnSpc>
              <a:spcBef>
                <a:spcPts val="93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Never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decreases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Freed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space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kept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pool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57600" y="4686300"/>
            <a:ext cx="10972800" cy="1200150"/>
            <a:chOff x="3657600" y="4686300"/>
            <a:chExt cx="10972800" cy="1200150"/>
          </a:xfrm>
        </p:grpSpPr>
        <p:sp>
          <p:nvSpPr>
            <p:cNvPr id="3" name="object 3" descr=""/>
            <p:cNvSpPr/>
            <p:nvPr/>
          </p:nvSpPr>
          <p:spPr>
            <a:xfrm>
              <a:off x="3662362" y="4691062"/>
              <a:ext cx="10963275" cy="1190625"/>
            </a:xfrm>
            <a:custGeom>
              <a:avLst/>
              <a:gdLst/>
              <a:ahLst/>
              <a:cxnLst/>
              <a:rect l="l" t="t" r="r" b="b"/>
              <a:pathLst>
                <a:path w="10963275" h="1190625">
                  <a:moveTo>
                    <a:pt x="10896527" y="1190625"/>
                  </a:moveTo>
                  <a:lnTo>
                    <a:pt x="66746" y="1190625"/>
                  </a:lnTo>
                  <a:lnTo>
                    <a:pt x="62101" y="1190167"/>
                  </a:lnTo>
                  <a:lnTo>
                    <a:pt x="24240" y="1173018"/>
                  </a:lnTo>
                  <a:lnTo>
                    <a:pt x="2286" y="1137724"/>
                  </a:lnTo>
                  <a:lnTo>
                    <a:pt x="0" y="1123878"/>
                  </a:lnTo>
                  <a:lnTo>
                    <a:pt x="0" y="1119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5"/>
                  </a:lnTo>
                  <a:lnTo>
                    <a:pt x="10959630" y="48433"/>
                  </a:lnTo>
                  <a:lnTo>
                    <a:pt x="10963274" y="66746"/>
                  </a:lnTo>
                  <a:lnTo>
                    <a:pt x="10963274" y="1123878"/>
                  </a:lnTo>
                  <a:lnTo>
                    <a:pt x="10948628" y="1162775"/>
                  </a:lnTo>
                  <a:lnTo>
                    <a:pt x="10914839" y="1186981"/>
                  </a:lnTo>
                  <a:lnTo>
                    <a:pt x="10901172" y="1190167"/>
                  </a:lnTo>
                  <a:lnTo>
                    <a:pt x="10896527" y="1190625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62362" y="4691062"/>
              <a:ext cx="10963275" cy="1190625"/>
            </a:xfrm>
            <a:custGeom>
              <a:avLst/>
              <a:gdLst/>
              <a:ahLst/>
              <a:cxnLst/>
              <a:rect l="l" t="t" r="r" b="b"/>
              <a:pathLst>
                <a:path w="10963275" h="1190625">
                  <a:moveTo>
                    <a:pt x="0" y="1119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3" y="1372"/>
                  </a:lnTo>
                  <a:lnTo>
                    <a:pt x="10910375" y="2287"/>
                  </a:lnTo>
                  <a:lnTo>
                    <a:pt x="10914840" y="3642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8"/>
                  </a:lnTo>
                  <a:lnTo>
                    <a:pt x="10951232" y="31748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1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1119187"/>
                  </a:lnTo>
                  <a:lnTo>
                    <a:pt x="10963274" y="1123878"/>
                  </a:lnTo>
                  <a:lnTo>
                    <a:pt x="10962815" y="1128523"/>
                  </a:lnTo>
                  <a:lnTo>
                    <a:pt x="10961900" y="1133124"/>
                  </a:lnTo>
                  <a:lnTo>
                    <a:pt x="10960986" y="1137724"/>
                  </a:lnTo>
                  <a:lnTo>
                    <a:pt x="10942350" y="1169701"/>
                  </a:lnTo>
                  <a:lnTo>
                    <a:pt x="10939033" y="1173018"/>
                  </a:lnTo>
                  <a:lnTo>
                    <a:pt x="10919173" y="1185186"/>
                  </a:lnTo>
                  <a:lnTo>
                    <a:pt x="10914839" y="1186981"/>
                  </a:lnTo>
                  <a:lnTo>
                    <a:pt x="10910373" y="1188336"/>
                  </a:lnTo>
                  <a:lnTo>
                    <a:pt x="10905773" y="1189252"/>
                  </a:lnTo>
                  <a:lnTo>
                    <a:pt x="10901172" y="1190167"/>
                  </a:lnTo>
                  <a:lnTo>
                    <a:pt x="10896527" y="1190625"/>
                  </a:lnTo>
                  <a:lnTo>
                    <a:pt x="10891837" y="1190625"/>
                  </a:lnTo>
                  <a:lnTo>
                    <a:pt x="71437" y="1190625"/>
                  </a:lnTo>
                  <a:lnTo>
                    <a:pt x="66746" y="1190625"/>
                  </a:lnTo>
                  <a:lnTo>
                    <a:pt x="62101" y="1190167"/>
                  </a:lnTo>
                  <a:lnTo>
                    <a:pt x="57500" y="1189252"/>
                  </a:lnTo>
                  <a:lnTo>
                    <a:pt x="52899" y="1188336"/>
                  </a:lnTo>
                  <a:lnTo>
                    <a:pt x="48432" y="1186981"/>
                  </a:lnTo>
                  <a:lnTo>
                    <a:pt x="44099" y="1185186"/>
                  </a:lnTo>
                  <a:lnTo>
                    <a:pt x="39765" y="1183391"/>
                  </a:lnTo>
                  <a:lnTo>
                    <a:pt x="20923" y="1169701"/>
                  </a:lnTo>
                  <a:lnTo>
                    <a:pt x="17606" y="1166384"/>
                  </a:lnTo>
                  <a:lnTo>
                    <a:pt x="14645" y="1162776"/>
                  </a:lnTo>
                  <a:lnTo>
                    <a:pt x="12039" y="1158875"/>
                  </a:lnTo>
                  <a:lnTo>
                    <a:pt x="9432" y="1154975"/>
                  </a:lnTo>
                  <a:lnTo>
                    <a:pt x="7232" y="1150858"/>
                  </a:lnTo>
                  <a:lnTo>
                    <a:pt x="5437" y="1146525"/>
                  </a:lnTo>
                  <a:lnTo>
                    <a:pt x="3642" y="1142191"/>
                  </a:lnTo>
                  <a:lnTo>
                    <a:pt x="2286" y="1137724"/>
                  </a:lnTo>
                  <a:lnTo>
                    <a:pt x="1372" y="1133124"/>
                  </a:lnTo>
                  <a:lnTo>
                    <a:pt x="457" y="1128523"/>
                  </a:lnTo>
                  <a:lnTo>
                    <a:pt x="0" y="1123878"/>
                  </a:lnTo>
                  <a:lnTo>
                    <a:pt x="0" y="1119187"/>
                  </a:lnTo>
                  <a:close/>
                </a:path>
              </a:pathLst>
            </a:custGeom>
            <a:ln w="9525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marL="1056640">
              <a:lnSpc>
                <a:spcPct val="100000"/>
              </a:lnSpc>
              <a:spcBef>
                <a:spcPts val="1010"/>
              </a:spcBef>
            </a:pPr>
            <a:r>
              <a:rPr dirty="0" sz="5100" spc="-200"/>
              <a:t>Alternative</a:t>
            </a:r>
            <a:r>
              <a:rPr dirty="0" sz="5100" spc="-265"/>
              <a:t> </a:t>
            </a:r>
            <a:r>
              <a:rPr dirty="0" sz="5100" spc="-225"/>
              <a:t>Allocators</a:t>
            </a:r>
            <a:endParaRPr sz="5100"/>
          </a:p>
          <a:p>
            <a:pPr marL="1142365">
              <a:lnSpc>
                <a:spcPct val="100000"/>
              </a:lnSpc>
              <a:spcBef>
                <a:spcPts val="455"/>
              </a:spcBef>
            </a:pPr>
            <a:r>
              <a:rPr dirty="0" sz="2500" spc="-55" b="0">
                <a:solidFill>
                  <a:srgbClr val="93C4FD"/>
                </a:solidFill>
                <a:latin typeface="Microsoft Sans Serif"/>
                <a:cs typeface="Microsoft Sans Serif"/>
              </a:rPr>
              <a:t>Specialized</a:t>
            </a:r>
            <a:r>
              <a:rPr dirty="0" sz="2500" spc="-10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Memory</a:t>
            </a:r>
            <a:r>
              <a:rPr dirty="0" sz="2500" spc="-10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Management</a:t>
            </a:r>
            <a:r>
              <a:rPr dirty="0" sz="2500" spc="-9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Solutions</a:t>
            </a:r>
            <a:endParaRPr sz="25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806825" y="4820949"/>
            <a:ext cx="161480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70" b="1">
                <a:solidFill>
                  <a:srgbClr val="60A5FA"/>
                </a:solidFill>
                <a:latin typeface="Arial"/>
                <a:cs typeface="Arial"/>
              </a:rPr>
              <a:t>Selection</a:t>
            </a:r>
            <a:r>
              <a:rPr dirty="0" sz="1650" spc="-6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45" b="1">
                <a:solidFill>
                  <a:srgbClr val="60A5FA"/>
                </a:solidFill>
                <a:latin typeface="Arial"/>
                <a:cs typeface="Arial"/>
              </a:rPr>
              <a:t>Criteria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438775" y="5238750"/>
            <a:ext cx="7400925" cy="209550"/>
            <a:chOff x="5438775" y="5238750"/>
            <a:chExt cx="7400925" cy="209550"/>
          </a:xfrm>
        </p:grpSpPr>
        <p:sp>
          <p:nvSpPr>
            <p:cNvPr id="8" name="object 8" descr=""/>
            <p:cNvSpPr/>
            <p:nvPr/>
          </p:nvSpPr>
          <p:spPr>
            <a:xfrm>
              <a:off x="5448300" y="5295900"/>
              <a:ext cx="190500" cy="95250"/>
            </a:xfrm>
            <a:custGeom>
              <a:avLst/>
              <a:gdLst/>
              <a:ahLst/>
              <a:cxnLst/>
              <a:rect l="l" t="t" r="r" b="b"/>
              <a:pathLst>
                <a:path w="190500" h="95250">
                  <a:moveTo>
                    <a:pt x="190500" y="0"/>
                  </a:moveTo>
                  <a:lnTo>
                    <a:pt x="109537" y="80962"/>
                  </a:lnTo>
                  <a:lnTo>
                    <a:pt x="61912" y="33337"/>
                  </a:lnTo>
                  <a:lnTo>
                    <a:pt x="0" y="95250"/>
                  </a:lnTo>
                </a:path>
                <a:path w="190500" h="95250">
                  <a:moveTo>
                    <a:pt x="133350" y="0"/>
                  </a:moveTo>
                  <a:lnTo>
                    <a:pt x="190500" y="0"/>
                  </a:lnTo>
                  <a:lnTo>
                    <a:pt x="190500" y="5715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8750" y="5248275"/>
              <a:ext cx="190500" cy="1905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00" y="5238750"/>
              <a:ext cx="190500" cy="20954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051921" y="5489066"/>
            <a:ext cx="983615" cy="2241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40" b="1">
                <a:solidFill>
                  <a:srgbClr val="60A5FA"/>
                </a:solidFill>
                <a:latin typeface="Arial"/>
                <a:cs typeface="Arial"/>
              </a:rPr>
              <a:t>Performance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651924" y="5487354"/>
            <a:ext cx="984250" cy="2266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00" spc="-45" b="1">
                <a:solidFill>
                  <a:srgbClr val="4ADE80"/>
                </a:solidFill>
                <a:latin typeface="Arial"/>
                <a:cs typeface="Arial"/>
              </a:rPr>
              <a:t>Concurrency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410727" y="5489066"/>
            <a:ext cx="667385" cy="2241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0" b="1">
                <a:solidFill>
                  <a:srgbClr val="BF83FB"/>
                </a:solidFill>
                <a:latin typeface="Arial"/>
                <a:cs typeface="Arial"/>
              </a:rPr>
              <a:t>Features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657600" y="1752600"/>
            <a:ext cx="3552825" cy="1276350"/>
            <a:chOff x="3657600" y="1752600"/>
            <a:chExt cx="3552825" cy="1276350"/>
          </a:xfrm>
        </p:grpSpPr>
        <p:sp>
          <p:nvSpPr>
            <p:cNvPr id="15" name="object 15" descr=""/>
            <p:cNvSpPr/>
            <p:nvPr/>
          </p:nvSpPr>
          <p:spPr>
            <a:xfrm>
              <a:off x="3662362" y="175736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3476553" y="1266824"/>
                  </a:moveTo>
                  <a:lnTo>
                    <a:pt x="66746" y="1266824"/>
                  </a:lnTo>
                  <a:lnTo>
                    <a:pt x="62101" y="1266367"/>
                  </a:lnTo>
                  <a:lnTo>
                    <a:pt x="24240" y="1249218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76553" y="0"/>
                  </a:lnTo>
                  <a:lnTo>
                    <a:pt x="3515450" y="14645"/>
                  </a:lnTo>
                  <a:lnTo>
                    <a:pt x="3539656" y="48432"/>
                  </a:lnTo>
                  <a:lnTo>
                    <a:pt x="3543299" y="66746"/>
                  </a:lnTo>
                  <a:lnTo>
                    <a:pt x="3543299" y="1200078"/>
                  </a:lnTo>
                  <a:lnTo>
                    <a:pt x="3528653" y="1238975"/>
                  </a:lnTo>
                  <a:lnTo>
                    <a:pt x="3494866" y="1263181"/>
                  </a:lnTo>
                  <a:lnTo>
                    <a:pt x="3481198" y="1266367"/>
                  </a:lnTo>
                  <a:lnTo>
                    <a:pt x="3476553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662362" y="175736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71862" y="0"/>
                  </a:lnTo>
                  <a:lnTo>
                    <a:pt x="3476553" y="0"/>
                  </a:lnTo>
                  <a:lnTo>
                    <a:pt x="3481198" y="457"/>
                  </a:lnTo>
                  <a:lnTo>
                    <a:pt x="3485799" y="1372"/>
                  </a:lnTo>
                  <a:lnTo>
                    <a:pt x="3490399" y="2287"/>
                  </a:lnTo>
                  <a:lnTo>
                    <a:pt x="3494866" y="3642"/>
                  </a:lnTo>
                  <a:lnTo>
                    <a:pt x="3499200" y="5437"/>
                  </a:lnTo>
                  <a:lnTo>
                    <a:pt x="3503534" y="7232"/>
                  </a:lnTo>
                  <a:lnTo>
                    <a:pt x="3507650" y="9433"/>
                  </a:lnTo>
                  <a:lnTo>
                    <a:pt x="3511550" y="12039"/>
                  </a:lnTo>
                  <a:lnTo>
                    <a:pt x="3515450" y="14645"/>
                  </a:lnTo>
                  <a:lnTo>
                    <a:pt x="3519058" y="17606"/>
                  </a:lnTo>
                  <a:lnTo>
                    <a:pt x="3522375" y="20923"/>
                  </a:lnTo>
                  <a:lnTo>
                    <a:pt x="3525692" y="24240"/>
                  </a:lnTo>
                  <a:lnTo>
                    <a:pt x="3528653" y="27848"/>
                  </a:lnTo>
                  <a:lnTo>
                    <a:pt x="3531259" y="31748"/>
                  </a:lnTo>
                  <a:lnTo>
                    <a:pt x="3533865" y="35648"/>
                  </a:lnTo>
                  <a:lnTo>
                    <a:pt x="3536065" y="39765"/>
                  </a:lnTo>
                  <a:lnTo>
                    <a:pt x="3537861" y="44099"/>
                  </a:lnTo>
                  <a:lnTo>
                    <a:pt x="3539656" y="48432"/>
                  </a:lnTo>
                  <a:lnTo>
                    <a:pt x="3543300" y="71437"/>
                  </a:lnTo>
                  <a:lnTo>
                    <a:pt x="3543300" y="1195387"/>
                  </a:lnTo>
                  <a:lnTo>
                    <a:pt x="3531259" y="1235075"/>
                  </a:lnTo>
                  <a:lnTo>
                    <a:pt x="3511550" y="1254785"/>
                  </a:lnTo>
                  <a:lnTo>
                    <a:pt x="3507650" y="1257391"/>
                  </a:lnTo>
                  <a:lnTo>
                    <a:pt x="3503534" y="1259592"/>
                  </a:lnTo>
                  <a:lnTo>
                    <a:pt x="3499200" y="1261387"/>
                  </a:lnTo>
                  <a:lnTo>
                    <a:pt x="3494866" y="1263181"/>
                  </a:lnTo>
                  <a:lnTo>
                    <a:pt x="3471862" y="1266825"/>
                  </a:lnTo>
                  <a:lnTo>
                    <a:pt x="71437" y="1266825"/>
                  </a:lnTo>
                  <a:lnTo>
                    <a:pt x="31748" y="1254785"/>
                  </a:lnTo>
                  <a:lnTo>
                    <a:pt x="27848" y="1252179"/>
                  </a:lnTo>
                  <a:lnTo>
                    <a:pt x="24240" y="1249218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2" y="1231175"/>
                  </a:lnTo>
                  <a:lnTo>
                    <a:pt x="7232" y="1227059"/>
                  </a:lnTo>
                  <a:lnTo>
                    <a:pt x="5437" y="1222725"/>
                  </a:lnTo>
                  <a:lnTo>
                    <a:pt x="3642" y="1218391"/>
                  </a:lnTo>
                  <a:lnTo>
                    <a:pt x="2286" y="1213924"/>
                  </a:lnTo>
                  <a:lnTo>
                    <a:pt x="1372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35400" y="1979612"/>
              <a:ext cx="158750" cy="17461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3806825" y="1872904"/>
            <a:ext cx="1792605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libmalloc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SVR4-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based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systems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mallopt()</a:t>
            </a:r>
            <a:r>
              <a:rPr dirty="0" sz="13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configuration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657600" y="3181350"/>
            <a:ext cx="3552825" cy="1276350"/>
            <a:chOff x="3657600" y="3181350"/>
            <a:chExt cx="3552825" cy="1276350"/>
          </a:xfrm>
        </p:grpSpPr>
        <p:sp>
          <p:nvSpPr>
            <p:cNvPr id="20" name="object 20" descr=""/>
            <p:cNvSpPr/>
            <p:nvPr/>
          </p:nvSpPr>
          <p:spPr>
            <a:xfrm>
              <a:off x="3662362" y="318611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3476553" y="1266824"/>
                  </a:moveTo>
                  <a:lnTo>
                    <a:pt x="66746" y="1266824"/>
                  </a:lnTo>
                  <a:lnTo>
                    <a:pt x="62101" y="1266367"/>
                  </a:lnTo>
                  <a:lnTo>
                    <a:pt x="24240" y="1249217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76553" y="0"/>
                  </a:lnTo>
                  <a:lnTo>
                    <a:pt x="3515450" y="14645"/>
                  </a:lnTo>
                  <a:lnTo>
                    <a:pt x="3539656" y="48432"/>
                  </a:lnTo>
                  <a:lnTo>
                    <a:pt x="3543299" y="66746"/>
                  </a:lnTo>
                  <a:lnTo>
                    <a:pt x="3543299" y="1200078"/>
                  </a:lnTo>
                  <a:lnTo>
                    <a:pt x="3528653" y="1238975"/>
                  </a:lnTo>
                  <a:lnTo>
                    <a:pt x="3494866" y="1263181"/>
                  </a:lnTo>
                  <a:lnTo>
                    <a:pt x="3481198" y="1266367"/>
                  </a:lnTo>
                  <a:lnTo>
                    <a:pt x="3476553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662362" y="318611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71862" y="0"/>
                  </a:lnTo>
                  <a:lnTo>
                    <a:pt x="3476553" y="0"/>
                  </a:lnTo>
                  <a:lnTo>
                    <a:pt x="3481198" y="457"/>
                  </a:lnTo>
                  <a:lnTo>
                    <a:pt x="3485799" y="1372"/>
                  </a:lnTo>
                  <a:lnTo>
                    <a:pt x="3490399" y="2287"/>
                  </a:lnTo>
                  <a:lnTo>
                    <a:pt x="3494866" y="3642"/>
                  </a:lnTo>
                  <a:lnTo>
                    <a:pt x="3499200" y="5437"/>
                  </a:lnTo>
                  <a:lnTo>
                    <a:pt x="3503534" y="7232"/>
                  </a:lnTo>
                  <a:lnTo>
                    <a:pt x="3507650" y="9433"/>
                  </a:lnTo>
                  <a:lnTo>
                    <a:pt x="3511550" y="12039"/>
                  </a:lnTo>
                  <a:lnTo>
                    <a:pt x="3515450" y="14645"/>
                  </a:lnTo>
                  <a:lnTo>
                    <a:pt x="3519058" y="17606"/>
                  </a:lnTo>
                  <a:lnTo>
                    <a:pt x="3522375" y="20923"/>
                  </a:lnTo>
                  <a:lnTo>
                    <a:pt x="3525692" y="24240"/>
                  </a:lnTo>
                  <a:lnTo>
                    <a:pt x="3528653" y="27848"/>
                  </a:lnTo>
                  <a:lnTo>
                    <a:pt x="3531259" y="31748"/>
                  </a:lnTo>
                  <a:lnTo>
                    <a:pt x="3533865" y="35648"/>
                  </a:lnTo>
                  <a:lnTo>
                    <a:pt x="3541926" y="57500"/>
                  </a:lnTo>
                  <a:lnTo>
                    <a:pt x="3542841" y="62101"/>
                  </a:lnTo>
                  <a:lnTo>
                    <a:pt x="3543299" y="66746"/>
                  </a:lnTo>
                  <a:lnTo>
                    <a:pt x="3543300" y="71437"/>
                  </a:lnTo>
                  <a:lnTo>
                    <a:pt x="3543300" y="1195387"/>
                  </a:lnTo>
                  <a:lnTo>
                    <a:pt x="3537861" y="1222725"/>
                  </a:lnTo>
                  <a:lnTo>
                    <a:pt x="3536065" y="1227058"/>
                  </a:lnTo>
                  <a:lnTo>
                    <a:pt x="3511550" y="1254784"/>
                  </a:lnTo>
                  <a:lnTo>
                    <a:pt x="3507650" y="1257390"/>
                  </a:lnTo>
                  <a:lnTo>
                    <a:pt x="3471862" y="1266825"/>
                  </a:lnTo>
                  <a:lnTo>
                    <a:pt x="71437" y="1266825"/>
                  </a:lnTo>
                  <a:lnTo>
                    <a:pt x="66746" y="1266824"/>
                  </a:lnTo>
                  <a:lnTo>
                    <a:pt x="62101" y="1266367"/>
                  </a:lnTo>
                  <a:lnTo>
                    <a:pt x="57500" y="1265451"/>
                  </a:lnTo>
                  <a:lnTo>
                    <a:pt x="52899" y="1264536"/>
                  </a:lnTo>
                  <a:lnTo>
                    <a:pt x="31748" y="1254784"/>
                  </a:lnTo>
                  <a:lnTo>
                    <a:pt x="27848" y="1252178"/>
                  </a:lnTo>
                  <a:lnTo>
                    <a:pt x="24240" y="1249217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2" y="1231175"/>
                  </a:lnTo>
                  <a:lnTo>
                    <a:pt x="7232" y="1227058"/>
                  </a:lnTo>
                  <a:lnTo>
                    <a:pt x="5437" y="1222725"/>
                  </a:lnTo>
                  <a:lnTo>
                    <a:pt x="3642" y="1218391"/>
                  </a:lnTo>
                  <a:lnTo>
                    <a:pt x="2286" y="1213924"/>
                  </a:lnTo>
                  <a:lnTo>
                    <a:pt x="1372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835400" y="3455987"/>
              <a:ext cx="158750" cy="79375"/>
            </a:xfrm>
            <a:custGeom>
              <a:avLst/>
              <a:gdLst/>
              <a:ahLst/>
              <a:cxnLst/>
              <a:rect l="l" t="t" r="r" b="b"/>
              <a:pathLst>
                <a:path w="158750" h="79375">
                  <a:moveTo>
                    <a:pt x="158750" y="0"/>
                  </a:moveTo>
                  <a:lnTo>
                    <a:pt x="91281" y="67468"/>
                  </a:lnTo>
                  <a:lnTo>
                    <a:pt x="51593" y="27781"/>
                  </a:lnTo>
                  <a:lnTo>
                    <a:pt x="0" y="79375"/>
                  </a:lnTo>
                </a:path>
                <a:path w="158750" h="79375">
                  <a:moveTo>
                    <a:pt x="111125" y="0"/>
                  </a:moveTo>
                  <a:lnTo>
                    <a:pt x="158750" y="0"/>
                  </a:lnTo>
                  <a:lnTo>
                    <a:pt x="158750" y="47625"/>
                  </a:lnTo>
                </a:path>
              </a:pathLst>
            </a:custGeom>
            <a:ln w="158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806825" y="3294856"/>
            <a:ext cx="1384935" cy="990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30"/>
              </a:spcBef>
            </a:pP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dirty="0" sz="2050" spc="-90" b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fit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40"/>
              </a:spcBef>
              <a:buChar char="•"/>
              <a:tabLst>
                <a:tab pos="139065" algn="l"/>
              </a:tabLst>
            </a:pP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Faster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Multiple free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lists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362825" y="1752600"/>
            <a:ext cx="3562350" cy="1276350"/>
            <a:chOff x="7362825" y="1752600"/>
            <a:chExt cx="3562350" cy="1276350"/>
          </a:xfrm>
        </p:grpSpPr>
        <p:sp>
          <p:nvSpPr>
            <p:cNvPr id="25" name="object 25" descr=""/>
            <p:cNvSpPr/>
            <p:nvPr/>
          </p:nvSpPr>
          <p:spPr>
            <a:xfrm>
              <a:off x="7367587" y="1757362"/>
              <a:ext cx="3552825" cy="1266825"/>
            </a:xfrm>
            <a:custGeom>
              <a:avLst/>
              <a:gdLst/>
              <a:ahLst/>
              <a:cxnLst/>
              <a:rect l="l" t="t" r="r" b="b"/>
              <a:pathLst>
                <a:path w="3552825" h="1266825">
                  <a:moveTo>
                    <a:pt x="3486077" y="1266824"/>
                  </a:moveTo>
                  <a:lnTo>
                    <a:pt x="66746" y="1266824"/>
                  </a:lnTo>
                  <a:lnTo>
                    <a:pt x="62100" y="1266367"/>
                  </a:lnTo>
                  <a:lnTo>
                    <a:pt x="24239" y="1249218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3486077" y="0"/>
                  </a:lnTo>
                  <a:lnTo>
                    <a:pt x="3524975" y="14645"/>
                  </a:lnTo>
                  <a:lnTo>
                    <a:pt x="3549182" y="48432"/>
                  </a:lnTo>
                  <a:lnTo>
                    <a:pt x="3552824" y="66746"/>
                  </a:lnTo>
                  <a:lnTo>
                    <a:pt x="3552824" y="1200078"/>
                  </a:lnTo>
                  <a:lnTo>
                    <a:pt x="3538179" y="1238975"/>
                  </a:lnTo>
                  <a:lnTo>
                    <a:pt x="3504390" y="1263181"/>
                  </a:lnTo>
                  <a:lnTo>
                    <a:pt x="3490722" y="1266367"/>
                  </a:lnTo>
                  <a:lnTo>
                    <a:pt x="3486077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367587" y="1757362"/>
              <a:ext cx="3552825" cy="1266825"/>
            </a:xfrm>
            <a:custGeom>
              <a:avLst/>
              <a:gdLst/>
              <a:ahLst/>
              <a:cxnLst/>
              <a:rect l="l" t="t" r="r" b="b"/>
              <a:pathLst>
                <a:path w="35528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27847" y="14645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8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81387" y="0"/>
                  </a:lnTo>
                  <a:lnTo>
                    <a:pt x="3486077" y="0"/>
                  </a:lnTo>
                  <a:lnTo>
                    <a:pt x="3490722" y="457"/>
                  </a:lnTo>
                  <a:lnTo>
                    <a:pt x="3521074" y="12039"/>
                  </a:lnTo>
                  <a:lnTo>
                    <a:pt x="3524975" y="14645"/>
                  </a:lnTo>
                  <a:lnTo>
                    <a:pt x="3528583" y="17606"/>
                  </a:lnTo>
                  <a:lnTo>
                    <a:pt x="3531900" y="20923"/>
                  </a:lnTo>
                  <a:lnTo>
                    <a:pt x="3535218" y="24240"/>
                  </a:lnTo>
                  <a:lnTo>
                    <a:pt x="3547386" y="44099"/>
                  </a:lnTo>
                  <a:lnTo>
                    <a:pt x="3549182" y="48432"/>
                  </a:lnTo>
                  <a:lnTo>
                    <a:pt x="3550537" y="52899"/>
                  </a:lnTo>
                  <a:lnTo>
                    <a:pt x="3551451" y="57500"/>
                  </a:lnTo>
                  <a:lnTo>
                    <a:pt x="3552366" y="62100"/>
                  </a:lnTo>
                  <a:lnTo>
                    <a:pt x="3552824" y="66746"/>
                  </a:lnTo>
                  <a:lnTo>
                    <a:pt x="3552825" y="71437"/>
                  </a:lnTo>
                  <a:lnTo>
                    <a:pt x="3552825" y="1195387"/>
                  </a:lnTo>
                  <a:lnTo>
                    <a:pt x="3552824" y="1200078"/>
                  </a:lnTo>
                  <a:lnTo>
                    <a:pt x="3552366" y="1204723"/>
                  </a:lnTo>
                  <a:lnTo>
                    <a:pt x="3551451" y="1209324"/>
                  </a:lnTo>
                  <a:lnTo>
                    <a:pt x="3550537" y="1213924"/>
                  </a:lnTo>
                  <a:lnTo>
                    <a:pt x="3549182" y="1218391"/>
                  </a:lnTo>
                  <a:lnTo>
                    <a:pt x="3547386" y="1222725"/>
                  </a:lnTo>
                  <a:lnTo>
                    <a:pt x="3545590" y="1227059"/>
                  </a:lnTo>
                  <a:lnTo>
                    <a:pt x="3531900" y="1245901"/>
                  </a:lnTo>
                  <a:lnTo>
                    <a:pt x="3528583" y="1249218"/>
                  </a:lnTo>
                  <a:lnTo>
                    <a:pt x="3524975" y="1252179"/>
                  </a:lnTo>
                  <a:lnTo>
                    <a:pt x="3521074" y="1254785"/>
                  </a:lnTo>
                  <a:lnTo>
                    <a:pt x="3517174" y="1257391"/>
                  </a:lnTo>
                  <a:lnTo>
                    <a:pt x="3481387" y="1266825"/>
                  </a:lnTo>
                  <a:lnTo>
                    <a:pt x="71437" y="1266825"/>
                  </a:lnTo>
                  <a:lnTo>
                    <a:pt x="31747" y="1254785"/>
                  </a:lnTo>
                  <a:lnTo>
                    <a:pt x="27847" y="1252179"/>
                  </a:lnTo>
                  <a:lnTo>
                    <a:pt x="3642" y="1218391"/>
                  </a:lnTo>
                  <a:lnTo>
                    <a:pt x="1372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40625" y="1987550"/>
              <a:ext cx="158750" cy="15875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515175" y="1872904"/>
            <a:ext cx="1694180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jemalloc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70">
                <a:solidFill>
                  <a:srgbClr val="CBD5E1"/>
                </a:solidFill>
                <a:latin typeface="Microsoft Sans Serif"/>
                <a:cs typeface="Microsoft Sans Serif"/>
              </a:rPr>
              <a:t>FreeBSD</a:t>
            </a:r>
            <a:r>
              <a:rPr dirty="0" sz="130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8.0+</a:t>
            </a:r>
            <a:r>
              <a:rPr dirty="0" sz="1300" spc="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default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Multithreaded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focus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362825" y="3181350"/>
            <a:ext cx="3562350" cy="1276350"/>
            <a:chOff x="7362825" y="3181350"/>
            <a:chExt cx="3562350" cy="1276350"/>
          </a:xfrm>
        </p:grpSpPr>
        <p:sp>
          <p:nvSpPr>
            <p:cNvPr id="30" name="object 30" descr=""/>
            <p:cNvSpPr/>
            <p:nvPr/>
          </p:nvSpPr>
          <p:spPr>
            <a:xfrm>
              <a:off x="7367587" y="3186112"/>
              <a:ext cx="3552825" cy="1266825"/>
            </a:xfrm>
            <a:custGeom>
              <a:avLst/>
              <a:gdLst/>
              <a:ahLst/>
              <a:cxnLst/>
              <a:rect l="l" t="t" r="r" b="b"/>
              <a:pathLst>
                <a:path w="3552825" h="1266825">
                  <a:moveTo>
                    <a:pt x="3486077" y="1266824"/>
                  </a:moveTo>
                  <a:lnTo>
                    <a:pt x="66746" y="1266824"/>
                  </a:lnTo>
                  <a:lnTo>
                    <a:pt x="62100" y="1266367"/>
                  </a:lnTo>
                  <a:lnTo>
                    <a:pt x="24239" y="1249217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3486077" y="0"/>
                  </a:lnTo>
                  <a:lnTo>
                    <a:pt x="3524975" y="14645"/>
                  </a:lnTo>
                  <a:lnTo>
                    <a:pt x="3549182" y="48432"/>
                  </a:lnTo>
                  <a:lnTo>
                    <a:pt x="3552824" y="66746"/>
                  </a:lnTo>
                  <a:lnTo>
                    <a:pt x="3552824" y="1200078"/>
                  </a:lnTo>
                  <a:lnTo>
                    <a:pt x="3538179" y="1238975"/>
                  </a:lnTo>
                  <a:lnTo>
                    <a:pt x="3504390" y="1263181"/>
                  </a:lnTo>
                  <a:lnTo>
                    <a:pt x="3490722" y="1266367"/>
                  </a:lnTo>
                  <a:lnTo>
                    <a:pt x="3486077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67587" y="3186112"/>
              <a:ext cx="3552825" cy="1266825"/>
            </a:xfrm>
            <a:custGeom>
              <a:avLst/>
              <a:gdLst/>
              <a:ahLst/>
              <a:cxnLst/>
              <a:rect l="l" t="t" r="r" b="b"/>
              <a:pathLst>
                <a:path w="35528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27847" y="14645"/>
                  </a:lnTo>
                  <a:lnTo>
                    <a:pt x="31747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8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81387" y="0"/>
                  </a:lnTo>
                  <a:lnTo>
                    <a:pt x="3486077" y="0"/>
                  </a:lnTo>
                  <a:lnTo>
                    <a:pt x="3490722" y="457"/>
                  </a:lnTo>
                  <a:lnTo>
                    <a:pt x="3495323" y="1372"/>
                  </a:lnTo>
                  <a:lnTo>
                    <a:pt x="3499925" y="2287"/>
                  </a:lnTo>
                  <a:lnTo>
                    <a:pt x="3504390" y="3642"/>
                  </a:lnTo>
                  <a:lnTo>
                    <a:pt x="3508724" y="5437"/>
                  </a:lnTo>
                  <a:lnTo>
                    <a:pt x="3513058" y="7232"/>
                  </a:lnTo>
                  <a:lnTo>
                    <a:pt x="3517174" y="9433"/>
                  </a:lnTo>
                  <a:lnTo>
                    <a:pt x="3521074" y="12039"/>
                  </a:lnTo>
                  <a:lnTo>
                    <a:pt x="3524975" y="14645"/>
                  </a:lnTo>
                  <a:lnTo>
                    <a:pt x="3528583" y="17606"/>
                  </a:lnTo>
                  <a:lnTo>
                    <a:pt x="3531900" y="20923"/>
                  </a:lnTo>
                  <a:lnTo>
                    <a:pt x="3535218" y="24240"/>
                  </a:lnTo>
                  <a:lnTo>
                    <a:pt x="3547386" y="44099"/>
                  </a:lnTo>
                  <a:lnTo>
                    <a:pt x="3549182" y="48432"/>
                  </a:lnTo>
                  <a:lnTo>
                    <a:pt x="3550537" y="52899"/>
                  </a:lnTo>
                  <a:lnTo>
                    <a:pt x="3551451" y="57500"/>
                  </a:lnTo>
                  <a:lnTo>
                    <a:pt x="3552366" y="62101"/>
                  </a:lnTo>
                  <a:lnTo>
                    <a:pt x="3552824" y="66746"/>
                  </a:lnTo>
                  <a:lnTo>
                    <a:pt x="3552825" y="71437"/>
                  </a:lnTo>
                  <a:lnTo>
                    <a:pt x="3552825" y="1195387"/>
                  </a:lnTo>
                  <a:lnTo>
                    <a:pt x="3552824" y="1200078"/>
                  </a:lnTo>
                  <a:lnTo>
                    <a:pt x="3552366" y="1204723"/>
                  </a:lnTo>
                  <a:lnTo>
                    <a:pt x="3551451" y="1209324"/>
                  </a:lnTo>
                  <a:lnTo>
                    <a:pt x="3550537" y="1213924"/>
                  </a:lnTo>
                  <a:lnTo>
                    <a:pt x="3549182" y="1218391"/>
                  </a:lnTo>
                  <a:lnTo>
                    <a:pt x="3547386" y="1222725"/>
                  </a:lnTo>
                  <a:lnTo>
                    <a:pt x="3545590" y="1227058"/>
                  </a:lnTo>
                  <a:lnTo>
                    <a:pt x="3531900" y="1245901"/>
                  </a:lnTo>
                  <a:lnTo>
                    <a:pt x="3528583" y="1249217"/>
                  </a:lnTo>
                  <a:lnTo>
                    <a:pt x="3524975" y="1252178"/>
                  </a:lnTo>
                  <a:lnTo>
                    <a:pt x="3521074" y="1254784"/>
                  </a:lnTo>
                  <a:lnTo>
                    <a:pt x="3517174" y="1257390"/>
                  </a:lnTo>
                  <a:lnTo>
                    <a:pt x="3495323" y="1265451"/>
                  </a:lnTo>
                  <a:lnTo>
                    <a:pt x="3490722" y="1266367"/>
                  </a:lnTo>
                  <a:lnTo>
                    <a:pt x="3486077" y="1266824"/>
                  </a:lnTo>
                  <a:lnTo>
                    <a:pt x="3481387" y="1266825"/>
                  </a:lnTo>
                  <a:lnTo>
                    <a:pt x="71437" y="1266825"/>
                  </a:lnTo>
                  <a:lnTo>
                    <a:pt x="66746" y="1266824"/>
                  </a:lnTo>
                  <a:lnTo>
                    <a:pt x="62100" y="1266367"/>
                  </a:lnTo>
                  <a:lnTo>
                    <a:pt x="57499" y="1265451"/>
                  </a:lnTo>
                  <a:lnTo>
                    <a:pt x="52898" y="1264536"/>
                  </a:lnTo>
                  <a:lnTo>
                    <a:pt x="31747" y="1254784"/>
                  </a:lnTo>
                  <a:lnTo>
                    <a:pt x="27847" y="1252178"/>
                  </a:lnTo>
                  <a:lnTo>
                    <a:pt x="5436" y="1222725"/>
                  </a:lnTo>
                  <a:lnTo>
                    <a:pt x="3642" y="1218391"/>
                  </a:lnTo>
                  <a:lnTo>
                    <a:pt x="2286" y="1213924"/>
                  </a:lnTo>
                  <a:lnTo>
                    <a:pt x="1372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9930" y="3407814"/>
              <a:ext cx="160138" cy="175721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7515175" y="3294856"/>
            <a:ext cx="1759585" cy="990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30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alloca</a:t>
            </a:r>
            <a:r>
              <a:rPr dirty="0" sz="2050" spc="-10" b="1">
                <a:solidFill>
                  <a:srgbClr val="FFFFFF"/>
                </a:solidFill>
                <a:latin typeface="Arial"/>
                <a:cs typeface="Arial"/>
              </a:rPr>
              <a:t>()</a:t>
            </a:r>
            <a:endParaRPr sz="205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Stack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frame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Automatic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1077574" y="1752600"/>
            <a:ext cx="3552825" cy="1276350"/>
            <a:chOff x="11077574" y="1752600"/>
            <a:chExt cx="3552825" cy="1276350"/>
          </a:xfrm>
        </p:grpSpPr>
        <p:sp>
          <p:nvSpPr>
            <p:cNvPr id="35" name="object 35" descr=""/>
            <p:cNvSpPr/>
            <p:nvPr/>
          </p:nvSpPr>
          <p:spPr>
            <a:xfrm>
              <a:off x="11082336" y="175736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3476553" y="1266824"/>
                  </a:moveTo>
                  <a:lnTo>
                    <a:pt x="66747" y="1266824"/>
                  </a:lnTo>
                  <a:lnTo>
                    <a:pt x="62101" y="1266367"/>
                  </a:lnTo>
                  <a:lnTo>
                    <a:pt x="24240" y="1249218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476553" y="0"/>
                  </a:lnTo>
                  <a:lnTo>
                    <a:pt x="3515451" y="14645"/>
                  </a:lnTo>
                  <a:lnTo>
                    <a:pt x="3539656" y="48432"/>
                  </a:lnTo>
                  <a:lnTo>
                    <a:pt x="3543300" y="66746"/>
                  </a:lnTo>
                  <a:lnTo>
                    <a:pt x="3543300" y="1200078"/>
                  </a:lnTo>
                  <a:lnTo>
                    <a:pt x="3528654" y="1238975"/>
                  </a:lnTo>
                  <a:lnTo>
                    <a:pt x="3494865" y="1263181"/>
                  </a:lnTo>
                  <a:lnTo>
                    <a:pt x="3481198" y="1266367"/>
                  </a:lnTo>
                  <a:lnTo>
                    <a:pt x="3476553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082336" y="175736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1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0" y="39765"/>
                  </a:lnTo>
                  <a:lnTo>
                    <a:pt x="9431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8" y="2287"/>
                  </a:lnTo>
                  <a:lnTo>
                    <a:pt x="57499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471863" y="0"/>
                  </a:lnTo>
                  <a:lnTo>
                    <a:pt x="3476553" y="0"/>
                  </a:lnTo>
                  <a:lnTo>
                    <a:pt x="3481198" y="457"/>
                  </a:lnTo>
                  <a:lnTo>
                    <a:pt x="3519059" y="17606"/>
                  </a:lnTo>
                  <a:lnTo>
                    <a:pt x="3522376" y="20923"/>
                  </a:lnTo>
                  <a:lnTo>
                    <a:pt x="3525693" y="24240"/>
                  </a:lnTo>
                  <a:lnTo>
                    <a:pt x="3528654" y="27848"/>
                  </a:lnTo>
                  <a:lnTo>
                    <a:pt x="3531258" y="31748"/>
                  </a:lnTo>
                  <a:lnTo>
                    <a:pt x="3533865" y="35648"/>
                  </a:lnTo>
                  <a:lnTo>
                    <a:pt x="3541927" y="57500"/>
                  </a:lnTo>
                  <a:lnTo>
                    <a:pt x="3542842" y="62100"/>
                  </a:lnTo>
                  <a:lnTo>
                    <a:pt x="3543300" y="66746"/>
                  </a:lnTo>
                  <a:lnTo>
                    <a:pt x="3543300" y="71437"/>
                  </a:lnTo>
                  <a:lnTo>
                    <a:pt x="3543300" y="1195387"/>
                  </a:lnTo>
                  <a:lnTo>
                    <a:pt x="3543300" y="1200078"/>
                  </a:lnTo>
                  <a:lnTo>
                    <a:pt x="3542841" y="1204723"/>
                  </a:lnTo>
                  <a:lnTo>
                    <a:pt x="3541926" y="1209324"/>
                  </a:lnTo>
                  <a:lnTo>
                    <a:pt x="3541012" y="1213924"/>
                  </a:lnTo>
                  <a:lnTo>
                    <a:pt x="3522376" y="1245901"/>
                  </a:lnTo>
                  <a:lnTo>
                    <a:pt x="3519059" y="1249218"/>
                  </a:lnTo>
                  <a:lnTo>
                    <a:pt x="3515451" y="1252179"/>
                  </a:lnTo>
                  <a:lnTo>
                    <a:pt x="3511550" y="1254785"/>
                  </a:lnTo>
                  <a:lnTo>
                    <a:pt x="3507649" y="1257391"/>
                  </a:lnTo>
                  <a:lnTo>
                    <a:pt x="3471863" y="1266825"/>
                  </a:lnTo>
                  <a:lnTo>
                    <a:pt x="71438" y="1266825"/>
                  </a:lnTo>
                  <a:lnTo>
                    <a:pt x="44099" y="1261387"/>
                  </a:lnTo>
                  <a:lnTo>
                    <a:pt x="39765" y="1259592"/>
                  </a:lnTo>
                  <a:lnTo>
                    <a:pt x="20924" y="1245901"/>
                  </a:lnTo>
                  <a:lnTo>
                    <a:pt x="17606" y="1242584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1" y="1231175"/>
                  </a:lnTo>
                  <a:lnTo>
                    <a:pt x="7230" y="1227059"/>
                  </a:lnTo>
                  <a:lnTo>
                    <a:pt x="5436" y="1222725"/>
                  </a:lnTo>
                  <a:lnTo>
                    <a:pt x="3641" y="1218391"/>
                  </a:lnTo>
                  <a:lnTo>
                    <a:pt x="2286" y="1213924"/>
                  </a:lnTo>
                  <a:lnTo>
                    <a:pt x="1371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55375" y="1987550"/>
              <a:ext cx="158750" cy="158750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1223526" y="1872904"/>
            <a:ext cx="1639570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TCMalloc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Google's</a:t>
            </a:r>
            <a:r>
              <a:rPr dirty="0" sz="13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allocator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Thread-local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caches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1077574" y="3181350"/>
            <a:ext cx="3552825" cy="1276350"/>
            <a:chOff x="11077574" y="3181350"/>
            <a:chExt cx="3552825" cy="1276350"/>
          </a:xfrm>
        </p:grpSpPr>
        <p:sp>
          <p:nvSpPr>
            <p:cNvPr id="40" name="object 40" descr=""/>
            <p:cNvSpPr/>
            <p:nvPr/>
          </p:nvSpPr>
          <p:spPr>
            <a:xfrm>
              <a:off x="11082336" y="318611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3476553" y="1266824"/>
                  </a:moveTo>
                  <a:lnTo>
                    <a:pt x="66747" y="1266824"/>
                  </a:lnTo>
                  <a:lnTo>
                    <a:pt x="62101" y="1266367"/>
                  </a:lnTo>
                  <a:lnTo>
                    <a:pt x="24240" y="1249217"/>
                  </a:lnTo>
                  <a:lnTo>
                    <a:pt x="2286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3476553" y="0"/>
                  </a:lnTo>
                  <a:lnTo>
                    <a:pt x="3515451" y="14645"/>
                  </a:lnTo>
                  <a:lnTo>
                    <a:pt x="3539656" y="48432"/>
                  </a:lnTo>
                  <a:lnTo>
                    <a:pt x="3543300" y="66746"/>
                  </a:lnTo>
                  <a:lnTo>
                    <a:pt x="3543300" y="1200078"/>
                  </a:lnTo>
                  <a:lnTo>
                    <a:pt x="3528654" y="1238975"/>
                  </a:lnTo>
                  <a:lnTo>
                    <a:pt x="3494865" y="1263181"/>
                  </a:lnTo>
                  <a:lnTo>
                    <a:pt x="3481198" y="1266367"/>
                  </a:lnTo>
                  <a:lnTo>
                    <a:pt x="3476553" y="12668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1082336" y="3186112"/>
              <a:ext cx="3543300" cy="1266825"/>
            </a:xfrm>
            <a:custGeom>
              <a:avLst/>
              <a:gdLst/>
              <a:ahLst/>
              <a:cxnLst/>
              <a:rect l="l" t="t" r="r" b="b"/>
              <a:pathLst>
                <a:path w="3543300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0" y="39765"/>
                  </a:lnTo>
                  <a:lnTo>
                    <a:pt x="9431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8" y="2287"/>
                  </a:lnTo>
                  <a:lnTo>
                    <a:pt x="57499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471863" y="0"/>
                  </a:lnTo>
                  <a:lnTo>
                    <a:pt x="3476553" y="0"/>
                  </a:lnTo>
                  <a:lnTo>
                    <a:pt x="3481198" y="457"/>
                  </a:lnTo>
                  <a:lnTo>
                    <a:pt x="3485799" y="1372"/>
                  </a:lnTo>
                  <a:lnTo>
                    <a:pt x="3490401" y="2287"/>
                  </a:lnTo>
                  <a:lnTo>
                    <a:pt x="3494866" y="3642"/>
                  </a:lnTo>
                  <a:lnTo>
                    <a:pt x="3499200" y="5437"/>
                  </a:lnTo>
                  <a:lnTo>
                    <a:pt x="3503534" y="7232"/>
                  </a:lnTo>
                  <a:lnTo>
                    <a:pt x="3522376" y="20923"/>
                  </a:lnTo>
                  <a:lnTo>
                    <a:pt x="3525693" y="24240"/>
                  </a:lnTo>
                  <a:lnTo>
                    <a:pt x="3528654" y="27848"/>
                  </a:lnTo>
                  <a:lnTo>
                    <a:pt x="3531258" y="31748"/>
                  </a:lnTo>
                  <a:lnTo>
                    <a:pt x="3533865" y="35648"/>
                  </a:lnTo>
                  <a:lnTo>
                    <a:pt x="3541927" y="57500"/>
                  </a:lnTo>
                  <a:lnTo>
                    <a:pt x="3542842" y="62101"/>
                  </a:lnTo>
                  <a:lnTo>
                    <a:pt x="3543300" y="66746"/>
                  </a:lnTo>
                  <a:lnTo>
                    <a:pt x="3543300" y="71437"/>
                  </a:lnTo>
                  <a:lnTo>
                    <a:pt x="3543300" y="1195387"/>
                  </a:lnTo>
                  <a:lnTo>
                    <a:pt x="3543300" y="1200078"/>
                  </a:lnTo>
                  <a:lnTo>
                    <a:pt x="3542841" y="1204723"/>
                  </a:lnTo>
                  <a:lnTo>
                    <a:pt x="3541926" y="1209324"/>
                  </a:lnTo>
                  <a:lnTo>
                    <a:pt x="3541012" y="1213924"/>
                  </a:lnTo>
                  <a:lnTo>
                    <a:pt x="3522376" y="1245901"/>
                  </a:lnTo>
                  <a:lnTo>
                    <a:pt x="3519059" y="1249217"/>
                  </a:lnTo>
                  <a:lnTo>
                    <a:pt x="3515451" y="1252178"/>
                  </a:lnTo>
                  <a:lnTo>
                    <a:pt x="3511550" y="1254784"/>
                  </a:lnTo>
                  <a:lnTo>
                    <a:pt x="3507649" y="1257390"/>
                  </a:lnTo>
                  <a:lnTo>
                    <a:pt x="3471863" y="1266825"/>
                  </a:lnTo>
                  <a:lnTo>
                    <a:pt x="71438" y="1266825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35649" y="1257390"/>
                  </a:lnTo>
                  <a:lnTo>
                    <a:pt x="31748" y="1254784"/>
                  </a:lnTo>
                  <a:lnTo>
                    <a:pt x="27848" y="1252178"/>
                  </a:lnTo>
                  <a:lnTo>
                    <a:pt x="24240" y="1249217"/>
                  </a:lnTo>
                  <a:lnTo>
                    <a:pt x="20924" y="1245901"/>
                  </a:lnTo>
                  <a:lnTo>
                    <a:pt x="17606" y="1242584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1" y="1231175"/>
                  </a:lnTo>
                  <a:lnTo>
                    <a:pt x="7230" y="1227058"/>
                  </a:lnTo>
                  <a:lnTo>
                    <a:pt x="5436" y="1222725"/>
                  </a:lnTo>
                  <a:lnTo>
                    <a:pt x="3641" y="1218391"/>
                  </a:lnTo>
                  <a:lnTo>
                    <a:pt x="2286" y="1213924"/>
                  </a:lnTo>
                  <a:lnTo>
                    <a:pt x="1371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254681" y="3407814"/>
              <a:ext cx="160138" cy="175721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1223526" y="3301654"/>
            <a:ext cx="1865630" cy="9842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vmalloc</a:t>
            </a:r>
            <a:endParaRPr sz="2000">
              <a:latin typeface="Arial"/>
              <a:cs typeface="Arial"/>
            </a:endParaRPr>
          </a:p>
          <a:p>
            <a:pPr marL="139065" indent="-126364">
              <a:lnSpc>
                <a:spcPct val="100000"/>
              </a:lnSpc>
              <a:spcBef>
                <a:spcPts val="1150"/>
              </a:spcBef>
              <a:buChar char="•"/>
              <a:tabLst>
                <a:tab pos="139065" algn="l"/>
              </a:tabLst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Per-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region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strategies</a:t>
            </a:r>
            <a:endParaRPr sz="1300">
              <a:latin typeface="Microsoft Sans Serif"/>
              <a:cs typeface="Microsoft Sans Serif"/>
            </a:endParaRPr>
          </a:p>
          <a:p>
            <a:pPr marL="139065" indent="-126364">
              <a:lnSpc>
                <a:spcPct val="100000"/>
              </a:lnSpc>
              <a:spcBef>
                <a:spcPts val="840"/>
              </a:spcBef>
              <a:buChar char="•"/>
              <a:tabLst>
                <a:tab pos="139065" algn="l"/>
              </a:tabLst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Advanced</a:t>
            </a:r>
            <a:r>
              <a:rPr dirty="0" sz="130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management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3210" rIns="0" bIns="0" rtlCol="0" vert="horz">
            <a:spAutoFit/>
          </a:bodyPr>
          <a:lstStyle/>
          <a:p>
            <a:pPr marL="1073150">
              <a:lnSpc>
                <a:spcPct val="100000"/>
              </a:lnSpc>
              <a:spcBef>
                <a:spcPts val="2230"/>
              </a:spcBef>
            </a:pPr>
            <a:r>
              <a:rPr dirty="0" sz="6100" spc="-280"/>
              <a:t>Chapter</a:t>
            </a:r>
            <a:r>
              <a:rPr dirty="0" sz="6100" spc="-390"/>
              <a:t> </a:t>
            </a:r>
            <a:r>
              <a:rPr dirty="0" sz="6100" spc="-270"/>
              <a:t>Overview</a:t>
            </a:r>
            <a:endParaRPr sz="6100"/>
          </a:p>
          <a:p>
            <a:pPr marL="1048385">
              <a:lnSpc>
                <a:spcPct val="100000"/>
              </a:lnSpc>
              <a:spcBef>
                <a:spcPts val="905"/>
              </a:spcBef>
            </a:pP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What</a:t>
            </a:r>
            <a:r>
              <a:rPr dirty="0" sz="2500" spc="-10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5" b="0">
                <a:solidFill>
                  <a:srgbClr val="93C4FD"/>
                </a:solidFill>
                <a:latin typeface="Microsoft Sans Serif"/>
                <a:cs typeface="Microsoft Sans Serif"/>
              </a:rPr>
              <a:t>We</a:t>
            </a:r>
            <a:r>
              <a:rPr dirty="0" sz="2600" spc="-105" b="0">
                <a:solidFill>
                  <a:srgbClr val="93C4FD"/>
                </a:solidFill>
                <a:latin typeface="Gungsuh"/>
                <a:cs typeface="Gungsuh"/>
              </a:rPr>
              <a:t>'</a:t>
            </a:r>
            <a:r>
              <a:rPr dirty="0" sz="2500" spc="-105" b="0">
                <a:solidFill>
                  <a:srgbClr val="93C4FD"/>
                </a:solidFill>
                <a:latin typeface="Microsoft Sans Serif"/>
                <a:cs typeface="Microsoft Sans Serif"/>
              </a:rPr>
              <a:t>ll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 Learn</a:t>
            </a:r>
            <a:r>
              <a:rPr dirty="0" sz="2500" spc="-10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5" b="0">
                <a:solidFill>
                  <a:srgbClr val="93C4FD"/>
                </a:solidFill>
                <a:latin typeface="Microsoft Sans Serif"/>
                <a:cs typeface="Microsoft Sans Serif"/>
              </a:rPr>
              <a:t>About</a:t>
            </a:r>
            <a:r>
              <a:rPr dirty="0" sz="2500" spc="-10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Process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Environment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2095500"/>
            <a:ext cx="3505200" cy="1809750"/>
            <a:chOff x="3657600" y="2095500"/>
            <a:chExt cx="3505200" cy="180975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21002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8" y="1800224"/>
                  </a:moveTo>
                  <a:lnTo>
                    <a:pt x="66746" y="1800224"/>
                  </a:lnTo>
                  <a:lnTo>
                    <a:pt x="62101" y="1799767"/>
                  </a:lnTo>
                  <a:lnTo>
                    <a:pt x="24240" y="1782617"/>
                  </a:lnTo>
                  <a:lnTo>
                    <a:pt x="2286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28928" y="0"/>
                  </a:lnTo>
                  <a:lnTo>
                    <a:pt x="3467825" y="14644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1733477"/>
                  </a:lnTo>
                  <a:lnTo>
                    <a:pt x="3481029" y="1772375"/>
                  </a:lnTo>
                  <a:lnTo>
                    <a:pt x="3447241" y="1796581"/>
                  </a:lnTo>
                  <a:lnTo>
                    <a:pt x="3433573" y="1799767"/>
                  </a:lnTo>
                  <a:lnTo>
                    <a:pt x="3428928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21002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63925" y="12039"/>
                  </a:lnTo>
                  <a:lnTo>
                    <a:pt x="3467825" y="14645"/>
                  </a:lnTo>
                  <a:lnTo>
                    <a:pt x="3471434" y="17606"/>
                  </a:lnTo>
                  <a:lnTo>
                    <a:pt x="3474751" y="20923"/>
                  </a:lnTo>
                  <a:lnTo>
                    <a:pt x="3478068" y="24240"/>
                  </a:lnTo>
                  <a:lnTo>
                    <a:pt x="3481029" y="27848"/>
                  </a:lnTo>
                  <a:lnTo>
                    <a:pt x="3483634" y="31748"/>
                  </a:lnTo>
                  <a:lnTo>
                    <a:pt x="3486240" y="35648"/>
                  </a:lnTo>
                  <a:lnTo>
                    <a:pt x="3488441" y="39765"/>
                  </a:lnTo>
                  <a:lnTo>
                    <a:pt x="3490236" y="44099"/>
                  </a:lnTo>
                  <a:lnTo>
                    <a:pt x="3492031" y="48433"/>
                  </a:lnTo>
                  <a:lnTo>
                    <a:pt x="3493386" y="52899"/>
                  </a:lnTo>
                  <a:lnTo>
                    <a:pt x="3494301" y="57500"/>
                  </a:lnTo>
                  <a:lnTo>
                    <a:pt x="3495216" y="62101"/>
                  </a:lnTo>
                  <a:lnTo>
                    <a:pt x="3495674" y="66747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0236" y="1756124"/>
                  </a:lnTo>
                  <a:lnTo>
                    <a:pt x="3488441" y="1760458"/>
                  </a:lnTo>
                  <a:lnTo>
                    <a:pt x="3486240" y="1764575"/>
                  </a:lnTo>
                  <a:lnTo>
                    <a:pt x="3483634" y="1768475"/>
                  </a:lnTo>
                  <a:lnTo>
                    <a:pt x="3481029" y="1772375"/>
                  </a:lnTo>
                  <a:lnTo>
                    <a:pt x="3447241" y="1796581"/>
                  </a:lnTo>
                  <a:lnTo>
                    <a:pt x="3424237" y="1800225"/>
                  </a:lnTo>
                  <a:lnTo>
                    <a:pt x="71437" y="1800225"/>
                  </a:lnTo>
                  <a:lnTo>
                    <a:pt x="31748" y="1788184"/>
                  </a:lnTo>
                  <a:lnTo>
                    <a:pt x="27848" y="1785578"/>
                  </a:lnTo>
                  <a:lnTo>
                    <a:pt x="24240" y="1782617"/>
                  </a:lnTo>
                  <a:lnTo>
                    <a:pt x="20923" y="1779301"/>
                  </a:lnTo>
                  <a:lnTo>
                    <a:pt x="17606" y="1775984"/>
                  </a:lnTo>
                  <a:lnTo>
                    <a:pt x="14645" y="1772375"/>
                  </a:lnTo>
                  <a:lnTo>
                    <a:pt x="12039" y="1768475"/>
                  </a:lnTo>
                  <a:lnTo>
                    <a:pt x="9432" y="1764575"/>
                  </a:lnTo>
                  <a:lnTo>
                    <a:pt x="7232" y="1760458"/>
                  </a:lnTo>
                  <a:lnTo>
                    <a:pt x="5437" y="1756124"/>
                  </a:lnTo>
                  <a:lnTo>
                    <a:pt x="3642" y="1751791"/>
                  </a:lnTo>
                  <a:lnTo>
                    <a:pt x="2286" y="1747324"/>
                  </a:lnTo>
                  <a:lnTo>
                    <a:pt x="1372" y="1742724"/>
                  </a:lnTo>
                  <a:lnTo>
                    <a:pt x="457" y="1738123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46525" y="2397125"/>
              <a:ext cx="203200" cy="177800"/>
            </a:xfrm>
            <a:custGeom>
              <a:avLst/>
              <a:gdLst/>
              <a:ahLst/>
              <a:cxnLst/>
              <a:rect l="l" t="t" r="r" b="b"/>
              <a:pathLst>
                <a:path w="203200" h="177800">
                  <a:moveTo>
                    <a:pt x="0" y="152400"/>
                  </a:moveTo>
                  <a:lnTo>
                    <a:pt x="76200" y="76200"/>
                  </a:lnTo>
                  <a:lnTo>
                    <a:pt x="0" y="0"/>
                  </a:lnTo>
                </a:path>
                <a:path w="203200" h="177800">
                  <a:moveTo>
                    <a:pt x="101600" y="177800"/>
                  </a:moveTo>
                  <a:lnTo>
                    <a:pt x="203200" y="177800"/>
                  </a:lnTo>
                </a:path>
              </a:pathLst>
            </a:custGeom>
            <a:ln w="254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83025" y="2749204"/>
            <a:ext cx="2662555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r>
              <a:rPr dirty="0" sz="200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910"/>
              </a:spcBef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How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programs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start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execution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and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receive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391400" y="2095500"/>
            <a:ext cx="3505200" cy="1809750"/>
            <a:chOff x="7391400" y="2095500"/>
            <a:chExt cx="3505200" cy="1809750"/>
          </a:xfrm>
        </p:grpSpPr>
        <p:sp>
          <p:nvSpPr>
            <p:cNvPr id="9" name="object 9" descr=""/>
            <p:cNvSpPr/>
            <p:nvPr/>
          </p:nvSpPr>
          <p:spPr>
            <a:xfrm>
              <a:off x="7396162" y="21002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7" y="1800224"/>
                  </a:moveTo>
                  <a:lnTo>
                    <a:pt x="66746" y="1800224"/>
                  </a:lnTo>
                  <a:lnTo>
                    <a:pt x="62101" y="1799767"/>
                  </a:lnTo>
                  <a:lnTo>
                    <a:pt x="24239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28927" y="0"/>
                  </a:lnTo>
                  <a:lnTo>
                    <a:pt x="3467826" y="14644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1733477"/>
                  </a:lnTo>
                  <a:lnTo>
                    <a:pt x="3481028" y="1772375"/>
                  </a:lnTo>
                  <a:lnTo>
                    <a:pt x="3447240" y="1796581"/>
                  </a:lnTo>
                  <a:lnTo>
                    <a:pt x="3433573" y="1799767"/>
                  </a:lnTo>
                  <a:lnTo>
                    <a:pt x="3428927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396162" y="21002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6" y="62101"/>
                  </a:lnTo>
                  <a:lnTo>
                    <a:pt x="1371" y="57500"/>
                  </a:lnTo>
                  <a:lnTo>
                    <a:pt x="2287" y="52900"/>
                  </a:lnTo>
                  <a:lnTo>
                    <a:pt x="3641" y="48433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51574" y="5437"/>
                  </a:lnTo>
                  <a:lnTo>
                    <a:pt x="3455909" y="7232"/>
                  </a:lnTo>
                  <a:lnTo>
                    <a:pt x="3474750" y="20923"/>
                  </a:lnTo>
                  <a:lnTo>
                    <a:pt x="3478067" y="24240"/>
                  </a:lnTo>
                  <a:lnTo>
                    <a:pt x="3494300" y="57500"/>
                  </a:lnTo>
                  <a:lnTo>
                    <a:pt x="3495216" y="62101"/>
                  </a:lnTo>
                  <a:lnTo>
                    <a:pt x="3495674" y="66747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5674" y="1733477"/>
                  </a:lnTo>
                  <a:lnTo>
                    <a:pt x="3495216" y="1738123"/>
                  </a:lnTo>
                  <a:lnTo>
                    <a:pt x="3494300" y="1742724"/>
                  </a:lnTo>
                  <a:lnTo>
                    <a:pt x="3493386" y="1747324"/>
                  </a:lnTo>
                  <a:lnTo>
                    <a:pt x="3471434" y="1782617"/>
                  </a:lnTo>
                  <a:lnTo>
                    <a:pt x="3451574" y="1794786"/>
                  </a:lnTo>
                  <a:lnTo>
                    <a:pt x="3447240" y="1796581"/>
                  </a:lnTo>
                  <a:lnTo>
                    <a:pt x="3424237" y="1800225"/>
                  </a:lnTo>
                  <a:lnTo>
                    <a:pt x="71437" y="1800225"/>
                  </a:lnTo>
                  <a:lnTo>
                    <a:pt x="44099" y="1794786"/>
                  </a:lnTo>
                  <a:lnTo>
                    <a:pt x="39765" y="1792991"/>
                  </a:lnTo>
                  <a:lnTo>
                    <a:pt x="9432" y="1764575"/>
                  </a:lnTo>
                  <a:lnTo>
                    <a:pt x="5437" y="1756124"/>
                  </a:lnTo>
                  <a:lnTo>
                    <a:pt x="3641" y="1751791"/>
                  </a:lnTo>
                  <a:lnTo>
                    <a:pt x="2287" y="1747324"/>
                  </a:lnTo>
                  <a:lnTo>
                    <a:pt x="1371" y="1742724"/>
                  </a:lnTo>
                  <a:lnTo>
                    <a:pt x="456" y="1738123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54884" y="235889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4" h="254635">
                  <a:moveTo>
                    <a:pt x="251513" y="101731"/>
                  </a:moveTo>
                  <a:lnTo>
                    <a:pt x="252472" y="106435"/>
                  </a:lnTo>
                  <a:lnTo>
                    <a:pt x="253161" y="111177"/>
                  </a:lnTo>
                  <a:lnTo>
                    <a:pt x="253582" y="115959"/>
                  </a:lnTo>
                  <a:lnTo>
                    <a:pt x="254003" y="120740"/>
                  </a:lnTo>
                  <a:lnTo>
                    <a:pt x="254152" y="125530"/>
                  </a:lnTo>
                  <a:lnTo>
                    <a:pt x="254029" y="130329"/>
                  </a:lnTo>
                  <a:lnTo>
                    <a:pt x="253907" y="135127"/>
                  </a:lnTo>
                  <a:lnTo>
                    <a:pt x="253514" y="139904"/>
                  </a:lnTo>
                  <a:lnTo>
                    <a:pt x="252849" y="144657"/>
                  </a:lnTo>
                  <a:lnTo>
                    <a:pt x="252185" y="149411"/>
                  </a:lnTo>
                  <a:lnTo>
                    <a:pt x="251255" y="154112"/>
                  </a:lnTo>
                  <a:lnTo>
                    <a:pt x="250058" y="158761"/>
                  </a:lnTo>
                  <a:lnTo>
                    <a:pt x="248861" y="163409"/>
                  </a:lnTo>
                  <a:lnTo>
                    <a:pt x="232470" y="197941"/>
                  </a:lnTo>
                  <a:lnTo>
                    <a:pt x="229792" y="201924"/>
                  </a:lnTo>
                  <a:lnTo>
                    <a:pt x="202828" y="229019"/>
                  </a:lnTo>
                  <a:lnTo>
                    <a:pt x="198976" y="231882"/>
                  </a:lnTo>
                  <a:lnTo>
                    <a:pt x="178000" y="243429"/>
                  </a:lnTo>
                  <a:lnTo>
                    <a:pt x="173603" y="245354"/>
                  </a:lnTo>
                  <a:lnTo>
                    <a:pt x="169111" y="247025"/>
                  </a:lnTo>
                  <a:lnTo>
                    <a:pt x="164524" y="248440"/>
                  </a:lnTo>
                  <a:lnTo>
                    <a:pt x="159938" y="249856"/>
                  </a:lnTo>
                  <a:lnTo>
                    <a:pt x="136312" y="253752"/>
                  </a:lnTo>
                  <a:lnTo>
                    <a:pt x="131525" y="254101"/>
                  </a:lnTo>
                  <a:lnTo>
                    <a:pt x="126733" y="254179"/>
                  </a:lnTo>
                  <a:lnTo>
                    <a:pt x="121937" y="253985"/>
                  </a:lnTo>
                  <a:lnTo>
                    <a:pt x="117141" y="253791"/>
                  </a:lnTo>
                  <a:lnTo>
                    <a:pt x="79937" y="245018"/>
                  </a:lnTo>
                  <a:lnTo>
                    <a:pt x="75479" y="243237"/>
                  </a:lnTo>
                  <a:lnTo>
                    <a:pt x="54654" y="231419"/>
                  </a:lnTo>
                  <a:lnTo>
                    <a:pt x="50711" y="228682"/>
                  </a:lnTo>
                  <a:lnTo>
                    <a:pt x="46935" y="225731"/>
                  </a:lnTo>
                  <a:lnTo>
                    <a:pt x="43326" y="222566"/>
                  </a:lnTo>
                  <a:lnTo>
                    <a:pt x="39718" y="219401"/>
                  </a:lnTo>
                  <a:lnTo>
                    <a:pt x="36300" y="216042"/>
                  </a:lnTo>
                  <a:lnTo>
                    <a:pt x="33072" y="212489"/>
                  </a:lnTo>
                  <a:lnTo>
                    <a:pt x="29844" y="208936"/>
                  </a:lnTo>
                  <a:lnTo>
                    <a:pt x="26827" y="205212"/>
                  </a:lnTo>
                  <a:lnTo>
                    <a:pt x="24022" y="201318"/>
                  </a:lnTo>
                  <a:lnTo>
                    <a:pt x="21216" y="197423"/>
                  </a:lnTo>
                  <a:lnTo>
                    <a:pt x="18640" y="193382"/>
                  </a:lnTo>
                  <a:lnTo>
                    <a:pt x="16293" y="189195"/>
                  </a:lnTo>
                  <a:lnTo>
                    <a:pt x="13945" y="185008"/>
                  </a:lnTo>
                  <a:lnTo>
                    <a:pt x="11842" y="180702"/>
                  </a:lnTo>
                  <a:lnTo>
                    <a:pt x="9983" y="176277"/>
                  </a:lnTo>
                  <a:lnTo>
                    <a:pt x="8124" y="171851"/>
                  </a:lnTo>
                  <a:lnTo>
                    <a:pt x="6521" y="167335"/>
                  </a:lnTo>
                  <a:lnTo>
                    <a:pt x="5174" y="162728"/>
                  </a:lnTo>
                  <a:lnTo>
                    <a:pt x="3827" y="158121"/>
                  </a:lnTo>
                  <a:lnTo>
                    <a:pt x="2744" y="153452"/>
                  </a:lnTo>
                  <a:lnTo>
                    <a:pt x="1927" y="148722"/>
                  </a:lnTo>
                  <a:lnTo>
                    <a:pt x="1109" y="143992"/>
                  </a:lnTo>
                  <a:lnTo>
                    <a:pt x="561" y="139232"/>
                  </a:lnTo>
                  <a:lnTo>
                    <a:pt x="283" y="134440"/>
                  </a:lnTo>
                  <a:lnTo>
                    <a:pt x="6" y="129648"/>
                  </a:lnTo>
                  <a:lnTo>
                    <a:pt x="0" y="124855"/>
                  </a:lnTo>
                  <a:lnTo>
                    <a:pt x="265" y="120063"/>
                  </a:lnTo>
                  <a:lnTo>
                    <a:pt x="531" y="115270"/>
                  </a:lnTo>
                  <a:lnTo>
                    <a:pt x="1066" y="110508"/>
                  </a:lnTo>
                  <a:lnTo>
                    <a:pt x="1872" y="105776"/>
                  </a:lnTo>
                  <a:lnTo>
                    <a:pt x="2677" y="101044"/>
                  </a:lnTo>
                  <a:lnTo>
                    <a:pt x="9857" y="78201"/>
                  </a:lnTo>
                  <a:lnTo>
                    <a:pt x="11705" y="73771"/>
                  </a:lnTo>
                  <a:lnTo>
                    <a:pt x="32853" y="41929"/>
                  </a:lnTo>
                  <a:lnTo>
                    <a:pt x="43082" y="31826"/>
                  </a:lnTo>
                  <a:lnTo>
                    <a:pt x="46682" y="28652"/>
                  </a:lnTo>
                  <a:lnTo>
                    <a:pt x="66623" y="15396"/>
                  </a:lnTo>
                  <a:lnTo>
                    <a:pt x="70845" y="13112"/>
                  </a:lnTo>
                  <a:lnTo>
                    <a:pt x="93253" y="4674"/>
                  </a:lnTo>
                  <a:lnTo>
                    <a:pt x="97880" y="3395"/>
                  </a:lnTo>
                  <a:lnTo>
                    <a:pt x="126407" y="0"/>
                  </a:lnTo>
                  <a:lnTo>
                    <a:pt x="131199" y="65"/>
                  </a:lnTo>
                  <a:lnTo>
                    <a:pt x="135987" y="402"/>
                  </a:lnTo>
                  <a:lnTo>
                    <a:pt x="140775" y="739"/>
                  </a:lnTo>
                  <a:lnTo>
                    <a:pt x="145529" y="1345"/>
                  </a:lnTo>
                  <a:lnTo>
                    <a:pt x="150248" y="2221"/>
                  </a:lnTo>
                  <a:lnTo>
                    <a:pt x="154968" y="3097"/>
                  </a:lnTo>
                  <a:lnTo>
                    <a:pt x="159623" y="4237"/>
                  </a:lnTo>
                  <a:lnTo>
                    <a:pt x="164213" y="5641"/>
                  </a:lnTo>
                  <a:lnTo>
                    <a:pt x="168803" y="7045"/>
                  </a:lnTo>
                  <a:lnTo>
                    <a:pt x="173299" y="8704"/>
                  </a:lnTo>
                  <a:lnTo>
                    <a:pt x="177701" y="10617"/>
                  </a:lnTo>
                  <a:lnTo>
                    <a:pt x="182103" y="12531"/>
                  </a:lnTo>
                  <a:lnTo>
                    <a:pt x="186383" y="14687"/>
                  </a:lnTo>
                  <a:lnTo>
                    <a:pt x="190541" y="17086"/>
                  </a:lnTo>
                </a:path>
                <a:path w="254634" h="254635">
                  <a:moveTo>
                    <a:pt x="88941" y="114431"/>
                  </a:moveTo>
                  <a:lnTo>
                    <a:pt x="127041" y="152532"/>
                  </a:lnTo>
                  <a:lnTo>
                    <a:pt x="254041" y="25531"/>
                  </a:lnTo>
                </a:path>
              </a:pathLst>
            </a:custGeom>
            <a:ln w="254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7616825" y="2749204"/>
            <a:ext cx="2783840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Termination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910"/>
              </a:spcBef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Normal</a:t>
            </a:r>
            <a:r>
              <a:rPr dirty="0" sz="13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abnormal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ways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processes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can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end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1125199" y="2095500"/>
            <a:ext cx="3505200" cy="1809750"/>
            <a:chOff x="11125199" y="2095500"/>
            <a:chExt cx="3505200" cy="1809750"/>
          </a:xfrm>
        </p:grpSpPr>
        <p:sp>
          <p:nvSpPr>
            <p:cNvPr id="14" name="object 14" descr=""/>
            <p:cNvSpPr/>
            <p:nvPr/>
          </p:nvSpPr>
          <p:spPr>
            <a:xfrm>
              <a:off x="11129961" y="21002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8" y="1800224"/>
                  </a:moveTo>
                  <a:lnTo>
                    <a:pt x="66748" y="1800224"/>
                  </a:lnTo>
                  <a:lnTo>
                    <a:pt x="62102" y="1799767"/>
                  </a:lnTo>
                  <a:lnTo>
                    <a:pt x="24240" y="1782617"/>
                  </a:lnTo>
                  <a:lnTo>
                    <a:pt x="2286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8" y="0"/>
                  </a:lnTo>
                  <a:lnTo>
                    <a:pt x="3428928" y="0"/>
                  </a:lnTo>
                  <a:lnTo>
                    <a:pt x="3467826" y="14644"/>
                  </a:lnTo>
                  <a:lnTo>
                    <a:pt x="3492031" y="48432"/>
                  </a:lnTo>
                  <a:lnTo>
                    <a:pt x="3495675" y="66746"/>
                  </a:lnTo>
                  <a:lnTo>
                    <a:pt x="3495675" y="1733477"/>
                  </a:lnTo>
                  <a:lnTo>
                    <a:pt x="3481029" y="1772375"/>
                  </a:lnTo>
                  <a:lnTo>
                    <a:pt x="3447240" y="1796581"/>
                  </a:lnTo>
                  <a:lnTo>
                    <a:pt x="3433573" y="1799767"/>
                  </a:lnTo>
                  <a:lnTo>
                    <a:pt x="3428928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129961" y="21002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71438" y="0"/>
                  </a:lnTo>
                  <a:lnTo>
                    <a:pt x="3424238" y="0"/>
                  </a:lnTo>
                  <a:lnTo>
                    <a:pt x="3451575" y="5437"/>
                  </a:lnTo>
                  <a:lnTo>
                    <a:pt x="3455909" y="7232"/>
                  </a:lnTo>
                  <a:lnTo>
                    <a:pt x="3474751" y="20923"/>
                  </a:lnTo>
                  <a:lnTo>
                    <a:pt x="3478068" y="24240"/>
                  </a:lnTo>
                  <a:lnTo>
                    <a:pt x="3481029" y="27848"/>
                  </a:lnTo>
                  <a:lnTo>
                    <a:pt x="3483633" y="31748"/>
                  </a:lnTo>
                  <a:lnTo>
                    <a:pt x="3486240" y="35648"/>
                  </a:lnTo>
                  <a:lnTo>
                    <a:pt x="3494302" y="57500"/>
                  </a:lnTo>
                  <a:lnTo>
                    <a:pt x="3495217" y="62101"/>
                  </a:lnTo>
                  <a:lnTo>
                    <a:pt x="3495675" y="66747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5675" y="1733477"/>
                  </a:lnTo>
                  <a:lnTo>
                    <a:pt x="3495216" y="1738123"/>
                  </a:lnTo>
                  <a:lnTo>
                    <a:pt x="3494301" y="1742724"/>
                  </a:lnTo>
                  <a:lnTo>
                    <a:pt x="3493387" y="1747324"/>
                  </a:lnTo>
                  <a:lnTo>
                    <a:pt x="3474751" y="1779301"/>
                  </a:lnTo>
                  <a:lnTo>
                    <a:pt x="3471434" y="1782617"/>
                  </a:lnTo>
                  <a:lnTo>
                    <a:pt x="3467826" y="1785579"/>
                  </a:lnTo>
                  <a:lnTo>
                    <a:pt x="3463925" y="1788185"/>
                  </a:lnTo>
                  <a:lnTo>
                    <a:pt x="3460024" y="1790791"/>
                  </a:lnTo>
                  <a:lnTo>
                    <a:pt x="3424238" y="1800225"/>
                  </a:lnTo>
                  <a:lnTo>
                    <a:pt x="71438" y="1800225"/>
                  </a:lnTo>
                  <a:lnTo>
                    <a:pt x="44099" y="1794786"/>
                  </a:lnTo>
                  <a:lnTo>
                    <a:pt x="39765" y="1792991"/>
                  </a:lnTo>
                  <a:lnTo>
                    <a:pt x="35649" y="1790790"/>
                  </a:lnTo>
                  <a:lnTo>
                    <a:pt x="31748" y="1788184"/>
                  </a:lnTo>
                  <a:lnTo>
                    <a:pt x="27848" y="1785578"/>
                  </a:lnTo>
                  <a:lnTo>
                    <a:pt x="24240" y="1782617"/>
                  </a:lnTo>
                  <a:lnTo>
                    <a:pt x="20924" y="1779301"/>
                  </a:lnTo>
                  <a:lnTo>
                    <a:pt x="17606" y="1775984"/>
                  </a:lnTo>
                  <a:lnTo>
                    <a:pt x="457" y="1738123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388725" y="2409825"/>
              <a:ext cx="254000" cy="152400"/>
            </a:xfrm>
            <a:custGeom>
              <a:avLst/>
              <a:gdLst/>
              <a:ahLst/>
              <a:cxnLst/>
              <a:rect l="l" t="t" r="r" b="b"/>
              <a:pathLst>
                <a:path w="254000" h="152400">
                  <a:moveTo>
                    <a:pt x="177800" y="152400"/>
                  </a:moveTo>
                  <a:lnTo>
                    <a:pt x="254000" y="76200"/>
                  </a:lnTo>
                  <a:lnTo>
                    <a:pt x="177800" y="0"/>
                  </a:lnTo>
                </a:path>
                <a:path w="254000" h="152400">
                  <a:moveTo>
                    <a:pt x="76200" y="0"/>
                  </a:moveTo>
                  <a:lnTo>
                    <a:pt x="0" y="76200"/>
                  </a:lnTo>
                  <a:lnTo>
                    <a:pt x="76200" y="152400"/>
                  </a:lnTo>
                </a:path>
              </a:pathLst>
            </a:custGeom>
            <a:ln w="2540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11350625" y="2749204"/>
            <a:ext cx="2586990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30" b="1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Line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Args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910"/>
              </a:spcBef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How</a:t>
            </a:r>
            <a:r>
              <a:rPr dirty="0" sz="13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programs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receive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process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command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line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657600" y="4133850"/>
            <a:ext cx="3505200" cy="1809750"/>
            <a:chOff x="3657600" y="4133850"/>
            <a:chExt cx="3505200" cy="1809750"/>
          </a:xfrm>
        </p:grpSpPr>
        <p:sp>
          <p:nvSpPr>
            <p:cNvPr id="19" name="object 19" descr=""/>
            <p:cNvSpPr/>
            <p:nvPr/>
          </p:nvSpPr>
          <p:spPr>
            <a:xfrm>
              <a:off x="3662362" y="413861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8" y="1800224"/>
                  </a:moveTo>
                  <a:lnTo>
                    <a:pt x="66746" y="1800224"/>
                  </a:lnTo>
                  <a:lnTo>
                    <a:pt x="62101" y="1799766"/>
                  </a:lnTo>
                  <a:lnTo>
                    <a:pt x="24240" y="1782618"/>
                  </a:lnTo>
                  <a:lnTo>
                    <a:pt x="2286" y="1747324"/>
                  </a:lnTo>
                  <a:lnTo>
                    <a:pt x="0" y="1733478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28928" y="0"/>
                  </a:lnTo>
                  <a:lnTo>
                    <a:pt x="3467825" y="14644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1733478"/>
                  </a:lnTo>
                  <a:lnTo>
                    <a:pt x="3481029" y="1772375"/>
                  </a:lnTo>
                  <a:lnTo>
                    <a:pt x="3447241" y="1796582"/>
                  </a:lnTo>
                  <a:lnTo>
                    <a:pt x="3433573" y="1799766"/>
                  </a:lnTo>
                  <a:lnTo>
                    <a:pt x="3428928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62362" y="413861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28928" y="0"/>
                  </a:lnTo>
                  <a:lnTo>
                    <a:pt x="3433573" y="457"/>
                  </a:lnTo>
                  <a:lnTo>
                    <a:pt x="3438174" y="1372"/>
                  </a:lnTo>
                  <a:lnTo>
                    <a:pt x="3442774" y="2287"/>
                  </a:lnTo>
                  <a:lnTo>
                    <a:pt x="3447241" y="3642"/>
                  </a:lnTo>
                  <a:lnTo>
                    <a:pt x="3451575" y="5437"/>
                  </a:lnTo>
                  <a:lnTo>
                    <a:pt x="3455908" y="7232"/>
                  </a:lnTo>
                  <a:lnTo>
                    <a:pt x="3460024" y="9432"/>
                  </a:lnTo>
                  <a:lnTo>
                    <a:pt x="3463925" y="12038"/>
                  </a:lnTo>
                  <a:lnTo>
                    <a:pt x="3467825" y="14644"/>
                  </a:lnTo>
                  <a:lnTo>
                    <a:pt x="3471434" y="17606"/>
                  </a:lnTo>
                  <a:lnTo>
                    <a:pt x="3474751" y="20923"/>
                  </a:lnTo>
                  <a:lnTo>
                    <a:pt x="3478068" y="24240"/>
                  </a:lnTo>
                  <a:lnTo>
                    <a:pt x="3481029" y="27848"/>
                  </a:lnTo>
                  <a:lnTo>
                    <a:pt x="3483634" y="31748"/>
                  </a:lnTo>
                  <a:lnTo>
                    <a:pt x="3486240" y="35648"/>
                  </a:lnTo>
                  <a:lnTo>
                    <a:pt x="3488441" y="39765"/>
                  </a:lnTo>
                  <a:lnTo>
                    <a:pt x="3490236" y="44099"/>
                  </a:lnTo>
                  <a:lnTo>
                    <a:pt x="3492031" y="48432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0236" y="1756125"/>
                  </a:lnTo>
                  <a:lnTo>
                    <a:pt x="3488441" y="1760458"/>
                  </a:lnTo>
                  <a:lnTo>
                    <a:pt x="3486240" y="1764574"/>
                  </a:lnTo>
                  <a:lnTo>
                    <a:pt x="3483634" y="1768475"/>
                  </a:lnTo>
                  <a:lnTo>
                    <a:pt x="3481029" y="1772375"/>
                  </a:lnTo>
                  <a:lnTo>
                    <a:pt x="3478068" y="1775984"/>
                  </a:lnTo>
                  <a:lnTo>
                    <a:pt x="3474751" y="1779301"/>
                  </a:lnTo>
                  <a:lnTo>
                    <a:pt x="3471434" y="1782618"/>
                  </a:lnTo>
                  <a:lnTo>
                    <a:pt x="3451575" y="1794787"/>
                  </a:lnTo>
                  <a:lnTo>
                    <a:pt x="3447241" y="1796582"/>
                  </a:lnTo>
                  <a:lnTo>
                    <a:pt x="3424237" y="1800225"/>
                  </a:lnTo>
                  <a:lnTo>
                    <a:pt x="71437" y="1800225"/>
                  </a:lnTo>
                  <a:lnTo>
                    <a:pt x="44099" y="1794787"/>
                  </a:lnTo>
                  <a:lnTo>
                    <a:pt x="39765" y="1792992"/>
                  </a:lnTo>
                  <a:lnTo>
                    <a:pt x="35648" y="1790791"/>
                  </a:lnTo>
                  <a:lnTo>
                    <a:pt x="31748" y="1788185"/>
                  </a:lnTo>
                  <a:lnTo>
                    <a:pt x="27848" y="1785579"/>
                  </a:lnTo>
                  <a:lnTo>
                    <a:pt x="24240" y="1782618"/>
                  </a:lnTo>
                  <a:lnTo>
                    <a:pt x="20923" y="1779301"/>
                  </a:lnTo>
                  <a:lnTo>
                    <a:pt x="17606" y="1775984"/>
                  </a:lnTo>
                  <a:lnTo>
                    <a:pt x="14645" y="1772375"/>
                  </a:lnTo>
                  <a:lnTo>
                    <a:pt x="12039" y="1768475"/>
                  </a:lnTo>
                  <a:lnTo>
                    <a:pt x="9432" y="1764574"/>
                  </a:lnTo>
                  <a:lnTo>
                    <a:pt x="7232" y="1760458"/>
                  </a:lnTo>
                  <a:lnTo>
                    <a:pt x="5437" y="1756125"/>
                  </a:lnTo>
                  <a:lnTo>
                    <a:pt x="3642" y="1751791"/>
                  </a:lnTo>
                  <a:lnTo>
                    <a:pt x="2286" y="1747324"/>
                  </a:lnTo>
                  <a:lnTo>
                    <a:pt x="1372" y="1742724"/>
                  </a:lnTo>
                  <a:lnTo>
                    <a:pt x="457" y="1738123"/>
                  </a:lnTo>
                  <a:lnTo>
                    <a:pt x="0" y="1733478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33379" y="4397375"/>
              <a:ext cx="229870" cy="254000"/>
            </a:xfrm>
            <a:custGeom>
              <a:avLst/>
              <a:gdLst/>
              <a:ahLst/>
              <a:cxnLst/>
              <a:rect l="l" t="t" r="r" b="b"/>
              <a:pathLst>
                <a:path w="229870" h="254000">
                  <a:moveTo>
                    <a:pt x="117539" y="0"/>
                  </a:moveTo>
                  <a:lnTo>
                    <a:pt x="111951" y="0"/>
                  </a:lnTo>
                  <a:lnTo>
                    <a:pt x="108582" y="0"/>
                  </a:lnTo>
                  <a:lnTo>
                    <a:pt x="105342" y="644"/>
                  </a:lnTo>
                  <a:lnTo>
                    <a:pt x="88484" y="15679"/>
                  </a:lnTo>
                  <a:lnTo>
                    <a:pt x="87195" y="18791"/>
                  </a:lnTo>
                  <a:lnTo>
                    <a:pt x="86551" y="22031"/>
                  </a:lnTo>
                  <a:lnTo>
                    <a:pt x="86551" y="25400"/>
                  </a:lnTo>
                  <a:lnTo>
                    <a:pt x="86551" y="27686"/>
                  </a:lnTo>
                  <a:lnTo>
                    <a:pt x="86546" y="32218"/>
                  </a:lnTo>
                  <a:lnTo>
                    <a:pt x="85409" y="36447"/>
                  </a:lnTo>
                  <a:lnTo>
                    <a:pt x="83141" y="40371"/>
                  </a:lnTo>
                  <a:lnTo>
                    <a:pt x="80873" y="44295"/>
                  </a:lnTo>
                  <a:lnTo>
                    <a:pt x="77776" y="47390"/>
                  </a:lnTo>
                  <a:lnTo>
                    <a:pt x="73851" y="49657"/>
                  </a:lnTo>
                  <a:lnTo>
                    <a:pt x="68390" y="52832"/>
                  </a:lnTo>
                  <a:lnTo>
                    <a:pt x="64460" y="55100"/>
                  </a:lnTo>
                  <a:lnTo>
                    <a:pt x="60227" y="56234"/>
                  </a:lnTo>
                  <a:lnTo>
                    <a:pt x="55690" y="56234"/>
                  </a:lnTo>
                  <a:lnTo>
                    <a:pt x="51152" y="56234"/>
                  </a:lnTo>
                  <a:lnTo>
                    <a:pt x="46919" y="55100"/>
                  </a:lnTo>
                  <a:lnTo>
                    <a:pt x="42990" y="52832"/>
                  </a:lnTo>
                  <a:lnTo>
                    <a:pt x="41085" y="51816"/>
                  </a:lnTo>
                  <a:lnTo>
                    <a:pt x="38170" y="50134"/>
                  </a:lnTo>
                  <a:lnTo>
                    <a:pt x="35045" y="49074"/>
                  </a:lnTo>
                  <a:lnTo>
                    <a:pt x="31710" y="48635"/>
                  </a:lnTo>
                  <a:lnTo>
                    <a:pt x="28374" y="48195"/>
                  </a:lnTo>
                  <a:lnTo>
                    <a:pt x="439" y="75287"/>
                  </a:lnTo>
                  <a:lnTo>
                    <a:pt x="0" y="78623"/>
                  </a:lnTo>
                  <a:lnTo>
                    <a:pt x="214" y="81916"/>
                  </a:lnTo>
                  <a:lnTo>
                    <a:pt x="1083" y="85166"/>
                  </a:lnTo>
                  <a:lnTo>
                    <a:pt x="1953" y="88416"/>
                  </a:lnTo>
                  <a:lnTo>
                    <a:pt x="3410" y="91376"/>
                  </a:lnTo>
                  <a:lnTo>
                    <a:pt x="5455" y="94048"/>
                  </a:lnTo>
                  <a:lnTo>
                    <a:pt x="7501" y="96719"/>
                  </a:lnTo>
                  <a:lnTo>
                    <a:pt x="9979" y="98897"/>
                  </a:lnTo>
                  <a:lnTo>
                    <a:pt x="12891" y="100584"/>
                  </a:lnTo>
                  <a:lnTo>
                    <a:pt x="14796" y="101854"/>
                  </a:lnTo>
                  <a:lnTo>
                    <a:pt x="18701" y="104108"/>
                  </a:lnTo>
                  <a:lnTo>
                    <a:pt x="21788" y="107185"/>
                  </a:lnTo>
                  <a:lnTo>
                    <a:pt x="24054" y="111084"/>
                  </a:lnTo>
                  <a:lnTo>
                    <a:pt x="26321" y="114983"/>
                  </a:lnTo>
                  <a:lnTo>
                    <a:pt x="27468" y="119188"/>
                  </a:lnTo>
                  <a:lnTo>
                    <a:pt x="27496" y="123698"/>
                  </a:lnTo>
                  <a:lnTo>
                    <a:pt x="27496" y="130175"/>
                  </a:lnTo>
                  <a:lnTo>
                    <a:pt x="27514" y="134730"/>
                  </a:lnTo>
                  <a:lnTo>
                    <a:pt x="14796" y="152273"/>
                  </a:lnTo>
                  <a:lnTo>
                    <a:pt x="12891" y="153416"/>
                  </a:lnTo>
                  <a:lnTo>
                    <a:pt x="1083" y="168833"/>
                  </a:lnTo>
                  <a:lnTo>
                    <a:pt x="214" y="172084"/>
                  </a:lnTo>
                  <a:lnTo>
                    <a:pt x="12950" y="200348"/>
                  </a:lnTo>
                  <a:lnTo>
                    <a:pt x="15621" y="202393"/>
                  </a:lnTo>
                  <a:lnTo>
                    <a:pt x="18581" y="203851"/>
                  </a:lnTo>
                  <a:lnTo>
                    <a:pt x="21831" y="204720"/>
                  </a:lnTo>
                  <a:lnTo>
                    <a:pt x="25082" y="205589"/>
                  </a:lnTo>
                  <a:lnTo>
                    <a:pt x="28374" y="205804"/>
                  </a:lnTo>
                  <a:lnTo>
                    <a:pt x="31710" y="205364"/>
                  </a:lnTo>
                  <a:lnTo>
                    <a:pt x="35045" y="204925"/>
                  </a:lnTo>
                  <a:lnTo>
                    <a:pt x="38170" y="203865"/>
                  </a:lnTo>
                  <a:lnTo>
                    <a:pt x="41085" y="202184"/>
                  </a:lnTo>
                  <a:lnTo>
                    <a:pt x="42990" y="201168"/>
                  </a:lnTo>
                  <a:lnTo>
                    <a:pt x="46919" y="198899"/>
                  </a:lnTo>
                  <a:lnTo>
                    <a:pt x="51152" y="197765"/>
                  </a:lnTo>
                  <a:lnTo>
                    <a:pt x="55690" y="197765"/>
                  </a:lnTo>
                  <a:lnTo>
                    <a:pt x="60227" y="197765"/>
                  </a:lnTo>
                  <a:lnTo>
                    <a:pt x="64460" y="198899"/>
                  </a:lnTo>
                  <a:lnTo>
                    <a:pt x="68390" y="201168"/>
                  </a:lnTo>
                  <a:lnTo>
                    <a:pt x="73851" y="204343"/>
                  </a:lnTo>
                  <a:lnTo>
                    <a:pt x="77776" y="206609"/>
                  </a:lnTo>
                  <a:lnTo>
                    <a:pt x="80873" y="209704"/>
                  </a:lnTo>
                  <a:lnTo>
                    <a:pt x="83141" y="213628"/>
                  </a:lnTo>
                  <a:lnTo>
                    <a:pt x="85409" y="217552"/>
                  </a:lnTo>
                  <a:lnTo>
                    <a:pt x="86546" y="221781"/>
                  </a:lnTo>
                  <a:lnTo>
                    <a:pt x="86551" y="226314"/>
                  </a:lnTo>
                  <a:lnTo>
                    <a:pt x="86551" y="228600"/>
                  </a:lnTo>
                  <a:lnTo>
                    <a:pt x="86551" y="231968"/>
                  </a:lnTo>
                  <a:lnTo>
                    <a:pt x="87195" y="235208"/>
                  </a:lnTo>
                  <a:lnTo>
                    <a:pt x="88484" y="238320"/>
                  </a:lnTo>
                  <a:lnTo>
                    <a:pt x="89773" y="241432"/>
                  </a:lnTo>
                  <a:lnTo>
                    <a:pt x="91608" y="244178"/>
                  </a:lnTo>
                  <a:lnTo>
                    <a:pt x="93990" y="246560"/>
                  </a:lnTo>
                  <a:lnTo>
                    <a:pt x="96372" y="248942"/>
                  </a:lnTo>
                  <a:lnTo>
                    <a:pt x="111951" y="254000"/>
                  </a:lnTo>
                  <a:lnTo>
                    <a:pt x="117539" y="254000"/>
                  </a:lnTo>
                  <a:lnTo>
                    <a:pt x="120907" y="254000"/>
                  </a:lnTo>
                  <a:lnTo>
                    <a:pt x="124147" y="253355"/>
                  </a:lnTo>
                  <a:lnTo>
                    <a:pt x="127259" y="252066"/>
                  </a:lnTo>
                  <a:lnTo>
                    <a:pt x="130371" y="250777"/>
                  </a:lnTo>
                  <a:lnTo>
                    <a:pt x="142939" y="228600"/>
                  </a:lnTo>
                  <a:lnTo>
                    <a:pt x="142939" y="226314"/>
                  </a:lnTo>
                  <a:lnTo>
                    <a:pt x="142943" y="221781"/>
                  </a:lnTo>
                  <a:lnTo>
                    <a:pt x="155639" y="204343"/>
                  </a:lnTo>
                  <a:lnTo>
                    <a:pt x="161100" y="201168"/>
                  </a:lnTo>
                  <a:lnTo>
                    <a:pt x="165029" y="198899"/>
                  </a:lnTo>
                  <a:lnTo>
                    <a:pt x="169262" y="197765"/>
                  </a:lnTo>
                  <a:lnTo>
                    <a:pt x="173800" y="197765"/>
                  </a:lnTo>
                  <a:lnTo>
                    <a:pt x="178337" y="197765"/>
                  </a:lnTo>
                  <a:lnTo>
                    <a:pt x="182570" y="198899"/>
                  </a:lnTo>
                  <a:lnTo>
                    <a:pt x="186500" y="201168"/>
                  </a:lnTo>
                  <a:lnTo>
                    <a:pt x="188405" y="202184"/>
                  </a:lnTo>
                  <a:lnTo>
                    <a:pt x="191319" y="203865"/>
                  </a:lnTo>
                  <a:lnTo>
                    <a:pt x="194444" y="204925"/>
                  </a:lnTo>
                  <a:lnTo>
                    <a:pt x="197779" y="205364"/>
                  </a:lnTo>
                  <a:lnTo>
                    <a:pt x="201115" y="205804"/>
                  </a:lnTo>
                  <a:lnTo>
                    <a:pt x="204408" y="205589"/>
                  </a:lnTo>
                  <a:lnTo>
                    <a:pt x="225870" y="187960"/>
                  </a:lnTo>
                  <a:lnTo>
                    <a:pt x="227551" y="185045"/>
                  </a:lnTo>
                  <a:lnTo>
                    <a:pt x="228611" y="181920"/>
                  </a:lnTo>
                  <a:lnTo>
                    <a:pt x="229050" y="178585"/>
                  </a:lnTo>
                  <a:lnTo>
                    <a:pt x="229490" y="175249"/>
                  </a:lnTo>
                  <a:lnTo>
                    <a:pt x="229275" y="171957"/>
                  </a:lnTo>
                  <a:lnTo>
                    <a:pt x="228406" y="168706"/>
                  </a:lnTo>
                  <a:lnTo>
                    <a:pt x="227537" y="165456"/>
                  </a:lnTo>
                  <a:lnTo>
                    <a:pt x="214694" y="152273"/>
                  </a:lnTo>
                  <a:lnTo>
                    <a:pt x="210749" y="149995"/>
                  </a:lnTo>
                  <a:lnTo>
                    <a:pt x="207641" y="146881"/>
                  </a:lnTo>
                  <a:lnTo>
                    <a:pt x="205371" y="142932"/>
                  </a:lnTo>
                  <a:lnTo>
                    <a:pt x="203101" y="138982"/>
                  </a:lnTo>
                  <a:lnTo>
                    <a:pt x="201975" y="134730"/>
                  </a:lnTo>
                  <a:lnTo>
                    <a:pt x="201994" y="130175"/>
                  </a:lnTo>
                  <a:lnTo>
                    <a:pt x="201994" y="123825"/>
                  </a:lnTo>
                  <a:lnTo>
                    <a:pt x="214694" y="101727"/>
                  </a:lnTo>
                  <a:lnTo>
                    <a:pt x="216599" y="100584"/>
                  </a:lnTo>
                  <a:lnTo>
                    <a:pt x="228406" y="85166"/>
                  </a:lnTo>
                  <a:lnTo>
                    <a:pt x="229275" y="81916"/>
                  </a:lnTo>
                  <a:lnTo>
                    <a:pt x="216540" y="53651"/>
                  </a:lnTo>
                  <a:lnTo>
                    <a:pt x="213869" y="51606"/>
                  </a:lnTo>
                  <a:lnTo>
                    <a:pt x="210908" y="50149"/>
                  </a:lnTo>
                  <a:lnTo>
                    <a:pt x="207658" y="49279"/>
                  </a:lnTo>
                  <a:lnTo>
                    <a:pt x="204408" y="48410"/>
                  </a:lnTo>
                  <a:lnTo>
                    <a:pt x="201115" y="48195"/>
                  </a:lnTo>
                  <a:lnTo>
                    <a:pt x="197779" y="48635"/>
                  </a:lnTo>
                  <a:lnTo>
                    <a:pt x="194444" y="49074"/>
                  </a:lnTo>
                  <a:lnTo>
                    <a:pt x="191319" y="50134"/>
                  </a:lnTo>
                  <a:lnTo>
                    <a:pt x="188405" y="51816"/>
                  </a:lnTo>
                  <a:lnTo>
                    <a:pt x="186500" y="52832"/>
                  </a:lnTo>
                  <a:lnTo>
                    <a:pt x="182570" y="55100"/>
                  </a:lnTo>
                  <a:lnTo>
                    <a:pt x="178337" y="56234"/>
                  </a:lnTo>
                  <a:lnTo>
                    <a:pt x="173800" y="56234"/>
                  </a:lnTo>
                  <a:lnTo>
                    <a:pt x="169262" y="56234"/>
                  </a:lnTo>
                  <a:lnTo>
                    <a:pt x="165029" y="55100"/>
                  </a:lnTo>
                  <a:lnTo>
                    <a:pt x="161100" y="52832"/>
                  </a:lnTo>
                  <a:lnTo>
                    <a:pt x="155639" y="49657"/>
                  </a:lnTo>
                  <a:lnTo>
                    <a:pt x="151713" y="47390"/>
                  </a:lnTo>
                  <a:lnTo>
                    <a:pt x="148616" y="44295"/>
                  </a:lnTo>
                  <a:lnTo>
                    <a:pt x="146348" y="40371"/>
                  </a:lnTo>
                  <a:lnTo>
                    <a:pt x="144080" y="36447"/>
                  </a:lnTo>
                  <a:lnTo>
                    <a:pt x="142943" y="32218"/>
                  </a:lnTo>
                  <a:lnTo>
                    <a:pt x="142939" y="27686"/>
                  </a:lnTo>
                  <a:lnTo>
                    <a:pt x="142939" y="25400"/>
                  </a:lnTo>
                  <a:lnTo>
                    <a:pt x="142939" y="22031"/>
                  </a:lnTo>
                  <a:lnTo>
                    <a:pt x="120907" y="0"/>
                  </a:lnTo>
                  <a:lnTo>
                    <a:pt x="117539" y="0"/>
                  </a:lnTo>
                  <a:close/>
                </a:path>
              </a:pathLst>
            </a:custGeom>
            <a:ln w="25400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97325" y="4473575"/>
              <a:ext cx="101600" cy="10160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3883025" y="4787554"/>
            <a:ext cx="2651125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910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list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variable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access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methods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391400" y="4133850"/>
            <a:ext cx="3505200" cy="1809750"/>
            <a:chOff x="7391400" y="4133850"/>
            <a:chExt cx="3505200" cy="1809750"/>
          </a:xfrm>
        </p:grpSpPr>
        <p:sp>
          <p:nvSpPr>
            <p:cNvPr id="25" name="object 25" descr=""/>
            <p:cNvSpPr/>
            <p:nvPr/>
          </p:nvSpPr>
          <p:spPr>
            <a:xfrm>
              <a:off x="7396162" y="413861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7" y="1800224"/>
                  </a:moveTo>
                  <a:lnTo>
                    <a:pt x="66746" y="1800224"/>
                  </a:lnTo>
                  <a:lnTo>
                    <a:pt x="62101" y="1799766"/>
                  </a:lnTo>
                  <a:lnTo>
                    <a:pt x="24239" y="1782618"/>
                  </a:lnTo>
                  <a:lnTo>
                    <a:pt x="2287" y="1747324"/>
                  </a:lnTo>
                  <a:lnTo>
                    <a:pt x="0" y="1733478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28927" y="0"/>
                  </a:lnTo>
                  <a:lnTo>
                    <a:pt x="3467826" y="14644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1733478"/>
                  </a:lnTo>
                  <a:lnTo>
                    <a:pt x="3481028" y="1772375"/>
                  </a:lnTo>
                  <a:lnTo>
                    <a:pt x="3447240" y="1796582"/>
                  </a:lnTo>
                  <a:lnTo>
                    <a:pt x="3433573" y="1799766"/>
                  </a:lnTo>
                  <a:lnTo>
                    <a:pt x="3428927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396162" y="413861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27847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28927" y="0"/>
                  </a:lnTo>
                  <a:lnTo>
                    <a:pt x="3433573" y="457"/>
                  </a:lnTo>
                  <a:lnTo>
                    <a:pt x="3438173" y="1372"/>
                  </a:lnTo>
                  <a:lnTo>
                    <a:pt x="3442775" y="2287"/>
                  </a:lnTo>
                  <a:lnTo>
                    <a:pt x="3447240" y="3642"/>
                  </a:lnTo>
                  <a:lnTo>
                    <a:pt x="3451574" y="5437"/>
                  </a:lnTo>
                  <a:lnTo>
                    <a:pt x="3455909" y="7232"/>
                  </a:lnTo>
                  <a:lnTo>
                    <a:pt x="3474750" y="20923"/>
                  </a:lnTo>
                  <a:lnTo>
                    <a:pt x="3478067" y="24240"/>
                  </a:lnTo>
                  <a:lnTo>
                    <a:pt x="3494300" y="57500"/>
                  </a:lnTo>
                  <a:lnTo>
                    <a:pt x="3495216" y="62100"/>
                  </a:lnTo>
                  <a:lnTo>
                    <a:pt x="3495674" y="66746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5674" y="1733478"/>
                  </a:lnTo>
                  <a:lnTo>
                    <a:pt x="3495216" y="1738123"/>
                  </a:lnTo>
                  <a:lnTo>
                    <a:pt x="3494300" y="1742724"/>
                  </a:lnTo>
                  <a:lnTo>
                    <a:pt x="3493386" y="1747324"/>
                  </a:lnTo>
                  <a:lnTo>
                    <a:pt x="3474750" y="1779301"/>
                  </a:lnTo>
                  <a:lnTo>
                    <a:pt x="3471434" y="1782618"/>
                  </a:lnTo>
                  <a:lnTo>
                    <a:pt x="3451574" y="1794787"/>
                  </a:lnTo>
                  <a:lnTo>
                    <a:pt x="3447240" y="1796582"/>
                  </a:lnTo>
                  <a:lnTo>
                    <a:pt x="3424237" y="1800225"/>
                  </a:lnTo>
                  <a:lnTo>
                    <a:pt x="71437" y="1800225"/>
                  </a:lnTo>
                  <a:lnTo>
                    <a:pt x="44099" y="1794787"/>
                  </a:lnTo>
                  <a:lnTo>
                    <a:pt x="39765" y="1792992"/>
                  </a:lnTo>
                  <a:lnTo>
                    <a:pt x="9432" y="1764574"/>
                  </a:lnTo>
                  <a:lnTo>
                    <a:pt x="5437" y="1756125"/>
                  </a:lnTo>
                  <a:lnTo>
                    <a:pt x="3641" y="1751791"/>
                  </a:lnTo>
                  <a:lnTo>
                    <a:pt x="2287" y="1747324"/>
                  </a:lnTo>
                  <a:lnTo>
                    <a:pt x="1371" y="1742724"/>
                  </a:lnTo>
                  <a:lnTo>
                    <a:pt x="456" y="1738123"/>
                  </a:lnTo>
                  <a:lnTo>
                    <a:pt x="0" y="1733478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54925" y="4422775"/>
              <a:ext cx="254000" cy="203200"/>
            </a:xfrm>
            <a:custGeom>
              <a:avLst/>
              <a:gdLst/>
              <a:ahLst/>
              <a:cxnLst/>
              <a:rect l="l" t="t" r="r" b="b"/>
              <a:pathLst>
                <a:path w="254000" h="203200">
                  <a:moveTo>
                    <a:pt x="254000" y="101600"/>
                  </a:moveTo>
                  <a:lnTo>
                    <a:pt x="0" y="101600"/>
                  </a:lnTo>
                </a:path>
                <a:path w="254000" h="203200">
                  <a:moveTo>
                    <a:pt x="43815" y="14097"/>
                  </a:moveTo>
                  <a:lnTo>
                    <a:pt x="0" y="101600"/>
                  </a:lnTo>
                  <a:lnTo>
                    <a:pt x="0" y="177800"/>
                  </a:lnTo>
                  <a:lnTo>
                    <a:pt x="0" y="181168"/>
                  </a:lnTo>
                  <a:lnTo>
                    <a:pt x="644" y="184408"/>
                  </a:lnTo>
                  <a:lnTo>
                    <a:pt x="1933" y="187520"/>
                  </a:lnTo>
                  <a:lnTo>
                    <a:pt x="3222" y="190632"/>
                  </a:lnTo>
                  <a:lnTo>
                    <a:pt x="25400" y="203200"/>
                  </a:lnTo>
                  <a:lnTo>
                    <a:pt x="228600" y="203200"/>
                  </a:lnTo>
                  <a:lnTo>
                    <a:pt x="252066" y="187520"/>
                  </a:lnTo>
                  <a:lnTo>
                    <a:pt x="253355" y="184408"/>
                  </a:lnTo>
                  <a:lnTo>
                    <a:pt x="254000" y="181168"/>
                  </a:lnTo>
                  <a:lnTo>
                    <a:pt x="254000" y="177800"/>
                  </a:lnTo>
                  <a:lnTo>
                    <a:pt x="254000" y="101600"/>
                  </a:lnTo>
                  <a:lnTo>
                    <a:pt x="210185" y="14097"/>
                  </a:lnTo>
                  <a:lnTo>
                    <a:pt x="208040" y="9781"/>
                  </a:lnTo>
                  <a:lnTo>
                    <a:pt x="187452" y="0"/>
                  </a:lnTo>
                  <a:lnTo>
                    <a:pt x="66548" y="0"/>
                  </a:lnTo>
                  <a:lnTo>
                    <a:pt x="61728" y="2"/>
                  </a:lnTo>
                  <a:lnTo>
                    <a:pt x="57271" y="1273"/>
                  </a:lnTo>
                  <a:lnTo>
                    <a:pt x="53175" y="3813"/>
                  </a:lnTo>
                  <a:lnTo>
                    <a:pt x="49079" y="6353"/>
                  </a:lnTo>
                  <a:lnTo>
                    <a:pt x="45959" y="9781"/>
                  </a:lnTo>
                  <a:lnTo>
                    <a:pt x="43815" y="14097"/>
                  </a:lnTo>
                  <a:close/>
                </a:path>
                <a:path w="254000" h="203200">
                  <a:moveTo>
                    <a:pt x="50800" y="152400"/>
                  </a:moveTo>
                  <a:lnTo>
                    <a:pt x="50927" y="152400"/>
                  </a:lnTo>
                </a:path>
                <a:path w="254000" h="203200">
                  <a:moveTo>
                    <a:pt x="101600" y="152400"/>
                  </a:moveTo>
                  <a:lnTo>
                    <a:pt x="101727" y="152400"/>
                  </a:lnTo>
                </a:path>
              </a:pathLst>
            </a:custGeom>
            <a:ln w="254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616825" y="4787554"/>
            <a:ext cx="2349500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Layout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199"/>
              </a:lnSpc>
              <a:spcBef>
                <a:spcPts val="869"/>
              </a:spcBef>
            </a:pP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Text</a:t>
            </a:r>
            <a:r>
              <a:rPr dirty="0" sz="1350" spc="-35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70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r>
              <a:rPr dirty="0" sz="1350" spc="-20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65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 spc="-90">
                <a:solidFill>
                  <a:srgbClr val="CBD5E1"/>
                </a:solidFill>
                <a:latin typeface="Microsoft Sans Serif"/>
                <a:cs typeface="Microsoft Sans Serif"/>
              </a:rPr>
              <a:t>BSS</a:t>
            </a:r>
            <a:r>
              <a:rPr dirty="0" sz="1350" spc="-90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65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stack</a:t>
            </a:r>
            <a:r>
              <a:rPr dirty="0" sz="1350" spc="-10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65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heap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segments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11125199" y="4133850"/>
            <a:ext cx="3505200" cy="1809750"/>
            <a:chOff x="11125199" y="4133850"/>
            <a:chExt cx="3505200" cy="1809750"/>
          </a:xfrm>
        </p:grpSpPr>
        <p:sp>
          <p:nvSpPr>
            <p:cNvPr id="30" name="object 30" descr=""/>
            <p:cNvSpPr/>
            <p:nvPr/>
          </p:nvSpPr>
          <p:spPr>
            <a:xfrm>
              <a:off x="11129961" y="413861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8" y="1800224"/>
                  </a:moveTo>
                  <a:lnTo>
                    <a:pt x="66748" y="1800224"/>
                  </a:lnTo>
                  <a:lnTo>
                    <a:pt x="62102" y="1799766"/>
                  </a:lnTo>
                  <a:lnTo>
                    <a:pt x="24240" y="1782618"/>
                  </a:lnTo>
                  <a:lnTo>
                    <a:pt x="2286" y="1747324"/>
                  </a:lnTo>
                  <a:lnTo>
                    <a:pt x="0" y="1733478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8" y="0"/>
                  </a:lnTo>
                  <a:lnTo>
                    <a:pt x="3428928" y="0"/>
                  </a:lnTo>
                  <a:lnTo>
                    <a:pt x="3467826" y="14644"/>
                  </a:lnTo>
                  <a:lnTo>
                    <a:pt x="3492031" y="48432"/>
                  </a:lnTo>
                  <a:lnTo>
                    <a:pt x="3495675" y="66746"/>
                  </a:lnTo>
                  <a:lnTo>
                    <a:pt x="3495675" y="1733478"/>
                  </a:lnTo>
                  <a:lnTo>
                    <a:pt x="3481029" y="1772375"/>
                  </a:lnTo>
                  <a:lnTo>
                    <a:pt x="3447240" y="1796582"/>
                  </a:lnTo>
                  <a:lnTo>
                    <a:pt x="3433573" y="1799766"/>
                  </a:lnTo>
                  <a:lnTo>
                    <a:pt x="3428928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1129961" y="413861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1" y="1372"/>
                  </a:lnTo>
                  <a:lnTo>
                    <a:pt x="62102" y="457"/>
                  </a:lnTo>
                  <a:lnTo>
                    <a:pt x="66748" y="0"/>
                  </a:lnTo>
                  <a:lnTo>
                    <a:pt x="71438" y="0"/>
                  </a:lnTo>
                  <a:lnTo>
                    <a:pt x="3424238" y="0"/>
                  </a:lnTo>
                  <a:lnTo>
                    <a:pt x="3428928" y="0"/>
                  </a:lnTo>
                  <a:lnTo>
                    <a:pt x="3433573" y="457"/>
                  </a:lnTo>
                  <a:lnTo>
                    <a:pt x="3438174" y="1372"/>
                  </a:lnTo>
                  <a:lnTo>
                    <a:pt x="3442776" y="2287"/>
                  </a:lnTo>
                  <a:lnTo>
                    <a:pt x="3447241" y="3642"/>
                  </a:lnTo>
                  <a:lnTo>
                    <a:pt x="3451575" y="5437"/>
                  </a:lnTo>
                  <a:lnTo>
                    <a:pt x="3455909" y="7232"/>
                  </a:lnTo>
                  <a:lnTo>
                    <a:pt x="3474751" y="20923"/>
                  </a:lnTo>
                  <a:lnTo>
                    <a:pt x="3478068" y="24240"/>
                  </a:lnTo>
                  <a:lnTo>
                    <a:pt x="3481029" y="27848"/>
                  </a:lnTo>
                  <a:lnTo>
                    <a:pt x="3483633" y="31748"/>
                  </a:lnTo>
                  <a:lnTo>
                    <a:pt x="3486240" y="35648"/>
                  </a:lnTo>
                  <a:lnTo>
                    <a:pt x="3494302" y="57500"/>
                  </a:lnTo>
                  <a:lnTo>
                    <a:pt x="3495217" y="62100"/>
                  </a:lnTo>
                  <a:lnTo>
                    <a:pt x="3495675" y="66746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5675" y="1733478"/>
                  </a:lnTo>
                  <a:lnTo>
                    <a:pt x="3495216" y="1738123"/>
                  </a:lnTo>
                  <a:lnTo>
                    <a:pt x="3494301" y="1742724"/>
                  </a:lnTo>
                  <a:lnTo>
                    <a:pt x="3493387" y="1747324"/>
                  </a:lnTo>
                  <a:lnTo>
                    <a:pt x="3474751" y="1779301"/>
                  </a:lnTo>
                  <a:lnTo>
                    <a:pt x="3471434" y="1782618"/>
                  </a:lnTo>
                  <a:lnTo>
                    <a:pt x="3467826" y="1785579"/>
                  </a:lnTo>
                  <a:lnTo>
                    <a:pt x="3463925" y="1788185"/>
                  </a:lnTo>
                  <a:lnTo>
                    <a:pt x="3460024" y="1790791"/>
                  </a:lnTo>
                  <a:lnTo>
                    <a:pt x="3455907" y="1792992"/>
                  </a:lnTo>
                  <a:lnTo>
                    <a:pt x="3451574" y="1794787"/>
                  </a:lnTo>
                  <a:lnTo>
                    <a:pt x="3447240" y="1796582"/>
                  </a:lnTo>
                  <a:lnTo>
                    <a:pt x="3424238" y="1800225"/>
                  </a:lnTo>
                  <a:lnTo>
                    <a:pt x="71438" y="1800225"/>
                  </a:lnTo>
                  <a:lnTo>
                    <a:pt x="44099" y="1794787"/>
                  </a:lnTo>
                  <a:lnTo>
                    <a:pt x="39765" y="1792992"/>
                  </a:lnTo>
                  <a:lnTo>
                    <a:pt x="20924" y="1779301"/>
                  </a:lnTo>
                  <a:lnTo>
                    <a:pt x="17606" y="1775984"/>
                  </a:lnTo>
                  <a:lnTo>
                    <a:pt x="457" y="1738123"/>
                  </a:lnTo>
                  <a:lnTo>
                    <a:pt x="0" y="1733478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1401425" y="4397375"/>
              <a:ext cx="228600" cy="254000"/>
            </a:xfrm>
            <a:custGeom>
              <a:avLst/>
              <a:gdLst/>
              <a:ahLst/>
              <a:cxnLst/>
              <a:rect l="l" t="t" r="r" b="b"/>
              <a:pathLst>
                <a:path w="228600" h="254000">
                  <a:moveTo>
                    <a:pt x="228600" y="38100"/>
                  </a:moveTo>
                  <a:lnTo>
                    <a:pt x="228600" y="40601"/>
                  </a:lnTo>
                  <a:lnTo>
                    <a:pt x="227867" y="43079"/>
                  </a:lnTo>
                  <a:lnTo>
                    <a:pt x="226403" y="45532"/>
                  </a:lnTo>
                  <a:lnTo>
                    <a:pt x="224939" y="47986"/>
                  </a:lnTo>
                  <a:lnTo>
                    <a:pt x="195122" y="65040"/>
                  </a:lnTo>
                  <a:lnTo>
                    <a:pt x="189815" y="66809"/>
                  </a:lnTo>
                  <a:lnTo>
                    <a:pt x="151106" y="74257"/>
                  </a:lnTo>
                  <a:lnTo>
                    <a:pt x="136598" y="75467"/>
                  </a:lnTo>
                  <a:lnTo>
                    <a:pt x="129237" y="75955"/>
                  </a:lnTo>
                  <a:lnTo>
                    <a:pt x="121805" y="76200"/>
                  </a:lnTo>
                  <a:lnTo>
                    <a:pt x="114300" y="76200"/>
                  </a:lnTo>
                  <a:lnTo>
                    <a:pt x="106794" y="76200"/>
                  </a:lnTo>
                  <a:lnTo>
                    <a:pt x="99362" y="75955"/>
                  </a:lnTo>
                  <a:lnTo>
                    <a:pt x="92001" y="75467"/>
                  </a:lnTo>
                  <a:lnTo>
                    <a:pt x="84640" y="74979"/>
                  </a:lnTo>
                  <a:lnTo>
                    <a:pt x="50798" y="69778"/>
                  </a:lnTo>
                  <a:lnTo>
                    <a:pt x="44558" y="68389"/>
                  </a:lnTo>
                  <a:lnTo>
                    <a:pt x="8700" y="52680"/>
                  </a:lnTo>
                  <a:lnTo>
                    <a:pt x="2196" y="45532"/>
                  </a:lnTo>
                  <a:lnTo>
                    <a:pt x="732" y="43079"/>
                  </a:lnTo>
                  <a:lnTo>
                    <a:pt x="0" y="40601"/>
                  </a:lnTo>
                  <a:lnTo>
                    <a:pt x="0" y="38100"/>
                  </a:lnTo>
                  <a:lnTo>
                    <a:pt x="0" y="35598"/>
                  </a:lnTo>
                  <a:lnTo>
                    <a:pt x="732" y="33120"/>
                  </a:lnTo>
                  <a:lnTo>
                    <a:pt x="2196" y="30667"/>
                  </a:lnTo>
                  <a:lnTo>
                    <a:pt x="3660" y="28213"/>
                  </a:lnTo>
                  <a:lnTo>
                    <a:pt x="5828" y="25831"/>
                  </a:lnTo>
                  <a:lnTo>
                    <a:pt x="8700" y="23519"/>
                  </a:lnTo>
                  <a:lnTo>
                    <a:pt x="11572" y="21208"/>
                  </a:lnTo>
                  <a:lnTo>
                    <a:pt x="33477" y="11159"/>
                  </a:lnTo>
                  <a:lnTo>
                    <a:pt x="38784" y="9390"/>
                  </a:lnTo>
                  <a:lnTo>
                    <a:pt x="44558" y="7810"/>
                  </a:lnTo>
                  <a:lnTo>
                    <a:pt x="50798" y="6421"/>
                  </a:lnTo>
                  <a:lnTo>
                    <a:pt x="57038" y="5031"/>
                  </a:lnTo>
                  <a:lnTo>
                    <a:pt x="63625" y="3857"/>
                  </a:lnTo>
                  <a:lnTo>
                    <a:pt x="70559" y="2900"/>
                  </a:lnTo>
                  <a:lnTo>
                    <a:pt x="77493" y="1942"/>
                  </a:lnTo>
                  <a:lnTo>
                    <a:pt x="84640" y="1220"/>
                  </a:lnTo>
                  <a:lnTo>
                    <a:pt x="92001" y="732"/>
                  </a:lnTo>
                  <a:lnTo>
                    <a:pt x="99362" y="244"/>
                  </a:lnTo>
                  <a:lnTo>
                    <a:pt x="106794" y="0"/>
                  </a:lnTo>
                  <a:lnTo>
                    <a:pt x="114300" y="0"/>
                  </a:lnTo>
                  <a:lnTo>
                    <a:pt x="121805" y="0"/>
                  </a:lnTo>
                  <a:lnTo>
                    <a:pt x="129237" y="244"/>
                  </a:lnTo>
                  <a:lnTo>
                    <a:pt x="136598" y="732"/>
                  </a:lnTo>
                  <a:lnTo>
                    <a:pt x="143959" y="1220"/>
                  </a:lnTo>
                  <a:lnTo>
                    <a:pt x="184041" y="7810"/>
                  </a:lnTo>
                  <a:lnTo>
                    <a:pt x="195122" y="11159"/>
                  </a:lnTo>
                  <a:lnTo>
                    <a:pt x="200429" y="12928"/>
                  </a:lnTo>
                  <a:lnTo>
                    <a:pt x="226403" y="30667"/>
                  </a:lnTo>
                  <a:lnTo>
                    <a:pt x="227867" y="33120"/>
                  </a:lnTo>
                  <a:lnTo>
                    <a:pt x="228600" y="35598"/>
                  </a:lnTo>
                  <a:lnTo>
                    <a:pt x="228600" y="38100"/>
                  </a:lnTo>
                  <a:close/>
                </a:path>
                <a:path w="228600" h="254000">
                  <a:moveTo>
                    <a:pt x="0" y="38100"/>
                  </a:moveTo>
                  <a:lnTo>
                    <a:pt x="0" y="215900"/>
                  </a:lnTo>
                  <a:lnTo>
                    <a:pt x="2" y="218401"/>
                  </a:lnTo>
                  <a:lnTo>
                    <a:pt x="8711" y="230476"/>
                  </a:lnTo>
                  <a:lnTo>
                    <a:pt x="11585" y="232786"/>
                  </a:lnTo>
                  <a:lnTo>
                    <a:pt x="15106" y="234981"/>
                  </a:lnTo>
                  <a:lnTo>
                    <a:pt x="19276" y="237060"/>
                  </a:lnTo>
                  <a:lnTo>
                    <a:pt x="23446" y="239140"/>
                  </a:lnTo>
                  <a:lnTo>
                    <a:pt x="28185" y="241064"/>
                  </a:lnTo>
                  <a:lnTo>
                    <a:pt x="33491" y="242832"/>
                  </a:lnTo>
                  <a:lnTo>
                    <a:pt x="38798" y="244600"/>
                  </a:lnTo>
                  <a:lnTo>
                    <a:pt x="70568" y="251087"/>
                  </a:lnTo>
                  <a:lnTo>
                    <a:pt x="77500" y="252044"/>
                  </a:lnTo>
                  <a:lnTo>
                    <a:pt x="84646" y="252767"/>
                  </a:lnTo>
                  <a:lnTo>
                    <a:pt x="92006" y="253255"/>
                  </a:lnTo>
                  <a:lnTo>
                    <a:pt x="99365" y="253742"/>
                  </a:lnTo>
                  <a:lnTo>
                    <a:pt x="106796" y="253986"/>
                  </a:lnTo>
                  <a:lnTo>
                    <a:pt x="114300" y="253986"/>
                  </a:lnTo>
                  <a:lnTo>
                    <a:pt x="121803" y="253986"/>
                  </a:lnTo>
                  <a:lnTo>
                    <a:pt x="129234" y="253742"/>
                  </a:lnTo>
                  <a:lnTo>
                    <a:pt x="136593" y="253255"/>
                  </a:lnTo>
                  <a:lnTo>
                    <a:pt x="143953" y="252767"/>
                  </a:lnTo>
                  <a:lnTo>
                    <a:pt x="177789" y="247568"/>
                  </a:lnTo>
                  <a:lnTo>
                    <a:pt x="184028" y="246179"/>
                  </a:lnTo>
                  <a:lnTo>
                    <a:pt x="189801" y="244600"/>
                  </a:lnTo>
                  <a:lnTo>
                    <a:pt x="195108" y="242832"/>
                  </a:lnTo>
                  <a:lnTo>
                    <a:pt x="200415" y="241064"/>
                  </a:lnTo>
                  <a:lnTo>
                    <a:pt x="219888" y="230476"/>
                  </a:lnTo>
                  <a:lnTo>
                    <a:pt x="222761" y="228165"/>
                  </a:lnTo>
                  <a:lnTo>
                    <a:pt x="228600" y="215900"/>
                  </a:lnTo>
                  <a:lnTo>
                    <a:pt x="228600" y="38100"/>
                  </a:lnTo>
                </a:path>
                <a:path w="228600" h="254000">
                  <a:moveTo>
                    <a:pt x="0" y="127000"/>
                  </a:moveTo>
                  <a:lnTo>
                    <a:pt x="2" y="129501"/>
                  </a:lnTo>
                  <a:lnTo>
                    <a:pt x="736" y="131978"/>
                  </a:lnTo>
                  <a:lnTo>
                    <a:pt x="2202" y="134431"/>
                  </a:lnTo>
                  <a:lnTo>
                    <a:pt x="3669" y="136884"/>
                  </a:lnTo>
                  <a:lnTo>
                    <a:pt x="19276" y="148160"/>
                  </a:lnTo>
                  <a:lnTo>
                    <a:pt x="23446" y="150240"/>
                  </a:lnTo>
                  <a:lnTo>
                    <a:pt x="28185" y="152164"/>
                  </a:lnTo>
                  <a:lnTo>
                    <a:pt x="33491" y="153932"/>
                  </a:lnTo>
                  <a:lnTo>
                    <a:pt x="38798" y="155700"/>
                  </a:lnTo>
                  <a:lnTo>
                    <a:pt x="44571" y="157279"/>
                  </a:lnTo>
                  <a:lnTo>
                    <a:pt x="50810" y="158668"/>
                  </a:lnTo>
                  <a:lnTo>
                    <a:pt x="57049" y="160057"/>
                  </a:lnTo>
                  <a:lnTo>
                    <a:pt x="63635" y="161230"/>
                  </a:lnTo>
                  <a:lnTo>
                    <a:pt x="70568" y="162187"/>
                  </a:lnTo>
                  <a:lnTo>
                    <a:pt x="77500" y="163144"/>
                  </a:lnTo>
                  <a:lnTo>
                    <a:pt x="84646" y="163867"/>
                  </a:lnTo>
                  <a:lnTo>
                    <a:pt x="92006" y="164355"/>
                  </a:lnTo>
                  <a:lnTo>
                    <a:pt x="99365" y="164842"/>
                  </a:lnTo>
                  <a:lnTo>
                    <a:pt x="106796" y="165086"/>
                  </a:lnTo>
                  <a:lnTo>
                    <a:pt x="114300" y="165086"/>
                  </a:lnTo>
                  <a:lnTo>
                    <a:pt x="121803" y="165086"/>
                  </a:lnTo>
                  <a:lnTo>
                    <a:pt x="164964" y="161231"/>
                  </a:lnTo>
                  <a:lnTo>
                    <a:pt x="177789" y="158668"/>
                  </a:lnTo>
                  <a:lnTo>
                    <a:pt x="184028" y="157279"/>
                  </a:lnTo>
                  <a:lnTo>
                    <a:pt x="189801" y="155700"/>
                  </a:lnTo>
                  <a:lnTo>
                    <a:pt x="195108" y="153932"/>
                  </a:lnTo>
                  <a:lnTo>
                    <a:pt x="200415" y="152164"/>
                  </a:lnTo>
                  <a:lnTo>
                    <a:pt x="219888" y="141576"/>
                  </a:lnTo>
                  <a:lnTo>
                    <a:pt x="222761" y="139265"/>
                  </a:lnTo>
                  <a:lnTo>
                    <a:pt x="224930" y="136884"/>
                  </a:lnTo>
                  <a:lnTo>
                    <a:pt x="226397" y="134431"/>
                  </a:lnTo>
                  <a:lnTo>
                    <a:pt x="227863" y="131978"/>
                  </a:lnTo>
                  <a:lnTo>
                    <a:pt x="228597" y="129501"/>
                  </a:lnTo>
                  <a:lnTo>
                    <a:pt x="228600" y="127000"/>
                  </a:lnTo>
                </a:path>
              </a:pathLst>
            </a:custGeom>
            <a:ln w="25400">
              <a:solidFill>
                <a:srgbClr val="21D3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1350625" y="4787554"/>
            <a:ext cx="2957195" cy="6794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Shared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Dynamic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linking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library</a:t>
            </a:r>
            <a:r>
              <a:rPr dirty="0" sz="13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management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657600" y="6172200"/>
            <a:ext cx="3505200" cy="1809750"/>
            <a:chOff x="3657600" y="6172200"/>
            <a:chExt cx="3505200" cy="1809750"/>
          </a:xfrm>
        </p:grpSpPr>
        <p:sp>
          <p:nvSpPr>
            <p:cNvPr id="35" name="object 35" descr=""/>
            <p:cNvSpPr/>
            <p:nvPr/>
          </p:nvSpPr>
          <p:spPr>
            <a:xfrm>
              <a:off x="3662362" y="61769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8" y="1800224"/>
                  </a:moveTo>
                  <a:lnTo>
                    <a:pt x="66746" y="1800224"/>
                  </a:lnTo>
                  <a:lnTo>
                    <a:pt x="62101" y="1799766"/>
                  </a:lnTo>
                  <a:lnTo>
                    <a:pt x="24240" y="1782616"/>
                  </a:lnTo>
                  <a:lnTo>
                    <a:pt x="2286" y="1747324"/>
                  </a:lnTo>
                  <a:lnTo>
                    <a:pt x="0" y="1733478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3428928" y="0"/>
                  </a:lnTo>
                  <a:lnTo>
                    <a:pt x="3467825" y="14644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1733478"/>
                  </a:lnTo>
                  <a:lnTo>
                    <a:pt x="3481029" y="1772374"/>
                  </a:lnTo>
                  <a:lnTo>
                    <a:pt x="3447241" y="1796581"/>
                  </a:lnTo>
                  <a:lnTo>
                    <a:pt x="3433573" y="1799766"/>
                  </a:lnTo>
                  <a:lnTo>
                    <a:pt x="3428928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662362" y="61769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28928" y="0"/>
                  </a:lnTo>
                  <a:lnTo>
                    <a:pt x="3433573" y="457"/>
                  </a:lnTo>
                  <a:lnTo>
                    <a:pt x="3471434" y="17606"/>
                  </a:lnTo>
                  <a:lnTo>
                    <a:pt x="3483634" y="31747"/>
                  </a:lnTo>
                  <a:lnTo>
                    <a:pt x="3486240" y="35648"/>
                  </a:lnTo>
                  <a:lnTo>
                    <a:pt x="3488441" y="39764"/>
                  </a:lnTo>
                  <a:lnTo>
                    <a:pt x="3490236" y="44098"/>
                  </a:lnTo>
                  <a:lnTo>
                    <a:pt x="3492031" y="48432"/>
                  </a:lnTo>
                  <a:lnTo>
                    <a:pt x="3493386" y="52899"/>
                  </a:lnTo>
                  <a:lnTo>
                    <a:pt x="3494301" y="57500"/>
                  </a:lnTo>
                  <a:lnTo>
                    <a:pt x="3495216" y="62100"/>
                  </a:lnTo>
                  <a:lnTo>
                    <a:pt x="3495674" y="66746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0236" y="1756124"/>
                  </a:lnTo>
                  <a:lnTo>
                    <a:pt x="3488441" y="1760457"/>
                  </a:lnTo>
                  <a:lnTo>
                    <a:pt x="3486240" y="1764574"/>
                  </a:lnTo>
                  <a:lnTo>
                    <a:pt x="3483634" y="1768474"/>
                  </a:lnTo>
                  <a:lnTo>
                    <a:pt x="3481029" y="1772374"/>
                  </a:lnTo>
                  <a:lnTo>
                    <a:pt x="3447241" y="1796581"/>
                  </a:lnTo>
                  <a:lnTo>
                    <a:pt x="3424237" y="1800225"/>
                  </a:lnTo>
                  <a:lnTo>
                    <a:pt x="71437" y="1800225"/>
                  </a:lnTo>
                  <a:lnTo>
                    <a:pt x="66746" y="1800224"/>
                  </a:lnTo>
                  <a:lnTo>
                    <a:pt x="62101" y="1799766"/>
                  </a:lnTo>
                  <a:lnTo>
                    <a:pt x="57500" y="1798851"/>
                  </a:lnTo>
                  <a:lnTo>
                    <a:pt x="52899" y="1797936"/>
                  </a:lnTo>
                  <a:lnTo>
                    <a:pt x="48432" y="1796581"/>
                  </a:lnTo>
                  <a:lnTo>
                    <a:pt x="44099" y="1794786"/>
                  </a:lnTo>
                  <a:lnTo>
                    <a:pt x="39765" y="1792990"/>
                  </a:lnTo>
                  <a:lnTo>
                    <a:pt x="35648" y="1790790"/>
                  </a:lnTo>
                  <a:lnTo>
                    <a:pt x="31748" y="1788184"/>
                  </a:lnTo>
                  <a:lnTo>
                    <a:pt x="27848" y="1785578"/>
                  </a:lnTo>
                  <a:lnTo>
                    <a:pt x="24240" y="1782616"/>
                  </a:lnTo>
                  <a:lnTo>
                    <a:pt x="20923" y="1779300"/>
                  </a:lnTo>
                  <a:lnTo>
                    <a:pt x="17606" y="1775983"/>
                  </a:lnTo>
                  <a:lnTo>
                    <a:pt x="14645" y="1772374"/>
                  </a:lnTo>
                  <a:lnTo>
                    <a:pt x="12039" y="1768474"/>
                  </a:lnTo>
                  <a:lnTo>
                    <a:pt x="9432" y="1764574"/>
                  </a:lnTo>
                  <a:lnTo>
                    <a:pt x="7232" y="1760457"/>
                  </a:lnTo>
                  <a:lnTo>
                    <a:pt x="5437" y="1756124"/>
                  </a:lnTo>
                  <a:lnTo>
                    <a:pt x="3642" y="1751790"/>
                  </a:lnTo>
                  <a:lnTo>
                    <a:pt x="2286" y="1747324"/>
                  </a:lnTo>
                  <a:lnTo>
                    <a:pt x="1372" y="1742724"/>
                  </a:lnTo>
                  <a:lnTo>
                    <a:pt x="457" y="1738123"/>
                  </a:lnTo>
                  <a:lnTo>
                    <a:pt x="0" y="1733478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46525" y="6435725"/>
              <a:ext cx="203200" cy="254000"/>
            </a:xfrm>
            <a:custGeom>
              <a:avLst/>
              <a:gdLst/>
              <a:ahLst/>
              <a:cxnLst/>
              <a:rect l="l" t="t" r="r" b="b"/>
              <a:pathLst>
                <a:path w="203200" h="254000">
                  <a:moveTo>
                    <a:pt x="139700" y="0"/>
                  </a:moveTo>
                  <a:lnTo>
                    <a:pt x="25400" y="0"/>
                  </a:lnTo>
                  <a:lnTo>
                    <a:pt x="22031" y="0"/>
                  </a:lnTo>
                  <a:lnTo>
                    <a:pt x="18791" y="644"/>
                  </a:lnTo>
                  <a:lnTo>
                    <a:pt x="15679" y="1933"/>
                  </a:lnTo>
                  <a:lnTo>
                    <a:pt x="12567" y="3222"/>
                  </a:lnTo>
                  <a:lnTo>
                    <a:pt x="9821" y="5057"/>
                  </a:lnTo>
                  <a:lnTo>
                    <a:pt x="7439" y="7439"/>
                  </a:lnTo>
                  <a:lnTo>
                    <a:pt x="5057" y="9821"/>
                  </a:lnTo>
                  <a:lnTo>
                    <a:pt x="3222" y="12567"/>
                  </a:lnTo>
                  <a:lnTo>
                    <a:pt x="1933" y="15679"/>
                  </a:lnTo>
                  <a:lnTo>
                    <a:pt x="644" y="18791"/>
                  </a:lnTo>
                  <a:lnTo>
                    <a:pt x="0" y="22031"/>
                  </a:lnTo>
                  <a:lnTo>
                    <a:pt x="0" y="25400"/>
                  </a:lnTo>
                  <a:lnTo>
                    <a:pt x="0" y="228600"/>
                  </a:lnTo>
                  <a:lnTo>
                    <a:pt x="0" y="231968"/>
                  </a:lnTo>
                  <a:lnTo>
                    <a:pt x="644" y="235208"/>
                  </a:lnTo>
                  <a:lnTo>
                    <a:pt x="1933" y="238320"/>
                  </a:lnTo>
                  <a:lnTo>
                    <a:pt x="3222" y="241432"/>
                  </a:lnTo>
                  <a:lnTo>
                    <a:pt x="15679" y="252066"/>
                  </a:lnTo>
                  <a:lnTo>
                    <a:pt x="18791" y="253355"/>
                  </a:lnTo>
                  <a:lnTo>
                    <a:pt x="22031" y="254000"/>
                  </a:lnTo>
                  <a:lnTo>
                    <a:pt x="25400" y="254000"/>
                  </a:lnTo>
                  <a:lnTo>
                    <a:pt x="177800" y="254000"/>
                  </a:lnTo>
                  <a:lnTo>
                    <a:pt x="181168" y="254000"/>
                  </a:lnTo>
                  <a:lnTo>
                    <a:pt x="184408" y="253355"/>
                  </a:lnTo>
                  <a:lnTo>
                    <a:pt x="187520" y="252066"/>
                  </a:lnTo>
                  <a:lnTo>
                    <a:pt x="190632" y="250777"/>
                  </a:lnTo>
                  <a:lnTo>
                    <a:pt x="203200" y="228600"/>
                  </a:lnTo>
                  <a:lnTo>
                    <a:pt x="203200" y="63500"/>
                  </a:lnTo>
                  <a:lnTo>
                    <a:pt x="139700" y="0"/>
                  </a:lnTo>
                  <a:close/>
                </a:path>
              </a:pathLst>
            </a:custGeom>
            <a:ln w="25400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0825" y="6423025"/>
              <a:ext cx="101600" cy="10160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3997325" y="6524625"/>
              <a:ext cx="101600" cy="101600"/>
            </a:xfrm>
            <a:custGeom>
              <a:avLst/>
              <a:gdLst/>
              <a:ahLst/>
              <a:cxnLst/>
              <a:rect l="l" t="t" r="r" b="b"/>
              <a:pathLst>
                <a:path w="101600" h="101600">
                  <a:moveTo>
                    <a:pt x="25400" y="0"/>
                  </a:moveTo>
                  <a:lnTo>
                    <a:pt x="0" y="0"/>
                  </a:lnTo>
                </a:path>
                <a:path w="101600" h="101600">
                  <a:moveTo>
                    <a:pt x="101600" y="50800"/>
                  </a:moveTo>
                  <a:lnTo>
                    <a:pt x="0" y="50800"/>
                  </a:lnTo>
                </a:path>
                <a:path w="101600" h="101600">
                  <a:moveTo>
                    <a:pt x="101600" y="101600"/>
                  </a:moveTo>
                  <a:lnTo>
                    <a:pt x="0" y="101600"/>
                  </a:lnTo>
                </a:path>
              </a:pathLst>
            </a:custGeom>
            <a:ln w="25400">
              <a:solidFill>
                <a:srgbClr val="FA91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3883025" y="6825904"/>
            <a:ext cx="3009265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80" b="1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Allocation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4199"/>
              </a:lnSpc>
              <a:spcBef>
                <a:spcPts val="869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malloc</a:t>
            </a:r>
            <a:r>
              <a:rPr dirty="0" sz="1350" spc="-20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80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calloc</a:t>
            </a:r>
            <a:r>
              <a:rPr dirty="0" sz="1350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75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realloc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CBD5E1"/>
                </a:solidFill>
                <a:latin typeface="Microsoft Sans Serif"/>
                <a:cs typeface="Microsoft Sans Serif"/>
              </a:rPr>
              <a:t>heap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management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7391400" y="6172200"/>
            <a:ext cx="3505200" cy="1809750"/>
            <a:chOff x="7391400" y="6172200"/>
            <a:chExt cx="3505200" cy="1809750"/>
          </a:xfrm>
        </p:grpSpPr>
        <p:sp>
          <p:nvSpPr>
            <p:cNvPr id="42" name="object 42" descr=""/>
            <p:cNvSpPr/>
            <p:nvPr/>
          </p:nvSpPr>
          <p:spPr>
            <a:xfrm>
              <a:off x="7396162" y="61769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7" y="1800224"/>
                  </a:moveTo>
                  <a:lnTo>
                    <a:pt x="66746" y="1800224"/>
                  </a:lnTo>
                  <a:lnTo>
                    <a:pt x="62101" y="1799766"/>
                  </a:lnTo>
                  <a:lnTo>
                    <a:pt x="24239" y="1782616"/>
                  </a:lnTo>
                  <a:lnTo>
                    <a:pt x="2287" y="1747324"/>
                  </a:lnTo>
                  <a:lnTo>
                    <a:pt x="0" y="1733478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4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3428927" y="0"/>
                  </a:lnTo>
                  <a:lnTo>
                    <a:pt x="3467826" y="14644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1733478"/>
                  </a:lnTo>
                  <a:lnTo>
                    <a:pt x="3481028" y="1772374"/>
                  </a:lnTo>
                  <a:lnTo>
                    <a:pt x="3447240" y="1796581"/>
                  </a:lnTo>
                  <a:lnTo>
                    <a:pt x="3433573" y="1799766"/>
                  </a:lnTo>
                  <a:lnTo>
                    <a:pt x="3428927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396162" y="61769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6" y="44098"/>
                  </a:lnTo>
                  <a:lnTo>
                    <a:pt x="7231" y="39764"/>
                  </a:lnTo>
                  <a:lnTo>
                    <a:pt x="9432" y="35648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28927" y="0"/>
                  </a:lnTo>
                  <a:lnTo>
                    <a:pt x="3433573" y="457"/>
                  </a:lnTo>
                  <a:lnTo>
                    <a:pt x="3471434" y="17606"/>
                  </a:lnTo>
                  <a:lnTo>
                    <a:pt x="3493386" y="52899"/>
                  </a:lnTo>
                  <a:lnTo>
                    <a:pt x="3494300" y="57500"/>
                  </a:lnTo>
                  <a:lnTo>
                    <a:pt x="3495216" y="62100"/>
                  </a:lnTo>
                  <a:lnTo>
                    <a:pt x="3495674" y="66746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5674" y="1733478"/>
                  </a:lnTo>
                  <a:lnTo>
                    <a:pt x="3495216" y="1738123"/>
                  </a:lnTo>
                  <a:lnTo>
                    <a:pt x="3494300" y="1742724"/>
                  </a:lnTo>
                  <a:lnTo>
                    <a:pt x="3493386" y="1747324"/>
                  </a:lnTo>
                  <a:lnTo>
                    <a:pt x="3471434" y="1782616"/>
                  </a:lnTo>
                  <a:lnTo>
                    <a:pt x="3451574" y="1794786"/>
                  </a:lnTo>
                  <a:lnTo>
                    <a:pt x="3447240" y="1796581"/>
                  </a:lnTo>
                  <a:lnTo>
                    <a:pt x="3442775" y="1797936"/>
                  </a:lnTo>
                  <a:lnTo>
                    <a:pt x="3438173" y="1798851"/>
                  </a:lnTo>
                  <a:lnTo>
                    <a:pt x="3433573" y="1799766"/>
                  </a:lnTo>
                  <a:lnTo>
                    <a:pt x="3428927" y="1800224"/>
                  </a:lnTo>
                  <a:lnTo>
                    <a:pt x="3424237" y="1800225"/>
                  </a:lnTo>
                  <a:lnTo>
                    <a:pt x="71437" y="1800225"/>
                  </a:lnTo>
                  <a:lnTo>
                    <a:pt x="66746" y="1800224"/>
                  </a:lnTo>
                  <a:lnTo>
                    <a:pt x="62101" y="1799766"/>
                  </a:lnTo>
                  <a:lnTo>
                    <a:pt x="57500" y="1798851"/>
                  </a:lnTo>
                  <a:lnTo>
                    <a:pt x="52899" y="1797936"/>
                  </a:lnTo>
                  <a:lnTo>
                    <a:pt x="48432" y="1796581"/>
                  </a:lnTo>
                  <a:lnTo>
                    <a:pt x="44099" y="1794786"/>
                  </a:lnTo>
                  <a:lnTo>
                    <a:pt x="39765" y="1792990"/>
                  </a:lnTo>
                  <a:lnTo>
                    <a:pt x="12038" y="1768474"/>
                  </a:lnTo>
                  <a:lnTo>
                    <a:pt x="9432" y="1764574"/>
                  </a:lnTo>
                  <a:lnTo>
                    <a:pt x="7231" y="1760457"/>
                  </a:lnTo>
                  <a:lnTo>
                    <a:pt x="5437" y="1756124"/>
                  </a:lnTo>
                  <a:lnTo>
                    <a:pt x="3641" y="1751790"/>
                  </a:lnTo>
                  <a:lnTo>
                    <a:pt x="2287" y="1747324"/>
                  </a:lnTo>
                  <a:lnTo>
                    <a:pt x="1371" y="1742724"/>
                  </a:lnTo>
                  <a:lnTo>
                    <a:pt x="456" y="1738123"/>
                  </a:lnTo>
                  <a:lnTo>
                    <a:pt x="0" y="1733478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654925" y="6448425"/>
              <a:ext cx="254000" cy="228600"/>
            </a:xfrm>
            <a:custGeom>
              <a:avLst/>
              <a:gdLst/>
              <a:ahLst/>
              <a:cxnLst/>
              <a:rect l="l" t="t" r="r" b="b"/>
              <a:pathLst>
                <a:path w="254000" h="228600">
                  <a:moveTo>
                    <a:pt x="177800" y="228600"/>
                  </a:moveTo>
                  <a:lnTo>
                    <a:pt x="177800" y="203200"/>
                  </a:lnTo>
                  <a:lnTo>
                    <a:pt x="177800" y="199864"/>
                  </a:lnTo>
                  <a:lnTo>
                    <a:pt x="177474" y="196560"/>
                  </a:lnTo>
                  <a:lnTo>
                    <a:pt x="176823" y="193289"/>
                  </a:lnTo>
                  <a:lnTo>
                    <a:pt x="176173" y="190017"/>
                  </a:lnTo>
                  <a:lnTo>
                    <a:pt x="155222" y="160961"/>
                  </a:lnTo>
                  <a:lnTo>
                    <a:pt x="152449" y="159108"/>
                  </a:lnTo>
                  <a:lnTo>
                    <a:pt x="130335" y="152400"/>
                  </a:lnTo>
                  <a:lnTo>
                    <a:pt x="127000" y="152400"/>
                  </a:lnTo>
                  <a:lnTo>
                    <a:pt x="50800" y="152400"/>
                  </a:lnTo>
                  <a:lnTo>
                    <a:pt x="47464" y="152400"/>
                  </a:lnTo>
                  <a:lnTo>
                    <a:pt x="44160" y="152725"/>
                  </a:lnTo>
                  <a:lnTo>
                    <a:pt x="14878" y="167279"/>
                  </a:lnTo>
                  <a:lnTo>
                    <a:pt x="12520" y="169637"/>
                  </a:lnTo>
                  <a:lnTo>
                    <a:pt x="3866" y="183759"/>
                  </a:lnTo>
                  <a:lnTo>
                    <a:pt x="2590" y="186841"/>
                  </a:lnTo>
                  <a:lnTo>
                    <a:pt x="1626" y="190017"/>
                  </a:lnTo>
                  <a:lnTo>
                    <a:pt x="976" y="193289"/>
                  </a:lnTo>
                  <a:lnTo>
                    <a:pt x="325" y="196560"/>
                  </a:lnTo>
                  <a:lnTo>
                    <a:pt x="0" y="199864"/>
                  </a:lnTo>
                  <a:lnTo>
                    <a:pt x="0" y="203200"/>
                  </a:lnTo>
                  <a:lnTo>
                    <a:pt x="0" y="228600"/>
                  </a:lnTo>
                </a:path>
                <a:path w="254000" h="228600">
                  <a:moveTo>
                    <a:pt x="139700" y="50800"/>
                  </a:moveTo>
                  <a:lnTo>
                    <a:pt x="131138" y="79022"/>
                  </a:lnTo>
                  <a:lnTo>
                    <a:pt x="129285" y="81796"/>
                  </a:lnTo>
                  <a:lnTo>
                    <a:pt x="127179" y="84362"/>
                  </a:lnTo>
                  <a:lnTo>
                    <a:pt x="124821" y="86721"/>
                  </a:lnTo>
                  <a:lnTo>
                    <a:pt x="122462" y="89079"/>
                  </a:lnTo>
                  <a:lnTo>
                    <a:pt x="88900" y="101600"/>
                  </a:lnTo>
                  <a:lnTo>
                    <a:pt x="85564" y="101599"/>
                  </a:lnTo>
                  <a:lnTo>
                    <a:pt x="52978" y="86721"/>
                  </a:lnTo>
                  <a:lnTo>
                    <a:pt x="50620" y="84362"/>
                  </a:lnTo>
                  <a:lnTo>
                    <a:pt x="48514" y="81796"/>
                  </a:lnTo>
                  <a:lnTo>
                    <a:pt x="46661" y="79022"/>
                  </a:lnTo>
                  <a:lnTo>
                    <a:pt x="44808" y="76249"/>
                  </a:lnTo>
                  <a:lnTo>
                    <a:pt x="39076" y="60710"/>
                  </a:lnTo>
                  <a:lnTo>
                    <a:pt x="38425" y="57439"/>
                  </a:lnTo>
                  <a:lnTo>
                    <a:pt x="38100" y="54135"/>
                  </a:lnTo>
                  <a:lnTo>
                    <a:pt x="38100" y="50800"/>
                  </a:lnTo>
                  <a:lnTo>
                    <a:pt x="38100" y="47464"/>
                  </a:lnTo>
                  <a:lnTo>
                    <a:pt x="38425" y="44160"/>
                  </a:lnTo>
                  <a:lnTo>
                    <a:pt x="39076" y="40889"/>
                  </a:lnTo>
                  <a:lnTo>
                    <a:pt x="39726" y="37617"/>
                  </a:lnTo>
                  <a:lnTo>
                    <a:pt x="52978" y="14878"/>
                  </a:lnTo>
                  <a:lnTo>
                    <a:pt x="55337" y="12520"/>
                  </a:lnTo>
                  <a:lnTo>
                    <a:pt x="78989" y="976"/>
                  </a:lnTo>
                  <a:lnTo>
                    <a:pt x="82260" y="325"/>
                  </a:lnTo>
                  <a:lnTo>
                    <a:pt x="85564" y="0"/>
                  </a:lnTo>
                  <a:lnTo>
                    <a:pt x="88900" y="0"/>
                  </a:lnTo>
                  <a:lnTo>
                    <a:pt x="92235" y="0"/>
                  </a:lnTo>
                  <a:lnTo>
                    <a:pt x="108340" y="3866"/>
                  </a:lnTo>
                  <a:lnTo>
                    <a:pt x="111421" y="5143"/>
                  </a:lnTo>
                  <a:lnTo>
                    <a:pt x="124821" y="14878"/>
                  </a:lnTo>
                  <a:lnTo>
                    <a:pt x="127179" y="17237"/>
                  </a:lnTo>
                  <a:lnTo>
                    <a:pt x="139700" y="47464"/>
                  </a:lnTo>
                  <a:lnTo>
                    <a:pt x="139700" y="50800"/>
                  </a:lnTo>
                  <a:close/>
                </a:path>
                <a:path w="254000" h="228600">
                  <a:moveTo>
                    <a:pt x="254000" y="228600"/>
                  </a:moveTo>
                  <a:lnTo>
                    <a:pt x="254000" y="203200"/>
                  </a:lnTo>
                  <a:lnTo>
                    <a:pt x="253995" y="197572"/>
                  </a:lnTo>
                  <a:lnTo>
                    <a:pt x="253081" y="192096"/>
                  </a:lnTo>
                  <a:lnTo>
                    <a:pt x="251257" y="186772"/>
                  </a:lnTo>
                  <a:lnTo>
                    <a:pt x="249433" y="181448"/>
                  </a:lnTo>
                  <a:lnTo>
                    <a:pt x="221349" y="155457"/>
                  </a:lnTo>
                  <a:lnTo>
                    <a:pt x="215900" y="154051"/>
                  </a:lnTo>
                </a:path>
                <a:path w="254000" h="228600">
                  <a:moveTo>
                    <a:pt x="177800" y="1651"/>
                  </a:moveTo>
                  <a:lnTo>
                    <a:pt x="183263" y="3049"/>
                  </a:lnTo>
                  <a:lnTo>
                    <a:pt x="188353" y="5296"/>
                  </a:lnTo>
                  <a:lnTo>
                    <a:pt x="193068" y="8390"/>
                  </a:lnTo>
                  <a:lnTo>
                    <a:pt x="197784" y="11484"/>
                  </a:lnTo>
                  <a:lnTo>
                    <a:pt x="201870" y="15259"/>
                  </a:lnTo>
                  <a:lnTo>
                    <a:pt x="205329" y="19714"/>
                  </a:lnTo>
                  <a:lnTo>
                    <a:pt x="208787" y="24169"/>
                  </a:lnTo>
                  <a:lnTo>
                    <a:pt x="215999" y="50863"/>
                  </a:lnTo>
                  <a:lnTo>
                    <a:pt x="215999" y="56503"/>
                  </a:lnTo>
                  <a:lnTo>
                    <a:pt x="205329" y="82012"/>
                  </a:lnTo>
                  <a:lnTo>
                    <a:pt x="201870" y="86467"/>
                  </a:lnTo>
                  <a:lnTo>
                    <a:pt x="197784" y="90242"/>
                  </a:lnTo>
                  <a:lnTo>
                    <a:pt x="193068" y="93336"/>
                  </a:lnTo>
                  <a:lnTo>
                    <a:pt x="188353" y="96430"/>
                  </a:lnTo>
                  <a:lnTo>
                    <a:pt x="183263" y="98677"/>
                  </a:lnTo>
                  <a:lnTo>
                    <a:pt x="177800" y="100076"/>
                  </a:lnTo>
                </a:path>
              </a:pathLst>
            </a:custGeom>
            <a:ln w="25400">
              <a:solidFill>
                <a:srgbClr val="F472B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616825" y="6825904"/>
            <a:ext cx="2293620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Access</a:t>
            </a:r>
            <a:endParaRPr sz="2000">
              <a:latin typeface="Arial"/>
              <a:cs typeface="Arial"/>
            </a:endParaRPr>
          </a:p>
          <a:p>
            <a:pPr marL="12700" marR="178435">
              <a:lnSpc>
                <a:spcPct val="114199"/>
              </a:lnSpc>
              <a:spcBef>
                <a:spcPts val="869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getenv</a:t>
            </a:r>
            <a:r>
              <a:rPr dirty="0" sz="1350" spc="-20">
                <a:solidFill>
                  <a:srgbClr val="CBD5E1"/>
                </a:solidFill>
                <a:latin typeface="Britannic Bold"/>
                <a:cs typeface="Britannic Bold"/>
              </a:rPr>
              <a:t>,</a:t>
            </a:r>
            <a:r>
              <a:rPr dirty="0" sz="1350" spc="-55">
                <a:solidFill>
                  <a:srgbClr val="CBD5E1"/>
                </a:solidFill>
                <a:latin typeface="Britannic Bold"/>
                <a:cs typeface="Britannic Bold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putenv</a:t>
            </a:r>
            <a:r>
              <a:rPr dirty="0" sz="1300" spc="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1300" spc="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and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environment manipulation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1125199" y="6172200"/>
            <a:ext cx="3505200" cy="1809750"/>
            <a:chOff x="11125199" y="6172200"/>
            <a:chExt cx="3505200" cy="1809750"/>
          </a:xfrm>
        </p:grpSpPr>
        <p:sp>
          <p:nvSpPr>
            <p:cNvPr id="47" name="object 47" descr=""/>
            <p:cNvSpPr/>
            <p:nvPr/>
          </p:nvSpPr>
          <p:spPr>
            <a:xfrm>
              <a:off x="11129961" y="61769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3428928" y="1800224"/>
                  </a:moveTo>
                  <a:lnTo>
                    <a:pt x="66748" y="1800224"/>
                  </a:lnTo>
                  <a:lnTo>
                    <a:pt x="62102" y="1799766"/>
                  </a:lnTo>
                  <a:lnTo>
                    <a:pt x="24240" y="1782616"/>
                  </a:lnTo>
                  <a:lnTo>
                    <a:pt x="2286" y="1747324"/>
                  </a:lnTo>
                  <a:lnTo>
                    <a:pt x="0" y="1733478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8" y="0"/>
                  </a:lnTo>
                  <a:lnTo>
                    <a:pt x="3428928" y="0"/>
                  </a:lnTo>
                  <a:lnTo>
                    <a:pt x="3467826" y="14644"/>
                  </a:lnTo>
                  <a:lnTo>
                    <a:pt x="3492031" y="48432"/>
                  </a:lnTo>
                  <a:lnTo>
                    <a:pt x="3495675" y="66746"/>
                  </a:lnTo>
                  <a:lnTo>
                    <a:pt x="3495675" y="1733478"/>
                  </a:lnTo>
                  <a:lnTo>
                    <a:pt x="3481029" y="1772374"/>
                  </a:lnTo>
                  <a:lnTo>
                    <a:pt x="3447240" y="1796581"/>
                  </a:lnTo>
                  <a:lnTo>
                    <a:pt x="3433573" y="1799766"/>
                  </a:lnTo>
                  <a:lnTo>
                    <a:pt x="3428928" y="18002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1129961" y="6176962"/>
              <a:ext cx="3495675" cy="1800225"/>
            </a:xfrm>
            <a:custGeom>
              <a:avLst/>
              <a:gdLst/>
              <a:ahLst/>
              <a:cxnLst/>
              <a:rect l="l" t="t" r="r" b="b"/>
              <a:pathLst>
                <a:path w="349567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62102" y="457"/>
                  </a:lnTo>
                  <a:lnTo>
                    <a:pt x="66748" y="0"/>
                  </a:lnTo>
                  <a:lnTo>
                    <a:pt x="71438" y="0"/>
                  </a:lnTo>
                  <a:lnTo>
                    <a:pt x="3424238" y="0"/>
                  </a:lnTo>
                  <a:lnTo>
                    <a:pt x="3428928" y="0"/>
                  </a:lnTo>
                  <a:lnTo>
                    <a:pt x="3433573" y="457"/>
                  </a:lnTo>
                  <a:lnTo>
                    <a:pt x="3471434" y="17606"/>
                  </a:lnTo>
                  <a:lnTo>
                    <a:pt x="3474751" y="20923"/>
                  </a:lnTo>
                  <a:lnTo>
                    <a:pt x="3478068" y="24240"/>
                  </a:lnTo>
                  <a:lnTo>
                    <a:pt x="3481029" y="27847"/>
                  </a:lnTo>
                  <a:lnTo>
                    <a:pt x="3483633" y="31747"/>
                  </a:lnTo>
                  <a:lnTo>
                    <a:pt x="3486240" y="35648"/>
                  </a:lnTo>
                  <a:lnTo>
                    <a:pt x="3494302" y="57500"/>
                  </a:lnTo>
                  <a:lnTo>
                    <a:pt x="3495217" y="62100"/>
                  </a:lnTo>
                  <a:lnTo>
                    <a:pt x="3495675" y="66746"/>
                  </a:lnTo>
                  <a:lnTo>
                    <a:pt x="3495675" y="71437"/>
                  </a:lnTo>
                  <a:lnTo>
                    <a:pt x="3495675" y="1728787"/>
                  </a:lnTo>
                  <a:lnTo>
                    <a:pt x="3495675" y="1733478"/>
                  </a:lnTo>
                  <a:lnTo>
                    <a:pt x="3495216" y="1738123"/>
                  </a:lnTo>
                  <a:lnTo>
                    <a:pt x="3494301" y="1742724"/>
                  </a:lnTo>
                  <a:lnTo>
                    <a:pt x="3493387" y="1747324"/>
                  </a:lnTo>
                  <a:lnTo>
                    <a:pt x="3474751" y="1779300"/>
                  </a:lnTo>
                  <a:lnTo>
                    <a:pt x="3471434" y="1782616"/>
                  </a:lnTo>
                  <a:lnTo>
                    <a:pt x="3467826" y="1785577"/>
                  </a:lnTo>
                  <a:lnTo>
                    <a:pt x="3463925" y="1788184"/>
                  </a:lnTo>
                  <a:lnTo>
                    <a:pt x="3460024" y="1790790"/>
                  </a:lnTo>
                  <a:lnTo>
                    <a:pt x="3424238" y="1800225"/>
                  </a:lnTo>
                  <a:lnTo>
                    <a:pt x="71438" y="1800225"/>
                  </a:lnTo>
                  <a:lnTo>
                    <a:pt x="66748" y="1800224"/>
                  </a:lnTo>
                  <a:lnTo>
                    <a:pt x="62102" y="1799766"/>
                  </a:lnTo>
                  <a:lnTo>
                    <a:pt x="57501" y="1798851"/>
                  </a:lnTo>
                  <a:lnTo>
                    <a:pt x="52899" y="1797936"/>
                  </a:lnTo>
                  <a:lnTo>
                    <a:pt x="48432" y="1796581"/>
                  </a:lnTo>
                  <a:lnTo>
                    <a:pt x="44099" y="1794786"/>
                  </a:lnTo>
                  <a:lnTo>
                    <a:pt x="39765" y="1792990"/>
                  </a:lnTo>
                  <a:lnTo>
                    <a:pt x="20924" y="1779300"/>
                  </a:lnTo>
                  <a:lnTo>
                    <a:pt x="17606" y="1775983"/>
                  </a:lnTo>
                  <a:lnTo>
                    <a:pt x="457" y="1738123"/>
                  </a:lnTo>
                  <a:lnTo>
                    <a:pt x="0" y="1733478"/>
                  </a:lnTo>
                  <a:lnTo>
                    <a:pt x="0" y="17287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1414125" y="6473825"/>
              <a:ext cx="203200" cy="177800"/>
            </a:xfrm>
            <a:custGeom>
              <a:avLst/>
              <a:gdLst/>
              <a:ahLst/>
              <a:cxnLst/>
              <a:rect l="l" t="t" r="r" b="b"/>
              <a:pathLst>
                <a:path w="203200" h="177800">
                  <a:moveTo>
                    <a:pt x="0" y="152400"/>
                  </a:moveTo>
                  <a:lnTo>
                    <a:pt x="76200" y="76200"/>
                  </a:lnTo>
                  <a:lnTo>
                    <a:pt x="0" y="0"/>
                  </a:lnTo>
                </a:path>
                <a:path w="203200" h="177800">
                  <a:moveTo>
                    <a:pt x="101600" y="177800"/>
                  </a:moveTo>
                  <a:lnTo>
                    <a:pt x="203200" y="177800"/>
                  </a:lnTo>
                </a:path>
              </a:pathLst>
            </a:custGeom>
            <a:ln w="25400">
              <a:solidFill>
                <a:srgbClr val="818BF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1350625" y="6825904"/>
            <a:ext cx="2773680" cy="908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2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dirty="0" sz="20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15399"/>
              </a:lnSpc>
              <a:spcBef>
                <a:spcPts val="910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Foundation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process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management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57600" y="5086350"/>
            <a:ext cx="10972800" cy="2419350"/>
            <a:chOff x="3657600" y="5086350"/>
            <a:chExt cx="10972800" cy="2419350"/>
          </a:xfrm>
        </p:grpSpPr>
        <p:sp>
          <p:nvSpPr>
            <p:cNvPr id="3" name="object 3" descr=""/>
            <p:cNvSpPr/>
            <p:nvPr/>
          </p:nvSpPr>
          <p:spPr>
            <a:xfrm>
              <a:off x="3662362" y="5091112"/>
              <a:ext cx="10963275" cy="2409825"/>
            </a:xfrm>
            <a:custGeom>
              <a:avLst/>
              <a:gdLst/>
              <a:ahLst/>
              <a:cxnLst/>
              <a:rect l="l" t="t" r="r" b="b"/>
              <a:pathLst>
                <a:path w="10963275" h="2409825">
                  <a:moveTo>
                    <a:pt x="10896527" y="2409825"/>
                  </a:moveTo>
                  <a:lnTo>
                    <a:pt x="66746" y="2409825"/>
                  </a:lnTo>
                  <a:lnTo>
                    <a:pt x="62101" y="2409367"/>
                  </a:lnTo>
                  <a:lnTo>
                    <a:pt x="24240" y="2392217"/>
                  </a:lnTo>
                  <a:lnTo>
                    <a:pt x="2286" y="2356924"/>
                  </a:lnTo>
                  <a:lnTo>
                    <a:pt x="0" y="2343077"/>
                  </a:lnTo>
                  <a:lnTo>
                    <a:pt x="0" y="2338387"/>
                  </a:lnTo>
                  <a:lnTo>
                    <a:pt x="0" y="66746"/>
                  </a:lnTo>
                  <a:lnTo>
                    <a:pt x="14645" y="27849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5"/>
                  </a:lnTo>
                  <a:lnTo>
                    <a:pt x="10959630" y="48432"/>
                  </a:lnTo>
                  <a:lnTo>
                    <a:pt x="10963274" y="66746"/>
                  </a:lnTo>
                  <a:lnTo>
                    <a:pt x="10963274" y="2343077"/>
                  </a:lnTo>
                  <a:lnTo>
                    <a:pt x="10948628" y="2381975"/>
                  </a:lnTo>
                  <a:lnTo>
                    <a:pt x="10914839" y="2406181"/>
                  </a:lnTo>
                  <a:lnTo>
                    <a:pt x="10901172" y="2409367"/>
                  </a:lnTo>
                  <a:lnTo>
                    <a:pt x="10896527" y="2409825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662362" y="5091112"/>
              <a:ext cx="10963275" cy="2409825"/>
            </a:xfrm>
            <a:custGeom>
              <a:avLst/>
              <a:gdLst/>
              <a:ahLst/>
              <a:cxnLst/>
              <a:rect l="l" t="t" r="r" b="b"/>
              <a:pathLst>
                <a:path w="10963275" h="2409825">
                  <a:moveTo>
                    <a:pt x="0" y="2338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9"/>
                  </a:lnTo>
                  <a:lnTo>
                    <a:pt x="14645" y="27849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3" y="1372"/>
                  </a:lnTo>
                  <a:lnTo>
                    <a:pt x="10910375" y="2286"/>
                  </a:lnTo>
                  <a:lnTo>
                    <a:pt x="10914840" y="3642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27624" y="9433"/>
                  </a:lnTo>
                  <a:lnTo>
                    <a:pt x="10931526" y="12039"/>
                  </a:lnTo>
                  <a:lnTo>
                    <a:pt x="10935425" y="14645"/>
                  </a:lnTo>
                  <a:lnTo>
                    <a:pt x="10939033" y="17606"/>
                  </a:lnTo>
                  <a:lnTo>
                    <a:pt x="10942350" y="20923"/>
                  </a:lnTo>
                  <a:lnTo>
                    <a:pt x="10945668" y="24240"/>
                  </a:lnTo>
                  <a:lnTo>
                    <a:pt x="10948628" y="27849"/>
                  </a:lnTo>
                  <a:lnTo>
                    <a:pt x="10951232" y="31749"/>
                  </a:lnTo>
                  <a:lnTo>
                    <a:pt x="10953839" y="35649"/>
                  </a:lnTo>
                  <a:lnTo>
                    <a:pt x="10961901" y="57500"/>
                  </a:lnTo>
                  <a:lnTo>
                    <a:pt x="10962816" y="62101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2338387"/>
                  </a:lnTo>
                  <a:lnTo>
                    <a:pt x="10963274" y="2343077"/>
                  </a:lnTo>
                  <a:lnTo>
                    <a:pt x="10962815" y="2347722"/>
                  </a:lnTo>
                  <a:lnTo>
                    <a:pt x="10961900" y="2352324"/>
                  </a:lnTo>
                  <a:lnTo>
                    <a:pt x="10960986" y="2356924"/>
                  </a:lnTo>
                  <a:lnTo>
                    <a:pt x="10942350" y="2388900"/>
                  </a:lnTo>
                  <a:lnTo>
                    <a:pt x="10939033" y="2392217"/>
                  </a:lnTo>
                  <a:lnTo>
                    <a:pt x="10901172" y="2409367"/>
                  </a:lnTo>
                  <a:lnTo>
                    <a:pt x="10896527" y="2409825"/>
                  </a:lnTo>
                  <a:lnTo>
                    <a:pt x="10891837" y="2409825"/>
                  </a:lnTo>
                  <a:lnTo>
                    <a:pt x="71437" y="2409825"/>
                  </a:lnTo>
                  <a:lnTo>
                    <a:pt x="66746" y="2409825"/>
                  </a:lnTo>
                  <a:lnTo>
                    <a:pt x="62101" y="2409367"/>
                  </a:lnTo>
                  <a:lnTo>
                    <a:pt x="57500" y="2408452"/>
                  </a:lnTo>
                  <a:lnTo>
                    <a:pt x="52899" y="2407536"/>
                  </a:lnTo>
                  <a:lnTo>
                    <a:pt x="48432" y="2406181"/>
                  </a:lnTo>
                  <a:lnTo>
                    <a:pt x="44099" y="2404386"/>
                  </a:lnTo>
                  <a:lnTo>
                    <a:pt x="39765" y="2402591"/>
                  </a:lnTo>
                  <a:lnTo>
                    <a:pt x="20923" y="2388900"/>
                  </a:lnTo>
                  <a:lnTo>
                    <a:pt x="17606" y="2385583"/>
                  </a:lnTo>
                  <a:lnTo>
                    <a:pt x="14645" y="2381975"/>
                  </a:lnTo>
                  <a:lnTo>
                    <a:pt x="12039" y="2378075"/>
                  </a:lnTo>
                  <a:lnTo>
                    <a:pt x="9432" y="2374174"/>
                  </a:lnTo>
                  <a:lnTo>
                    <a:pt x="7232" y="2370057"/>
                  </a:lnTo>
                  <a:lnTo>
                    <a:pt x="5437" y="2365724"/>
                  </a:lnTo>
                  <a:lnTo>
                    <a:pt x="3642" y="2361391"/>
                  </a:lnTo>
                  <a:lnTo>
                    <a:pt x="2286" y="2356924"/>
                  </a:lnTo>
                  <a:lnTo>
                    <a:pt x="1372" y="2352324"/>
                  </a:lnTo>
                  <a:lnTo>
                    <a:pt x="457" y="2347722"/>
                  </a:lnTo>
                  <a:lnTo>
                    <a:pt x="0" y="2343077"/>
                  </a:lnTo>
                  <a:lnTo>
                    <a:pt x="0" y="23383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97325" y="5476875"/>
              <a:ext cx="254000" cy="228600"/>
            </a:xfrm>
            <a:custGeom>
              <a:avLst/>
              <a:gdLst/>
              <a:ahLst/>
              <a:cxnLst/>
              <a:rect l="l" t="t" r="r" b="b"/>
              <a:pathLst>
                <a:path w="254000" h="228600">
                  <a:moveTo>
                    <a:pt x="127000" y="50800"/>
                  </a:moveTo>
                  <a:lnTo>
                    <a:pt x="127000" y="228600"/>
                  </a:lnTo>
                </a:path>
                <a:path w="254000" h="228600">
                  <a:moveTo>
                    <a:pt x="12700" y="190500"/>
                  </a:moveTo>
                  <a:lnTo>
                    <a:pt x="966" y="182660"/>
                  </a:lnTo>
                  <a:lnTo>
                    <a:pt x="322" y="181104"/>
                  </a:lnTo>
                  <a:lnTo>
                    <a:pt x="0" y="179484"/>
                  </a:lnTo>
                  <a:lnTo>
                    <a:pt x="0" y="177800"/>
                  </a:lnTo>
                  <a:lnTo>
                    <a:pt x="0" y="12700"/>
                  </a:lnTo>
                  <a:lnTo>
                    <a:pt x="0" y="11015"/>
                  </a:lnTo>
                  <a:lnTo>
                    <a:pt x="322" y="9395"/>
                  </a:lnTo>
                  <a:lnTo>
                    <a:pt x="7839" y="966"/>
                  </a:lnTo>
                  <a:lnTo>
                    <a:pt x="9395" y="322"/>
                  </a:lnTo>
                  <a:lnTo>
                    <a:pt x="11015" y="0"/>
                  </a:lnTo>
                  <a:lnTo>
                    <a:pt x="12700" y="0"/>
                  </a:lnTo>
                  <a:lnTo>
                    <a:pt x="76200" y="0"/>
                  </a:lnTo>
                  <a:lnTo>
                    <a:pt x="79535" y="0"/>
                  </a:lnTo>
                  <a:lnTo>
                    <a:pt x="82839" y="325"/>
                  </a:lnTo>
                  <a:lnTo>
                    <a:pt x="86110" y="976"/>
                  </a:lnTo>
                  <a:lnTo>
                    <a:pt x="89382" y="1626"/>
                  </a:lnTo>
                  <a:lnTo>
                    <a:pt x="92558" y="2590"/>
                  </a:lnTo>
                  <a:lnTo>
                    <a:pt x="95640" y="3866"/>
                  </a:lnTo>
                  <a:lnTo>
                    <a:pt x="98722" y="5143"/>
                  </a:lnTo>
                  <a:lnTo>
                    <a:pt x="112121" y="14878"/>
                  </a:lnTo>
                  <a:lnTo>
                    <a:pt x="114479" y="17237"/>
                  </a:lnTo>
                  <a:lnTo>
                    <a:pt x="126023" y="40889"/>
                  </a:lnTo>
                  <a:lnTo>
                    <a:pt x="126674" y="44160"/>
                  </a:lnTo>
                  <a:lnTo>
                    <a:pt x="127000" y="47464"/>
                  </a:lnTo>
                  <a:lnTo>
                    <a:pt x="127000" y="50800"/>
                  </a:lnTo>
                  <a:lnTo>
                    <a:pt x="127000" y="47464"/>
                  </a:lnTo>
                  <a:lnTo>
                    <a:pt x="135561" y="22577"/>
                  </a:lnTo>
                  <a:lnTo>
                    <a:pt x="137414" y="19803"/>
                  </a:lnTo>
                  <a:lnTo>
                    <a:pt x="139520" y="17237"/>
                  </a:lnTo>
                  <a:lnTo>
                    <a:pt x="141879" y="14878"/>
                  </a:lnTo>
                  <a:lnTo>
                    <a:pt x="144237" y="12520"/>
                  </a:lnTo>
                  <a:lnTo>
                    <a:pt x="146803" y="10414"/>
                  </a:lnTo>
                  <a:lnTo>
                    <a:pt x="149577" y="8561"/>
                  </a:lnTo>
                  <a:lnTo>
                    <a:pt x="152350" y="6708"/>
                  </a:lnTo>
                  <a:lnTo>
                    <a:pt x="155278" y="5143"/>
                  </a:lnTo>
                  <a:lnTo>
                    <a:pt x="158359" y="3866"/>
                  </a:lnTo>
                  <a:lnTo>
                    <a:pt x="161441" y="2590"/>
                  </a:lnTo>
                  <a:lnTo>
                    <a:pt x="164617" y="1626"/>
                  </a:lnTo>
                  <a:lnTo>
                    <a:pt x="167889" y="976"/>
                  </a:lnTo>
                  <a:lnTo>
                    <a:pt x="171160" y="325"/>
                  </a:lnTo>
                  <a:lnTo>
                    <a:pt x="174464" y="0"/>
                  </a:lnTo>
                  <a:lnTo>
                    <a:pt x="177800" y="0"/>
                  </a:lnTo>
                  <a:lnTo>
                    <a:pt x="241300" y="0"/>
                  </a:lnTo>
                  <a:lnTo>
                    <a:pt x="242984" y="0"/>
                  </a:lnTo>
                  <a:lnTo>
                    <a:pt x="244604" y="322"/>
                  </a:lnTo>
                  <a:lnTo>
                    <a:pt x="246160" y="966"/>
                  </a:lnTo>
                  <a:lnTo>
                    <a:pt x="247715" y="1611"/>
                  </a:lnTo>
                  <a:lnTo>
                    <a:pt x="254000" y="12700"/>
                  </a:lnTo>
                  <a:lnTo>
                    <a:pt x="254000" y="177800"/>
                  </a:lnTo>
                  <a:lnTo>
                    <a:pt x="241300" y="190500"/>
                  </a:lnTo>
                  <a:lnTo>
                    <a:pt x="165100" y="190500"/>
                  </a:lnTo>
                  <a:lnTo>
                    <a:pt x="160047" y="190500"/>
                  </a:lnTo>
                  <a:lnTo>
                    <a:pt x="155187" y="191466"/>
                  </a:lnTo>
                  <a:lnTo>
                    <a:pt x="150519" y="193400"/>
                  </a:lnTo>
                  <a:lnTo>
                    <a:pt x="145851" y="195333"/>
                  </a:lnTo>
                  <a:lnTo>
                    <a:pt x="141731" y="198086"/>
                  </a:lnTo>
                  <a:lnTo>
                    <a:pt x="138159" y="201659"/>
                  </a:lnTo>
                  <a:lnTo>
                    <a:pt x="134586" y="205231"/>
                  </a:lnTo>
                  <a:lnTo>
                    <a:pt x="131833" y="209351"/>
                  </a:lnTo>
                  <a:lnTo>
                    <a:pt x="129900" y="214019"/>
                  </a:lnTo>
                  <a:lnTo>
                    <a:pt x="127966" y="218687"/>
                  </a:lnTo>
                  <a:lnTo>
                    <a:pt x="127000" y="223547"/>
                  </a:lnTo>
                  <a:lnTo>
                    <a:pt x="127000" y="228600"/>
                  </a:lnTo>
                  <a:lnTo>
                    <a:pt x="127000" y="223547"/>
                  </a:lnTo>
                  <a:lnTo>
                    <a:pt x="115840" y="201659"/>
                  </a:lnTo>
                  <a:lnTo>
                    <a:pt x="112268" y="198086"/>
                  </a:lnTo>
                  <a:lnTo>
                    <a:pt x="108148" y="195333"/>
                  </a:lnTo>
                  <a:lnTo>
                    <a:pt x="103480" y="193400"/>
                  </a:lnTo>
                  <a:lnTo>
                    <a:pt x="98812" y="191466"/>
                  </a:lnTo>
                  <a:lnTo>
                    <a:pt x="93952" y="190500"/>
                  </a:lnTo>
                  <a:lnTo>
                    <a:pt x="88900" y="190500"/>
                  </a:lnTo>
                  <a:lnTo>
                    <a:pt x="12700" y="190500"/>
                  </a:lnTo>
                  <a:close/>
                </a:path>
              </a:pathLst>
            </a:custGeom>
            <a:ln w="2540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71912" y="6010274"/>
              <a:ext cx="10344150" cy="609600"/>
            </a:xfrm>
            <a:custGeom>
              <a:avLst/>
              <a:gdLst/>
              <a:ahLst/>
              <a:cxnLst/>
              <a:rect l="l" t="t" r="r" b="b"/>
              <a:pathLst>
                <a:path w="10344150" h="609600">
                  <a:moveTo>
                    <a:pt x="3295650" y="71208"/>
                  </a:moveTo>
                  <a:lnTo>
                    <a:pt x="3280029" y="29705"/>
                  </a:lnTo>
                  <a:lnTo>
                    <a:pt x="3243999" y="3886"/>
                  </a:lnTo>
                  <a:lnTo>
                    <a:pt x="3224453" y="0"/>
                  </a:lnTo>
                  <a:lnTo>
                    <a:pt x="71208" y="0"/>
                  </a:lnTo>
                  <a:lnTo>
                    <a:pt x="29705" y="15621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12" y="533400"/>
                  </a:lnTo>
                  <a:lnTo>
                    <a:pt x="0" y="538403"/>
                  </a:lnTo>
                  <a:lnTo>
                    <a:pt x="15633" y="579894"/>
                  </a:lnTo>
                  <a:lnTo>
                    <a:pt x="51663" y="605713"/>
                  </a:lnTo>
                  <a:lnTo>
                    <a:pt x="71208" y="609600"/>
                  </a:lnTo>
                  <a:lnTo>
                    <a:pt x="3224453" y="609600"/>
                  </a:lnTo>
                  <a:lnTo>
                    <a:pt x="3265944" y="593979"/>
                  </a:lnTo>
                  <a:lnTo>
                    <a:pt x="3291763" y="557949"/>
                  </a:lnTo>
                  <a:lnTo>
                    <a:pt x="3295650" y="538403"/>
                  </a:lnTo>
                  <a:lnTo>
                    <a:pt x="3295650" y="71208"/>
                  </a:lnTo>
                  <a:close/>
                </a:path>
                <a:path w="10344150" h="609600">
                  <a:moveTo>
                    <a:pt x="6819900" y="71208"/>
                  </a:moveTo>
                  <a:lnTo>
                    <a:pt x="6804279" y="29705"/>
                  </a:lnTo>
                  <a:lnTo>
                    <a:pt x="6768249" y="3886"/>
                  </a:lnTo>
                  <a:lnTo>
                    <a:pt x="6748704" y="0"/>
                  </a:lnTo>
                  <a:lnTo>
                    <a:pt x="3595459" y="0"/>
                  </a:lnTo>
                  <a:lnTo>
                    <a:pt x="3553968" y="15621"/>
                  </a:lnTo>
                  <a:lnTo>
                    <a:pt x="3528136" y="51663"/>
                  </a:lnTo>
                  <a:lnTo>
                    <a:pt x="3524250" y="71208"/>
                  </a:lnTo>
                  <a:lnTo>
                    <a:pt x="3524262" y="533400"/>
                  </a:lnTo>
                  <a:lnTo>
                    <a:pt x="3524250" y="538403"/>
                  </a:lnTo>
                  <a:lnTo>
                    <a:pt x="3539871" y="579894"/>
                  </a:lnTo>
                  <a:lnTo>
                    <a:pt x="3575913" y="605713"/>
                  </a:lnTo>
                  <a:lnTo>
                    <a:pt x="3595459" y="609600"/>
                  </a:lnTo>
                  <a:lnTo>
                    <a:pt x="6748704" y="609600"/>
                  </a:lnTo>
                  <a:lnTo>
                    <a:pt x="6790195" y="593979"/>
                  </a:lnTo>
                  <a:lnTo>
                    <a:pt x="6816026" y="557949"/>
                  </a:lnTo>
                  <a:lnTo>
                    <a:pt x="6819900" y="538403"/>
                  </a:lnTo>
                  <a:lnTo>
                    <a:pt x="6819900" y="71208"/>
                  </a:lnTo>
                  <a:close/>
                </a:path>
                <a:path w="10344150" h="609600">
                  <a:moveTo>
                    <a:pt x="10344150" y="71208"/>
                  </a:moveTo>
                  <a:lnTo>
                    <a:pt x="10328529" y="29705"/>
                  </a:lnTo>
                  <a:lnTo>
                    <a:pt x="10292486" y="3886"/>
                  </a:lnTo>
                  <a:lnTo>
                    <a:pt x="10272954" y="0"/>
                  </a:lnTo>
                  <a:lnTo>
                    <a:pt x="7119709" y="0"/>
                  </a:lnTo>
                  <a:lnTo>
                    <a:pt x="7078205" y="15621"/>
                  </a:lnTo>
                  <a:lnTo>
                    <a:pt x="7052386" y="51663"/>
                  </a:lnTo>
                  <a:lnTo>
                    <a:pt x="7048513" y="71208"/>
                  </a:lnTo>
                  <a:lnTo>
                    <a:pt x="7048513" y="533400"/>
                  </a:lnTo>
                  <a:lnTo>
                    <a:pt x="7048513" y="538403"/>
                  </a:lnTo>
                  <a:lnTo>
                    <a:pt x="7064134" y="579894"/>
                  </a:lnTo>
                  <a:lnTo>
                    <a:pt x="7100163" y="605713"/>
                  </a:lnTo>
                  <a:lnTo>
                    <a:pt x="7119709" y="609600"/>
                  </a:lnTo>
                  <a:lnTo>
                    <a:pt x="10272954" y="609600"/>
                  </a:lnTo>
                  <a:lnTo>
                    <a:pt x="10314445" y="593979"/>
                  </a:lnTo>
                  <a:lnTo>
                    <a:pt x="10340264" y="557949"/>
                  </a:lnTo>
                  <a:lnTo>
                    <a:pt x="10344150" y="538403"/>
                  </a:lnTo>
                  <a:lnTo>
                    <a:pt x="10344150" y="71208"/>
                  </a:lnTo>
                  <a:close/>
                </a:path>
              </a:pathLst>
            </a:custGeom>
            <a:solidFill>
              <a:srgbClr val="33405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8796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64"/>
              </a:spcBef>
            </a:pPr>
            <a:r>
              <a:rPr dirty="0" spc="-80"/>
              <a:t>Summary</a:t>
            </a: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dirty="0" sz="3000" spc="-145" b="0">
                <a:solidFill>
                  <a:srgbClr val="93C4FD"/>
                </a:solidFill>
                <a:latin typeface="Microsoft Sans Serif"/>
                <a:cs typeface="Microsoft Sans Serif"/>
              </a:rPr>
              <a:t>Key</a:t>
            </a:r>
            <a:r>
              <a:rPr dirty="0" sz="3000" spc="-5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114" b="0">
                <a:solidFill>
                  <a:srgbClr val="93C4FD"/>
                </a:solidFill>
                <a:latin typeface="Microsoft Sans Serif"/>
                <a:cs typeface="Microsoft Sans Serif"/>
              </a:rPr>
              <a:t>Takeaways</a:t>
            </a:r>
            <a:r>
              <a:rPr dirty="0" sz="30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3000" b="0">
                <a:solidFill>
                  <a:srgbClr val="93C4FD"/>
                </a:solidFill>
                <a:latin typeface="Microsoft Sans Serif"/>
                <a:cs typeface="Microsoft Sans Serif"/>
              </a:rPr>
              <a:t>from</a:t>
            </a:r>
            <a:r>
              <a:rPr dirty="0" sz="30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Process</a:t>
            </a:r>
            <a:r>
              <a:rPr dirty="0" sz="30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3000" spc="-55" b="0">
                <a:solidFill>
                  <a:srgbClr val="93C4FD"/>
                </a:solidFill>
                <a:latin typeface="Microsoft Sans Serif"/>
                <a:cs typeface="Microsoft Sans Serif"/>
              </a:rPr>
              <a:t>Environment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83335" y="5316018"/>
            <a:ext cx="9973310" cy="362775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45770">
              <a:lnSpc>
                <a:spcPct val="100000"/>
              </a:lnSpc>
              <a:spcBef>
                <a:spcPts val="90"/>
              </a:spcBef>
            </a:pPr>
            <a:r>
              <a:rPr dirty="0" sz="3050" spc="-190" b="1">
                <a:solidFill>
                  <a:srgbClr val="60A5FA"/>
                </a:solidFill>
                <a:latin typeface="Arial"/>
                <a:cs typeface="Arial"/>
              </a:rPr>
              <a:t>Essential</a:t>
            </a:r>
            <a:r>
              <a:rPr dirty="0" sz="3050" spc="-14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85" b="1">
                <a:solidFill>
                  <a:srgbClr val="60A5FA"/>
                </a:solidFill>
                <a:latin typeface="Arial"/>
                <a:cs typeface="Arial"/>
              </a:rPr>
              <a:t>Knowledge</a:t>
            </a:r>
            <a:r>
              <a:rPr dirty="0" sz="3050" spc="-15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35" b="1">
                <a:solidFill>
                  <a:srgbClr val="60A5FA"/>
                </a:solidFill>
                <a:latin typeface="Arial"/>
                <a:cs typeface="Arial"/>
              </a:rPr>
              <a:t>for</a:t>
            </a:r>
            <a:r>
              <a:rPr dirty="0" sz="3050" spc="-15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95" b="1">
                <a:solidFill>
                  <a:srgbClr val="60A5FA"/>
                </a:solidFill>
                <a:latin typeface="Arial"/>
                <a:cs typeface="Arial"/>
              </a:rPr>
              <a:t>Systems</a:t>
            </a:r>
            <a:r>
              <a:rPr dirty="0" sz="3050" spc="-14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3050" spc="-105" b="1">
                <a:solidFill>
                  <a:srgbClr val="60A5FA"/>
                </a:solidFill>
                <a:latin typeface="Arial"/>
                <a:cs typeface="Arial"/>
              </a:rPr>
              <a:t>Programming</a:t>
            </a:r>
            <a:endParaRPr sz="3050">
              <a:latin typeface="Arial"/>
              <a:cs typeface="Arial"/>
            </a:endParaRPr>
          </a:p>
          <a:p>
            <a:pPr marL="663575">
              <a:lnSpc>
                <a:spcPct val="100000"/>
              </a:lnSpc>
              <a:spcBef>
                <a:spcPts val="2715"/>
              </a:spcBef>
              <a:tabLst>
                <a:tab pos="4297680" algn="l"/>
                <a:tab pos="7409180" algn="l"/>
              </a:tabLst>
            </a:pPr>
            <a:r>
              <a:rPr dirty="0" sz="2000" spc="-120" b="1">
                <a:solidFill>
                  <a:srgbClr val="60A5FA"/>
                </a:solidFill>
                <a:latin typeface="Arial"/>
                <a:cs typeface="Arial"/>
              </a:rPr>
              <a:t>Process</a:t>
            </a:r>
            <a:r>
              <a:rPr dirty="0" sz="2000" spc="-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0A5FA"/>
                </a:solidFill>
                <a:latin typeface="Arial"/>
                <a:cs typeface="Arial"/>
              </a:rPr>
              <a:t>Lifecycle</a:t>
            </a:r>
            <a:r>
              <a:rPr dirty="0" sz="20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950" spc="-55" b="1">
                <a:solidFill>
                  <a:srgbClr val="4ADE80"/>
                </a:solidFill>
                <a:latin typeface="Arial"/>
                <a:cs typeface="Arial"/>
              </a:rPr>
              <a:t>Memory</a:t>
            </a:r>
            <a:r>
              <a:rPr dirty="0" sz="1950" spc="-3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950" spc="-10" b="1">
                <a:solidFill>
                  <a:srgbClr val="4ADE80"/>
                </a:solidFill>
                <a:latin typeface="Arial"/>
                <a:cs typeface="Arial"/>
              </a:rPr>
              <a:t>Layout</a:t>
            </a:r>
            <a:r>
              <a:rPr dirty="0" sz="1950" b="1">
                <a:solidFill>
                  <a:srgbClr val="4ADE80"/>
                </a:solidFill>
                <a:latin typeface="Arial"/>
                <a:cs typeface="Arial"/>
              </a:rPr>
              <a:t>	</a:t>
            </a:r>
            <a:r>
              <a:rPr dirty="0" sz="1950" spc="-95" b="1">
                <a:solidFill>
                  <a:srgbClr val="BF83FB"/>
                </a:solidFill>
                <a:latin typeface="Arial"/>
                <a:cs typeface="Arial"/>
              </a:rPr>
              <a:t>Resource</a:t>
            </a:r>
            <a:r>
              <a:rPr dirty="0" sz="1950" spc="-70" b="1">
                <a:solidFill>
                  <a:srgbClr val="BF83FB"/>
                </a:solidFill>
                <a:latin typeface="Arial"/>
                <a:cs typeface="Arial"/>
              </a:rPr>
              <a:t> </a:t>
            </a:r>
            <a:r>
              <a:rPr dirty="0" sz="1950" spc="-45" b="1">
                <a:solidFill>
                  <a:srgbClr val="BF83FB"/>
                </a:solidFill>
                <a:latin typeface="Arial"/>
                <a:cs typeface="Arial"/>
              </a:rPr>
              <a:t>Management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00">
              <a:latin typeface="Arial"/>
              <a:cs typeface="Arial"/>
            </a:endParaRPr>
          </a:p>
          <a:p>
            <a:pPr marL="1296035" marR="6985" indent="-1283970">
              <a:lnSpc>
                <a:spcPct val="115399"/>
              </a:lnSpc>
              <a:tabLst>
                <a:tab pos="3611879" algn="l"/>
                <a:tab pos="7411720" algn="l"/>
              </a:tabLst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how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processes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start,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run,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	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Foundation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debugging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optimization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	Critical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reliable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system</a:t>
            </a:r>
            <a:r>
              <a:rPr dirty="0" sz="13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software terminate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algn="ctr" marL="347980">
              <a:lnSpc>
                <a:spcPct val="100000"/>
              </a:lnSpc>
            </a:pPr>
            <a:r>
              <a:rPr dirty="0" sz="2450" spc="-60" b="1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dirty="0" sz="245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20" b="1">
                <a:solidFill>
                  <a:srgbClr val="FFFFFF"/>
                </a:solidFill>
                <a:latin typeface="Arial"/>
                <a:cs typeface="Arial"/>
              </a:rPr>
              <a:t>Steps</a:t>
            </a:r>
            <a:endParaRPr sz="2450">
              <a:latin typeface="Arial"/>
              <a:cs typeface="Arial"/>
            </a:endParaRPr>
          </a:p>
          <a:p>
            <a:pPr algn="ctr" marL="347980">
              <a:lnSpc>
                <a:spcPct val="100000"/>
              </a:lnSpc>
              <a:spcBef>
                <a:spcPts val="1035"/>
              </a:spcBef>
            </a:pP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Continue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200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Chapter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950">
                <a:solidFill>
                  <a:srgbClr val="CBD5E1"/>
                </a:solidFill>
                <a:latin typeface="Microsoft Sans Serif"/>
                <a:cs typeface="Microsoft Sans Serif"/>
              </a:rPr>
              <a:t>8:</a:t>
            </a:r>
            <a:r>
              <a:rPr dirty="0" sz="19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Process</a:t>
            </a: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Control</a:t>
            </a:r>
            <a:endParaRPr sz="2000">
              <a:latin typeface="Microsoft Sans Serif"/>
              <a:cs typeface="Microsoft Sans Serif"/>
            </a:endParaRPr>
          </a:p>
          <a:p>
            <a:pPr algn="ctr" marL="347980">
              <a:lnSpc>
                <a:spcPct val="100000"/>
              </a:lnSpc>
              <a:spcBef>
                <a:spcPts val="675"/>
              </a:spcBef>
            </a:pPr>
            <a:r>
              <a:rPr dirty="0" sz="1650" spc="-20">
                <a:solidFill>
                  <a:srgbClr val="94A2B8"/>
                </a:solidFill>
                <a:latin typeface="Microsoft Sans Serif"/>
                <a:cs typeface="Microsoft Sans Serif"/>
              </a:rPr>
              <a:t>fork</a:t>
            </a:r>
            <a:r>
              <a:rPr dirty="0" sz="1700" spc="-20">
                <a:solidFill>
                  <a:srgbClr val="94A2B8"/>
                </a:solidFill>
                <a:latin typeface="Century Gothic"/>
                <a:cs typeface="Century Gothic"/>
              </a:rPr>
              <a:t>(),</a:t>
            </a:r>
            <a:r>
              <a:rPr dirty="0" sz="1700" spc="-90">
                <a:solidFill>
                  <a:srgbClr val="94A2B8"/>
                </a:solidFill>
                <a:latin typeface="Century Gothic"/>
                <a:cs typeface="Century Gothic"/>
              </a:rPr>
              <a:t> </a:t>
            </a:r>
            <a:r>
              <a:rPr dirty="0" sz="1650" spc="-50">
                <a:solidFill>
                  <a:srgbClr val="94A2B8"/>
                </a:solidFill>
                <a:latin typeface="Microsoft Sans Serif"/>
                <a:cs typeface="Microsoft Sans Serif"/>
              </a:rPr>
              <a:t>exec</a:t>
            </a:r>
            <a:r>
              <a:rPr dirty="0" sz="1700" spc="-50">
                <a:solidFill>
                  <a:srgbClr val="94A2B8"/>
                </a:solidFill>
                <a:latin typeface="Century Gothic"/>
                <a:cs typeface="Century Gothic"/>
              </a:rPr>
              <a:t>(),</a:t>
            </a:r>
            <a:r>
              <a:rPr dirty="0" sz="1700" spc="-65">
                <a:solidFill>
                  <a:srgbClr val="94A2B8"/>
                </a:solidFill>
                <a:latin typeface="Century Gothic"/>
                <a:cs typeface="Century Gothic"/>
              </a:rPr>
              <a:t> </a:t>
            </a:r>
            <a:r>
              <a:rPr dirty="0" sz="1650" spc="-30">
                <a:solidFill>
                  <a:srgbClr val="94A2B8"/>
                </a:solidFill>
                <a:latin typeface="Microsoft Sans Serif"/>
                <a:cs typeface="Microsoft Sans Serif"/>
              </a:rPr>
              <a:t>wait</a:t>
            </a:r>
            <a:r>
              <a:rPr dirty="0" sz="1700" spc="-30">
                <a:solidFill>
                  <a:srgbClr val="94A2B8"/>
                </a:solidFill>
                <a:latin typeface="Century Gothic"/>
                <a:cs typeface="Century Gothic"/>
              </a:rPr>
              <a:t>(),</a:t>
            </a:r>
            <a:r>
              <a:rPr dirty="0" sz="1700" spc="-80">
                <a:solidFill>
                  <a:srgbClr val="94A2B8"/>
                </a:solidFill>
                <a:latin typeface="Century Gothic"/>
                <a:cs typeface="Century Gothic"/>
              </a:rPr>
              <a:t> </a:t>
            </a:r>
            <a:r>
              <a:rPr dirty="0" sz="1650" spc="-20">
                <a:solidFill>
                  <a:srgbClr val="94A2B8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4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94A2B8"/>
                </a:solidFill>
                <a:latin typeface="Microsoft Sans Serif"/>
                <a:cs typeface="Microsoft Sans Serif"/>
              </a:rPr>
              <a:t>process</a:t>
            </a:r>
            <a:r>
              <a:rPr dirty="0" sz="1650" spc="-5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94A2B8"/>
                </a:solidFill>
                <a:latin typeface="Microsoft Sans Serif"/>
                <a:cs typeface="Microsoft Sans Serif"/>
              </a:rPr>
              <a:t>relationships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657600" y="2057400"/>
            <a:ext cx="5334000" cy="2647950"/>
            <a:chOff x="3657600" y="2057400"/>
            <a:chExt cx="5334000" cy="2647950"/>
          </a:xfrm>
        </p:grpSpPr>
        <p:sp>
          <p:nvSpPr>
            <p:cNvPr id="10" name="object 10" descr=""/>
            <p:cNvSpPr/>
            <p:nvPr/>
          </p:nvSpPr>
          <p:spPr>
            <a:xfrm>
              <a:off x="3662362" y="2062162"/>
              <a:ext cx="5324475" cy="2638425"/>
            </a:xfrm>
            <a:custGeom>
              <a:avLst/>
              <a:gdLst/>
              <a:ahLst/>
              <a:cxnLst/>
              <a:rect l="l" t="t" r="r" b="b"/>
              <a:pathLst>
                <a:path w="5324475" h="2638425">
                  <a:moveTo>
                    <a:pt x="5257728" y="2638424"/>
                  </a:moveTo>
                  <a:lnTo>
                    <a:pt x="66746" y="2638424"/>
                  </a:lnTo>
                  <a:lnTo>
                    <a:pt x="62101" y="2637966"/>
                  </a:lnTo>
                  <a:lnTo>
                    <a:pt x="24240" y="2620817"/>
                  </a:lnTo>
                  <a:lnTo>
                    <a:pt x="2286" y="2585524"/>
                  </a:lnTo>
                  <a:lnTo>
                    <a:pt x="0" y="2571677"/>
                  </a:lnTo>
                  <a:lnTo>
                    <a:pt x="0" y="2566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3"/>
                  </a:lnTo>
                  <a:lnTo>
                    <a:pt x="5324474" y="66746"/>
                  </a:lnTo>
                  <a:lnTo>
                    <a:pt x="5324474" y="2571677"/>
                  </a:lnTo>
                  <a:lnTo>
                    <a:pt x="5309829" y="2610575"/>
                  </a:lnTo>
                  <a:lnTo>
                    <a:pt x="5276040" y="2634781"/>
                  </a:lnTo>
                  <a:lnTo>
                    <a:pt x="5262372" y="2637966"/>
                  </a:lnTo>
                  <a:lnTo>
                    <a:pt x="5257728" y="26384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662362" y="2062162"/>
              <a:ext cx="5324475" cy="2638425"/>
            </a:xfrm>
            <a:custGeom>
              <a:avLst/>
              <a:gdLst/>
              <a:ahLst/>
              <a:cxnLst/>
              <a:rect l="l" t="t" r="r" b="b"/>
              <a:pathLst>
                <a:path w="5324475" h="2638425">
                  <a:moveTo>
                    <a:pt x="0" y="2566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9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3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2566987"/>
                  </a:lnTo>
                  <a:lnTo>
                    <a:pt x="5324474" y="2571677"/>
                  </a:lnTo>
                  <a:lnTo>
                    <a:pt x="5324016" y="2576323"/>
                  </a:lnTo>
                  <a:lnTo>
                    <a:pt x="5323101" y="2580923"/>
                  </a:lnTo>
                  <a:lnTo>
                    <a:pt x="5322186" y="2585524"/>
                  </a:lnTo>
                  <a:lnTo>
                    <a:pt x="5320831" y="2589990"/>
                  </a:lnTo>
                  <a:lnTo>
                    <a:pt x="5319036" y="2594324"/>
                  </a:lnTo>
                  <a:lnTo>
                    <a:pt x="5317241" y="2598658"/>
                  </a:lnTo>
                  <a:lnTo>
                    <a:pt x="5315040" y="2602775"/>
                  </a:lnTo>
                  <a:lnTo>
                    <a:pt x="5312434" y="2606675"/>
                  </a:lnTo>
                  <a:lnTo>
                    <a:pt x="5309829" y="2610575"/>
                  </a:lnTo>
                  <a:lnTo>
                    <a:pt x="5292724" y="2626385"/>
                  </a:lnTo>
                  <a:lnTo>
                    <a:pt x="5288824" y="2628991"/>
                  </a:lnTo>
                  <a:lnTo>
                    <a:pt x="5284708" y="2631191"/>
                  </a:lnTo>
                  <a:lnTo>
                    <a:pt x="5280374" y="2632986"/>
                  </a:lnTo>
                  <a:lnTo>
                    <a:pt x="5276040" y="2634781"/>
                  </a:lnTo>
                  <a:lnTo>
                    <a:pt x="5253037" y="2638425"/>
                  </a:lnTo>
                  <a:lnTo>
                    <a:pt x="71437" y="2638425"/>
                  </a:lnTo>
                  <a:lnTo>
                    <a:pt x="66746" y="2638424"/>
                  </a:lnTo>
                  <a:lnTo>
                    <a:pt x="62101" y="2637966"/>
                  </a:lnTo>
                  <a:lnTo>
                    <a:pt x="57500" y="2637051"/>
                  </a:lnTo>
                  <a:lnTo>
                    <a:pt x="52899" y="2636136"/>
                  </a:lnTo>
                  <a:lnTo>
                    <a:pt x="48432" y="2634781"/>
                  </a:lnTo>
                  <a:lnTo>
                    <a:pt x="44099" y="2632986"/>
                  </a:lnTo>
                  <a:lnTo>
                    <a:pt x="39765" y="2631191"/>
                  </a:lnTo>
                  <a:lnTo>
                    <a:pt x="35648" y="2628991"/>
                  </a:lnTo>
                  <a:lnTo>
                    <a:pt x="31748" y="2626384"/>
                  </a:lnTo>
                  <a:lnTo>
                    <a:pt x="27848" y="2623778"/>
                  </a:lnTo>
                  <a:lnTo>
                    <a:pt x="24240" y="2620817"/>
                  </a:lnTo>
                  <a:lnTo>
                    <a:pt x="20923" y="2617501"/>
                  </a:lnTo>
                  <a:lnTo>
                    <a:pt x="17606" y="2614184"/>
                  </a:lnTo>
                  <a:lnTo>
                    <a:pt x="14645" y="2610575"/>
                  </a:lnTo>
                  <a:lnTo>
                    <a:pt x="12039" y="2606675"/>
                  </a:lnTo>
                  <a:lnTo>
                    <a:pt x="9432" y="2602775"/>
                  </a:lnTo>
                  <a:lnTo>
                    <a:pt x="7232" y="2598658"/>
                  </a:lnTo>
                  <a:lnTo>
                    <a:pt x="5437" y="2594324"/>
                  </a:lnTo>
                  <a:lnTo>
                    <a:pt x="3642" y="2589991"/>
                  </a:lnTo>
                  <a:lnTo>
                    <a:pt x="2286" y="2585524"/>
                  </a:lnTo>
                  <a:lnTo>
                    <a:pt x="1372" y="2580924"/>
                  </a:lnTo>
                  <a:lnTo>
                    <a:pt x="457" y="2576323"/>
                  </a:lnTo>
                  <a:lnTo>
                    <a:pt x="0" y="2571677"/>
                  </a:lnTo>
                  <a:lnTo>
                    <a:pt x="0" y="25669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018" y="2361895"/>
              <a:ext cx="209957" cy="21003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935412" y="28686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35412" y="32496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35412" y="36306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35412" y="40116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149725" y="2032329"/>
            <a:ext cx="4034154" cy="2157095"/>
          </a:xfrm>
          <a:prstGeom prst="rect">
            <a:avLst/>
          </a:prstGeom>
        </p:spPr>
        <p:txBody>
          <a:bodyPr wrap="square" lIns="0" tIns="22796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795"/>
              </a:spcBef>
            </a:pPr>
            <a:r>
              <a:rPr dirty="0" sz="2450" spc="-110" b="1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r>
              <a:rPr dirty="0" sz="24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0" b="1">
                <a:solidFill>
                  <a:srgbClr val="FFFFFF"/>
                </a:solidFill>
                <a:latin typeface="Arial"/>
                <a:cs typeface="Arial"/>
              </a:rPr>
              <a:t>Concepts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51500"/>
              </a:lnSpc>
              <a:spcBef>
                <a:spcPts val="140"/>
              </a:spcBef>
            </a:pPr>
            <a:r>
              <a:rPr dirty="0" sz="1650" spc="-114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programs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start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special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startup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routine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Eight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ways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process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termination 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Command-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line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via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argc/argv 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variables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through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2057400"/>
            <a:ext cx="5334000" cy="2647950"/>
            <a:chOff x="9296400" y="2057400"/>
            <a:chExt cx="5334000" cy="2647950"/>
          </a:xfrm>
        </p:grpSpPr>
        <p:sp>
          <p:nvSpPr>
            <p:cNvPr id="19" name="object 19" descr=""/>
            <p:cNvSpPr/>
            <p:nvPr/>
          </p:nvSpPr>
          <p:spPr>
            <a:xfrm>
              <a:off x="9301162" y="2062162"/>
              <a:ext cx="5324475" cy="2638425"/>
            </a:xfrm>
            <a:custGeom>
              <a:avLst/>
              <a:gdLst/>
              <a:ahLst/>
              <a:cxnLst/>
              <a:rect l="l" t="t" r="r" b="b"/>
              <a:pathLst>
                <a:path w="5324475" h="2638425">
                  <a:moveTo>
                    <a:pt x="5257727" y="2638424"/>
                  </a:moveTo>
                  <a:lnTo>
                    <a:pt x="66746" y="2638424"/>
                  </a:lnTo>
                  <a:lnTo>
                    <a:pt x="62100" y="2637966"/>
                  </a:lnTo>
                  <a:lnTo>
                    <a:pt x="24240" y="2620817"/>
                  </a:lnTo>
                  <a:lnTo>
                    <a:pt x="2286" y="2585524"/>
                  </a:lnTo>
                  <a:lnTo>
                    <a:pt x="0" y="2571677"/>
                  </a:lnTo>
                  <a:lnTo>
                    <a:pt x="0" y="25669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3"/>
                  </a:lnTo>
                  <a:lnTo>
                    <a:pt x="5324474" y="66746"/>
                  </a:lnTo>
                  <a:lnTo>
                    <a:pt x="5324474" y="2571677"/>
                  </a:lnTo>
                  <a:lnTo>
                    <a:pt x="5309828" y="2610575"/>
                  </a:lnTo>
                  <a:lnTo>
                    <a:pt x="5276039" y="2634781"/>
                  </a:lnTo>
                  <a:lnTo>
                    <a:pt x="5262372" y="2637966"/>
                  </a:lnTo>
                  <a:lnTo>
                    <a:pt x="5257727" y="26384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01162" y="2062162"/>
              <a:ext cx="5324475" cy="2638425"/>
            </a:xfrm>
            <a:custGeom>
              <a:avLst/>
              <a:gdLst/>
              <a:ahLst/>
              <a:cxnLst/>
              <a:rect l="l" t="t" r="r" b="b"/>
              <a:pathLst>
                <a:path w="5324475" h="2638425">
                  <a:moveTo>
                    <a:pt x="0" y="2566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3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9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5" y="2287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9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2566987"/>
                  </a:lnTo>
                  <a:lnTo>
                    <a:pt x="5324474" y="2571677"/>
                  </a:lnTo>
                  <a:lnTo>
                    <a:pt x="5324015" y="2576323"/>
                  </a:lnTo>
                  <a:lnTo>
                    <a:pt x="5323100" y="2580923"/>
                  </a:lnTo>
                  <a:lnTo>
                    <a:pt x="5322186" y="2585524"/>
                  </a:lnTo>
                  <a:lnTo>
                    <a:pt x="5303550" y="2617501"/>
                  </a:lnTo>
                  <a:lnTo>
                    <a:pt x="5300233" y="2620817"/>
                  </a:lnTo>
                  <a:lnTo>
                    <a:pt x="5296625" y="2623779"/>
                  </a:lnTo>
                  <a:lnTo>
                    <a:pt x="5292724" y="2626385"/>
                  </a:lnTo>
                  <a:lnTo>
                    <a:pt x="5288823" y="2628991"/>
                  </a:lnTo>
                  <a:lnTo>
                    <a:pt x="5253037" y="2638425"/>
                  </a:lnTo>
                  <a:lnTo>
                    <a:pt x="71437" y="2638425"/>
                  </a:lnTo>
                  <a:lnTo>
                    <a:pt x="66746" y="2638424"/>
                  </a:lnTo>
                  <a:lnTo>
                    <a:pt x="62100" y="2637966"/>
                  </a:lnTo>
                  <a:lnTo>
                    <a:pt x="57500" y="2637051"/>
                  </a:lnTo>
                  <a:lnTo>
                    <a:pt x="52899" y="2636136"/>
                  </a:lnTo>
                  <a:lnTo>
                    <a:pt x="48432" y="2634781"/>
                  </a:lnTo>
                  <a:lnTo>
                    <a:pt x="44098" y="2632986"/>
                  </a:lnTo>
                  <a:lnTo>
                    <a:pt x="39764" y="2631191"/>
                  </a:lnTo>
                  <a:lnTo>
                    <a:pt x="20923" y="2617501"/>
                  </a:lnTo>
                  <a:lnTo>
                    <a:pt x="17606" y="2614184"/>
                  </a:lnTo>
                  <a:lnTo>
                    <a:pt x="5436" y="2594324"/>
                  </a:lnTo>
                  <a:lnTo>
                    <a:pt x="3641" y="2589991"/>
                  </a:lnTo>
                  <a:lnTo>
                    <a:pt x="2286" y="2585524"/>
                  </a:lnTo>
                  <a:lnTo>
                    <a:pt x="1371" y="2580924"/>
                  </a:lnTo>
                  <a:lnTo>
                    <a:pt x="457" y="2576323"/>
                  </a:lnTo>
                  <a:lnTo>
                    <a:pt x="0" y="2571677"/>
                  </a:lnTo>
                  <a:lnTo>
                    <a:pt x="0" y="25669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2150" y="2362200"/>
              <a:ext cx="133350" cy="209550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9573499" y="2869610"/>
              <a:ext cx="109220" cy="109220"/>
            </a:xfrm>
            <a:custGeom>
              <a:avLst/>
              <a:gdLst/>
              <a:ahLst/>
              <a:cxnLst/>
              <a:rect l="l" t="t" r="r" b="b"/>
              <a:pathLst>
                <a:path w="109220" h="109219">
                  <a:moveTo>
                    <a:pt x="0" y="54564"/>
                  </a:moveTo>
                  <a:lnTo>
                    <a:pt x="109128" y="54564"/>
                  </a:lnTo>
                </a:path>
                <a:path w="109220" h="109219">
                  <a:moveTo>
                    <a:pt x="54564" y="0"/>
                  </a:moveTo>
                  <a:lnTo>
                    <a:pt x="109128" y="54564"/>
                  </a:lnTo>
                  <a:lnTo>
                    <a:pt x="54564" y="109128"/>
                  </a:lnTo>
                </a:path>
              </a:pathLst>
            </a:custGeom>
            <a:ln w="15589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74212" y="35163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74212" y="38973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574212" y="427831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FACC1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9785101" y="2032329"/>
            <a:ext cx="4199890" cy="2423795"/>
          </a:xfrm>
          <a:prstGeom prst="rect">
            <a:avLst/>
          </a:prstGeom>
        </p:spPr>
        <p:txBody>
          <a:bodyPr wrap="square" lIns="0" tIns="2279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95"/>
              </a:spcBef>
            </a:pPr>
            <a:r>
              <a:rPr dirty="0" sz="2450" spc="-70" b="1">
                <a:solidFill>
                  <a:srgbClr val="FFFFFF"/>
                </a:solidFill>
                <a:latin typeface="Arial"/>
                <a:cs typeface="Arial"/>
              </a:rPr>
              <a:t>Memory</a:t>
            </a:r>
            <a:r>
              <a:rPr dirty="0" sz="245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0" b="1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2450">
              <a:latin typeface="Arial"/>
              <a:cs typeface="Arial"/>
            </a:endParaRPr>
          </a:p>
          <a:p>
            <a:pPr marL="12700" marR="5080">
              <a:lnSpc>
                <a:spcPct val="106100"/>
              </a:lnSpc>
              <a:spcBef>
                <a:spcPts val="1040"/>
              </a:spcBef>
            </a:pP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Five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memory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segments: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text,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data,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14">
                <a:solidFill>
                  <a:srgbClr val="CBD5E1"/>
                </a:solidFill>
                <a:latin typeface="Microsoft Sans Serif"/>
                <a:cs typeface="Microsoft Sans Serif"/>
              </a:rPr>
              <a:t>BSS,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stack,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heap</a:t>
            </a:r>
            <a:endParaRPr sz="1650">
              <a:latin typeface="Microsoft Sans Serif"/>
              <a:cs typeface="Microsoft Sans Serif"/>
            </a:endParaRPr>
          </a:p>
          <a:p>
            <a:pPr marL="15875" marR="298450">
              <a:lnSpc>
                <a:spcPct val="151500"/>
              </a:lnSpc>
            </a:pP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Shared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libraries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reduce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executable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size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Dynamic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allocation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malloc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family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Alternative allocators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specialized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needs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20"/>
              <a:t>The</a:t>
            </a:r>
            <a:r>
              <a:rPr dirty="0" sz="5100" spc="-335"/>
              <a:t> </a:t>
            </a:r>
            <a:r>
              <a:rPr dirty="0" sz="5100" spc="-310"/>
              <a:t>main</a:t>
            </a:r>
            <a:r>
              <a:rPr dirty="0" sz="5100" spc="-335"/>
              <a:t> </a:t>
            </a:r>
            <a:r>
              <a:rPr dirty="0" sz="5100" spc="-325"/>
              <a:t>Function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How</a:t>
            </a:r>
            <a:r>
              <a:rPr dirty="0" sz="2500" spc="-12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70" b="0">
                <a:solidFill>
                  <a:srgbClr val="93C4FD"/>
                </a:solidFill>
                <a:latin typeface="Microsoft Sans Serif"/>
                <a:cs typeface="Microsoft Sans Serif"/>
              </a:rPr>
              <a:t>C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Programs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0" b="0">
                <a:solidFill>
                  <a:srgbClr val="93C4FD"/>
                </a:solidFill>
                <a:latin typeface="Microsoft Sans Serif"/>
                <a:cs typeface="Microsoft Sans Serif"/>
              </a:rPr>
              <a:t>Start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Execution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828800"/>
            <a:ext cx="5334000" cy="2324100"/>
            <a:chOff x="3657600" y="1828800"/>
            <a:chExt cx="5334000" cy="23241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833562"/>
              <a:ext cx="5324475" cy="2314575"/>
            </a:xfrm>
            <a:custGeom>
              <a:avLst/>
              <a:gdLst/>
              <a:ahLst/>
              <a:cxnLst/>
              <a:rect l="l" t="t" r="r" b="b"/>
              <a:pathLst>
                <a:path w="5324475" h="2314575">
                  <a:moveTo>
                    <a:pt x="5257728" y="2314574"/>
                  </a:moveTo>
                  <a:lnTo>
                    <a:pt x="66746" y="2314574"/>
                  </a:lnTo>
                  <a:lnTo>
                    <a:pt x="62101" y="2314117"/>
                  </a:lnTo>
                  <a:lnTo>
                    <a:pt x="24240" y="2296968"/>
                  </a:lnTo>
                  <a:lnTo>
                    <a:pt x="2286" y="2261674"/>
                  </a:lnTo>
                  <a:lnTo>
                    <a:pt x="0" y="2247828"/>
                  </a:lnTo>
                  <a:lnTo>
                    <a:pt x="0" y="22431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247828"/>
                  </a:lnTo>
                  <a:lnTo>
                    <a:pt x="5309829" y="2286725"/>
                  </a:lnTo>
                  <a:lnTo>
                    <a:pt x="5276040" y="2310931"/>
                  </a:lnTo>
                  <a:lnTo>
                    <a:pt x="5262372" y="2314117"/>
                  </a:lnTo>
                  <a:lnTo>
                    <a:pt x="5257728" y="23145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833562"/>
              <a:ext cx="5324475" cy="2314575"/>
            </a:xfrm>
            <a:custGeom>
              <a:avLst/>
              <a:gdLst/>
              <a:ahLst/>
              <a:cxnLst/>
              <a:rect l="l" t="t" r="r" b="b"/>
              <a:pathLst>
                <a:path w="5324475" h="2314575">
                  <a:moveTo>
                    <a:pt x="0" y="22431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2243137"/>
                  </a:lnTo>
                  <a:lnTo>
                    <a:pt x="5319036" y="2270474"/>
                  </a:lnTo>
                  <a:lnTo>
                    <a:pt x="5317241" y="2274808"/>
                  </a:lnTo>
                  <a:lnTo>
                    <a:pt x="5315040" y="2278925"/>
                  </a:lnTo>
                  <a:lnTo>
                    <a:pt x="5312434" y="2282825"/>
                  </a:lnTo>
                  <a:lnTo>
                    <a:pt x="5309829" y="2286725"/>
                  </a:lnTo>
                  <a:lnTo>
                    <a:pt x="5292724" y="2302535"/>
                  </a:lnTo>
                  <a:lnTo>
                    <a:pt x="5288824" y="2305141"/>
                  </a:lnTo>
                  <a:lnTo>
                    <a:pt x="5284708" y="2307341"/>
                  </a:lnTo>
                  <a:lnTo>
                    <a:pt x="5280374" y="2309136"/>
                  </a:lnTo>
                  <a:lnTo>
                    <a:pt x="5276040" y="2310931"/>
                  </a:lnTo>
                  <a:lnTo>
                    <a:pt x="5253037" y="2314575"/>
                  </a:lnTo>
                  <a:lnTo>
                    <a:pt x="71437" y="2314575"/>
                  </a:lnTo>
                  <a:lnTo>
                    <a:pt x="66746" y="2314574"/>
                  </a:lnTo>
                  <a:lnTo>
                    <a:pt x="62101" y="2314117"/>
                  </a:lnTo>
                  <a:lnTo>
                    <a:pt x="57500" y="2313201"/>
                  </a:lnTo>
                  <a:lnTo>
                    <a:pt x="52899" y="2312286"/>
                  </a:lnTo>
                  <a:lnTo>
                    <a:pt x="31748" y="2302534"/>
                  </a:lnTo>
                  <a:lnTo>
                    <a:pt x="27848" y="2299929"/>
                  </a:lnTo>
                  <a:lnTo>
                    <a:pt x="24240" y="2296968"/>
                  </a:lnTo>
                  <a:lnTo>
                    <a:pt x="20923" y="2293651"/>
                  </a:lnTo>
                  <a:lnTo>
                    <a:pt x="17606" y="2290334"/>
                  </a:lnTo>
                  <a:lnTo>
                    <a:pt x="14645" y="2286725"/>
                  </a:lnTo>
                  <a:lnTo>
                    <a:pt x="12039" y="2282825"/>
                  </a:lnTo>
                  <a:lnTo>
                    <a:pt x="9432" y="2278925"/>
                  </a:lnTo>
                  <a:lnTo>
                    <a:pt x="7232" y="2274808"/>
                  </a:lnTo>
                  <a:lnTo>
                    <a:pt x="5437" y="2270475"/>
                  </a:lnTo>
                  <a:lnTo>
                    <a:pt x="3642" y="2266141"/>
                  </a:lnTo>
                  <a:lnTo>
                    <a:pt x="2286" y="2261674"/>
                  </a:lnTo>
                  <a:lnTo>
                    <a:pt x="1372" y="2257074"/>
                  </a:lnTo>
                  <a:lnTo>
                    <a:pt x="457" y="2252473"/>
                  </a:lnTo>
                  <a:lnTo>
                    <a:pt x="0" y="2247828"/>
                  </a:lnTo>
                  <a:lnTo>
                    <a:pt x="0" y="22431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25669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4781478" y="504824"/>
                  </a:moveTo>
                  <a:lnTo>
                    <a:pt x="66747" y="504824"/>
                  </a:lnTo>
                  <a:lnTo>
                    <a:pt x="62101" y="504367"/>
                  </a:lnTo>
                  <a:lnTo>
                    <a:pt x="24240" y="487217"/>
                  </a:lnTo>
                  <a:lnTo>
                    <a:pt x="2287" y="451924"/>
                  </a:lnTo>
                  <a:lnTo>
                    <a:pt x="0" y="438078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438078"/>
                  </a:lnTo>
                  <a:lnTo>
                    <a:pt x="4833578" y="476975"/>
                  </a:lnTo>
                  <a:lnTo>
                    <a:pt x="4799790" y="501181"/>
                  </a:lnTo>
                  <a:lnTo>
                    <a:pt x="4786123" y="504367"/>
                  </a:lnTo>
                  <a:lnTo>
                    <a:pt x="4781478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25669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790724" y="1372"/>
                  </a:lnTo>
                  <a:lnTo>
                    <a:pt x="4795324" y="2287"/>
                  </a:lnTo>
                  <a:lnTo>
                    <a:pt x="4799790" y="3642"/>
                  </a:lnTo>
                  <a:lnTo>
                    <a:pt x="4804124" y="5437"/>
                  </a:lnTo>
                  <a:lnTo>
                    <a:pt x="4808458" y="7232"/>
                  </a:lnTo>
                  <a:lnTo>
                    <a:pt x="4812574" y="9433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2786" y="44099"/>
                  </a:lnTo>
                  <a:lnTo>
                    <a:pt x="4844581" y="48432"/>
                  </a:lnTo>
                  <a:lnTo>
                    <a:pt x="4845936" y="52899"/>
                  </a:lnTo>
                  <a:lnTo>
                    <a:pt x="4846851" y="57500"/>
                  </a:lnTo>
                  <a:lnTo>
                    <a:pt x="4847767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433387"/>
                  </a:lnTo>
                  <a:lnTo>
                    <a:pt x="4848224" y="438078"/>
                  </a:lnTo>
                  <a:lnTo>
                    <a:pt x="4847767" y="442723"/>
                  </a:lnTo>
                  <a:lnTo>
                    <a:pt x="4846851" y="447324"/>
                  </a:lnTo>
                  <a:lnTo>
                    <a:pt x="4845936" y="451924"/>
                  </a:lnTo>
                  <a:lnTo>
                    <a:pt x="4823984" y="487217"/>
                  </a:lnTo>
                  <a:lnTo>
                    <a:pt x="4804124" y="499386"/>
                  </a:lnTo>
                  <a:lnTo>
                    <a:pt x="4799790" y="501181"/>
                  </a:lnTo>
                  <a:lnTo>
                    <a:pt x="4776787" y="504825"/>
                  </a:lnTo>
                  <a:lnTo>
                    <a:pt x="71437" y="504825"/>
                  </a:lnTo>
                  <a:lnTo>
                    <a:pt x="31748" y="492784"/>
                  </a:lnTo>
                  <a:lnTo>
                    <a:pt x="27848" y="490178"/>
                  </a:lnTo>
                  <a:lnTo>
                    <a:pt x="12039" y="473075"/>
                  </a:lnTo>
                  <a:lnTo>
                    <a:pt x="9433" y="469175"/>
                  </a:lnTo>
                  <a:lnTo>
                    <a:pt x="0" y="438078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14775" y="21812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225925" y="2008549"/>
            <a:ext cx="26568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4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Prototype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44950" y="2711450"/>
            <a:ext cx="266636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main(int argc, 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*argv[]);</a:t>
            </a:r>
            <a:endParaRPr sz="1050">
              <a:latin typeface="Courier New"/>
              <a:cs typeface="Courier New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657600" y="4381500"/>
            <a:ext cx="5334000" cy="2838450"/>
            <a:chOff x="3657600" y="4381500"/>
            <a:chExt cx="5334000" cy="2838450"/>
          </a:xfrm>
        </p:grpSpPr>
        <p:sp>
          <p:nvSpPr>
            <p:cNvPr id="12" name="object 12" descr=""/>
            <p:cNvSpPr/>
            <p:nvPr/>
          </p:nvSpPr>
          <p:spPr>
            <a:xfrm>
              <a:off x="3662362" y="4386262"/>
              <a:ext cx="5324475" cy="2828925"/>
            </a:xfrm>
            <a:custGeom>
              <a:avLst/>
              <a:gdLst/>
              <a:ahLst/>
              <a:cxnLst/>
              <a:rect l="l" t="t" r="r" b="b"/>
              <a:pathLst>
                <a:path w="5324475" h="2828925">
                  <a:moveTo>
                    <a:pt x="5257728" y="2828925"/>
                  </a:moveTo>
                  <a:lnTo>
                    <a:pt x="66746" y="2828925"/>
                  </a:lnTo>
                  <a:lnTo>
                    <a:pt x="62101" y="2828467"/>
                  </a:lnTo>
                  <a:lnTo>
                    <a:pt x="24240" y="2811317"/>
                  </a:lnTo>
                  <a:lnTo>
                    <a:pt x="2286" y="2776023"/>
                  </a:lnTo>
                  <a:lnTo>
                    <a:pt x="0" y="2762177"/>
                  </a:lnTo>
                  <a:lnTo>
                    <a:pt x="0" y="2757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762177"/>
                  </a:lnTo>
                  <a:lnTo>
                    <a:pt x="5309829" y="2801075"/>
                  </a:lnTo>
                  <a:lnTo>
                    <a:pt x="5276040" y="2825281"/>
                  </a:lnTo>
                  <a:lnTo>
                    <a:pt x="5262372" y="2828466"/>
                  </a:lnTo>
                  <a:lnTo>
                    <a:pt x="5257728" y="28289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62362" y="4386262"/>
              <a:ext cx="5324475" cy="2828925"/>
            </a:xfrm>
            <a:custGeom>
              <a:avLst/>
              <a:gdLst/>
              <a:ahLst/>
              <a:cxnLst/>
              <a:rect l="l" t="t" r="r" b="b"/>
              <a:pathLst>
                <a:path w="5324475" h="2828925">
                  <a:moveTo>
                    <a:pt x="0" y="2757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2"/>
                  </a:lnTo>
                  <a:lnTo>
                    <a:pt x="5292724" y="12038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2757487"/>
                  </a:lnTo>
                  <a:lnTo>
                    <a:pt x="5319036" y="2784825"/>
                  </a:lnTo>
                  <a:lnTo>
                    <a:pt x="5317241" y="2789158"/>
                  </a:lnTo>
                  <a:lnTo>
                    <a:pt x="5315040" y="2793274"/>
                  </a:lnTo>
                  <a:lnTo>
                    <a:pt x="5312434" y="2797175"/>
                  </a:lnTo>
                  <a:lnTo>
                    <a:pt x="5309829" y="2801075"/>
                  </a:lnTo>
                  <a:lnTo>
                    <a:pt x="5292724" y="2816884"/>
                  </a:lnTo>
                  <a:lnTo>
                    <a:pt x="5288824" y="2819490"/>
                  </a:lnTo>
                  <a:lnTo>
                    <a:pt x="5284708" y="2821690"/>
                  </a:lnTo>
                  <a:lnTo>
                    <a:pt x="5280374" y="2823486"/>
                  </a:lnTo>
                  <a:lnTo>
                    <a:pt x="5276040" y="2825281"/>
                  </a:lnTo>
                  <a:lnTo>
                    <a:pt x="5271573" y="2826636"/>
                  </a:lnTo>
                  <a:lnTo>
                    <a:pt x="5266973" y="2827551"/>
                  </a:lnTo>
                  <a:lnTo>
                    <a:pt x="5262372" y="2828466"/>
                  </a:lnTo>
                  <a:lnTo>
                    <a:pt x="5257728" y="2828925"/>
                  </a:lnTo>
                  <a:lnTo>
                    <a:pt x="5253037" y="2828925"/>
                  </a:lnTo>
                  <a:lnTo>
                    <a:pt x="71437" y="2828925"/>
                  </a:lnTo>
                  <a:lnTo>
                    <a:pt x="66746" y="2828925"/>
                  </a:lnTo>
                  <a:lnTo>
                    <a:pt x="62101" y="2828467"/>
                  </a:lnTo>
                  <a:lnTo>
                    <a:pt x="57500" y="2827552"/>
                  </a:lnTo>
                  <a:lnTo>
                    <a:pt x="52899" y="2826636"/>
                  </a:lnTo>
                  <a:lnTo>
                    <a:pt x="48432" y="2825281"/>
                  </a:lnTo>
                  <a:lnTo>
                    <a:pt x="44099" y="2823486"/>
                  </a:lnTo>
                  <a:lnTo>
                    <a:pt x="39765" y="2821690"/>
                  </a:lnTo>
                  <a:lnTo>
                    <a:pt x="35648" y="2819490"/>
                  </a:lnTo>
                  <a:lnTo>
                    <a:pt x="31748" y="2816884"/>
                  </a:lnTo>
                  <a:lnTo>
                    <a:pt x="27848" y="2814278"/>
                  </a:lnTo>
                  <a:lnTo>
                    <a:pt x="24240" y="2811317"/>
                  </a:lnTo>
                  <a:lnTo>
                    <a:pt x="20923" y="2808000"/>
                  </a:lnTo>
                  <a:lnTo>
                    <a:pt x="17606" y="2804683"/>
                  </a:lnTo>
                  <a:lnTo>
                    <a:pt x="14645" y="2801075"/>
                  </a:lnTo>
                  <a:lnTo>
                    <a:pt x="12039" y="2797175"/>
                  </a:lnTo>
                  <a:lnTo>
                    <a:pt x="9432" y="2793274"/>
                  </a:lnTo>
                  <a:lnTo>
                    <a:pt x="1372" y="2771423"/>
                  </a:lnTo>
                  <a:lnTo>
                    <a:pt x="457" y="2766822"/>
                  </a:lnTo>
                  <a:lnTo>
                    <a:pt x="0" y="2762177"/>
                  </a:lnTo>
                  <a:lnTo>
                    <a:pt x="0" y="27574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0" y="4686300"/>
              <a:ext cx="209550" cy="20955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35412" y="521176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35412" y="563086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28994" y="6211347"/>
              <a:ext cx="93345" cy="93345"/>
            </a:xfrm>
            <a:custGeom>
              <a:avLst/>
              <a:gdLst/>
              <a:ahLst/>
              <a:cxnLst/>
              <a:rect l="l" t="t" r="r" b="b"/>
              <a:pathLst>
                <a:path w="93345" h="93345">
                  <a:moveTo>
                    <a:pt x="0" y="46577"/>
                  </a:moveTo>
                  <a:lnTo>
                    <a:pt x="93154" y="46577"/>
                  </a:lnTo>
                </a:path>
                <a:path w="93345" h="93345">
                  <a:moveTo>
                    <a:pt x="46577" y="0"/>
                  </a:moveTo>
                  <a:lnTo>
                    <a:pt x="93154" y="46577"/>
                  </a:lnTo>
                  <a:lnTo>
                    <a:pt x="46577" y="93154"/>
                  </a:lnTo>
                </a:path>
              </a:pathLst>
            </a:custGeom>
            <a:ln w="13307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35412" y="6773862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111125" h="111125">
                  <a:moveTo>
                    <a:pt x="0" y="55562"/>
                  </a:moveTo>
                  <a:lnTo>
                    <a:pt x="111125" y="55562"/>
                  </a:lnTo>
                </a:path>
                <a:path w="111125" h="111125">
                  <a:moveTo>
                    <a:pt x="55562" y="0"/>
                  </a:moveTo>
                  <a:lnTo>
                    <a:pt x="111125" y="55562"/>
                  </a:lnTo>
                  <a:lnTo>
                    <a:pt x="55562" y="111125"/>
                  </a:lnTo>
                </a:path>
              </a:pathLst>
            </a:custGeom>
            <a:ln w="15875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883025" y="3066628"/>
            <a:ext cx="4850765" cy="39027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 marR="204470">
              <a:lnSpc>
                <a:spcPts val="3000"/>
              </a:lnSpc>
              <a:spcBef>
                <a:spcPts val="675"/>
              </a:spcBef>
            </a:pPr>
            <a:r>
              <a:rPr dirty="0" sz="2950" spc="-484" b="1">
                <a:solidFill>
                  <a:srgbClr val="60A5FA"/>
                </a:solidFill>
                <a:latin typeface="Arial"/>
                <a:cs typeface="Arial"/>
              </a:rPr>
              <a:t>argc</a:t>
            </a:r>
            <a:r>
              <a:rPr dirty="0" sz="2050" spc="-484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2050" spc="-6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Number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command</a:t>
            </a:r>
            <a:r>
              <a:rPr dirty="0" sz="1950" spc="-35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line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arguments </a:t>
            </a:r>
            <a:r>
              <a:rPr dirty="0" sz="2950" spc="-484" b="1">
                <a:solidFill>
                  <a:srgbClr val="60A5FA"/>
                </a:solidFill>
                <a:latin typeface="Arial"/>
                <a:cs typeface="Arial"/>
              </a:rPr>
              <a:t>argv</a:t>
            </a:r>
            <a:r>
              <a:rPr dirty="0" sz="2050" spc="-484" b="1">
                <a:solidFill>
                  <a:srgbClr val="60A5FA"/>
                </a:solidFill>
                <a:latin typeface="Arial"/>
                <a:cs typeface="Arial"/>
              </a:rPr>
              <a:t>:</a:t>
            </a:r>
            <a:r>
              <a:rPr dirty="0" sz="2050" spc="-6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Array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pointers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endParaRPr sz="2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5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Startup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endParaRPr sz="2500">
              <a:latin typeface="Arial"/>
              <a:cs typeface="Arial"/>
            </a:endParaRPr>
          </a:p>
          <a:p>
            <a:pPr marL="286385" marR="5080" indent="30480">
              <a:lnSpc>
                <a:spcPct val="137500"/>
              </a:lnSpc>
              <a:spcBef>
                <a:spcPts val="125"/>
              </a:spcBef>
            </a:pPr>
            <a:r>
              <a:rPr dirty="0" sz="2000" spc="-65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0">
                <a:solidFill>
                  <a:srgbClr val="CBD5E1"/>
                </a:solidFill>
                <a:latin typeface="Microsoft Sans Serif"/>
                <a:cs typeface="Microsoft Sans Serif"/>
              </a:rPr>
              <a:t>executes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program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35">
                <a:solidFill>
                  <a:srgbClr val="CBD5E1"/>
                </a:solidFill>
                <a:latin typeface="Microsoft Sans Serif"/>
                <a:cs typeface="Microsoft Sans Serif"/>
              </a:rPr>
              <a:t>(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exec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1950" spc="-10">
                <a:solidFill>
                  <a:srgbClr val="CBD5E1"/>
                </a:solidFill>
                <a:latin typeface="Microsoft Sans Serif"/>
                <a:cs typeface="Microsoft Sans Serif"/>
              </a:rPr>
              <a:t>)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Special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startup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routine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called</a:t>
            </a:r>
            <a:r>
              <a:rPr dirty="0" sz="200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first</a:t>
            </a:r>
            <a:endParaRPr sz="2000">
              <a:latin typeface="Microsoft Sans Serif"/>
              <a:cs typeface="Microsoft Sans Serif"/>
            </a:endParaRPr>
          </a:p>
          <a:p>
            <a:pPr marL="286385" marR="497840">
              <a:lnSpc>
                <a:spcPct val="100000"/>
              </a:lnSpc>
              <a:spcBef>
                <a:spcPts val="900"/>
              </a:spcBef>
            </a:pP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Startup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routine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5">
                <a:solidFill>
                  <a:srgbClr val="CBD5E1"/>
                </a:solidFill>
                <a:latin typeface="Microsoft Sans Serif"/>
                <a:cs typeface="Microsoft Sans Serif"/>
              </a:rPr>
              <a:t>prepares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45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950" spc="-50">
                <a:solidFill>
                  <a:srgbClr val="CBD5E1"/>
                </a:solidFill>
                <a:latin typeface="Microsoft Sans Serif"/>
                <a:cs typeface="Microsoft Sans Serif"/>
              </a:rPr>
              <a:t>&amp;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environment</a:t>
            </a:r>
            <a:endParaRPr sz="2000">
              <a:latin typeface="Microsoft Sans Serif"/>
              <a:cs typeface="Microsoft Sans Serif"/>
            </a:endParaRPr>
          </a:p>
          <a:p>
            <a:pPr marL="317500">
              <a:lnSpc>
                <a:spcPct val="100000"/>
              </a:lnSpc>
              <a:spcBef>
                <a:spcPts val="900"/>
              </a:spcBef>
            </a:pPr>
            <a:r>
              <a:rPr dirty="0" sz="2000" spc="-60">
                <a:solidFill>
                  <a:srgbClr val="CBD5E1"/>
                </a:solidFill>
                <a:latin typeface="Microsoft Sans Serif"/>
                <a:cs typeface="Microsoft Sans Serif"/>
              </a:rPr>
              <a:t>main</a:t>
            </a:r>
            <a:r>
              <a:rPr dirty="0" sz="200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function</a:t>
            </a:r>
            <a:r>
              <a:rPr dirty="0" sz="2000" spc="-10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is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called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296400" y="1828800"/>
            <a:ext cx="5334000" cy="5391150"/>
            <a:chOff x="9296400" y="1828800"/>
            <a:chExt cx="5334000" cy="5391150"/>
          </a:xfrm>
        </p:grpSpPr>
        <p:sp>
          <p:nvSpPr>
            <p:cNvPr id="21" name="object 21" descr=""/>
            <p:cNvSpPr/>
            <p:nvPr/>
          </p:nvSpPr>
          <p:spPr>
            <a:xfrm>
              <a:off x="9301162" y="1833562"/>
              <a:ext cx="5324475" cy="5381625"/>
            </a:xfrm>
            <a:custGeom>
              <a:avLst/>
              <a:gdLst/>
              <a:ahLst/>
              <a:cxnLst/>
              <a:rect l="l" t="t" r="r" b="b"/>
              <a:pathLst>
                <a:path w="5324475" h="5381625">
                  <a:moveTo>
                    <a:pt x="5257727" y="5381625"/>
                  </a:moveTo>
                  <a:lnTo>
                    <a:pt x="66746" y="5381625"/>
                  </a:lnTo>
                  <a:lnTo>
                    <a:pt x="62100" y="5381167"/>
                  </a:lnTo>
                  <a:lnTo>
                    <a:pt x="24240" y="5364017"/>
                  </a:lnTo>
                  <a:lnTo>
                    <a:pt x="2286" y="5328723"/>
                  </a:lnTo>
                  <a:lnTo>
                    <a:pt x="0" y="5314877"/>
                  </a:lnTo>
                  <a:lnTo>
                    <a:pt x="0" y="53101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5314877"/>
                  </a:lnTo>
                  <a:lnTo>
                    <a:pt x="5309828" y="5353775"/>
                  </a:lnTo>
                  <a:lnTo>
                    <a:pt x="5276039" y="5377981"/>
                  </a:lnTo>
                  <a:lnTo>
                    <a:pt x="5262372" y="5381166"/>
                  </a:lnTo>
                  <a:lnTo>
                    <a:pt x="5257727" y="53816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301162" y="1833562"/>
              <a:ext cx="5324475" cy="5381625"/>
            </a:xfrm>
            <a:custGeom>
              <a:avLst/>
              <a:gdLst/>
              <a:ahLst/>
              <a:cxnLst/>
              <a:rect l="l" t="t" r="r" b="b"/>
              <a:pathLst>
                <a:path w="5324475" h="5381625">
                  <a:moveTo>
                    <a:pt x="0" y="5310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5310187"/>
                  </a:lnTo>
                  <a:lnTo>
                    <a:pt x="5324474" y="5314877"/>
                  </a:lnTo>
                  <a:lnTo>
                    <a:pt x="5324015" y="5319522"/>
                  </a:lnTo>
                  <a:lnTo>
                    <a:pt x="5323100" y="5324123"/>
                  </a:lnTo>
                  <a:lnTo>
                    <a:pt x="5322186" y="5328723"/>
                  </a:lnTo>
                  <a:lnTo>
                    <a:pt x="5303550" y="5360700"/>
                  </a:lnTo>
                  <a:lnTo>
                    <a:pt x="5300233" y="5364017"/>
                  </a:lnTo>
                  <a:lnTo>
                    <a:pt x="5296625" y="5366978"/>
                  </a:lnTo>
                  <a:lnTo>
                    <a:pt x="5292724" y="5369584"/>
                  </a:lnTo>
                  <a:lnTo>
                    <a:pt x="5288823" y="5372190"/>
                  </a:lnTo>
                  <a:lnTo>
                    <a:pt x="5257727" y="5381625"/>
                  </a:lnTo>
                  <a:lnTo>
                    <a:pt x="5253037" y="5381625"/>
                  </a:lnTo>
                  <a:lnTo>
                    <a:pt x="71437" y="5381625"/>
                  </a:lnTo>
                  <a:lnTo>
                    <a:pt x="66746" y="5381625"/>
                  </a:lnTo>
                  <a:lnTo>
                    <a:pt x="62100" y="5381167"/>
                  </a:lnTo>
                  <a:lnTo>
                    <a:pt x="24240" y="5364017"/>
                  </a:lnTo>
                  <a:lnTo>
                    <a:pt x="20923" y="5360700"/>
                  </a:lnTo>
                  <a:lnTo>
                    <a:pt x="17606" y="5357383"/>
                  </a:lnTo>
                  <a:lnTo>
                    <a:pt x="5436" y="5337525"/>
                  </a:lnTo>
                  <a:lnTo>
                    <a:pt x="3641" y="5333190"/>
                  </a:lnTo>
                  <a:lnTo>
                    <a:pt x="2286" y="5328723"/>
                  </a:lnTo>
                  <a:lnTo>
                    <a:pt x="1371" y="5324123"/>
                  </a:lnTo>
                  <a:lnTo>
                    <a:pt x="457" y="5319522"/>
                  </a:lnTo>
                  <a:lnTo>
                    <a:pt x="0" y="5314877"/>
                  </a:lnTo>
                  <a:lnTo>
                    <a:pt x="0" y="53101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39287" y="33289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4781477" y="504824"/>
                  </a:moveTo>
                  <a:lnTo>
                    <a:pt x="66746" y="504824"/>
                  </a:lnTo>
                  <a:lnTo>
                    <a:pt x="62101" y="504367"/>
                  </a:lnTo>
                  <a:lnTo>
                    <a:pt x="24240" y="487218"/>
                  </a:lnTo>
                  <a:lnTo>
                    <a:pt x="2287" y="451924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438077"/>
                  </a:lnTo>
                  <a:lnTo>
                    <a:pt x="4833579" y="476975"/>
                  </a:lnTo>
                  <a:lnTo>
                    <a:pt x="4799789" y="501181"/>
                  </a:lnTo>
                  <a:lnTo>
                    <a:pt x="4786123" y="504367"/>
                  </a:lnTo>
                  <a:lnTo>
                    <a:pt x="4781477" y="504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39287" y="3328987"/>
              <a:ext cx="4848225" cy="504825"/>
            </a:xfrm>
            <a:custGeom>
              <a:avLst/>
              <a:gdLst/>
              <a:ahLst/>
              <a:cxnLst/>
              <a:rect l="l" t="t" r="r" b="b"/>
              <a:pathLst>
                <a:path w="4848225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3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39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433387"/>
                  </a:lnTo>
                  <a:lnTo>
                    <a:pt x="4848224" y="438077"/>
                  </a:lnTo>
                  <a:lnTo>
                    <a:pt x="4847766" y="442723"/>
                  </a:lnTo>
                  <a:lnTo>
                    <a:pt x="4846850" y="447324"/>
                  </a:lnTo>
                  <a:lnTo>
                    <a:pt x="4845936" y="451924"/>
                  </a:lnTo>
                  <a:lnTo>
                    <a:pt x="4827300" y="483901"/>
                  </a:lnTo>
                  <a:lnTo>
                    <a:pt x="4823984" y="487218"/>
                  </a:lnTo>
                  <a:lnTo>
                    <a:pt x="4786123" y="504367"/>
                  </a:lnTo>
                  <a:lnTo>
                    <a:pt x="4776787" y="504825"/>
                  </a:lnTo>
                  <a:lnTo>
                    <a:pt x="71437" y="504825"/>
                  </a:lnTo>
                  <a:lnTo>
                    <a:pt x="66746" y="504824"/>
                  </a:lnTo>
                  <a:lnTo>
                    <a:pt x="62101" y="504367"/>
                  </a:lnTo>
                  <a:lnTo>
                    <a:pt x="57500" y="503452"/>
                  </a:lnTo>
                  <a:lnTo>
                    <a:pt x="52899" y="502537"/>
                  </a:lnTo>
                  <a:lnTo>
                    <a:pt x="48432" y="501181"/>
                  </a:lnTo>
                  <a:lnTo>
                    <a:pt x="44099" y="499387"/>
                  </a:lnTo>
                  <a:lnTo>
                    <a:pt x="39765" y="497592"/>
                  </a:lnTo>
                  <a:lnTo>
                    <a:pt x="20923" y="483901"/>
                  </a:lnTo>
                  <a:lnTo>
                    <a:pt x="17606" y="480584"/>
                  </a:lnTo>
                  <a:lnTo>
                    <a:pt x="5437" y="460725"/>
                  </a:lnTo>
                  <a:lnTo>
                    <a:pt x="3641" y="456391"/>
                  </a:lnTo>
                  <a:lnTo>
                    <a:pt x="2287" y="451924"/>
                  </a:lnTo>
                  <a:lnTo>
                    <a:pt x="1371" y="447324"/>
                  </a:lnTo>
                  <a:lnTo>
                    <a:pt x="457" y="442723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534525" y="4067175"/>
              <a:ext cx="4857750" cy="1981200"/>
            </a:xfrm>
            <a:custGeom>
              <a:avLst/>
              <a:gdLst/>
              <a:ahLst/>
              <a:cxnLst/>
              <a:rect l="l" t="t" r="r" b="b"/>
              <a:pathLst>
                <a:path w="4857750" h="1981200">
                  <a:moveTo>
                    <a:pt x="4786553" y="1981199"/>
                  </a:moveTo>
                  <a:lnTo>
                    <a:pt x="71196" y="1981199"/>
                  </a:lnTo>
                  <a:lnTo>
                    <a:pt x="66240" y="1980711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5000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786553" y="0"/>
                  </a:lnTo>
                  <a:lnTo>
                    <a:pt x="4828043" y="15621"/>
                  </a:lnTo>
                  <a:lnTo>
                    <a:pt x="4853863" y="51661"/>
                  </a:lnTo>
                  <a:lnTo>
                    <a:pt x="4857749" y="71196"/>
                  </a:lnTo>
                  <a:lnTo>
                    <a:pt x="4857749" y="1910003"/>
                  </a:lnTo>
                  <a:lnTo>
                    <a:pt x="4842127" y="1951494"/>
                  </a:lnTo>
                  <a:lnTo>
                    <a:pt x="4806086" y="1977312"/>
                  </a:lnTo>
                  <a:lnTo>
                    <a:pt x="4791507" y="1980711"/>
                  </a:lnTo>
                  <a:lnTo>
                    <a:pt x="4786553" y="1981199"/>
                  </a:lnTo>
                  <a:close/>
                </a:path>
              </a:pathLst>
            </a:custGeom>
            <a:solidFill>
              <a:srgbClr val="334054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553575" y="21812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9521825" y="1846030"/>
            <a:ext cx="4756150" cy="131381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415"/>
              </a:spcBef>
            </a:pP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Startup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55" b="1">
                <a:solidFill>
                  <a:srgbClr val="FFFFFF"/>
                </a:solidFill>
                <a:latin typeface="Arial"/>
                <a:cs typeface="Arial"/>
              </a:rPr>
              <a:t>Routine</a:t>
            </a: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Logic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25"/>
              </a:spcBef>
            </a:pP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If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coded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950" spc="-5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19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the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startup</a:t>
            </a:r>
            <a:r>
              <a:rPr dirty="0" sz="200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routine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would</a:t>
            </a:r>
            <a:r>
              <a:rPr dirty="0" sz="200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20">
                <a:solidFill>
                  <a:srgbClr val="CBD5E1"/>
                </a:solidFill>
                <a:latin typeface="Microsoft Sans Serif"/>
                <a:cs typeface="Microsoft Sans Serif"/>
              </a:rPr>
              <a:t>look </a:t>
            </a:r>
            <a:r>
              <a:rPr dirty="0" sz="2000" spc="-10">
                <a:solidFill>
                  <a:srgbClr val="CBD5E1"/>
                </a:solidFill>
                <a:latin typeface="Microsoft Sans Serif"/>
                <a:cs typeface="Microsoft Sans Serif"/>
              </a:rPr>
              <a:t>like</a:t>
            </a:r>
            <a:r>
              <a:rPr dirty="0" sz="1950" spc="-10">
                <a:solidFill>
                  <a:srgbClr val="CBD5E1"/>
                </a:solidFill>
                <a:latin typeface="Microsoft Sans Serif"/>
                <a:cs typeface="Microsoft Sans Serif"/>
              </a:rPr>
              <a:t>:</a:t>
            </a:r>
            <a:endParaRPr sz="195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683750" y="3473450"/>
            <a:ext cx="1866264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exit(main(argc,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argv));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74225" y="4062429"/>
            <a:ext cx="3068955" cy="182245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2000" spc="-145" b="1">
                <a:solidFill>
                  <a:srgbClr val="FACC15"/>
                </a:solidFill>
                <a:latin typeface="Arial"/>
                <a:cs typeface="Arial"/>
              </a:rPr>
              <a:t>Key</a:t>
            </a:r>
            <a:r>
              <a:rPr dirty="0" sz="2000" spc="-80" b="1">
                <a:solidFill>
                  <a:srgbClr val="FACC15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ACC15"/>
                </a:solidFill>
                <a:latin typeface="Arial"/>
                <a:cs typeface="Arial"/>
              </a:rPr>
              <a:t>Points</a:t>
            </a:r>
            <a:r>
              <a:rPr dirty="0" sz="2050" spc="-10">
                <a:solidFill>
                  <a:srgbClr val="FACC15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  <a:p>
            <a:pPr marL="172085" indent="-159385">
              <a:lnSpc>
                <a:spcPct val="100000"/>
              </a:lnSpc>
              <a:spcBef>
                <a:spcPts val="715"/>
              </a:spcBef>
              <a:buChar char="•"/>
              <a:tabLst>
                <a:tab pos="172085" algn="l"/>
              </a:tabLst>
            </a:pP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Link</a:t>
            </a:r>
            <a:r>
              <a:rPr dirty="0" sz="165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editor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sets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starting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address</a:t>
            </a:r>
            <a:endParaRPr sz="1650">
              <a:latin typeface="Microsoft Sans Serif"/>
              <a:cs typeface="Microsoft Sans Serif"/>
            </a:endParaRPr>
          </a:p>
          <a:p>
            <a:pPr marL="172085" indent="-159385">
              <a:lnSpc>
                <a:spcPct val="100000"/>
              </a:lnSpc>
              <a:spcBef>
                <a:spcPts val="720"/>
              </a:spcBef>
              <a:buChar char="•"/>
              <a:tabLst>
                <a:tab pos="172085" algn="l"/>
              </a:tabLst>
            </a:pP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Values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come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from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endParaRPr sz="1650">
              <a:latin typeface="Microsoft Sans Serif"/>
              <a:cs typeface="Microsoft Sans Serif"/>
            </a:endParaRPr>
          </a:p>
          <a:p>
            <a:pPr marL="172085" indent="-159385">
              <a:lnSpc>
                <a:spcPct val="100000"/>
              </a:lnSpc>
              <a:spcBef>
                <a:spcPts val="720"/>
              </a:spcBef>
              <a:buChar char="•"/>
              <a:tabLst>
                <a:tab pos="172085" algn="l"/>
              </a:tabLst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Usually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written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assembly</a:t>
            </a:r>
            <a:endParaRPr sz="1650">
              <a:latin typeface="Microsoft Sans Serif"/>
              <a:cs typeface="Microsoft Sans Serif"/>
            </a:endParaRPr>
          </a:p>
          <a:p>
            <a:pPr marL="172085" indent="-159385">
              <a:lnSpc>
                <a:spcPct val="100000"/>
              </a:lnSpc>
              <a:spcBef>
                <a:spcPts val="720"/>
              </a:spcBef>
              <a:buChar char="•"/>
              <a:tabLst>
                <a:tab pos="172085" algn="l"/>
              </a:tabLst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Handles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environment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setup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320"/>
              <a:t>Process</a:t>
            </a:r>
            <a:r>
              <a:rPr dirty="0" sz="5100" spc="-325"/>
              <a:t> </a:t>
            </a:r>
            <a:r>
              <a:rPr dirty="0" sz="5100" spc="-285"/>
              <a:t>Termination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Eight</a:t>
            </a:r>
            <a:r>
              <a:rPr dirty="0" sz="2500" spc="-10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25" b="0">
                <a:solidFill>
                  <a:srgbClr val="93C4FD"/>
                </a:solidFill>
                <a:latin typeface="Microsoft Sans Serif"/>
                <a:cs typeface="Microsoft Sans Serif"/>
              </a:rPr>
              <a:t>Ways</a:t>
            </a:r>
            <a:r>
              <a:rPr dirty="0" sz="2500" spc="-4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40" b="0">
                <a:solidFill>
                  <a:srgbClr val="93C4FD"/>
                </a:solidFill>
                <a:latin typeface="Microsoft Sans Serif"/>
                <a:cs typeface="Microsoft Sans Serif"/>
              </a:rPr>
              <a:t>a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Process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20" b="0">
                <a:solidFill>
                  <a:srgbClr val="93C4FD"/>
                </a:solidFill>
                <a:latin typeface="Microsoft Sans Serif"/>
                <a:cs typeface="Microsoft Sans Serif"/>
              </a:rPr>
              <a:t>Can</a:t>
            </a: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Terminate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828800"/>
            <a:ext cx="5334000" cy="4552950"/>
            <a:chOff x="3657600" y="1828800"/>
            <a:chExt cx="5334000" cy="455295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833562"/>
              <a:ext cx="5324475" cy="4543425"/>
            </a:xfrm>
            <a:custGeom>
              <a:avLst/>
              <a:gdLst/>
              <a:ahLst/>
              <a:cxnLst/>
              <a:rect l="l" t="t" r="r" b="b"/>
              <a:pathLst>
                <a:path w="5324475" h="4543425">
                  <a:moveTo>
                    <a:pt x="5257728" y="4543425"/>
                  </a:moveTo>
                  <a:lnTo>
                    <a:pt x="66746" y="4543425"/>
                  </a:lnTo>
                  <a:lnTo>
                    <a:pt x="62101" y="4542967"/>
                  </a:lnTo>
                  <a:lnTo>
                    <a:pt x="24240" y="4525817"/>
                  </a:lnTo>
                  <a:lnTo>
                    <a:pt x="2286" y="4490524"/>
                  </a:lnTo>
                  <a:lnTo>
                    <a:pt x="0" y="4476678"/>
                  </a:lnTo>
                  <a:lnTo>
                    <a:pt x="0" y="447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4476678"/>
                  </a:lnTo>
                  <a:lnTo>
                    <a:pt x="5309829" y="4515575"/>
                  </a:lnTo>
                  <a:lnTo>
                    <a:pt x="5276040" y="4539781"/>
                  </a:lnTo>
                  <a:lnTo>
                    <a:pt x="5262372" y="4542967"/>
                  </a:lnTo>
                  <a:lnTo>
                    <a:pt x="5257728" y="45434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833562"/>
              <a:ext cx="5324475" cy="4543425"/>
            </a:xfrm>
            <a:custGeom>
              <a:avLst/>
              <a:gdLst/>
              <a:ahLst/>
              <a:cxnLst/>
              <a:rect l="l" t="t" r="r" b="b"/>
              <a:pathLst>
                <a:path w="5324475" h="4543425">
                  <a:moveTo>
                    <a:pt x="0" y="447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4471987"/>
                  </a:lnTo>
                  <a:lnTo>
                    <a:pt x="5319036" y="4499325"/>
                  </a:lnTo>
                  <a:lnTo>
                    <a:pt x="5317241" y="4503658"/>
                  </a:lnTo>
                  <a:lnTo>
                    <a:pt x="5315040" y="4507774"/>
                  </a:lnTo>
                  <a:lnTo>
                    <a:pt x="5312434" y="4511675"/>
                  </a:lnTo>
                  <a:lnTo>
                    <a:pt x="5309829" y="4515575"/>
                  </a:lnTo>
                  <a:lnTo>
                    <a:pt x="5280374" y="4537986"/>
                  </a:lnTo>
                  <a:lnTo>
                    <a:pt x="5276040" y="4539781"/>
                  </a:lnTo>
                  <a:lnTo>
                    <a:pt x="5271573" y="4541136"/>
                  </a:lnTo>
                  <a:lnTo>
                    <a:pt x="5266973" y="4542052"/>
                  </a:lnTo>
                  <a:lnTo>
                    <a:pt x="5262372" y="4542967"/>
                  </a:lnTo>
                  <a:lnTo>
                    <a:pt x="5257728" y="4543425"/>
                  </a:lnTo>
                  <a:lnTo>
                    <a:pt x="5253037" y="4543425"/>
                  </a:lnTo>
                  <a:lnTo>
                    <a:pt x="71437" y="4543425"/>
                  </a:lnTo>
                  <a:lnTo>
                    <a:pt x="66746" y="4543425"/>
                  </a:lnTo>
                  <a:lnTo>
                    <a:pt x="62101" y="4542967"/>
                  </a:lnTo>
                  <a:lnTo>
                    <a:pt x="57500" y="4542052"/>
                  </a:lnTo>
                  <a:lnTo>
                    <a:pt x="52899" y="4541136"/>
                  </a:lnTo>
                  <a:lnTo>
                    <a:pt x="48432" y="4539781"/>
                  </a:lnTo>
                  <a:lnTo>
                    <a:pt x="44099" y="4537986"/>
                  </a:lnTo>
                  <a:lnTo>
                    <a:pt x="39765" y="4536191"/>
                  </a:lnTo>
                  <a:lnTo>
                    <a:pt x="20923" y="4522500"/>
                  </a:lnTo>
                  <a:lnTo>
                    <a:pt x="17606" y="4519183"/>
                  </a:lnTo>
                  <a:lnTo>
                    <a:pt x="14645" y="4515575"/>
                  </a:lnTo>
                  <a:lnTo>
                    <a:pt x="12039" y="4511675"/>
                  </a:lnTo>
                  <a:lnTo>
                    <a:pt x="9432" y="4507774"/>
                  </a:lnTo>
                  <a:lnTo>
                    <a:pt x="7232" y="4503658"/>
                  </a:lnTo>
                  <a:lnTo>
                    <a:pt x="5437" y="4499325"/>
                  </a:lnTo>
                  <a:lnTo>
                    <a:pt x="3642" y="4494991"/>
                  </a:lnTo>
                  <a:lnTo>
                    <a:pt x="2286" y="4490524"/>
                  </a:lnTo>
                  <a:lnTo>
                    <a:pt x="1372" y="4485924"/>
                  </a:lnTo>
                  <a:lnTo>
                    <a:pt x="457" y="4481323"/>
                  </a:lnTo>
                  <a:lnTo>
                    <a:pt x="0" y="4476678"/>
                  </a:lnTo>
                  <a:lnTo>
                    <a:pt x="0" y="447198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21083" y="2130293"/>
              <a:ext cx="254635" cy="254635"/>
            </a:xfrm>
            <a:custGeom>
              <a:avLst/>
              <a:gdLst/>
              <a:ahLst/>
              <a:cxnLst/>
              <a:rect l="l" t="t" r="r" b="b"/>
              <a:pathLst>
                <a:path w="254635" h="254635">
                  <a:moveTo>
                    <a:pt x="251513" y="101731"/>
                  </a:moveTo>
                  <a:lnTo>
                    <a:pt x="252472" y="106435"/>
                  </a:lnTo>
                  <a:lnTo>
                    <a:pt x="253161" y="111177"/>
                  </a:lnTo>
                  <a:lnTo>
                    <a:pt x="253582" y="115959"/>
                  </a:lnTo>
                  <a:lnTo>
                    <a:pt x="254003" y="120740"/>
                  </a:lnTo>
                  <a:lnTo>
                    <a:pt x="254152" y="125530"/>
                  </a:lnTo>
                  <a:lnTo>
                    <a:pt x="254029" y="130329"/>
                  </a:lnTo>
                  <a:lnTo>
                    <a:pt x="253907" y="135127"/>
                  </a:lnTo>
                  <a:lnTo>
                    <a:pt x="253514" y="139904"/>
                  </a:lnTo>
                  <a:lnTo>
                    <a:pt x="252849" y="144657"/>
                  </a:lnTo>
                  <a:lnTo>
                    <a:pt x="252185" y="149411"/>
                  </a:lnTo>
                  <a:lnTo>
                    <a:pt x="251255" y="154112"/>
                  </a:lnTo>
                  <a:lnTo>
                    <a:pt x="250058" y="158761"/>
                  </a:lnTo>
                  <a:lnTo>
                    <a:pt x="248861" y="163409"/>
                  </a:lnTo>
                  <a:lnTo>
                    <a:pt x="232470" y="197941"/>
                  </a:lnTo>
                  <a:lnTo>
                    <a:pt x="229792" y="201924"/>
                  </a:lnTo>
                  <a:lnTo>
                    <a:pt x="202828" y="229019"/>
                  </a:lnTo>
                  <a:lnTo>
                    <a:pt x="198976" y="231882"/>
                  </a:lnTo>
                  <a:lnTo>
                    <a:pt x="178000" y="243429"/>
                  </a:lnTo>
                  <a:lnTo>
                    <a:pt x="173603" y="245354"/>
                  </a:lnTo>
                  <a:lnTo>
                    <a:pt x="169111" y="247025"/>
                  </a:lnTo>
                  <a:lnTo>
                    <a:pt x="164524" y="248440"/>
                  </a:lnTo>
                  <a:lnTo>
                    <a:pt x="159938" y="249856"/>
                  </a:lnTo>
                  <a:lnTo>
                    <a:pt x="136312" y="253752"/>
                  </a:lnTo>
                  <a:lnTo>
                    <a:pt x="131525" y="254101"/>
                  </a:lnTo>
                  <a:lnTo>
                    <a:pt x="126733" y="254179"/>
                  </a:lnTo>
                  <a:lnTo>
                    <a:pt x="121937" y="253985"/>
                  </a:lnTo>
                  <a:lnTo>
                    <a:pt x="117141" y="253791"/>
                  </a:lnTo>
                  <a:lnTo>
                    <a:pt x="79937" y="245018"/>
                  </a:lnTo>
                  <a:lnTo>
                    <a:pt x="75479" y="243237"/>
                  </a:lnTo>
                  <a:lnTo>
                    <a:pt x="54654" y="231419"/>
                  </a:lnTo>
                  <a:lnTo>
                    <a:pt x="50711" y="228682"/>
                  </a:lnTo>
                  <a:lnTo>
                    <a:pt x="46935" y="225731"/>
                  </a:lnTo>
                  <a:lnTo>
                    <a:pt x="43326" y="222566"/>
                  </a:lnTo>
                  <a:lnTo>
                    <a:pt x="39718" y="219401"/>
                  </a:lnTo>
                  <a:lnTo>
                    <a:pt x="36300" y="216042"/>
                  </a:lnTo>
                  <a:lnTo>
                    <a:pt x="33072" y="212489"/>
                  </a:lnTo>
                  <a:lnTo>
                    <a:pt x="29844" y="208936"/>
                  </a:lnTo>
                  <a:lnTo>
                    <a:pt x="26827" y="205212"/>
                  </a:lnTo>
                  <a:lnTo>
                    <a:pt x="24022" y="201318"/>
                  </a:lnTo>
                  <a:lnTo>
                    <a:pt x="21216" y="197423"/>
                  </a:lnTo>
                  <a:lnTo>
                    <a:pt x="18640" y="193382"/>
                  </a:lnTo>
                  <a:lnTo>
                    <a:pt x="16293" y="189195"/>
                  </a:lnTo>
                  <a:lnTo>
                    <a:pt x="13945" y="185008"/>
                  </a:lnTo>
                  <a:lnTo>
                    <a:pt x="11842" y="180702"/>
                  </a:lnTo>
                  <a:lnTo>
                    <a:pt x="9983" y="176277"/>
                  </a:lnTo>
                  <a:lnTo>
                    <a:pt x="8124" y="171851"/>
                  </a:lnTo>
                  <a:lnTo>
                    <a:pt x="6521" y="167335"/>
                  </a:lnTo>
                  <a:lnTo>
                    <a:pt x="5174" y="162728"/>
                  </a:lnTo>
                  <a:lnTo>
                    <a:pt x="3827" y="158121"/>
                  </a:lnTo>
                  <a:lnTo>
                    <a:pt x="2744" y="153452"/>
                  </a:lnTo>
                  <a:lnTo>
                    <a:pt x="1927" y="148722"/>
                  </a:lnTo>
                  <a:lnTo>
                    <a:pt x="1109" y="143992"/>
                  </a:lnTo>
                  <a:lnTo>
                    <a:pt x="561" y="139232"/>
                  </a:lnTo>
                  <a:lnTo>
                    <a:pt x="283" y="134440"/>
                  </a:lnTo>
                  <a:lnTo>
                    <a:pt x="6" y="129648"/>
                  </a:lnTo>
                  <a:lnTo>
                    <a:pt x="0" y="124855"/>
                  </a:lnTo>
                  <a:lnTo>
                    <a:pt x="265" y="120063"/>
                  </a:lnTo>
                  <a:lnTo>
                    <a:pt x="531" y="115270"/>
                  </a:lnTo>
                  <a:lnTo>
                    <a:pt x="1066" y="110508"/>
                  </a:lnTo>
                  <a:lnTo>
                    <a:pt x="1872" y="105776"/>
                  </a:lnTo>
                  <a:lnTo>
                    <a:pt x="2677" y="101044"/>
                  </a:lnTo>
                  <a:lnTo>
                    <a:pt x="9857" y="78201"/>
                  </a:lnTo>
                  <a:lnTo>
                    <a:pt x="11705" y="73771"/>
                  </a:lnTo>
                  <a:lnTo>
                    <a:pt x="32853" y="41929"/>
                  </a:lnTo>
                  <a:lnTo>
                    <a:pt x="43082" y="31826"/>
                  </a:lnTo>
                  <a:lnTo>
                    <a:pt x="46682" y="28652"/>
                  </a:lnTo>
                  <a:lnTo>
                    <a:pt x="66623" y="15396"/>
                  </a:lnTo>
                  <a:lnTo>
                    <a:pt x="70845" y="13112"/>
                  </a:lnTo>
                  <a:lnTo>
                    <a:pt x="93253" y="4674"/>
                  </a:lnTo>
                  <a:lnTo>
                    <a:pt x="97880" y="3395"/>
                  </a:lnTo>
                  <a:lnTo>
                    <a:pt x="126407" y="0"/>
                  </a:lnTo>
                  <a:lnTo>
                    <a:pt x="131199" y="65"/>
                  </a:lnTo>
                  <a:lnTo>
                    <a:pt x="135987" y="402"/>
                  </a:lnTo>
                  <a:lnTo>
                    <a:pt x="140775" y="739"/>
                  </a:lnTo>
                  <a:lnTo>
                    <a:pt x="145529" y="1345"/>
                  </a:lnTo>
                  <a:lnTo>
                    <a:pt x="150248" y="2221"/>
                  </a:lnTo>
                  <a:lnTo>
                    <a:pt x="154968" y="3097"/>
                  </a:lnTo>
                  <a:lnTo>
                    <a:pt x="159623" y="4237"/>
                  </a:lnTo>
                  <a:lnTo>
                    <a:pt x="164213" y="5641"/>
                  </a:lnTo>
                  <a:lnTo>
                    <a:pt x="168803" y="7045"/>
                  </a:lnTo>
                  <a:lnTo>
                    <a:pt x="173299" y="8704"/>
                  </a:lnTo>
                  <a:lnTo>
                    <a:pt x="177701" y="10617"/>
                  </a:lnTo>
                  <a:lnTo>
                    <a:pt x="182103" y="12531"/>
                  </a:lnTo>
                  <a:lnTo>
                    <a:pt x="186383" y="14687"/>
                  </a:lnTo>
                  <a:lnTo>
                    <a:pt x="190541" y="17086"/>
                  </a:lnTo>
                </a:path>
                <a:path w="254635" h="254635">
                  <a:moveTo>
                    <a:pt x="88941" y="114431"/>
                  </a:moveTo>
                  <a:lnTo>
                    <a:pt x="127041" y="152532"/>
                  </a:lnTo>
                  <a:lnTo>
                    <a:pt x="254041" y="25531"/>
                  </a:lnTo>
                </a:path>
              </a:pathLst>
            </a:custGeom>
            <a:ln w="2540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83025" y="1982269"/>
            <a:ext cx="3711575" cy="415036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0"/>
              </a:spcBef>
            </a:pPr>
            <a:r>
              <a:rPr dirty="0" sz="3050" spc="-180" b="1">
                <a:solidFill>
                  <a:srgbClr val="4ADE80"/>
                </a:solidFill>
                <a:latin typeface="Arial"/>
                <a:cs typeface="Arial"/>
              </a:rPr>
              <a:t>Normal</a:t>
            </a:r>
            <a:r>
              <a:rPr dirty="0" sz="3050" spc="-16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3050" spc="-170" b="1">
                <a:solidFill>
                  <a:srgbClr val="4ADE80"/>
                </a:solidFill>
                <a:latin typeface="Arial"/>
                <a:cs typeface="Arial"/>
              </a:rPr>
              <a:t>Termination</a:t>
            </a:r>
            <a:endParaRPr sz="3050">
              <a:latin typeface="Arial"/>
              <a:cs typeface="Arial"/>
            </a:endParaRPr>
          </a:p>
          <a:p>
            <a:pPr marL="339725" indent="-327025">
              <a:lnSpc>
                <a:spcPct val="100000"/>
              </a:lnSpc>
              <a:spcBef>
                <a:spcPts val="1515"/>
              </a:spcBef>
              <a:buClr>
                <a:srgbClr val="4ADE80"/>
              </a:buClr>
              <a:buSzPct val="97500"/>
              <a:buAutoNum type="arabicPeriod"/>
              <a:tabLst>
                <a:tab pos="339725" algn="l"/>
              </a:tabLst>
            </a:pP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endParaRPr sz="2000">
              <a:latin typeface="Arial"/>
              <a:cs typeface="Arial"/>
            </a:endParaRPr>
          </a:p>
          <a:p>
            <a:pPr marL="339725">
              <a:lnSpc>
                <a:spcPct val="100000"/>
              </a:lnSpc>
              <a:spcBef>
                <a:spcPts val="125"/>
              </a:spcBef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Normal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completion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main</a:t>
            </a:r>
            <a:r>
              <a:rPr dirty="0" sz="165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function</a:t>
            </a:r>
            <a:endParaRPr sz="1650">
              <a:latin typeface="Microsoft Sans Serif"/>
              <a:cs typeface="Microsoft Sans Serif"/>
            </a:endParaRPr>
          </a:p>
          <a:p>
            <a:pPr marL="385445" indent="-372745">
              <a:lnSpc>
                <a:spcPct val="100000"/>
              </a:lnSpc>
              <a:spcBef>
                <a:spcPts val="1195"/>
              </a:spcBef>
              <a:buClr>
                <a:srgbClr val="4ADE80"/>
              </a:buClr>
              <a:buSzPct val="97500"/>
              <a:buAutoNum type="arabicPeriod" startAt="2"/>
              <a:tabLst>
                <a:tab pos="385445" algn="l"/>
              </a:tabLst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Calling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endParaRPr sz="20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  <a:spcBef>
                <a:spcPts val="125"/>
              </a:spcBef>
            </a:pP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Clean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shutdown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endParaRPr sz="1650">
              <a:latin typeface="Microsoft Sans Serif"/>
              <a:cs typeface="Microsoft Sans Serif"/>
            </a:endParaRPr>
          </a:p>
          <a:p>
            <a:pPr marL="384175" indent="-371475">
              <a:lnSpc>
                <a:spcPct val="100000"/>
              </a:lnSpc>
              <a:spcBef>
                <a:spcPts val="1145"/>
              </a:spcBef>
              <a:buClr>
                <a:srgbClr val="4ADE80"/>
              </a:buClr>
              <a:buSzPct val="97500"/>
              <a:buAutoNum type="arabicPeriod" startAt="3"/>
              <a:tabLst>
                <a:tab pos="384175" algn="l"/>
              </a:tabLst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Calling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85" b="1">
                <a:solidFill>
                  <a:srgbClr val="FFFFFF"/>
                </a:solidFill>
                <a:latin typeface="Berlin Sans FB Demi"/>
                <a:cs typeface="Berlin Sans FB Demi"/>
              </a:rPr>
              <a:t>_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10" b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50" spc="-20" b="1">
                <a:solidFill>
                  <a:srgbClr val="FFFFFF"/>
                </a:solidFill>
                <a:latin typeface="Berlin Sans FB Demi"/>
                <a:cs typeface="Berlin Sans FB Demi"/>
              </a:rPr>
              <a:t>_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endParaRPr sz="2000">
              <a:latin typeface="Arial"/>
              <a:cs typeface="Arial"/>
            </a:endParaRPr>
          </a:p>
          <a:p>
            <a:pPr marL="384175">
              <a:lnSpc>
                <a:spcPct val="100000"/>
              </a:lnSpc>
              <a:spcBef>
                <a:spcPts val="114"/>
              </a:spcBef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Immediate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return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endParaRPr sz="1650">
              <a:latin typeface="Microsoft Sans Serif"/>
              <a:cs typeface="Microsoft Sans Serif"/>
            </a:endParaRPr>
          </a:p>
          <a:p>
            <a:pPr marL="387985" indent="-375285">
              <a:lnSpc>
                <a:spcPct val="100000"/>
              </a:lnSpc>
              <a:spcBef>
                <a:spcPts val="1195"/>
              </a:spcBef>
              <a:buClr>
                <a:srgbClr val="4ADE80"/>
              </a:buClr>
              <a:buSzPct val="97500"/>
              <a:buAutoNum type="arabicPeriod" startAt="4"/>
              <a:tabLst>
                <a:tab pos="387985" algn="l"/>
              </a:tabLst>
            </a:pP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thread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endParaRPr sz="2000">
              <a:latin typeface="Arial"/>
              <a:cs typeface="Arial"/>
            </a:endParaRPr>
          </a:p>
          <a:p>
            <a:pPr marL="387985">
              <a:lnSpc>
                <a:spcPct val="100000"/>
              </a:lnSpc>
              <a:spcBef>
                <a:spcPts val="125"/>
              </a:spcBef>
            </a:pP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Return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from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start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routine</a:t>
            </a:r>
            <a:endParaRPr sz="1650">
              <a:latin typeface="Microsoft Sans Serif"/>
              <a:cs typeface="Microsoft Sans Serif"/>
            </a:endParaRPr>
          </a:p>
          <a:p>
            <a:pPr marL="378460" indent="-365760">
              <a:lnSpc>
                <a:spcPct val="100000"/>
              </a:lnSpc>
              <a:spcBef>
                <a:spcPts val="1145"/>
              </a:spcBef>
              <a:buClr>
                <a:srgbClr val="4ADE80"/>
              </a:buClr>
              <a:buSzPct val="97500"/>
              <a:buAutoNum type="arabicPeriod" startAt="5"/>
              <a:tabLst>
                <a:tab pos="378460" algn="l"/>
              </a:tabLst>
            </a:pP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pthread</a:t>
            </a:r>
            <a:r>
              <a:rPr dirty="0" sz="2050" spc="-10" b="1">
                <a:solidFill>
                  <a:srgbClr val="FFFFFF"/>
                </a:solidFill>
                <a:latin typeface="Berlin Sans FB Demi"/>
                <a:cs typeface="Berlin Sans FB Demi"/>
              </a:rPr>
              <a:t>_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endParaRPr sz="2000">
              <a:latin typeface="Arial"/>
              <a:cs typeface="Arial"/>
            </a:endParaRPr>
          </a:p>
          <a:p>
            <a:pPr marL="378460">
              <a:lnSpc>
                <a:spcPct val="100000"/>
              </a:lnSpc>
              <a:spcBef>
                <a:spcPts val="114"/>
              </a:spcBef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Called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from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last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thread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296400" y="1828800"/>
            <a:ext cx="5334000" cy="4552950"/>
            <a:chOff x="9296400" y="1828800"/>
            <a:chExt cx="5334000" cy="4552950"/>
          </a:xfrm>
        </p:grpSpPr>
        <p:sp>
          <p:nvSpPr>
            <p:cNvPr id="9" name="object 9" descr=""/>
            <p:cNvSpPr/>
            <p:nvPr/>
          </p:nvSpPr>
          <p:spPr>
            <a:xfrm>
              <a:off x="9301162" y="1833562"/>
              <a:ext cx="5324475" cy="4543425"/>
            </a:xfrm>
            <a:custGeom>
              <a:avLst/>
              <a:gdLst/>
              <a:ahLst/>
              <a:cxnLst/>
              <a:rect l="l" t="t" r="r" b="b"/>
              <a:pathLst>
                <a:path w="5324475" h="4543425">
                  <a:moveTo>
                    <a:pt x="5257727" y="4543425"/>
                  </a:moveTo>
                  <a:lnTo>
                    <a:pt x="66746" y="4543425"/>
                  </a:lnTo>
                  <a:lnTo>
                    <a:pt x="62100" y="4542967"/>
                  </a:lnTo>
                  <a:lnTo>
                    <a:pt x="24240" y="4525817"/>
                  </a:lnTo>
                  <a:lnTo>
                    <a:pt x="2286" y="4490524"/>
                  </a:lnTo>
                  <a:lnTo>
                    <a:pt x="0" y="4476678"/>
                  </a:lnTo>
                  <a:lnTo>
                    <a:pt x="0" y="44719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4476678"/>
                  </a:lnTo>
                  <a:lnTo>
                    <a:pt x="5309828" y="4515575"/>
                  </a:lnTo>
                  <a:lnTo>
                    <a:pt x="5276039" y="4539781"/>
                  </a:lnTo>
                  <a:lnTo>
                    <a:pt x="5262372" y="4542967"/>
                  </a:lnTo>
                  <a:lnTo>
                    <a:pt x="5257727" y="45434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301162" y="1833562"/>
              <a:ext cx="5324475" cy="4543425"/>
            </a:xfrm>
            <a:custGeom>
              <a:avLst/>
              <a:gdLst/>
              <a:ahLst/>
              <a:cxnLst/>
              <a:rect l="l" t="t" r="r" b="b"/>
              <a:pathLst>
                <a:path w="5324475" h="4543425">
                  <a:moveTo>
                    <a:pt x="0" y="447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4471987"/>
                  </a:lnTo>
                  <a:lnTo>
                    <a:pt x="5324474" y="4476678"/>
                  </a:lnTo>
                  <a:lnTo>
                    <a:pt x="5324015" y="4481323"/>
                  </a:lnTo>
                  <a:lnTo>
                    <a:pt x="5323100" y="4485924"/>
                  </a:lnTo>
                  <a:lnTo>
                    <a:pt x="5322186" y="4490524"/>
                  </a:lnTo>
                  <a:lnTo>
                    <a:pt x="5303550" y="4522500"/>
                  </a:lnTo>
                  <a:lnTo>
                    <a:pt x="5300233" y="4525817"/>
                  </a:lnTo>
                  <a:lnTo>
                    <a:pt x="5262372" y="4542967"/>
                  </a:lnTo>
                  <a:lnTo>
                    <a:pt x="5257727" y="4543425"/>
                  </a:lnTo>
                  <a:lnTo>
                    <a:pt x="5253037" y="4543425"/>
                  </a:lnTo>
                  <a:lnTo>
                    <a:pt x="71437" y="4543425"/>
                  </a:lnTo>
                  <a:lnTo>
                    <a:pt x="66746" y="4543425"/>
                  </a:lnTo>
                  <a:lnTo>
                    <a:pt x="62100" y="4542967"/>
                  </a:lnTo>
                  <a:lnTo>
                    <a:pt x="57500" y="4542052"/>
                  </a:lnTo>
                  <a:lnTo>
                    <a:pt x="52899" y="4541136"/>
                  </a:lnTo>
                  <a:lnTo>
                    <a:pt x="48432" y="4539781"/>
                  </a:lnTo>
                  <a:lnTo>
                    <a:pt x="44098" y="4537986"/>
                  </a:lnTo>
                  <a:lnTo>
                    <a:pt x="39764" y="4536191"/>
                  </a:lnTo>
                  <a:lnTo>
                    <a:pt x="20923" y="4522500"/>
                  </a:lnTo>
                  <a:lnTo>
                    <a:pt x="17606" y="4519183"/>
                  </a:lnTo>
                  <a:lnTo>
                    <a:pt x="5436" y="4499325"/>
                  </a:lnTo>
                  <a:lnTo>
                    <a:pt x="3641" y="4494991"/>
                  </a:lnTo>
                  <a:lnTo>
                    <a:pt x="2286" y="4490524"/>
                  </a:lnTo>
                  <a:lnTo>
                    <a:pt x="1371" y="4485924"/>
                  </a:lnTo>
                  <a:lnTo>
                    <a:pt x="457" y="4481323"/>
                  </a:lnTo>
                  <a:lnTo>
                    <a:pt x="0" y="4476678"/>
                  </a:lnTo>
                  <a:lnTo>
                    <a:pt x="0" y="4471987"/>
                  </a:lnTo>
                  <a:close/>
                </a:path>
              </a:pathLst>
            </a:custGeom>
            <a:ln w="9525">
              <a:solidFill>
                <a:srgbClr val="DB252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539287" y="5005387"/>
              <a:ext cx="4848225" cy="1114425"/>
            </a:xfrm>
            <a:custGeom>
              <a:avLst/>
              <a:gdLst/>
              <a:ahLst/>
              <a:cxnLst/>
              <a:rect l="l" t="t" r="r" b="b"/>
              <a:pathLst>
                <a:path w="4848225" h="1114425">
                  <a:moveTo>
                    <a:pt x="4781477" y="1114424"/>
                  </a:moveTo>
                  <a:lnTo>
                    <a:pt x="66746" y="1114424"/>
                  </a:lnTo>
                  <a:lnTo>
                    <a:pt x="62101" y="1113966"/>
                  </a:lnTo>
                  <a:lnTo>
                    <a:pt x="24240" y="1096818"/>
                  </a:lnTo>
                  <a:lnTo>
                    <a:pt x="2287" y="1061524"/>
                  </a:lnTo>
                  <a:lnTo>
                    <a:pt x="0" y="1047678"/>
                  </a:lnTo>
                  <a:lnTo>
                    <a:pt x="0" y="10429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1"/>
                  </a:lnTo>
                  <a:lnTo>
                    <a:pt x="4848224" y="66746"/>
                  </a:lnTo>
                  <a:lnTo>
                    <a:pt x="4848224" y="1047678"/>
                  </a:lnTo>
                  <a:lnTo>
                    <a:pt x="4833579" y="1086575"/>
                  </a:lnTo>
                  <a:lnTo>
                    <a:pt x="4799789" y="1110781"/>
                  </a:lnTo>
                  <a:lnTo>
                    <a:pt x="4786123" y="1113966"/>
                  </a:lnTo>
                  <a:lnTo>
                    <a:pt x="4781477" y="1114424"/>
                  </a:lnTo>
                  <a:close/>
                </a:path>
              </a:pathLst>
            </a:custGeom>
            <a:solidFill>
              <a:srgbClr val="7C2D12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539287" y="5005387"/>
              <a:ext cx="4848225" cy="1114425"/>
            </a:xfrm>
            <a:custGeom>
              <a:avLst/>
              <a:gdLst/>
              <a:ahLst/>
              <a:cxnLst/>
              <a:rect l="l" t="t" r="r" b="b"/>
              <a:pathLst>
                <a:path w="4848225" h="1114425">
                  <a:moveTo>
                    <a:pt x="0" y="1042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1" y="57500"/>
                  </a:lnTo>
                  <a:lnTo>
                    <a:pt x="2287" y="52898"/>
                  </a:lnTo>
                  <a:lnTo>
                    <a:pt x="3642" y="48431"/>
                  </a:lnTo>
                  <a:lnTo>
                    <a:pt x="5438" y="44098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8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8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0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042987"/>
                  </a:lnTo>
                  <a:lnTo>
                    <a:pt x="4848224" y="1047678"/>
                  </a:lnTo>
                  <a:lnTo>
                    <a:pt x="4847766" y="1052323"/>
                  </a:lnTo>
                  <a:lnTo>
                    <a:pt x="4846850" y="1056924"/>
                  </a:lnTo>
                  <a:lnTo>
                    <a:pt x="4845936" y="1061524"/>
                  </a:lnTo>
                  <a:lnTo>
                    <a:pt x="4827300" y="1093501"/>
                  </a:lnTo>
                  <a:lnTo>
                    <a:pt x="4823984" y="1096818"/>
                  </a:lnTo>
                  <a:lnTo>
                    <a:pt x="4786123" y="1113966"/>
                  </a:lnTo>
                  <a:lnTo>
                    <a:pt x="4776787" y="1114425"/>
                  </a:lnTo>
                  <a:lnTo>
                    <a:pt x="71437" y="1114425"/>
                  </a:lnTo>
                  <a:lnTo>
                    <a:pt x="66746" y="1114424"/>
                  </a:lnTo>
                  <a:lnTo>
                    <a:pt x="62101" y="1113966"/>
                  </a:lnTo>
                  <a:lnTo>
                    <a:pt x="57500" y="1113051"/>
                  </a:lnTo>
                  <a:lnTo>
                    <a:pt x="52899" y="1112136"/>
                  </a:lnTo>
                  <a:lnTo>
                    <a:pt x="20923" y="1093501"/>
                  </a:lnTo>
                  <a:lnTo>
                    <a:pt x="17606" y="1090184"/>
                  </a:lnTo>
                  <a:lnTo>
                    <a:pt x="14645" y="1086576"/>
                  </a:lnTo>
                  <a:lnTo>
                    <a:pt x="12039" y="1082675"/>
                  </a:lnTo>
                  <a:lnTo>
                    <a:pt x="9432" y="1078775"/>
                  </a:lnTo>
                  <a:lnTo>
                    <a:pt x="7231" y="1074658"/>
                  </a:lnTo>
                  <a:lnTo>
                    <a:pt x="5437" y="1070325"/>
                  </a:lnTo>
                  <a:lnTo>
                    <a:pt x="3641" y="1065991"/>
                  </a:lnTo>
                  <a:lnTo>
                    <a:pt x="2287" y="1061524"/>
                  </a:lnTo>
                  <a:lnTo>
                    <a:pt x="1371" y="1056924"/>
                  </a:lnTo>
                  <a:lnTo>
                    <a:pt x="457" y="1052323"/>
                  </a:lnTo>
                  <a:lnTo>
                    <a:pt x="0" y="1047678"/>
                  </a:lnTo>
                  <a:lnTo>
                    <a:pt x="0" y="1042987"/>
                  </a:lnTo>
                  <a:close/>
                </a:path>
              </a:pathLst>
            </a:custGeom>
            <a:ln w="9525">
              <a:solidFill>
                <a:srgbClr val="E9580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59925" y="2130425"/>
              <a:ext cx="254000" cy="254000"/>
            </a:xfrm>
            <a:custGeom>
              <a:avLst/>
              <a:gdLst/>
              <a:ahLst/>
              <a:cxnLst/>
              <a:rect l="l" t="t" r="r" b="b"/>
              <a:pathLst>
                <a:path w="254000" h="254000">
                  <a:moveTo>
                    <a:pt x="254000" y="127000"/>
                  </a:moveTo>
                  <a:lnTo>
                    <a:pt x="254000" y="135338"/>
                  </a:lnTo>
                  <a:lnTo>
                    <a:pt x="253186" y="143597"/>
                  </a:lnTo>
                  <a:lnTo>
                    <a:pt x="251559" y="151776"/>
                  </a:lnTo>
                  <a:lnTo>
                    <a:pt x="249932" y="159955"/>
                  </a:lnTo>
                  <a:lnTo>
                    <a:pt x="247523" y="167896"/>
                  </a:lnTo>
                  <a:lnTo>
                    <a:pt x="244332" y="175600"/>
                  </a:lnTo>
                  <a:lnTo>
                    <a:pt x="241141" y="183304"/>
                  </a:lnTo>
                  <a:lnTo>
                    <a:pt x="237229" y="190623"/>
                  </a:lnTo>
                  <a:lnTo>
                    <a:pt x="232596" y="197557"/>
                  </a:lnTo>
                  <a:lnTo>
                    <a:pt x="227963" y="204491"/>
                  </a:lnTo>
                  <a:lnTo>
                    <a:pt x="222699" y="210906"/>
                  </a:lnTo>
                  <a:lnTo>
                    <a:pt x="216802" y="216802"/>
                  </a:lnTo>
                  <a:lnTo>
                    <a:pt x="210906" y="222699"/>
                  </a:lnTo>
                  <a:lnTo>
                    <a:pt x="204491" y="227963"/>
                  </a:lnTo>
                  <a:lnTo>
                    <a:pt x="197557" y="232596"/>
                  </a:lnTo>
                  <a:lnTo>
                    <a:pt x="190623" y="237229"/>
                  </a:lnTo>
                  <a:lnTo>
                    <a:pt x="183304" y="241141"/>
                  </a:lnTo>
                  <a:lnTo>
                    <a:pt x="175600" y="244332"/>
                  </a:lnTo>
                  <a:lnTo>
                    <a:pt x="167896" y="247523"/>
                  </a:lnTo>
                  <a:lnTo>
                    <a:pt x="159955" y="249932"/>
                  </a:lnTo>
                  <a:lnTo>
                    <a:pt x="151776" y="251559"/>
                  </a:lnTo>
                  <a:lnTo>
                    <a:pt x="143597" y="253186"/>
                  </a:lnTo>
                  <a:lnTo>
                    <a:pt x="135338" y="254000"/>
                  </a:lnTo>
                  <a:lnTo>
                    <a:pt x="127000" y="254000"/>
                  </a:lnTo>
                  <a:lnTo>
                    <a:pt x="118661" y="254000"/>
                  </a:lnTo>
                  <a:lnTo>
                    <a:pt x="110402" y="253186"/>
                  </a:lnTo>
                  <a:lnTo>
                    <a:pt x="102223" y="251559"/>
                  </a:lnTo>
                  <a:lnTo>
                    <a:pt x="94044" y="249932"/>
                  </a:lnTo>
                  <a:lnTo>
                    <a:pt x="86103" y="247523"/>
                  </a:lnTo>
                  <a:lnTo>
                    <a:pt x="78399" y="244332"/>
                  </a:lnTo>
                  <a:lnTo>
                    <a:pt x="70695" y="241141"/>
                  </a:lnTo>
                  <a:lnTo>
                    <a:pt x="63376" y="237229"/>
                  </a:lnTo>
                  <a:lnTo>
                    <a:pt x="56442" y="232596"/>
                  </a:lnTo>
                  <a:lnTo>
                    <a:pt x="49509" y="227963"/>
                  </a:lnTo>
                  <a:lnTo>
                    <a:pt x="43093" y="222699"/>
                  </a:lnTo>
                  <a:lnTo>
                    <a:pt x="37197" y="216802"/>
                  </a:lnTo>
                  <a:lnTo>
                    <a:pt x="31300" y="210906"/>
                  </a:lnTo>
                  <a:lnTo>
                    <a:pt x="26036" y="204491"/>
                  </a:lnTo>
                  <a:lnTo>
                    <a:pt x="21403" y="197557"/>
                  </a:lnTo>
                  <a:lnTo>
                    <a:pt x="16770" y="190623"/>
                  </a:lnTo>
                  <a:lnTo>
                    <a:pt x="2440" y="151776"/>
                  </a:lnTo>
                  <a:lnTo>
                    <a:pt x="813" y="143597"/>
                  </a:lnTo>
                  <a:lnTo>
                    <a:pt x="0" y="135338"/>
                  </a:lnTo>
                  <a:lnTo>
                    <a:pt x="0" y="127000"/>
                  </a:lnTo>
                  <a:lnTo>
                    <a:pt x="0" y="118661"/>
                  </a:lnTo>
                  <a:lnTo>
                    <a:pt x="813" y="110402"/>
                  </a:lnTo>
                  <a:lnTo>
                    <a:pt x="2440" y="102223"/>
                  </a:lnTo>
                  <a:lnTo>
                    <a:pt x="4067" y="94044"/>
                  </a:lnTo>
                  <a:lnTo>
                    <a:pt x="21403" y="56442"/>
                  </a:lnTo>
                  <a:lnTo>
                    <a:pt x="26036" y="49509"/>
                  </a:lnTo>
                  <a:lnTo>
                    <a:pt x="31300" y="43093"/>
                  </a:lnTo>
                  <a:lnTo>
                    <a:pt x="37197" y="37197"/>
                  </a:lnTo>
                  <a:lnTo>
                    <a:pt x="43093" y="31300"/>
                  </a:lnTo>
                  <a:lnTo>
                    <a:pt x="78399" y="9667"/>
                  </a:lnTo>
                  <a:lnTo>
                    <a:pt x="118661" y="0"/>
                  </a:lnTo>
                  <a:lnTo>
                    <a:pt x="127000" y="0"/>
                  </a:lnTo>
                  <a:lnTo>
                    <a:pt x="135338" y="0"/>
                  </a:lnTo>
                  <a:lnTo>
                    <a:pt x="143597" y="813"/>
                  </a:lnTo>
                  <a:lnTo>
                    <a:pt x="151776" y="2440"/>
                  </a:lnTo>
                  <a:lnTo>
                    <a:pt x="159955" y="4067"/>
                  </a:lnTo>
                  <a:lnTo>
                    <a:pt x="197557" y="21403"/>
                  </a:lnTo>
                  <a:lnTo>
                    <a:pt x="204491" y="26036"/>
                  </a:lnTo>
                  <a:lnTo>
                    <a:pt x="210906" y="31300"/>
                  </a:lnTo>
                  <a:lnTo>
                    <a:pt x="216802" y="37197"/>
                  </a:lnTo>
                  <a:lnTo>
                    <a:pt x="222699" y="43093"/>
                  </a:lnTo>
                  <a:lnTo>
                    <a:pt x="227963" y="49509"/>
                  </a:lnTo>
                  <a:lnTo>
                    <a:pt x="232596" y="56442"/>
                  </a:lnTo>
                  <a:lnTo>
                    <a:pt x="237229" y="63376"/>
                  </a:lnTo>
                  <a:lnTo>
                    <a:pt x="241141" y="70695"/>
                  </a:lnTo>
                  <a:lnTo>
                    <a:pt x="244332" y="78399"/>
                  </a:lnTo>
                  <a:lnTo>
                    <a:pt x="247523" y="86103"/>
                  </a:lnTo>
                  <a:lnTo>
                    <a:pt x="249932" y="94044"/>
                  </a:lnTo>
                  <a:lnTo>
                    <a:pt x="251559" y="102223"/>
                  </a:lnTo>
                  <a:lnTo>
                    <a:pt x="253186" y="110402"/>
                  </a:lnTo>
                  <a:lnTo>
                    <a:pt x="254000" y="118661"/>
                  </a:lnTo>
                  <a:lnTo>
                    <a:pt x="254000" y="127000"/>
                  </a:lnTo>
                  <a:close/>
                </a:path>
                <a:path w="254000" h="254000">
                  <a:moveTo>
                    <a:pt x="165100" y="88900"/>
                  </a:moveTo>
                  <a:lnTo>
                    <a:pt x="88900" y="165100"/>
                  </a:lnTo>
                </a:path>
                <a:path w="254000" h="254000">
                  <a:moveTo>
                    <a:pt x="88900" y="88900"/>
                  </a:moveTo>
                  <a:lnTo>
                    <a:pt x="165100" y="165100"/>
                  </a:lnTo>
                </a:path>
              </a:pathLst>
            </a:custGeom>
            <a:ln w="25400">
              <a:solidFill>
                <a:srgbClr val="F7707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05796" y="5200517"/>
              <a:ext cx="209709" cy="19066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9521825" y="1982269"/>
            <a:ext cx="4531995" cy="39700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0"/>
              </a:spcBef>
            </a:pPr>
            <a:r>
              <a:rPr dirty="0" sz="3050" spc="-200" b="1">
                <a:solidFill>
                  <a:srgbClr val="F77070"/>
                </a:solidFill>
                <a:latin typeface="Arial"/>
                <a:cs typeface="Arial"/>
              </a:rPr>
              <a:t>Abnormal</a:t>
            </a:r>
            <a:r>
              <a:rPr dirty="0" sz="3050" spc="-13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3050" spc="-90" b="1">
                <a:solidFill>
                  <a:srgbClr val="F77070"/>
                </a:solidFill>
                <a:latin typeface="Arial"/>
                <a:cs typeface="Arial"/>
              </a:rPr>
              <a:t>Termination</a:t>
            </a:r>
            <a:endParaRPr sz="3050">
              <a:latin typeface="Arial"/>
              <a:cs typeface="Arial"/>
            </a:endParaRPr>
          </a:p>
          <a:p>
            <a:pPr marL="382905" indent="-370205">
              <a:lnSpc>
                <a:spcPct val="100000"/>
              </a:lnSpc>
              <a:spcBef>
                <a:spcPts val="1515"/>
              </a:spcBef>
              <a:buClr>
                <a:srgbClr val="F77070"/>
              </a:buClr>
              <a:buSzPct val="97500"/>
              <a:buAutoNum type="arabicPeriod" startAt="6"/>
              <a:tabLst>
                <a:tab pos="382905" algn="l"/>
              </a:tabLst>
            </a:pPr>
            <a:r>
              <a:rPr dirty="0" sz="2000" spc="-100" b="1">
                <a:solidFill>
                  <a:srgbClr val="FFFFFF"/>
                </a:solidFill>
                <a:latin typeface="Arial"/>
                <a:cs typeface="Arial"/>
              </a:rPr>
              <a:t>Calling 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abort</a:t>
            </a:r>
            <a:endParaRPr sz="2000">
              <a:latin typeface="Arial"/>
              <a:cs typeface="Arial"/>
            </a:endParaRPr>
          </a:p>
          <a:p>
            <a:pPr marL="382905">
              <a:lnSpc>
                <a:spcPct val="100000"/>
              </a:lnSpc>
              <a:spcBef>
                <a:spcPts val="125"/>
              </a:spcBef>
            </a:pP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Generates</a:t>
            </a:r>
            <a:r>
              <a:rPr dirty="0" sz="16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30">
                <a:solidFill>
                  <a:srgbClr val="CBD5E1"/>
                </a:solidFill>
                <a:latin typeface="Microsoft Sans Serif"/>
                <a:cs typeface="Microsoft Sans Serif"/>
              </a:rPr>
              <a:t>SIGABRT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signal</a:t>
            </a:r>
            <a:endParaRPr sz="1650">
              <a:latin typeface="Microsoft Sans Serif"/>
              <a:cs typeface="Microsoft Sans Serif"/>
            </a:endParaRPr>
          </a:p>
          <a:p>
            <a:pPr marL="345440" indent="-332740">
              <a:lnSpc>
                <a:spcPct val="100000"/>
              </a:lnSpc>
              <a:spcBef>
                <a:spcPts val="1195"/>
              </a:spcBef>
              <a:buClr>
                <a:srgbClr val="F77070"/>
              </a:buClr>
              <a:buSzPct val="97500"/>
              <a:buAutoNum type="arabicPeriod" startAt="7"/>
              <a:tabLst>
                <a:tab pos="345440" algn="l"/>
              </a:tabLst>
            </a:pPr>
            <a:r>
              <a:rPr dirty="0" sz="2000" spc="-105" b="1">
                <a:solidFill>
                  <a:srgbClr val="FFFFFF"/>
                </a:solidFill>
                <a:latin typeface="Arial"/>
                <a:cs typeface="Arial"/>
              </a:rPr>
              <a:t>Receipt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60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2000" spc="-9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signal</a:t>
            </a:r>
            <a:endParaRPr sz="200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spcBef>
                <a:spcPts val="125"/>
              </a:spcBef>
            </a:pP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External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signal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terminates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process</a:t>
            </a:r>
            <a:endParaRPr sz="1650">
              <a:latin typeface="Microsoft Sans Serif"/>
              <a:cs typeface="Microsoft Sans Serif"/>
            </a:endParaRPr>
          </a:p>
          <a:p>
            <a:pPr marL="385445" indent="-372745">
              <a:lnSpc>
                <a:spcPct val="100000"/>
              </a:lnSpc>
              <a:spcBef>
                <a:spcPts val="1195"/>
              </a:spcBef>
              <a:buClr>
                <a:srgbClr val="F77070"/>
              </a:buClr>
              <a:buSzPct val="97500"/>
              <a:buAutoNum type="arabicPeriod" startAt="8"/>
              <a:tabLst>
                <a:tab pos="385445" algn="l"/>
              </a:tabLst>
            </a:pPr>
            <a:r>
              <a:rPr dirty="0" sz="2000" spc="-85" b="1">
                <a:solidFill>
                  <a:srgbClr val="FFFFFF"/>
                </a:solidFill>
                <a:latin typeface="Arial"/>
                <a:cs typeface="Arial"/>
              </a:rPr>
              <a:t>Thread</a:t>
            </a:r>
            <a:r>
              <a:rPr dirty="0" sz="200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Arial"/>
                <a:cs typeface="Arial"/>
              </a:rPr>
              <a:t>cancellation</a:t>
            </a:r>
            <a:endParaRPr sz="2000">
              <a:latin typeface="Arial"/>
              <a:cs typeface="Arial"/>
            </a:endParaRPr>
          </a:p>
          <a:p>
            <a:pPr marL="385445">
              <a:lnSpc>
                <a:spcPct val="100000"/>
              </a:lnSpc>
              <a:spcBef>
                <a:spcPts val="125"/>
              </a:spcBef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Last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thread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cancellation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response</a:t>
            </a:r>
            <a:endParaRPr sz="16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5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500">
              <a:latin typeface="Microsoft Sans Serif"/>
              <a:cs typeface="Microsoft Sans Serif"/>
            </a:endParaRPr>
          </a:p>
          <a:p>
            <a:pPr marL="479425">
              <a:lnSpc>
                <a:spcPct val="100000"/>
              </a:lnSpc>
            </a:pPr>
            <a:r>
              <a:rPr dirty="0" sz="1600" spc="-20" b="1">
                <a:solidFill>
                  <a:srgbClr val="FA913C"/>
                </a:solidFill>
                <a:latin typeface="Arial"/>
                <a:cs typeface="Arial"/>
              </a:rPr>
              <a:t>Note</a:t>
            </a:r>
            <a:endParaRPr sz="160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855"/>
              </a:spcBef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Thread-specific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termination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methods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(4,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5,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8)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are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covered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endParaRPr sz="1300">
              <a:latin typeface="Microsoft Sans Serif"/>
              <a:cs typeface="Microsoft Sans Serif"/>
            </a:endParaRPr>
          </a:p>
          <a:p>
            <a:pPr marL="174625">
              <a:lnSpc>
                <a:spcPct val="100000"/>
              </a:lnSpc>
              <a:spcBef>
                <a:spcPts val="240"/>
              </a:spcBef>
            </a:pP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Chapters</a:t>
            </a:r>
            <a:r>
              <a:rPr dirty="0" sz="13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40">
                <a:solidFill>
                  <a:srgbClr val="CBD5E1"/>
                </a:solidFill>
                <a:latin typeface="Microsoft Sans Serif"/>
                <a:cs typeface="Microsoft Sans Serif"/>
              </a:rPr>
              <a:t>11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12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95"/>
              <a:t>Exit</a:t>
            </a:r>
            <a:r>
              <a:rPr dirty="0" sz="5100" spc="-350"/>
              <a:t> </a:t>
            </a:r>
            <a:r>
              <a:rPr dirty="0" sz="5100" spc="-330"/>
              <a:t>Functions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Three</a:t>
            </a: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for</a:t>
            </a:r>
            <a:r>
              <a:rPr dirty="0" sz="2500" spc="-4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Normal</a:t>
            </a: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0" b="0">
                <a:solidFill>
                  <a:srgbClr val="93C4FD"/>
                </a:solidFill>
                <a:latin typeface="Microsoft Sans Serif"/>
                <a:cs typeface="Microsoft Sans Serif"/>
              </a:rPr>
              <a:t>Termination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3505200" cy="2381250"/>
            <a:chOff x="3657600" y="1752600"/>
            <a:chExt cx="3505200" cy="238125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3495675" cy="2371725"/>
            </a:xfrm>
            <a:custGeom>
              <a:avLst/>
              <a:gdLst/>
              <a:ahLst/>
              <a:cxnLst/>
              <a:rect l="l" t="t" r="r" b="b"/>
              <a:pathLst>
                <a:path w="3495675" h="2371725">
                  <a:moveTo>
                    <a:pt x="3428928" y="2371725"/>
                  </a:moveTo>
                  <a:lnTo>
                    <a:pt x="66746" y="2371725"/>
                  </a:lnTo>
                  <a:lnTo>
                    <a:pt x="62101" y="2371267"/>
                  </a:lnTo>
                  <a:lnTo>
                    <a:pt x="24240" y="2354117"/>
                  </a:lnTo>
                  <a:lnTo>
                    <a:pt x="2286" y="2318824"/>
                  </a:lnTo>
                  <a:lnTo>
                    <a:pt x="0" y="2304978"/>
                  </a:lnTo>
                  <a:lnTo>
                    <a:pt x="0" y="2300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28928" y="0"/>
                  </a:lnTo>
                  <a:lnTo>
                    <a:pt x="3467825" y="14645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2304978"/>
                  </a:lnTo>
                  <a:lnTo>
                    <a:pt x="3481029" y="2343875"/>
                  </a:lnTo>
                  <a:lnTo>
                    <a:pt x="3447241" y="2368081"/>
                  </a:lnTo>
                  <a:lnTo>
                    <a:pt x="3433573" y="2371267"/>
                  </a:lnTo>
                  <a:lnTo>
                    <a:pt x="3428928" y="23717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3495675" cy="2371725"/>
            </a:xfrm>
            <a:custGeom>
              <a:avLst/>
              <a:gdLst/>
              <a:ahLst/>
              <a:cxnLst/>
              <a:rect l="l" t="t" r="r" b="b"/>
              <a:pathLst>
                <a:path w="3495675" h="2371725">
                  <a:moveTo>
                    <a:pt x="0" y="2300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28928" y="0"/>
                  </a:lnTo>
                  <a:lnTo>
                    <a:pt x="3433573" y="457"/>
                  </a:lnTo>
                  <a:lnTo>
                    <a:pt x="3471434" y="17606"/>
                  </a:lnTo>
                  <a:lnTo>
                    <a:pt x="3483634" y="31748"/>
                  </a:lnTo>
                  <a:lnTo>
                    <a:pt x="3486240" y="35648"/>
                  </a:lnTo>
                  <a:lnTo>
                    <a:pt x="3488441" y="39765"/>
                  </a:lnTo>
                  <a:lnTo>
                    <a:pt x="3490236" y="44099"/>
                  </a:lnTo>
                  <a:lnTo>
                    <a:pt x="3492031" y="48432"/>
                  </a:lnTo>
                  <a:lnTo>
                    <a:pt x="3495675" y="71437"/>
                  </a:lnTo>
                  <a:lnTo>
                    <a:pt x="3495675" y="2300287"/>
                  </a:lnTo>
                  <a:lnTo>
                    <a:pt x="3490236" y="2327624"/>
                  </a:lnTo>
                  <a:lnTo>
                    <a:pt x="3488441" y="2331958"/>
                  </a:lnTo>
                  <a:lnTo>
                    <a:pt x="3486240" y="2336075"/>
                  </a:lnTo>
                  <a:lnTo>
                    <a:pt x="3483634" y="2339975"/>
                  </a:lnTo>
                  <a:lnTo>
                    <a:pt x="3481029" y="2343875"/>
                  </a:lnTo>
                  <a:lnTo>
                    <a:pt x="3447241" y="2368081"/>
                  </a:lnTo>
                  <a:lnTo>
                    <a:pt x="3438174" y="2370352"/>
                  </a:lnTo>
                  <a:lnTo>
                    <a:pt x="3433573" y="2371267"/>
                  </a:lnTo>
                  <a:lnTo>
                    <a:pt x="3428928" y="2371725"/>
                  </a:lnTo>
                  <a:lnTo>
                    <a:pt x="3424237" y="2371725"/>
                  </a:lnTo>
                  <a:lnTo>
                    <a:pt x="71437" y="2371725"/>
                  </a:lnTo>
                  <a:lnTo>
                    <a:pt x="66746" y="2371725"/>
                  </a:lnTo>
                  <a:lnTo>
                    <a:pt x="62101" y="2371267"/>
                  </a:lnTo>
                  <a:lnTo>
                    <a:pt x="57500" y="2370352"/>
                  </a:lnTo>
                  <a:lnTo>
                    <a:pt x="52899" y="2369437"/>
                  </a:lnTo>
                  <a:lnTo>
                    <a:pt x="48432" y="2368081"/>
                  </a:lnTo>
                  <a:lnTo>
                    <a:pt x="44099" y="2366286"/>
                  </a:lnTo>
                  <a:lnTo>
                    <a:pt x="39765" y="2364491"/>
                  </a:lnTo>
                  <a:lnTo>
                    <a:pt x="20923" y="2350801"/>
                  </a:lnTo>
                  <a:lnTo>
                    <a:pt x="17606" y="2347484"/>
                  </a:lnTo>
                  <a:lnTo>
                    <a:pt x="14645" y="2343875"/>
                  </a:lnTo>
                  <a:lnTo>
                    <a:pt x="12039" y="2339975"/>
                  </a:lnTo>
                  <a:lnTo>
                    <a:pt x="9432" y="2336075"/>
                  </a:lnTo>
                  <a:lnTo>
                    <a:pt x="7232" y="2331958"/>
                  </a:lnTo>
                  <a:lnTo>
                    <a:pt x="5437" y="2327624"/>
                  </a:lnTo>
                  <a:lnTo>
                    <a:pt x="3642" y="2323291"/>
                  </a:lnTo>
                  <a:lnTo>
                    <a:pt x="2286" y="2318824"/>
                  </a:lnTo>
                  <a:lnTo>
                    <a:pt x="1372" y="2314224"/>
                  </a:lnTo>
                  <a:lnTo>
                    <a:pt x="457" y="2309623"/>
                  </a:lnTo>
                  <a:lnTo>
                    <a:pt x="0" y="2304978"/>
                  </a:lnTo>
                  <a:lnTo>
                    <a:pt x="0" y="2300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14775" y="21050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83025" y="1704727"/>
            <a:ext cx="2673350" cy="2179955"/>
          </a:xfrm>
          <a:prstGeom prst="rect">
            <a:avLst/>
          </a:prstGeom>
        </p:spPr>
        <p:txBody>
          <a:bodyPr wrap="square" lIns="0" tIns="23177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25"/>
              </a:spcBef>
            </a:pP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dirty="0" sz="2600" spc="-10" b="1">
                <a:solidFill>
                  <a:srgbClr val="FFFFFF"/>
                </a:solidFill>
                <a:latin typeface="Sitka Banner"/>
                <a:cs typeface="Sitka Banner"/>
              </a:rPr>
              <a:t>()</a:t>
            </a:r>
            <a:endParaRPr sz="2600">
              <a:latin typeface="Sitka Banner"/>
              <a:cs typeface="Sitka Banner"/>
            </a:endParaRPr>
          </a:p>
          <a:p>
            <a:pPr marL="12700" marR="5080">
              <a:lnSpc>
                <a:spcPct val="151500"/>
              </a:lnSpc>
              <a:spcBef>
                <a:spcPts val="110"/>
              </a:spcBef>
            </a:pP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Performs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processing 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Calls</a:t>
            </a:r>
            <a:r>
              <a:rPr dirty="0" sz="1650" spc="-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handlers</a:t>
            </a:r>
            <a:endParaRPr sz="1650">
              <a:latin typeface="Microsoft Sans Serif"/>
              <a:cs typeface="Microsoft Sans Serif"/>
            </a:endParaRPr>
          </a:p>
          <a:p>
            <a:pPr marL="12700" marR="103505">
              <a:lnSpc>
                <a:spcPct val="151500"/>
              </a:lnSpc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Closes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standard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/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O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streams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Then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returns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391400" y="1752600"/>
            <a:ext cx="3505200" cy="2381250"/>
            <a:chOff x="7391400" y="1752600"/>
            <a:chExt cx="3505200" cy="2381250"/>
          </a:xfrm>
        </p:grpSpPr>
        <p:sp>
          <p:nvSpPr>
            <p:cNvPr id="9" name="object 9" descr=""/>
            <p:cNvSpPr/>
            <p:nvPr/>
          </p:nvSpPr>
          <p:spPr>
            <a:xfrm>
              <a:off x="7396162" y="1757362"/>
              <a:ext cx="3495675" cy="2371725"/>
            </a:xfrm>
            <a:custGeom>
              <a:avLst/>
              <a:gdLst/>
              <a:ahLst/>
              <a:cxnLst/>
              <a:rect l="l" t="t" r="r" b="b"/>
              <a:pathLst>
                <a:path w="3495675" h="2371725">
                  <a:moveTo>
                    <a:pt x="3428927" y="2371725"/>
                  </a:moveTo>
                  <a:lnTo>
                    <a:pt x="66746" y="2371725"/>
                  </a:lnTo>
                  <a:lnTo>
                    <a:pt x="62101" y="2371267"/>
                  </a:lnTo>
                  <a:lnTo>
                    <a:pt x="24239" y="2354117"/>
                  </a:lnTo>
                  <a:lnTo>
                    <a:pt x="2287" y="2318824"/>
                  </a:lnTo>
                  <a:lnTo>
                    <a:pt x="0" y="2304978"/>
                  </a:lnTo>
                  <a:lnTo>
                    <a:pt x="0" y="23002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28927" y="0"/>
                  </a:lnTo>
                  <a:lnTo>
                    <a:pt x="3467826" y="14645"/>
                  </a:lnTo>
                  <a:lnTo>
                    <a:pt x="3492031" y="48432"/>
                  </a:lnTo>
                  <a:lnTo>
                    <a:pt x="3495674" y="66746"/>
                  </a:lnTo>
                  <a:lnTo>
                    <a:pt x="3495674" y="2304978"/>
                  </a:lnTo>
                  <a:lnTo>
                    <a:pt x="3481028" y="2343875"/>
                  </a:lnTo>
                  <a:lnTo>
                    <a:pt x="3447240" y="2368081"/>
                  </a:lnTo>
                  <a:lnTo>
                    <a:pt x="3433573" y="2371267"/>
                  </a:lnTo>
                  <a:lnTo>
                    <a:pt x="3428927" y="23717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396162" y="1757362"/>
              <a:ext cx="3495675" cy="2371725"/>
            </a:xfrm>
            <a:custGeom>
              <a:avLst/>
              <a:gdLst/>
              <a:ahLst/>
              <a:cxnLst/>
              <a:rect l="l" t="t" r="r" b="b"/>
              <a:pathLst>
                <a:path w="3495675" h="2371725">
                  <a:moveTo>
                    <a:pt x="0" y="2300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24237" y="0"/>
                  </a:lnTo>
                  <a:lnTo>
                    <a:pt x="3428927" y="0"/>
                  </a:lnTo>
                  <a:lnTo>
                    <a:pt x="3433573" y="457"/>
                  </a:lnTo>
                  <a:lnTo>
                    <a:pt x="3438173" y="1372"/>
                  </a:lnTo>
                  <a:lnTo>
                    <a:pt x="3442775" y="2287"/>
                  </a:lnTo>
                  <a:lnTo>
                    <a:pt x="3447240" y="3642"/>
                  </a:lnTo>
                  <a:lnTo>
                    <a:pt x="3451574" y="5437"/>
                  </a:lnTo>
                  <a:lnTo>
                    <a:pt x="3455909" y="7232"/>
                  </a:lnTo>
                  <a:lnTo>
                    <a:pt x="3486239" y="35648"/>
                  </a:lnTo>
                  <a:lnTo>
                    <a:pt x="3494300" y="57500"/>
                  </a:lnTo>
                  <a:lnTo>
                    <a:pt x="3495216" y="62100"/>
                  </a:lnTo>
                  <a:lnTo>
                    <a:pt x="3495674" y="66746"/>
                  </a:lnTo>
                  <a:lnTo>
                    <a:pt x="3495675" y="71437"/>
                  </a:lnTo>
                  <a:lnTo>
                    <a:pt x="3495675" y="2300287"/>
                  </a:lnTo>
                  <a:lnTo>
                    <a:pt x="3495674" y="2304978"/>
                  </a:lnTo>
                  <a:lnTo>
                    <a:pt x="3495216" y="2309623"/>
                  </a:lnTo>
                  <a:lnTo>
                    <a:pt x="3494300" y="2314224"/>
                  </a:lnTo>
                  <a:lnTo>
                    <a:pt x="3493386" y="2318824"/>
                  </a:lnTo>
                  <a:lnTo>
                    <a:pt x="3471434" y="2354117"/>
                  </a:lnTo>
                  <a:lnTo>
                    <a:pt x="3451574" y="2366286"/>
                  </a:lnTo>
                  <a:lnTo>
                    <a:pt x="3447240" y="2368081"/>
                  </a:lnTo>
                  <a:lnTo>
                    <a:pt x="3442775" y="2369437"/>
                  </a:lnTo>
                  <a:lnTo>
                    <a:pt x="3438173" y="2370352"/>
                  </a:lnTo>
                  <a:lnTo>
                    <a:pt x="3433573" y="2371267"/>
                  </a:lnTo>
                  <a:lnTo>
                    <a:pt x="3428927" y="2371725"/>
                  </a:lnTo>
                  <a:lnTo>
                    <a:pt x="3424237" y="2371725"/>
                  </a:lnTo>
                  <a:lnTo>
                    <a:pt x="71437" y="2371725"/>
                  </a:lnTo>
                  <a:lnTo>
                    <a:pt x="66746" y="2371725"/>
                  </a:lnTo>
                  <a:lnTo>
                    <a:pt x="62101" y="2371267"/>
                  </a:lnTo>
                  <a:lnTo>
                    <a:pt x="57500" y="2370352"/>
                  </a:lnTo>
                  <a:lnTo>
                    <a:pt x="52899" y="2369437"/>
                  </a:lnTo>
                  <a:lnTo>
                    <a:pt x="48432" y="2368081"/>
                  </a:lnTo>
                  <a:lnTo>
                    <a:pt x="44099" y="2366286"/>
                  </a:lnTo>
                  <a:lnTo>
                    <a:pt x="39765" y="2364491"/>
                  </a:lnTo>
                  <a:lnTo>
                    <a:pt x="12038" y="2339975"/>
                  </a:lnTo>
                  <a:lnTo>
                    <a:pt x="9432" y="2336075"/>
                  </a:lnTo>
                  <a:lnTo>
                    <a:pt x="7231" y="2331958"/>
                  </a:lnTo>
                  <a:lnTo>
                    <a:pt x="5437" y="2327624"/>
                  </a:lnTo>
                  <a:lnTo>
                    <a:pt x="3641" y="2323291"/>
                  </a:lnTo>
                  <a:lnTo>
                    <a:pt x="2287" y="2318824"/>
                  </a:lnTo>
                  <a:lnTo>
                    <a:pt x="1371" y="2314224"/>
                  </a:lnTo>
                  <a:lnTo>
                    <a:pt x="456" y="2309623"/>
                  </a:lnTo>
                  <a:lnTo>
                    <a:pt x="0" y="2304978"/>
                  </a:lnTo>
                  <a:lnTo>
                    <a:pt x="0" y="2300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7742" y="2056741"/>
              <a:ext cx="192165" cy="210866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616825" y="1704727"/>
            <a:ext cx="2696845" cy="2179955"/>
          </a:xfrm>
          <a:prstGeom prst="rect">
            <a:avLst/>
          </a:prstGeom>
        </p:spPr>
        <p:txBody>
          <a:bodyPr wrap="square" lIns="0" tIns="23177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25"/>
              </a:spcBef>
            </a:pPr>
            <a:r>
              <a:rPr dirty="0" sz="2600" spc="-10" b="1">
                <a:solidFill>
                  <a:srgbClr val="FFFFFF"/>
                </a:solidFill>
                <a:latin typeface="Sitka Banner"/>
                <a:cs typeface="Sitka Banner"/>
              </a:rPr>
              <a:t>_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dirty="0" sz="2600" spc="-10" b="1">
                <a:solidFill>
                  <a:srgbClr val="FFFFFF"/>
                </a:solidFill>
                <a:latin typeface="Sitka Banner"/>
                <a:cs typeface="Sitka Banner"/>
              </a:rPr>
              <a:t>()</a:t>
            </a:r>
            <a:endParaRPr sz="2600">
              <a:latin typeface="Sitka Banner"/>
              <a:cs typeface="Sitka Banner"/>
            </a:endParaRPr>
          </a:p>
          <a:p>
            <a:pPr marL="12700" marR="5080">
              <a:lnSpc>
                <a:spcPct val="151500"/>
              </a:lnSpc>
              <a:spcBef>
                <a:spcPts val="110"/>
              </a:spcBef>
            </a:pP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Returns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immediately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No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processing </a:t>
            </a:r>
            <a:r>
              <a:rPr dirty="0" sz="1650" spc="-150">
                <a:solidFill>
                  <a:srgbClr val="CBD5E1"/>
                </a:solidFill>
                <a:latin typeface="Microsoft Sans Serif"/>
                <a:cs typeface="Microsoft Sans Serif"/>
              </a:rPr>
              <a:t>POSIX</a:t>
            </a:r>
            <a:r>
              <a:rPr dirty="0" sz="1600" spc="-150">
                <a:solidFill>
                  <a:srgbClr val="CBD5E1"/>
                </a:solidFill>
                <a:latin typeface="Microsoft Sans Serif"/>
                <a:cs typeface="Microsoft Sans Serif"/>
              </a:rPr>
              <a:t>.1</a:t>
            </a:r>
            <a:r>
              <a:rPr dirty="0" sz="1600" spc="6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specified</a:t>
            </a:r>
            <a:endParaRPr sz="16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Bypasses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65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handlers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1125199" y="1752600"/>
            <a:ext cx="3505200" cy="2381250"/>
            <a:chOff x="11125199" y="1752600"/>
            <a:chExt cx="3505200" cy="2381250"/>
          </a:xfrm>
        </p:grpSpPr>
        <p:sp>
          <p:nvSpPr>
            <p:cNvPr id="14" name="object 14" descr=""/>
            <p:cNvSpPr/>
            <p:nvPr/>
          </p:nvSpPr>
          <p:spPr>
            <a:xfrm>
              <a:off x="11129961" y="1757362"/>
              <a:ext cx="3495675" cy="2371725"/>
            </a:xfrm>
            <a:custGeom>
              <a:avLst/>
              <a:gdLst/>
              <a:ahLst/>
              <a:cxnLst/>
              <a:rect l="l" t="t" r="r" b="b"/>
              <a:pathLst>
                <a:path w="3495675" h="2371725">
                  <a:moveTo>
                    <a:pt x="3428928" y="2371725"/>
                  </a:moveTo>
                  <a:lnTo>
                    <a:pt x="66748" y="2371725"/>
                  </a:lnTo>
                  <a:lnTo>
                    <a:pt x="62102" y="2371267"/>
                  </a:lnTo>
                  <a:lnTo>
                    <a:pt x="24240" y="2354117"/>
                  </a:lnTo>
                  <a:lnTo>
                    <a:pt x="2286" y="2318824"/>
                  </a:lnTo>
                  <a:lnTo>
                    <a:pt x="0" y="2304978"/>
                  </a:lnTo>
                  <a:lnTo>
                    <a:pt x="0" y="2300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8" y="0"/>
                  </a:lnTo>
                  <a:lnTo>
                    <a:pt x="3428928" y="0"/>
                  </a:lnTo>
                  <a:lnTo>
                    <a:pt x="3467826" y="14645"/>
                  </a:lnTo>
                  <a:lnTo>
                    <a:pt x="3492031" y="48432"/>
                  </a:lnTo>
                  <a:lnTo>
                    <a:pt x="3495675" y="66746"/>
                  </a:lnTo>
                  <a:lnTo>
                    <a:pt x="3495675" y="2304978"/>
                  </a:lnTo>
                  <a:lnTo>
                    <a:pt x="3481029" y="2343875"/>
                  </a:lnTo>
                  <a:lnTo>
                    <a:pt x="3447240" y="2368081"/>
                  </a:lnTo>
                  <a:lnTo>
                    <a:pt x="3433573" y="2371267"/>
                  </a:lnTo>
                  <a:lnTo>
                    <a:pt x="3428928" y="23717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129961" y="1757362"/>
              <a:ext cx="3495675" cy="2371725"/>
            </a:xfrm>
            <a:custGeom>
              <a:avLst/>
              <a:gdLst/>
              <a:ahLst/>
              <a:cxnLst/>
              <a:rect l="l" t="t" r="r" b="b"/>
              <a:pathLst>
                <a:path w="3495675" h="2371725">
                  <a:moveTo>
                    <a:pt x="0" y="2300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1" y="1372"/>
                  </a:lnTo>
                  <a:lnTo>
                    <a:pt x="62102" y="457"/>
                  </a:lnTo>
                  <a:lnTo>
                    <a:pt x="66748" y="0"/>
                  </a:lnTo>
                  <a:lnTo>
                    <a:pt x="71438" y="0"/>
                  </a:lnTo>
                  <a:lnTo>
                    <a:pt x="3424238" y="0"/>
                  </a:lnTo>
                  <a:lnTo>
                    <a:pt x="3428928" y="0"/>
                  </a:lnTo>
                  <a:lnTo>
                    <a:pt x="3433573" y="457"/>
                  </a:lnTo>
                  <a:lnTo>
                    <a:pt x="3471434" y="17606"/>
                  </a:lnTo>
                  <a:lnTo>
                    <a:pt x="3474751" y="20923"/>
                  </a:lnTo>
                  <a:lnTo>
                    <a:pt x="3478068" y="24240"/>
                  </a:lnTo>
                  <a:lnTo>
                    <a:pt x="3481029" y="27848"/>
                  </a:lnTo>
                  <a:lnTo>
                    <a:pt x="3483633" y="31748"/>
                  </a:lnTo>
                  <a:lnTo>
                    <a:pt x="3486240" y="35648"/>
                  </a:lnTo>
                  <a:lnTo>
                    <a:pt x="3494302" y="57500"/>
                  </a:lnTo>
                  <a:lnTo>
                    <a:pt x="3495217" y="62100"/>
                  </a:lnTo>
                  <a:lnTo>
                    <a:pt x="3495675" y="66746"/>
                  </a:lnTo>
                  <a:lnTo>
                    <a:pt x="3495675" y="71437"/>
                  </a:lnTo>
                  <a:lnTo>
                    <a:pt x="3495675" y="2300287"/>
                  </a:lnTo>
                  <a:lnTo>
                    <a:pt x="3495675" y="2304978"/>
                  </a:lnTo>
                  <a:lnTo>
                    <a:pt x="3495216" y="2309623"/>
                  </a:lnTo>
                  <a:lnTo>
                    <a:pt x="3494301" y="2314224"/>
                  </a:lnTo>
                  <a:lnTo>
                    <a:pt x="3493387" y="2318824"/>
                  </a:lnTo>
                  <a:lnTo>
                    <a:pt x="3474751" y="2350801"/>
                  </a:lnTo>
                  <a:lnTo>
                    <a:pt x="3471434" y="2354117"/>
                  </a:lnTo>
                  <a:lnTo>
                    <a:pt x="3467826" y="2357079"/>
                  </a:lnTo>
                  <a:lnTo>
                    <a:pt x="3463925" y="2359685"/>
                  </a:lnTo>
                  <a:lnTo>
                    <a:pt x="3460024" y="2362291"/>
                  </a:lnTo>
                  <a:lnTo>
                    <a:pt x="3438174" y="2370352"/>
                  </a:lnTo>
                  <a:lnTo>
                    <a:pt x="3433573" y="2371267"/>
                  </a:lnTo>
                  <a:lnTo>
                    <a:pt x="3428928" y="2371725"/>
                  </a:lnTo>
                  <a:lnTo>
                    <a:pt x="3424238" y="2371725"/>
                  </a:lnTo>
                  <a:lnTo>
                    <a:pt x="71438" y="2371725"/>
                  </a:lnTo>
                  <a:lnTo>
                    <a:pt x="66748" y="2371725"/>
                  </a:lnTo>
                  <a:lnTo>
                    <a:pt x="62102" y="2371267"/>
                  </a:lnTo>
                  <a:lnTo>
                    <a:pt x="57501" y="2370352"/>
                  </a:lnTo>
                  <a:lnTo>
                    <a:pt x="52899" y="2369437"/>
                  </a:lnTo>
                  <a:lnTo>
                    <a:pt x="48432" y="2368081"/>
                  </a:lnTo>
                  <a:lnTo>
                    <a:pt x="44099" y="2366286"/>
                  </a:lnTo>
                  <a:lnTo>
                    <a:pt x="39765" y="2364491"/>
                  </a:lnTo>
                  <a:lnTo>
                    <a:pt x="20924" y="2350801"/>
                  </a:lnTo>
                  <a:lnTo>
                    <a:pt x="17606" y="2347484"/>
                  </a:lnTo>
                  <a:lnTo>
                    <a:pt x="457" y="2309623"/>
                  </a:lnTo>
                  <a:lnTo>
                    <a:pt x="0" y="2304978"/>
                  </a:lnTo>
                  <a:lnTo>
                    <a:pt x="0" y="2300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81542" y="2056741"/>
              <a:ext cx="192165" cy="21086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1350625" y="1704727"/>
            <a:ext cx="2696845" cy="2179955"/>
          </a:xfrm>
          <a:prstGeom prst="rect">
            <a:avLst/>
          </a:prstGeom>
        </p:spPr>
        <p:txBody>
          <a:bodyPr wrap="square" lIns="0" tIns="23177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825"/>
              </a:spcBef>
            </a:pPr>
            <a:r>
              <a:rPr dirty="0" sz="2600" spc="-10" b="1">
                <a:solidFill>
                  <a:srgbClr val="FFFFFF"/>
                </a:solidFill>
                <a:latin typeface="Sitka Banner"/>
                <a:cs typeface="Sitka Banner"/>
              </a:rPr>
              <a:t>_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dirty="0" sz="2600" spc="-10" b="1">
                <a:solidFill>
                  <a:srgbClr val="FFFFFF"/>
                </a:solidFill>
                <a:latin typeface="Sitka Banner"/>
                <a:cs typeface="Sitka Banner"/>
              </a:rPr>
              <a:t>()</a:t>
            </a:r>
            <a:endParaRPr sz="2600">
              <a:latin typeface="Sitka Banner"/>
              <a:cs typeface="Sitka Banner"/>
            </a:endParaRPr>
          </a:p>
          <a:p>
            <a:pPr marL="12700" marR="5080">
              <a:lnSpc>
                <a:spcPct val="151500"/>
              </a:lnSpc>
              <a:spcBef>
                <a:spcPts val="110"/>
              </a:spcBef>
            </a:pP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Returns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immediately </a:t>
            </a:r>
            <a:r>
              <a:rPr dirty="0" sz="1650" spc="-120">
                <a:solidFill>
                  <a:srgbClr val="CBD5E1"/>
                </a:solidFill>
                <a:latin typeface="Microsoft Sans Serif"/>
                <a:cs typeface="Microsoft Sans Serif"/>
              </a:rPr>
              <a:t>ISO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14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-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specified</a:t>
            </a:r>
            <a:endParaRPr sz="1650">
              <a:latin typeface="Microsoft Sans Serif"/>
              <a:cs typeface="Microsoft Sans Serif"/>
            </a:endParaRPr>
          </a:p>
          <a:p>
            <a:pPr marL="12700" marR="471805">
              <a:lnSpc>
                <a:spcPct val="151500"/>
              </a:lnSpc>
            </a:pPr>
            <a:r>
              <a:rPr dirty="0" sz="1650" spc="-95">
                <a:solidFill>
                  <a:srgbClr val="CBD5E1"/>
                </a:solidFill>
                <a:latin typeface="Microsoft Sans Serif"/>
                <a:cs typeface="Microsoft Sans Serif"/>
              </a:rPr>
              <a:t>Same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behavior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as </a:t>
            </a:r>
            <a:r>
              <a:rPr dirty="0" sz="1600" spc="-25">
                <a:solidFill>
                  <a:srgbClr val="CBD5E1"/>
                </a:solidFill>
                <a:latin typeface="Microsoft Sans Serif"/>
                <a:cs typeface="Microsoft Sans Serif"/>
              </a:rPr>
              <a:t>_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600" spc="-25">
                <a:solidFill>
                  <a:srgbClr val="CBD5E1"/>
                </a:solidFill>
                <a:latin typeface="Microsoft Sans Serif"/>
                <a:cs typeface="Microsoft Sans Serif"/>
              </a:rPr>
              <a:t>()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No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processing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657600" y="4438650"/>
            <a:ext cx="10972800" cy="4248150"/>
            <a:chOff x="3657600" y="4438650"/>
            <a:chExt cx="10972800" cy="4248150"/>
          </a:xfrm>
        </p:grpSpPr>
        <p:sp>
          <p:nvSpPr>
            <p:cNvPr id="19" name="object 19" descr=""/>
            <p:cNvSpPr/>
            <p:nvPr/>
          </p:nvSpPr>
          <p:spPr>
            <a:xfrm>
              <a:off x="3662362" y="4443412"/>
              <a:ext cx="10963275" cy="4238625"/>
            </a:xfrm>
            <a:custGeom>
              <a:avLst/>
              <a:gdLst/>
              <a:ahLst/>
              <a:cxnLst/>
              <a:rect l="l" t="t" r="r" b="b"/>
              <a:pathLst>
                <a:path w="10963275" h="4238625">
                  <a:moveTo>
                    <a:pt x="10896527" y="4238625"/>
                  </a:moveTo>
                  <a:lnTo>
                    <a:pt x="66746" y="4238625"/>
                  </a:lnTo>
                  <a:lnTo>
                    <a:pt x="62101" y="4238167"/>
                  </a:lnTo>
                  <a:lnTo>
                    <a:pt x="24240" y="4221017"/>
                  </a:lnTo>
                  <a:lnTo>
                    <a:pt x="2286" y="4185723"/>
                  </a:lnTo>
                  <a:lnTo>
                    <a:pt x="0" y="4171878"/>
                  </a:lnTo>
                  <a:lnTo>
                    <a:pt x="0" y="4167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5" y="14644"/>
                  </a:lnTo>
                  <a:lnTo>
                    <a:pt x="10959630" y="48432"/>
                  </a:lnTo>
                  <a:lnTo>
                    <a:pt x="10963274" y="66746"/>
                  </a:lnTo>
                  <a:lnTo>
                    <a:pt x="10963274" y="4171878"/>
                  </a:lnTo>
                  <a:lnTo>
                    <a:pt x="10948628" y="4210774"/>
                  </a:lnTo>
                  <a:lnTo>
                    <a:pt x="10914839" y="4234981"/>
                  </a:lnTo>
                  <a:lnTo>
                    <a:pt x="10901172" y="4238167"/>
                  </a:lnTo>
                  <a:lnTo>
                    <a:pt x="10896527" y="42386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662362" y="4443412"/>
              <a:ext cx="10963275" cy="4238625"/>
            </a:xfrm>
            <a:custGeom>
              <a:avLst/>
              <a:gdLst/>
              <a:ahLst/>
              <a:cxnLst/>
              <a:rect l="l" t="t" r="r" b="b"/>
              <a:pathLst>
                <a:path w="10963275" h="4238625">
                  <a:moveTo>
                    <a:pt x="0" y="4167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7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3" y="1372"/>
                  </a:lnTo>
                  <a:lnTo>
                    <a:pt x="10910375" y="2287"/>
                  </a:lnTo>
                  <a:lnTo>
                    <a:pt x="10914840" y="3642"/>
                  </a:lnTo>
                  <a:lnTo>
                    <a:pt x="10919174" y="5437"/>
                  </a:lnTo>
                  <a:lnTo>
                    <a:pt x="10923508" y="7232"/>
                  </a:lnTo>
                  <a:lnTo>
                    <a:pt x="10927624" y="9432"/>
                  </a:lnTo>
                  <a:lnTo>
                    <a:pt x="10931526" y="12038"/>
                  </a:lnTo>
                  <a:lnTo>
                    <a:pt x="10935425" y="14644"/>
                  </a:lnTo>
                  <a:lnTo>
                    <a:pt x="10939033" y="17606"/>
                  </a:lnTo>
                  <a:lnTo>
                    <a:pt x="10942350" y="20923"/>
                  </a:lnTo>
                  <a:lnTo>
                    <a:pt x="10945668" y="24239"/>
                  </a:lnTo>
                  <a:lnTo>
                    <a:pt x="10948628" y="27848"/>
                  </a:lnTo>
                  <a:lnTo>
                    <a:pt x="10951232" y="31748"/>
                  </a:lnTo>
                  <a:lnTo>
                    <a:pt x="10953839" y="35648"/>
                  </a:lnTo>
                  <a:lnTo>
                    <a:pt x="10961901" y="57500"/>
                  </a:lnTo>
                  <a:lnTo>
                    <a:pt x="10962816" y="62100"/>
                  </a:lnTo>
                  <a:lnTo>
                    <a:pt x="10963274" y="66746"/>
                  </a:lnTo>
                  <a:lnTo>
                    <a:pt x="10963275" y="71437"/>
                  </a:lnTo>
                  <a:lnTo>
                    <a:pt x="10963275" y="4167187"/>
                  </a:lnTo>
                  <a:lnTo>
                    <a:pt x="10963274" y="4171878"/>
                  </a:lnTo>
                  <a:lnTo>
                    <a:pt x="10962815" y="4176523"/>
                  </a:lnTo>
                  <a:lnTo>
                    <a:pt x="10961900" y="4181124"/>
                  </a:lnTo>
                  <a:lnTo>
                    <a:pt x="10960986" y="4185723"/>
                  </a:lnTo>
                  <a:lnTo>
                    <a:pt x="10942350" y="4217700"/>
                  </a:lnTo>
                  <a:lnTo>
                    <a:pt x="10939033" y="4221017"/>
                  </a:lnTo>
                  <a:lnTo>
                    <a:pt x="10935425" y="4223979"/>
                  </a:lnTo>
                  <a:lnTo>
                    <a:pt x="10931524" y="4226584"/>
                  </a:lnTo>
                  <a:lnTo>
                    <a:pt x="10927623" y="4229190"/>
                  </a:lnTo>
                  <a:lnTo>
                    <a:pt x="10923506" y="4231391"/>
                  </a:lnTo>
                  <a:lnTo>
                    <a:pt x="10919173" y="4233186"/>
                  </a:lnTo>
                  <a:lnTo>
                    <a:pt x="10914839" y="4234981"/>
                  </a:lnTo>
                  <a:lnTo>
                    <a:pt x="10910373" y="4236336"/>
                  </a:lnTo>
                  <a:lnTo>
                    <a:pt x="10905773" y="4237252"/>
                  </a:lnTo>
                  <a:lnTo>
                    <a:pt x="10901172" y="4238167"/>
                  </a:lnTo>
                  <a:lnTo>
                    <a:pt x="10896527" y="4238625"/>
                  </a:lnTo>
                  <a:lnTo>
                    <a:pt x="10891837" y="4238625"/>
                  </a:lnTo>
                  <a:lnTo>
                    <a:pt x="71437" y="4238625"/>
                  </a:lnTo>
                  <a:lnTo>
                    <a:pt x="66746" y="4238625"/>
                  </a:lnTo>
                  <a:lnTo>
                    <a:pt x="62101" y="4238167"/>
                  </a:lnTo>
                  <a:lnTo>
                    <a:pt x="57500" y="4237252"/>
                  </a:lnTo>
                  <a:lnTo>
                    <a:pt x="52899" y="4236336"/>
                  </a:lnTo>
                  <a:lnTo>
                    <a:pt x="48432" y="4234981"/>
                  </a:lnTo>
                  <a:lnTo>
                    <a:pt x="44099" y="4233186"/>
                  </a:lnTo>
                  <a:lnTo>
                    <a:pt x="39765" y="4231391"/>
                  </a:lnTo>
                  <a:lnTo>
                    <a:pt x="35648" y="4229190"/>
                  </a:lnTo>
                  <a:lnTo>
                    <a:pt x="31748" y="4226584"/>
                  </a:lnTo>
                  <a:lnTo>
                    <a:pt x="27848" y="4223979"/>
                  </a:lnTo>
                  <a:lnTo>
                    <a:pt x="24240" y="4221017"/>
                  </a:lnTo>
                  <a:lnTo>
                    <a:pt x="20923" y="4217700"/>
                  </a:lnTo>
                  <a:lnTo>
                    <a:pt x="17606" y="4214383"/>
                  </a:lnTo>
                  <a:lnTo>
                    <a:pt x="14645" y="4210774"/>
                  </a:lnTo>
                  <a:lnTo>
                    <a:pt x="12039" y="4206874"/>
                  </a:lnTo>
                  <a:lnTo>
                    <a:pt x="9432" y="4202974"/>
                  </a:lnTo>
                  <a:lnTo>
                    <a:pt x="7232" y="4198857"/>
                  </a:lnTo>
                  <a:lnTo>
                    <a:pt x="5437" y="4194524"/>
                  </a:lnTo>
                  <a:lnTo>
                    <a:pt x="3642" y="4190190"/>
                  </a:lnTo>
                  <a:lnTo>
                    <a:pt x="2286" y="4185723"/>
                  </a:lnTo>
                  <a:lnTo>
                    <a:pt x="1372" y="4181123"/>
                  </a:lnTo>
                  <a:lnTo>
                    <a:pt x="457" y="4176522"/>
                  </a:lnTo>
                  <a:lnTo>
                    <a:pt x="0" y="4171878"/>
                  </a:lnTo>
                  <a:lnTo>
                    <a:pt x="0" y="41671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00487" y="6796087"/>
              <a:ext cx="10487025" cy="1647825"/>
            </a:xfrm>
            <a:custGeom>
              <a:avLst/>
              <a:gdLst/>
              <a:ahLst/>
              <a:cxnLst/>
              <a:rect l="l" t="t" r="r" b="b"/>
              <a:pathLst>
                <a:path w="10487025" h="1647825">
                  <a:moveTo>
                    <a:pt x="10420277" y="1647824"/>
                  </a:moveTo>
                  <a:lnTo>
                    <a:pt x="66747" y="1647824"/>
                  </a:lnTo>
                  <a:lnTo>
                    <a:pt x="62101" y="1647366"/>
                  </a:lnTo>
                  <a:lnTo>
                    <a:pt x="24240" y="1630217"/>
                  </a:lnTo>
                  <a:lnTo>
                    <a:pt x="2287" y="1594923"/>
                  </a:lnTo>
                  <a:lnTo>
                    <a:pt x="0" y="1581078"/>
                  </a:lnTo>
                  <a:lnTo>
                    <a:pt x="0" y="1576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3"/>
                  </a:lnTo>
                  <a:lnTo>
                    <a:pt x="66747" y="0"/>
                  </a:lnTo>
                  <a:lnTo>
                    <a:pt x="10420277" y="0"/>
                  </a:lnTo>
                  <a:lnTo>
                    <a:pt x="10459174" y="14645"/>
                  </a:lnTo>
                  <a:lnTo>
                    <a:pt x="10483380" y="48432"/>
                  </a:lnTo>
                  <a:lnTo>
                    <a:pt x="10487024" y="66746"/>
                  </a:lnTo>
                  <a:lnTo>
                    <a:pt x="10487024" y="1581078"/>
                  </a:lnTo>
                  <a:lnTo>
                    <a:pt x="10472379" y="1619974"/>
                  </a:lnTo>
                  <a:lnTo>
                    <a:pt x="10438589" y="1644181"/>
                  </a:lnTo>
                  <a:lnTo>
                    <a:pt x="10424923" y="1647366"/>
                  </a:lnTo>
                  <a:lnTo>
                    <a:pt x="10420277" y="1647824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900487" y="6796087"/>
              <a:ext cx="10487025" cy="1647825"/>
            </a:xfrm>
            <a:custGeom>
              <a:avLst/>
              <a:gdLst/>
              <a:ahLst/>
              <a:cxnLst/>
              <a:rect l="l" t="t" r="r" b="b"/>
              <a:pathLst>
                <a:path w="10487025" h="1647825">
                  <a:moveTo>
                    <a:pt x="0" y="1576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10415587" y="0"/>
                  </a:lnTo>
                  <a:lnTo>
                    <a:pt x="10420277" y="0"/>
                  </a:lnTo>
                  <a:lnTo>
                    <a:pt x="10424923" y="457"/>
                  </a:lnTo>
                  <a:lnTo>
                    <a:pt x="10455273" y="12039"/>
                  </a:lnTo>
                  <a:lnTo>
                    <a:pt x="10459174" y="14645"/>
                  </a:lnTo>
                  <a:lnTo>
                    <a:pt x="10462784" y="17606"/>
                  </a:lnTo>
                  <a:lnTo>
                    <a:pt x="10466100" y="20923"/>
                  </a:lnTo>
                  <a:lnTo>
                    <a:pt x="10469418" y="24240"/>
                  </a:lnTo>
                  <a:lnTo>
                    <a:pt x="10485650" y="57500"/>
                  </a:lnTo>
                  <a:lnTo>
                    <a:pt x="10486566" y="62101"/>
                  </a:lnTo>
                  <a:lnTo>
                    <a:pt x="10487024" y="66746"/>
                  </a:lnTo>
                  <a:lnTo>
                    <a:pt x="10487025" y="71437"/>
                  </a:lnTo>
                  <a:lnTo>
                    <a:pt x="10487025" y="1576387"/>
                  </a:lnTo>
                  <a:lnTo>
                    <a:pt x="10487024" y="1581078"/>
                  </a:lnTo>
                  <a:lnTo>
                    <a:pt x="10486566" y="1585722"/>
                  </a:lnTo>
                  <a:lnTo>
                    <a:pt x="10485650" y="1590323"/>
                  </a:lnTo>
                  <a:lnTo>
                    <a:pt x="10484736" y="1594923"/>
                  </a:lnTo>
                  <a:lnTo>
                    <a:pt x="10466100" y="1626900"/>
                  </a:lnTo>
                  <a:lnTo>
                    <a:pt x="10462784" y="1630217"/>
                  </a:lnTo>
                  <a:lnTo>
                    <a:pt x="10442923" y="1642386"/>
                  </a:lnTo>
                  <a:lnTo>
                    <a:pt x="10438589" y="1644181"/>
                  </a:lnTo>
                  <a:lnTo>
                    <a:pt x="10434122" y="1645536"/>
                  </a:lnTo>
                  <a:lnTo>
                    <a:pt x="10429522" y="1646451"/>
                  </a:lnTo>
                  <a:lnTo>
                    <a:pt x="10424923" y="1647366"/>
                  </a:lnTo>
                  <a:lnTo>
                    <a:pt x="10420277" y="1647824"/>
                  </a:lnTo>
                  <a:lnTo>
                    <a:pt x="10415587" y="1647825"/>
                  </a:lnTo>
                  <a:lnTo>
                    <a:pt x="71437" y="1647825"/>
                  </a:lnTo>
                  <a:lnTo>
                    <a:pt x="44099" y="1642386"/>
                  </a:lnTo>
                  <a:lnTo>
                    <a:pt x="39765" y="1640591"/>
                  </a:lnTo>
                  <a:lnTo>
                    <a:pt x="35648" y="1638390"/>
                  </a:lnTo>
                  <a:lnTo>
                    <a:pt x="31748" y="1635784"/>
                  </a:lnTo>
                  <a:lnTo>
                    <a:pt x="27848" y="1633178"/>
                  </a:lnTo>
                  <a:lnTo>
                    <a:pt x="24240" y="1630217"/>
                  </a:lnTo>
                  <a:lnTo>
                    <a:pt x="20923" y="1626900"/>
                  </a:lnTo>
                  <a:lnTo>
                    <a:pt x="17606" y="1623583"/>
                  </a:lnTo>
                  <a:lnTo>
                    <a:pt x="14644" y="1619974"/>
                  </a:lnTo>
                  <a:lnTo>
                    <a:pt x="12039" y="1616074"/>
                  </a:lnTo>
                  <a:lnTo>
                    <a:pt x="9433" y="1612174"/>
                  </a:lnTo>
                  <a:lnTo>
                    <a:pt x="7232" y="1608058"/>
                  </a:lnTo>
                  <a:lnTo>
                    <a:pt x="5437" y="1603724"/>
                  </a:lnTo>
                  <a:lnTo>
                    <a:pt x="3642" y="1599390"/>
                  </a:lnTo>
                  <a:lnTo>
                    <a:pt x="2287" y="1594923"/>
                  </a:lnTo>
                  <a:lnTo>
                    <a:pt x="1372" y="1590323"/>
                  </a:lnTo>
                  <a:lnTo>
                    <a:pt x="457" y="1585722"/>
                  </a:lnTo>
                  <a:lnTo>
                    <a:pt x="0" y="1581078"/>
                  </a:lnTo>
                  <a:lnTo>
                    <a:pt x="0" y="1576387"/>
                  </a:lnTo>
                  <a:close/>
                </a:path>
              </a:pathLst>
            </a:custGeom>
            <a:ln w="952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24300" y="4743450"/>
              <a:ext cx="171450" cy="20955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4225925" y="4618399"/>
            <a:ext cx="281368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45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Prototypes</a:t>
            </a:r>
            <a:endParaRPr sz="25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895725" y="5172075"/>
            <a:ext cx="5133975" cy="1390650"/>
            <a:chOff x="3895725" y="5172075"/>
            <a:chExt cx="5133975" cy="1390650"/>
          </a:xfrm>
        </p:grpSpPr>
        <p:sp>
          <p:nvSpPr>
            <p:cNvPr id="26" name="object 26" descr=""/>
            <p:cNvSpPr/>
            <p:nvPr/>
          </p:nvSpPr>
          <p:spPr>
            <a:xfrm>
              <a:off x="3900487" y="5176838"/>
              <a:ext cx="5124450" cy="1381125"/>
            </a:xfrm>
            <a:custGeom>
              <a:avLst/>
              <a:gdLst/>
              <a:ahLst/>
              <a:cxnLst/>
              <a:rect l="l" t="t" r="r" b="b"/>
              <a:pathLst>
                <a:path w="5124450" h="1381125">
                  <a:moveTo>
                    <a:pt x="5057703" y="1381123"/>
                  </a:moveTo>
                  <a:lnTo>
                    <a:pt x="66747" y="1381123"/>
                  </a:lnTo>
                  <a:lnTo>
                    <a:pt x="62101" y="1380665"/>
                  </a:lnTo>
                  <a:lnTo>
                    <a:pt x="24240" y="1363517"/>
                  </a:lnTo>
                  <a:lnTo>
                    <a:pt x="2287" y="1328223"/>
                  </a:lnTo>
                  <a:lnTo>
                    <a:pt x="0" y="1314377"/>
                  </a:lnTo>
                  <a:lnTo>
                    <a:pt x="0" y="1309686"/>
                  </a:lnTo>
                  <a:lnTo>
                    <a:pt x="0" y="66745"/>
                  </a:lnTo>
                  <a:lnTo>
                    <a:pt x="14644" y="27847"/>
                  </a:lnTo>
                  <a:lnTo>
                    <a:pt x="48432" y="3641"/>
                  </a:lnTo>
                  <a:lnTo>
                    <a:pt x="66747" y="0"/>
                  </a:lnTo>
                  <a:lnTo>
                    <a:pt x="5057703" y="0"/>
                  </a:lnTo>
                  <a:lnTo>
                    <a:pt x="5096600" y="14643"/>
                  </a:lnTo>
                  <a:lnTo>
                    <a:pt x="5120806" y="48432"/>
                  </a:lnTo>
                  <a:lnTo>
                    <a:pt x="5124449" y="66745"/>
                  </a:lnTo>
                  <a:lnTo>
                    <a:pt x="5124449" y="1314377"/>
                  </a:lnTo>
                  <a:lnTo>
                    <a:pt x="5109804" y="1353274"/>
                  </a:lnTo>
                  <a:lnTo>
                    <a:pt x="5076016" y="1377480"/>
                  </a:lnTo>
                  <a:lnTo>
                    <a:pt x="5062349" y="1380665"/>
                  </a:lnTo>
                  <a:lnTo>
                    <a:pt x="5057703" y="1381123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00487" y="5176837"/>
              <a:ext cx="5124450" cy="1381125"/>
            </a:xfrm>
            <a:custGeom>
              <a:avLst/>
              <a:gdLst/>
              <a:ahLst/>
              <a:cxnLst/>
              <a:rect l="l" t="t" r="r" b="b"/>
              <a:pathLst>
                <a:path w="5124450" h="1381125">
                  <a:moveTo>
                    <a:pt x="0" y="1309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1"/>
                  </a:lnTo>
                  <a:lnTo>
                    <a:pt x="44099" y="5436"/>
                  </a:lnTo>
                  <a:lnTo>
                    <a:pt x="48432" y="3642"/>
                  </a:lnTo>
                  <a:lnTo>
                    <a:pt x="71437" y="0"/>
                  </a:lnTo>
                  <a:lnTo>
                    <a:pt x="5053012" y="0"/>
                  </a:lnTo>
                  <a:lnTo>
                    <a:pt x="5092700" y="12038"/>
                  </a:lnTo>
                  <a:lnTo>
                    <a:pt x="5119011" y="44098"/>
                  </a:lnTo>
                  <a:lnTo>
                    <a:pt x="5124450" y="71437"/>
                  </a:lnTo>
                  <a:lnTo>
                    <a:pt x="5124450" y="1309687"/>
                  </a:lnTo>
                  <a:lnTo>
                    <a:pt x="5119011" y="1337025"/>
                  </a:lnTo>
                  <a:lnTo>
                    <a:pt x="5117216" y="1341359"/>
                  </a:lnTo>
                  <a:lnTo>
                    <a:pt x="5088800" y="1371690"/>
                  </a:lnTo>
                  <a:lnTo>
                    <a:pt x="5080350" y="1375686"/>
                  </a:lnTo>
                  <a:lnTo>
                    <a:pt x="5076016" y="1377481"/>
                  </a:lnTo>
                  <a:lnTo>
                    <a:pt x="5053012" y="1381125"/>
                  </a:lnTo>
                  <a:lnTo>
                    <a:pt x="71437" y="1381125"/>
                  </a:lnTo>
                  <a:lnTo>
                    <a:pt x="44099" y="1375686"/>
                  </a:lnTo>
                  <a:lnTo>
                    <a:pt x="39765" y="1373891"/>
                  </a:lnTo>
                  <a:lnTo>
                    <a:pt x="9433" y="1345475"/>
                  </a:lnTo>
                  <a:lnTo>
                    <a:pt x="5437" y="1337025"/>
                  </a:lnTo>
                  <a:lnTo>
                    <a:pt x="3642" y="1332691"/>
                  </a:lnTo>
                  <a:lnTo>
                    <a:pt x="2287" y="1328224"/>
                  </a:lnTo>
                  <a:lnTo>
                    <a:pt x="1372" y="1323624"/>
                  </a:lnTo>
                  <a:lnTo>
                    <a:pt x="457" y="1319023"/>
                  </a:lnTo>
                  <a:lnTo>
                    <a:pt x="0" y="1314378"/>
                  </a:lnTo>
                  <a:lnTo>
                    <a:pt x="0" y="13096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044950" y="5321300"/>
            <a:ext cx="15462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&lt;stdlib.h&gt;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044950" y="5671820"/>
            <a:ext cx="1866264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exit(int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status); </a:t>
            </a: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_Exit(int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status);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93C4FD"/>
                </a:solidFill>
                <a:latin typeface="Courier New"/>
                <a:cs typeface="Courier New"/>
              </a:rPr>
              <a:t>ISO</a:t>
            </a:r>
            <a:r>
              <a:rPr dirty="0" sz="1200" spc="-15">
                <a:solidFill>
                  <a:srgbClr val="93C4FD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93C4FD"/>
                </a:solidFill>
                <a:latin typeface="Courier New"/>
                <a:cs typeface="Courier New"/>
              </a:rPr>
              <a:t>C</a:t>
            </a:r>
            <a:r>
              <a:rPr dirty="0" sz="1200" spc="-15">
                <a:solidFill>
                  <a:srgbClr val="93C4FD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3C4FD"/>
                </a:solidFill>
                <a:latin typeface="Courier New"/>
                <a:cs typeface="Courier New"/>
              </a:rPr>
              <a:t>functions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9258300" y="5172075"/>
            <a:ext cx="5133975" cy="1390650"/>
            <a:chOff x="9258300" y="5172075"/>
            <a:chExt cx="5133975" cy="1390650"/>
          </a:xfrm>
        </p:grpSpPr>
        <p:sp>
          <p:nvSpPr>
            <p:cNvPr id="31" name="object 31" descr=""/>
            <p:cNvSpPr/>
            <p:nvPr/>
          </p:nvSpPr>
          <p:spPr>
            <a:xfrm>
              <a:off x="9263062" y="5176838"/>
              <a:ext cx="5124450" cy="1381125"/>
            </a:xfrm>
            <a:custGeom>
              <a:avLst/>
              <a:gdLst/>
              <a:ahLst/>
              <a:cxnLst/>
              <a:rect l="l" t="t" r="r" b="b"/>
              <a:pathLst>
                <a:path w="5124450" h="1381125">
                  <a:moveTo>
                    <a:pt x="5057702" y="1381123"/>
                  </a:moveTo>
                  <a:lnTo>
                    <a:pt x="66746" y="1381123"/>
                  </a:lnTo>
                  <a:lnTo>
                    <a:pt x="62100" y="1380665"/>
                  </a:lnTo>
                  <a:lnTo>
                    <a:pt x="24240" y="1363517"/>
                  </a:lnTo>
                  <a:lnTo>
                    <a:pt x="2286" y="1328223"/>
                  </a:lnTo>
                  <a:lnTo>
                    <a:pt x="0" y="1314377"/>
                  </a:lnTo>
                  <a:lnTo>
                    <a:pt x="0" y="1309686"/>
                  </a:lnTo>
                  <a:lnTo>
                    <a:pt x="0" y="66745"/>
                  </a:lnTo>
                  <a:lnTo>
                    <a:pt x="14644" y="27847"/>
                  </a:lnTo>
                  <a:lnTo>
                    <a:pt x="48431" y="3641"/>
                  </a:lnTo>
                  <a:lnTo>
                    <a:pt x="66746" y="0"/>
                  </a:lnTo>
                  <a:lnTo>
                    <a:pt x="5057702" y="0"/>
                  </a:lnTo>
                  <a:lnTo>
                    <a:pt x="5096598" y="14643"/>
                  </a:lnTo>
                  <a:lnTo>
                    <a:pt x="5120805" y="48432"/>
                  </a:lnTo>
                  <a:lnTo>
                    <a:pt x="5124449" y="66745"/>
                  </a:lnTo>
                  <a:lnTo>
                    <a:pt x="5124449" y="1314377"/>
                  </a:lnTo>
                  <a:lnTo>
                    <a:pt x="5109804" y="1353274"/>
                  </a:lnTo>
                  <a:lnTo>
                    <a:pt x="5076014" y="1377480"/>
                  </a:lnTo>
                  <a:lnTo>
                    <a:pt x="5062347" y="1380665"/>
                  </a:lnTo>
                  <a:lnTo>
                    <a:pt x="5057702" y="1381123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263062" y="5176837"/>
              <a:ext cx="5124450" cy="1381125"/>
            </a:xfrm>
            <a:custGeom>
              <a:avLst/>
              <a:gdLst/>
              <a:ahLst/>
              <a:cxnLst/>
              <a:rect l="l" t="t" r="r" b="b"/>
              <a:pathLst>
                <a:path w="5124450" h="1381125">
                  <a:moveTo>
                    <a:pt x="0" y="1309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900"/>
                  </a:lnTo>
                  <a:lnTo>
                    <a:pt x="3642" y="48433"/>
                  </a:lnTo>
                  <a:lnTo>
                    <a:pt x="5437" y="44098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1"/>
                  </a:lnTo>
                  <a:lnTo>
                    <a:pt x="44098" y="5436"/>
                  </a:lnTo>
                  <a:lnTo>
                    <a:pt x="48431" y="3642"/>
                  </a:lnTo>
                  <a:lnTo>
                    <a:pt x="71437" y="0"/>
                  </a:lnTo>
                  <a:lnTo>
                    <a:pt x="5053012" y="0"/>
                  </a:lnTo>
                  <a:lnTo>
                    <a:pt x="5092698" y="12038"/>
                  </a:lnTo>
                  <a:lnTo>
                    <a:pt x="5096598" y="14644"/>
                  </a:lnTo>
                  <a:lnTo>
                    <a:pt x="5100208" y="17606"/>
                  </a:lnTo>
                  <a:lnTo>
                    <a:pt x="5103525" y="20923"/>
                  </a:lnTo>
                  <a:lnTo>
                    <a:pt x="5106843" y="24240"/>
                  </a:lnTo>
                  <a:lnTo>
                    <a:pt x="5123075" y="57500"/>
                  </a:lnTo>
                  <a:lnTo>
                    <a:pt x="5123990" y="62101"/>
                  </a:lnTo>
                  <a:lnTo>
                    <a:pt x="5124449" y="66746"/>
                  </a:lnTo>
                  <a:lnTo>
                    <a:pt x="5124450" y="71437"/>
                  </a:lnTo>
                  <a:lnTo>
                    <a:pt x="5124450" y="1309687"/>
                  </a:lnTo>
                  <a:lnTo>
                    <a:pt x="5124449" y="1314378"/>
                  </a:lnTo>
                  <a:lnTo>
                    <a:pt x="5123990" y="1319023"/>
                  </a:lnTo>
                  <a:lnTo>
                    <a:pt x="5123075" y="1323624"/>
                  </a:lnTo>
                  <a:lnTo>
                    <a:pt x="5122161" y="1328224"/>
                  </a:lnTo>
                  <a:lnTo>
                    <a:pt x="5103525" y="1360201"/>
                  </a:lnTo>
                  <a:lnTo>
                    <a:pt x="5100208" y="1363518"/>
                  </a:lnTo>
                  <a:lnTo>
                    <a:pt x="5080348" y="1375686"/>
                  </a:lnTo>
                  <a:lnTo>
                    <a:pt x="5076014" y="1377481"/>
                  </a:lnTo>
                  <a:lnTo>
                    <a:pt x="5053012" y="1381125"/>
                  </a:lnTo>
                  <a:lnTo>
                    <a:pt x="71437" y="1381125"/>
                  </a:lnTo>
                  <a:lnTo>
                    <a:pt x="44098" y="1375686"/>
                  </a:lnTo>
                  <a:lnTo>
                    <a:pt x="39764" y="1373891"/>
                  </a:lnTo>
                  <a:lnTo>
                    <a:pt x="9432" y="1345475"/>
                  </a:lnTo>
                  <a:lnTo>
                    <a:pt x="5436" y="1337025"/>
                  </a:lnTo>
                  <a:lnTo>
                    <a:pt x="3642" y="1332691"/>
                  </a:lnTo>
                  <a:lnTo>
                    <a:pt x="2286" y="1328224"/>
                  </a:lnTo>
                  <a:lnTo>
                    <a:pt x="1372" y="1323624"/>
                  </a:lnTo>
                  <a:lnTo>
                    <a:pt x="457" y="1319023"/>
                  </a:lnTo>
                  <a:lnTo>
                    <a:pt x="0" y="1314378"/>
                  </a:lnTo>
                  <a:lnTo>
                    <a:pt x="0" y="130968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9407525" y="5321300"/>
            <a:ext cx="15462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&lt;unistd.h&gt;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407525" y="5608954"/>
            <a:ext cx="1866264" cy="56832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void _exit(int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status);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solidFill>
                  <a:srgbClr val="93C4FD"/>
                </a:solidFill>
                <a:latin typeface="Courier New"/>
                <a:cs typeface="Courier New"/>
              </a:rPr>
              <a:t>POSIX.1</a:t>
            </a:r>
            <a:r>
              <a:rPr dirty="0" sz="1200" spc="-55">
                <a:solidFill>
                  <a:srgbClr val="93C4FD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93C4FD"/>
                </a:solidFill>
                <a:latin typeface="Courier New"/>
                <a:cs typeface="Courier New"/>
              </a:rPr>
              <a:t>function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044950" y="6802196"/>
            <a:ext cx="5822950" cy="14732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2000" spc="-145" b="1">
                <a:solidFill>
                  <a:srgbClr val="60A5FA"/>
                </a:solidFill>
                <a:latin typeface="Arial"/>
                <a:cs typeface="Arial"/>
              </a:rPr>
              <a:t>Key</a:t>
            </a:r>
            <a:r>
              <a:rPr dirty="0" sz="2000" spc="-8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60A5FA"/>
                </a:solidFill>
                <a:latin typeface="Arial"/>
                <a:cs typeface="Arial"/>
              </a:rPr>
              <a:t>Differences</a:t>
            </a:r>
            <a:r>
              <a:rPr dirty="0" sz="2050" spc="-10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endParaRPr sz="2050">
              <a:latin typeface="Segoe UI Symbol"/>
              <a:cs typeface="Segoe UI Symbol"/>
            </a:endParaRPr>
          </a:p>
          <a:p>
            <a:pPr marL="173355" indent="-160655">
              <a:lnSpc>
                <a:spcPct val="100000"/>
              </a:lnSpc>
              <a:spcBef>
                <a:spcPts val="665"/>
              </a:spcBef>
              <a:buSzPct val="94117"/>
              <a:buFont typeface="Microsoft Sans Serif"/>
              <a:buChar char="•"/>
              <a:tabLst>
                <a:tab pos="173355" algn="l"/>
              </a:tabLst>
            </a:pPr>
            <a:r>
              <a:rPr dirty="0" sz="1700" spc="-45" b="1">
                <a:solidFill>
                  <a:srgbClr val="CBD5E1"/>
                </a:solidFill>
                <a:latin typeface="Arial"/>
                <a:cs typeface="Arial"/>
              </a:rPr>
              <a:t>exit</a:t>
            </a:r>
            <a:r>
              <a:rPr dirty="0" sz="1650" spc="-45" b="1">
                <a:solidFill>
                  <a:srgbClr val="CBD5E1"/>
                </a:solidFill>
                <a:latin typeface="Sitka Banner"/>
                <a:cs typeface="Sitka Banner"/>
              </a:rPr>
              <a:t>()</a:t>
            </a:r>
            <a:r>
              <a:rPr dirty="0" sz="1600" spc="-45">
                <a:solidFill>
                  <a:srgbClr val="CBD5E1"/>
                </a:solidFill>
                <a:latin typeface="Microsoft Sans Serif"/>
                <a:cs typeface="Microsoft Sans Serif"/>
              </a:rPr>
              <a:t>:</a:t>
            </a:r>
            <a:r>
              <a:rPr dirty="0" sz="16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Calls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fclose</a:t>
            </a:r>
            <a:r>
              <a:rPr dirty="0" sz="1600">
                <a:solidFill>
                  <a:srgbClr val="CBD5E1"/>
                </a:solidFill>
                <a:latin typeface="Microsoft Sans Serif"/>
                <a:cs typeface="Microsoft Sans Serif"/>
              </a:rPr>
              <a:t>()</a:t>
            </a:r>
            <a:r>
              <a:rPr dirty="0" sz="16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for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all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open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streams</a:t>
            </a:r>
            <a:r>
              <a:rPr dirty="0" sz="1600" spc="-3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16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flushes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buffered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data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660"/>
              </a:spcBef>
              <a:buSzPct val="96969"/>
              <a:buFont typeface="Microsoft Sans Serif"/>
              <a:buChar char="•"/>
              <a:tabLst>
                <a:tab pos="173355" algn="l"/>
              </a:tabLst>
            </a:pPr>
            <a:r>
              <a:rPr dirty="0" sz="1650" spc="-65" b="1">
                <a:solidFill>
                  <a:srgbClr val="CBD5E1"/>
                </a:solidFill>
                <a:latin typeface="Sitka Banner"/>
                <a:cs typeface="Sitka Banner"/>
              </a:rPr>
              <a:t>_</a:t>
            </a:r>
            <a:r>
              <a:rPr dirty="0" sz="1700" spc="-65" b="1">
                <a:solidFill>
                  <a:srgbClr val="CBD5E1"/>
                </a:solidFill>
                <a:latin typeface="Arial"/>
                <a:cs typeface="Arial"/>
              </a:rPr>
              <a:t>exit</a:t>
            </a:r>
            <a:r>
              <a:rPr dirty="0" sz="1650" spc="-65" b="1">
                <a:solidFill>
                  <a:srgbClr val="CBD5E1"/>
                </a:solidFill>
                <a:latin typeface="Sitka Banner"/>
                <a:cs typeface="Sitka Banner"/>
              </a:rPr>
              <a:t>()</a:t>
            </a:r>
            <a:r>
              <a:rPr dirty="0" sz="1650" spc="-30" b="1">
                <a:solidFill>
                  <a:srgbClr val="CBD5E1"/>
                </a:solidFill>
                <a:latin typeface="Sitka Banner"/>
                <a:cs typeface="Sitka Banner"/>
              </a:rPr>
              <a:t> </a:t>
            </a:r>
            <a:r>
              <a:rPr dirty="0" sz="1650" spc="-110" b="1">
                <a:solidFill>
                  <a:srgbClr val="CBD5E1"/>
                </a:solidFill>
                <a:latin typeface="Sitka Banner"/>
                <a:cs typeface="Sitka Banner"/>
              </a:rPr>
              <a:t>&amp;</a:t>
            </a:r>
            <a:r>
              <a:rPr dirty="0" sz="1650" spc="-25" b="1">
                <a:solidFill>
                  <a:srgbClr val="CBD5E1"/>
                </a:solidFill>
                <a:latin typeface="Sitka Banner"/>
                <a:cs typeface="Sitka Banner"/>
              </a:rPr>
              <a:t> </a:t>
            </a:r>
            <a:r>
              <a:rPr dirty="0" sz="1650" spc="-60" b="1">
                <a:solidFill>
                  <a:srgbClr val="CBD5E1"/>
                </a:solidFill>
                <a:latin typeface="Sitka Banner"/>
                <a:cs typeface="Sitka Banner"/>
              </a:rPr>
              <a:t>_</a:t>
            </a:r>
            <a:r>
              <a:rPr dirty="0" sz="1700" spc="-60" b="1">
                <a:solidFill>
                  <a:srgbClr val="CBD5E1"/>
                </a:solidFill>
                <a:latin typeface="Arial"/>
                <a:cs typeface="Arial"/>
              </a:rPr>
              <a:t>Exit</a:t>
            </a:r>
            <a:r>
              <a:rPr dirty="0" sz="1650" spc="-60" b="1">
                <a:solidFill>
                  <a:srgbClr val="CBD5E1"/>
                </a:solidFill>
                <a:latin typeface="Sitka Banner"/>
                <a:cs typeface="Sitka Banner"/>
              </a:rPr>
              <a:t>()</a:t>
            </a:r>
            <a:r>
              <a:rPr dirty="0" sz="1600" spc="-60">
                <a:solidFill>
                  <a:srgbClr val="CBD5E1"/>
                </a:solidFill>
                <a:latin typeface="Microsoft Sans Serif"/>
                <a:cs typeface="Microsoft Sans Serif"/>
              </a:rPr>
              <a:t>:</a:t>
            </a:r>
            <a:r>
              <a:rPr dirty="0" sz="16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Immediate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kernel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return</a:t>
            </a:r>
            <a:r>
              <a:rPr dirty="0" sz="1600">
                <a:solidFill>
                  <a:srgbClr val="CBD5E1"/>
                </a:solidFill>
                <a:latin typeface="Microsoft Sans Serif"/>
                <a:cs typeface="Microsoft Sans Serif"/>
              </a:rPr>
              <a:t>,</a:t>
            </a:r>
            <a:r>
              <a:rPr dirty="0" sz="160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no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</a:t>
            </a:r>
            <a:r>
              <a:rPr dirty="0" sz="1600" spc="-10">
                <a:solidFill>
                  <a:srgbClr val="CBD5E1"/>
                </a:solidFill>
                <a:latin typeface="Microsoft Sans Serif"/>
                <a:cs typeface="Microsoft Sans Serif"/>
              </a:rPr>
              <a:t>/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O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endParaRPr sz="1650">
              <a:latin typeface="Microsoft Sans Serif"/>
              <a:cs typeface="Microsoft Sans Serif"/>
            </a:endParaRPr>
          </a:p>
          <a:p>
            <a:pPr marL="173355" indent="-160655">
              <a:lnSpc>
                <a:spcPct val="100000"/>
              </a:lnSpc>
              <a:spcBef>
                <a:spcPts val="710"/>
              </a:spcBef>
              <a:buSzPct val="96969"/>
              <a:buChar char="•"/>
              <a:tabLst>
                <a:tab pos="173355" algn="l"/>
              </a:tabLst>
            </a:pP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All</a:t>
            </a:r>
            <a:r>
              <a:rPr dirty="0" sz="165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three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expect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integer</a:t>
            </a:r>
            <a:r>
              <a:rPr dirty="0" sz="165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status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argument</a:t>
            </a:r>
            <a:endParaRPr sz="1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295"/>
              <a:t>Exit</a:t>
            </a:r>
            <a:r>
              <a:rPr dirty="0" sz="5100" spc="-350"/>
              <a:t> </a:t>
            </a:r>
            <a:r>
              <a:rPr dirty="0" sz="5100" spc="-265"/>
              <a:t>Status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Understanding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Process</a:t>
            </a:r>
            <a:r>
              <a:rPr dirty="0" sz="2500" spc="-7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Exit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Codes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2400300"/>
            <a:chOff x="3657600" y="1752600"/>
            <a:chExt cx="5334000" cy="24003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2390775"/>
            </a:xfrm>
            <a:custGeom>
              <a:avLst/>
              <a:gdLst/>
              <a:ahLst/>
              <a:cxnLst/>
              <a:rect l="l" t="t" r="r" b="b"/>
              <a:pathLst>
                <a:path w="5324475" h="2390775">
                  <a:moveTo>
                    <a:pt x="5257728" y="2390774"/>
                  </a:moveTo>
                  <a:lnTo>
                    <a:pt x="66746" y="2390774"/>
                  </a:lnTo>
                  <a:lnTo>
                    <a:pt x="62101" y="2390317"/>
                  </a:lnTo>
                  <a:lnTo>
                    <a:pt x="24240" y="2373168"/>
                  </a:lnTo>
                  <a:lnTo>
                    <a:pt x="2286" y="2337874"/>
                  </a:lnTo>
                  <a:lnTo>
                    <a:pt x="0" y="2324028"/>
                  </a:lnTo>
                  <a:lnTo>
                    <a:pt x="0" y="23193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324028"/>
                  </a:lnTo>
                  <a:lnTo>
                    <a:pt x="5309829" y="2362925"/>
                  </a:lnTo>
                  <a:lnTo>
                    <a:pt x="5276040" y="2387131"/>
                  </a:lnTo>
                  <a:lnTo>
                    <a:pt x="5262372" y="2390317"/>
                  </a:lnTo>
                  <a:lnTo>
                    <a:pt x="5257728" y="23907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2390775"/>
            </a:xfrm>
            <a:custGeom>
              <a:avLst/>
              <a:gdLst/>
              <a:ahLst/>
              <a:cxnLst/>
              <a:rect l="l" t="t" r="r" b="b"/>
              <a:pathLst>
                <a:path w="5324475" h="2390775">
                  <a:moveTo>
                    <a:pt x="0" y="23193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2319337"/>
                  </a:lnTo>
                  <a:lnTo>
                    <a:pt x="5319036" y="2346674"/>
                  </a:lnTo>
                  <a:lnTo>
                    <a:pt x="5317241" y="2351008"/>
                  </a:lnTo>
                  <a:lnTo>
                    <a:pt x="5315040" y="2355125"/>
                  </a:lnTo>
                  <a:lnTo>
                    <a:pt x="5312434" y="2359025"/>
                  </a:lnTo>
                  <a:lnTo>
                    <a:pt x="5309829" y="2362925"/>
                  </a:lnTo>
                  <a:lnTo>
                    <a:pt x="5292724" y="2378735"/>
                  </a:lnTo>
                  <a:lnTo>
                    <a:pt x="5288824" y="2381341"/>
                  </a:lnTo>
                  <a:lnTo>
                    <a:pt x="5284708" y="2383541"/>
                  </a:lnTo>
                  <a:lnTo>
                    <a:pt x="5280374" y="2385336"/>
                  </a:lnTo>
                  <a:lnTo>
                    <a:pt x="5276040" y="2387131"/>
                  </a:lnTo>
                  <a:lnTo>
                    <a:pt x="5253037" y="2390775"/>
                  </a:lnTo>
                  <a:lnTo>
                    <a:pt x="71437" y="2390775"/>
                  </a:lnTo>
                  <a:lnTo>
                    <a:pt x="66746" y="2390774"/>
                  </a:lnTo>
                  <a:lnTo>
                    <a:pt x="62101" y="2390317"/>
                  </a:lnTo>
                  <a:lnTo>
                    <a:pt x="57500" y="2389401"/>
                  </a:lnTo>
                  <a:lnTo>
                    <a:pt x="52899" y="2388486"/>
                  </a:lnTo>
                  <a:lnTo>
                    <a:pt x="31748" y="2378734"/>
                  </a:lnTo>
                  <a:lnTo>
                    <a:pt x="27848" y="2376129"/>
                  </a:lnTo>
                  <a:lnTo>
                    <a:pt x="24240" y="2373168"/>
                  </a:lnTo>
                  <a:lnTo>
                    <a:pt x="20923" y="2369851"/>
                  </a:lnTo>
                  <a:lnTo>
                    <a:pt x="17606" y="2366534"/>
                  </a:lnTo>
                  <a:lnTo>
                    <a:pt x="14645" y="2362925"/>
                  </a:lnTo>
                  <a:lnTo>
                    <a:pt x="12039" y="2359025"/>
                  </a:lnTo>
                  <a:lnTo>
                    <a:pt x="9432" y="2355125"/>
                  </a:lnTo>
                  <a:lnTo>
                    <a:pt x="7232" y="2351008"/>
                  </a:lnTo>
                  <a:lnTo>
                    <a:pt x="5437" y="2346675"/>
                  </a:lnTo>
                  <a:lnTo>
                    <a:pt x="3642" y="2342341"/>
                  </a:lnTo>
                  <a:lnTo>
                    <a:pt x="2286" y="2337874"/>
                  </a:lnTo>
                  <a:lnTo>
                    <a:pt x="1372" y="2333274"/>
                  </a:lnTo>
                  <a:lnTo>
                    <a:pt x="457" y="2328673"/>
                  </a:lnTo>
                  <a:lnTo>
                    <a:pt x="0" y="2324028"/>
                  </a:lnTo>
                  <a:lnTo>
                    <a:pt x="0" y="23193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14775" y="21050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883025" y="1735855"/>
            <a:ext cx="3935095" cy="216916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500" spc="-155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r>
              <a:rPr dirty="0" sz="2500" spc="-10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Rules</a:t>
            </a:r>
            <a:endParaRPr sz="2500">
              <a:latin typeface="Arial"/>
              <a:cs typeface="Arial"/>
            </a:endParaRPr>
          </a:p>
          <a:p>
            <a:pPr marL="171450" indent="-158750">
              <a:lnSpc>
                <a:spcPct val="100000"/>
              </a:lnSpc>
              <a:spcBef>
                <a:spcPts val="1150"/>
              </a:spcBef>
              <a:buSzPct val="103030"/>
              <a:buFont typeface="Viner Hand ITC"/>
              <a:buChar char="•"/>
              <a:tabLst>
                <a:tab pos="171450" algn="l"/>
              </a:tabLst>
            </a:pP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All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expect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integer</a:t>
            </a:r>
            <a:r>
              <a:rPr dirty="0" sz="1650" spc="-8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argument</a:t>
            </a:r>
            <a:endParaRPr sz="1650">
              <a:latin typeface="Microsoft Sans Serif"/>
              <a:cs typeface="Microsoft Sans Serif"/>
            </a:endParaRPr>
          </a:p>
          <a:p>
            <a:pPr marL="171450" indent="-158750">
              <a:lnSpc>
                <a:spcPct val="100000"/>
              </a:lnSpc>
              <a:spcBef>
                <a:spcPts val="1019"/>
              </a:spcBef>
              <a:buSzPct val="103030"/>
              <a:buFont typeface="Viner Hand ITC"/>
              <a:buChar char="•"/>
              <a:tabLst>
                <a:tab pos="171450" algn="l"/>
              </a:tabLst>
            </a:pP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UNIX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shells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can</a:t>
            </a:r>
            <a:r>
              <a:rPr dirty="0" sz="1650" spc="-9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examine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status</a:t>
            </a:r>
            <a:endParaRPr sz="1650">
              <a:latin typeface="Microsoft Sans Serif"/>
              <a:cs typeface="Microsoft Sans Serif"/>
            </a:endParaRPr>
          </a:p>
          <a:p>
            <a:pPr marL="171450" indent="-158750">
              <a:lnSpc>
                <a:spcPct val="100000"/>
              </a:lnSpc>
              <a:spcBef>
                <a:spcPts val="1019"/>
              </a:spcBef>
              <a:buClr>
                <a:srgbClr val="CBD5E1"/>
              </a:buClr>
              <a:buSzPct val="113333"/>
              <a:buFont typeface="Viner Hand ITC"/>
              <a:buChar char="•"/>
              <a:tabLst>
                <a:tab pos="171450" algn="l"/>
              </a:tabLst>
            </a:pPr>
            <a:r>
              <a:rPr dirty="0" sz="1500">
                <a:solidFill>
                  <a:srgbClr val="4ADE80"/>
                </a:solidFill>
                <a:latin typeface="Courier New"/>
                <a:cs typeface="Courier New"/>
              </a:rPr>
              <a:t>return(0)</a:t>
            </a:r>
            <a:r>
              <a:rPr dirty="0" sz="1500" spc="-480">
                <a:solidFill>
                  <a:srgbClr val="4ADE80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equivalent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>
                <a:solidFill>
                  <a:srgbClr val="4ADE80"/>
                </a:solidFill>
                <a:latin typeface="Courier New"/>
                <a:cs typeface="Courier New"/>
              </a:rPr>
              <a:t>exit(0)</a:t>
            </a:r>
            <a:endParaRPr sz="1500">
              <a:latin typeface="Courier New"/>
              <a:cs typeface="Courier New"/>
            </a:endParaRPr>
          </a:p>
          <a:p>
            <a:pPr marL="171450" indent="-158750">
              <a:lnSpc>
                <a:spcPct val="100000"/>
              </a:lnSpc>
              <a:spcBef>
                <a:spcPts val="1170"/>
              </a:spcBef>
              <a:buSzPct val="103030"/>
              <a:buFont typeface="Viner Hand ITC"/>
              <a:buChar char="•"/>
              <a:tabLst>
                <a:tab pos="171450" algn="l"/>
              </a:tabLst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Status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undefined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without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explicit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return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657600" y="4381500"/>
            <a:ext cx="5334000" cy="2000250"/>
            <a:chOff x="3657600" y="4381500"/>
            <a:chExt cx="5334000" cy="2000250"/>
          </a:xfrm>
        </p:grpSpPr>
        <p:sp>
          <p:nvSpPr>
            <p:cNvPr id="9" name="object 9" descr=""/>
            <p:cNvSpPr/>
            <p:nvPr/>
          </p:nvSpPr>
          <p:spPr>
            <a:xfrm>
              <a:off x="3662362" y="4386262"/>
              <a:ext cx="5324475" cy="1990725"/>
            </a:xfrm>
            <a:custGeom>
              <a:avLst/>
              <a:gdLst/>
              <a:ahLst/>
              <a:cxnLst/>
              <a:rect l="l" t="t" r="r" b="b"/>
              <a:pathLst>
                <a:path w="5324475" h="1990725">
                  <a:moveTo>
                    <a:pt x="5257728" y="1990725"/>
                  </a:moveTo>
                  <a:lnTo>
                    <a:pt x="66746" y="1990725"/>
                  </a:lnTo>
                  <a:lnTo>
                    <a:pt x="62101" y="1990267"/>
                  </a:lnTo>
                  <a:lnTo>
                    <a:pt x="24240" y="1973117"/>
                  </a:lnTo>
                  <a:lnTo>
                    <a:pt x="2286" y="1937824"/>
                  </a:lnTo>
                  <a:lnTo>
                    <a:pt x="0" y="1923978"/>
                  </a:lnTo>
                  <a:lnTo>
                    <a:pt x="0" y="1919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1923978"/>
                  </a:lnTo>
                  <a:lnTo>
                    <a:pt x="5309829" y="1962875"/>
                  </a:lnTo>
                  <a:lnTo>
                    <a:pt x="5276040" y="1987081"/>
                  </a:lnTo>
                  <a:lnTo>
                    <a:pt x="5262372" y="1990267"/>
                  </a:lnTo>
                  <a:lnTo>
                    <a:pt x="5257728" y="199072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62362" y="4386262"/>
              <a:ext cx="5324475" cy="1990725"/>
            </a:xfrm>
            <a:custGeom>
              <a:avLst/>
              <a:gdLst/>
              <a:ahLst/>
              <a:cxnLst/>
              <a:rect l="l" t="t" r="r" b="b"/>
              <a:pathLst>
                <a:path w="5324475" h="1990725">
                  <a:moveTo>
                    <a:pt x="0" y="1919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2"/>
                  </a:lnTo>
                  <a:lnTo>
                    <a:pt x="5292724" y="12038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1919287"/>
                  </a:lnTo>
                  <a:lnTo>
                    <a:pt x="5319036" y="1946625"/>
                  </a:lnTo>
                  <a:lnTo>
                    <a:pt x="5317241" y="1950958"/>
                  </a:lnTo>
                  <a:lnTo>
                    <a:pt x="5315040" y="1955074"/>
                  </a:lnTo>
                  <a:lnTo>
                    <a:pt x="5312434" y="1958975"/>
                  </a:lnTo>
                  <a:lnTo>
                    <a:pt x="5309829" y="1962875"/>
                  </a:lnTo>
                  <a:lnTo>
                    <a:pt x="5280374" y="1985286"/>
                  </a:lnTo>
                  <a:lnTo>
                    <a:pt x="5276040" y="1987081"/>
                  </a:lnTo>
                  <a:lnTo>
                    <a:pt x="5271573" y="1988436"/>
                  </a:lnTo>
                  <a:lnTo>
                    <a:pt x="5266973" y="1989352"/>
                  </a:lnTo>
                  <a:lnTo>
                    <a:pt x="5262372" y="1990267"/>
                  </a:lnTo>
                  <a:lnTo>
                    <a:pt x="5257728" y="1990725"/>
                  </a:lnTo>
                  <a:lnTo>
                    <a:pt x="5253037" y="1990725"/>
                  </a:lnTo>
                  <a:lnTo>
                    <a:pt x="71437" y="1990725"/>
                  </a:lnTo>
                  <a:lnTo>
                    <a:pt x="66746" y="1990725"/>
                  </a:lnTo>
                  <a:lnTo>
                    <a:pt x="62101" y="1990267"/>
                  </a:lnTo>
                  <a:lnTo>
                    <a:pt x="57500" y="1989352"/>
                  </a:lnTo>
                  <a:lnTo>
                    <a:pt x="52899" y="1988436"/>
                  </a:lnTo>
                  <a:lnTo>
                    <a:pt x="48432" y="1987081"/>
                  </a:lnTo>
                  <a:lnTo>
                    <a:pt x="44099" y="1985286"/>
                  </a:lnTo>
                  <a:lnTo>
                    <a:pt x="39765" y="1983491"/>
                  </a:lnTo>
                  <a:lnTo>
                    <a:pt x="20923" y="1969800"/>
                  </a:lnTo>
                  <a:lnTo>
                    <a:pt x="17606" y="1966483"/>
                  </a:lnTo>
                  <a:lnTo>
                    <a:pt x="14645" y="1962875"/>
                  </a:lnTo>
                  <a:lnTo>
                    <a:pt x="12039" y="1958975"/>
                  </a:lnTo>
                  <a:lnTo>
                    <a:pt x="9432" y="1955074"/>
                  </a:lnTo>
                  <a:lnTo>
                    <a:pt x="7232" y="1950958"/>
                  </a:lnTo>
                  <a:lnTo>
                    <a:pt x="5437" y="1946625"/>
                  </a:lnTo>
                  <a:lnTo>
                    <a:pt x="3642" y="1942291"/>
                  </a:lnTo>
                  <a:lnTo>
                    <a:pt x="2286" y="1937824"/>
                  </a:lnTo>
                  <a:lnTo>
                    <a:pt x="1372" y="1933224"/>
                  </a:lnTo>
                  <a:lnTo>
                    <a:pt x="457" y="1928623"/>
                  </a:lnTo>
                  <a:lnTo>
                    <a:pt x="0" y="1923978"/>
                  </a:lnTo>
                  <a:lnTo>
                    <a:pt x="0" y="19192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0" y="4686300"/>
              <a:ext cx="209550" cy="209550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883025" y="4364754"/>
            <a:ext cx="4327525" cy="1769110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680"/>
              </a:spcBef>
            </a:pPr>
            <a:r>
              <a:rPr dirty="0" sz="2500" spc="-185" b="1">
                <a:solidFill>
                  <a:srgbClr val="FFFFFF"/>
                </a:solidFill>
                <a:latin typeface="Arial"/>
                <a:cs typeface="Arial"/>
              </a:rPr>
              <a:t>ISO</a:t>
            </a: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70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60" b="1">
                <a:solidFill>
                  <a:srgbClr val="FFFFFF"/>
                </a:solidFill>
                <a:latin typeface="Arial"/>
                <a:cs typeface="Arial"/>
              </a:rPr>
              <a:t>1999</a:t>
            </a:r>
            <a:r>
              <a:rPr dirty="0" sz="2450" spc="-9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If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main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700" spc="-20">
                <a:solidFill>
                  <a:srgbClr val="CBD5E1"/>
                </a:solidFill>
                <a:latin typeface="Viner Hand ITC"/>
                <a:cs typeface="Viner Hand ITC"/>
              </a:rPr>
              <a:t>"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falls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off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the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end</a:t>
            </a:r>
            <a:r>
              <a:rPr dirty="0" sz="1700" spc="-25">
                <a:solidFill>
                  <a:srgbClr val="CBD5E1"/>
                </a:solidFill>
                <a:latin typeface="Viner Hand ITC"/>
                <a:cs typeface="Viner Hand ITC"/>
              </a:rPr>
              <a:t>"</a:t>
            </a:r>
            <a:r>
              <a:rPr dirty="0" sz="1700" spc="10">
                <a:solidFill>
                  <a:srgbClr val="CBD5E1"/>
                </a:solidFill>
                <a:latin typeface="Viner Hand ITC"/>
                <a:cs typeface="Viner Hand ITC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without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explicit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return</a:t>
            </a:r>
            <a:r>
              <a:rPr dirty="0" sz="1700" spc="-10">
                <a:solidFill>
                  <a:srgbClr val="CBD5E1"/>
                </a:solidFill>
                <a:latin typeface="Viner Hand ITC"/>
                <a:cs typeface="Viner Hand ITC"/>
              </a:rPr>
              <a:t>:</a:t>
            </a:r>
            <a:endParaRPr sz="1700">
              <a:latin typeface="Viner Hand ITC"/>
              <a:cs typeface="Viner Hand ITC"/>
            </a:endParaRPr>
          </a:p>
          <a:p>
            <a:pPr marL="172085" indent="-159385">
              <a:lnSpc>
                <a:spcPct val="100000"/>
              </a:lnSpc>
              <a:spcBef>
                <a:spcPts val="960"/>
              </a:spcBef>
              <a:buSzPct val="88235"/>
              <a:buFont typeface="Lucida Sans"/>
              <a:buChar char="•"/>
              <a:tabLst>
                <a:tab pos="172085" algn="l"/>
              </a:tabLst>
            </a:pPr>
            <a:r>
              <a:rPr dirty="0" sz="1700" spc="-85" b="1">
                <a:solidFill>
                  <a:srgbClr val="4ADE80"/>
                </a:solidFill>
                <a:latin typeface="Arial"/>
                <a:cs typeface="Arial"/>
              </a:rPr>
              <a:t>New</a:t>
            </a:r>
            <a:r>
              <a:rPr dirty="0" sz="1700" spc="-12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4ADE80"/>
                </a:solidFill>
                <a:latin typeface="Arial"/>
                <a:cs typeface="Arial"/>
              </a:rPr>
              <a:t>behavior:</a:t>
            </a:r>
            <a:r>
              <a:rPr dirty="0" sz="1700" spc="-5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-35">
                <a:solidFill>
                  <a:srgbClr val="4ADE80"/>
                </a:solidFill>
                <a:latin typeface="Microsoft Sans Serif"/>
                <a:cs typeface="Microsoft Sans Serif"/>
              </a:rPr>
              <a:t>Exit</a:t>
            </a:r>
            <a:r>
              <a:rPr dirty="0" sz="1650" spc="-60">
                <a:solidFill>
                  <a:srgbClr val="4ADE80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4ADE80"/>
                </a:solidFill>
                <a:latin typeface="Microsoft Sans Serif"/>
                <a:cs typeface="Microsoft Sans Serif"/>
              </a:rPr>
              <a:t>status</a:t>
            </a:r>
            <a:r>
              <a:rPr dirty="0" sz="1650" spc="-35">
                <a:solidFill>
                  <a:srgbClr val="4ADE80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4ADE80"/>
                </a:solidFill>
                <a:latin typeface="Microsoft Sans Serif"/>
                <a:cs typeface="Microsoft Sans Serif"/>
              </a:rPr>
              <a:t>is</a:t>
            </a:r>
            <a:r>
              <a:rPr dirty="0" sz="1650" spc="-30">
                <a:solidFill>
                  <a:srgbClr val="4ADE80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50">
                <a:solidFill>
                  <a:srgbClr val="4ADE80"/>
                </a:solidFill>
                <a:latin typeface="Lucida Sans"/>
                <a:cs typeface="Lucida Sans"/>
              </a:rPr>
              <a:t>0</a:t>
            </a:r>
            <a:endParaRPr sz="1650">
              <a:latin typeface="Lucida Sans"/>
              <a:cs typeface="Lucida Sans"/>
            </a:endParaRPr>
          </a:p>
          <a:p>
            <a:pPr marL="173990" indent="-161290">
              <a:lnSpc>
                <a:spcPct val="100000"/>
              </a:lnSpc>
              <a:spcBef>
                <a:spcPts val="960"/>
              </a:spcBef>
              <a:buSzPct val="88235"/>
              <a:buFont typeface="Microsoft Sans Serif"/>
              <a:buChar char="•"/>
              <a:tabLst>
                <a:tab pos="173990" algn="l"/>
              </a:tabLst>
            </a:pPr>
            <a:r>
              <a:rPr dirty="0" sz="1700" spc="-114" b="1">
                <a:solidFill>
                  <a:srgbClr val="F77070"/>
                </a:solidFill>
                <a:latin typeface="Arial"/>
                <a:cs typeface="Arial"/>
              </a:rPr>
              <a:t>Old</a:t>
            </a:r>
            <a:r>
              <a:rPr dirty="0" sz="1700" spc="-12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700" spc="-90" b="1">
                <a:solidFill>
                  <a:srgbClr val="F77070"/>
                </a:solidFill>
                <a:latin typeface="Arial"/>
                <a:cs typeface="Arial"/>
              </a:rPr>
              <a:t>behavior:</a:t>
            </a:r>
            <a:r>
              <a:rPr dirty="0" sz="1700" spc="-5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50" spc="-35">
                <a:solidFill>
                  <a:srgbClr val="F77070"/>
                </a:solidFill>
                <a:latin typeface="Microsoft Sans Serif"/>
                <a:cs typeface="Microsoft Sans Serif"/>
              </a:rPr>
              <a:t>Exit </a:t>
            </a:r>
            <a:r>
              <a:rPr dirty="0" sz="1650" spc="-10">
                <a:solidFill>
                  <a:srgbClr val="F77070"/>
                </a:solidFill>
                <a:latin typeface="Microsoft Sans Serif"/>
                <a:cs typeface="Microsoft Sans Serif"/>
              </a:rPr>
              <a:t>status</a:t>
            </a:r>
            <a:r>
              <a:rPr dirty="0" sz="1650" spc="-25">
                <a:solidFill>
                  <a:srgbClr val="F77070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F77070"/>
                </a:solidFill>
                <a:latin typeface="Microsoft Sans Serif"/>
                <a:cs typeface="Microsoft Sans Serif"/>
              </a:rPr>
              <a:t>undefined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296400" y="1752600"/>
            <a:ext cx="5334000" cy="6515100"/>
            <a:chOff x="9296400" y="1752600"/>
            <a:chExt cx="5334000" cy="6515100"/>
          </a:xfrm>
        </p:grpSpPr>
        <p:sp>
          <p:nvSpPr>
            <p:cNvPr id="14" name="object 14" descr=""/>
            <p:cNvSpPr/>
            <p:nvPr/>
          </p:nvSpPr>
          <p:spPr>
            <a:xfrm>
              <a:off x="9301162" y="1757362"/>
              <a:ext cx="5324475" cy="6505575"/>
            </a:xfrm>
            <a:custGeom>
              <a:avLst/>
              <a:gdLst/>
              <a:ahLst/>
              <a:cxnLst/>
              <a:rect l="l" t="t" r="r" b="b"/>
              <a:pathLst>
                <a:path w="5324475" h="6505575">
                  <a:moveTo>
                    <a:pt x="5257727" y="6505574"/>
                  </a:moveTo>
                  <a:lnTo>
                    <a:pt x="66746" y="6505574"/>
                  </a:lnTo>
                  <a:lnTo>
                    <a:pt x="62100" y="6505116"/>
                  </a:lnTo>
                  <a:lnTo>
                    <a:pt x="24240" y="6487967"/>
                  </a:lnTo>
                  <a:lnTo>
                    <a:pt x="2286" y="6452674"/>
                  </a:lnTo>
                  <a:lnTo>
                    <a:pt x="0" y="6438828"/>
                  </a:lnTo>
                  <a:lnTo>
                    <a:pt x="0" y="64341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6438828"/>
                  </a:lnTo>
                  <a:lnTo>
                    <a:pt x="5309828" y="6477725"/>
                  </a:lnTo>
                  <a:lnTo>
                    <a:pt x="5276039" y="6501930"/>
                  </a:lnTo>
                  <a:lnTo>
                    <a:pt x="5262372" y="6505116"/>
                  </a:lnTo>
                  <a:lnTo>
                    <a:pt x="5257727" y="65055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301162" y="1757362"/>
              <a:ext cx="5324475" cy="6505575"/>
            </a:xfrm>
            <a:custGeom>
              <a:avLst/>
              <a:gdLst/>
              <a:ahLst/>
              <a:cxnLst/>
              <a:rect l="l" t="t" r="r" b="b"/>
              <a:pathLst>
                <a:path w="5324475" h="6505575">
                  <a:moveTo>
                    <a:pt x="0" y="64341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6434137"/>
                  </a:lnTo>
                  <a:lnTo>
                    <a:pt x="5324474" y="6438828"/>
                  </a:lnTo>
                  <a:lnTo>
                    <a:pt x="5324015" y="6443473"/>
                  </a:lnTo>
                  <a:lnTo>
                    <a:pt x="5323100" y="6448074"/>
                  </a:lnTo>
                  <a:lnTo>
                    <a:pt x="5322186" y="6452674"/>
                  </a:lnTo>
                  <a:lnTo>
                    <a:pt x="5303550" y="6484650"/>
                  </a:lnTo>
                  <a:lnTo>
                    <a:pt x="5300233" y="6487967"/>
                  </a:lnTo>
                  <a:lnTo>
                    <a:pt x="5296625" y="6490928"/>
                  </a:lnTo>
                  <a:lnTo>
                    <a:pt x="5292724" y="6493534"/>
                  </a:lnTo>
                  <a:lnTo>
                    <a:pt x="5288823" y="6496140"/>
                  </a:lnTo>
                  <a:lnTo>
                    <a:pt x="5284706" y="6498340"/>
                  </a:lnTo>
                  <a:lnTo>
                    <a:pt x="5280373" y="6500135"/>
                  </a:lnTo>
                  <a:lnTo>
                    <a:pt x="5276039" y="6501930"/>
                  </a:lnTo>
                  <a:lnTo>
                    <a:pt x="5253037" y="6505575"/>
                  </a:lnTo>
                  <a:lnTo>
                    <a:pt x="71437" y="6505575"/>
                  </a:lnTo>
                  <a:lnTo>
                    <a:pt x="44098" y="6500135"/>
                  </a:lnTo>
                  <a:lnTo>
                    <a:pt x="39764" y="6498340"/>
                  </a:lnTo>
                  <a:lnTo>
                    <a:pt x="20923" y="6484650"/>
                  </a:lnTo>
                  <a:lnTo>
                    <a:pt x="17606" y="6481333"/>
                  </a:lnTo>
                  <a:lnTo>
                    <a:pt x="5436" y="6461474"/>
                  </a:lnTo>
                  <a:lnTo>
                    <a:pt x="3641" y="6457140"/>
                  </a:lnTo>
                  <a:lnTo>
                    <a:pt x="2286" y="6452674"/>
                  </a:lnTo>
                  <a:lnTo>
                    <a:pt x="1371" y="6448074"/>
                  </a:lnTo>
                  <a:lnTo>
                    <a:pt x="457" y="6443473"/>
                  </a:lnTo>
                  <a:lnTo>
                    <a:pt x="0" y="6438828"/>
                  </a:lnTo>
                  <a:lnTo>
                    <a:pt x="0" y="64341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539287" y="2490787"/>
              <a:ext cx="4848225" cy="1457325"/>
            </a:xfrm>
            <a:custGeom>
              <a:avLst/>
              <a:gdLst/>
              <a:ahLst/>
              <a:cxnLst/>
              <a:rect l="l" t="t" r="r" b="b"/>
              <a:pathLst>
                <a:path w="4848225" h="1457325">
                  <a:moveTo>
                    <a:pt x="4781477" y="1457325"/>
                  </a:moveTo>
                  <a:lnTo>
                    <a:pt x="66746" y="1457325"/>
                  </a:lnTo>
                  <a:lnTo>
                    <a:pt x="62101" y="1456867"/>
                  </a:lnTo>
                  <a:lnTo>
                    <a:pt x="24240" y="1439718"/>
                  </a:lnTo>
                  <a:lnTo>
                    <a:pt x="2287" y="1404424"/>
                  </a:lnTo>
                  <a:lnTo>
                    <a:pt x="0" y="1390578"/>
                  </a:lnTo>
                  <a:lnTo>
                    <a:pt x="0" y="1385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1390578"/>
                  </a:lnTo>
                  <a:lnTo>
                    <a:pt x="4833579" y="1429475"/>
                  </a:lnTo>
                  <a:lnTo>
                    <a:pt x="4799789" y="1453681"/>
                  </a:lnTo>
                  <a:lnTo>
                    <a:pt x="4786123" y="1456867"/>
                  </a:lnTo>
                  <a:lnTo>
                    <a:pt x="4781477" y="14573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539287" y="2490787"/>
              <a:ext cx="4848225" cy="1457325"/>
            </a:xfrm>
            <a:custGeom>
              <a:avLst/>
              <a:gdLst/>
              <a:ahLst/>
              <a:cxnLst/>
              <a:rect l="l" t="t" r="r" b="b"/>
              <a:pathLst>
                <a:path w="4848225" h="1457325">
                  <a:moveTo>
                    <a:pt x="0" y="1385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385887"/>
                  </a:lnTo>
                  <a:lnTo>
                    <a:pt x="4848224" y="1390578"/>
                  </a:lnTo>
                  <a:lnTo>
                    <a:pt x="4847766" y="1395223"/>
                  </a:lnTo>
                  <a:lnTo>
                    <a:pt x="4846850" y="1399824"/>
                  </a:lnTo>
                  <a:lnTo>
                    <a:pt x="4845936" y="1404424"/>
                  </a:lnTo>
                  <a:lnTo>
                    <a:pt x="4827300" y="1436401"/>
                  </a:lnTo>
                  <a:lnTo>
                    <a:pt x="4823984" y="1439718"/>
                  </a:lnTo>
                  <a:lnTo>
                    <a:pt x="4790722" y="1455952"/>
                  </a:lnTo>
                  <a:lnTo>
                    <a:pt x="4786123" y="1456867"/>
                  </a:lnTo>
                  <a:lnTo>
                    <a:pt x="4781477" y="1457325"/>
                  </a:lnTo>
                  <a:lnTo>
                    <a:pt x="4776787" y="1457325"/>
                  </a:lnTo>
                  <a:lnTo>
                    <a:pt x="71437" y="1457325"/>
                  </a:lnTo>
                  <a:lnTo>
                    <a:pt x="66746" y="1457325"/>
                  </a:lnTo>
                  <a:lnTo>
                    <a:pt x="62101" y="1456867"/>
                  </a:lnTo>
                  <a:lnTo>
                    <a:pt x="57500" y="1455952"/>
                  </a:lnTo>
                  <a:lnTo>
                    <a:pt x="52899" y="1455037"/>
                  </a:lnTo>
                  <a:lnTo>
                    <a:pt x="48432" y="1453681"/>
                  </a:lnTo>
                  <a:lnTo>
                    <a:pt x="44099" y="1451887"/>
                  </a:lnTo>
                  <a:lnTo>
                    <a:pt x="39765" y="1450092"/>
                  </a:lnTo>
                  <a:lnTo>
                    <a:pt x="20923" y="1436401"/>
                  </a:lnTo>
                  <a:lnTo>
                    <a:pt x="17606" y="1433084"/>
                  </a:lnTo>
                  <a:lnTo>
                    <a:pt x="5437" y="1413225"/>
                  </a:lnTo>
                  <a:lnTo>
                    <a:pt x="3641" y="1408891"/>
                  </a:lnTo>
                  <a:lnTo>
                    <a:pt x="2287" y="1404424"/>
                  </a:lnTo>
                  <a:lnTo>
                    <a:pt x="1371" y="1399824"/>
                  </a:lnTo>
                  <a:lnTo>
                    <a:pt x="457" y="1395223"/>
                  </a:lnTo>
                  <a:lnTo>
                    <a:pt x="0" y="1390578"/>
                  </a:lnTo>
                  <a:lnTo>
                    <a:pt x="0" y="1385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539287" y="4452937"/>
              <a:ext cx="4848225" cy="1266825"/>
            </a:xfrm>
            <a:custGeom>
              <a:avLst/>
              <a:gdLst/>
              <a:ahLst/>
              <a:cxnLst/>
              <a:rect l="l" t="t" r="r" b="b"/>
              <a:pathLst>
                <a:path w="4848225" h="1266825">
                  <a:moveTo>
                    <a:pt x="4781477" y="1266825"/>
                  </a:moveTo>
                  <a:lnTo>
                    <a:pt x="66746" y="1266825"/>
                  </a:lnTo>
                  <a:lnTo>
                    <a:pt x="62101" y="1266367"/>
                  </a:lnTo>
                  <a:lnTo>
                    <a:pt x="24240" y="1249218"/>
                  </a:lnTo>
                  <a:lnTo>
                    <a:pt x="2287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4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200078"/>
                  </a:lnTo>
                  <a:lnTo>
                    <a:pt x="4833579" y="1238975"/>
                  </a:lnTo>
                  <a:lnTo>
                    <a:pt x="4799789" y="1263181"/>
                  </a:lnTo>
                  <a:lnTo>
                    <a:pt x="4786123" y="1266367"/>
                  </a:lnTo>
                  <a:lnTo>
                    <a:pt x="4781477" y="1266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539287" y="4452937"/>
              <a:ext cx="4848225" cy="1266825"/>
            </a:xfrm>
            <a:custGeom>
              <a:avLst/>
              <a:gdLst/>
              <a:ahLst/>
              <a:cxnLst/>
              <a:rect l="l" t="t" r="r" b="b"/>
              <a:pathLst>
                <a:path w="48482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8"/>
                  </a:lnTo>
                  <a:lnTo>
                    <a:pt x="4820374" y="14644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39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195387"/>
                  </a:lnTo>
                  <a:lnTo>
                    <a:pt x="4848224" y="1200078"/>
                  </a:lnTo>
                  <a:lnTo>
                    <a:pt x="4847766" y="1204723"/>
                  </a:lnTo>
                  <a:lnTo>
                    <a:pt x="4846850" y="1209324"/>
                  </a:lnTo>
                  <a:lnTo>
                    <a:pt x="4845936" y="1213924"/>
                  </a:lnTo>
                  <a:lnTo>
                    <a:pt x="4827300" y="1245901"/>
                  </a:lnTo>
                  <a:lnTo>
                    <a:pt x="4823984" y="1249218"/>
                  </a:lnTo>
                  <a:lnTo>
                    <a:pt x="4804123" y="1261386"/>
                  </a:lnTo>
                  <a:lnTo>
                    <a:pt x="4799789" y="1263181"/>
                  </a:lnTo>
                  <a:lnTo>
                    <a:pt x="4795322" y="1264536"/>
                  </a:lnTo>
                  <a:lnTo>
                    <a:pt x="4790722" y="1265452"/>
                  </a:lnTo>
                  <a:lnTo>
                    <a:pt x="4786123" y="1266367"/>
                  </a:lnTo>
                  <a:lnTo>
                    <a:pt x="4781477" y="1266825"/>
                  </a:lnTo>
                  <a:lnTo>
                    <a:pt x="4776787" y="1266825"/>
                  </a:lnTo>
                  <a:lnTo>
                    <a:pt x="71437" y="1266825"/>
                  </a:lnTo>
                  <a:lnTo>
                    <a:pt x="66746" y="1266825"/>
                  </a:lnTo>
                  <a:lnTo>
                    <a:pt x="62101" y="1266367"/>
                  </a:lnTo>
                  <a:lnTo>
                    <a:pt x="57500" y="1265452"/>
                  </a:lnTo>
                  <a:lnTo>
                    <a:pt x="52899" y="1264536"/>
                  </a:lnTo>
                  <a:lnTo>
                    <a:pt x="48432" y="1263181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4645" y="1238976"/>
                  </a:lnTo>
                  <a:lnTo>
                    <a:pt x="12039" y="1235075"/>
                  </a:lnTo>
                  <a:lnTo>
                    <a:pt x="9432" y="1231175"/>
                  </a:lnTo>
                  <a:lnTo>
                    <a:pt x="7231" y="1227058"/>
                  </a:lnTo>
                  <a:lnTo>
                    <a:pt x="5437" y="1222725"/>
                  </a:lnTo>
                  <a:lnTo>
                    <a:pt x="3641" y="1218392"/>
                  </a:lnTo>
                  <a:lnTo>
                    <a:pt x="2287" y="1213924"/>
                  </a:lnTo>
                  <a:lnTo>
                    <a:pt x="1371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539287" y="6491288"/>
              <a:ext cx="4848225" cy="1266825"/>
            </a:xfrm>
            <a:custGeom>
              <a:avLst/>
              <a:gdLst/>
              <a:ahLst/>
              <a:cxnLst/>
              <a:rect l="l" t="t" r="r" b="b"/>
              <a:pathLst>
                <a:path w="4848225" h="1266825">
                  <a:moveTo>
                    <a:pt x="4781477" y="1266824"/>
                  </a:moveTo>
                  <a:lnTo>
                    <a:pt x="66746" y="1266824"/>
                  </a:lnTo>
                  <a:lnTo>
                    <a:pt x="62101" y="1266366"/>
                  </a:lnTo>
                  <a:lnTo>
                    <a:pt x="24240" y="1249217"/>
                  </a:lnTo>
                  <a:lnTo>
                    <a:pt x="2287" y="1213923"/>
                  </a:lnTo>
                  <a:lnTo>
                    <a:pt x="0" y="1200076"/>
                  </a:lnTo>
                  <a:lnTo>
                    <a:pt x="0" y="11953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2" y="3641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4"/>
                  </a:lnTo>
                  <a:lnTo>
                    <a:pt x="4844581" y="48432"/>
                  </a:lnTo>
                  <a:lnTo>
                    <a:pt x="4848224" y="66745"/>
                  </a:lnTo>
                  <a:lnTo>
                    <a:pt x="4848224" y="1200076"/>
                  </a:lnTo>
                  <a:lnTo>
                    <a:pt x="4833579" y="1238974"/>
                  </a:lnTo>
                  <a:lnTo>
                    <a:pt x="4799789" y="1263180"/>
                  </a:lnTo>
                  <a:lnTo>
                    <a:pt x="4786123" y="1266366"/>
                  </a:lnTo>
                  <a:lnTo>
                    <a:pt x="4781477" y="1266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39287" y="6491287"/>
              <a:ext cx="4848225" cy="1266825"/>
            </a:xfrm>
            <a:custGeom>
              <a:avLst/>
              <a:gdLst/>
              <a:ahLst/>
              <a:cxnLst/>
              <a:rect l="l" t="t" r="r" b="b"/>
              <a:pathLst>
                <a:path w="48482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8" y="44098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6"/>
                  </a:lnTo>
                  <a:lnTo>
                    <a:pt x="48432" y="3642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816473" y="12038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195387"/>
                  </a:lnTo>
                  <a:lnTo>
                    <a:pt x="4848224" y="1200077"/>
                  </a:lnTo>
                  <a:lnTo>
                    <a:pt x="4847766" y="1204722"/>
                  </a:lnTo>
                  <a:lnTo>
                    <a:pt x="4846850" y="1209323"/>
                  </a:lnTo>
                  <a:lnTo>
                    <a:pt x="4845936" y="1213924"/>
                  </a:lnTo>
                  <a:lnTo>
                    <a:pt x="4827300" y="1245901"/>
                  </a:lnTo>
                  <a:lnTo>
                    <a:pt x="4823984" y="1249218"/>
                  </a:lnTo>
                  <a:lnTo>
                    <a:pt x="4786123" y="1266367"/>
                  </a:lnTo>
                  <a:lnTo>
                    <a:pt x="4781477" y="1266825"/>
                  </a:lnTo>
                  <a:lnTo>
                    <a:pt x="4776787" y="1266825"/>
                  </a:lnTo>
                  <a:lnTo>
                    <a:pt x="71437" y="1266825"/>
                  </a:lnTo>
                  <a:lnTo>
                    <a:pt x="66746" y="1266825"/>
                  </a:lnTo>
                  <a:lnTo>
                    <a:pt x="62101" y="1266367"/>
                  </a:lnTo>
                  <a:lnTo>
                    <a:pt x="57500" y="1265452"/>
                  </a:lnTo>
                  <a:lnTo>
                    <a:pt x="52899" y="1264536"/>
                  </a:lnTo>
                  <a:lnTo>
                    <a:pt x="48432" y="1263181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9432" y="1231174"/>
                  </a:lnTo>
                  <a:lnTo>
                    <a:pt x="5437" y="1222725"/>
                  </a:lnTo>
                  <a:lnTo>
                    <a:pt x="3641" y="1218391"/>
                  </a:lnTo>
                  <a:lnTo>
                    <a:pt x="2287" y="1213924"/>
                  </a:lnTo>
                  <a:lnTo>
                    <a:pt x="1371" y="1209323"/>
                  </a:lnTo>
                  <a:lnTo>
                    <a:pt x="457" y="1204722"/>
                  </a:lnTo>
                  <a:lnTo>
                    <a:pt x="0" y="1200077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572625" y="2095500"/>
              <a:ext cx="152400" cy="133350"/>
            </a:xfrm>
            <a:custGeom>
              <a:avLst/>
              <a:gdLst/>
              <a:ahLst/>
              <a:cxnLst/>
              <a:rect l="l" t="t" r="r" b="b"/>
              <a:pathLst>
                <a:path w="152400" h="133350">
                  <a:moveTo>
                    <a:pt x="0" y="114300"/>
                  </a:moveTo>
                  <a:lnTo>
                    <a:pt x="57150" y="57150"/>
                  </a:lnTo>
                  <a:lnTo>
                    <a:pt x="0" y="0"/>
                  </a:lnTo>
                </a:path>
                <a:path w="152400" h="133350">
                  <a:moveTo>
                    <a:pt x="76200" y="133350"/>
                  </a:moveTo>
                  <a:lnTo>
                    <a:pt x="152400" y="13335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864725" y="1932349"/>
            <a:ext cx="228092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Classic</a:t>
            </a: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35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683750" y="2635250"/>
            <a:ext cx="14662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&lt;stdio.h&gt;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9683750" y="2985770"/>
            <a:ext cx="2346325" cy="787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main()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50">
                <a:solidFill>
                  <a:srgbClr val="4ADE80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printf("hello,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world\n");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50">
                <a:solidFill>
                  <a:srgbClr val="4ADE80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521825" y="4077999"/>
            <a:ext cx="230124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65" b="1">
                <a:solidFill>
                  <a:srgbClr val="F77070"/>
                </a:solidFill>
                <a:latin typeface="Arial"/>
                <a:cs typeface="Arial"/>
              </a:rPr>
              <a:t>Without</a:t>
            </a:r>
            <a:r>
              <a:rPr dirty="0" sz="1650" spc="-85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F77070"/>
                </a:solidFill>
                <a:latin typeface="Arial"/>
                <a:cs typeface="Arial"/>
              </a:rPr>
              <a:t>C99</a:t>
            </a:r>
            <a:r>
              <a:rPr dirty="0" sz="1650" spc="-80" b="1">
                <a:solidFill>
                  <a:srgbClr val="F77070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F77070"/>
                </a:solidFill>
                <a:latin typeface="Arial"/>
                <a:cs typeface="Arial"/>
              </a:rPr>
              <a:t>extensions: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683750" y="4566920"/>
            <a:ext cx="1066165" cy="977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gcc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hello.c</a:t>
            </a:r>
            <a:endParaRPr sz="1050">
              <a:latin typeface="Courier New"/>
              <a:cs typeface="Courier New"/>
            </a:endParaRPr>
          </a:p>
          <a:p>
            <a:pPr marL="12700" marR="85090">
              <a:lnSpc>
                <a:spcPct val="119000"/>
              </a:lnSpc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./a.out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hello,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world</a:t>
            </a:r>
            <a:endParaRPr sz="1050">
              <a:latin typeface="Courier New"/>
              <a:cs typeface="Courier New"/>
            </a:endParaRPr>
          </a:p>
          <a:p>
            <a:pPr marL="12700" marR="325120">
              <a:lnSpc>
                <a:spcPct val="119000"/>
              </a:lnSpc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echo 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$? 13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21825" y="5751573"/>
            <a:ext cx="1318895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40">
                <a:solidFill>
                  <a:srgbClr val="94A2B8"/>
                </a:solidFill>
                <a:latin typeface="Microsoft Sans Serif"/>
                <a:cs typeface="Microsoft Sans Serif"/>
              </a:rPr>
              <a:t>Random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exit</a:t>
            </a:r>
            <a:r>
              <a:rPr dirty="0" sz="1300" spc="-4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94A2B8"/>
                </a:solidFill>
                <a:latin typeface="Microsoft Sans Serif"/>
                <a:cs typeface="Microsoft Sans Serif"/>
              </a:rPr>
              <a:t>code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521825" y="6116349"/>
            <a:ext cx="200152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60" b="1">
                <a:solidFill>
                  <a:srgbClr val="4ADE80"/>
                </a:solidFill>
                <a:latin typeface="Arial"/>
                <a:cs typeface="Arial"/>
              </a:rPr>
              <a:t>With</a:t>
            </a:r>
            <a:r>
              <a:rPr dirty="0" sz="1650" spc="-85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b="1">
                <a:solidFill>
                  <a:srgbClr val="4ADE80"/>
                </a:solidFill>
                <a:latin typeface="Arial"/>
                <a:cs typeface="Arial"/>
              </a:rPr>
              <a:t>C99</a:t>
            </a:r>
            <a:r>
              <a:rPr dirty="0" sz="1650" spc="-80" b="1">
                <a:solidFill>
                  <a:srgbClr val="4ADE80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4ADE80"/>
                </a:solidFill>
                <a:latin typeface="Arial"/>
                <a:cs typeface="Arial"/>
              </a:rPr>
              <a:t>extensions:</a:t>
            </a:r>
            <a:endParaRPr sz="165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521825" y="6605269"/>
            <a:ext cx="1948180" cy="141414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gcc -std=c99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hello.c</a:t>
            </a:r>
            <a:endParaRPr sz="1050">
              <a:latin typeface="Courier New"/>
              <a:cs typeface="Courier New"/>
            </a:endParaRPr>
          </a:p>
          <a:p>
            <a:pPr marL="174625" marR="805180">
              <a:lnSpc>
                <a:spcPct val="119000"/>
              </a:lnSpc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./a.out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hello,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world</a:t>
            </a:r>
            <a:endParaRPr sz="1050">
              <a:latin typeface="Courier New"/>
              <a:cs typeface="Courier New"/>
            </a:endParaRPr>
          </a:p>
          <a:p>
            <a:pPr marL="174625" marR="1045210">
              <a:lnSpc>
                <a:spcPct val="119000"/>
              </a:lnSpc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echo 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$? </a:t>
            </a:r>
            <a:r>
              <a:rPr dirty="0" sz="1050" spc="-50">
                <a:solidFill>
                  <a:srgbClr val="CBD5E1"/>
                </a:solidFill>
                <a:latin typeface="Courier New"/>
                <a:cs typeface="Courier New"/>
              </a:rPr>
              <a:t>0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300" spc="-20">
                <a:solidFill>
                  <a:srgbClr val="94A2B8"/>
                </a:solidFill>
                <a:latin typeface="Microsoft Sans Serif"/>
                <a:cs typeface="Microsoft Sans Serif"/>
              </a:rPr>
              <a:t>Exit</a:t>
            </a:r>
            <a:r>
              <a:rPr dirty="0" sz="1300" spc="-3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code</a:t>
            </a:r>
            <a:r>
              <a:rPr dirty="0" sz="1300" spc="-3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is</a:t>
            </a:r>
            <a:r>
              <a:rPr dirty="0" sz="1300" spc="-2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0">
                <a:solidFill>
                  <a:srgbClr val="94A2B8"/>
                </a:solidFill>
                <a:latin typeface="Lucida Sans"/>
                <a:cs typeface="Lucida Sans"/>
              </a:rPr>
              <a:t>0</a:t>
            </a:r>
            <a:endParaRPr sz="130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571" rIns="0" bIns="0" rtlCol="0" vert="horz">
            <a:spAutoFit/>
          </a:bodyPr>
          <a:lstStyle/>
          <a:p>
            <a:pPr marL="1191895">
              <a:lnSpc>
                <a:spcPct val="100000"/>
              </a:lnSpc>
              <a:spcBef>
                <a:spcPts val="990"/>
              </a:spcBef>
            </a:pPr>
            <a:r>
              <a:rPr dirty="0" sz="5100" spc="-295"/>
              <a:t>Exit</a:t>
            </a:r>
            <a:r>
              <a:rPr dirty="0" sz="5100" spc="-340"/>
              <a:t> </a:t>
            </a:r>
            <a:r>
              <a:rPr dirty="0" sz="5100" spc="-260"/>
              <a:t>Handlers</a:t>
            </a:r>
            <a:r>
              <a:rPr dirty="0" sz="5100" spc="-335"/>
              <a:t> </a:t>
            </a:r>
            <a:r>
              <a:rPr dirty="0" sz="5200" spc="-105">
                <a:latin typeface="Gill Sans MT"/>
                <a:cs typeface="Gill Sans MT"/>
              </a:rPr>
              <a:t>(</a:t>
            </a:r>
            <a:r>
              <a:rPr dirty="0" sz="5100" spc="-105"/>
              <a:t>atexit</a:t>
            </a:r>
            <a:r>
              <a:rPr dirty="0" sz="5200" spc="-105">
                <a:latin typeface="Gill Sans MT"/>
                <a:cs typeface="Gill Sans MT"/>
              </a:rPr>
              <a:t>)</a:t>
            </a:r>
            <a:endParaRPr sz="5200">
              <a:latin typeface="Gill Sans MT"/>
              <a:cs typeface="Gill Sans MT"/>
            </a:endParaRPr>
          </a:p>
          <a:p>
            <a:pPr marL="1107440">
              <a:lnSpc>
                <a:spcPct val="100000"/>
              </a:lnSpc>
              <a:spcBef>
                <a:spcPts val="434"/>
              </a:spcBef>
            </a:pP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Registering</a:t>
            </a:r>
            <a:r>
              <a:rPr dirty="0" sz="2500" spc="-9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to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70" b="0">
                <a:solidFill>
                  <a:srgbClr val="93C4FD"/>
                </a:solidFill>
                <a:latin typeface="Microsoft Sans Serif"/>
                <a:cs typeface="Microsoft Sans Serif"/>
              </a:rPr>
              <a:t>Run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at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Program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20" b="0">
                <a:solidFill>
                  <a:srgbClr val="93C4FD"/>
                </a:solidFill>
                <a:latin typeface="Microsoft Sans Serif"/>
                <a:cs typeface="Microsoft Sans Serif"/>
              </a:rPr>
              <a:t>Exit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3810000"/>
            <a:chOff x="3657600" y="1752600"/>
            <a:chExt cx="5334000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3800475"/>
            </a:xfrm>
            <a:custGeom>
              <a:avLst/>
              <a:gdLst/>
              <a:ahLst/>
              <a:cxnLst/>
              <a:rect l="l" t="t" r="r" b="b"/>
              <a:pathLst>
                <a:path w="5324475" h="3800475">
                  <a:moveTo>
                    <a:pt x="5257728" y="3800474"/>
                  </a:moveTo>
                  <a:lnTo>
                    <a:pt x="66746" y="3800474"/>
                  </a:lnTo>
                  <a:lnTo>
                    <a:pt x="62101" y="3800016"/>
                  </a:lnTo>
                  <a:lnTo>
                    <a:pt x="24240" y="3782868"/>
                  </a:lnTo>
                  <a:lnTo>
                    <a:pt x="2286" y="3747574"/>
                  </a:lnTo>
                  <a:lnTo>
                    <a:pt x="0" y="3733728"/>
                  </a:lnTo>
                  <a:lnTo>
                    <a:pt x="0" y="37290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3733728"/>
                  </a:lnTo>
                  <a:lnTo>
                    <a:pt x="5309829" y="3772625"/>
                  </a:lnTo>
                  <a:lnTo>
                    <a:pt x="5276040" y="3796831"/>
                  </a:lnTo>
                  <a:lnTo>
                    <a:pt x="5262372" y="3800016"/>
                  </a:lnTo>
                  <a:lnTo>
                    <a:pt x="5257728" y="38004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3800475"/>
            </a:xfrm>
            <a:custGeom>
              <a:avLst/>
              <a:gdLst/>
              <a:ahLst/>
              <a:cxnLst/>
              <a:rect l="l" t="t" r="r" b="b"/>
              <a:pathLst>
                <a:path w="5324475" h="3800475">
                  <a:moveTo>
                    <a:pt x="0" y="37290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3729037"/>
                  </a:lnTo>
                  <a:lnTo>
                    <a:pt x="5319036" y="3756375"/>
                  </a:lnTo>
                  <a:lnTo>
                    <a:pt x="5317241" y="3760708"/>
                  </a:lnTo>
                  <a:lnTo>
                    <a:pt x="5315040" y="3764824"/>
                  </a:lnTo>
                  <a:lnTo>
                    <a:pt x="5312434" y="3768725"/>
                  </a:lnTo>
                  <a:lnTo>
                    <a:pt x="5309829" y="3772625"/>
                  </a:lnTo>
                  <a:lnTo>
                    <a:pt x="5280374" y="3795036"/>
                  </a:lnTo>
                  <a:lnTo>
                    <a:pt x="5276040" y="3796831"/>
                  </a:lnTo>
                  <a:lnTo>
                    <a:pt x="5253037" y="3800475"/>
                  </a:lnTo>
                  <a:lnTo>
                    <a:pt x="71437" y="3800475"/>
                  </a:lnTo>
                  <a:lnTo>
                    <a:pt x="44099" y="3795036"/>
                  </a:lnTo>
                  <a:lnTo>
                    <a:pt x="39765" y="3793241"/>
                  </a:lnTo>
                  <a:lnTo>
                    <a:pt x="20923" y="3779551"/>
                  </a:lnTo>
                  <a:lnTo>
                    <a:pt x="17606" y="3776234"/>
                  </a:lnTo>
                  <a:lnTo>
                    <a:pt x="14645" y="3772626"/>
                  </a:lnTo>
                  <a:lnTo>
                    <a:pt x="12039" y="3768725"/>
                  </a:lnTo>
                  <a:lnTo>
                    <a:pt x="9432" y="3764825"/>
                  </a:lnTo>
                  <a:lnTo>
                    <a:pt x="7232" y="3760708"/>
                  </a:lnTo>
                  <a:lnTo>
                    <a:pt x="5437" y="3756375"/>
                  </a:lnTo>
                  <a:lnTo>
                    <a:pt x="3642" y="3752041"/>
                  </a:lnTo>
                  <a:lnTo>
                    <a:pt x="2286" y="3747574"/>
                  </a:lnTo>
                  <a:lnTo>
                    <a:pt x="1372" y="3742974"/>
                  </a:lnTo>
                  <a:lnTo>
                    <a:pt x="457" y="3738373"/>
                  </a:lnTo>
                  <a:lnTo>
                    <a:pt x="0" y="3733728"/>
                  </a:lnTo>
                  <a:lnTo>
                    <a:pt x="0" y="37290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2490787"/>
              <a:ext cx="4848225" cy="1266825"/>
            </a:xfrm>
            <a:custGeom>
              <a:avLst/>
              <a:gdLst/>
              <a:ahLst/>
              <a:cxnLst/>
              <a:rect l="l" t="t" r="r" b="b"/>
              <a:pathLst>
                <a:path w="4848225" h="1266825">
                  <a:moveTo>
                    <a:pt x="4781478" y="1266825"/>
                  </a:moveTo>
                  <a:lnTo>
                    <a:pt x="66747" y="1266825"/>
                  </a:lnTo>
                  <a:lnTo>
                    <a:pt x="62101" y="1266367"/>
                  </a:lnTo>
                  <a:lnTo>
                    <a:pt x="24240" y="1249218"/>
                  </a:lnTo>
                  <a:lnTo>
                    <a:pt x="2287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1200078"/>
                  </a:lnTo>
                  <a:lnTo>
                    <a:pt x="4833578" y="1238975"/>
                  </a:lnTo>
                  <a:lnTo>
                    <a:pt x="4799790" y="1263181"/>
                  </a:lnTo>
                  <a:lnTo>
                    <a:pt x="4786123" y="1266367"/>
                  </a:lnTo>
                  <a:lnTo>
                    <a:pt x="4781478" y="1266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2490787"/>
              <a:ext cx="4848225" cy="1266825"/>
            </a:xfrm>
            <a:custGeom>
              <a:avLst/>
              <a:gdLst/>
              <a:ahLst/>
              <a:cxnLst/>
              <a:rect l="l" t="t" r="r" b="b"/>
              <a:pathLst>
                <a:path w="48482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6851" y="57500"/>
                  </a:lnTo>
                  <a:lnTo>
                    <a:pt x="4847767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195387"/>
                  </a:lnTo>
                  <a:lnTo>
                    <a:pt x="4836184" y="1235075"/>
                  </a:lnTo>
                  <a:lnTo>
                    <a:pt x="4833578" y="1238975"/>
                  </a:lnTo>
                  <a:lnTo>
                    <a:pt x="4799790" y="1263181"/>
                  </a:lnTo>
                  <a:lnTo>
                    <a:pt x="4790723" y="1265451"/>
                  </a:lnTo>
                  <a:lnTo>
                    <a:pt x="4786123" y="1266367"/>
                  </a:lnTo>
                  <a:lnTo>
                    <a:pt x="4781478" y="1266825"/>
                  </a:lnTo>
                  <a:lnTo>
                    <a:pt x="4776787" y="1266825"/>
                  </a:lnTo>
                  <a:lnTo>
                    <a:pt x="71437" y="1266825"/>
                  </a:lnTo>
                  <a:lnTo>
                    <a:pt x="66747" y="1266825"/>
                  </a:lnTo>
                  <a:lnTo>
                    <a:pt x="62101" y="1266367"/>
                  </a:lnTo>
                  <a:lnTo>
                    <a:pt x="24240" y="1249218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4644" y="1238975"/>
                  </a:lnTo>
                  <a:lnTo>
                    <a:pt x="12039" y="1235075"/>
                  </a:lnTo>
                  <a:lnTo>
                    <a:pt x="9433" y="1231175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5250" y="2066925"/>
              <a:ext cx="209550" cy="19050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044950" y="2635250"/>
            <a:ext cx="154622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&lt;stdlib.h&gt;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44950" y="3016250"/>
            <a:ext cx="25063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atexit(void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(*func)(void));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44950" y="3397250"/>
            <a:ext cx="274637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Returns: 0 if OK, nonzero on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error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883025" y="3763550"/>
            <a:ext cx="3940175" cy="1549400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172720" indent="-160020">
              <a:lnSpc>
                <a:spcPct val="100000"/>
              </a:lnSpc>
              <a:spcBef>
                <a:spcPts val="1115"/>
              </a:spcBef>
              <a:buFont typeface="Comic Sans MS"/>
              <a:buChar char="•"/>
              <a:tabLst>
                <a:tab pos="172720" algn="l"/>
              </a:tabLst>
            </a:pPr>
            <a:r>
              <a:rPr dirty="0" sz="1650" spc="-45">
                <a:solidFill>
                  <a:srgbClr val="CBD5E1"/>
                </a:solidFill>
                <a:latin typeface="Microsoft Sans Serif"/>
                <a:cs typeface="Microsoft Sans Serif"/>
              </a:rPr>
              <a:t>Register</a:t>
            </a:r>
            <a:r>
              <a:rPr dirty="0" sz="1650" spc="-6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at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least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95">
                <a:solidFill>
                  <a:srgbClr val="CBD5E1"/>
                </a:solidFill>
                <a:latin typeface="Comic Sans MS"/>
                <a:cs typeface="Comic Sans MS"/>
              </a:rPr>
              <a:t>32</a:t>
            </a:r>
            <a:r>
              <a:rPr dirty="0" sz="1650" spc="-75">
                <a:solidFill>
                  <a:srgbClr val="CBD5E1"/>
                </a:solidFill>
                <a:latin typeface="Comic Sans MS"/>
                <a:cs typeface="Comic Sans MS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5">
                <a:solidFill>
                  <a:srgbClr val="CBD5E1"/>
                </a:solidFill>
                <a:latin typeface="Comic Sans MS"/>
                <a:cs typeface="Comic Sans MS"/>
              </a:rPr>
              <a:t>(</a:t>
            </a:r>
            <a:r>
              <a:rPr dirty="0" sz="1650" spc="-105">
                <a:solidFill>
                  <a:srgbClr val="CBD5E1"/>
                </a:solidFill>
                <a:latin typeface="Microsoft Sans Serif"/>
                <a:cs typeface="Microsoft Sans Serif"/>
              </a:rPr>
              <a:t>ISO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1650" spc="-25">
                <a:solidFill>
                  <a:srgbClr val="CBD5E1"/>
                </a:solidFill>
                <a:latin typeface="Comic Sans MS"/>
                <a:cs typeface="Comic Sans MS"/>
              </a:rPr>
              <a:t>)</a:t>
            </a:r>
            <a:endParaRPr sz="1650">
              <a:latin typeface="Comic Sans MS"/>
              <a:cs typeface="Comic Sans MS"/>
            </a:endParaRPr>
          </a:p>
          <a:p>
            <a:pPr marL="172720" indent="-160020">
              <a:lnSpc>
                <a:spcPct val="100000"/>
              </a:lnSpc>
              <a:spcBef>
                <a:spcPts val="1019"/>
              </a:spcBef>
              <a:buFont typeface="Comic Sans MS"/>
              <a:buChar char="•"/>
              <a:tabLst>
                <a:tab pos="172720" algn="l"/>
              </a:tabLst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Functions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called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in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reverse</a:t>
            </a:r>
            <a:r>
              <a:rPr dirty="0" sz="165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order</a:t>
            </a:r>
            <a:endParaRPr sz="1650">
              <a:latin typeface="Microsoft Sans Serif"/>
              <a:cs typeface="Microsoft Sans Serif"/>
            </a:endParaRPr>
          </a:p>
          <a:p>
            <a:pPr marL="172720" indent="-160020">
              <a:lnSpc>
                <a:spcPct val="100000"/>
              </a:lnSpc>
              <a:spcBef>
                <a:spcPts val="1019"/>
              </a:spcBef>
              <a:buFont typeface="Comic Sans MS"/>
              <a:buChar char="•"/>
              <a:tabLst>
                <a:tab pos="172720" algn="l"/>
              </a:tabLst>
            </a:pP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Each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function</a:t>
            </a: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called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once</a:t>
            </a:r>
            <a:r>
              <a:rPr dirty="0" sz="165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per</a:t>
            </a:r>
            <a:r>
              <a:rPr dirty="0" sz="1650" spc="-5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registration</a:t>
            </a:r>
            <a:endParaRPr sz="1650">
              <a:latin typeface="Microsoft Sans Serif"/>
              <a:cs typeface="Microsoft Sans Serif"/>
            </a:endParaRPr>
          </a:p>
          <a:p>
            <a:pPr marL="172720" indent="-160020">
              <a:lnSpc>
                <a:spcPct val="100000"/>
              </a:lnSpc>
              <a:spcBef>
                <a:spcPts val="1019"/>
              </a:spcBef>
              <a:buFont typeface="Comic Sans MS"/>
              <a:buChar char="•"/>
              <a:tabLst>
                <a:tab pos="172720" algn="l"/>
              </a:tabLst>
            </a:pP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No</a:t>
            </a:r>
            <a:r>
              <a:rPr dirty="0" sz="1650" spc="-10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r>
              <a:rPr dirty="0" sz="1650" spc="-35">
                <a:solidFill>
                  <a:srgbClr val="CBD5E1"/>
                </a:solidFill>
                <a:latin typeface="Comic Sans MS"/>
                <a:cs typeface="Comic Sans MS"/>
              </a:rPr>
              <a:t>,</a:t>
            </a:r>
            <a:r>
              <a:rPr dirty="0" sz="1650" spc="-90">
                <a:solidFill>
                  <a:srgbClr val="CBD5E1"/>
                </a:solidFill>
                <a:latin typeface="Comic Sans MS"/>
                <a:cs typeface="Comic Sans MS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no</a:t>
            </a:r>
            <a:r>
              <a:rPr dirty="0" sz="1650" spc="-8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return</a:t>
            </a:r>
            <a:r>
              <a:rPr dirty="0" sz="1650" spc="-7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value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657600" y="5791200"/>
            <a:ext cx="5334000" cy="2076450"/>
            <a:chOff x="3657600" y="5791200"/>
            <a:chExt cx="5334000" cy="2076450"/>
          </a:xfrm>
        </p:grpSpPr>
        <p:sp>
          <p:nvSpPr>
            <p:cNvPr id="14" name="object 14" descr=""/>
            <p:cNvSpPr/>
            <p:nvPr/>
          </p:nvSpPr>
          <p:spPr>
            <a:xfrm>
              <a:off x="3662362" y="5795962"/>
              <a:ext cx="5324475" cy="2066925"/>
            </a:xfrm>
            <a:custGeom>
              <a:avLst/>
              <a:gdLst/>
              <a:ahLst/>
              <a:cxnLst/>
              <a:rect l="l" t="t" r="r" b="b"/>
              <a:pathLst>
                <a:path w="5324475" h="2066925">
                  <a:moveTo>
                    <a:pt x="5257728" y="2066924"/>
                  </a:moveTo>
                  <a:lnTo>
                    <a:pt x="66746" y="2066924"/>
                  </a:lnTo>
                  <a:lnTo>
                    <a:pt x="62101" y="2066466"/>
                  </a:lnTo>
                  <a:lnTo>
                    <a:pt x="24240" y="2049317"/>
                  </a:lnTo>
                  <a:lnTo>
                    <a:pt x="2286" y="2014023"/>
                  </a:lnTo>
                  <a:lnTo>
                    <a:pt x="0" y="2000178"/>
                  </a:lnTo>
                  <a:lnTo>
                    <a:pt x="0" y="19954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2000178"/>
                  </a:lnTo>
                  <a:lnTo>
                    <a:pt x="5309829" y="2039074"/>
                  </a:lnTo>
                  <a:lnTo>
                    <a:pt x="5276040" y="2063281"/>
                  </a:lnTo>
                  <a:lnTo>
                    <a:pt x="5262372" y="2066466"/>
                  </a:lnTo>
                  <a:lnTo>
                    <a:pt x="5257728" y="206692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662362" y="5795962"/>
              <a:ext cx="5324475" cy="2066925"/>
            </a:xfrm>
            <a:custGeom>
              <a:avLst/>
              <a:gdLst/>
              <a:ahLst/>
              <a:cxnLst/>
              <a:rect l="l" t="t" r="r" b="b"/>
              <a:pathLst>
                <a:path w="5324475" h="2066925">
                  <a:moveTo>
                    <a:pt x="0" y="1995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6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7"/>
                  </a:lnTo>
                  <a:lnTo>
                    <a:pt x="5315040" y="35648"/>
                  </a:lnTo>
                  <a:lnTo>
                    <a:pt x="5317241" y="39764"/>
                  </a:lnTo>
                  <a:lnTo>
                    <a:pt x="5319036" y="44098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1995487"/>
                  </a:lnTo>
                  <a:lnTo>
                    <a:pt x="5319036" y="2022824"/>
                  </a:lnTo>
                  <a:lnTo>
                    <a:pt x="5317241" y="2027158"/>
                  </a:lnTo>
                  <a:lnTo>
                    <a:pt x="5315040" y="2031274"/>
                  </a:lnTo>
                  <a:lnTo>
                    <a:pt x="5312434" y="2035175"/>
                  </a:lnTo>
                  <a:lnTo>
                    <a:pt x="5309829" y="2039074"/>
                  </a:lnTo>
                  <a:lnTo>
                    <a:pt x="5292724" y="2054884"/>
                  </a:lnTo>
                  <a:lnTo>
                    <a:pt x="5288824" y="2057490"/>
                  </a:lnTo>
                  <a:lnTo>
                    <a:pt x="5284708" y="2059691"/>
                  </a:lnTo>
                  <a:lnTo>
                    <a:pt x="5280374" y="2061486"/>
                  </a:lnTo>
                  <a:lnTo>
                    <a:pt x="5276040" y="2063281"/>
                  </a:lnTo>
                  <a:lnTo>
                    <a:pt x="5253037" y="2066925"/>
                  </a:lnTo>
                  <a:lnTo>
                    <a:pt x="71437" y="2066925"/>
                  </a:lnTo>
                  <a:lnTo>
                    <a:pt x="44099" y="2061486"/>
                  </a:lnTo>
                  <a:lnTo>
                    <a:pt x="39765" y="2059691"/>
                  </a:lnTo>
                  <a:lnTo>
                    <a:pt x="35648" y="2057490"/>
                  </a:lnTo>
                  <a:lnTo>
                    <a:pt x="31748" y="2054884"/>
                  </a:lnTo>
                  <a:lnTo>
                    <a:pt x="27848" y="2052279"/>
                  </a:lnTo>
                  <a:lnTo>
                    <a:pt x="24240" y="2049317"/>
                  </a:lnTo>
                  <a:lnTo>
                    <a:pt x="20923" y="2046000"/>
                  </a:lnTo>
                  <a:lnTo>
                    <a:pt x="17606" y="2042683"/>
                  </a:lnTo>
                  <a:lnTo>
                    <a:pt x="5437" y="2022824"/>
                  </a:lnTo>
                  <a:lnTo>
                    <a:pt x="3642" y="2018490"/>
                  </a:lnTo>
                  <a:lnTo>
                    <a:pt x="2286" y="2014023"/>
                  </a:lnTo>
                  <a:lnTo>
                    <a:pt x="1372" y="2009423"/>
                  </a:lnTo>
                  <a:lnTo>
                    <a:pt x="457" y="2004822"/>
                  </a:lnTo>
                  <a:lnTo>
                    <a:pt x="0" y="2000178"/>
                  </a:lnTo>
                  <a:lnTo>
                    <a:pt x="0" y="19954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43350" y="6134100"/>
              <a:ext cx="133350" cy="133350"/>
            </a:xfrm>
            <a:custGeom>
              <a:avLst/>
              <a:gdLst/>
              <a:ahLst/>
              <a:cxnLst/>
              <a:rect l="l" t="t" r="r" b="b"/>
              <a:pathLst>
                <a:path w="133350" h="133350">
                  <a:moveTo>
                    <a:pt x="0" y="66675"/>
                  </a:moveTo>
                  <a:lnTo>
                    <a:pt x="133350" y="66675"/>
                  </a:lnTo>
                </a:path>
                <a:path w="133350" h="133350">
                  <a:moveTo>
                    <a:pt x="66675" y="0"/>
                  </a:moveTo>
                  <a:lnTo>
                    <a:pt x="133350" y="66675"/>
                  </a:lnTo>
                  <a:lnTo>
                    <a:pt x="66675" y="13335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883025" y="5808430"/>
            <a:ext cx="3272154" cy="181165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 indent="342900">
              <a:lnSpc>
                <a:spcPct val="137400"/>
              </a:lnSpc>
              <a:spcBef>
                <a:spcPts val="290"/>
              </a:spcBef>
            </a:pPr>
            <a:r>
              <a:rPr dirty="0" sz="2500" spc="-140" b="1">
                <a:solidFill>
                  <a:srgbClr val="FFFFFF"/>
                </a:solidFill>
                <a:latin typeface="Arial"/>
                <a:cs typeface="Arial"/>
              </a:rPr>
              <a:t>Execution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20" b="1">
                <a:solidFill>
                  <a:srgbClr val="FFFFFF"/>
                </a:solidFill>
                <a:latin typeface="Arial"/>
                <a:cs typeface="Arial"/>
              </a:rPr>
              <a:t>Order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Registration</a:t>
            </a:r>
            <a:r>
              <a:rPr dirty="0" sz="2000" spc="-7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order</a:t>
            </a:r>
            <a:r>
              <a:rPr dirty="0" sz="1950" spc="-30">
                <a:solidFill>
                  <a:srgbClr val="CBD5E1"/>
                </a:solidFill>
                <a:latin typeface="Comic Sans MS"/>
                <a:cs typeface="Comic Sans MS"/>
              </a:rPr>
              <a:t>:</a:t>
            </a:r>
            <a:r>
              <a:rPr dirty="0" sz="1950" spc="-100">
                <a:solidFill>
                  <a:srgbClr val="CBD5E1"/>
                </a:solidFill>
                <a:latin typeface="Comic Sans MS"/>
                <a:cs typeface="Comic Sans MS"/>
              </a:rPr>
              <a:t> </a:t>
            </a:r>
            <a:r>
              <a:rPr dirty="0" sz="2000">
                <a:solidFill>
                  <a:srgbClr val="CBD5E1"/>
                </a:solidFill>
                <a:latin typeface="Microsoft Sans Serif"/>
                <a:cs typeface="Microsoft Sans Serif"/>
              </a:rPr>
              <a:t>A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800" spc="35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2000" spc="-170">
                <a:solidFill>
                  <a:srgbClr val="CBD5E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800" spc="35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2000" spc="-110">
                <a:solidFill>
                  <a:srgbClr val="CBD5E1"/>
                </a:solidFill>
                <a:latin typeface="Microsoft Sans Serif"/>
                <a:cs typeface="Microsoft Sans Serif"/>
              </a:rPr>
              <a:t>C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Execution </a:t>
            </a:r>
            <a:r>
              <a:rPr dirty="0" sz="2000" spc="-30">
                <a:solidFill>
                  <a:srgbClr val="CBD5E1"/>
                </a:solidFill>
                <a:latin typeface="Microsoft Sans Serif"/>
                <a:cs typeface="Microsoft Sans Serif"/>
              </a:rPr>
              <a:t>order</a:t>
            </a:r>
            <a:r>
              <a:rPr dirty="0" sz="1950" spc="-30">
                <a:solidFill>
                  <a:srgbClr val="CBD5E1"/>
                </a:solidFill>
                <a:latin typeface="Comic Sans MS"/>
                <a:cs typeface="Comic Sans MS"/>
              </a:rPr>
              <a:t>:</a:t>
            </a:r>
            <a:r>
              <a:rPr dirty="0" sz="1950" spc="-90">
                <a:solidFill>
                  <a:srgbClr val="CBD5E1"/>
                </a:solidFill>
                <a:latin typeface="Comic Sans MS"/>
                <a:cs typeface="Comic Sans MS"/>
              </a:rPr>
              <a:t> </a:t>
            </a:r>
            <a:r>
              <a:rPr dirty="0" sz="2000" spc="-140">
                <a:solidFill>
                  <a:srgbClr val="CBD5E1"/>
                </a:solidFill>
                <a:latin typeface="Microsoft Sans Serif"/>
                <a:cs typeface="Microsoft Sans Serif"/>
              </a:rPr>
              <a:t>C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800" spc="45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2000" spc="-170">
                <a:solidFill>
                  <a:srgbClr val="CBD5E1"/>
                </a:solidFill>
                <a:latin typeface="Microsoft Sans Serif"/>
                <a:cs typeface="Microsoft Sans Serif"/>
              </a:rPr>
              <a:t>B</a:t>
            </a:r>
            <a:r>
              <a:rPr dirty="0" sz="20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800">
                <a:solidFill>
                  <a:srgbClr val="CBD5E1"/>
                </a:solidFill>
                <a:latin typeface="Times New Roman"/>
                <a:cs typeface="Times New Roman"/>
              </a:rPr>
              <a:t>→</a:t>
            </a:r>
            <a:r>
              <a:rPr dirty="0" sz="1800" spc="50">
                <a:solidFill>
                  <a:srgbClr val="CBD5E1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CBD5E1"/>
                </a:solidFill>
                <a:latin typeface="Microsoft Sans Serif"/>
                <a:cs typeface="Microsoft Sans Serif"/>
              </a:rPr>
              <a:t>A </a:t>
            </a:r>
            <a:r>
              <a:rPr dirty="0" sz="1650" spc="-25">
                <a:solidFill>
                  <a:srgbClr val="FACC15"/>
                </a:solidFill>
                <a:latin typeface="Microsoft Sans Serif"/>
                <a:cs typeface="Microsoft Sans Serif"/>
              </a:rPr>
              <a:t>Last</a:t>
            </a:r>
            <a:r>
              <a:rPr dirty="0" sz="1650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FACC15"/>
                </a:solidFill>
                <a:latin typeface="Microsoft Sans Serif"/>
                <a:cs typeface="Microsoft Sans Serif"/>
              </a:rPr>
              <a:t>registered</a:t>
            </a:r>
            <a:r>
              <a:rPr dirty="0" sz="1700" spc="-30">
                <a:solidFill>
                  <a:srgbClr val="FACC15"/>
                </a:solidFill>
                <a:latin typeface="Britannic Bold"/>
                <a:cs typeface="Britannic Bold"/>
              </a:rPr>
              <a:t>,</a:t>
            </a:r>
            <a:r>
              <a:rPr dirty="0" sz="1700" spc="-65">
                <a:solidFill>
                  <a:srgbClr val="FACC15"/>
                </a:solidFill>
                <a:latin typeface="Britannic Bold"/>
                <a:cs typeface="Britannic Bold"/>
              </a:rPr>
              <a:t> </a:t>
            </a:r>
            <a:r>
              <a:rPr dirty="0" sz="1650">
                <a:solidFill>
                  <a:srgbClr val="FACC15"/>
                </a:solidFill>
                <a:latin typeface="Microsoft Sans Serif"/>
                <a:cs typeface="Microsoft Sans Serif"/>
              </a:rPr>
              <a:t>first</a:t>
            </a:r>
            <a:r>
              <a:rPr dirty="0" sz="1650" spc="5">
                <a:solidFill>
                  <a:srgbClr val="FACC15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FACC15"/>
                </a:solidFill>
                <a:latin typeface="Microsoft Sans Serif"/>
                <a:cs typeface="Microsoft Sans Serif"/>
              </a:rPr>
              <a:t>executed</a:t>
            </a:r>
            <a:endParaRPr sz="16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9296400" y="1752600"/>
            <a:ext cx="5334000" cy="7391400"/>
            <a:chOff x="9296400" y="1752600"/>
            <a:chExt cx="5334000" cy="7391400"/>
          </a:xfrm>
        </p:grpSpPr>
        <p:sp>
          <p:nvSpPr>
            <p:cNvPr id="19" name="object 19" descr=""/>
            <p:cNvSpPr/>
            <p:nvPr/>
          </p:nvSpPr>
          <p:spPr>
            <a:xfrm>
              <a:off x="9301162" y="1757362"/>
              <a:ext cx="5324475" cy="7381875"/>
            </a:xfrm>
            <a:custGeom>
              <a:avLst/>
              <a:gdLst/>
              <a:ahLst/>
              <a:cxnLst/>
              <a:rect l="l" t="t" r="r" b="b"/>
              <a:pathLst>
                <a:path w="5324475" h="7381875">
                  <a:moveTo>
                    <a:pt x="5257727" y="7381875"/>
                  </a:moveTo>
                  <a:lnTo>
                    <a:pt x="66746" y="7381875"/>
                  </a:lnTo>
                  <a:lnTo>
                    <a:pt x="62100" y="7381417"/>
                  </a:lnTo>
                  <a:lnTo>
                    <a:pt x="24240" y="7364268"/>
                  </a:lnTo>
                  <a:lnTo>
                    <a:pt x="2286" y="7328973"/>
                  </a:lnTo>
                  <a:lnTo>
                    <a:pt x="0" y="7315127"/>
                  </a:lnTo>
                  <a:lnTo>
                    <a:pt x="0" y="73104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7315127"/>
                  </a:lnTo>
                  <a:lnTo>
                    <a:pt x="5309828" y="7354025"/>
                  </a:lnTo>
                  <a:lnTo>
                    <a:pt x="5276039" y="7378231"/>
                  </a:lnTo>
                  <a:lnTo>
                    <a:pt x="5262372" y="7381417"/>
                  </a:lnTo>
                  <a:lnTo>
                    <a:pt x="5257727" y="7381875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301162" y="1757362"/>
              <a:ext cx="5324475" cy="7381875"/>
            </a:xfrm>
            <a:custGeom>
              <a:avLst/>
              <a:gdLst/>
              <a:ahLst/>
              <a:cxnLst/>
              <a:rect l="l" t="t" r="r" b="b"/>
              <a:pathLst>
                <a:path w="5324475" h="7381875">
                  <a:moveTo>
                    <a:pt x="0" y="7310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7310437"/>
                  </a:lnTo>
                  <a:lnTo>
                    <a:pt x="5324474" y="7315127"/>
                  </a:lnTo>
                  <a:lnTo>
                    <a:pt x="5324015" y="7319772"/>
                  </a:lnTo>
                  <a:lnTo>
                    <a:pt x="5323100" y="7324373"/>
                  </a:lnTo>
                  <a:lnTo>
                    <a:pt x="5322186" y="7328973"/>
                  </a:lnTo>
                  <a:lnTo>
                    <a:pt x="5303550" y="7360951"/>
                  </a:lnTo>
                  <a:lnTo>
                    <a:pt x="5300233" y="7364268"/>
                  </a:lnTo>
                  <a:lnTo>
                    <a:pt x="5262372" y="7381417"/>
                  </a:lnTo>
                  <a:lnTo>
                    <a:pt x="5257727" y="7381875"/>
                  </a:lnTo>
                  <a:lnTo>
                    <a:pt x="5253037" y="7381875"/>
                  </a:lnTo>
                  <a:lnTo>
                    <a:pt x="71437" y="7381875"/>
                  </a:lnTo>
                  <a:lnTo>
                    <a:pt x="66746" y="7381875"/>
                  </a:lnTo>
                  <a:lnTo>
                    <a:pt x="62100" y="7381417"/>
                  </a:lnTo>
                  <a:lnTo>
                    <a:pt x="57500" y="7380502"/>
                  </a:lnTo>
                  <a:lnTo>
                    <a:pt x="52899" y="7379586"/>
                  </a:lnTo>
                  <a:lnTo>
                    <a:pt x="48432" y="7378231"/>
                  </a:lnTo>
                  <a:lnTo>
                    <a:pt x="44098" y="7376436"/>
                  </a:lnTo>
                  <a:lnTo>
                    <a:pt x="39764" y="7374641"/>
                  </a:lnTo>
                  <a:lnTo>
                    <a:pt x="20923" y="7360951"/>
                  </a:lnTo>
                  <a:lnTo>
                    <a:pt x="17606" y="7357634"/>
                  </a:lnTo>
                  <a:lnTo>
                    <a:pt x="5436" y="7337774"/>
                  </a:lnTo>
                  <a:lnTo>
                    <a:pt x="3641" y="7333440"/>
                  </a:lnTo>
                  <a:lnTo>
                    <a:pt x="2286" y="7328973"/>
                  </a:lnTo>
                  <a:lnTo>
                    <a:pt x="1371" y="7324373"/>
                  </a:lnTo>
                  <a:lnTo>
                    <a:pt x="457" y="7319772"/>
                  </a:lnTo>
                  <a:lnTo>
                    <a:pt x="0" y="7315127"/>
                  </a:lnTo>
                  <a:lnTo>
                    <a:pt x="0" y="73104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9539287" y="2490787"/>
              <a:ext cx="4848225" cy="4429125"/>
            </a:xfrm>
            <a:custGeom>
              <a:avLst/>
              <a:gdLst/>
              <a:ahLst/>
              <a:cxnLst/>
              <a:rect l="l" t="t" r="r" b="b"/>
              <a:pathLst>
                <a:path w="4848225" h="4429125">
                  <a:moveTo>
                    <a:pt x="4781477" y="4429125"/>
                  </a:moveTo>
                  <a:lnTo>
                    <a:pt x="66746" y="4429125"/>
                  </a:lnTo>
                  <a:lnTo>
                    <a:pt x="62101" y="4428667"/>
                  </a:lnTo>
                  <a:lnTo>
                    <a:pt x="24240" y="4411518"/>
                  </a:lnTo>
                  <a:lnTo>
                    <a:pt x="2287" y="4376224"/>
                  </a:lnTo>
                  <a:lnTo>
                    <a:pt x="0" y="4362378"/>
                  </a:lnTo>
                  <a:lnTo>
                    <a:pt x="0" y="4357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4362378"/>
                  </a:lnTo>
                  <a:lnTo>
                    <a:pt x="4833579" y="4401275"/>
                  </a:lnTo>
                  <a:lnTo>
                    <a:pt x="4799789" y="4425481"/>
                  </a:lnTo>
                  <a:lnTo>
                    <a:pt x="4786123" y="4428667"/>
                  </a:lnTo>
                  <a:lnTo>
                    <a:pt x="4781477" y="44291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539287" y="2490787"/>
              <a:ext cx="4848225" cy="4429125"/>
            </a:xfrm>
            <a:custGeom>
              <a:avLst/>
              <a:gdLst/>
              <a:ahLst/>
              <a:cxnLst/>
              <a:rect l="l" t="t" r="r" b="b"/>
              <a:pathLst>
                <a:path w="4848225" h="4429125">
                  <a:moveTo>
                    <a:pt x="0" y="4357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4357687"/>
                  </a:lnTo>
                  <a:lnTo>
                    <a:pt x="4848224" y="4362378"/>
                  </a:lnTo>
                  <a:lnTo>
                    <a:pt x="4847766" y="4367023"/>
                  </a:lnTo>
                  <a:lnTo>
                    <a:pt x="4846850" y="4371624"/>
                  </a:lnTo>
                  <a:lnTo>
                    <a:pt x="4845936" y="4376224"/>
                  </a:lnTo>
                  <a:lnTo>
                    <a:pt x="4827300" y="4408201"/>
                  </a:lnTo>
                  <a:lnTo>
                    <a:pt x="4823984" y="4411518"/>
                  </a:lnTo>
                  <a:lnTo>
                    <a:pt x="4820374" y="4414479"/>
                  </a:lnTo>
                  <a:lnTo>
                    <a:pt x="4816474" y="4417084"/>
                  </a:lnTo>
                  <a:lnTo>
                    <a:pt x="4812574" y="4419690"/>
                  </a:lnTo>
                  <a:lnTo>
                    <a:pt x="4808456" y="4421891"/>
                  </a:lnTo>
                  <a:lnTo>
                    <a:pt x="4804123" y="4423686"/>
                  </a:lnTo>
                  <a:lnTo>
                    <a:pt x="4799789" y="4425481"/>
                  </a:lnTo>
                  <a:lnTo>
                    <a:pt x="4795322" y="4426836"/>
                  </a:lnTo>
                  <a:lnTo>
                    <a:pt x="4790722" y="4427752"/>
                  </a:lnTo>
                  <a:lnTo>
                    <a:pt x="4786123" y="4428667"/>
                  </a:lnTo>
                  <a:lnTo>
                    <a:pt x="4781477" y="4429125"/>
                  </a:lnTo>
                  <a:lnTo>
                    <a:pt x="4776787" y="4429125"/>
                  </a:lnTo>
                  <a:lnTo>
                    <a:pt x="71437" y="4429125"/>
                  </a:lnTo>
                  <a:lnTo>
                    <a:pt x="66746" y="4429125"/>
                  </a:lnTo>
                  <a:lnTo>
                    <a:pt x="62101" y="4428667"/>
                  </a:lnTo>
                  <a:lnTo>
                    <a:pt x="57500" y="4427752"/>
                  </a:lnTo>
                  <a:lnTo>
                    <a:pt x="52899" y="4426836"/>
                  </a:lnTo>
                  <a:lnTo>
                    <a:pt x="48432" y="4425481"/>
                  </a:lnTo>
                  <a:lnTo>
                    <a:pt x="44099" y="4423686"/>
                  </a:lnTo>
                  <a:lnTo>
                    <a:pt x="39765" y="4421891"/>
                  </a:lnTo>
                  <a:lnTo>
                    <a:pt x="35648" y="4419690"/>
                  </a:lnTo>
                  <a:lnTo>
                    <a:pt x="31748" y="4417084"/>
                  </a:lnTo>
                  <a:lnTo>
                    <a:pt x="27848" y="4414479"/>
                  </a:lnTo>
                  <a:lnTo>
                    <a:pt x="24240" y="4411518"/>
                  </a:lnTo>
                  <a:lnTo>
                    <a:pt x="20923" y="4408201"/>
                  </a:lnTo>
                  <a:lnTo>
                    <a:pt x="17606" y="4404884"/>
                  </a:lnTo>
                  <a:lnTo>
                    <a:pt x="14645" y="4401276"/>
                  </a:lnTo>
                  <a:lnTo>
                    <a:pt x="12039" y="4397375"/>
                  </a:lnTo>
                  <a:lnTo>
                    <a:pt x="9432" y="4393475"/>
                  </a:lnTo>
                  <a:lnTo>
                    <a:pt x="7231" y="4389359"/>
                  </a:lnTo>
                  <a:lnTo>
                    <a:pt x="5437" y="4385025"/>
                  </a:lnTo>
                  <a:lnTo>
                    <a:pt x="3641" y="4380691"/>
                  </a:lnTo>
                  <a:lnTo>
                    <a:pt x="2287" y="4376224"/>
                  </a:lnTo>
                  <a:lnTo>
                    <a:pt x="1371" y="4371624"/>
                  </a:lnTo>
                  <a:lnTo>
                    <a:pt x="457" y="4367023"/>
                  </a:lnTo>
                  <a:lnTo>
                    <a:pt x="0" y="4362378"/>
                  </a:lnTo>
                  <a:lnTo>
                    <a:pt x="0" y="435768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539287" y="7043737"/>
              <a:ext cx="4848225" cy="1857375"/>
            </a:xfrm>
            <a:custGeom>
              <a:avLst/>
              <a:gdLst/>
              <a:ahLst/>
              <a:cxnLst/>
              <a:rect l="l" t="t" r="r" b="b"/>
              <a:pathLst>
                <a:path w="4848225" h="1857375">
                  <a:moveTo>
                    <a:pt x="4781477" y="1857375"/>
                  </a:moveTo>
                  <a:lnTo>
                    <a:pt x="66746" y="1857375"/>
                  </a:lnTo>
                  <a:lnTo>
                    <a:pt x="62101" y="1856917"/>
                  </a:lnTo>
                  <a:lnTo>
                    <a:pt x="24240" y="1839767"/>
                  </a:lnTo>
                  <a:lnTo>
                    <a:pt x="2287" y="1804473"/>
                  </a:lnTo>
                  <a:lnTo>
                    <a:pt x="0" y="1790628"/>
                  </a:lnTo>
                  <a:lnTo>
                    <a:pt x="0" y="17859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1790628"/>
                  </a:lnTo>
                  <a:lnTo>
                    <a:pt x="4833579" y="1829524"/>
                  </a:lnTo>
                  <a:lnTo>
                    <a:pt x="4799789" y="1853731"/>
                  </a:lnTo>
                  <a:lnTo>
                    <a:pt x="4786123" y="1856917"/>
                  </a:lnTo>
                  <a:lnTo>
                    <a:pt x="4781477" y="1857375"/>
                  </a:lnTo>
                  <a:close/>
                </a:path>
              </a:pathLst>
            </a:custGeom>
            <a:solidFill>
              <a:srgbClr val="13532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39287" y="7043737"/>
              <a:ext cx="4848225" cy="1857375"/>
            </a:xfrm>
            <a:custGeom>
              <a:avLst/>
              <a:gdLst/>
              <a:ahLst/>
              <a:cxnLst/>
              <a:rect l="l" t="t" r="r" b="b"/>
              <a:pathLst>
                <a:path w="484822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0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1785937"/>
                  </a:lnTo>
                  <a:lnTo>
                    <a:pt x="4848224" y="1790628"/>
                  </a:lnTo>
                  <a:lnTo>
                    <a:pt x="4847766" y="1795273"/>
                  </a:lnTo>
                  <a:lnTo>
                    <a:pt x="4846850" y="1799874"/>
                  </a:lnTo>
                  <a:lnTo>
                    <a:pt x="4845936" y="1804473"/>
                  </a:lnTo>
                  <a:lnTo>
                    <a:pt x="4827300" y="1836450"/>
                  </a:lnTo>
                  <a:lnTo>
                    <a:pt x="4823984" y="1839767"/>
                  </a:lnTo>
                  <a:lnTo>
                    <a:pt x="4804123" y="1851936"/>
                  </a:lnTo>
                  <a:lnTo>
                    <a:pt x="4799789" y="1853731"/>
                  </a:lnTo>
                  <a:lnTo>
                    <a:pt x="4795322" y="1855086"/>
                  </a:lnTo>
                  <a:lnTo>
                    <a:pt x="4790722" y="1856002"/>
                  </a:lnTo>
                  <a:lnTo>
                    <a:pt x="4786123" y="1856917"/>
                  </a:lnTo>
                  <a:lnTo>
                    <a:pt x="4781477" y="1857375"/>
                  </a:lnTo>
                  <a:lnTo>
                    <a:pt x="4776787" y="1857375"/>
                  </a:lnTo>
                  <a:lnTo>
                    <a:pt x="71437" y="1857375"/>
                  </a:lnTo>
                  <a:lnTo>
                    <a:pt x="66746" y="1857375"/>
                  </a:lnTo>
                  <a:lnTo>
                    <a:pt x="62101" y="1856917"/>
                  </a:lnTo>
                  <a:lnTo>
                    <a:pt x="57500" y="1856002"/>
                  </a:lnTo>
                  <a:lnTo>
                    <a:pt x="52899" y="1855086"/>
                  </a:lnTo>
                  <a:lnTo>
                    <a:pt x="48432" y="1853731"/>
                  </a:lnTo>
                  <a:lnTo>
                    <a:pt x="44099" y="1851936"/>
                  </a:lnTo>
                  <a:lnTo>
                    <a:pt x="39765" y="1850141"/>
                  </a:lnTo>
                  <a:lnTo>
                    <a:pt x="20923" y="1836450"/>
                  </a:lnTo>
                  <a:lnTo>
                    <a:pt x="17606" y="1833133"/>
                  </a:lnTo>
                  <a:lnTo>
                    <a:pt x="14645" y="1829524"/>
                  </a:lnTo>
                  <a:lnTo>
                    <a:pt x="12039" y="1825624"/>
                  </a:lnTo>
                  <a:lnTo>
                    <a:pt x="9432" y="1821724"/>
                  </a:lnTo>
                  <a:lnTo>
                    <a:pt x="7231" y="1817607"/>
                  </a:lnTo>
                  <a:lnTo>
                    <a:pt x="5437" y="1813274"/>
                  </a:lnTo>
                  <a:lnTo>
                    <a:pt x="3641" y="1808940"/>
                  </a:lnTo>
                  <a:lnTo>
                    <a:pt x="2287" y="1804473"/>
                  </a:lnTo>
                  <a:lnTo>
                    <a:pt x="1371" y="1799873"/>
                  </a:lnTo>
                  <a:lnTo>
                    <a:pt x="457" y="1795272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663112" y="7472362"/>
              <a:ext cx="4600575" cy="1076325"/>
            </a:xfrm>
            <a:custGeom>
              <a:avLst/>
              <a:gdLst/>
              <a:ahLst/>
              <a:cxnLst/>
              <a:rect l="l" t="t" r="r" b="b"/>
              <a:pathLst>
                <a:path w="4600575" h="1076325">
                  <a:moveTo>
                    <a:pt x="4533827" y="1076324"/>
                  </a:moveTo>
                  <a:lnTo>
                    <a:pt x="66746" y="1076324"/>
                  </a:lnTo>
                  <a:lnTo>
                    <a:pt x="62100" y="1075866"/>
                  </a:lnTo>
                  <a:lnTo>
                    <a:pt x="24240" y="1058717"/>
                  </a:lnTo>
                  <a:lnTo>
                    <a:pt x="2287" y="1023423"/>
                  </a:lnTo>
                  <a:lnTo>
                    <a:pt x="0" y="1009577"/>
                  </a:lnTo>
                  <a:lnTo>
                    <a:pt x="0" y="1004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533827" y="0"/>
                  </a:lnTo>
                  <a:lnTo>
                    <a:pt x="4572724" y="14645"/>
                  </a:lnTo>
                  <a:lnTo>
                    <a:pt x="4596931" y="48432"/>
                  </a:lnTo>
                  <a:lnTo>
                    <a:pt x="4600574" y="66746"/>
                  </a:lnTo>
                  <a:lnTo>
                    <a:pt x="4600574" y="1009577"/>
                  </a:lnTo>
                  <a:lnTo>
                    <a:pt x="4585928" y="1048474"/>
                  </a:lnTo>
                  <a:lnTo>
                    <a:pt x="4552139" y="1072681"/>
                  </a:lnTo>
                  <a:lnTo>
                    <a:pt x="4538472" y="1075866"/>
                  </a:lnTo>
                  <a:lnTo>
                    <a:pt x="4533827" y="1076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663112" y="7472362"/>
              <a:ext cx="4600575" cy="1076325"/>
            </a:xfrm>
            <a:custGeom>
              <a:avLst/>
              <a:gdLst/>
              <a:ahLst/>
              <a:cxnLst/>
              <a:rect l="l" t="t" r="r" b="b"/>
              <a:pathLst>
                <a:path w="4600575" h="1076325">
                  <a:moveTo>
                    <a:pt x="0" y="1004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1" y="48433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9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529137" y="0"/>
                  </a:lnTo>
                  <a:lnTo>
                    <a:pt x="4533827" y="0"/>
                  </a:lnTo>
                  <a:lnTo>
                    <a:pt x="4538472" y="457"/>
                  </a:lnTo>
                  <a:lnTo>
                    <a:pt x="4543072" y="1372"/>
                  </a:lnTo>
                  <a:lnTo>
                    <a:pt x="4547673" y="2287"/>
                  </a:lnTo>
                  <a:lnTo>
                    <a:pt x="4552140" y="3643"/>
                  </a:lnTo>
                  <a:lnTo>
                    <a:pt x="4556474" y="5437"/>
                  </a:lnTo>
                  <a:lnTo>
                    <a:pt x="4560808" y="7232"/>
                  </a:lnTo>
                  <a:lnTo>
                    <a:pt x="4579650" y="20923"/>
                  </a:lnTo>
                  <a:lnTo>
                    <a:pt x="4582967" y="24240"/>
                  </a:lnTo>
                  <a:lnTo>
                    <a:pt x="4599201" y="57500"/>
                  </a:lnTo>
                  <a:lnTo>
                    <a:pt x="4600117" y="62101"/>
                  </a:lnTo>
                  <a:lnTo>
                    <a:pt x="4600574" y="66746"/>
                  </a:lnTo>
                  <a:lnTo>
                    <a:pt x="4600575" y="71437"/>
                  </a:lnTo>
                  <a:lnTo>
                    <a:pt x="4600575" y="1004887"/>
                  </a:lnTo>
                  <a:lnTo>
                    <a:pt x="4600574" y="1009577"/>
                  </a:lnTo>
                  <a:lnTo>
                    <a:pt x="4600117" y="1014222"/>
                  </a:lnTo>
                  <a:lnTo>
                    <a:pt x="4599201" y="1018822"/>
                  </a:lnTo>
                  <a:lnTo>
                    <a:pt x="4598287" y="1023423"/>
                  </a:lnTo>
                  <a:lnTo>
                    <a:pt x="4576334" y="1058717"/>
                  </a:lnTo>
                  <a:lnTo>
                    <a:pt x="4556473" y="1070886"/>
                  </a:lnTo>
                  <a:lnTo>
                    <a:pt x="4552139" y="1072681"/>
                  </a:lnTo>
                  <a:lnTo>
                    <a:pt x="4529137" y="1076325"/>
                  </a:lnTo>
                  <a:lnTo>
                    <a:pt x="71437" y="1076325"/>
                  </a:lnTo>
                  <a:lnTo>
                    <a:pt x="44099" y="1070886"/>
                  </a:lnTo>
                  <a:lnTo>
                    <a:pt x="39765" y="1069091"/>
                  </a:lnTo>
                  <a:lnTo>
                    <a:pt x="20923" y="1055400"/>
                  </a:lnTo>
                  <a:lnTo>
                    <a:pt x="17606" y="1052083"/>
                  </a:lnTo>
                  <a:lnTo>
                    <a:pt x="14645" y="1048474"/>
                  </a:lnTo>
                  <a:lnTo>
                    <a:pt x="12038" y="1044574"/>
                  </a:lnTo>
                  <a:lnTo>
                    <a:pt x="9432" y="1040674"/>
                  </a:lnTo>
                  <a:lnTo>
                    <a:pt x="7231" y="1036557"/>
                  </a:lnTo>
                  <a:lnTo>
                    <a:pt x="5436" y="1032224"/>
                  </a:lnTo>
                  <a:lnTo>
                    <a:pt x="3641" y="1027890"/>
                  </a:lnTo>
                  <a:lnTo>
                    <a:pt x="2287" y="1023423"/>
                  </a:lnTo>
                  <a:lnTo>
                    <a:pt x="1372" y="1018822"/>
                  </a:lnTo>
                  <a:lnTo>
                    <a:pt x="457" y="1014222"/>
                  </a:lnTo>
                  <a:lnTo>
                    <a:pt x="0" y="1009577"/>
                  </a:lnTo>
                  <a:lnTo>
                    <a:pt x="0" y="1004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553575" y="21050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225925" y="1932349"/>
            <a:ext cx="8246109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650865" algn="l"/>
              </a:tabLst>
            </a:pPr>
            <a:r>
              <a:rPr dirty="0" sz="2500" spc="-100" b="1">
                <a:solidFill>
                  <a:srgbClr val="FFFFFF"/>
                </a:solidFill>
                <a:latin typeface="Arial"/>
                <a:cs typeface="Arial"/>
              </a:rPr>
              <a:t>atexit</a:t>
            </a:r>
            <a:r>
              <a:rPr dirty="0" sz="2500" spc="-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dirty="0" sz="2500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2500" spc="-125" b="1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683750" y="2625725"/>
            <a:ext cx="11918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"apue.h"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683750" y="2915285"/>
            <a:ext cx="18776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static void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my_exit1(void); </a:t>
            </a: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static void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my_exit2(void);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9683750" y="3372484"/>
            <a:ext cx="2974975" cy="124460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main(void)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solidFill>
                  <a:srgbClr val="4ADE8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61340" marR="5080" indent="-274955">
              <a:lnSpc>
                <a:spcPct val="111100"/>
              </a:lnSpc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if (atexit(my_exit2) != </a:t>
            </a:r>
            <a:r>
              <a:rPr dirty="0" sz="900" spc="-25">
                <a:solidFill>
                  <a:srgbClr val="4ADE80"/>
                </a:solidFill>
                <a:latin typeface="Courier New"/>
                <a:cs typeface="Courier New"/>
              </a:rPr>
              <a:t>0) </a:t>
            </a: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err_sys("can't register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my_exit2");</a:t>
            </a:r>
            <a:endParaRPr sz="900">
              <a:latin typeface="Courier New"/>
              <a:cs typeface="Courier New"/>
            </a:endParaRPr>
          </a:p>
          <a:p>
            <a:pPr marL="561340" marR="5080" indent="-274955">
              <a:lnSpc>
                <a:spcPct val="111100"/>
              </a:lnSpc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if (atexit(my_exit1) != </a:t>
            </a:r>
            <a:r>
              <a:rPr dirty="0" sz="900" spc="-25">
                <a:solidFill>
                  <a:srgbClr val="4ADE80"/>
                </a:solidFill>
                <a:latin typeface="Courier New"/>
                <a:cs typeface="Courier New"/>
              </a:rPr>
              <a:t>0) </a:t>
            </a: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err_sys("can't register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my_exit1");</a:t>
            </a:r>
            <a:endParaRPr sz="900">
              <a:latin typeface="Courier New"/>
              <a:cs typeface="Courier New"/>
            </a:endParaRPr>
          </a:p>
          <a:p>
            <a:pPr marL="561340" marR="5080" indent="-274955">
              <a:lnSpc>
                <a:spcPct val="111100"/>
              </a:lnSpc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if (atexit(my_exit1) != </a:t>
            </a:r>
            <a:r>
              <a:rPr dirty="0" sz="900" spc="-25">
                <a:solidFill>
                  <a:srgbClr val="4ADE80"/>
                </a:solidFill>
                <a:latin typeface="Courier New"/>
                <a:cs typeface="Courier New"/>
              </a:rPr>
              <a:t>0) </a:t>
            </a: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err_sys("can't register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my_exit1");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58114" y="4744084"/>
            <a:ext cx="17405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printf("main is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done\n"); return(0);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683750" y="5064125"/>
            <a:ext cx="94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4ADE80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9683750" y="5353684"/>
            <a:ext cx="2426335" cy="6350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static void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my_exit1(void)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solidFill>
                  <a:srgbClr val="4ADE8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printf("first exit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handler\n");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solidFill>
                  <a:srgbClr val="4ADE80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9683750" y="6115684"/>
            <a:ext cx="2494915" cy="63500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static void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my_exit2(void)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solidFill>
                  <a:srgbClr val="4ADE80"/>
                </a:solidFill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120"/>
              </a:spcBef>
            </a:pPr>
            <a:r>
              <a:rPr dirty="0" sz="900">
                <a:solidFill>
                  <a:srgbClr val="4ADE80"/>
                </a:solidFill>
                <a:latin typeface="Courier New"/>
                <a:cs typeface="Courier New"/>
              </a:rPr>
              <a:t>printf("second exit </a:t>
            </a:r>
            <a:r>
              <a:rPr dirty="0" sz="900" spc="-10">
                <a:solidFill>
                  <a:srgbClr val="4ADE80"/>
                </a:solidFill>
                <a:latin typeface="Courier New"/>
                <a:cs typeface="Courier New"/>
              </a:rPr>
              <a:t>handler\n");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900" spc="-50">
                <a:solidFill>
                  <a:srgbClr val="4ADE80"/>
                </a:solidFill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645650" y="7145337"/>
            <a:ext cx="58102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30" b="1">
                <a:solidFill>
                  <a:srgbClr val="4ADE80"/>
                </a:solidFill>
                <a:latin typeface="Arial"/>
                <a:cs typeface="Arial"/>
              </a:rPr>
              <a:t>Output</a:t>
            </a:r>
            <a:r>
              <a:rPr dirty="0" sz="1350" spc="-3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endParaRPr sz="1350">
              <a:latin typeface="Segoe UI Symbol"/>
              <a:cs typeface="Segoe UI Symbo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645650" y="7586344"/>
            <a:ext cx="2485390" cy="119062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main is </a:t>
            </a: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done</a:t>
            </a:r>
            <a:endParaRPr sz="1050">
              <a:latin typeface="Courier New"/>
              <a:cs typeface="Courier New"/>
            </a:endParaRPr>
          </a:p>
          <a:p>
            <a:pPr marL="174625" marR="781685">
              <a:lnSpc>
                <a:spcPct val="119000"/>
              </a:lnSpc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first exit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handler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first exit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handler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second exit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handler</a:t>
            </a:r>
            <a:endParaRPr sz="10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50" spc="-35">
                <a:solidFill>
                  <a:srgbClr val="94A2B8"/>
                </a:solidFill>
                <a:latin typeface="Microsoft Sans Serif"/>
                <a:cs typeface="Microsoft Sans Serif"/>
              </a:rPr>
              <a:t>my</a:t>
            </a:r>
            <a:r>
              <a:rPr dirty="0" sz="1150" spc="-35">
                <a:solidFill>
                  <a:srgbClr val="94A2B8"/>
                </a:solidFill>
                <a:latin typeface="Arial Narrow"/>
                <a:cs typeface="Arial Narrow"/>
              </a:rPr>
              <a:t>_</a:t>
            </a:r>
            <a:r>
              <a:rPr dirty="0" sz="1150" spc="-35">
                <a:solidFill>
                  <a:srgbClr val="94A2B8"/>
                </a:solidFill>
                <a:latin typeface="Microsoft Sans Serif"/>
                <a:cs typeface="Microsoft Sans Serif"/>
              </a:rPr>
              <a:t>exit</a:t>
            </a:r>
            <a:r>
              <a:rPr dirty="0" sz="1150" spc="-35">
                <a:solidFill>
                  <a:srgbClr val="94A2B8"/>
                </a:solidFill>
                <a:latin typeface="Arial Narrow"/>
                <a:cs typeface="Arial Narrow"/>
              </a:rPr>
              <a:t>1</a:t>
            </a:r>
            <a:r>
              <a:rPr dirty="0" sz="1150" spc="35">
                <a:solidFill>
                  <a:srgbClr val="94A2B8"/>
                </a:solidFill>
                <a:latin typeface="Arial Narrow"/>
                <a:cs typeface="Arial Narrow"/>
              </a:rPr>
              <a:t> </a:t>
            </a:r>
            <a:r>
              <a:rPr dirty="0" sz="1150" spc="-10">
                <a:solidFill>
                  <a:srgbClr val="94A2B8"/>
                </a:solidFill>
                <a:latin typeface="Microsoft Sans Serif"/>
                <a:cs typeface="Microsoft Sans Serif"/>
              </a:rPr>
              <a:t>called </a:t>
            </a:r>
            <a:r>
              <a:rPr dirty="0" sz="1150">
                <a:solidFill>
                  <a:srgbClr val="94A2B8"/>
                </a:solidFill>
                <a:latin typeface="Microsoft Sans Serif"/>
                <a:cs typeface="Microsoft Sans Serif"/>
              </a:rPr>
              <a:t>twice</a:t>
            </a:r>
            <a:r>
              <a:rPr dirty="0" sz="1150" spc="-1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4A2B8"/>
                </a:solidFill>
                <a:latin typeface="Arial Narrow"/>
                <a:cs typeface="Arial Narrow"/>
              </a:rPr>
              <a:t>(</a:t>
            </a:r>
            <a:r>
              <a:rPr dirty="0" sz="1150" spc="-10">
                <a:solidFill>
                  <a:srgbClr val="94A2B8"/>
                </a:solidFill>
                <a:latin typeface="Microsoft Sans Serif"/>
                <a:cs typeface="Microsoft Sans Serif"/>
              </a:rPr>
              <a:t>registered</a:t>
            </a:r>
            <a:r>
              <a:rPr dirty="0" sz="1150" spc="-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4A2B8"/>
                </a:solidFill>
                <a:latin typeface="Microsoft Sans Serif"/>
                <a:cs typeface="Microsoft Sans Serif"/>
              </a:rPr>
              <a:t>twice</a:t>
            </a:r>
            <a:r>
              <a:rPr dirty="0" sz="1150" spc="-10">
                <a:solidFill>
                  <a:srgbClr val="94A2B8"/>
                </a:solidFill>
                <a:latin typeface="Arial Narrow"/>
                <a:cs typeface="Arial Narrow"/>
              </a:rPr>
              <a:t>)</a:t>
            </a:r>
            <a:endParaRPr sz="11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540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dirty="0" sz="5100" spc="-320"/>
              <a:t>Process</a:t>
            </a:r>
            <a:r>
              <a:rPr dirty="0" sz="5100" spc="-325"/>
              <a:t> </a:t>
            </a:r>
            <a:r>
              <a:rPr dirty="0" sz="5100" spc="-105"/>
              <a:t>Lifecycle</a:t>
            </a:r>
            <a:endParaRPr sz="5100"/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Complete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5" b="0">
                <a:solidFill>
                  <a:srgbClr val="93C4FD"/>
                </a:solidFill>
                <a:latin typeface="Microsoft Sans Serif"/>
                <a:cs typeface="Microsoft Sans Serif"/>
              </a:rPr>
              <a:t>Flow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from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35" b="0">
                <a:solidFill>
                  <a:srgbClr val="93C4FD"/>
                </a:solidFill>
                <a:latin typeface="Microsoft Sans Serif"/>
                <a:cs typeface="Microsoft Sans Serif"/>
              </a:rPr>
              <a:t>Startup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b="0">
                <a:solidFill>
                  <a:srgbClr val="93C4FD"/>
                </a:solidFill>
                <a:latin typeface="Microsoft Sans Serif"/>
                <a:cs typeface="Microsoft Sans Serif"/>
              </a:rPr>
              <a:t>to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40" b="0">
                <a:solidFill>
                  <a:srgbClr val="93C4FD"/>
                </a:solidFill>
                <a:latin typeface="Microsoft Sans Serif"/>
                <a:cs typeface="Microsoft Sans Serif"/>
              </a:rPr>
              <a:t>Termination</a:t>
            </a:r>
            <a:endParaRPr sz="2500">
              <a:latin typeface="Microsoft Sans Serif"/>
              <a:cs typeface="Microsoft Sans Serif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9925" y="1752600"/>
            <a:ext cx="4248150" cy="613410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760569" y="2094864"/>
            <a:ext cx="767080" cy="2743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-110" b="1">
                <a:solidFill>
                  <a:srgbClr val="F77070"/>
                </a:solidFill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406804" y="3178574"/>
            <a:ext cx="1474470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65" b="1">
                <a:solidFill>
                  <a:srgbClr val="60A5FA"/>
                </a:solidFill>
                <a:latin typeface="Arial"/>
                <a:cs typeface="Arial"/>
              </a:rPr>
              <a:t>USER</a:t>
            </a:r>
            <a:r>
              <a:rPr dirty="0" sz="1650" spc="-80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135" b="1">
                <a:solidFill>
                  <a:srgbClr val="60A5FA"/>
                </a:solidFill>
                <a:latin typeface="Arial"/>
                <a:cs typeface="Arial"/>
              </a:rPr>
              <a:t>PROCESS</a:t>
            </a:r>
            <a:endParaRPr sz="16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68307" y="3932683"/>
            <a:ext cx="775970" cy="41084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350" spc="-9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3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FFFFFF"/>
                </a:solidFill>
                <a:latin typeface="Arial"/>
                <a:cs typeface="Arial"/>
              </a:rPr>
              <a:t>start</a:t>
            </a:r>
            <a:r>
              <a:rPr dirty="0" sz="1350" spc="-60" b="1">
                <a:solidFill>
                  <a:srgbClr val="FFFFFF"/>
                </a:solidFill>
                <a:latin typeface="Berlin Sans FB"/>
                <a:cs typeface="Berlin Sans FB"/>
              </a:rPr>
              <a:t>-</a:t>
            </a: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up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000" spc="-20">
                <a:solidFill>
                  <a:srgbClr val="CBD5E1"/>
                </a:solidFill>
                <a:latin typeface="Microsoft Sans Serif"/>
                <a:cs typeface="Microsoft Sans Serif"/>
              </a:rPr>
              <a:t>Link</a:t>
            </a:r>
            <a:r>
              <a:rPr dirty="0" sz="10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CBD5E1"/>
                </a:solidFill>
                <a:latin typeface="Microsoft Sans Serif"/>
                <a:cs typeface="Microsoft Sans Serif"/>
              </a:rPr>
              <a:t>editor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852396" y="3707708"/>
            <a:ext cx="583565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main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000" spc="-25">
                <a:solidFill>
                  <a:srgbClr val="CBD5E1"/>
                </a:solidFill>
                <a:latin typeface="Microsoft Sans Serif"/>
                <a:cs typeface="Microsoft Sans Serif"/>
              </a:rPr>
              <a:t>User</a:t>
            </a:r>
            <a:r>
              <a:rPr dirty="0" sz="1000" spc="-3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CBD5E1"/>
                </a:solidFill>
                <a:latin typeface="Microsoft Sans Serif"/>
                <a:cs typeface="Microsoft Sans Serif"/>
              </a:rPr>
              <a:t>code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69946" y="3707708"/>
            <a:ext cx="723900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350" spc="-55" b="1">
                <a:solidFill>
                  <a:srgbClr val="FFFFFF"/>
                </a:solidFill>
                <a:latin typeface="Arial"/>
                <a:cs typeface="Arial"/>
              </a:rPr>
              <a:t>functions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solidFill>
                  <a:srgbClr val="CBD5E1"/>
                </a:solidFill>
                <a:latin typeface="Microsoft Sans Serif"/>
                <a:cs typeface="Microsoft Sans Serif"/>
              </a:rPr>
              <a:t>App</a:t>
            </a:r>
            <a:r>
              <a:rPr dirty="0" sz="100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CBD5E1"/>
                </a:solidFill>
                <a:latin typeface="Microsoft Sans Serif"/>
                <a:cs typeface="Microsoft Sans Serif"/>
              </a:rPr>
              <a:t>logic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28297" y="5041208"/>
            <a:ext cx="455930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exit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solidFill>
                  <a:srgbClr val="CBD5E1"/>
                </a:solidFill>
                <a:latin typeface="Microsoft Sans Serif"/>
                <a:cs typeface="Microsoft Sans Serif"/>
              </a:rPr>
              <a:t>cleanup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09533" y="5041208"/>
            <a:ext cx="669290" cy="4076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dirty="0" sz="1350" spc="-60" b="1">
                <a:solidFill>
                  <a:srgbClr val="FFFFFF"/>
                </a:solidFill>
                <a:latin typeface="Arial"/>
                <a:cs typeface="Arial"/>
              </a:rPr>
              <a:t>handlers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solidFill>
                  <a:srgbClr val="CBD5E1"/>
                </a:solidFill>
                <a:latin typeface="Microsoft Sans Serif"/>
                <a:cs typeface="Microsoft Sans Serif"/>
              </a:rPr>
              <a:t>atexit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96574" y="5037583"/>
            <a:ext cx="870585" cy="41084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350" spc="-9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1350" spc="-90" b="1">
                <a:solidFill>
                  <a:srgbClr val="FFFFFF"/>
                </a:solidFill>
                <a:latin typeface="Berlin Sans FB"/>
                <a:cs typeface="Berlin Sans FB"/>
              </a:rPr>
              <a:t>/</a:t>
            </a:r>
            <a:r>
              <a:rPr dirty="0" sz="1350" spc="-9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1350" spc="-50" b="1">
                <a:solidFill>
                  <a:srgbClr val="FFFFFF"/>
                </a:solidFill>
                <a:latin typeface="Arial"/>
                <a:cs typeface="Arial"/>
              </a:rPr>
              <a:t> cleanup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dirty="0" sz="1000" spc="-10">
                <a:solidFill>
                  <a:srgbClr val="CBD5E1"/>
                </a:solidFill>
                <a:latin typeface="Microsoft Sans Serif"/>
                <a:cs typeface="Microsoft Sans Serif"/>
              </a:rPr>
              <a:t>fclose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503542" y="6449095"/>
            <a:ext cx="1280795" cy="49910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dirty="0" sz="1600" spc="-10" b="1">
                <a:solidFill>
                  <a:srgbClr val="F77070"/>
                </a:solidFill>
                <a:latin typeface="Arial"/>
                <a:cs typeface="Arial"/>
              </a:rPr>
              <a:t>KERNEL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Process </a:t>
            </a:r>
            <a:r>
              <a:rPr dirty="0" sz="1150" spc="-10">
                <a:solidFill>
                  <a:srgbClr val="CBD5E1"/>
                </a:solidFill>
                <a:latin typeface="Microsoft Sans Serif"/>
                <a:cs typeface="Microsoft Sans Serif"/>
              </a:rPr>
              <a:t>termination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655073" y="7439673"/>
            <a:ext cx="324485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0">
                <a:solidFill>
                  <a:srgbClr val="CBD5E1"/>
                </a:solidFill>
                <a:latin typeface="Microsoft Sans Serif"/>
                <a:cs typeface="Microsoft Sans Serif"/>
              </a:rPr>
              <a:t>exec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774261" y="7434064"/>
            <a:ext cx="652145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200" spc="-45">
                <a:solidFill>
                  <a:srgbClr val="CBD5E1"/>
                </a:solidFill>
                <a:latin typeface="Microsoft Sans Serif"/>
                <a:cs typeface="Microsoft Sans Serif"/>
              </a:rPr>
              <a:t>_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r>
              <a:rPr dirty="0" sz="1200" spc="-45">
                <a:solidFill>
                  <a:srgbClr val="CBD5E1"/>
                </a:solidFill>
                <a:latin typeface="Microsoft Sans Serif"/>
                <a:cs typeface="Microsoft Sans Serif"/>
              </a:rPr>
              <a:t>/_</a:t>
            </a:r>
            <a:r>
              <a:rPr dirty="0" sz="1150" spc="-45">
                <a:solidFill>
                  <a:srgbClr val="CBD5E1"/>
                </a:solidFill>
                <a:latin typeface="Microsoft Sans Serif"/>
                <a:cs typeface="Microsoft Sans Serif"/>
              </a:rPr>
              <a:t>Exit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221466" y="7439673"/>
            <a:ext cx="41148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solidFill>
                  <a:srgbClr val="CBD5E1"/>
                </a:solidFill>
                <a:latin typeface="Microsoft Sans Serif"/>
                <a:cs typeface="Microsoft Sans Serif"/>
              </a:rPr>
              <a:t>Signal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571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dirty="0" sz="5100" spc="-355"/>
              <a:t>Command</a:t>
            </a:r>
            <a:r>
              <a:rPr dirty="0" sz="5200" spc="-355">
                <a:latin typeface="Berlin Sans FB"/>
                <a:cs typeface="Berlin Sans FB"/>
              </a:rPr>
              <a:t>-</a:t>
            </a:r>
            <a:r>
              <a:rPr dirty="0" sz="5100" spc="-330"/>
              <a:t>Line</a:t>
            </a:r>
            <a:r>
              <a:rPr dirty="0" sz="5100" spc="-310"/>
              <a:t> </a:t>
            </a:r>
            <a:r>
              <a:rPr dirty="0" sz="5100" spc="-305"/>
              <a:t>Arguments</a:t>
            </a:r>
            <a:endParaRPr sz="5100">
              <a:latin typeface="Berlin Sans FB"/>
              <a:cs typeface="Berlin Sans FB"/>
            </a:endParaRPr>
          </a:p>
          <a:p>
            <a:pPr algn="ctr">
              <a:lnSpc>
                <a:spcPct val="100000"/>
              </a:lnSpc>
              <a:spcBef>
                <a:spcPts val="434"/>
              </a:spcBef>
            </a:pPr>
            <a:r>
              <a:rPr dirty="0" sz="2500" spc="-45" b="0">
                <a:solidFill>
                  <a:srgbClr val="93C4FD"/>
                </a:solidFill>
                <a:latin typeface="Microsoft Sans Serif"/>
                <a:cs typeface="Microsoft Sans Serif"/>
              </a:rPr>
              <a:t>How</a:t>
            </a:r>
            <a:r>
              <a:rPr dirty="0" sz="2500" spc="-9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Programs </a:t>
            </a:r>
            <a:r>
              <a:rPr dirty="0" sz="2500" spc="-95" b="0">
                <a:solidFill>
                  <a:srgbClr val="93C4FD"/>
                </a:solidFill>
                <a:latin typeface="Microsoft Sans Serif"/>
                <a:cs typeface="Microsoft Sans Serif"/>
              </a:rPr>
              <a:t>Receive</a:t>
            </a:r>
            <a:r>
              <a:rPr dirty="0" sz="2500" spc="-7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50" b="0">
                <a:solidFill>
                  <a:srgbClr val="93C4FD"/>
                </a:solidFill>
                <a:latin typeface="Microsoft Sans Serif"/>
                <a:cs typeface="Microsoft Sans Serif"/>
              </a:rPr>
              <a:t>and</a:t>
            </a:r>
            <a:r>
              <a:rPr dirty="0" sz="2500" spc="-85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60" b="0">
                <a:solidFill>
                  <a:srgbClr val="93C4FD"/>
                </a:solidFill>
                <a:latin typeface="Microsoft Sans Serif"/>
                <a:cs typeface="Microsoft Sans Serif"/>
              </a:rPr>
              <a:t>Process</a:t>
            </a:r>
            <a:r>
              <a:rPr dirty="0" sz="2500" spc="-80" b="0">
                <a:solidFill>
                  <a:srgbClr val="93C4FD"/>
                </a:solidFill>
                <a:latin typeface="Microsoft Sans Serif"/>
                <a:cs typeface="Microsoft Sans Serif"/>
              </a:rPr>
              <a:t> </a:t>
            </a:r>
            <a:r>
              <a:rPr dirty="0" sz="2500" spc="-10" b="0">
                <a:solidFill>
                  <a:srgbClr val="93C4FD"/>
                </a:solidFill>
                <a:latin typeface="Microsoft Sans Serif"/>
                <a:cs typeface="Microsoft Sans Serif"/>
              </a:rPr>
              <a:t>Arguments</a:t>
            </a:r>
            <a:endParaRPr sz="2500">
              <a:latin typeface="Microsoft Sans Serif"/>
              <a:cs typeface="Microsoft Sans Serif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657600" y="1752600"/>
            <a:ext cx="5334000" cy="3124200"/>
            <a:chOff x="3657600" y="1752600"/>
            <a:chExt cx="5334000" cy="3124200"/>
          </a:xfrm>
        </p:grpSpPr>
        <p:sp>
          <p:nvSpPr>
            <p:cNvPr id="4" name="object 4" descr=""/>
            <p:cNvSpPr/>
            <p:nvPr/>
          </p:nvSpPr>
          <p:spPr>
            <a:xfrm>
              <a:off x="3662362" y="1757362"/>
              <a:ext cx="5324475" cy="3114675"/>
            </a:xfrm>
            <a:custGeom>
              <a:avLst/>
              <a:gdLst/>
              <a:ahLst/>
              <a:cxnLst/>
              <a:rect l="l" t="t" r="r" b="b"/>
              <a:pathLst>
                <a:path w="5324475" h="3114675">
                  <a:moveTo>
                    <a:pt x="5257728" y="3114674"/>
                  </a:moveTo>
                  <a:lnTo>
                    <a:pt x="66746" y="3114674"/>
                  </a:lnTo>
                  <a:lnTo>
                    <a:pt x="62101" y="3114217"/>
                  </a:lnTo>
                  <a:lnTo>
                    <a:pt x="24240" y="3097068"/>
                  </a:lnTo>
                  <a:lnTo>
                    <a:pt x="2286" y="3061774"/>
                  </a:lnTo>
                  <a:lnTo>
                    <a:pt x="0" y="3047927"/>
                  </a:lnTo>
                  <a:lnTo>
                    <a:pt x="0" y="30432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3047927"/>
                  </a:lnTo>
                  <a:lnTo>
                    <a:pt x="5309829" y="3086825"/>
                  </a:lnTo>
                  <a:lnTo>
                    <a:pt x="5276040" y="3111031"/>
                  </a:lnTo>
                  <a:lnTo>
                    <a:pt x="5262372" y="3114217"/>
                  </a:lnTo>
                  <a:lnTo>
                    <a:pt x="5257728" y="31146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62362" y="1757362"/>
              <a:ext cx="5324475" cy="3114675"/>
            </a:xfrm>
            <a:custGeom>
              <a:avLst/>
              <a:gdLst/>
              <a:ahLst/>
              <a:cxnLst/>
              <a:rect l="l" t="t" r="r" b="b"/>
              <a:pathLst>
                <a:path w="5324475" h="3114675">
                  <a:moveTo>
                    <a:pt x="0" y="30432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2" y="457"/>
                  </a:lnTo>
                  <a:lnTo>
                    <a:pt x="5266973" y="1372"/>
                  </a:lnTo>
                  <a:lnTo>
                    <a:pt x="5271573" y="2287"/>
                  </a:lnTo>
                  <a:lnTo>
                    <a:pt x="5276040" y="3642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3"/>
                  </a:lnTo>
                  <a:lnTo>
                    <a:pt x="5292724" y="12039"/>
                  </a:lnTo>
                  <a:lnTo>
                    <a:pt x="5296624" y="14645"/>
                  </a:lnTo>
                  <a:lnTo>
                    <a:pt x="5312434" y="31748"/>
                  </a:lnTo>
                  <a:lnTo>
                    <a:pt x="5315040" y="35648"/>
                  </a:lnTo>
                  <a:lnTo>
                    <a:pt x="5317241" y="39765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4475" y="71437"/>
                  </a:lnTo>
                  <a:lnTo>
                    <a:pt x="5324475" y="3043237"/>
                  </a:lnTo>
                  <a:lnTo>
                    <a:pt x="5319036" y="3070574"/>
                  </a:lnTo>
                  <a:lnTo>
                    <a:pt x="5317241" y="3074908"/>
                  </a:lnTo>
                  <a:lnTo>
                    <a:pt x="5315040" y="3079025"/>
                  </a:lnTo>
                  <a:lnTo>
                    <a:pt x="5312434" y="3082925"/>
                  </a:lnTo>
                  <a:lnTo>
                    <a:pt x="5309829" y="3086825"/>
                  </a:lnTo>
                  <a:lnTo>
                    <a:pt x="5292724" y="3102635"/>
                  </a:lnTo>
                  <a:lnTo>
                    <a:pt x="5288824" y="3105241"/>
                  </a:lnTo>
                  <a:lnTo>
                    <a:pt x="5284708" y="3107441"/>
                  </a:lnTo>
                  <a:lnTo>
                    <a:pt x="5280374" y="3109236"/>
                  </a:lnTo>
                  <a:lnTo>
                    <a:pt x="5276040" y="3111031"/>
                  </a:lnTo>
                  <a:lnTo>
                    <a:pt x="5253037" y="3114675"/>
                  </a:lnTo>
                  <a:lnTo>
                    <a:pt x="71437" y="3114675"/>
                  </a:lnTo>
                  <a:lnTo>
                    <a:pt x="66746" y="3114674"/>
                  </a:lnTo>
                  <a:lnTo>
                    <a:pt x="62101" y="3114217"/>
                  </a:lnTo>
                  <a:lnTo>
                    <a:pt x="57500" y="3113301"/>
                  </a:lnTo>
                  <a:lnTo>
                    <a:pt x="52899" y="3112386"/>
                  </a:lnTo>
                  <a:lnTo>
                    <a:pt x="31748" y="3102635"/>
                  </a:lnTo>
                  <a:lnTo>
                    <a:pt x="27848" y="3100029"/>
                  </a:lnTo>
                  <a:lnTo>
                    <a:pt x="24240" y="3097068"/>
                  </a:lnTo>
                  <a:lnTo>
                    <a:pt x="20923" y="3093751"/>
                  </a:lnTo>
                  <a:lnTo>
                    <a:pt x="17606" y="3090434"/>
                  </a:lnTo>
                  <a:lnTo>
                    <a:pt x="14645" y="3086825"/>
                  </a:lnTo>
                  <a:lnTo>
                    <a:pt x="12039" y="3082925"/>
                  </a:lnTo>
                  <a:lnTo>
                    <a:pt x="9432" y="3079025"/>
                  </a:lnTo>
                  <a:lnTo>
                    <a:pt x="7232" y="3074908"/>
                  </a:lnTo>
                  <a:lnTo>
                    <a:pt x="5437" y="3070575"/>
                  </a:lnTo>
                  <a:lnTo>
                    <a:pt x="3642" y="3066241"/>
                  </a:lnTo>
                  <a:lnTo>
                    <a:pt x="2286" y="3061774"/>
                  </a:lnTo>
                  <a:lnTo>
                    <a:pt x="1372" y="3057174"/>
                  </a:lnTo>
                  <a:lnTo>
                    <a:pt x="457" y="3052573"/>
                  </a:lnTo>
                  <a:lnTo>
                    <a:pt x="0" y="3047927"/>
                  </a:lnTo>
                  <a:lnTo>
                    <a:pt x="0" y="30432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00487" y="3938587"/>
              <a:ext cx="4848225" cy="695325"/>
            </a:xfrm>
            <a:custGeom>
              <a:avLst/>
              <a:gdLst/>
              <a:ahLst/>
              <a:cxnLst/>
              <a:rect l="l" t="t" r="r" b="b"/>
              <a:pathLst>
                <a:path w="4848225" h="695325">
                  <a:moveTo>
                    <a:pt x="4781478" y="695325"/>
                  </a:moveTo>
                  <a:lnTo>
                    <a:pt x="66747" y="695325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2287" y="642424"/>
                  </a:lnTo>
                  <a:lnTo>
                    <a:pt x="0" y="628577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4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628577"/>
                  </a:lnTo>
                  <a:lnTo>
                    <a:pt x="4833578" y="667475"/>
                  </a:lnTo>
                  <a:lnTo>
                    <a:pt x="4799790" y="691681"/>
                  </a:lnTo>
                  <a:lnTo>
                    <a:pt x="4786123" y="694867"/>
                  </a:lnTo>
                  <a:lnTo>
                    <a:pt x="4781478" y="695325"/>
                  </a:lnTo>
                  <a:close/>
                </a:path>
              </a:pathLst>
            </a:custGeom>
            <a:solidFill>
              <a:srgbClr val="13532D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900487" y="3938587"/>
              <a:ext cx="4848225" cy="695325"/>
            </a:xfrm>
            <a:custGeom>
              <a:avLst/>
              <a:gdLst/>
              <a:ahLst/>
              <a:cxnLst/>
              <a:rect l="l" t="t" r="r" b="b"/>
              <a:pathLst>
                <a:path w="484822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790724" y="1372"/>
                  </a:lnTo>
                  <a:lnTo>
                    <a:pt x="4795324" y="2287"/>
                  </a:lnTo>
                  <a:lnTo>
                    <a:pt x="4799790" y="3642"/>
                  </a:lnTo>
                  <a:lnTo>
                    <a:pt x="4804124" y="5437"/>
                  </a:lnTo>
                  <a:lnTo>
                    <a:pt x="4808458" y="7232"/>
                  </a:lnTo>
                  <a:lnTo>
                    <a:pt x="4812574" y="9432"/>
                  </a:lnTo>
                  <a:lnTo>
                    <a:pt x="4816474" y="12038"/>
                  </a:lnTo>
                  <a:lnTo>
                    <a:pt x="4820375" y="14644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7" y="24240"/>
                  </a:lnTo>
                  <a:lnTo>
                    <a:pt x="4846851" y="57500"/>
                  </a:lnTo>
                  <a:lnTo>
                    <a:pt x="4847767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623887"/>
                  </a:lnTo>
                  <a:lnTo>
                    <a:pt x="4836184" y="663575"/>
                  </a:lnTo>
                  <a:lnTo>
                    <a:pt x="4804124" y="689886"/>
                  </a:lnTo>
                  <a:lnTo>
                    <a:pt x="4781478" y="695325"/>
                  </a:lnTo>
                  <a:lnTo>
                    <a:pt x="4776787" y="695325"/>
                  </a:lnTo>
                  <a:lnTo>
                    <a:pt x="71437" y="695325"/>
                  </a:lnTo>
                  <a:lnTo>
                    <a:pt x="66747" y="695325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20923" y="674401"/>
                  </a:lnTo>
                  <a:lnTo>
                    <a:pt x="17606" y="671084"/>
                  </a:lnTo>
                  <a:lnTo>
                    <a:pt x="14644" y="667475"/>
                  </a:lnTo>
                  <a:lnTo>
                    <a:pt x="12039" y="663575"/>
                  </a:lnTo>
                  <a:lnTo>
                    <a:pt x="9433" y="659675"/>
                  </a:lnTo>
                  <a:lnTo>
                    <a:pt x="0" y="628577"/>
                  </a:lnTo>
                  <a:lnTo>
                    <a:pt x="0" y="623887"/>
                  </a:lnTo>
                  <a:close/>
                </a:path>
              </a:pathLst>
            </a:custGeom>
            <a:ln w="9525">
              <a:solidFill>
                <a:srgbClr val="16A24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33825" y="2105025"/>
              <a:ext cx="161925" cy="114300"/>
            </a:xfrm>
            <a:custGeom>
              <a:avLst/>
              <a:gdLst/>
              <a:ahLst/>
              <a:cxnLst/>
              <a:rect l="l" t="t" r="r" b="b"/>
              <a:pathLst>
                <a:path w="161925" h="114300">
                  <a:moveTo>
                    <a:pt x="57150" y="0"/>
                  </a:moveTo>
                  <a:lnTo>
                    <a:pt x="161925" y="0"/>
                  </a:lnTo>
                </a:path>
                <a:path w="161925" h="114300">
                  <a:moveTo>
                    <a:pt x="57150" y="57150"/>
                  </a:moveTo>
                  <a:lnTo>
                    <a:pt x="161925" y="57150"/>
                  </a:lnTo>
                </a:path>
                <a:path w="161925" h="114300">
                  <a:moveTo>
                    <a:pt x="57150" y="114300"/>
                  </a:moveTo>
                  <a:lnTo>
                    <a:pt x="161925" y="114300"/>
                  </a:lnTo>
                </a:path>
                <a:path w="161925" h="114300">
                  <a:moveTo>
                    <a:pt x="0" y="0"/>
                  </a:moveTo>
                  <a:lnTo>
                    <a:pt x="9525" y="0"/>
                  </a:lnTo>
                  <a:lnTo>
                    <a:pt x="9525" y="38100"/>
                  </a:lnTo>
                </a:path>
                <a:path w="161925" h="114300">
                  <a:moveTo>
                    <a:pt x="0" y="38100"/>
                  </a:moveTo>
                  <a:lnTo>
                    <a:pt x="19050" y="38100"/>
                  </a:lnTo>
                </a:path>
                <a:path w="161925" h="114300">
                  <a:moveTo>
                    <a:pt x="19050" y="114300"/>
                  </a:moveTo>
                  <a:lnTo>
                    <a:pt x="0" y="114300"/>
                  </a:lnTo>
                  <a:lnTo>
                    <a:pt x="2976" y="107156"/>
                  </a:lnTo>
                  <a:lnTo>
                    <a:pt x="9525" y="100012"/>
                  </a:lnTo>
                  <a:lnTo>
                    <a:pt x="16073" y="92868"/>
                  </a:lnTo>
                  <a:lnTo>
                    <a:pt x="19050" y="85725"/>
                  </a:lnTo>
                  <a:lnTo>
                    <a:pt x="17412" y="79548"/>
                  </a:lnTo>
                  <a:lnTo>
                    <a:pt x="13096" y="75604"/>
                  </a:lnTo>
                  <a:lnTo>
                    <a:pt x="6994" y="74339"/>
                  </a:lnTo>
                  <a:lnTo>
                    <a:pt x="0" y="76200"/>
                  </a:lnTo>
                </a:path>
              </a:pathLst>
            </a:custGeom>
            <a:ln w="19050">
              <a:solidFill>
                <a:srgbClr val="60A5F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883025" y="1932349"/>
            <a:ext cx="3346450" cy="11156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35"/>
              </a:spcBef>
            </a:pPr>
            <a:r>
              <a:rPr dirty="0" sz="2500" spc="-120" b="1">
                <a:solidFill>
                  <a:srgbClr val="FFFFFF"/>
                </a:solidFill>
                <a:latin typeface="Arial"/>
                <a:cs typeface="Arial"/>
              </a:rPr>
              <a:t>argc</a:t>
            </a:r>
            <a:r>
              <a:rPr dirty="0" sz="2500" spc="-1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50" spc="-135" b="1">
                <a:solidFill>
                  <a:srgbClr val="FFFFFF"/>
                </a:solidFill>
                <a:latin typeface="Comic Sans MS"/>
                <a:cs typeface="Comic Sans MS"/>
              </a:rPr>
              <a:t>&amp;</a:t>
            </a:r>
            <a:r>
              <a:rPr dirty="0" sz="2450" spc="-475" b="1">
                <a:solidFill>
                  <a:srgbClr val="FFFFFF"/>
                </a:solidFill>
                <a:latin typeface="Comic Sans MS"/>
                <a:cs typeface="Comic Sans MS"/>
              </a:rPr>
              <a:t> </a:t>
            </a:r>
            <a:r>
              <a:rPr dirty="0" sz="2500" spc="-20" b="1">
                <a:solidFill>
                  <a:srgbClr val="FFFFFF"/>
                </a:solidFill>
                <a:latin typeface="Arial"/>
                <a:cs typeface="Arial"/>
              </a:rPr>
              <a:t>argv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ts val="3485"/>
              </a:lnSpc>
              <a:spcBef>
                <a:spcPts val="75"/>
              </a:spcBef>
            </a:pPr>
            <a:r>
              <a:rPr dirty="0" sz="2950" spc="-615" b="1">
                <a:solidFill>
                  <a:srgbClr val="60A5FA"/>
                </a:solidFill>
                <a:latin typeface="Arial"/>
                <a:cs typeface="Arial"/>
              </a:rPr>
              <a:t>argc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1980"/>
              </a:lnSpc>
            </a:pP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Number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5">
                <a:solidFill>
                  <a:srgbClr val="CBD5E1"/>
                </a:solidFill>
                <a:latin typeface="Microsoft Sans Serif"/>
                <a:cs typeface="Microsoft Sans Serif"/>
              </a:rPr>
              <a:t>command</a:t>
            </a:r>
            <a:r>
              <a:rPr dirty="0" sz="1700" spc="-25">
                <a:solidFill>
                  <a:srgbClr val="CBD5E1"/>
                </a:solidFill>
                <a:latin typeface="Microsoft Sans Serif"/>
                <a:cs typeface="Microsoft Sans Serif"/>
              </a:rPr>
              <a:t>-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line</a:t>
            </a:r>
            <a:r>
              <a:rPr dirty="0" sz="165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arguments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83025" y="3047578"/>
            <a:ext cx="3345815" cy="7226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3510"/>
              </a:lnSpc>
              <a:spcBef>
                <a:spcPts val="125"/>
              </a:spcBef>
            </a:pPr>
            <a:r>
              <a:rPr dirty="0" sz="2950" spc="-610" b="1">
                <a:solidFill>
                  <a:srgbClr val="60A5FA"/>
                </a:solidFill>
                <a:latin typeface="Arial"/>
                <a:cs typeface="Arial"/>
              </a:rPr>
              <a:t>argv</a:t>
            </a:r>
            <a:endParaRPr sz="2950">
              <a:latin typeface="Arial"/>
              <a:cs typeface="Arial"/>
            </a:endParaRPr>
          </a:p>
          <a:p>
            <a:pPr marL="12700">
              <a:lnSpc>
                <a:spcPts val="1945"/>
              </a:lnSpc>
            </a:pP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Array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pointers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>
                <a:solidFill>
                  <a:srgbClr val="CBD5E1"/>
                </a:solidFill>
                <a:latin typeface="Microsoft Sans Serif"/>
                <a:cs typeface="Microsoft Sans Serif"/>
              </a:rPr>
              <a:t>to</a:t>
            </a:r>
            <a:r>
              <a:rPr dirty="0" sz="1650" spc="-4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>
                <a:solidFill>
                  <a:srgbClr val="CBD5E1"/>
                </a:solidFill>
                <a:latin typeface="Microsoft Sans Serif"/>
                <a:cs typeface="Microsoft Sans Serif"/>
              </a:rPr>
              <a:t>argument</a:t>
            </a:r>
            <a:r>
              <a:rPr dirty="0" sz="1650" spc="-3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>
                <a:solidFill>
                  <a:srgbClr val="CBD5E1"/>
                </a:solidFill>
                <a:latin typeface="Microsoft Sans Serif"/>
                <a:cs typeface="Microsoft Sans Serif"/>
              </a:rPr>
              <a:t>strings</a:t>
            </a:r>
            <a:endParaRPr sz="165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006850" y="4023042"/>
            <a:ext cx="2449830" cy="48260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300" spc="-10" b="1">
                <a:solidFill>
                  <a:srgbClr val="4ADE80"/>
                </a:solidFill>
                <a:latin typeface="Arial"/>
                <a:cs typeface="Arial"/>
              </a:rPr>
              <a:t>Guarantee</a:t>
            </a:r>
            <a:r>
              <a:rPr dirty="0" sz="1350" spc="-10">
                <a:solidFill>
                  <a:srgbClr val="4ADE80"/>
                </a:solidFill>
                <a:latin typeface="Segoe UI Symbol"/>
                <a:cs typeface="Segoe UI Symbol"/>
              </a:rPr>
              <a:t>:</a:t>
            </a:r>
            <a:endParaRPr sz="13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argv</a:t>
            </a:r>
            <a:r>
              <a:rPr dirty="0" sz="1350">
                <a:solidFill>
                  <a:srgbClr val="CBD5E1"/>
                </a:solidFill>
                <a:latin typeface="Microsoft Sans Serif"/>
                <a:cs typeface="Microsoft Sans Serif"/>
              </a:rPr>
              <a:t>[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argc</a:t>
            </a:r>
            <a:r>
              <a:rPr dirty="0" sz="1350">
                <a:solidFill>
                  <a:srgbClr val="CBD5E1"/>
                </a:solidFill>
                <a:latin typeface="Microsoft Sans Serif"/>
                <a:cs typeface="Microsoft Sans Serif"/>
              </a:rPr>
              <a:t>]</a:t>
            </a:r>
            <a:r>
              <a:rPr dirty="0" sz="1350" spc="-4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is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always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a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null</a:t>
            </a:r>
            <a:r>
              <a:rPr dirty="0" sz="1300" spc="-2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657600" y="5105400"/>
            <a:ext cx="5334000" cy="1981200"/>
            <a:chOff x="3657600" y="5105400"/>
            <a:chExt cx="5334000" cy="1981200"/>
          </a:xfrm>
        </p:grpSpPr>
        <p:sp>
          <p:nvSpPr>
            <p:cNvPr id="13" name="object 13" descr=""/>
            <p:cNvSpPr/>
            <p:nvPr/>
          </p:nvSpPr>
          <p:spPr>
            <a:xfrm>
              <a:off x="3662362" y="5110163"/>
              <a:ext cx="5324475" cy="1971675"/>
            </a:xfrm>
            <a:custGeom>
              <a:avLst/>
              <a:gdLst/>
              <a:ahLst/>
              <a:cxnLst/>
              <a:rect l="l" t="t" r="r" b="b"/>
              <a:pathLst>
                <a:path w="5324475" h="1971675">
                  <a:moveTo>
                    <a:pt x="5257728" y="1971674"/>
                  </a:moveTo>
                  <a:lnTo>
                    <a:pt x="66746" y="1971674"/>
                  </a:lnTo>
                  <a:lnTo>
                    <a:pt x="62101" y="1971216"/>
                  </a:lnTo>
                  <a:lnTo>
                    <a:pt x="24240" y="1954066"/>
                  </a:lnTo>
                  <a:lnTo>
                    <a:pt x="2286" y="1918773"/>
                  </a:lnTo>
                  <a:lnTo>
                    <a:pt x="0" y="1904927"/>
                  </a:lnTo>
                  <a:lnTo>
                    <a:pt x="0" y="190023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4" y="14644"/>
                  </a:lnTo>
                  <a:lnTo>
                    <a:pt x="5320831" y="48431"/>
                  </a:lnTo>
                  <a:lnTo>
                    <a:pt x="5324474" y="66745"/>
                  </a:lnTo>
                  <a:lnTo>
                    <a:pt x="5324474" y="1904927"/>
                  </a:lnTo>
                  <a:lnTo>
                    <a:pt x="5309829" y="1943824"/>
                  </a:lnTo>
                  <a:lnTo>
                    <a:pt x="5276040" y="1968030"/>
                  </a:lnTo>
                  <a:lnTo>
                    <a:pt x="5262372" y="1971216"/>
                  </a:lnTo>
                  <a:lnTo>
                    <a:pt x="5257728" y="19716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662362" y="5110162"/>
              <a:ext cx="5324475" cy="1971675"/>
            </a:xfrm>
            <a:custGeom>
              <a:avLst/>
              <a:gdLst/>
              <a:ahLst/>
              <a:cxnLst/>
              <a:rect l="l" t="t" r="r" b="b"/>
              <a:pathLst>
                <a:path w="5324475" h="1971675">
                  <a:moveTo>
                    <a:pt x="0" y="19002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9" y="31747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80374" y="5437"/>
                  </a:lnTo>
                  <a:lnTo>
                    <a:pt x="5284708" y="7232"/>
                  </a:lnTo>
                  <a:lnTo>
                    <a:pt x="5288824" y="9432"/>
                  </a:lnTo>
                  <a:lnTo>
                    <a:pt x="5292724" y="12038"/>
                  </a:lnTo>
                  <a:lnTo>
                    <a:pt x="5296624" y="14645"/>
                  </a:lnTo>
                  <a:lnTo>
                    <a:pt x="5312434" y="31747"/>
                  </a:lnTo>
                  <a:lnTo>
                    <a:pt x="5315040" y="35648"/>
                  </a:lnTo>
                  <a:lnTo>
                    <a:pt x="5317241" y="39764"/>
                  </a:lnTo>
                  <a:lnTo>
                    <a:pt x="5319036" y="44098"/>
                  </a:lnTo>
                  <a:lnTo>
                    <a:pt x="5320831" y="48432"/>
                  </a:lnTo>
                  <a:lnTo>
                    <a:pt x="5322186" y="52899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1900237"/>
                  </a:lnTo>
                  <a:lnTo>
                    <a:pt x="5319036" y="1927575"/>
                  </a:lnTo>
                  <a:lnTo>
                    <a:pt x="5317241" y="1931908"/>
                  </a:lnTo>
                  <a:lnTo>
                    <a:pt x="5315040" y="1936024"/>
                  </a:lnTo>
                  <a:lnTo>
                    <a:pt x="5312434" y="1939925"/>
                  </a:lnTo>
                  <a:lnTo>
                    <a:pt x="5309829" y="1943825"/>
                  </a:lnTo>
                  <a:lnTo>
                    <a:pt x="5280374" y="1966236"/>
                  </a:lnTo>
                  <a:lnTo>
                    <a:pt x="5276040" y="1968031"/>
                  </a:lnTo>
                  <a:lnTo>
                    <a:pt x="5271573" y="1969386"/>
                  </a:lnTo>
                  <a:lnTo>
                    <a:pt x="5266973" y="1970302"/>
                  </a:lnTo>
                  <a:lnTo>
                    <a:pt x="5262372" y="1971217"/>
                  </a:lnTo>
                  <a:lnTo>
                    <a:pt x="5257728" y="1971675"/>
                  </a:lnTo>
                  <a:lnTo>
                    <a:pt x="5253037" y="1971675"/>
                  </a:lnTo>
                  <a:lnTo>
                    <a:pt x="71437" y="1971675"/>
                  </a:lnTo>
                  <a:lnTo>
                    <a:pt x="66746" y="1971675"/>
                  </a:lnTo>
                  <a:lnTo>
                    <a:pt x="62101" y="1971217"/>
                  </a:lnTo>
                  <a:lnTo>
                    <a:pt x="57500" y="1970302"/>
                  </a:lnTo>
                  <a:lnTo>
                    <a:pt x="52899" y="1969386"/>
                  </a:lnTo>
                  <a:lnTo>
                    <a:pt x="48432" y="1968031"/>
                  </a:lnTo>
                  <a:lnTo>
                    <a:pt x="44099" y="1966236"/>
                  </a:lnTo>
                  <a:lnTo>
                    <a:pt x="39765" y="1964441"/>
                  </a:lnTo>
                  <a:lnTo>
                    <a:pt x="20923" y="1950750"/>
                  </a:lnTo>
                  <a:lnTo>
                    <a:pt x="17606" y="1947433"/>
                  </a:lnTo>
                  <a:lnTo>
                    <a:pt x="14645" y="1943825"/>
                  </a:lnTo>
                  <a:lnTo>
                    <a:pt x="12039" y="1939925"/>
                  </a:lnTo>
                  <a:lnTo>
                    <a:pt x="9432" y="1936024"/>
                  </a:lnTo>
                  <a:lnTo>
                    <a:pt x="7232" y="1931908"/>
                  </a:lnTo>
                  <a:lnTo>
                    <a:pt x="5437" y="1927575"/>
                  </a:lnTo>
                  <a:lnTo>
                    <a:pt x="3642" y="1923241"/>
                  </a:lnTo>
                  <a:lnTo>
                    <a:pt x="2286" y="1918774"/>
                  </a:lnTo>
                  <a:lnTo>
                    <a:pt x="1372" y="1914174"/>
                  </a:lnTo>
                  <a:lnTo>
                    <a:pt x="457" y="1909573"/>
                  </a:lnTo>
                  <a:lnTo>
                    <a:pt x="0" y="1904928"/>
                  </a:lnTo>
                  <a:lnTo>
                    <a:pt x="0" y="190023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00487" y="5843587"/>
              <a:ext cx="4848225" cy="695325"/>
            </a:xfrm>
            <a:custGeom>
              <a:avLst/>
              <a:gdLst/>
              <a:ahLst/>
              <a:cxnLst/>
              <a:rect l="l" t="t" r="r" b="b"/>
              <a:pathLst>
                <a:path w="4848225" h="695325">
                  <a:moveTo>
                    <a:pt x="4781478" y="695325"/>
                  </a:moveTo>
                  <a:lnTo>
                    <a:pt x="66747" y="695325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2287" y="642423"/>
                  </a:lnTo>
                  <a:lnTo>
                    <a:pt x="0" y="628577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3"/>
                  </a:lnTo>
                  <a:lnTo>
                    <a:pt x="66747" y="0"/>
                  </a:lnTo>
                  <a:lnTo>
                    <a:pt x="4781478" y="0"/>
                  </a:lnTo>
                  <a:lnTo>
                    <a:pt x="4820375" y="14645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628577"/>
                  </a:lnTo>
                  <a:lnTo>
                    <a:pt x="4833578" y="667475"/>
                  </a:lnTo>
                  <a:lnTo>
                    <a:pt x="4799790" y="691682"/>
                  </a:lnTo>
                  <a:lnTo>
                    <a:pt x="4786123" y="694867"/>
                  </a:lnTo>
                  <a:lnTo>
                    <a:pt x="4781478" y="6953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00487" y="5843587"/>
              <a:ext cx="4848225" cy="695325"/>
            </a:xfrm>
            <a:custGeom>
              <a:avLst/>
              <a:gdLst/>
              <a:ahLst/>
              <a:cxnLst/>
              <a:rect l="l" t="t" r="r" b="b"/>
              <a:pathLst>
                <a:path w="484822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8" y="0"/>
                  </a:lnTo>
                  <a:lnTo>
                    <a:pt x="4786124" y="457"/>
                  </a:lnTo>
                  <a:lnTo>
                    <a:pt x="4790724" y="1372"/>
                  </a:lnTo>
                  <a:lnTo>
                    <a:pt x="4795324" y="2287"/>
                  </a:lnTo>
                  <a:lnTo>
                    <a:pt x="4799790" y="3643"/>
                  </a:lnTo>
                  <a:lnTo>
                    <a:pt x="4804124" y="5437"/>
                  </a:lnTo>
                  <a:lnTo>
                    <a:pt x="4808458" y="7232"/>
                  </a:lnTo>
                  <a:lnTo>
                    <a:pt x="4812574" y="9433"/>
                  </a:lnTo>
                  <a:lnTo>
                    <a:pt x="4816474" y="12039"/>
                  </a:lnTo>
                  <a:lnTo>
                    <a:pt x="4820375" y="14645"/>
                  </a:lnTo>
                  <a:lnTo>
                    <a:pt x="4836184" y="31748"/>
                  </a:lnTo>
                  <a:lnTo>
                    <a:pt x="4838790" y="35648"/>
                  </a:lnTo>
                  <a:lnTo>
                    <a:pt x="4840990" y="39764"/>
                  </a:lnTo>
                  <a:lnTo>
                    <a:pt x="4842786" y="44098"/>
                  </a:lnTo>
                  <a:lnTo>
                    <a:pt x="4844581" y="48432"/>
                  </a:lnTo>
                  <a:lnTo>
                    <a:pt x="4848225" y="71437"/>
                  </a:lnTo>
                  <a:lnTo>
                    <a:pt x="4848225" y="623887"/>
                  </a:lnTo>
                  <a:lnTo>
                    <a:pt x="4836184" y="663575"/>
                  </a:lnTo>
                  <a:lnTo>
                    <a:pt x="4804124" y="689887"/>
                  </a:lnTo>
                  <a:lnTo>
                    <a:pt x="4781478" y="695325"/>
                  </a:lnTo>
                  <a:lnTo>
                    <a:pt x="4776787" y="695325"/>
                  </a:lnTo>
                  <a:lnTo>
                    <a:pt x="71437" y="695325"/>
                  </a:lnTo>
                  <a:lnTo>
                    <a:pt x="66747" y="695325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12039" y="663575"/>
                  </a:lnTo>
                  <a:lnTo>
                    <a:pt x="9433" y="659674"/>
                  </a:lnTo>
                  <a:lnTo>
                    <a:pt x="0" y="628577"/>
                  </a:lnTo>
                  <a:lnTo>
                    <a:pt x="0" y="6238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14775" y="5457825"/>
              <a:ext cx="190500" cy="114300"/>
            </a:xfrm>
            <a:custGeom>
              <a:avLst/>
              <a:gdLst/>
              <a:ahLst/>
              <a:cxnLst/>
              <a:rect l="l" t="t" r="r" b="b"/>
              <a:pathLst>
                <a:path w="190500" h="114300">
                  <a:moveTo>
                    <a:pt x="133350" y="114300"/>
                  </a:moveTo>
                  <a:lnTo>
                    <a:pt x="190500" y="57150"/>
                  </a:lnTo>
                  <a:lnTo>
                    <a:pt x="133350" y="0"/>
                  </a:lnTo>
                </a:path>
                <a:path w="190500" h="114300">
                  <a:moveTo>
                    <a:pt x="57150" y="0"/>
                  </a:moveTo>
                  <a:lnTo>
                    <a:pt x="0" y="57150"/>
                  </a:lnTo>
                  <a:lnTo>
                    <a:pt x="57150" y="114300"/>
                  </a:lnTo>
                </a:path>
              </a:pathLst>
            </a:custGeom>
            <a:ln w="19050">
              <a:solidFill>
                <a:srgbClr val="BF83F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225925" y="5285149"/>
            <a:ext cx="230187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0" b="1">
                <a:solidFill>
                  <a:srgbClr val="FFFFFF"/>
                </a:solidFill>
                <a:latin typeface="Arial"/>
                <a:cs typeface="Arial"/>
              </a:rPr>
              <a:t>Alternative</a:t>
            </a:r>
            <a:r>
              <a:rPr dirty="0" sz="2500" spc="-8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50" b="1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044950" y="5957570"/>
            <a:ext cx="2666365" cy="4064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for (i = 0; argv[i] != NULL; </a:t>
            </a:r>
            <a:r>
              <a:rPr dirty="0" sz="1050" spc="-20">
                <a:solidFill>
                  <a:srgbClr val="4ADE80"/>
                </a:solidFill>
                <a:latin typeface="Courier New"/>
                <a:cs typeface="Courier New"/>
              </a:rPr>
              <a:t>i++)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// process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arguments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883025" y="6608822"/>
            <a:ext cx="312801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Uses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null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pointer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guarantee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CBD5E1"/>
                </a:solidFill>
                <a:latin typeface="Microsoft Sans Serif"/>
                <a:cs typeface="Microsoft Sans Serif"/>
              </a:rPr>
              <a:t>instead</a:t>
            </a:r>
            <a:r>
              <a:rPr dirty="0" sz="1300" spc="-15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CBD5E1"/>
                </a:solidFill>
                <a:latin typeface="Microsoft Sans Serif"/>
                <a:cs typeface="Microsoft Sans Serif"/>
              </a:rPr>
              <a:t>of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CBD5E1"/>
                </a:solidFill>
                <a:latin typeface="Microsoft Sans Serif"/>
                <a:cs typeface="Microsoft Sans Serif"/>
              </a:rPr>
              <a:t>argc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9296400" y="1752600"/>
            <a:ext cx="5334000" cy="6362700"/>
            <a:chOff x="9296400" y="1752600"/>
            <a:chExt cx="5334000" cy="6362700"/>
          </a:xfrm>
        </p:grpSpPr>
        <p:sp>
          <p:nvSpPr>
            <p:cNvPr id="22" name="object 22" descr=""/>
            <p:cNvSpPr/>
            <p:nvPr/>
          </p:nvSpPr>
          <p:spPr>
            <a:xfrm>
              <a:off x="9301162" y="1757362"/>
              <a:ext cx="5324475" cy="6353175"/>
            </a:xfrm>
            <a:custGeom>
              <a:avLst/>
              <a:gdLst/>
              <a:ahLst/>
              <a:cxnLst/>
              <a:rect l="l" t="t" r="r" b="b"/>
              <a:pathLst>
                <a:path w="5324475" h="6353175">
                  <a:moveTo>
                    <a:pt x="5257727" y="6353174"/>
                  </a:moveTo>
                  <a:lnTo>
                    <a:pt x="66746" y="6353174"/>
                  </a:lnTo>
                  <a:lnTo>
                    <a:pt x="62100" y="6352716"/>
                  </a:lnTo>
                  <a:lnTo>
                    <a:pt x="24240" y="6335568"/>
                  </a:lnTo>
                  <a:lnTo>
                    <a:pt x="2286" y="6300274"/>
                  </a:lnTo>
                  <a:lnTo>
                    <a:pt x="0" y="6286428"/>
                  </a:lnTo>
                  <a:lnTo>
                    <a:pt x="0" y="628173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5257727" y="0"/>
                  </a:lnTo>
                  <a:lnTo>
                    <a:pt x="5296625" y="14645"/>
                  </a:lnTo>
                  <a:lnTo>
                    <a:pt x="5320830" y="48432"/>
                  </a:lnTo>
                  <a:lnTo>
                    <a:pt x="5324474" y="66746"/>
                  </a:lnTo>
                  <a:lnTo>
                    <a:pt x="5324474" y="6286428"/>
                  </a:lnTo>
                  <a:lnTo>
                    <a:pt x="5309828" y="6325325"/>
                  </a:lnTo>
                  <a:lnTo>
                    <a:pt x="5276039" y="6349531"/>
                  </a:lnTo>
                  <a:lnTo>
                    <a:pt x="5262372" y="6352716"/>
                  </a:lnTo>
                  <a:lnTo>
                    <a:pt x="5257727" y="6353174"/>
                  </a:lnTo>
                  <a:close/>
                </a:path>
              </a:pathLst>
            </a:custGeom>
            <a:solidFill>
              <a:srgbClr val="1D293B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301162" y="1757362"/>
              <a:ext cx="5324475" cy="6353175"/>
            </a:xfrm>
            <a:custGeom>
              <a:avLst/>
              <a:gdLst/>
              <a:ahLst/>
              <a:cxnLst/>
              <a:rect l="l" t="t" r="r" b="b"/>
              <a:pathLst>
                <a:path w="5324475" h="6353175">
                  <a:moveTo>
                    <a:pt x="0" y="62817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6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7" y="0"/>
                  </a:lnTo>
                  <a:lnTo>
                    <a:pt x="5262372" y="457"/>
                  </a:lnTo>
                  <a:lnTo>
                    <a:pt x="5300233" y="17606"/>
                  </a:lnTo>
                  <a:lnTo>
                    <a:pt x="5303550" y="20923"/>
                  </a:lnTo>
                  <a:lnTo>
                    <a:pt x="5306868" y="24240"/>
                  </a:lnTo>
                  <a:lnTo>
                    <a:pt x="5309828" y="27848"/>
                  </a:lnTo>
                  <a:lnTo>
                    <a:pt x="5312432" y="31748"/>
                  </a:lnTo>
                  <a:lnTo>
                    <a:pt x="5315039" y="35648"/>
                  </a:lnTo>
                  <a:lnTo>
                    <a:pt x="5323101" y="57500"/>
                  </a:lnTo>
                  <a:lnTo>
                    <a:pt x="5324016" y="62100"/>
                  </a:lnTo>
                  <a:lnTo>
                    <a:pt x="5324474" y="66746"/>
                  </a:lnTo>
                  <a:lnTo>
                    <a:pt x="5324475" y="71437"/>
                  </a:lnTo>
                  <a:lnTo>
                    <a:pt x="5324475" y="6281737"/>
                  </a:lnTo>
                  <a:lnTo>
                    <a:pt x="5324474" y="6286428"/>
                  </a:lnTo>
                  <a:lnTo>
                    <a:pt x="5324015" y="6291073"/>
                  </a:lnTo>
                  <a:lnTo>
                    <a:pt x="5323100" y="6295674"/>
                  </a:lnTo>
                  <a:lnTo>
                    <a:pt x="5322186" y="6300274"/>
                  </a:lnTo>
                  <a:lnTo>
                    <a:pt x="5303550" y="6332251"/>
                  </a:lnTo>
                  <a:lnTo>
                    <a:pt x="5300233" y="6335568"/>
                  </a:lnTo>
                  <a:lnTo>
                    <a:pt x="5262372" y="6352716"/>
                  </a:lnTo>
                  <a:lnTo>
                    <a:pt x="5253037" y="6353175"/>
                  </a:lnTo>
                  <a:lnTo>
                    <a:pt x="71437" y="6353175"/>
                  </a:lnTo>
                  <a:lnTo>
                    <a:pt x="44098" y="6347736"/>
                  </a:lnTo>
                  <a:lnTo>
                    <a:pt x="39764" y="6345941"/>
                  </a:lnTo>
                  <a:lnTo>
                    <a:pt x="35648" y="6343740"/>
                  </a:lnTo>
                  <a:lnTo>
                    <a:pt x="31747" y="6341134"/>
                  </a:lnTo>
                  <a:lnTo>
                    <a:pt x="27848" y="6338529"/>
                  </a:lnTo>
                  <a:lnTo>
                    <a:pt x="24240" y="6335568"/>
                  </a:lnTo>
                  <a:lnTo>
                    <a:pt x="20923" y="6332251"/>
                  </a:lnTo>
                  <a:lnTo>
                    <a:pt x="17606" y="6328934"/>
                  </a:lnTo>
                  <a:lnTo>
                    <a:pt x="14644" y="6325326"/>
                  </a:lnTo>
                  <a:lnTo>
                    <a:pt x="12038" y="6321425"/>
                  </a:lnTo>
                  <a:lnTo>
                    <a:pt x="9432" y="6317525"/>
                  </a:lnTo>
                  <a:lnTo>
                    <a:pt x="7231" y="6313408"/>
                  </a:lnTo>
                  <a:lnTo>
                    <a:pt x="5436" y="6309075"/>
                  </a:lnTo>
                  <a:lnTo>
                    <a:pt x="3641" y="6304741"/>
                  </a:lnTo>
                  <a:lnTo>
                    <a:pt x="2286" y="6300274"/>
                  </a:lnTo>
                  <a:lnTo>
                    <a:pt x="1371" y="6295674"/>
                  </a:lnTo>
                  <a:lnTo>
                    <a:pt x="457" y="6291073"/>
                  </a:lnTo>
                  <a:lnTo>
                    <a:pt x="0" y="6286428"/>
                  </a:lnTo>
                  <a:lnTo>
                    <a:pt x="0" y="628173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539287" y="2490787"/>
              <a:ext cx="4848225" cy="2409825"/>
            </a:xfrm>
            <a:custGeom>
              <a:avLst/>
              <a:gdLst/>
              <a:ahLst/>
              <a:cxnLst/>
              <a:rect l="l" t="t" r="r" b="b"/>
              <a:pathLst>
                <a:path w="4848225" h="2409825">
                  <a:moveTo>
                    <a:pt x="4781477" y="2409825"/>
                  </a:moveTo>
                  <a:lnTo>
                    <a:pt x="66746" y="2409825"/>
                  </a:lnTo>
                  <a:lnTo>
                    <a:pt x="62101" y="2409367"/>
                  </a:lnTo>
                  <a:lnTo>
                    <a:pt x="24240" y="2392217"/>
                  </a:lnTo>
                  <a:lnTo>
                    <a:pt x="2287" y="2356924"/>
                  </a:lnTo>
                  <a:lnTo>
                    <a:pt x="0" y="2343077"/>
                  </a:lnTo>
                  <a:lnTo>
                    <a:pt x="0" y="2338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5"/>
                  </a:lnTo>
                  <a:lnTo>
                    <a:pt x="4844581" y="48433"/>
                  </a:lnTo>
                  <a:lnTo>
                    <a:pt x="4848224" y="66746"/>
                  </a:lnTo>
                  <a:lnTo>
                    <a:pt x="4848224" y="2343077"/>
                  </a:lnTo>
                  <a:lnTo>
                    <a:pt x="4833579" y="2381974"/>
                  </a:lnTo>
                  <a:lnTo>
                    <a:pt x="4799789" y="2406181"/>
                  </a:lnTo>
                  <a:lnTo>
                    <a:pt x="4786123" y="2409367"/>
                  </a:lnTo>
                  <a:lnTo>
                    <a:pt x="4781477" y="2409825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539287" y="2490787"/>
              <a:ext cx="4848225" cy="2409825"/>
            </a:xfrm>
            <a:custGeom>
              <a:avLst/>
              <a:gdLst/>
              <a:ahLst/>
              <a:cxnLst/>
              <a:rect l="l" t="t" r="r" b="b"/>
              <a:pathLst>
                <a:path w="4848225" h="2409825">
                  <a:moveTo>
                    <a:pt x="0" y="2338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5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2338387"/>
                  </a:lnTo>
                  <a:lnTo>
                    <a:pt x="4848224" y="2343077"/>
                  </a:lnTo>
                  <a:lnTo>
                    <a:pt x="4847766" y="2347723"/>
                  </a:lnTo>
                  <a:lnTo>
                    <a:pt x="4846850" y="2352323"/>
                  </a:lnTo>
                  <a:lnTo>
                    <a:pt x="4845936" y="2356924"/>
                  </a:lnTo>
                  <a:lnTo>
                    <a:pt x="4827300" y="2388900"/>
                  </a:lnTo>
                  <a:lnTo>
                    <a:pt x="4823984" y="2392217"/>
                  </a:lnTo>
                  <a:lnTo>
                    <a:pt x="4786123" y="2409367"/>
                  </a:lnTo>
                  <a:lnTo>
                    <a:pt x="4781477" y="2409825"/>
                  </a:lnTo>
                  <a:lnTo>
                    <a:pt x="4776787" y="2409825"/>
                  </a:lnTo>
                  <a:lnTo>
                    <a:pt x="71437" y="2409825"/>
                  </a:lnTo>
                  <a:lnTo>
                    <a:pt x="66746" y="2409825"/>
                  </a:lnTo>
                  <a:lnTo>
                    <a:pt x="62101" y="2409367"/>
                  </a:lnTo>
                  <a:lnTo>
                    <a:pt x="57500" y="2408452"/>
                  </a:lnTo>
                  <a:lnTo>
                    <a:pt x="52899" y="2407536"/>
                  </a:lnTo>
                  <a:lnTo>
                    <a:pt x="48432" y="2406181"/>
                  </a:lnTo>
                  <a:lnTo>
                    <a:pt x="44099" y="2404386"/>
                  </a:lnTo>
                  <a:lnTo>
                    <a:pt x="39765" y="2402591"/>
                  </a:lnTo>
                  <a:lnTo>
                    <a:pt x="20923" y="2388900"/>
                  </a:lnTo>
                  <a:lnTo>
                    <a:pt x="17606" y="2385583"/>
                  </a:lnTo>
                  <a:lnTo>
                    <a:pt x="5437" y="2365724"/>
                  </a:lnTo>
                  <a:lnTo>
                    <a:pt x="3641" y="2361391"/>
                  </a:lnTo>
                  <a:lnTo>
                    <a:pt x="2287" y="2356924"/>
                  </a:lnTo>
                  <a:lnTo>
                    <a:pt x="1371" y="2352323"/>
                  </a:lnTo>
                  <a:lnTo>
                    <a:pt x="457" y="2347723"/>
                  </a:lnTo>
                  <a:lnTo>
                    <a:pt x="0" y="2343077"/>
                  </a:lnTo>
                  <a:lnTo>
                    <a:pt x="0" y="2338387"/>
                  </a:lnTo>
                  <a:close/>
                </a:path>
              </a:pathLst>
            </a:custGeom>
            <a:ln w="9525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9539287" y="5062537"/>
              <a:ext cx="4848225" cy="2809875"/>
            </a:xfrm>
            <a:custGeom>
              <a:avLst/>
              <a:gdLst/>
              <a:ahLst/>
              <a:cxnLst/>
              <a:rect l="l" t="t" r="r" b="b"/>
              <a:pathLst>
                <a:path w="4848225" h="2809875">
                  <a:moveTo>
                    <a:pt x="4781477" y="2809875"/>
                  </a:moveTo>
                  <a:lnTo>
                    <a:pt x="66746" y="2809875"/>
                  </a:lnTo>
                  <a:lnTo>
                    <a:pt x="62101" y="2809417"/>
                  </a:lnTo>
                  <a:lnTo>
                    <a:pt x="24240" y="2792268"/>
                  </a:lnTo>
                  <a:lnTo>
                    <a:pt x="2287" y="2756973"/>
                  </a:lnTo>
                  <a:lnTo>
                    <a:pt x="0" y="2743128"/>
                  </a:lnTo>
                  <a:lnTo>
                    <a:pt x="0" y="27384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781477" y="0"/>
                  </a:lnTo>
                  <a:lnTo>
                    <a:pt x="4820374" y="14644"/>
                  </a:lnTo>
                  <a:lnTo>
                    <a:pt x="4844581" y="48432"/>
                  </a:lnTo>
                  <a:lnTo>
                    <a:pt x="4848224" y="66746"/>
                  </a:lnTo>
                  <a:lnTo>
                    <a:pt x="4848224" y="2743128"/>
                  </a:lnTo>
                  <a:lnTo>
                    <a:pt x="4833579" y="2782025"/>
                  </a:lnTo>
                  <a:lnTo>
                    <a:pt x="4799789" y="2806231"/>
                  </a:lnTo>
                  <a:lnTo>
                    <a:pt x="4786123" y="2809417"/>
                  </a:lnTo>
                  <a:lnTo>
                    <a:pt x="4781477" y="2809875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9539287" y="5062537"/>
              <a:ext cx="4848225" cy="2809875"/>
            </a:xfrm>
            <a:custGeom>
              <a:avLst/>
              <a:gdLst/>
              <a:ahLst/>
              <a:cxnLst/>
              <a:rect l="l" t="t" r="r" b="b"/>
              <a:pathLst>
                <a:path w="4848225" h="2809875">
                  <a:moveTo>
                    <a:pt x="0" y="2738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3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776787" y="0"/>
                  </a:lnTo>
                  <a:lnTo>
                    <a:pt x="4781477" y="0"/>
                  </a:lnTo>
                  <a:lnTo>
                    <a:pt x="4786123" y="457"/>
                  </a:lnTo>
                  <a:lnTo>
                    <a:pt x="4816473" y="12039"/>
                  </a:lnTo>
                  <a:lnTo>
                    <a:pt x="4820374" y="14644"/>
                  </a:lnTo>
                  <a:lnTo>
                    <a:pt x="4823984" y="17606"/>
                  </a:lnTo>
                  <a:lnTo>
                    <a:pt x="4827300" y="20923"/>
                  </a:lnTo>
                  <a:lnTo>
                    <a:pt x="4830618" y="24240"/>
                  </a:lnTo>
                  <a:lnTo>
                    <a:pt x="4846850" y="57500"/>
                  </a:lnTo>
                  <a:lnTo>
                    <a:pt x="4847766" y="62101"/>
                  </a:lnTo>
                  <a:lnTo>
                    <a:pt x="4848224" y="66746"/>
                  </a:lnTo>
                  <a:lnTo>
                    <a:pt x="4848225" y="71437"/>
                  </a:lnTo>
                  <a:lnTo>
                    <a:pt x="4848225" y="2738437"/>
                  </a:lnTo>
                  <a:lnTo>
                    <a:pt x="4848224" y="2743128"/>
                  </a:lnTo>
                  <a:lnTo>
                    <a:pt x="4847766" y="2747773"/>
                  </a:lnTo>
                  <a:lnTo>
                    <a:pt x="4846850" y="2752374"/>
                  </a:lnTo>
                  <a:lnTo>
                    <a:pt x="4845936" y="2756974"/>
                  </a:lnTo>
                  <a:lnTo>
                    <a:pt x="4827300" y="2788951"/>
                  </a:lnTo>
                  <a:lnTo>
                    <a:pt x="4823984" y="2792268"/>
                  </a:lnTo>
                  <a:lnTo>
                    <a:pt x="4790722" y="2808502"/>
                  </a:lnTo>
                  <a:lnTo>
                    <a:pt x="4786123" y="2809417"/>
                  </a:lnTo>
                  <a:lnTo>
                    <a:pt x="4781477" y="2809875"/>
                  </a:lnTo>
                  <a:lnTo>
                    <a:pt x="4776787" y="2809875"/>
                  </a:lnTo>
                  <a:lnTo>
                    <a:pt x="71437" y="2809875"/>
                  </a:lnTo>
                  <a:lnTo>
                    <a:pt x="66746" y="2809875"/>
                  </a:lnTo>
                  <a:lnTo>
                    <a:pt x="62101" y="2809417"/>
                  </a:lnTo>
                  <a:lnTo>
                    <a:pt x="57500" y="2808502"/>
                  </a:lnTo>
                  <a:lnTo>
                    <a:pt x="52899" y="2807586"/>
                  </a:lnTo>
                  <a:lnTo>
                    <a:pt x="48432" y="2806231"/>
                  </a:lnTo>
                  <a:lnTo>
                    <a:pt x="44099" y="2804436"/>
                  </a:lnTo>
                  <a:lnTo>
                    <a:pt x="39765" y="2802641"/>
                  </a:lnTo>
                  <a:lnTo>
                    <a:pt x="20923" y="2788951"/>
                  </a:lnTo>
                  <a:lnTo>
                    <a:pt x="17606" y="2785634"/>
                  </a:lnTo>
                  <a:lnTo>
                    <a:pt x="14645" y="2782026"/>
                  </a:lnTo>
                  <a:lnTo>
                    <a:pt x="12039" y="2778125"/>
                  </a:lnTo>
                  <a:lnTo>
                    <a:pt x="9432" y="2774225"/>
                  </a:lnTo>
                  <a:lnTo>
                    <a:pt x="7231" y="2770108"/>
                  </a:lnTo>
                  <a:lnTo>
                    <a:pt x="5437" y="2765775"/>
                  </a:lnTo>
                  <a:lnTo>
                    <a:pt x="3641" y="2761440"/>
                  </a:lnTo>
                  <a:lnTo>
                    <a:pt x="2287" y="2756973"/>
                  </a:lnTo>
                  <a:lnTo>
                    <a:pt x="1371" y="2752373"/>
                  </a:lnTo>
                  <a:lnTo>
                    <a:pt x="457" y="2747772"/>
                  </a:lnTo>
                  <a:lnTo>
                    <a:pt x="0" y="2743128"/>
                  </a:lnTo>
                  <a:lnTo>
                    <a:pt x="0" y="2738437"/>
                  </a:lnTo>
                  <a:close/>
                </a:path>
              </a:pathLst>
            </a:custGeom>
            <a:ln w="9525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9701212" y="5567362"/>
              <a:ext cx="4524375" cy="1266825"/>
            </a:xfrm>
            <a:custGeom>
              <a:avLst/>
              <a:gdLst/>
              <a:ahLst/>
              <a:cxnLst/>
              <a:rect l="l" t="t" r="r" b="b"/>
              <a:pathLst>
                <a:path w="4524375" h="1266825">
                  <a:moveTo>
                    <a:pt x="4457627" y="1266824"/>
                  </a:moveTo>
                  <a:lnTo>
                    <a:pt x="66746" y="1266824"/>
                  </a:lnTo>
                  <a:lnTo>
                    <a:pt x="62101" y="1266366"/>
                  </a:lnTo>
                  <a:lnTo>
                    <a:pt x="24239" y="1249218"/>
                  </a:lnTo>
                  <a:lnTo>
                    <a:pt x="2287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3"/>
                  </a:lnTo>
                  <a:lnTo>
                    <a:pt x="66746" y="0"/>
                  </a:lnTo>
                  <a:lnTo>
                    <a:pt x="4457627" y="0"/>
                  </a:lnTo>
                  <a:lnTo>
                    <a:pt x="4496524" y="14645"/>
                  </a:lnTo>
                  <a:lnTo>
                    <a:pt x="4520730" y="48432"/>
                  </a:lnTo>
                  <a:lnTo>
                    <a:pt x="4524374" y="66746"/>
                  </a:lnTo>
                  <a:lnTo>
                    <a:pt x="4524374" y="1200078"/>
                  </a:lnTo>
                  <a:lnTo>
                    <a:pt x="4509728" y="1238976"/>
                  </a:lnTo>
                  <a:lnTo>
                    <a:pt x="4475939" y="1263181"/>
                  </a:lnTo>
                  <a:lnTo>
                    <a:pt x="4462272" y="1266366"/>
                  </a:lnTo>
                  <a:lnTo>
                    <a:pt x="4457627" y="12668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701212" y="5567362"/>
              <a:ext cx="4524375" cy="1266825"/>
            </a:xfrm>
            <a:custGeom>
              <a:avLst/>
              <a:gdLst/>
              <a:ahLst/>
              <a:cxnLst/>
              <a:rect l="l" t="t" r="r" b="b"/>
              <a:pathLst>
                <a:path w="452437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452937" y="0"/>
                  </a:lnTo>
                  <a:lnTo>
                    <a:pt x="4457627" y="0"/>
                  </a:lnTo>
                  <a:lnTo>
                    <a:pt x="4462272" y="457"/>
                  </a:lnTo>
                  <a:lnTo>
                    <a:pt x="4492623" y="12039"/>
                  </a:lnTo>
                  <a:lnTo>
                    <a:pt x="4496524" y="14645"/>
                  </a:lnTo>
                  <a:lnTo>
                    <a:pt x="4518934" y="44098"/>
                  </a:lnTo>
                  <a:lnTo>
                    <a:pt x="4520730" y="48432"/>
                  </a:lnTo>
                  <a:lnTo>
                    <a:pt x="4522086" y="52899"/>
                  </a:lnTo>
                  <a:lnTo>
                    <a:pt x="4523000" y="57500"/>
                  </a:lnTo>
                  <a:lnTo>
                    <a:pt x="4523916" y="62100"/>
                  </a:lnTo>
                  <a:lnTo>
                    <a:pt x="4524374" y="66746"/>
                  </a:lnTo>
                  <a:lnTo>
                    <a:pt x="4524375" y="71437"/>
                  </a:lnTo>
                  <a:lnTo>
                    <a:pt x="4524375" y="1195387"/>
                  </a:lnTo>
                  <a:lnTo>
                    <a:pt x="4524374" y="1200078"/>
                  </a:lnTo>
                  <a:lnTo>
                    <a:pt x="4523916" y="1204723"/>
                  </a:lnTo>
                  <a:lnTo>
                    <a:pt x="4523000" y="1209324"/>
                  </a:lnTo>
                  <a:lnTo>
                    <a:pt x="4522086" y="1213924"/>
                  </a:lnTo>
                  <a:lnTo>
                    <a:pt x="4520730" y="1218390"/>
                  </a:lnTo>
                  <a:lnTo>
                    <a:pt x="4518934" y="1222725"/>
                  </a:lnTo>
                  <a:lnTo>
                    <a:pt x="4517140" y="1227058"/>
                  </a:lnTo>
                  <a:lnTo>
                    <a:pt x="4503450" y="1245901"/>
                  </a:lnTo>
                  <a:lnTo>
                    <a:pt x="4500134" y="1249218"/>
                  </a:lnTo>
                  <a:lnTo>
                    <a:pt x="4496524" y="1252179"/>
                  </a:lnTo>
                  <a:lnTo>
                    <a:pt x="4492624" y="1254784"/>
                  </a:lnTo>
                  <a:lnTo>
                    <a:pt x="4488724" y="1257390"/>
                  </a:lnTo>
                  <a:lnTo>
                    <a:pt x="4452937" y="1266825"/>
                  </a:lnTo>
                  <a:lnTo>
                    <a:pt x="71437" y="1266825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20922" y="1245901"/>
                  </a:lnTo>
                  <a:lnTo>
                    <a:pt x="17605" y="1242584"/>
                  </a:lnTo>
                  <a:lnTo>
                    <a:pt x="14644" y="1238976"/>
                  </a:lnTo>
                  <a:lnTo>
                    <a:pt x="12038" y="1235075"/>
                  </a:lnTo>
                  <a:lnTo>
                    <a:pt x="9432" y="1231175"/>
                  </a:lnTo>
                  <a:lnTo>
                    <a:pt x="7231" y="1227058"/>
                  </a:lnTo>
                  <a:lnTo>
                    <a:pt x="5437" y="1222725"/>
                  </a:lnTo>
                  <a:lnTo>
                    <a:pt x="3641" y="1218390"/>
                  </a:lnTo>
                  <a:lnTo>
                    <a:pt x="2287" y="1213924"/>
                  </a:lnTo>
                  <a:lnTo>
                    <a:pt x="1371" y="1209324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33405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572625" y="2095500"/>
              <a:ext cx="152400" cy="133350"/>
            </a:xfrm>
            <a:custGeom>
              <a:avLst/>
              <a:gdLst/>
              <a:ahLst/>
              <a:cxnLst/>
              <a:rect l="l" t="t" r="r" b="b"/>
              <a:pathLst>
                <a:path w="152400" h="133350">
                  <a:moveTo>
                    <a:pt x="0" y="114300"/>
                  </a:moveTo>
                  <a:lnTo>
                    <a:pt x="57150" y="57150"/>
                  </a:lnTo>
                  <a:lnTo>
                    <a:pt x="0" y="0"/>
                  </a:lnTo>
                </a:path>
                <a:path w="152400" h="133350">
                  <a:moveTo>
                    <a:pt x="76200" y="133350"/>
                  </a:moveTo>
                  <a:lnTo>
                    <a:pt x="152400" y="133350"/>
                  </a:lnTo>
                </a:path>
              </a:pathLst>
            </a:custGeom>
            <a:ln w="19050">
              <a:solidFill>
                <a:srgbClr val="4ADE8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9864725" y="1932349"/>
            <a:ext cx="260731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25" b="1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dirty="0" sz="25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500" spc="-130" b="1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683750" y="2635250"/>
            <a:ext cx="138620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#include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"apue.h"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9683750" y="2985770"/>
            <a:ext cx="2586355" cy="5969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main(int argc, char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*argv[])</a:t>
            </a: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050" spc="-50">
                <a:solidFill>
                  <a:srgbClr val="4ADE80"/>
                </a:solidFill>
                <a:latin typeface="Courier New"/>
                <a:cs typeface="Courier New"/>
              </a:rPr>
              <a:t>{</a:t>
            </a:r>
            <a:endParaRPr sz="1050">
              <a:latin typeface="Courier New"/>
              <a:cs typeface="Courier New"/>
            </a:endParaRPr>
          </a:p>
          <a:p>
            <a:pPr marL="332740">
              <a:lnSpc>
                <a:spcPct val="100000"/>
              </a:lnSpc>
              <a:spcBef>
                <a:spcPts val="24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int </a:t>
            </a:r>
            <a:r>
              <a:rPr dirty="0" sz="1050" spc="-25">
                <a:solidFill>
                  <a:srgbClr val="4ADE80"/>
                </a:solidFill>
                <a:latin typeface="Courier New"/>
                <a:cs typeface="Courier New"/>
              </a:rPr>
              <a:t>i;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0003842" y="3747770"/>
            <a:ext cx="330644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2740" marR="5080" indent="-32067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for (i = 0; i &lt; argc; </a:t>
            </a:r>
            <a:r>
              <a:rPr dirty="0" sz="1050" spc="-20">
                <a:solidFill>
                  <a:srgbClr val="4ADE80"/>
                </a:solidFill>
                <a:latin typeface="Courier New"/>
                <a:cs typeface="Courier New"/>
              </a:rPr>
              <a:t>i++) </a:t>
            </a:r>
            <a:r>
              <a:rPr dirty="0" sz="1050">
                <a:solidFill>
                  <a:srgbClr val="4ADE80"/>
                </a:solidFill>
                <a:latin typeface="Courier New"/>
                <a:cs typeface="Courier New"/>
              </a:rPr>
              <a:t>printf("argv[%d]: %s\n", i, </a:t>
            </a: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argv[i]);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003842" y="4349750"/>
            <a:ext cx="66611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10">
                <a:solidFill>
                  <a:srgbClr val="4ADE80"/>
                </a:solidFill>
                <a:latin typeface="Courier New"/>
                <a:cs typeface="Courier New"/>
              </a:rPr>
              <a:t>exit(0);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9683750" y="4540250"/>
            <a:ext cx="1060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-50">
                <a:solidFill>
                  <a:srgbClr val="4ADE80"/>
                </a:solidFill>
                <a:latin typeface="Courier New"/>
                <a:cs typeface="Courier New"/>
              </a:rPr>
              <a:t>}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683750" y="5186759"/>
            <a:ext cx="1730375" cy="2901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85" b="1">
                <a:solidFill>
                  <a:srgbClr val="60A5FA"/>
                </a:solidFill>
                <a:latin typeface="Arial"/>
                <a:cs typeface="Arial"/>
              </a:rPr>
              <a:t>Sample</a:t>
            </a:r>
            <a:r>
              <a:rPr dirty="0" sz="1650" spc="-75" b="1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650" spc="-60" b="1">
                <a:solidFill>
                  <a:srgbClr val="60A5FA"/>
                </a:solidFill>
                <a:latin typeface="Arial"/>
                <a:cs typeface="Arial"/>
              </a:rPr>
              <a:t>Execution</a:t>
            </a:r>
            <a:r>
              <a:rPr dirty="0" sz="1700" spc="-60">
                <a:solidFill>
                  <a:srgbClr val="60A5FA"/>
                </a:solidFill>
                <a:latin typeface="Segoe UI Symbol"/>
                <a:cs typeface="Segoe UI Symbol"/>
              </a:rPr>
              <a:t>:</a:t>
            </a:r>
            <a:endParaRPr sz="1700">
              <a:latin typeface="Segoe UI Symbol"/>
              <a:cs typeface="Segoe UI Symbo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9845675" y="5681345"/>
            <a:ext cx="2026285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$ ./echoarg arg1 TEST 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foo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argv[0]: </a:t>
            </a:r>
            <a:r>
              <a:rPr dirty="0" sz="1050" spc="-10">
                <a:solidFill>
                  <a:srgbClr val="CBD5E1"/>
                </a:solidFill>
                <a:latin typeface="Courier New"/>
                <a:cs typeface="Courier New"/>
              </a:rPr>
              <a:t>./echoarg</a:t>
            </a:r>
            <a:endParaRPr sz="1050">
              <a:latin typeface="Courier New"/>
              <a:cs typeface="Courier New"/>
            </a:endParaRPr>
          </a:p>
          <a:p>
            <a:pPr algn="just" marL="12700" marR="965200">
              <a:lnSpc>
                <a:spcPct val="119000"/>
              </a:lnSpc>
            </a:pP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argv[1]: </a:t>
            </a: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arg1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argv[2]: </a:t>
            </a:r>
            <a:r>
              <a:rPr dirty="0" sz="1050" spc="-20">
                <a:solidFill>
                  <a:srgbClr val="CBD5E1"/>
                </a:solidFill>
                <a:latin typeface="Courier New"/>
                <a:cs typeface="Courier New"/>
              </a:rPr>
              <a:t>TEST </a:t>
            </a:r>
            <a:r>
              <a:rPr dirty="0" sz="1050">
                <a:solidFill>
                  <a:srgbClr val="CBD5E1"/>
                </a:solidFill>
                <a:latin typeface="Courier New"/>
                <a:cs typeface="Courier New"/>
              </a:rPr>
              <a:t>argv[3]: </a:t>
            </a:r>
            <a:r>
              <a:rPr dirty="0" sz="1050" spc="-25">
                <a:solidFill>
                  <a:srgbClr val="CBD5E1"/>
                </a:solidFill>
                <a:latin typeface="Courier New"/>
                <a:cs typeface="Courier New"/>
              </a:rPr>
              <a:t>foo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9683750" y="6879260"/>
            <a:ext cx="2437765" cy="82550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40335" indent="-127635">
              <a:lnSpc>
                <a:spcPct val="100000"/>
              </a:lnSpc>
              <a:spcBef>
                <a:spcPts val="630"/>
              </a:spcBef>
              <a:buFont typeface="Broadway"/>
              <a:buChar char="•"/>
              <a:tabLst>
                <a:tab pos="140335" algn="l"/>
              </a:tabLst>
            </a:pPr>
            <a:r>
              <a:rPr dirty="0" sz="1300" spc="-20">
                <a:solidFill>
                  <a:srgbClr val="94A2B8"/>
                </a:solidFill>
                <a:latin typeface="Microsoft Sans Serif"/>
                <a:cs typeface="Microsoft Sans Serif"/>
              </a:rPr>
              <a:t>argv</a:t>
            </a:r>
            <a:r>
              <a:rPr dirty="0" sz="1300" spc="-20">
                <a:solidFill>
                  <a:srgbClr val="94A2B8"/>
                </a:solidFill>
                <a:latin typeface="Broadway"/>
                <a:cs typeface="Broadway"/>
              </a:rPr>
              <a:t>[0]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is</a:t>
            </a:r>
            <a:r>
              <a:rPr dirty="0" sz="1300" spc="-4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the</a:t>
            </a:r>
            <a:r>
              <a:rPr dirty="0" sz="1300" spc="-4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program</a:t>
            </a:r>
            <a:r>
              <a:rPr dirty="0" sz="1300" spc="-4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94A2B8"/>
                </a:solidFill>
                <a:latin typeface="Microsoft Sans Serif"/>
                <a:cs typeface="Microsoft Sans Serif"/>
              </a:rPr>
              <a:t>name</a:t>
            </a:r>
            <a:endParaRPr sz="1300">
              <a:latin typeface="Microsoft Sans Serif"/>
              <a:cs typeface="Microsoft Sans Serif"/>
            </a:endParaRPr>
          </a:p>
          <a:p>
            <a:pPr marL="140335" indent="-127635">
              <a:lnSpc>
                <a:spcPct val="100000"/>
              </a:lnSpc>
              <a:spcBef>
                <a:spcPts val="540"/>
              </a:spcBef>
              <a:buFont typeface="Broadway"/>
              <a:buChar char="•"/>
              <a:tabLst>
                <a:tab pos="140335" algn="l"/>
              </a:tabLst>
            </a:pP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argc</a:t>
            </a:r>
            <a:r>
              <a:rPr dirty="0" sz="1300" spc="-3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would</a:t>
            </a:r>
            <a:r>
              <a:rPr dirty="0" sz="1300" spc="-3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be</a:t>
            </a:r>
            <a:r>
              <a:rPr dirty="0" sz="1300" spc="-2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Broadway"/>
                <a:cs typeface="Broadway"/>
              </a:rPr>
              <a:t>4</a:t>
            </a:r>
            <a:r>
              <a:rPr dirty="0" sz="1300" spc="-10">
                <a:solidFill>
                  <a:srgbClr val="94A2B8"/>
                </a:solidFill>
                <a:latin typeface="Broadway"/>
                <a:cs typeface="Broadway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in</a:t>
            </a:r>
            <a:r>
              <a:rPr dirty="0" sz="1300" spc="-30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this</a:t>
            </a:r>
            <a:r>
              <a:rPr dirty="0" sz="1300" spc="-2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94A2B8"/>
                </a:solidFill>
                <a:latin typeface="Microsoft Sans Serif"/>
                <a:cs typeface="Microsoft Sans Serif"/>
              </a:rPr>
              <a:t>example</a:t>
            </a:r>
            <a:endParaRPr sz="1300">
              <a:latin typeface="Microsoft Sans Serif"/>
              <a:cs typeface="Microsoft Sans Serif"/>
            </a:endParaRPr>
          </a:p>
          <a:p>
            <a:pPr marL="140335" indent="-127635">
              <a:lnSpc>
                <a:spcPct val="100000"/>
              </a:lnSpc>
              <a:spcBef>
                <a:spcPts val="540"/>
              </a:spcBef>
              <a:buFont typeface="Broadway"/>
              <a:buChar char="•"/>
              <a:tabLst>
                <a:tab pos="140335" algn="l"/>
              </a:tabLst>
            </a:pPr>
            <a:r>
              <a:rPr dirty="0" sz="1300" spc="-20">
                <a:solidFill>
                  <a:srgbClr val="94A2B8"/>
                </a:solidFill>
                <a:latin typeface="Microsoft Sans Serif"/>
                <a:cs typeface="Microsoft Sans Serif"/>
              </a:rPr>
              <a:t>argv</a:t>
            </a:r>
            <a:r>
              <a:rPr dirty="0" sz="1300" spc="-20">
                <a:solidFill>
                  <a:srgbClr val="94A2B8"/>
                </a:solidFill>
                <a:latin typeface="Broadway"/>
                <a:cs typeface="Broadway"/>
              </a:rPr>
              <a:t>[4]</a:t>
            </a:r>
            <a:r>
              <a:rPr dirty="0" sz="1300">
                <a:solidFill>
                  <a:srgbClr val="94A2B8"/>
                </a:solidFill>
                <a:latin typeface="Broadway"/>
                <a:cs typeface="Broadway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would</a:t>
            </a:r>
            <a:r>
              <a:rPr dirty="0" sz="1300" spc="-1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94A2B8"/>
                </a:solidFill>
                <a:latin typeface="Microsoft Sans Serif"/>
                <a:cs typeface="Microsoft Sans Serif"/>
              </a:rPr>
              <a:t>be</a:t>
            </a:r>
            <a:r>
              <a:rPr dirty="0" sz="1300" spc="-15">
                <a:solidFill>
                  <a:srgbClr val="94A2B8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94A2B8"/>
                </a:solidFill>
                <a:latin typeface="Microsoft Sans Serif"/>
                <a:cs typeface="Microsoft Sans Serif"/>
              </a:rPr>
              <a:t>NULL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2025-07-01T06:03:57Z</dcterms:created>
  <dcterms:modified xsi:type="dcterms:W3CDTF">2025-07-01T06:03:57Z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2025-07-01T00:00:00Z</vt:filetime>
  </property>
  <property fmtid="{D5CDD505-2E9C-101B-9397-08002B2CF9AE}" pid="3" name="LastSaved">
    <vt:filetime>2025-07-01T00:00:00Z</vt:filetime>
  </property>
</Properties>
</file>