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11430000" cy="6673850"/>
  <p:notesSz cx="11430000" cy="66738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7250" y="2068893"/>
            <a:ext cx="9715500" cy="14015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0" i="0">
                <a:solidFill>
                  <a:srgbClr val="333333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3737356"/>
            <a:ext cx="8001000" cy="1668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#</a:t>
            </a:fld>
            <a:r>
              <a:rPr dirty="0" spc="165"/>
              <a:t> </a:t>
            </a:r>
            <a:r>
              <a:rPr dirty="0"/>
              <a:t>/</a:t>
            </a:r>
            <a:r>
              <a:rPr dirty="0" spc="165"/>
              <a:t> </a:t>
            </a:r>
            <a:r>
              <a:rPr dirty="0" spc="-35"/>
              <a:t>25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333333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#</a:t>
            </a:fld>
            <a:r>
              <a:rPr dirty="0" spc="165"/>
              <a:t> </a:t>
            </a:r>
            <a:r>
              <a:rPr dirty="0"/>
              <a:t>/</a:t>
            </a:r>
            <a:r>
              <a:rPr dirty="0" spc="165"/>
              <a:t> </a:t>
            </a:r>
            <a:r>
              <a:rPr dirty="0" spc="-35"/>
              <a:t>25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333333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273174" y="1047875"/>
            <a:ext cx="3994150" cy="44900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rgbClr val="373C3C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886450" y="1534985"/>
            <a:ext cx="4972050" cy="440474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#</a:t>
            </a:fld>
            <a:r>
              <a:rPr dirty="0" spc="165"/>
              <a:t> </a:t>
            </a:r>
            <a:r>
              <a:rPr dirty="0"/>
              <a:t>/</a:t>
            </a:r>
            <a:r>
              <a:rPr dirty="0" spc="165"/>
              <a:t> </a:t>
            </a:r>
            <a:r>
              <a:rPr dirty="0" spc="-35"/>
              <a:t>25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333333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#</a:t>
            </a:fld>
            <a:r>
              <a:rPr dirty="0" spc="165"/>
              <a:t> </a:t>
            </a:r>
            <a:r>
              <a:rPr dirty="0"/>
              <a:t>/</a:t>
            </a:r>
            <a:r>
              <a:rPr dirty="0" spc="165"/>
              <a:t> </a:t>
            </a:r>
            <a:r>
              <a:rPr dirty="0" spc="-35"/>
              <a:t>25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#</a:t>
            </a:fld>
            <a:r>
              <a:rPr dirty="0" spc="165"/>
              <a:t> </a:t>
            </a:r>
            <a:r>
              <a:rPr dirty="0"/>
              <a:t>/</a:t>
            </a:r>
            <a:r>
              <a:rPr dirty="0" spc="165"/>
              <a:t> </a:t>
            </a:r>
            <a:r>
              <a:rPr dirty="0" spc="-35"/>
              <a:t>25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1430000" cy="6667500"/>
          </a:xfrm>
          <a:custGeom>
            <a:avLst/>
            <a:gdLst/>
            <a:ahLst/>
            <a:cxnLst/>
            <a:rect l="l" t="t" r="r" b="b"/>
            <a:pathLst>
              <a:path w="11430000" h="6667500">
                <a:moveTo>
                  <a:pt x="11429999" y="6667499"/>
                </a:moveTo>
                <a:lnTo>
                  <a:pt x="0" y="6667499"/>
                </a:lnTo>
                <a:lnTo>
                  <a:pt x="0" y="0"/>
                </a:lnTo>
                <a:lnTo>
                  <a:pt x="11429999" y="0"/>
                </a:lnTo>
                <a:lnTo>
                  <a:pt x="11429999" y="6667499"/>
                </a:lnTo>
                <a:close/>
              </a:path>
            </a:pathLst>
          </a:custGeom>
          <a:solidFill>
            <a:srgbClr val="F0F1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7349" y="158908"/>
            <a:ext cx="7561580" cy="71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0" i="0">
                <a:solidFill>
                  <a:srgbClr val="333333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72864" y="1470410"/>
            <a:ext cx="8484271" cy="23139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886200" y="6206680"/>
            <a:ext cx="3657600" cy="3336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71500" y="6206680"/>
            <a:ext cx="2628900" cy="3336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23824" y="6362426"/>
            <a:ext cx="458470" cy="1098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#</a:t>
            </a:fld>
            <a:r>
              <a:rPr dirty="0" spc="165"/>
              <a:t> </a:t>
            </a:r>
            <a:r>
              <a:rPr dirty="0"/>
              <a:t>/</a:t>
            </a:r>
            <a:r>
              <a:rPr dirty="0" spc="165"/>
              <a:t> </a:t>
            </a:r>
            <a:r>
              <a:rPr dirty="0" spc="-35"/>
              <a:t>25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4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3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1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1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1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92460" rIns="0" bIns="0" rtlCol="0" vert="horz">
            <a:spAutoFit/>
          </a:bodyPr>
          <a:lstStyle/>
          <a:p>
            <a:pPr marL="1546860" marR="5080" indent="-1450975">
              <a:lnSpc>
                <a:spcPts val="8370"/>
              </a:lnSpc>
              <a:spcBef>
                <a:spcPts val="600"/>
              </a:spcBef>
            </a:pPr>
            <a:r>
              <a:rPr dirty="0" sz="7300" spc="-90">
                <a:solidFill>
                  <a:srgbClr val="333333"/>
                </a:solidFill>
              </a:rPr>
              <a:t>Files</a:t>
            </a:r>
            <a:r>
              <a:rPr dirty="0" sz="7300" spc="-330">
                <a:solidFill>
                  <a:srgbClr val="333333"/>
                </a:solidFill>
              </a:rPr>
              <a:t> </a:t>
            </a:r>
            <a:r>
              <a:rPr dirty="0" sz="7300" spc="-85">
                <a:solidFill>
                  <a:srgbClr val="333333"/>
                </a:solidFill>
              </a:rPr>
              <a:t>and</a:t>
            </a:r>
            <a:r>
              <a:rPr dirty="0" sz="7300" spc="-325">
                <a:solidFill>
                  <a:srgbClr val="333333"/>
                </a:solidFill>
              </a:rPr>
              <a:t> </a:t>
            </a:r>
            <a:r>
              <a:rPr dirty="0" sz="7300" spc="-130">
                <a:solidFill>
                  <a:srgbClr val="333333"/>
                </a:solidFill>
              </a:rPr>
              <a:t>Directories</a:t>
            </a:r>
            <a:r>
              <a:rPr dirty="0" sz="7300" spc="-325">
                <a:solidFill>
                  <a:srgbClr val="333333"/>
                </a:solidFill>
              </a:rPr>
              <a:t> </a:t>
            </a:r>
            <a:r>
              <a:rPr dirty="0" sz="7300" spc="-25">
                <a:solidFill>
                  <a:srgbClr val="333333"/>
                </a:solidFill>
              </a:rPr>
              <a:t>in </a:t>
            </a:r>
            <a:r>
              <a:rPr dirty="0" sz="7300" spc="-185">
                <a:solidFill>
                  <a:srgbClr val="333333"/>
                </a:solidFill>
              </a:rPr>
              <a:t>UNIX</a:t>
            </a:r>
            <a:r>
              <a:rPr dirty="0" sz="7300" spc="-260">
                <a:solidFill>
                  <a:srgbClr val="333333"/>
                </a:solidFill>
              </a:rPr>
              <a:t> </a:t>
            </a:r>
            <a:r>
              <a:rPr dirty="0" sz="7300" spc="-10">
                <a:solidFill>
                  <a:srgbClr val="333333"/>
                </a:solidFill>
              </a:rPr>
              <a:t>Systems</a:t>
            </a:r>
            <a:endParaRPr sz="7300"/>
          </a:p>
        </p:txBody>
      </p:sp>
      <p:sp>
        <p:nvSpPr>
          <p:cNvPr id="3" name="object 3" descr=""/>
          <p:cNvSpPr txBox="1"/>
          <p:nvPr/>
        </p:nvSpPr>
        <p:spPr>
          <a:xfrm>
            <a:off x="1022652" y="3933371"/>
            <a:ext cx="9385300" cy="6940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4350" spc="-70">
                <a:latin typeface="Times New Roman"/>
                <a:cs typeface="Times New Roman"/>
              </a:rPr>
              <a:t>Understanding</a:t>
            </a:r>
            <a:r>
              <a:rPr dirty="0" sz="4350" spc="-195">
                <a:latin typeface="Times New Roman"/>
                <a:cs typeface="Times New Roman"/>
              </a:rPr>
              <a:t> </a:t>
            </a:r>
            <a:r>
              <a:rPr dirty="0" sz="4350" spc="-75">
                <a:latin typeface="Times New Roman"/>
                <a:cs typeface="Times New Roman"/>
              </a:rPr>
              <a:t>UNIX</a:t>
            </a:r>
            <a:r>
              <a:rPr dirty="0" sz="4350" spc="-195">
                <a:latin typeface="Times New Roman"/>
                <a:cs typeface="Times New Roman"/>
              </a:rPr>
              <a:t> </a:t>
            </a:r>
            <a:r>
              <a:rPr dirty="0" sz="4350" spc="-20">
                <a:latin typeface="Times New Roman"/>
                <a:cs typeface="Times New Roman"/>
              </a:rPr>
              <a:t>File</a:t>
            </a:r>
            <a:r>
              <a:rPr dirty="0" sz="4350" spc="-190">
                <a:latin typeface="Times New Roman"/>
                <a:cs typeface="Times New Roman"/>
              </a:rPr>
              <a:t> </a:t>
            </a:r>
            <a:r>
              <a:rPr dirty="0" sz="4350" spc="-65">
                <a:latin typeface="Times New Roman"/>
                <a:cs typeface="Times New Roman"/>
              </a:rPr>
              <a:t>System</a:t>
            </a:r>
            <a:r>
              <a:rPr dirty="0" sz="4350" spc="-195">
                <a:latin typeface="Times New Roman"/>
                <a:cs typeface="Times New Roman"/>
              </a:rPr>
              <a:t> </a:t>
            </a:r>
            <a:r>
              <a:rPr dirty="0" sz="4350" spc="-55">
                <a:latin typeface="Times New Roman"/>
                <a:cs typeface="Times New Roman"/>
              </a:rPr>
              <a:t>Concepts</a:t>
            </a:r>
            <a:endParaRPr sz="435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962220" y="5213686"/>
            <a:ext cx="6080760" cy="3378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50" spc="-40">
                <a:latin typeface="Times New Roman"/>
                <a:cs typeface="Times New Roman"/>
              </a:rPr>
              <a:t>Based</a:t>
            </a:r>
            <a:r>
              <a:rPr dirty="0" sz="2050" spc="-90">
                <a:latin typeface="Times New Roman"/>
                <a:cs typeface="Times New Roman"/>
              </a:rPr>
              <a:t> </a:t>
            </a:r>
            <a:r>
              <a:rPr dirty="0" sz="2050" spc="-60">
                <a:latin typeface="Times New Roman"/>
                <a:cs typeface="Times New Roman"/>
              </a:rPr>
              <a:t>on</a:t>
            </a:r>
            <a:r>
              <a:rPr dirty="0" sz="2050" spc="-135">
                <a:latin typeface="Times New Roman"/>
                <a:cs typeface="Times New Roman"/>
              </a:rPr>
              <a:t> </a:t>
            </a:r>
            <a:r>
              <a:rPr dirty="0" sz="2050" spc="-50">
                <a:latin typeface="Times New Roman"/>
                <a:cs typeface="Times New Roman"/>
              </a:rPr>
              <a:t>Advanced</a:t>
            </a:r>
            <a:r>
              <a:rPr dirty="0" sz="2050" spc="-75">
                <a:latin typeface="Times New Roman"/>
                <a:cs typeface="Times New Roman"/>
              </a:rPr>
              <a:t> </a:t>
            </a:r>
            <a:r>
              <a:rPr dirty="0" sz="2050" spc="-50">
                <a:latin typeface="Times New Roman"/>
                <a:cs typeface="Times New Roman"/>
              </a:rPr>
              <a:t>Programming</a:t>
            </a:r>
            <a:r>
              <a:rPr dirty="0" sz="2050" spc="-65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in</a:t>
            </a:r>
            <a:r>
              <a:rPr dirty="0" sz="2050" spc="-65">
                <a:latin typeface="Times New Roman"/>
                <a:cs typeface="Times New Roman"/>
              </a:rPr>
              <a:t> </a:t>
            </a:r>
            <a:r>
              <a:rPr dirty="0" sz="2050" spc="-10">
                <a:latin typeface="Times New Roman"/>
                <a:cs typeface="Times New Roman"/>
              </a:rPr>
              <a:t>the</a:t>
            </a:r>
            <a:r>
              <a:rPr dirty="0" sz="2050" spc="-65">
                <a:latin typeface="Times New Roman"/>
                <a:cs typeface="Times New Roman"/>
              </a:rPr>
              <a:t> </a:t>
            </a:r>
            <a:r>
              <a:rPr dirty="0" sz="2050" spc="-70">
                <a:latin typeface="Times New Roman"/>
                <a:cs typeface="Times New Roman"/>
              </a:rPr>
              <a:t>UNIX</a:t>
            </a:r>
            <a:r>
              <a:rPr dirty="0" sz="2050" spc="-55">
                <a:latin typeface="Times New Roman"/>
                <a:cs typeface="Times New Roman"/>
              </a:rPr>
              <a:t> </a:t>
            </a:r>
            <a:r>
              <a:rPr dirty="0" sz="2050" spc="-40">
                <a:latin typeface="Times New Roman"/>
                <a:cs typeface="Times New Roman"/>
              </a:rPr>
              <a:t>Environment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114299" y="6305549"/>
            <a:ext cx="438150" cy="247650"/>
          </a:xfrm>
          <a:custGeom>
            <a:avLst/>
            <a:gdLst/>
            <a:ahLst/>
            <a:cxnLst/>
            <a:rect l="l" t="t" r="r" b="b"/>
            <a:pathLst>
              <a:path w="438150" h="247650">
                <a:moveTo>
                  <a:pt x="438149" y="247649"/>
                </a:moveTo>
                <a:lnTo>
                  <a:pt x="0" y="247649"/>
                </a:lnTo>
                <a:lnTo>
                  <a:pt x="0" y="0"/>
                </a:lnTo>
                <a:lnTo>
                  <a:pt x="438149" y="0"/>
                </a:lnTo>
                <a:lnTo>
                  <a:pt x="438149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10</a:t>
            </a:fld>
            <a:r>
              <a:rPr dirty="0" spc="165"/>
              <a:t> </a:t>
            </a:r>
            <a:r>
              <a:rPr dirty="0"/>
              <a:t>/</a:t>
            </a:r>
            <a:r>
              <a:rPr dirty="0" spc="165"/>
              <a:t> </a:t>
            </a:r>
            <a:r>
              <a:rPr dirty="0" spc="-35"/>
              <a:t>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75"/>
              <a:t>umask</a:t>
            </a:r>
            <a:r>
              <a:rPr dirty="0" spc="-195"/>
              <a:t> </a:t>
            </a:r>
            <a:r>
              <a:rPr dirty="0" spc="-70"/>
              <a:t>Function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400049" y="1340643"/>
            <a:ext cx="10629900" cy="4650740"/>
            <a:chOff x="400049" y="1340643"/>
            <a:chExt cx="10629900" cy="4650740"/>
          </a:xfrm>
        </p:grpSpPr>
        <p:sp>
          <p:nvSpPr>
            <p:cNvPr id="4" name="object 4" descr=""/>
            <p:cNvSpPr/>
            <p:nvPr/>
          </p:nvSpPr>
          <p:spPr>
            <a:xfrm>
              <a:off x="400049" y="1340643"/>
              <a:ext cx="10629900" cy="4650740"/>
            </a:xfrm>
            <a:custGeom>
              <a:avLst/>
              <a:gdLst/>
              <a:ahLst/>
              <a:cxnLst/>
              <a:rect l="l" t="t" r="r" b="b"/>
              <a:pathLst>
                <a:path w="10629900" h="4650740">
                  <a:moveTo>
                    <a:pt x="10591481" y="4650580"/>
                  </a:moveTo>
                  <a:lnTo>
                    <a:pt x="38417" y="4650580"/>
                  </a:lnTo>
                  <a:lnTo>
                    <a:pt x="32768" y="4649456"/>
                  </a:lnTo>
                  <a:lnTo>
                    <a:pt x="1123" y="4617812"/>
                  </a:lnTo>
                  <a:lnTo>
                    <a:pt x="0" y="4612163"/>
                  </a:lnTo>
                  <a:lnTo>
                    <a:pt x="0" y="4606289"/>
                  </a:lnTo>
                  <a:lnTo>
                    <a:pt x="0" y="38417"/>
                  </a:lnTo>
                  <a:lnTo>
                    <a:pt x="21915" y="5618"/>
                  </a:lnTo>
                  <a:lnTo>
                    <a:pt x="38417" y="0"/>
                  </a:lnTo>
                  <a:lnTo>
                    <a:pt x="10591481" y="0"/>
                  </a:lnTo>
                  <a:lnTo>
                    <a:pt x="10624279" y="21915"/>
                  </a:lnTo>
                  <a:lnTo>
                    <a:pt x="10629898" y="38417"/>
                  </a:lnTo>
                  <a:lnTo>
                    <a:pt x="10629898" y="4612163"/>
                  </a:lnTo>
                  <a:lnTo>
                    <a:pt x="10607983" y="4644961"/>
                  </a:lnTo>
                  <a:lnTo>
                    <a:pt x="10597130" y="4649456"/>
                  </a:lnTo>
                  <a:lnTo>
                    <a:pt x="10591481" y="4650580"/>
                  </a:lnTo>
                  <a:close/>
                </a:path>
              </a:pathLst>
            </a:custGeom>
            <a:solidFill>
              <a:srgbClr val="F0F0F0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17369" y="1703831"/>
              <a:ext cx="106299" cy="10629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17369" y="2164460"/>
              <a:ext cx="106299" cy="106298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17369" y="2625089"/>
              <a:ext cx="106299" cy="106298"/>
            </a:xfrm>
            <a:prstGeom prst="rect">
              <a:avLst/>
            </a:prstGeom>
          </p:spPr>
        </p:pic>
      </p:grpSp>
      <p:sp>
        <p:nvSpPr>
          <p:cNvPr id="8" name="object 8" descr=""/>
          <p:cNvSpPr txBox="1"/>
          <p:nvPr/>
        </p:nvSpPr>
        <p:spPr>
          <a:xfrm>
            <a:off x="2078445" y="1479269"/>
            <a:ext cx="7981950" cy="13925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1679575">
              <a:lnSpc>
                <a:spcPts val="3629"/>
              </a:lnSpc>
              <a:spcBef>
                <a:spcPts val="120"/>
              </a:spcBef>
            </a:pPr>
            <a:r>
              <a:rPr dirty="0" sz="2900" spc="-40">
                <a:latin typeface="Times New Roman"/>
                <a:cs typeface="Times New Roman"/>
              </a:rPr>
              <a:t>Purpose:</a:t>
            </a:r>
            <a:r>
              <a:rPr dirty="0" sz="2900" spc="-140">
                <a:latin typeface="Times New Roman"/>
                <a:cs typeface="Times New Roman"/>
              </a:rPr>
              <a:t> </a:t>
            </a:r>
            <a:r>
              <a:rPr dirty="0" sz="2900" spc="-25">
                <a:latin typeface="Times New Roman"/>
                <a:cs typeface="Times New Roman"/>
              </a:rPr>
              <a:t>Sets</a:t>
            </a:r>
            <a:r>
              <a:rPr dirty="0" sz="2900" spc="-140">
                <a:latin typeface="Times New Roman"/>
                <a:cs typeface="Times New Roman"/>
              </a:rPr>
              <a:t> </a:t>
            </a:r>
            <a:r>
              <a:rPr dirty="0" sz="2900" spc="-10">
                <a:latin typeface="Times New Roman"/>
                <a:cs typeface="Times New Roman"/>
              </a:rPr>
              <a:t>file</a:t>
            </a:r>
            <a:r>
              <a:rPr dirty="0" sz="2900" spc="-135">
                <a:latin typeface="Times New Roman"/>
                <a:cs typeface="Times New Roman"/>
              </a:rPr>
              <a:t> </a:t>
            </a:r>
            <a:r>
              <a:rPr dirty="0" sz="2900" spc="-45">
                <a:latin typeface="Times New Roman"/>
                <a:cs typeface="Times New Roman"/>
              </a:rPr>
              <a:t>mode</a:t>
            </a:r>
            <a:r>
              <a:rPr dirty="0" sz="2900" spc="-135">
                <a:latin typeface="Times New Roman"/>
                <a:cs typeface="Times New Roman"/>
              </a:rPr>
              <a:t> </a:t>
            </a:r>
            <a:r>
              <a:rPr dirty="0" sz="2900" spc="-40">
                <a:latin typeface="Times New Roman"/>
                <a:cs typeface="Times New Roman"/>
              </a:rPr>
              <a:t>creation</a:t>
            </a:r>
            <a:r>
              <a:rPr dirty="0" sz="2900" spc="-140">
                <a:latin typeface="Times New Roman"/>
                <a:cs typeface="Times New Roman"/>
              </a:rPr>
              <a:t> </a:t>
            </a:r>
            <a:r>
              <a:rPr dirty="0" sz="2900" spc="-20">
                <a:latin typeface="Times New Roman"/>
                <a:cs typeface="Times New Roman"/>
              </a:rPr>
              <a:t>mask </a:t>
            </a:r>
            <a:r>
              <a:rPr dirty="0" sz="2900" spc="-50">
                <a:latin typeface="Times New Roman"/>
                <a:cs typeface="Times New Roman"/>
              </a:rPr>
              <a:t>Affects</a:t>
            </a:r>
            <a:r>
              <a:rPr dirty="0" sz="2900" spc="-125">
                <a:latin typeface="Times New Roman"/>
                <a:cs typeface="Times New Roman"/>
              </a:rPr>
              <a:t> </a:t>
            </a:r>
            <a:r>
              <a:rPr dirty="0" sz="2900" spc="-50">
                <a:latin typeface="Times New Roman"/>
                <a:cs typeface="Times New Roman"/>
              </a:rPr>
              <a:t>permissions</a:t>
            </a:r>
            <a:r>
              <a:rPr dirty="0" sz="2900" spc="-110">
                <a:latin typeface="Times New Roman"/>
                <a:cs typeface="Times New Roman"/>
              </a:rPr>
              <a:t> </a:t>
            </a:r>
            <a:r>
              <a:rPr dirty="0" sz="2900" spc="-45">
                <a:latin typeface="Times New Roman"/>
                <a:cs typeface="Times New Roman"/>
              </a:rPr>
              <a:t>when</a:t>
            </a:r>
            <a:r>
              <a:rPr dirty="0" sz="2900" spc="-114">
                <a:latin typeface="Times New Roman"/>
                <a:cs typeface="Times New Roman"/>
              </a:rPr>
              <a:t> </a:t>
            </a:r>
            <a:r>
              <a:rPr dirty="0" sz="2900" spc="-40">
                <a:latin typeface="Times New Roman"/>
                <a:cs typeface="Times New Roman"/>
              </a:rPr>
              <a:t>creating</a:t>
            </a:r>
            <a:r>
              <a:rPr dirty="0" sz="2900" spc="-110">
                <a:latin typeface="Times New Roman"/>
                <a:cs typeface="Times New Roman"/>
              </a:rPr>
              <a:t> </a:t>
            </a:r>
            <a:r>
              <a:rPr dirty="0" sz="2900" spc="-35">
                <a:latin typeface="Times New Roman"/>
                <a:cs typeface="Times New Roman"/>
              </a:rPr>
              <a:t>new</a:t>
            </a:r>
            <a:r>
              <a:rPr dirty="0" sz="2900" spc="-110">
                <a:latin typeface="Times New Roman"/>
                <a:cs typeface="Times New Roman"/>
              </a:rPr>
              <a:t> </a:t>
            </a:r>
            <a:r>
              <a:rPr dirty="0" sz="2900" spc="-10">
                <a:latin typeface="Times New Roman"/>
                <a:cs typeface="Times New Roman"/>
              </a:rPr>
              <a:t>files</a:t>
            </a: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ts val="3479"/>
              </a:lnSpc>
            </a:pPr>
            <a:r>
              <a:rPr dirty="0" sz="2900" spc="-25">
                <a:latin typeface="Times New Roman"/>
                <a:cs typeface="Times New Roman"/>
              </a:rPr>
              <a:t>Any</a:t>
            </a:r>
            <a:r>
              <a:rPr dirty="0" sz="2900" spc="-135">
                <a:latin typeface="Times New Roman"/>
                <a:cs typeface="Times New Roman"/>
              </a:rPr>
              <a:t> </a:t>
            </a:r>
            <a:r>
              <a:rPr dirty="0" sz="2900">
                <a:latin typeface="Times New Roman"/>
                <a:cs typeface="Times New Roman"/>
              </a:rPr>
              <a:t>bit</a:t>
            </a:r>
            <a:r>
              <a:rPr dirty="0" sz="2900" spc="-135">
                <a:latin typeface="Times New Roman"/>
                <a:cs typeface="Times New Roman"/>
              </a:rPr>
              <a:t> </a:t>
            </a:r>
            <a:r>
              <a:rPr dirty="0" sz="2900" spc="-10">
                <a:latin typeface="Times New Roman"/>
                <a:cs typeface="Times New Roman"/>
              </a:rPr>
              <a:t>set</a:t>
            </a:r>
            <a:r>
              <a:rPr dirty="0" sz="2900" spc="-135">
                <a:latin typeface="Times New Roman"/>
                <a:cs typeface="Times New Roman"/>
              </a:rPr>
              <a:t> </a:t>
            </a:r>
            <a:r>
              <a:rPr dirty="0" sz="2900">
                <a:latin typeface="Times New Roman"/>
                <a:cs typeface="Times New Roman"/>
              </a:rPr>
              <a:t>in</a:t>
            </a:r>
            <a:r>
              <a:rPr dirty="0" sz="2900" spc="-135">
                <a:latin typeface="Times New Roman"/>
                <a:cs typeface="Times New Roman"/>
              </a:rPr>
              <a:t> </a:t>
            </a:r>
            <a:r>
              <a:rPr dirty="0" sz="2900" spc="-45">
                <a:latin typeface="Times New Roman"/>
                <a:cs typeface="Times New Roman"/>
              </a:rPr>
              <a:t>umask</a:t>
            </a:r>
            <a:r>
              <a:rPr dirty="0" sz="2900" spc="-135">
                <a:latin typeface="Times New Roman"/>
                <a:cs typeface="Times New Roman"/>
              </a:rPr>
              <a:t> </a:t>
            </a:r>
            <a:r>
              <a:rPr dirty="0" sz="2900">
                <a:latin typeface="Times New Roman"/>
                <a:cs typeface="Times New Roman"/>
              </a:rPr>
              <a:t>is</a:t>
            </a:r>
            <a:r>
              <a:rPr dirty="0" sz="2900" spc="-135">
                <a:latin typeface="Times New Roman"/>
                <a:cs typeface="Times New Roman"/>
              </a:rPr>
              <a:t> </a:t>
            </a:r>
            <a:r>
              <a:rPr dirty="0" sz="2900" spc="-40">
                <a:latin typeface="Times New Roman"/>
                <a:cs typeface="Times New Roman"/>
              </a:rPr>
              <a:t>cleared</a:t>
            </a:r>
            <a:r>
              <a:rPr dirty="0" sz="2900" spc="-135">
                <a:latin typeface="Times New Roman"/>
                <a:cs typeface="Times New Roman"/>
              </a:rPr>
              <a:t> </a:t>
            </a:r>
            <a:r>
              <a:rPr dirty="0" sz="2900">
                <a:latin typeface="Times New Roman"/>
                <a:cs typeface="Times New Roman"/>
              </a:rPr>
              <a:t>in</a:t>
            </a:r>
            <a:r>
              <a:rPr dirty="0" sz="2900" spc="-135">
                <a:latin typeface="Times New Roman"/>
                <a:cs typeface="Times New Roman"/>
              </a:rPr>
              <a:t> </a:t>
            </a:r>
            <a:r>
              <a:rPr dirty="0" sz="2900" spc="-35">
                <a:latin typeface="Times New Roman"/>
                <a:cs typeface="Times New Roman"/>
              </a:rPr>
              <a:t>new</a:t>
            </a:r>
            <a:r>
              <a:rPr dirty="0" sz="2900" spc="-135">
                <a:latin typeface="Times New Roman"/>
                <a:cs typeface="Times New Roman"/>
              </a:rPr>
              <a:t> </a:t>
            </a:r>
            <a:r>
              <a:rPr dirty="0" sz="2900" spc="-25">
                <a:latin typeface="Times New Roman"/>
                <a:cs typeface="Times New Roman"/>
              </a:rPr>
              <a:t>file's</a:t>
            </a:r>
            <a:r>
              <a:rPr dirty="0" sz="2900" spc="-135">
                <a:latin typeface="Times New Roman"/>
                <a:cs typeface="Times New Roman"/>
              </a:rPr>
              <a:t> </a:t>
            </a:r>
            <a:r>
              <a:rPr dirty="0" sz="2900" spc="-20">
                <a:latin typeface="Times New Roman"/>
                <a:cs typeface="Times New Roman"/>
              </a:rPr>
              <a:t>permissions</a:t>
            </a:r>
            <a:endParaRPr sz="2900">
              <a:latin typeface="Times New Roman"/>
              <a:cs typeface="Times New Roman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7568" y="4343590"/>
            <a:ext cx="106299" cy="106298"/>
          </a:xfrm>
          <a:prstGeom prst="rect">
            <a:avLst/>
          </a:prstGeom>
        </p:spPr>
      </p:pic>
      <p:sp>
        <p:nvSpPr>
          <p:cNvPr id="10" name="object 10" descr=""/>
          <p:cNvSpPr/>
          <p:nvPr/>
        </p:nvSpPr>
        <p:spPr>
          <a:xfrm>
            <a:off x="1826228" y="4804219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80" h="106679">
                <a:moveTo>
                  <a:pt x="106299" y="106299"/>
                </a:moveTo>
                <a:lnTo>
                  <a:pt x="0" y="106299"/>
                </a:lnTo>
                <a:lnTo>
                  <a:pt x="0" y="0"/>
                </a:lnTo>
                <a:lnTo>
                  <a:pt x="106299" y="0"/>
                </a:lnTo>
                <a:lnTo>
                  <a:pt x="106299" y="106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1826228" y="5264848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80" h="106679">
                <a:moveTo>
                  <a:pt x="106299" y="106299"/>
                </a:moveTo>
                <a:lnTo>
                  <a:pt x="0" y="106299"/>
                </a:lnTo>
                <a:lnTo>
                  <a:pt x="0" y="0"/>
                </a:lnTo>
                <a:lnTo>
                  <a:pt x="106299" y="0"/>
                </a:lnTo>
                <a:lnTo>
                  <a:pt x="106299" y="106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1382242" y="4119027"/>
            <a:ext cx="9374505" cy="13925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900" spc="-10">
                <a:latin typeface="Times New Roman"/>
                <a:cs typeface="Times New Roman"/>
              </a:rPr>
              <a:t>Example:</a:t>
            </a:r>
            <a:endParaRPr sz="2900">
              <a:latin typeface="Times New Roman"/>
              <a:cs typeface="Times New Roman"/>
            </a:endParaRPr>
          </a:p>
          <a:p>
            <a:pPr marL="720725" marR="5080">
              <a:lnSpc>
                <a:spcPct val="104200"/>
              </a:lnSpc>
              <a:spcBef>
                <a:spcPts val="5"/>
              </a:spcBef>
            </a:pPr>
            <a:r>
              <a:rPr dirty="0" sz="2900" spc="-50">
                <a:latin typeface="Times New Roman"/>
                <a:cs typeface="Times New Roman"/>
              </a:rPr>
              <a:t>umask(022)</a:t>
            </a:r>
            <a:r>
              <a:rPr dirty="0" sz="2900" spc="-130">
                <a:latin typeface="Times New Roman"/>
                <a:cs typeface="Times New Roman"/>
              </a:rPr>
              <a:t> </a:t>
            </a:r>
            <a:r>
              <a:rPr dirty="0" sz="2900">
                <a:latin typeface="Times New Roman"/>
                <a:cs typeface="Times New Roman"/>
              </a:rPr>
              <a:t>-</a:t>
            </a:r>
            <a:r>
              <a:rPr dirty="0" sz="2900" spc="-130">
                <a:latin typeface="Times New Roman"/>
                <a:cs typeface="Times New Roman"/>
              </a:rPr>
              <a:t> </a:t>
            </a:r>
            <a:r>
              <a:rPr dirty="0" sz="2900" spc="-45">
                <a:latin typeface="Times New Roman"/>
                <a:cs typeface="Times New Roman"/>
              </a:rPr>
              <a:t>Disables</a:t>
            </a:r>
            <a:r>
              <a:rPr dirty="0" sz="2900" spc="-130">
                <a:latin typeface="Times New Roman"/>
                <a:cs typeface="Times New Roman"/>
              </a:rPr>
              <a:t> </a:t>
            </a:r>
            <a:r>
              <a:rPr dirty="0" sz="2900" spc="-25">
                <a:latin typeface="Times New Roman"/>
                <a:cs typeface="Times New Roman"/>
              </a:rPr>
              <a:t>write</a:t>
            </a:r>
            <a:r>
              <a:rPr dirty="0" sz="2900" spc="-130">
                <a:latin typeface="Times New Roman"/>
                <a:cs typeface="Times New Roman"/>
              </a:rPr>
              <a:t> </a:t>
            </a:r>
            <a:r>
              <a:rPr dirty="0" sz="2900" spc="-45">
                <a:latin typeface="Times New Roman"/>
                <a:cs typeface="Times New Roman"/>
              </a:rPr>
              <a:t>permission</a:t>
            </a:r>
            <a:r>
              <a:rPr dirty="0" sz="2900" spc="-130">
                <a:latin typeface="Times New Roman"/>
                <a:cs typeface="Times New Roman"/>
              </a:rPr>
              <a:t> </a:t>
            </a:r>
            <a:r>
              <a:rPr dirty="0" sz="2900">
                <a:latin typeface="Times New Roman"/>
                <a:cs typeface="Times New Roman"/>
              </a:rPr>
              <a:t>for</a:t>
            </a:r>
            <a:r>
              <a:rPr dirty="0" sz="2900" spc="-130">
                <a:latin typeface="Times New Roman"/>
                <a:cs typeface="Times New Roman"/>
              </a:rPr>
              <a:t> </a:t>
            </a:r>
            <a:r>
              <a:rPr dirty="0" sz="2900" spc="-30">
                <a:latin typeface="Times New Roman"/>
                <a:cs typeface="Times New Roman"/>
              </a:rPr>
              <a:t>group</a:t>
            </a:r>
            <a:r>
              <a:rPr dirty="0" sz="2900" spc="-130">
                <a:latin typeface="Times New Roman"/>
                <a:cs typeface="Times New Roman"/>
              </a:rPr>
              <a:t> </a:t>
            </a:r>
            <a:r>
              <a:rPr dirty="0" sz="2900" spc="-20">
                <a:latin typeface="Times New Roman"/>
                <a:cs typeface="Times New Roman"/>
              </a:rPr>
              <a:t>and</a:t>
            </a:r>
            <a:r>
              <a:rPr dirty="0" sz="2900" spc="-130">
                <a:latin typeface="Times New Roman"/>
                <a:cs typeface="Times New Roman"/>
              </a:rPr>
              <a:t> </a:t>
            </a:r>
            <a:r>
              <a:rPr dirty="0" sz="2900" spc="-10">
                <a:latin typeface="Times New Roman"/>
                <a:cs typeface="Times New Roman"/>
              </a:rPr>
              <a:t>others </a:t>
            </a:r>
            <a:r>
              <a:rPr dirty="0" sz="2900" spc="-40">
                <a:latin typeface="Times New Roman"/>
                <a:cs typeface="Times New Roman"/>
              </a:rPr>
              <a:t>Creating</a:t>
            </a:r>
            <a:r>
              <a:rPr dirty="0" sz="2900" spc="-140">
                <a:latin typeface="Times New Roman"/>
                <a:cs typeface="Times New Roman"/>
              </a:rPr>
              <a:t> </a:t>
            </a:r>
            <a:r>
              <a:rPr dirty="0" sz="2900" spc="-10">
                <a:latin typeface="Times New Roman"/>
                <a:cs typeface="Times New Roman"/>
              </a:rPr>
              <a:t>file</a:t>
            </a:r>
            <a:r>
              <a:rPr dirty="0" sz="2900" spc="-135">
                <a:latin typeface="Times New Roman"/>
                <a:cs typeface="Times New Roman"/>
              </a:rPr>
              <a:t> </a:t>
            </a:r>
            <a:r>
              <a:rPr dirty="0" sz="2900" spc="-20">
                <a:latin typeface="Times New Roman"/>
                <a:cs typeface="Times New Roman"/>
              </a:rPr>
              <a:t>with</a:t>
            </a:r>
            <a:r>
              <a:rPr dirty="0" sz="2900" spc="-140">
                <a:latin typeface="Times New Roman"/>
                <a:cs typeface="Times New Roman"/>
              </a:rPr>
              <a:t> </a:t>
            </a:r>
            <a:r>
              <a:rPr dirty="0" sz="2900" spc="-45">
                <a:latin typeface="Times New Roman"/>
                <a:cs typeface="Times New Roman"/>
              </a:rPr>
              <a:t>mode</a:t>
            </a:r>
            <a:r>
              <a:rPr dirty="0" sz="2900" spc="-135">
                <a:latin typeface="Times New Roman"/>
                <a:cs typeface="Times New Roman"/>
              </a:rPr>
              <a:t> </a:t>
            </a:r>
            <a:r>
              <a:rPr dirty="0" sz="2900" spc="-30">
                <a:latin typeface="Times New Roman"/>
                <a:cs typeface="Times New Roman"/>
              </a:rPr>
              <a:t>0666</a:t>
            </a:r>
            <a:r>
              <a:rPr dirty="0" sz="2900" spc="-135">
                <a:latin typeface="Times New Roman"/>
                <a:cs typeface="Times New Roman"/>
              </a:rPr>
              <a:t> </a:t>
            </a:r>
            <a:r>
              <a:rPr dirty="0" sz="2900" spc="-35">
                <a:latin typeface="Times New Roman"/>
                <a:cs typeface="Times New Roman"/>
              </a:rPr>
              <a:t>results</a:t>
            </a:r>
            <a:r>
              <a:rPr dirty="0" sz="2900" spc="-140">
                <a:latin typeface="Times New Roman"/>
                <a:cs typeface="Times New Roman"/>
              </a:rPr>
              <a:t> </a:t>
            </a:r>
            <a:r>
              <a:rPr dirty="0" sz="2900">
                <a:latin typeface="Times New Roman"/>
                <a:cs typeface="Times New Roman"/>
              </a:rPr>
              <a:t>in</a:t>
            </a:r>
            <a:r>
              <a:rPr dirty="0" sz="2900" spc="-135">
                <a:latin typeface="Times New Roman"/>
                <a:cs typeface="Times New Roman"/>
              </a:rPr>
              <a:t> </a:t>
            </a:r>
            <a:r>
              <a:rPr dirty="0" sz="2900" spc="-30">
                <a:latin typeface="Times New Roman"/>
                <a:cs typeface="Times New Roman"/>
              </a:rPr>
              <a:t>0644</a:t>
            </a:r>
            <a:r>
              <a:rPr dirty="0" sz="2900" spc="-135">
                <a:latin typeface="Times New Roman"/>
                <a:cs typeface="Times New Roman"/>
              </a:rPr>
              <a:t> </a:t>
            </a:r>
            <a:r>
              <a:rPr dirty="0" sz="2900" spc="-10">
                <a:latin typeface="Times New Roman"/>
                <a:cs typeface="Times New Roman"/>
              </a:rPr>
              <a:t>permissions</a:t>
            </a:r>
            <a:endParaRPr sz="2900">
              <a:latin typeface="Times New Roman"/>
              <a:cs typeface="Times New Roman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728471" y="2935223"/>
            <a:ext cx="9973310" cy="1274445"/>
            <a:chOff x="728471" y="2935223"/>
            <a:chExt cx="9973310" cy="1274445"/>
          </a:xfrm>
        </p:grpSpPr>
        <p:sp>
          <p:nvSpPr>
            <p:cNvPr id="14" name="object 14" descr=""/>
            <p:cNvSpPr/>
            <p:nvPr/>
          </p:nvSpPr>
          <p:spPr>
            <a:xfrm>
              <a:off x="728471" y="2935223"/>
              <a:ext cx="9973310" cy="1274445"/>
            </a:xfrm>
            <a:custGeom>
              <a:avLst/>
              <a:gdLst/>
              <a:ahLst/>
              <a:cxnLst/>
              <a:rect l="l" t="t" r="r" b="b"/>
              <a:pathLst>
                <a:path w="9973310" h="1274445">
                  <a:moveTo>
                    <a:pt x="9973055" y="1274063"/>
                  </a:moveTo>
                  <a:lnTo>
                    <a:pt x="0" y="1274063"/>
                  </a:lnTo>
                  <a:lnTo>
                    <a:pt x="0" y="0"/>
                  </a:lnTo>
                  <a:lnTo>
                    <a:pt x="9973055" y="0"/>
                  </a:lnTo>
                  <a:lnTo>
                    <a:pt x="9973055" y="141636"/>
                  </a:lnTo>
                  <a:lnTo>
                    <a:pt x="229647" y="141636"/>
                  </a:lnTo>
                  <a:lnTo>
                    <a:pt x="220810" y="142447"/>
                  </a:lnTo>
                  <a:lnTo>
                    <a:pt x="188599" y="168925"/>
                  </a:lnTo>
                  <a:lnTo>
                    <a:pt x="185356" y="185927"/>
                  </a:lnTo>
                  <a:lnTo>
                    <a:pt x="185356" y="1000886"/>
                  </a:lnTo>
                  <a:lnTo>
                    <a:pt x="205151" y="1037880"/>
                  </a:lnTo>
                  <a:lnTo>
                    <a:pt x="229647" y="1045178"/>
                  </a:lnTo>
                  <a:lnTo>
                    <a:pt x="9973055" y="1045178"/>
                  </a:lnTo>
                  <a:lnTo>
                    <a:pt x="9973055" y="1274063"/>
                  </a:lnTo>
                  <a:close/>
                </a:path>
                <a:path w="9973310" h="1274445">
                  <a:moveTo>
                    <a:pt x="9973055" y="1045178"/>
                  </a:moveTo>
                  <a:lnTo>
                    <a:pt x="9743408" y="1045178"/>
                  </a:lnTo>
                  <a:lnTo>
                    <a:pt x="9752244" y="1044367"/>
                  </a:lnTo>
                  <a:lnTo>
                    <a:pt x="9760410" y="1041934"/>
                  </a:lnTo>
                  <a:lnTo>
                    <a:pt x="9786888" y="1009723"/>
                  </a:lnTo>
                  <a:lnTo>
                    <a:pt x="9787699" y="1000886"/>
                  </a:lnTo>
                  <a:lnTo>
                    <a:pt x="9787699" y="185927"/>
                  </a:lnTo>
                  <a:lnTo>
                    <a:pt x="9767903" y="148933"/>
                  </a:lnTo>
                  <a:lnTo>
                    <a:pt x="9743408" y="141636"/>
                  </a:lnTo>
                  <a:lnTo>
                    <a:pt x="9973055" y="141636"/>
                  </a:lnTo>
                  <a:lnTo>
                    <a:pt x="9973055" y="1045178"/>
                  </a:lnTo>
                  <a:close/>
                </a:path>
              </a:pathLst>
            </a:custGeom>
            <a:solidFill>
              <a:srgbClr val="000000">
                <a:alpha val="148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913828" y="3076860"/>
              <a:ext cx="9602470" cy="903605"/>
            </a:xfrm>
            <a:custGeom>
              <a:avLst/>
              <a:gdLst/>
              <a:ahLst/>
              <a:cxnLst/>
              <a:rect l="l" t="t" r="r" b="b"/>
              <a:pathLst>
                <a:path w="9602470" h="903604">
                  <a:moveTo>
                    <a:pt x="9563924" y="903541"/>
                  </a:moveTo>
                  <a:lnTo>
                    <a:pt x="38417" y="903541"/>
                  </a:lnTo>
                  <a:lnTo>
                    <a:pt x="32767" y="902417"/>
                  </a:lnTo>
                  <a:lnTo>
                    <a:pt x="1123" y="870773"/>
                  </a:lnTo>
                  <a:lnTo>
                    <a:pt x="0" y="865123"/>
                  </a:lnTo>
                  <a:lnTo>
                    <a:pt x="0" y="859250"/>
                  </a:lnTo>
                  <a:lnTo>
                    <a:pt x="0" y="38417"/>
                  </a:lnTo>
                  <a:lnTo>
                    <a:pt x="21915" y="5618"/>
                  </a:lnTo>
                  <a:lnTo>
                    <a:pt x="38417" y="0"/>
                  </a:lnTo>
                  <a:lnTo>
                    <a:pt x="9563924" y="0"/>
                  </a:lnTo>
                  <a:lnTo>
                    <a:pt x="9596721" y="21914"/>
                  </a:lnTo>
                  <a:lnTo>
                    <a:pt x="9602342" y="38417"/>
                  </a:lnTo>
                  <a:lnTo>
                    <a:pt x="9602342" y="865123"/>
                  </a:lnTo>
                  <a:lnTo>
                    <a:pt x="9580427" y="897922"/>
                  </a:lnTo>
                  <a:lnTo>
                    <a:pt x="9569573" y="902417"/>
                  </a:lnTo>
                  <a:lnTo>
                    <a:pt x="9563924" y="903541"/>
                  </a:lnTo>
                  <a:close/>
                </a:path>
              </a:pathLst>
            </a:custGeom>
            <a:solidFill>
              <a:srgbClr val="F0F0F0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1122584" y="3219100"/>
            <a:ext cx="2550795" cy="48640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5899"/>
              </a:lnSpc>
              <a:spcBef>
                <a:spcPts val="95"/>
              </a:spcBef>
            </a:pPr>
            <a:r>
              <a:rPr dirty="0" sz="1200">
                <a:latin typeface="Courier New"/>
                <a:cs typeface="Courier New"/>
              </a:rPr>
              <a:t>#include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 spc="-10">
                <a:latin typeface="Courier New"/>
                <a:cs typeface="Courier New"/>
              </a:rPr>
              <a:t>&lt;sys/stat.h&gt; </a:t>
            </a:r>
            <a:r>
              <a:rPr dirty="0" sz="1200">
                <a:latin typeface="Courier New"/>
                <a:cs typeface="Courier New"/>
              </a:rPr>
              <a:t>mode_t</a:t>
            </a:r>
            <a:r>
              <a:rPr dirty="0" sz="1200" spc="40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umask(mode_t</a:t>
            </a:r>
            <a:r>
              <a:rPr dirty="0" sz="1200" spc="40">
                <a:latin typeface="Courier New"/>
                <a:cs typeface="Courier New"/>
              </a:rPr>
              <a:t> </a:t>
            </a:r>
            <a:r>
              <a:rPr dirty="0" sz="1200" spc="-10">
                <a:latin typeface="Courier New"/>
                <a:cs typeface="Courier New"/>
              </a:rPr>
              <a:t>cmask);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114299" y="6305549"/>
            <a:ext cx="504825" cy="247650"/>
          </a:xfrm>
          <a:custGeom>
            <a:avLst/>
            <a:gdLst/>
            <a:ahLst/>
            <a:cxnLst/>
            <a:rect l="l" t="t" r="r" b="b"/>
            <a:pathLst>
              <a:path w="504825" h="247650">
                <a:moveTo>
                  <a:pt x="504824" y="247649"/>
                </a:moveTo>
                <a:lnTo>
                  <a:pt x="0" y="247649"/>
                </a:lnTo>
                <a:lnTo>
                  <a:pt x="0" y="0"/>
                </a:lnTo>
                <a:lnTo>
                  <a:pt x="504824" y="0"/>
                </a:lnTo>
                <a:lnTo>
                  <a:pt x="50482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10</a:t>
            </a:fld>
            <a:r>
              <a:rPr dirty="0" spc="165"/>
              <a:t> </a:t>
            </a:r>
            <a:r>
              <a:rPr dirty="0"/>
              <a:t>/</a:t>
            </a:r>
            <a:r>
              <a:rPr dirty="0" spc="165"/>
              <a:t> </a:t>
            </a:r>
            <a:r>
              <a:rPr dirty="0" spc="-35"/>
              <a:t>25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80"/>
              <a:t>chmod</a:t>
            </a:r>
            <a:r>
              <a:rPr dirty="0" spc="-190"/>
              <a:t> </a:t>
            </a:r>
            <a:r>
              <a:rPr dirty="0" spc="-70"/>
              <a:t>Functions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400049" y="1181195"/>
            <a:ext cx="10629900" cy="4960620"/>
            <a:chOff x="400049" y="1181195"/>
            <a:chExt cx="10629900" cy="4960620"/>
          </a:xfrm>
        </p:grpSpPr>
        <p:sp>
          <p:nvSpPr>
            <p:cNvPr id="4" name="object 4" descr=""/>
            <p:cNvSpPr/>
            <p:nvPr/>
          </p:nvSpPr>
          <p:spPr>
            <a:xfrm>
              <a:off x="400049" y="1181195"/>
              <a:ext cx="10629900" cy="4960620"/>
            </a:xfrm>
            <a:custGeom>
              <a:avLst/>
              <a:gdLst/>
              <a:ahLst/>
              <a:cxnLst/>
              <a:rect l="l" t="t" r="r" b="b"/>
              <a:pathLst>
                <a:path w="10629900" h="4960620">
                  <a:moveTo>
                    <a:pt x="10591481" y="4960619"/>
                  </a:moveTo>
                  <a:lnTo>
                    <a:pt x="38417" y="4960619"/>
                  </a:lnTo>
                  <a:lnTo>
                    <a:pt x="32768" y="4959495"/>
                  </a:lnTo>
                  <a:lnTo>
                    <a:pt x="1123" y="4927851"/>
                  </a:lnTo>
                  <a:lnTo>
                    <a:pt x="0" y="4922201"/>
                  </a:lnTo>
                  <a:lnTo>
                    <a:pt x="0" y="4916328"/>
                  </a:lnTo>
                  <a:lnTo>
                    <a:pt x="0" y="38417"/>
                  </a:lnTo>
                  <a:lnTo>
                    <a:pt x="21915" y="5619"/>
                  </a:lnTo>
                  <a:lnTo>
                    <a:pt x="38417" y="0"/>
                  </a:lnTo>
                  <a:lnTo>
                    <a:pt x="10591481" y="0"/>
                  </a:lnTo>
                  <a:lnTo>
                    <a:pt x="10624279" y="21915"/>
                  </a:lnTo>
                  <a:lnTo>
                    <a:pt x="10629898" y="38417"/>
                  </a:lnTo>
                  <a:lnTo>
                    <a:pt x="10629898" y="4922201"/>
                  </a:lnTo>
                  <a:lnTo>
                    <a:pt x="10607983" y="4955000"/>
                  </a:lnTo>
                  <a:lnTo>
                    <a:pt x="10597130" y="4959495"/>
                  </a:lnTo>
                  <a:lnTo>
                    <a:pt x="10591481" y="4960619"/>
                  </a:lnTo>
                  <a:close/>
                </a:path>
              </a:pathLst>
            </a:custGeom>
            <a:solidFill>
              <a:srgbClr val="F0F0F0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1583" y="3280600"/>
              <a:ext cx="106299" cy="10629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1583" y="3741229"/>
              <a:ext cx="106299" cy="106299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1583" y="4201858"/>
              <a:ext cx="106299" cy="106298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41583" y="4662487"/>
              <a:ext cx="106299" cy="106298"/>
            </a:xfrm>
            <a:prstGeom prst="rect">
              <a:avLst/>
            </a:prstGeom>
          </p:spPr>
        </p:pic>
      </p:grpSp>
      <p:sp>
        <p:nvSpPr>
          <p:cNvPr id="9" name="object 9" descr=""/>
          <p:cNvSpPr/>
          <p:nvPr/>
        </p:nvSpPr>
        <p:spPr>
          <a:xfrm>
            <a:off x="1950243" y="5123116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80" h="106679">
                <a:moveTo>
                  <a:pt x="106299" y="106299"/>
                </a:moveTo>
                <a:lnTo>
                  <a:pt x="0" y="106299"/>
                </a:lnTo>
                <a:lnTo>
                  <a:pt x="0" y="0"/>
                </a:lnTo>
                <a:lnTo>
                  <a:pt x="106299" y="0"/>
                </a:lnTo>
                <a:lnTo>
                  <a:pt x="106299" y="106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1950243" y="5583745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80" h="106679">
                <a:moveTo>
                  <a:pt x="106299" y="106299"/>
                </a:moveTo>
                <a:lnTo>
                  <a:pt x="0" y="106299"/>
                </a:lnTo>
                <a:lnTo>
                  <a:pt x="0" y="0"/>
                </a:lnTo>
                <a:lnTo>
                  <a:pt x="106299" y="0"/>
                </a:lnTo>
                <a:lnTo>
                  <a:pt x="106299" y="106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1507641" y="3056037"/>
            <a:ext cx="9123680" cy="27743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20"/>
              </a:spcBef>
            </a:pPr>
            <a:r>
              <a:rPr dirty="0" sz="2900" spc="-50">
                <a:latin typeface="Times New Roman"/>
                <a:cs typeface="Times New Roman"/>
              </a:rPr>
              <a:t>Changes</a:t>
            </a:r>
            <a:r>
              <a:rPr dirty="0" sz="2900" spc="-135">
                <a:latin typeface="Times New Roman"/>
                <a:cs typeface="Times New Roman"/>
              </a:rPr>
              <a:t> </a:t>
            </a:r>
            <a:r>
              <a:rPr dirty="0" sz="2900" spc="-10">
                <a:latin typeface="Times New Roman"/>
                <a:cs typeface="Times New Roman"/>
              </a:rPr>
              <a:t>file</a:t>
            </a:r>
            <a:r>
              <a:rPr dirty="0" sz="2900" spc="-135">
                <a:latin typeface="Times New Roman"/>
                <a:cs typeface="Times New Roman"/>
              </a:rPr>
              <a:t> </a:t>
            </a:r>
            <a:r>
              <a:rPr dirty="0" sz="2900" spc="-45">
                <a:latin typeface="Times New Roman"/>
                <a:cs typeface="Times New Roman"/>
              </a:rPr>
              <a:t>access</a:t>
            </a:r>
            <a:r>
              <a:rPr dirty="0" sz="2900" spc="-135">
                <a:latin typeface="Times New Roman"/>
                <a:cs typeface="Times New Roman"/>
              </a:rPr>
              <a:t> </a:t>
            </a:r>
            <a:r>
              <a:rPr dirty="0" sz="2900" spc="-10">
                <a:latin typeface="Times New Roman"/>
                <a:cs typeface="Times New Roman"/>
              </a:rPr>
              <a:t>permissions</a:t>
            </a:r>
            <a:endParaRPr sz="2900">
              <a:latin typeface="Times New Roman"/>
              <a:cs typeface="Times New Roman"/>
            </a:endParaRPr>
          </a:p>
          <a:p>
            <a:pPr algn="just" marL="12700" marR="1554480">
              <a:lnSpc>
                <a:spcPct val="104200"/>
              </a:lnSpc>
              <a:spcBef>
                <a:spcPts val="5"/>
              </a:spcBef>
            </a:pPr>
            <a:r>
              <a:rPr dirty="0" sz="2900" spc="-30">
                <a:latin typeface="Times New Roman"/>
                <a:cs typeface="Times New Roman"/>
              </a:rPr>
              <a:t>Only</a:t>
            </a:r>
            <a:r>
              <a:rPr dirty="0" sz="2900" spc="-140">
                <a:latin typeface="Times New Roman"/>
                <a:cs typeface="Times New Roman"/>
              </a:rPr>
              <a:t> </a:t>
            </a:r>
            <a:r>
              <a:rPr dirty="0" sz="2900" spc="-10">
                <a:latin typeface="Times New Roman"/>
                <a:cs typeface="Times New Roman"/>
              </a:rPr>
              <a:t>file</a:t>
            </a:r>
            <a:r>
              <a:rPr dirty="0" sz="2900" spc="-140">
                <a:latin typeface="Times New Roman"/>
                <a:cs typeface="Times New Roman"/>
              </a:rPr>
              <a:t> </a:t>
            </a:r>
            <a:r>
              <a:rPr dirty="0" sz="2900" spc="-40">
                <a:latin typeface="Times New Roman"/>
                <a:cs typeface="Times New Roman"/>
              </a:rPr>
              <a:t>owner</a:t>
            </a:r>
            <a:r>
              <a:rPr dirty="0" sz="2900" spc="-135">
                <a:latin typeface="Times New Roman"/>
                <a:cs typeface="Times New Roman"/>
              </a:rPr>
              <a:t> </a:t>
            </a:r>
            <a:r>
              <a:rPr dirty="0" sz="2900">
                <a:latin typeface="Times New Roman"/>
                <a:cs typeface="Times New Roman"/>
              </a:rPr>
              <a:t>or</a:t>
            </a:r>
            <a:r>
              <a:rPr dirty="0" sz="2900" spc="-135">
                <a:latin typeface="Times New Roman"/>
                <a:cs typeface="Times New Roman"/>
              </a:rPr>
              <a:t> </a:t>
            </a:r>
            <a:r>
              <a:rPr dirty="0" sz="2900" spc="-45">
                <a:latin typeface="Times New Roman"/>
                <a:cs typeface="Times New Roman"/>
              </a:rPr>
              <a:t>superuser</a:t>
            </a:r>
            <a:r>
              <a:rPr dirty="0" sz="2900" spc="-140">
                <a:latin typeface="Times New Roman"/>
                <a:cs typeface="Times New Roman"/>
              </a:rPr>
              <a:t> </a:t>
            </a:r>
            <a:r>
              <a:rPr dirty="0" sz="2900" spc="-20">
                <a:latin typeface="Times New Roman"/>
                <a:cs typeface="Times New Roman"/>
              </a:rPr>
              <a:t>can</a:t>
            </a:r>
            <a:r>
              <a:rPr dirty="0" sz="2900" spc="-135">
                <a:latin typeface="Times New Roman"/>
                <a:cs typeface="Times New Roman"/>
              </a:rPr>
              <a:t> </a:t>
            </a:r>
            <a:r>
              <a:rPr dirty="0" sz="2900" spc="-45">
                <a:latin typeface="Times New Roman"/>
                <a:cs typeface="Times New Roman"/>
              </a:rPr>
              <a:t>change</a:t>
            </a:r>
            <a:r>
              <a:rPr dirty="0" sz="2900" spc="-135">
                <a:latin typeface="Times New Roman"/>
                <a:cs typeface="Times New Roman"/>
              </a:rPr>
              <a:t> </a:t>
            </a:r>
            <a:r>
              <a:rPr dirty="0" sz="2900" spc="-10">
                <a:latin typeface="Times New Roman"/>
                <a:cs typeface="Times New Roman"/>
              </a:rPr>
              <a:t>permissions </a:t>
            </a:r>
            <a:r>
              <a:rPr dirty="0" sz="2900" spc="-25">
                <a:latin typeface="Times New Roman"/>
                <a:cs typeface="Times New Roman"/>
              </a:rPr>
              <a:t>Can</a:t>
            </a:r>
            <a:r>
              <a:rPr dirty="0" sz="2900" spc="-135">
                <a:latin typeface="Times New Roman"/>
                <a:cs typeface="Times New Roman"/>
              </a:rPr>
              <a:t> </a:t>
            </a:r>
            <a:r>
              <a:rPr dirty="0" sz="2900" spc="-10">
                <a:latin typeface="Times New Roman"/>
                <a:cs typeface="Times New Roman"/>
              </a:rPr>
              <a:t>set</a:t>
            </a:r>
            <a:r>
              <a:rPr dirty="0" sz="2900" spc="-130">
                <a:latin typeface="Times New Roman"/>
                <a:cs typeface="Times New Roman"/>
              </a:rPr>
              <a:t> </a:t>
            </a:r>
            <a:r>
              <a:rPr dirty="0" sz="2900" spc="-40">
                <a:latin typeface="Times New Roman"/>
                <a:cs typeface="Times New Roman"/>
              </a:rPr>
              <a:t>absolute</a:t>
            </a:r>
            <a:r>
              <a:rPr dirty="0" sz="2900" spc="-130">
                <a:latin typeface="Times New Roman"/>
                <a:cs typeface="Times New Roman"/>
              </a:rPr>
              <a:t> </a:t>
            </a:r>
            <a:r>
              <a:rPr dirty="0" sz="2900" spc="-50">
                <a:latin typeface="Times New Roman"/>
                <a:cs typeface="Times New Roman"/>
              </a:rPr>
              <a:t>permissions</a:t>
            </a:r>
            <a:r>
              <a:rPr dirty="0" sz="2900" spc="-130">
                <a:latin typeface="Times New Roman"/>
                <a:cs typeface="Times New Roman"/>
              </a:rPr>
              <a:t> </a:t>
            </a:r>
            <a:r>
              <a:rPr dirty="0" sz="2900">
                <a:latin typeface="Times New Roman"/>
                <a:cs typeface="Times New Roman"/>
              </a:rPr>
              <a:t>or</a:t>
            </a:r>
            <a:r>
              <a:rPr dirty="0" sz="2900" spc="-130">
                <a:latin typeface="Times New Roman"/>
                <a:cs typeface="Times New Roman"/>
              </a:rPr>
              <a:t> </a:t>
            </a:r>
            <a:r>
              <a:rPr dirty="0" sz="2900" spc="-40">
                <a:latin typeface="Times New Roman"/>
                <a:cs typeface="Times New Roman"/>
              </a:rPr>
              <a:t>modify</a:t>
            </a:r>
            <a:r>
              <a:rPr dirty="0" sz="2900" spc="-130">
                <a:latin typeface="Times New Roman"/>
                <a:cs typeface="Times New Roman"/>
              </a:rPr>
              <a:t> </a:t>
            </a:r>
            <a:r>
              <a:rPr dirty="0" sz="2900" spc="-35">
                <a:latin typeface="Times New Roman"/>
                <a:cs typeface="Times New Roman"/>
              </a:rPr>
              <a:t>existing</a:t>
            </a:r>
            <a:r>
              <a:rPr dirty="0" sz="2900" spc="-130">
                <a:latin typeface="Times New Roman"/>
                <a:cs typeface="Times New Roman"/>
              </a:rPr>
              <a:t> </a:t>
            </a:r>
            <a:r>
              <a:rPr dirty="0" sz="2900" spc="-20">
                <a:latin typeface="Times New Roman"/>
                <a:cs typeface="Times New Roman"/>
              </a:rPr>
              <a:t>ones </a:t>
            </a:r>
            <a:r>
              <a:rPr dirty="0" sz="2900" spc="-10">
                <a:latin typeface="Times New Roman"/>
                <a:cs typeface="Times New Roman"/>
              </a:rPr>
              <a:t>Examples:</a:t>
            </a:r>
            <a:endParaRPr sz="2900">
              <a:latin typeface="Times New Roman"/>
              <a:cs typeface="Times New Roman"/>
            </a:endParaRPr>
          </a:p>
          <a:p>
            <a:pPr marL="720725" marR="5080">
              <a:lnSpc>
                <a:spcPct val="104200"/>
              </a:lnSpc>
            </a:pPr>
            <a:r>
              <a:rPr dirty="0" sz="2900" spc="-45">
                <a:latin typeface="Times New Roman"/>
                <a:cs typeface="Times New Roman"/>
              </a:rPr>
              <a:t>chmod(file,</a:t>
            </a:r>
            <a:r>
              <a:rPr dirty="0" sz="2900" spc="-75">
                <a:latin typeface="Times New Roman"/>
                <a:cs typeface="Times New Roman"/>
              </a:rPr>
              <a:t> </a:t>
            </a:r>
            <a:r>
              <a:rPr dirty="0" sz="2900" spc="-60">
                <a:latin typeface="Times New Roman"/>
                <a:cs typeface="Times New Roman"/>
              </a:rPr>
              <a:t>S_IRUSR</a:t>
            </a:r>
            <a:r>
              <a:rPr dirty="0" sz="2900" spc="-55">
                <a:latin typeface="Times New Roman"/>
                <a:cs typeface="Times New Roman"/>
              </a:rPr>
              <a:t> </a:t>
            </a:r>
            <a:r>
              <a:rPr dirty="0" sz="2900">
                <a:latin typeface="Times New Roman"/>
                <a:cs typeface="Times New Roman"/>
              </a:rPr>
              <a:t>|</a:t>
            </a:r>
            <a:r>
              <a:rPr dirty="0" sz="2900" spc="-55">
                <a:latin typeface="Times New Roman"/>
                <a:cs typeface="Times New Roman"/>
              </a:rPr>
              <a:t> </a:t>
            </a:r>
            <a:r>
              <a:rPr dirty="0" sz="2900" spc="-65">
                <a:latin typeface="Times New Roman"/>
                <a:cs typeface="Times New Roman"/>
              </a:rPr>
              <a:t>S_IWUSR</a:t>
            </a:r>
            <a:r>
              <a:rPr dirty="0" sz="2900" spc="-50">
                <a:latin typeface="Times New Roman"/>
                <a:cs typeface="Times New Roman"/>
              </a:rPr>
              <a:t> </a:t>
            </a:r>
            <a:r>
              <a:rPr dirty="0" sz="2900">
                <a:latin typeface="Times New Roman"/>
                <a:cs typeface="Times New Roman"/>
              </a:rPr>
              <a:t>|</a:t>
            </a:r>
            <a:r>
              <a:rPr dirty="0" sz="2900" spc="-55">
                <a:latin typeface="Times New Roman"/>
                <a:cs typeface="Times New Roman"/>
              </a:rPr>
              <a:t> </a:t>
            </a:r>
            <a:r>
              <a:rPr dirty="0" sz="2900" spc="-75">
                <a:latin typeface="Times New Roman"/>
                <a:cs typeface="Times New Roman"/>
              </a:rPr>
              <a:t>S_IRGRP</a:t>
            </a:r>
            <a:r>
              <a:rPr dirty="0" sz="2900" spc="-135">
                <a:latin typeface="Times New Roman"/>
                <a:cs typeface="Times New Roman"/>
              </a:rPr>
              <a:t> </a:t>
            </a:r>
            <a:r>
              <a:rPr dirty="0" sz="2900">
                <a:latin typeface="Times New Roman"/>
                <a:cs typeface="Times New Roman"/>
              </a:rPr>
              <a:t>|</a:t>
            </a:r>
            <a:r>
              <a:rPr dirty="0" sz="2900" spc="-55">
                <a:latin typeface="Times New Roman"/>
                <a:cs typeface="Times New Roman"/>
              </a:rPr>
              <a:t> S_IROTH) </a:t>
            </a:r>
            <a:r>
              <a:rPr dirty="0" sz="2900" spc="-45">
                <a:latin typeface="Times New Roman"/>
                <a:cs typeface="Times New Roman"/>
              </a:rPr>
              <a:t>chmod(file,</a:t>
            </a:r>
            <a:r>
              <a:rPr dirty="0" sz="2900" spc="-90">
                <a:latin typeface="Times New Roman"/>
                <a:cs typeface="Times New Roman"/>
              </a:rPr>
              <a:t> </a:t>
            </a:r>
            <a:r>
              <a:rPr dirty="0" sz="2900" spc="-50">
                <a:latin typeface="Times New Roman"/>
                <a:cs typeface="Times New Roman"/>
              </a:rPr>
              <a:t>(statbuf.st_mode</a:t>
            </a:r>
            <a:r>
              <a:rPr dirty="0" sz="2900" spc="-85">
                <a:latin typeface="Times New Roman"/>
                <a:cs typeface="Times New Roman"/>
              </a:rPr>
              <a:t> </a:t>
            </a:r>
            <a:r>
              <a:rPr dirty="0" sz="2900">
                <a:latin typeface="Times New Roman"/>
                <a:cs typeface="Times New Roman"/>
              </a:rPr>
              <a:t>&amp;</a:t>
            </a:r>
            <a:r>
              <a:rPr dirty="0" sz="2900" spc="-85">
                <a:latin typeface="Times New Roman"/>
                <a:cs typeface="Times New Roman"/>
              </a:rPr>
              <a:t> </a:t>
            </a:r>
            <a:r>
              <a:rPr dirty="0" sz="2900" spc="-55">
                <a:latin typeface="Times New Roman"/>
                <a:cs typeface="Times New Roman"/>
              </a:rPr>
              <a:t>~S_IXGRP)</a:t>
            </a:r>
            <a:r>
              <a:rPr dirty="0" sz="2900" spc="-90">
                <a:latin typeface="Times New Roman"/>
                <a:cs typeface="Times New Roman"/>
              </a:rPr>
              <a:t> </a:t>
            </a:r>
            <a:r>
              <a:rPr dirty="0" sz="2900">
                <a:latin typeface="Times New Roman"/>
                <a:cs typeface="Times New Roman"/>
              </a:rPr>
              <a:t>|</a:t>
            </a:r>
            <a:r>
              <a:rPr dirty="0" sz="2900" spc="-85">
                <a:latin typeface="Times New Roman"/>
                <a:cs typeface="Times New Roman"/>
              </a:rPr>
              <a:t> </a:t>
            </a:r>
            <a:r>
              <a:rPr dirty="0" sz="2900" spc="-10">
                <a:latin typeface="Times New Roman"/>
                <a:cs typeface="Times New Roman"/>
              </a:rPr>
              <a:t>S_ISGID)</a:t>
            </a:r>
            <a:endParaRPr sz="2900">
              <a:latin typeface="Times New Roman"/>
              <a:cs typeface="Times New Roman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728471" y="1392935"/>
            <a:ext cx="9973310" cy="1755775"/>
            <a:chOff x="728471" y="1392935"/>
            <a:chExt cx="9973310" cy="1755775"/>
          </a:xfrm>
        </p:grpSpPr>
        <p:sp>
          <p:nvSpPr>
            <p:cNvPr id="13" name="object 13" descr=""/>
            <p:cNvSpPr/>
            <p:nvPr/>
          </p:nvSpPr>
          <p:spPr>
            <a:xfrm>
              <a:off x="728471" y="1392935"/>
              <a:ext cx="9973310" cy="1755775"/>
            </a:xfrm>
            <a:custGeom>
              <a:avLst/>
              <a:gdLst/>
              <a:ahLst/>
              <a:cxnLst/>
              <a:rect l="l" t="t" r="r" b="b"/>
              <a:pathLst>
                <a:path w="9973310" h="1755775">
                  <a:moveTo>
                    <a:pt x="9973055" y="1755647"/>
                  </a:moveTo>
                  <a:lnTo>
                    <a:pt x="0" y="1755647"/>
                  </a:lnTo>
                  <a:lnTo>
                    <a:pt x="0" y="0"/>
                  </a:lnTo>
                  <a:lnTo>
                    <a:pt x="9973055" y="0"/>
                  </a:lnTo>
                  <a:lnTo>
                    <a:pt x="9973055" y="142589"/>
                  </a:lnTo>
                  <a:lnTo>
                    <a:pt x="229647" y="142589"/>
                  </a:lnTo>
                  <a:lnTo>
                    <a:pt x="220810" y="143400"/>
                  </a:lnTo>
                  <a:lnTo>
                    <a:pt x="188599" y="169877"/>
                  </a:lnTo>
                  <a:lnTo>
                    <a:pt x="185356" y="186880"/>
                  </a:lnTo>
                  <a:lnTo>
                    <a:pt x="185356" y="1480184"/>
                  </a:lnTo>
                  <a:lnTo>
                    <a:pt x="205151" y="1517178"/>
                  </a:lnTo>
                  <a:lnTo>
                    <a:pt x="229647" y="1524476"/>
                  </a:lnTo>
                  <a:lnTo>
                    <a:pt x="9973055" y="1524476"/>
                  </a:lnTo>
                  <a:lnTo>
                    <a:pt x="9973055" y="1755647"/>
                  </a:lnTo>
                  <a:close/>
                </a:path>
                <a:path w="9973310" h="1755775">
                  <a:moveTo>
                    <a:pt x="9973055" y="1524476"/>
                  </a:moveTo>
                  <a:lnTo>
                    <a:pt x="9743408" y="1524476"/>
                  </a:lnTo>
                  <a:lnTo>
                    <a:pt x="9752244" y="1523665"/>
                  </a:lnTo>
                  <a:lnTo>
                    <a:pt x="9760410" y="1521232"/>
                  </a:lnTo>
                  <a:lnTo>
                    <a:pt x="9786888" y="1489022"/>
                  </a:lnTo>
                  <a:lnTo>
                    <a:pt x="9787699" y="1480184"/>
                  </a:lnTo>
                  <a:lnTo>
                    <a:pt x="9787699" y="186880"/>
                  </a:lnTo>
                  <a:lnTo>
                    <a:pt x="9767903" y="149886"/>
                  </a:lnTo>
                  <a:lnTo>
                    <a:pt x="9743408" y="142589"/>
                  </a:lnTo>
                  <a:lnTo>
                    <a:pt x="9973055" y="142589"/>
                  </a:lnTo>
                  <a:lnTo>
                    <a:pt x="9973055" y="1524476"/>
                  </a:lnTo>
                  <a:close/>
                </a:path>
              </a:pathLst>
            </a:custGeom>
            <a:solidFill>
              <a:srgbClr val="000000">
                <a:alpha val="148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913828" y="1535524"/>
              <a:ext cx="9602470" cy="1382395"/>
            </a:xfrm>
            <a:custGeom>
              <a:avLst/>
              <a:gdLst/>
              <a:ahLst/>
              <a:cxnLst/>
              <a:rect l="l" t="t" r="r" b="b"/>
              <a:pathLst>
                <a:path w="9602470" h="1382395">
                  <a:moveTo>
                    <a:pt x="9563924" y="1381886"/>
                  </a:moveTo>
                  <a:lnTo>
                    <a:pt x="38417" y="1381886"/>
                  </a:lnTo>
                  <a:lnTo>
                    <a:pt x="32767" y="1380763"/>
                  </a:lnTo>
                  <a:lnTo>
                    <a:pt x="1123" y="1349118"/>
                  </a:lnTo>
                  <a:lnTo>
                    <a:pt x="0" y="1343469"/>
                  </a:lnTo>
                  <a:lnTo>
                    <a:pt x="0" y="1337595"/>
                  </a:lnTo>
                  <a:lnTo>
                    <a:pt x="0" y="38417"/>
                  </a:lnTo>
                  <a:lnTo>
                    <a:pt x="21915" y="5619"/>
                  </a:lnTo>
                  <a:lnTo>
                    <a:pt x="38417" y="0"/>
                  </a:lnTo>
                  <a:lnTo>
                    <a:pt x="9563924" y="0"/>
                  </a:lnTo>
                  <a:lnTo>
                    <a:pt x="9596721" y="21915"/>
                  </a:lnTo>
                  <a:lnTo>
                    <a:pt x="9602342" y="38417"/>
                  </a:lnTo>
                  <a:lnTo>
                    <a:pt x="9602342" y="1343469"/>
                  </a:lnTo>
                  <a:lnTo>
                    <a:pt x="9580427" y="1376267"/>
                  </a:lnTo>
                  <a:lnTo>
                    <a:pt x="9569573" y="1380763"/>
                  </a:lnTo>
                  <a:lnTo>
                    <a:pt x="9563924" y="1381886"/>
                  </a:lnTo>
                  <a:close/>
                </a:path>
              </a:pathLst>
            </a:custGeom>
            <a:solidFill>
              <a:srgbClr val="F0F0F0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1122584" y="1677764"/>
            <a:ext cx="6103620" cy="955675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1200">
                <a:latin typeface="Courier New"/>
                <a:cs typeface="Courier New"/>
              </a:rPr>
              <a:t>#include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 spc="-10">
                <a:latin typeface="Courier New"/>
                <a:cs typeface="Courier New"/>
              </a:rPr>
              <a:t>&lt;sys/stat.h&gt;</a:t>
            </a:r>
            <a:endParaRPr sz="1200">
              <a:latin typeface="Courier New"/>
              <a:cs typeface="Courier New"/>
            </a:endParaRPr>
          </a:p>
          <a:p>
            <a:pPr marL="12700" marR="1875155">
              <a:lnSpc>
                <a:spcPts val="1880"/>
              </a:lnSpc>
              <a:spcBef>
                <a:spcPts val="70"/>
              </a:spcBef>
            </a:pPr>
            <a:r>
              <a:rPr dirty="0" sz="1200">
                <a:latin typeface="Courier New"/>
                <a:cs typeface="Courier New"/>
              </a:rPr>
              <a:t>int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chmod(const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char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*pathname,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mode_t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 spc="-10">
                <a:latin typeface="Courier New"/>
                <a:cs typeface="Courier New"/>
              </a:rPr>
              <a:t>mode); </a:t>
            </a:r>
            <a:r>
              <a:rPr dirty="0" sz="1200">
                <a:latin typeface="Courier New"/>
                <a:cs typeface="Courier New"/>
              </a:rPr>
              <a:t>int</a:t>
            </a:r>
            <a:r>
              <a:rPr dirty="0" sz="1200" spc="30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fchmod(int</a:t>
            </a:r>
            <a:r>
              <a:rPr dirty="0" sz="1200" spc="30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fd,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mode_t</a:t>
            </a:r>
            <a:r>
              <a:rPr dirty="0" sz="1200" spc="30">
                <a:latin typeface="Courier New"/>
                <a:cs typeface="Courier New"/>
              </a:rPr>
              <a:t> </a:t>
            </a:r>
            <a:r>
              <a:rPr dirty="0" sz="1200" spc="-10">
                <a:latin typeface="Courier New"/>
                <a:cs typeface="Courier New"/>
              </a:rPr>
              <a:t>mode);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200">
                <a:latin typeface="Courier New"/>
                <a:cs typeface="Courier New"/>
              </a:rPr>
              <a:t>int</a:t>
            </a:r>
            <a:r>
              <a:rPr dirty="0" sz="1200" spc="30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fchmodat(int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fd,</a:t>
            </a:r>
            <a:r>
              <a:rPr dirty="0" sz="1200" spc="30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const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char</a:t>
            </a:r>
            <a:r>
              <a:rPr dirty="0" sz="1200" spc="30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*pathname,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mode_t</a:t>
            </a:r>
            <a:r>
              <a:rPr dirty="0" sz="1200" spc="30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mode,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int</a:t>
            </a:r>
            <a:r>
              <a:rPr dirty="0" sz="1200" spc="30">
                <a:latin typeface="Courier New"/>
                <a:cs typeface="Courier New"/>
              </a:rPr>
              <a:t> </a:t>
            </a:r>
            <a:r>
              <a:rPr dirty="0" sz="1200" spc="-10">
                <a:latin typeface="Courier New"/>
                <a:cs typeface="Courier New"/>
              </a:rPr>
              <a:t>ﬂag);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114299" y="6305549"/>
            <a:ext cx="495300" cy="247650"/>
          </a:xfrm>
          <a:custGeom>
            <a:avLst/>
            <a:gdLst/>
            <a:ahLst/>
            <a:cxnLst/>
            <a:rect l="l" t="t" r="r" b="b"/>
            <a:pathLst>
              <a:path w="495300" h="247650">
                <a:moveTo>
                  <a:pt x="495299" y="247649"/>
                </a:moveTo>
                <a:lnTo>
                  <a:pt x="0" y="247649"/>
                </a:lnTo>
                <a:lnTo>
                  <a:pt x="0" y="0"/>
                </a:lnTo>
                <a:lnTo>
                  <a:pt x="495299" y="0"/>
                </a:lnTo>
                <a:lnTo>
                  <a:pt x="495299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10</a:t>
            </a:fld>
            <a:r>
              <a:rPr dirty="0" spc="165"/>
              <a:t> </a:t>
            </a:r>
            <a:r>
              <a:rPr dirty="0"/>
              <a:t>/</a:t>
            </a:r>
            <a:r>
              <a:rPr dirty="0" spc="165"/>
              <a:t> </a:t>
            </a:r>
            <a:r>
              <a:rPr dirty="0" spc="-35"/>
              <a:t>25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30"/>
              <a:t>File</a:t>
            </a:r>
            <a:r>
              <a:rPr dirty="0" spc="-215"/>
              <a:t> </a:t>
            </a:r>
            <a:r>
              <a:rPr dirty="0" spc="-80"/>
              <a:t>System</a:t>
            </a:r>
            <a:r>
              <a:rPr dirty="0" spc="-200"/>
              <a:t> </a:t>
            </a:r>
            <a:r>
              <a:rPr dirty="0" spc="-60"/>
              <a:t>Structure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1799653" y="2412491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80" h="106680">
                <a:moveTo>
                  <a:pt x="106299" y="106299"/>
                </a:moveTo>
                <a:lnTo>
                  <a:pt x="0" y="106299"/>
                </a:lnTo>
                <a:lnTo>
                  <a:pt x="0" y="0"/>
                </a:lnTo>
                <a:lnTo>
                  <a:pt x="106299" y="0"/>
                </a:lnTo>
                <a:lnTo>
                  <a:pt x="106299" y="106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799653" y="2864262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80" h="106680">
                <a:moveTo>
                  <a:pt x="106299" y="106299"/>
                </a:moveTo>
                <a:lnTo>
                  <a:pt x="0" y="106299"/>
                </a:lnTo>
                <a:lnTo>
                  <a:pt x="0" y="0"/>
                </a:lnTo>
                <a:lnTo>
                  <a:pt x="106299" y="0"/>
                </a:lnTo>
                <a:lnTo>
                  <a:pt x="106299" y="106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799653" y="3307174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80" h="106679">
                <a:moveTo>
                  <a:pt x="106299" y="106299"/>
                </a:moveTo>
                <a:lnTo>
                  <a:pt x="0" y="106299"/>
                </a:lnTo>
                <a:lnTo>
                  <a:pt x="0" y="0"/>
                </a:lnTo>
                <a:lnTo>
                  <a:pt x="106299" y="0"/>
                </a:lnTo>
                <a:lnTo>
                  <a:pt x="106299" y="106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799653" y="3758945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80" h="106679">
                <a:moveTo>
                  <a:pt x="106299" y="106299"/>
                </a:moveTo>
                <a:lnTo>
                  <a:pt x="0" y="106299"/>
                </a:lnTo>
                <a:lnTo>
                  <a:pt x="0" y="0"/>
                </a:lnTo>
                <a:lnTo>
                  <a:pt x="106299" y="0"/>
                </a:lnTo>
                <a:lnTo>
                  <a:pt x="106299" y="106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 descr=""/>
          <p:cNvGrpSpPr/>
          <p:nvPr/>
        </p:nvGrpSpPr>
        <p:grpSpPr>
          <a:xfrm>
            <a:off x="400049" y="1154620"/>
            <a:ext cx="10629900" cy="5022850"/>
            <a:chOff x="400049" y="1154620"/>
            <a:chExt cx="10629900" cy="5022850"/>
          </a:xfrm>
        </p:grpSpPr>
        <p:sp>
          <p:nvSpPr>
            <p:cNvPr id="8" name="object 8" descr=""/>
            <p:cNvSpPr/>
            <p:nvPr/>
          </p:nvSpPr>
          <p:spPr>
            <a:xfrm>
              <a:off x="400049" y="1154620"/>
              <a:ext cx="10629900" cy="5022850"/>
            </a:xfrm>
            <a:custGeom>
              <a:avLst/>
              <a:gdLst/>
              <a:ahLst/>
              <a:cxnLst/>
              <a:rect l="l" t="t" r="r" b="b"/>
              <a:pathLst>
                <a:path w="10629900" h="5022850">
                  <a:moveTo>
                    <a:pt x="10591481" y="5022627"/>
                  </a:moveTo>
                  <a:lnTo>
                    <a:pt x="38417" y="5022627"/>
                  </a:lnTo>
                  <a:lnTo>
                    <a:pt x="32768" y="5021503"/>
                  </a:lnTo>
                  <a:lnTo>
                    <a:pt x="1123" y="4989859"/>
                  </a:lnTo>
                  <a:lnTo>
                    <a:pt x="0" y="4984209"/>
                  </a:lnTo>
                  <a:lnTo>
                    <a:pt x="0" y="4978336"/>
                  </a:lnTo>
                  <a:lnTo>
                    <a:pt x="0" y="38417"/>
                  </a:lnTo>
                  <a:lnTo>
                    <a:pt x="21915" y="5618"/>
                  </a:lnTo>
                  <a:lnTo>
                    <a:pt x="38417" y="0"/>
                  </a:lnTo>
                  <a:lnTo>
                    <a:pt x="10591481" y="0"/>
                  </a:lnTo>
                  <a:lnTo>
                    <a:pt x="10624279" y="21915"/>
                  </a:lnTo>
                  <a:lnTo>
                    <a:pt x="10629898" y="38417"/>
                  </a:lnTo>
                  <a:lnTo>
                    <a:pt x="10629898" y="4984209"/>
                  </a:lnTo>
                  <a:lnTo>
                    <a:pt x="10607983" y="5017008"/>
                  </a:lnTo>
                  <a:lnTo>
                    <a:pt x="10597130" y="5021503"/>
                  </a:lnTo>
                  <a:lnTo>
                    <a:pt x="10591481" y="5022627"/>
                  </a:lnTo>
                  <a:close/>
                </a:path>
              </a:pathLst>
            </a:custGeom>
            <a:solidFill>
              <a:srgbClr val="F0F0F0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0993" y="1517808"/>
              <a:ext cx="106299" cy="106298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0993" y="1960720"/>
              <a:ext cx="106299" cy="106298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0993" y="4210716"/>
              <a:ext cx="106299" cy="106298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0993" y="4653628"/>
              <a:ext cx="106299" cy="106299"/>
            </a:xfrm>
            <a:prstGeom prst="rect">
              <a:avLst/>
            </a:prstGeom>
          </p:spPr>
        </p:pic>
      </p:grpSp>
      <p:sp>
        <p:nvSpPr>
          <p:cNvPr id="13" name="object 13" descr=""/>
          <p:cNvSpPr txBox="1"/>
          <p:nvPr/>
        </p:nvSpPr>
        <p:spPr>
          <a:xfrm>
            <a:off x="1341549" y="1293670"/>
            <a:ext cx="9446895" cy="359600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50" spc="-50">
                <a:latin typeface="Times New Roman"/>
                <a:cs typeface="Times New Roman"/>
              </a:rPr>
              <a:t>Disk</a:t>
            </a:r>
            <a:r>
              <a:rPr dirty="0" sz="2850" spc="-105">
                <a:latin typeface="Times New Roman"/>
                <a:cs typeface="Times New Roman"/>
              </a:rPr>
              <a:t> </a:t>
            </a:r>
            <a:r>
              <a:rPr dirty="0" sz="2850" spc="-10">
                <a:latin typeface="Times New Roman"/>
                <a:cs typeface="Times New Roman"/>
              </a:rPr>
              <a:t>partitions</a:t>
            </a: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z="2850" spc="-35">
                <a:latin typeface="Times New Roman"/>
                <a:cs typeface="Times New Roman"/>
              </a:rPr>
              <a:t>File</a:t>
            </a:r>
            <a:r>
              <a:rPr dirty="0" sz="2850" spc="-95">
                <a:latin typeface="Times New Roman"/>
                <a:cs typeface="Times New Roman"/>
              </a:rPr>
              <a:t> </a:t>
            </a:r>
            <a:r>
              <a:rPr dirty="0" sz="2850" spc="-60">
                <a:latin typeface="Times New Roman"/>
                <a:cs typeface="Times New Roman"/>
              </a:rPr>
              <a:t>system</a:t>
            </a:r>
            <a:r>
              <a:rPr dirty="0" sz="2850" spc="-95">
                <a:latin typeface="Times New Roman"/>
                <a:cs typeface="Times New Roman"/>
              </a:rPr>
              <a:t> </a:t>
            </a:r>
            <a:r>
              <a:rPr dirty="0" sz="2850" spc="-10">
                <a:latin typeface="Times New Roman"/>
                <a:cs typeface="Times New Roman"/>
              </a:rPr>
              <a:t>components:</a:t>
            </a:r>
            <a:endParaRPr sz="2850">
              <a:latin typeface="Times New Roman"/>
              <a:cs typeface="Times New Roman"/>
            </a:endParaRPr>
          </a:p>
          <a:p>
            <a:pPr marL="720725" marR="3066415">
              <a:lnSpc>
                <a:spcPct val="103000"/>
              </a:lnSpc>
              <a:spcBef>
                <a:spcPts val="35"/>
              </a:spcBef>
            </a:pPr>
            <a:r>
              <a:rPr dirty="0" sz="2850" spc="-50">
                <a:latin typeface="Times New Roman"/>
                <a:cs typeface="Times New Roman"/>
              </a:rPr>
              <a:t>Boot</a:t>
            </a:r>
            <a:r>
              <a:rPr dirty="0" sz="2850" spc="-114">
                <a:latin typeface="Times New Roman"/>
                <a:cs typeface="Times New Roman"/>
              </a:rPr>
              <a:t> </a:t>
            </a:r>
            <a:r>
              <a:rPr dirty="0" sz="2850" spc="-45">
                <a:latin typeface="Times New Roman"/>
                <a:cs typeface="Times New Roman"/>
              </a:rPr>
              <a:t>blocks:</a:t>
            </a:r>
            <a:r>
              <a:rPr dirty="0" sz="2850" spc="-114">
                <a:latin typeface="Times New Roman"/>
                <a:cs typeface="Times New Roman"/>
              </a:rPr>
              <a:t> </a:t>
            </a:r>
            <a:r>
              <a:rPr dirty="0" sz="2850" spc="-55">
                <a:latin typeface="Times New Roman"/>
                <a:cs typeface="Times New Roman"/>
              </a:rPr>
              <a:t>Contains</a:t>
            </a:r>
            <a:r>
              <a:rPr dirty="0" sz="2850" spc="-114">
                <a:latin typeface="Times New Roman"/>
                <a:cs typeface="Times New Roman"/>
              </a:rPr>
              <a:t> </a:t>
            </a:r>
            <a:r>
              <a:rPr dirty="0" sz="2850" spc="-50">
                <a:latin typeface="Times New Roman"/>
                <a:cs typeface="Times New Roman"/>
              </a:rPr>
              <a:t>bootstrap</a:t>
            </a:r>
            <a:r>
              <a:rPr dirty="0" sz="2850" spc="-114">
                <a:latin typeface="Times New Roman"/>
                <a:cs typeface="Times New Roman"/>
              </a:rPr>
              <a:t> </a:t>
            </a:r>
            <a:r>
              <a:rPr dirty="0" sz="2850" spc="-20">
                <a:latin typeface="Times New Roman"/>
                <a:cs typeface="Times New Roman"/>
              </a:rPr>
              <a:t>code </a:t>
            </a:r>
            <a:r>
              <a:rPr dirty="0" sz="2850" spc="-55">
                <a:latin typeface="Times New Roman"/>
                <a:cs typeface="Times New Roman"/>
              </a:rPr>
              <a:t>Super</a:t>
            </a:r>
            <a:r>
              <a:rPr dirty="0" sz="2850" spc="-110">
                <a:latin typeface="Times New Roman"/>
                <a:cs typeface="Times New Roman"/>
              </a:rPr>
              <a:t> </a:t>
            </a:r>
            <a:r>
              <a:rPr dirty="0" sz="2850" spc="-45">
                <a:latin typeface="Times New Roman"/>
                <a:cs typeface="Times New Roman"/>
              </a:rPr>
              <a:t>blocks:</a:t>
            </a:r>
            <a:r>
              <a:rPr dirty="0" sz="2850" spc="-110">
                <a:latin typeface="Times New Roman"/>
                <a:cs typeface="Times New Roman"/>
              </a:rPr>
              <a:t> </a:t>
            </a:r>
            <a:r>
              <a:rPr dirty="0" sz="2850" spc="-55">
                <a:latin typeface="Times New Roman"/>
                <a:cs typeface="Times New Roman"/>
              </a:rPr>
              <a:t>Describes</a:t>
            </a:r>
            <a:r>
              <a:rPr dirty="0" sz="2850" spc="-105">
                <a:latin typeface="Times New Roman"/>
                <a:cs typeface="Times New Roman"/>
              </a:rPr>
              <a:t> </a:t>
            </a:r>
            <a:r>
              <a:rPr dirty="0" sz="2850" spc="-20">
                <a:latin typeface="Times New Roman"/>
                <a:cs typeface="Times New Roman"/>
              </a:rPr>
              <a:t>file</a:t>
            </a:r>
            <a:r>
              <a:rPr dirty="0" sz="2850" spc="-110">
                <a:latin typeface="Times New Roman"/>
                <a:cs typeface="Times New Roman"/>
              </a:rPr>
              <a:t> </a:t>
            </a:r>
            <a:r>
              <a:rPr dirty="0" sz="2850" spc="-60">
                <a:latin typeface="Times New Roman"/>
                <a:cs typeface="Times New Roman"/>
              </a:rPr>
              <a:t>system</a:t>
            </a:r>
            <a:r>
              <a:rPr dirty="0" sz="2850" spc="-110">
                <a:latin typeface="Times New Roman"/>
                <a:cs typeface="Times New Roman"/>
              </a:rPr>
              <a:t> </a:t>
            </a:r>
            <a:r>
              <a:rPr dirty="0" sz="2850" spc="-20">
                <a:latin typeface="Times New Roman"/>
                <a:cs typeface="Times New Roman"/>
              </a:rPr>
              <a:t>state </a:t>
            </a:r>
            <a:r>
              <a:rPr dirty="0" sz="2850" spc="-55">
                <a:latin typeface="Times New Roman"/>
                <a:cs typeface="Times New Roman"/>
              </a:rPr>
              <a:t>I-nodes:</a:t>
            </a:r>
            <a:r>
              <a:rPr dirty="0" sz="2850" spc="-110">
                <a:latin typeface="Times New Roman"/>
                <a:cs typeface="Times New Roman"/>
              </a:rPr>
              <a:t> </a:t>
            </a:r>
            <a:r>
              <a:rPr dirty="0" sz="2850" spc="-45">
                <a:latin typeface="Times New Roman"/>
                <a:cs typeface="Times New Roman"/>
              </a:rPr>
              <a:t>Stores</a:t>
            </a:r>
            <a:r>
              <a:rPr dirty="0" sz="2850" spc="-110">
                <a:latin typeface="Times New Roman"/>
                <a:cs typeface="Times New Roman"/>
              </a:rPr>
              <a:t> </a:t>
            </a:r>
            <a:r>
              <a:rPr dirty="0" sz="2850" spc="-20">
                <a:latin typeface="Times New Roman"/>
                <a:cs typeface="Times New Roman"/>
              </a:rPr>
              <a:t>file</a:t>
            </a:r>
            <a:r>
              <a:rPr dirty="0" sz="2850" spc="-110">
                <a:latin typeface="Times New Roman"/>
                <a:cs typeface="Times New Roman"/>
              </a:rPr>
              <a:t> </a:t>
            </a:r>
            <a:r>
              <a:rPr dirty="0" sz="2850" spc="-10">
                <a:latin typeface="Times New Roman"/>
                <a:cs typeface="Times New Roman"/>
              </a:rPr>
              <a:t>metadata</a:t>
            </a:r>
            <a:endParaRPr sz="2850">
              <a:latin typeface="Times New Roman"/>
              <a:cs typeface="Times New Roman"/>
            </a:endParaRPr>
          </a:p>
          <a:p>
            <a:pPr marL="12700" marR="2413000" indent="708660">
              <a:lnSpc>
                <a:spcPct val="104000"/>
              </a:lnSpc>
            </a:pPr>
            <a:r>
              <a:rPr dirty="0" sz="2850" spc="-50">
                <a:latin typeface="Times New Roman"/>
                <a:cs typeface="Times New Roman"/>
              </a:rPr>
              <a:t>Data</a:t>
            </a:r>
            <a:r>
              <a:rPr dirty="0" sz="2850" spc="-135">
                <a:latin typeface="Times New Roman"/>
                <a:cs typeface="Times New Roman"/>
              </a:rPr>
              <a:t> </a:t>
            </a:r>
            <a:r>
              <a:rPr dirty="0" sz="2850" spc="-45">
                <a:latin typeface="Times New Roman"/>
                <a:cs typeface="Times New Roman"/>
              </a:rPr>
              <a:t>blocks:</a:t>
            </a:r>
            <a:r>
              <a:rPr dirty="0" sz="2850" spc="-125">
                <a:latin typeface="Times New Roman"/>
                <a:cs typeface="Times New Roman"/>
              </a:rPr>
              <a:t> </a:t>
            </a:r>
            <a:r>
              <a:rPr dirty="0" sz="2850" spc="-55">
                <a:latin typeface="Times New Roman"/>
                <a:cs typeface="Times New Roman"/>
              </a:rPr>
              <a:t>Contains</a:t>
            </a:r>
            <a:r>
              <a:rPr dirty="0" sz="2850" spc="-120">
                <a:latin typeface="Times New Roman"/>
                <a:cs typeface="Times New Roman"/>
              </a:rPr>
              <a:t> </a:t>
            </a:r>
            <a:r>
              <a:rPr dirty="0" sz="2850" spc="-40">
                <a:latin typeface="Times New Roman"/>
                <a:cs typeface="Times New Roman"/>
              </a:rPr>
              <a:t>actual</a:t>
            </a:r>
            <a:r>
              <a:rPr dirty="0" sz="2850" spc="-125">
                <a:latin typeface="Times New Roman"/>
                <a:cs typeface="Times New Roman"/>
              </a:rPr>
              <a:t> </a:t>
            </a:r>
            <a:r>
              <a:rPr dirty="0" sz="2850" spc="-20">
                <a:latin typeface="Times New Roman"/>
                <a:cs typeface="Times New Roman"/>
              </a:rPr>
              <a:t>file</a:t>
            </a:r>
            <a:r>
              <a:rPr dirty="0" sz="2850" spc="-120">
                <a:latin typeface="Times New Roman"/>
                <a:cs typeface="Times New Roman"/>
              </a:rPr>
              <a:t> </a:t>
            </a:r>
            <a:r>
              <a:rPr dirty="0" sz="2850" spc="-20">
                <a:latin typeface="Times New Roman"/>
                <a:cs typeface="Times New Roman"/>
              </a:rPr>
              <a:t>data </a:t>
            </a:r>
            <a:r>
              <a:rPr dirty="0" sz="2850" spc="-55">
                <a:latin typeface="Times New Roman"/>
                <a:cs typeface="Times New Roman"/>
              </a:rPr>
              <a:t>Relationship</a:t>
            </a:r>
            <a:r>
              <a:rPr dirty="0" sz="2850" spc="-90">
                <a:latin typeface="Times New Roman"/>
                <a:cs typeface="Times New Roman"/>
              </a:rPr>
              <a:t> </a:t>
            </a:r>
            <a:r>
              <a:rPr dirty="0" sz="2850" spc="-65">
                <a:latin typeface="Times New Roman"/>
                <a:cs typeface="Times New Roman"/>
              </a:rPr>
              <a:t>between</a:t>
            </a:r>
            <a:r>
              <a:rPr dirty="0" sz="2850" spc="-90">
                <a:latin typeface="Times New Roman"/>
                <a:cs typeface="Times New Roman"/>
              </a:rPr>
              <a:t> </a:t>
            </a:r>
            <a:r>
              <a:rPr dirty="0" sz="2850" spc="-50">
                <a:latin typeface="Times New Roman"/>
                <a:cs typeface="Times New Roman"/>
              </a:rPr>
              <a:t>i-</a:t>
            </a:r>
            <a:r>
              <a:rPr dirty="0" sz="2850" spc="-55">
                <a:latin typeface="Times New Roman"/>
                <a:cs typeface="Times New Roman"/>
              </a:rPr>
              <a:t>nodes</a:t>
            </a:r>
            <a:r>
              <a:rPr dirty="0" sz="2850" spc="-90">
                <a:latin typeface="Times New Roman"/>
                <a:cs typeface="Times New Roman"/>
              </a:rPr>
              <a:t> </a:t>
            </a:r>
            <a:r>
              <a:rPr dirty="0" sz="2850" spc="-40">
                <a:latin typeface="Times New Roman"/>
                <a:cs typeface="Times New Roman"/>
              </a:rPr>
              <a:t>and</a:t>
            </a:r>
            <a:r>
              <a:rPr dirty="0" sz="2850" spc="-90">
                <a:latin typeface="Times New Roman"/>
                <a:cs typeface="Times New Roman"/>
              </a:rPr>
              <a:t> </a:t>
            </a:r>
            <a:r>
              <a:rPr dirty="0" sz="2850" spc="-50">
                <a:latin typeface="Times New Roman"/>
                <a:cs typeface="Times New Roman"/>
              </a:rPr>
              <a:t>directory</a:t>
            </a:r>
            <a:r>
              <a:rPr dirty="0" sz="2850" spc="-90">
                <a:latin typeface="Times New Roman"/>
                <a:cs typeface="Times New Roman"/>
              </a:rPr>
              <a:t> </a:t>
            </a:r>
            <a:r>
              <a:rPr dirty="0" sz="2850" spc="-25">
                <a:latin typeface="Times New Roman"/>
                <a:cs typeface="Times New Roman"/>
              </a:rPr>
              <a:t>entries</a:t>
            </a:r>
            <a:endParaRPr sz="2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2850" spc="-75">
                <a:latin typeface="Times New Roman"/>
                <a:cs typeface="Times New Roman"/>
              </a:rPr>
              <a:t>How</a:t>
            </a:r>
            <a:r>
              <a:rPr dirty="0" sz="2850" spc="-105">
                <a:latin typeface="Times New Roman"/>
                <a:cs typeface="Times New Roman"/>
              </a:rPr>
              <a:t> </a:t>
            </a:r>
            <a:r>
              <a:rPr dirty="0" sz="2850" spc="-50">
                <a:latin typeface="Times New Roman"/>
                <a:cs typeface="Times New Roman"/>
              </a:rPr>
              <a:t>multiple</a:t>
            </a:r>
            <a:r>
              <a:rPr dirty="0" sz="2850" spc="-125">
                <a:latin typeface="Times New Roman"/>
                <a:cs typeface="Times New Roman"/>
              </a:rPr>
              <a:t> </a:t>
            </a:r>
            <a:r>
              <a:rPr dirty="0" sz="2850" spc="-50">
                <a:latin typeface="Times New Roman"/>
                <a:cs typeface="Times New Roman"/>
              </a:rPr>
              <a:t>directory</a:t>
            </a:r>
            <a:r>
              <a:rPr dirty="0" sz="2850" spc="-114">
                <a:latin typeface="Times New Roman"/>
                <a:cs typeface="Times New Roman"/>
              </a:rPr>
              <a:t> </a:t>
            </a:r>
            <a:r>
              <a:rPr dirty="0" sz="2850" spc="-40">
                <a:latin typeface="Times New Roman"/>
                <a:cs typeface="Times New Roman"/>
              </a:rPr>
              <a:t>entries</a:t>
            </a:r>
            <a:r>
              <a:rPr dirty="0" sz="2850" spc="-114">
                <a:latin typeface="Times New Roman"/>
                <a:cs typeface="Times New Roman"/>
              </a:rPr>
              <a:t> </a:t>
            </a:r>
            <a:r>
              <a:rPr dirty="0" sz="2850" spc="-35">
                <a:latin typeface="Times New Roman"/>
                <a:cs typeface="Times New Roman"/>
              </a:rPr>
              <a:t>can</a:t>
            </a:r>
            <a:r>
              <a:rPr dirty="0" sz="2850" spc="-114">
                <a:latin typeface="Times New Roman"/>
                <a:cs typeface="Times New Roman"/>
              </a:rPr>
              <a:t> </a:t>
            </a:r>
            <a:r>
              <a:rPr dirty="0" sz="2850" spc="-45">
                <a:latin typeface="Times New Roman"/>
                <a:cs typeface="Times New Roman"/>
              </a:rPr>
              <a:t>point</a:t>
            </a:r>
            <a:r>
              <a:rPr dirty="0" sz="2850" spc="-114">
                <a:latin typeface="Times New Roman"/>
                <a:cs typeface="Times New Roman"/>
              </a:rPr>
              <a:t> </a:t>
            </a:r>
            <a:r>
              <a:rPr dirty="0" sz="2850">
                <a:latin typeface="Times New Roman"/>
                <a:cs typeface="Times New Roman"/>
              </a:rPr>
              <a:t>to</a:t>
            </a:r>
            <a:r>
              <a:rPr dirty="0" sz="2850" spc="-114">
                <a:latin typeface="Times New Roman"/>
                <a:cs typeface="Times New Roman"/>
              </a:rPr>
              <a:t> </a:t>
            </a:r>
            <a:r>
              <a:rPr dirty="0" sz="2850" spc="-55">
                <a:latin typeface="Times New Roman"/>
                <a:cs typeface="Times New Roman"/>
              </a:rPr>
              <a:t>same</a:t>
            </a:r>
            <a:r>
              <a:rPr dirty="0" sz="2850" spc="-114">
                <a:latin typeface="Times New Roman"/>
                <a:cs typeface="Times New Roman"/>
              </a:rPr>
              <a:t> </a:t>
            </a:r>
            <a:r>
              <a:rPr dirty="0" sz="2850" spc="-50">
                <a:latin typeface="Times New Roman"/>
                <a:cs typeface="Times New Roman"/>
              </a:rPr>
              <a:t>i-node</a:t>
            </a:r>
            <a:r>
              <a:rPr dirty="0" sz="2850" spc="-114">
                <a:latin typeface="Times New Roman"/>
                <a:cs typeface="Times New Roman"/>
              </a:rPr>
              <a:t> </a:t>
            </a:r>
            <a:r>
              <a:rPr dirty="0" sz="2850" spc="-40">
                <a:latin typeface="Times New Roman"/>
                <a:cs typeface="Times New Roman"/>
              </a:rPr>
              <a:t>(hard</a:t>
            </a:r>
            <a:r>
              <a:rPr dirty="0" sz="2850" spc="-114">
                <a:latin typeface="Times New Roman"/>
                <a:cs typeface="Times New Roman"/>
              </a:rPr>
              <a:t> </a:t>
            </a:r>
            <a:r>
              <a:rPr dirty="0" sz="2850" spc="-10">
                <a:latin typeface="Times New Roman"/>
                <a:cs typeface="Times New Roman"/>
              </a:rPr>
              <a:t>links)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008804" y="5189553"/>
            <a:ext cx="1763395" cy="638175"/>
          </a:xfrm>
          <a:prstGeom prst="rect">
            <a:avLst/>
          </a:prstGeom>
          <a:ln w="8858">
            <a:solidFill>
              <a:srgbClr val="333333"/>
            </a:solidFill>
          </a:ln>
        </p:spPr>
        <p:txBody>
          <a:bodyPr wrap="square" lIns="0" tIns="67310" rIns="0" bIns="0" rtlCol="0" vert="horz">
            <a:spAutoFit/>
          </a:bodyPr>
          <a:lstStyle/>
          <a:p>
            <a:pPr marL="93345">
              <a:lnSpc>
                <a:spcPct val="100000"/>
              </a:lnSpc>
              <a:spcBef>
                <a:spcPts val="530"/>
              </a:spcBef>
            </a:pPr>
            <a:r>
              <a:rPr dirty="0" sz="2850" spc="-10">
                <a:latin typeface="Times New Roman"/>
                <a:cs typeface="Times New Roman"/>
              </a:rPr>
              <a:t>Superblock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5037344" y="5189553"/>
            <a:ext cx="1223010" cy="638175"/>
          </a:xfrm>
          <a:prstGeom prst="rect">
            <a:avLst/>
          </a:prstGeom>
          <a:ln w="8858">
            <a:solidFill>
              <a:srgbClr val="333333"/>
            </a:solidFill>
          </a:ln>
        </p:spPr>
        <p:txBody>
          <a:bodyPr wrap="square" lIns="0" tIns="67310" rIns="0" bIns="0" rtlCol="0" vert="horz">
            <a:spAutoFit/>
          </a:bodyPr>
          <a:lstStyle/>
          <a:p>
            <a:pPr marL="97155">
              <a:lnSpc>
                <a:spcPct val="100000"/>
              </a:lnSpc>
              <a:spcBef>
                <a:spcPts val="530"/>
              </a:spcBef>
            </a:pPr>
            <a:r>
              <a:rPr dirty="0" sz="2850" spc="-55">
                <a:latin typeface="Times New Roman"/>
                <a:cs typeface="Times New Roman"/>
              </a:rPr>
              <a:t>I-</a:t>
            </a:r>
            <a:r>
              <a:rPr dirty="0" sz="2850" spc="-20">
                <a:latin typeface="Times New Roman"/>
                <a:cs typeface="Times New Roman"/>
              </a:rPr>
              <a:t>nodes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6534388" y="5189553"/>
            <a:ext cx="1887220" cy="638175"/>
          </a:xfrm>
          <a:prstGeom prst="rect">
            <a:avLst/>
          </a:prstGeom>
          <a:ln w="8858">
            <a:solidFill>
              <a:srgbClr val="333333"/>
            </a:solidFill>
          </a:ln>
        </p:spPr>
        <p:txBody>
          <a:bodyPr wrap="square" lIns="0" tIns="67310" rIns="0" bIns="0" rtlCol="0" vert="horz">
            <a:spAutoFit/>
          </a:bodyPr>
          <a:lstStyle/>
          <a:p>
            <a:pPr marL="94615">
              <a:lnSpc>
                <a:spcPct val="100000"/>
              </a:lnSpc>
              <a:spcBef>
                <a:spcPts val="530"/>
              </a:spcBef>
            </a:pPr>
            <a:r>
              <a:rPr dirty="0" sz="2850" spc="-50">
                <a:latin typeface="Times New Roman"/>
                <a:cs typeface="Times New Roman"/>
              </a:rPr>
              <a:t>Data</a:t>
            </a:r>
            <a:r>
              <a:rPr dirty="0" sz="2850" spc="-105">
                <a:latin typeface="Times New Roman"/>
                <a:cs typeface="Times New Roman"/>
              </a:rPr>
              <a:t> </a:t>
            </a:r>
            <a:r>
              <a:rPr dirty="0" sz="2850" spc="-10">
                <a:latin typeface="Times New Roman"/>
                <a:cs typeface="Times New Roman"/>
              </a:rPr>
              <a:t>Blocks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114299" y="6305549"/>
            <a:ext cx="504825" cy="247650"/>
          </a:xfrm>
          <a:custGeom>
            <a:avLst/>
            <a:gdLst/>
            <a:ahLst/>
            <a:cxnLst/>
            <a:rect l="l" t="t" r="r" b="b"/>
            <a:pathLst>
              <a:path w="504825" h="247650">
                <a:moveTo>
                  <a:pt x="504824" y="247649"/>
                </a:moveTo>
                <a:lnTo>
                  <a:pt x="0" y="247649"/>
                </a:lnTo>
                <a:lnTo>
                  <a:pt x="0" y="0"/>
                </a:lnTo>
                <a:lnTo>
                  <a:pt x="504824" y="0"/>
                </a:lnTo>
                <a:lnTo>
                  <a:pt x="50482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10</a:t>
            </a:fld>
            <a:r>
              <a:rPr dirty="0" spc="165"/>
              <a:t> </a:t>
            </a:r>
            <a:r>
              <a:rPr dirty="0"/>
              <a:t>/</a:t>
            </a:r>
            <a:r>
              <a:rPr dirty="0" spc="165"/>
              <a:t> </a:t>
            </a:r>
            <a:r>
              <a:rPr dirty="0" spc="-35"/>
              <a:t>25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349" y="158908"/>
            <a:ext cx="7073265" cy="7162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55"/>
              <a:t>Hard</a:t>
            </a:r>
            <a:r>
              <a:rPr dirty="0" spc="-200"/>
              <a:t> </a:t>
            </a:r>
            <a:r>
              <a:rPr dirty="0" spc="-55"/>
              <a:t>Links</a:t>
            </a:r>
            <a:r>
              <a:rPr dirty="0" spc="-195"/>
              <a:t> </a:t>
            </a:r>
            <a:r>
              <a:rPr dirty="0" spc="-30"/>
              <a:t>and</a:t>
            </a:r>
            <a:r>
              <a:rPr dirty="0" spc="-195"/>
              <a:t> </a:t>
            </a:r>
            <a:r>
              <a:rPr dirty="0" spc="-85"/>
              <a:t>Symbolic</a:t>
            </a:r>
            <a:r>
              <a:rPr dirty="0" spc="-195"/>
              <a:t> </a:t>
            </a:r>
            <a:r>
              <a:rPr dirty="0" spc="-40"/>
              <a:t>Links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400049" y="1101470"/>
            <a:ext cx="5102860" cy="5120640"/>
            <a:chOff x="400049" y="1101470"/>
            <a:chExt cx="5102860" cy="5120640"/>
          </a:xfrm>
        </p:grpSpPr>
        <p:sp>
          <p:nvSpPr>
            <p:cNvPr id="4" name="object 4" descr=""/>
            <p:cNvSpPr/>
            <p:nvPr/>
          </p:nvSpPr>
          <p:spPr>
            <a:xfrm>
              <a:off x="400049" y="1101470"/>
              <a:ext cx="5102860" cy="5120640"/>
            </a:xfrm>
            <a:custGeom>
              <a:avLst/>
              <a:gdLst/>
              <a:ahLst/>
              <a:cxnLst/>
              <a:rect l="l" t="t" r="r" b="b"/>
              <a:pathLst>
                <a:path w="5102860" h="5120640">
                  <a:moveTo>
                    <a:pt x="5063933" y="5120067"/>
                  </a:moveTo>
                  <a:lnTo>
                    <a:pt x="38417" y="5120067"/>
                  </a:lnTo>
                  <a:lnTo>
                    <a:pt x="32768" y="5118943"/>
                  </a:lnTo>
                  <a:lnTo>
                    <a:pt x="1123" y="5087299"/>
                  </a:lnTo>
                  <a:lnTo>
                    <a:pt x="0" y="5081650"/>
                  </a:lnTo>
                  <a:lnTo>
                    <a:pt x="0" y="5075777"/>
                  </a:lnTo>
                  <a:lnTo>
                    <a:pt x="0" y="38417"/>
                  </a:lnTo>
                  <a:lnTo>
                    <a:pt x="21915" y="5619"/>
                  </a:lnTo>
                  <a:lnTo>
                    <a:pt x="38417" y="0"/>
                  </a:lnTo>
                  <a:lnTo>
                    <a:pt x="5063933" y="0"/>
                  </a:lnTo>
                  <a:lnTo>
                    <a:pt x="5096732" y="21915"/>
                  </a:lnTo>
                  <a:lnTo>
                    <a:pt x="5102351" y="38417"/>
                  </a:lnTo>
                  <a:lnTo>
                    <a:pt x="5102351" y="5081650"/>
                  </a:lnTo>
                  <a:lnTo>
                    <a:pt x="5080435" y="5114448"/>
                  </a:lnTo>
                  <a:lnTo>
                    <a:pt x="5069582" y="5118943"/>
                  </a:lnTo>
                  <a:lnTo>
                    <a:pt x="5063933" y="5120067"/>
                  </a:lnTo>
                  <a:close/>
                </a:path>
              </a:pathLst>
            </a:custGeom>
            <a:solidFill>
              <a:srgbClr val="F0F0F0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552" y="1978437"/>
              <a:ext cx="88582" cy="88582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3552" y="2757963"/>
              <a:ext cx="88582" cy="88582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552" y="3546347"/>
              <a:ext cx="88582" cy="88582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552" y="4325873"/>
              <a:ext cx="88582" cy="88582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3552" y="5105399"/>
              <a:ext cx="88582" cy="88581"/>
            </a:xfrm>
            <a:prstGeom prst="rect">
              <a:avLst/>
            </a:prstGeom>
          </p:spPr>
        </p:pic>
      </p:grpSp>
      <p:sp>
        <p:nvSpPr>
          <p:cNvPr id="10" name="object 10" descr=""/>
          <p:cNvSpPr txBox="1"/>
          <p:nvPr/>
        </p:nvSpPr>
        <p:spPr>
          <a:xfrm>
            <a:off x="1220025" y="1782996"/>
            <a:ext cx="3990340" cy="3531235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 marR="5080">
              <a:lnSpc>
                <a:spcPct val="104400"/>
              </a:lnSpc>
              <a:spcBef>
                <a:spcPts val="5"/>
              </a:spcBef>
            </a:pPr>
            <a:r>
              <a:rPr dirty="0" sz="2450" spc="-30">
                <a:latin typeface="Times New Roman"/>
                <a:cs typeface="Times New Roman"/>
              </a:rPr>
              <a:t>Directory</a:t>
            </a:r>
            <a:r>
              <a:rPr dirty="0" sz="2450" spc="-100">
                <a:latin typeface="Times New Roman"/>
                <a:cs typeface="Times New Roman"/>
              </a:rPr>
              <a:t> </a:t>
            </a:r>
            <a:r>
              <a:rPr dirty="0" sz="2450" spc="-20">
                <a:latin typeface="Times New Roman"/>
                <a:cs typeface="Times New Roman"/>
              </a:rPr>
              <a:t>entry</a:t>
            </a:r>
            <a:r>
              <a:rPr dirty="0" sz="2450" spc="-95">
                <a:latin typeface="Times New Roman"/>
                <a:cs typeface="Times New Roman"/>
              </a:rPr>
              <a:t> </a:t>
            </a:r>
            <a:r>
              <a:rPr dirty="0" sz="2450" spc="-20">
                <a:latin typeface="Times New Roman"/>
                <a:cs typeface="Times New Roman"/>
              </a:rPr>
              <a:t>points</a:t>
            </a:r>
            <a:r>
              <a:rPr dirty="0" sz="2450" spc="-95">
                <a:latin typeface="Times New Roman"/>
                <a:cs typeface="Times New Roman"/>
              </a:rPr>
              <a:t> </a:t>
            </a:r>
            <a:r>
              <a:rPr dirty="0" sz="2450" spc="-25">
                <a:latin typeface="Times New Roman"/>
                <a:cs typeface="Times New Roman"/>
              </a:rPr>
              <a:t>directly</a:t>
            </a:r>
            <a:r>
              <a:rPr dirty="0" sz="2450" spc="-100">
                <a:latin typeface="Times New Roman"/>
                <a:cs typeface="Times New Roman"/>
              </a:rPr>
              <a:t> </a:t>
            </a:r>
            <a:r>
              <a:rPr dirty="0" sz="2450" spc="-25">
                <a:latin typeface="Times New Roman"/>
                <a:cs typeface="Times New Roman"/>
              </a:rPr>
              <a:t>to </a:t>
            </a:r>
            <a:r>
              <a:rPr dirty="0" sz="2450" spc="-35">
                <a:latin typeface="Times New Roman"/>
                <a:cs typeface="Times New Roman"/>
              </a:rPr>
              <a:t>i-</a:t>
            </a:r>
            <a:r>
              <a:rPr dirty="0" sz="2450" spc="-20">
                <a:latin typeface="Times New Roman"/>
                <a:cs typeface="Times New Roman"/>
              </a:rPr>
              <a:t>node</a:t>
            </a:r>
            <a:endParaRPr sz="2450">
              <a:latin typeface="Times New Roman"/>
              <a:cs typeface="Times New Roman"/>
            </a:endParaRPr>
          </a:p>
          <a:p>
            <a:pPr marL="12700" marR="398145">
              <a:lnSpc>
                <a:spcPct val="104400"/>
              </a:lnSpc>
            </a:pPr>
            <a:r>
              <a:rPr dirty="0" sz="2450" spc="-30">
                <a:latin typeface="Times New Roman"/>
                <a:cs typeface="Times New Roman"/>
              </a:rPr>
              <a:t>Multiple</a:t>
            </a:r>
            <a:r>
              <a:rPr dirty="0" sz="2450" spc="-85">
                <a:latin typeface="Times New Roman"/>
                <a:cs typeface="Times New Roman"/>
              </a:rPr>
              <a:t> </a:t>
            </a:r>
            <a:r>
              <a:rPr dirty="0" sz="2450" spc="-30">
                <a:latin typeface="Times New Roman"/>
                <a:cs typeface="Times New Roman"/>
              </a:rPr>
              <a:t>directory</a:t>
            </a:r>
            <a:r>
              <a:rPr dirty="0" sz="2450" spc="-80">
                <a:latin typeface="Times New Roman"/>
                <a:cs typeface="Times New Roman"/>
              </a:rPr>
              <a:t> </a:t>
            </a:r>
            <a:r>
              <a:rPr dirty="0" sz="2450" spc="-20">
                <a:latin typeface="Times New Roman"/>
                <a:cs typeface="Times New Roman"/>
              </a:rPr>
              <a:t>entries</a:t>
            </a:r>
            <a:r>
              <a:rPr dirty="0" sz="2450" spc="-80">
                <a:latin typeface="Times New Roman"/>
                <a:cs typeface="Times New Roman"/>
              </a:rPr>
              <a:t> </a:t>
            </a:r>
            <a:r>
              <a:rPr dirty="0" sz="2450" spc="-25">
                <a:latin typeface="Times New Roman"/>
                <a:cs typeface="Times New Roman"/>
              </a:rPr>
              <a:t>can reference</a:t>
            </a:r>
            <a:r>
              <a:rPr dirty="0" sz="2450" spc="-100">
                <a:latin typeface="Times New Roman"/>
                <a:cs typeface="Times New Roman"/>
              </a:rPr>
              <a:t> </a:t>
            </a:r>
            <a:r>
              <a:rPr dirty="0" sz="2450" spc="-20">
                <a:latin typeface="Times New Roman"/>
                <a:cs typeface="Times New Roman"/>
              </a:rPr>
              <a:t>same</a:t>
            </a:r>
            <a:r>
              <a:rPr dirty="0" sz="2450" spc="-100">
                <a:latin typeface="Times New Roman"/>
                <a:cs typeface="Times New Roman"/>
              </a:rPr>
              <a:t> </a:t>
            </a:r>
            <a:r>
              <a:rPr dirty="0" sz="2450" spc="-35">
                <a:latin typeface="Times New Roman"/>
                <a:cs typeface="Times New Roman"/>
              </a:rPr>
              <a:t>i-</a:t>
            </a:r>
            <a:r>
              <a:rPr dirty="0" sz="2450" spc="-20">
                <a:latin typeface="Times New Roman"/>
                <a:cs typeface="Times New Roman"/>
              </a:rPr>
              <a:t>node</a:t>
            </a:r>
            <a:endParaRPr sz="2450">
              <a:latin typeface="Times New Roman"/>
              <a:cs typeface="Times New Roman"/>
            </a:endParaRPr>
          </a:p>
          <a:p>
            <a:pPr marL="12700" marR="1016635">
              <a:lnSpc>
                <a:spcPct val="104400"/>
              </a:lnSpc>
              <a:spcBef>
                <a:spcPts val="70"/>
              </a:spcBef>
            </a:pPr>
            <a:r>
              <a:rPr dirty="0" sz="2450" spc="-25">
                <a:latin typeface="Times New Roman"/>
                <a:cs typeface="Times New Roman"/>
              </a:rPr>
              <a:t>Cannot</a:t>
            </a:r>
            <a:r>
              <a:rPr dirty="0" sz="2450" spc="-130">
                <a:latin typeface="Times New Roman"/>
                <a:cs typeface="Times New Roman"/>
              </a:rPr>
              <a:t> </a:t>
            </a:r>
            <a:r>
              <a:rPr dirty="0" sz="2450" spc="-10">
                <a:latin typeface="Times New Roman"/>
                <a:cs typeface="Times New Roman"/>
              </a:rPr>
              <a:t>cross</a:t>
            </a:r>
            <a:r>
              <a:rPr dirty="0" sz="2450" spc="-130">
                <a:latin typeface="Times New Roman"/>
                <a:cs typeface="Times New Roman"/>
              </a:rPr>
              <a:t> </a:t>
            </a:r>
            <a:r>
              <a:rPr dirty="0" sz="2450">
                <a:latin typeface="Times New Roman"/>
                <a:cs typeface="Times New Roman"/>
              </a:rPr>
              <a:t>file</a:t>
            </a:r>
            <a:r>
              <a:rPr dirty="0" sz="2450" spc="-130">
                <a:latin typeface="Times New Roman"/>
                <a:cs typeface="Times New Roman"/>
              </a:rPr>
              <a:t> </a:t>
            </a:r>
            <a:r>
              <a:rPr dirty="0" sz="2450" spc="-35">
                <a:latin typeface="Times New Roman"/>
                <a:cs typeface="Times New Roman"/>
              </a:rPr>
              <a:t>system </a:t>
            </a:r>
            <a:r>
              <a:rPr dirty="0" sz="2450" spc="-10">
                <a:latin typeface="Times New Roman"/>
                <a:cs typeface="Times New Roman"/>
              </a:rPr>
              <a:t>boundaries</a:t>
            </a:r>
            <a:endParaRPr sz="2450">
              <a:latin typeface="Times New Roman"/>
              <a:cs typeface="Times New Roman"/>
            </a:endParaRPr>
          </a:p>
          <a:p>
            <a:pPr marL="12700" marR="899794">
              <a:lnSpc>
                <a:spcPct val="104400"/>
              </a:lnSpc>
            </a:pPr>
            <a:r>
              <a:rPr dirty="0" sz="2450" spc="-25">
                <a:latin typeface="Times New Roman"/>
                <a:cs typeface="Times New Roman"/>
              </a:rPr>
              <a:t>Cannot</a:t>
            </a:r>
            <a:r>
              <a:rPr dirty="0" sz="2450" spc="-110">
                <a:latin typeface="Times New Roman"/>
                <a:cs typeface="Times New Roman"/>
              </a:rPr>
              <a:t> </a:t>
            </a:r>
            <a:r>
              <a:rPr dirty="0" sz="2450" spc="-10">
                <a:latin typeface="Times New Roman"/>
                <a:cs typeface="Times New Roman"/>
              </a:rPr>
              <a:t>link</a:t>
            </a:r>
            <a:r>
              <a:rPr dirty="0" sz="2450" spc="-110">
                <a:latin typeface="Times New Roman"/>
                <a:cs typeface="Times New Roman"/>
              </a:rPr>
              <a:t> </a:t>
            </a:r>
            <a:r>
              <a:rPr dirty="0" sz="2450">
                <a:latin typeface="Times New Roman"/>
                <a:cs typeface="Times New Roman"/>
              </a:rPr>
              <a:t>to</a:t>
            </a:r>
            <a:r>
              <a:rPr dirty="0" sz="2450" spc="-110">
                <a:latin typeface="Times New Roman"/>
                <a:cs typeface="Times New Roman"/>
              </a:rPr>
              <a:t> </a:t>
            </a:r>
            <a:r>
              <a:rPr dirty="0" sz="2450" spc="-30">
                <a:latin typeface="Times New Roman"/>
                <a:cs typeface="Times New Roman"/>
              </a:rPr>
              <a:t>directories </a:t>
            </a:r>
            <a:r>
              <a:rPr dirty="0" sz="2450" spc="-10">
                <a:latin typeface="Times New Roman"/>
                <a:cs typeface="Times New Roman"/>
              </a:rPr>
              <a:t>(usually)</a:t>
            </a:r>
            <a:endParaRPr sz="2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450" spc="-25">
                <a:latin typeface="Times New Roman"/>
                <a:cs typeface="Times New Roman"/>
              </a:rPr>
              <a:t>Created</a:t>
            </a:r>
            <a:r>
              <a:rPr dirty="0" sz="2450" spc="-114">
                <a:latin typeface="Times New Roman"/>
                <a:cs typeface="Times New Roman"/>
              </a:rPr>
              <a:t> </a:t>
            </a:r>
            <a:r>
              <a:rPr dirty="0" sz="2450" spc="-10">
                <a:latin typeface="Times New Roman"/>
                <a:cs typeface="Times New Roman"/>
              </a:rPr>
              <a:t>with</a:t>
            </a:r>
            <a:r>
              <a:rPr dirty="0" sz="2450" spc="-114">
                <a:latin typeface="Times New Roman"/>
                <a:cs typeface="Times New Roman"/>
              </a:rPr>
              <a:t> </a:t>
            </a:r>
            <a:r>
              <a:rPr dirty="0" sz="2450" spc="-20">
                <a:latin typeface="Times New Roman"/>
                <a:cs typeface="Times New Roman"/>
              </a:rPr>
              <a:t>link()</a:t>
            </a:r>
            <a:r>
              <a:rPr dirty="0" sz="2450" spc="-110">
                <a:latin typeface="Times New Roman"/>
                <a:cs typeface="Times New Roman"/>
              </a:rPr>
              <a:t> </a:t>
            </a:r>
            <a:r>
              <a:rPr dirty="0" sz="2450" spc="-10">
                <a:latin typeface="Times New Roman"/>
                <a:cs typeface="Times New Roman"/>
              </a:rPr>
              <a:t>function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485185" y="5481875"/>
            <a:ext cx="647065" cy="487680"/>
          </a:xfrm>
          <a:prstGeom prst="rect">
            <a:avLst/>
          </a:prstGeom>
          <a:ln w="8858">
            <a:solidFill>
              <a:srgbClr val="333333"/>
            </a:solidFill>
          </a:ln>
        </p:spPr>
        <p:txBody>
          <a:bodyPr wrap="square" lIns="0" tIns="29845" rIns="0" bIns="0" rtlCol="0" vert="horz">
            <a:spAutoFit/>
          </a:bodyPr>
          <a:lstStyle/>
          <a:p>
            <a:pPr marL="48260">
              <a:lnSpc>
                <a:spcPct val="100000"/>
              </a:lnSpc>
              <a:spcBef>
                <a:spcPts val="235"/>
              </a:spcBef>
            </a:pPr>
            <a:r>
              <a:rPr dirty="0" sz="2450" spc="-10">
                <a:latin typeface="Times New Roman"/>
                <a:cs typeface="Times New Roman"/>
              </a:rPr>
              <a:t>file1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309003" y="5481875"/>
            <a:ext cx="647065" cy="487680"/>
          </a:xfrm>
          <a:prstGeom prst="rect">
            <a:avLst/>
          </a:prstGeom>
          <a:ln w="8858">
            <a:solidFill>
              <a:srgbClr val="333333"/>
            </a:solidFill>
          </a:ln>
        </p:spPr>
        <p:txBody>
          <a:bodyPr wrap="square" lIns="0" tIns="29845" rIns="0" bIns="0" rtlCol="0" vert="horz">
            <a:spAutoFit/>
          </a:bodyPr>
          <a:lstStyle/>
          <a:p>
            <a:pPr marL="46990">
              <a:lnSpc>
                <a:spcPct val="100000"/>
              </a:lnSpc>
              <a:spcBef>
                <a:spcPts val="235"/>
              </a:spcBef>
            </a:pPr>
            <a:r>
              <a:rPr dirty="0" sz="2450" spc="-10">
                <a:latin typeface="Times New Roman"/>
                <a:cs typeface="Times New Roman"/>
              </a:rPr>
              <a:t>file2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132820" y="5481875"/>
            <a:ext cx="248285" cy="487680"/>
          </a:xfrm>
          <a:prstGeom prst="rect">
            <a:avLst/>
          </a:prstGeom>
          <a:ln w="8858">
            <a:solidFill>
              <a:srgbClr val="333333"/>
            </a:solidFill>
          </a:ln>
        </p:spPr>
        <p:txBody>
          <a:bodyPr wrap="square" lIns="0" tIns="99695" rIns="0" bIns="0" rtlCol="0" vert="horz">
            <a:spAutoFit/>
          </a:bodyPr>
          <a:lstStyle/>
          <a:p>
            <a:pPr marL="45085">
              <a:lnSpc>
                <a:spcPct val="100000"/>
              </a:lnSpc>
              <a:spcBef>
                <a:spcPts val="785"/>
              </a:spcBef>
            </a:pPr>
            <a:r>
              <a:rPr dirty="0" sz="1900" spc="175">
                <a:latin typeface="Times New Roman"/>
                <a:cs typeface="Times New Roman"/>
              </a:rPr>
              <a:t>↓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549158" y="5481875"/>
            <a:ext cx="868680" cy="487680"/>
          </a:xfrm>
          <a:prstGeom prst="rect">
            <a:avLst/>
          </a:prstGeom>
          <a:ln w="8858">
            <a:solidFill>
              <a:srgbClr val="333333"/>
            </a:solidFill>
          </a:ln>
        </p:spPr>
        <p:txBody>
          <a:bodyPr wrap="square" lIns="0" tIns="29845" rIns="0" bIns="0" rtlCol="0" vert="horz">
            <a:spAutoFit/>
          </a:bodyPr>
          <a:lstStyle/>
          <a:p>
            <a:pPr marL="49530">
              <a:lnSpc>
                <a:spcPct val="100000"/>
              </a:lnSpc>
              <a:spcBef>
                <a:spcPts val="235"/>
              </a:spcBef>
            </a:pPr>
            <a:r>
              <a:rPr dirty="0" sz="2450" spc="-35">
                <a:latin typeface="Times New Roman"/>
                <a:cs typeface="Times New Roman"/>
              </a:rPr>
              <a:t>i-</a:t>
            </a:r>
            <a:r>
              <a:rPr dirty="0" sz="2450" spc="-20">
                <a:latin typeface="Times New Roman"/>
                <a:cs typeface="Times New Roman"/>
              </a:rPr>
              <a:t>node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5679566" y="1101470"/>
            <a:ext cx="5102860" cy="5120640"/>
          </a:xfrm>
          <a:custGeom>
            <a:avLst/>
            <a:gdLst/>
            <a:ahLst/>
            <a:cxnLst/>
            <a:rect l="l" t="t" r="r" b="b"/>
            <a:pathLst>
              <a:path w="5102859" h="5120640">
                <a:moveTo>
                  <a:pt x="5063933" y="5120067"/>
                </a:moveTo>
                <a:lnTo>
                  <a:pt x="38417" y="5120067"/>
                </a:lnTo>
                <a:lnTo>
                  <a:pt x="32768" y="5118943"/>
                </a:lnTo>
                <a:lnTo>
                  <a:pt x="1123" y="5087299"/>
                </a:lnTo>
                <a:lnTo>
                  <a:pt x="0" y="5081650"/>
                </a:lnTo>
                <a:lnTo>
                  <a:pt x="0" y="5075777"/>
                </a:lnTo>
                <a:lnTo>
                  <a:pt x="0" y="38417"/>
                </a:lnTo>
                <a:lnTo>
                  <a:pt x="21915" y="5619"/>
                </a:lnTo>
                <a:lnTo>
                  <a:pt x="38417" y="0"/>
                </a:lnTo>
                <a:lnTo>
                  <a:pt x="5063933" y="0"/>
                </a:lnTo>
                <a:lnTo>
                  <a:pt x="5096731" y="21915"/>
                </a:lnTo>
                <a:lnTo>
                  <a:pt x="5102351" y="38417"/>
                </a:lnTo>
                <a:lnTo>
                  <a:pt x="5102351" y="5081650"/>
                </a:lnTo>
                <a:lnTo>
                  <a:pt x="5080435" y="5114448"/>
                </a:lnTo>
                <a:lnTo>
                  <a:pt x="5069583" y="5118943"/>
                </a:lnTo>
                <a:lnTo>
                  <a:pt x="5063933" y="5120067"/>
                </a:lnTo>
                <a:close/>
              </a:path>
            </a:pathLst>
          </a:custGeom>
          <a:solidFill>
            <a:srgbClr val="F0F0F0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2214917" y="1224502"/>
            <a:ext cx="7058025" cy="4152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986020" algn="l"/>
              </a:tabLst>
            </a:pPr>
            <a:r>
              <a:rPr dirty="0" baseline="1133" sz="3675" spc="-30">
                <a:solidFill>
                  <a:srgbClr val="373C3C"/>
                </a:solidFill>
                <a:latin typeface="Times New Roman"/>
                <a:cs typeface="Times New Roman"/>
              </a:rPr>
              <a:t>Hard</a:t>
            </a:r>
            <a:r>
              <a:rPr dirty="0" baseline="1133" sz="3675" spc="-195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dirty="0" baseline="1133" sz="3675" spc="-15">
                <a:solidFill>
                  <a:srgbClr val="373C3C"/>
                </a:solidFill>
                <a:latin typeface="Times New Roman"/>
                <a:cs typeface="Times New Roman"/>
              </a:rPr>
              <a:t>Links:</a:t>
            </a:r>
            <a:r>
              <a:rPr dirty="0" baseline="1133" sz="3675">
                <a:solidFill>
                  <a:srgbClr val="373C3C"/>
                </a:solidFill>
                <a:latin typeface="Times New Roman"/>
                <a:cs typeface="Times New Roman"/>
              </a:rPr>
              <a:t>	</a:t>
            </a:r>
            <a:r>
              <a:rPr dirty="0" sz="2550" spc="-50">
                <a:solidFill>
                  <a:srgbClr val="373C3C"/>
                </a:solidFill>
                <a:latin typeface="Times New Roman"/>
                <a:cs typeface="Times New Roman"/>
              </a:rPr>
              <a:t>Symbolic</a:t>
            </a:r>
            <a:r>
              <a:rPr dirty="0" sz="2550" spc="-90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dirty="0" sz="2550" spc="-40">
                <a:solidFill>
                  <a:srgbClr val="373C3C"/>
                </a:solidFill>
                <a:latin typeface="Times New Roman"/>
                <a:cs typeface="Times New Roman"/>
              </a:rPr>
              <a:t>Links:</a:t>
            </a:r>
            <a:endParaRPr sz="2550">
              <a:latin typeface="Times New Roman"/>
              <a:cs typeface="Times New Roman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6281927" y="1996153"/>
            <a:ext cx="88900" cy="2108835"/>
            <a:chOff x="6281927" y="1996153"/>
            <a:chExt cx="88900" cy="2108835"/>
          </a:xfrm>
        </p:grpSpPr>
        <p:pic>
          <p:nvPicPr>
            <p:cNvPr id="18" name="object 1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81927" y="1996153"/>
              <a:ext cx="88583" cy="88582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81927" y="2802254"/>
              <a:ext cx="88583" cy="88582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81927" y="3209734"/>
              <a:ext cx="88583" cy="88582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81927" y="3608355"/>
              <a:ext cx="88583" cy="88582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81927" y="4015834"/>
              <a:ext cx="88583" cy="88582"/>
            </a:xfrm>
            <a:prstGeom prst="rect">
              <a:avLst/>
            </a:prstGeom>
          </p:spPr>
        </p:pic>
      </p:grpSp>
      <p:sp>
        <p:nvSpPr>
          <p:cNvPr id="23" name="object 23" descr=""/>
          <p:cNvSpPr txBox="1"/>
          <p:nvPr/>
        </p:nvSpPr>
        <p:spPr>
          <a:xfrm>
            <a:off x="6508400" y="1791430"/>
            <a:ext cx="4107179" cy="24352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367030">
              <a:lnSpc>
                <a:spcPts val="3210"/>
              </a:lnSpc>
              <a:spcBef>
                <a:spcPts val="90"/>
              </a:spcBef>
            </a:pPr>
            <a:r>
              <a:rPr dirty="0" sz="2550" spc="-40">
                <a:latin typeface="Times New Roman"/>
                <a:cs typeface="Times New Roman"/>
              </a:rPr>
              <a:t>Special</a:t>
            </a:r>
            <a:r>
              <a:rPr dirty="0" sz="2550" spc="-120">
                <a:latin typeface="Times New Roman"/>
                <a:cs typeface="Times New Roman"/>
              </a:rPr>
              <a:t> </a:t>
            </a:r>
            <a:r>
              <a:rPr dirty="0" sz="2550" spc="-10">
                <a:latin typeface="Times New Roman"/>
                <a:cs typeface="Times New Roman"/>
              </a:rPr>
              <a:t>file</a:t>
            </a:r>
            <a:r>
              <a:rPr dirty="0" sz="2550" spc="-120">
                <a:latin typeface="Times New Roman"/>
                <a:cs typeface="Times New Roman"/>
              </a:rPr>
              <a:t> </a:t>
            </a:r>
            <a:r>
              <a:rPr dirty="0" sz="2550" spc="-45">
                <a:latin typeface="Times New Roman"/>
                <a:cs typeface="Times New Roman"/>
              </a:rPr>
              <a:t>containing</a:t>
            </a:r>
            <a:r>
              <a:rPr dirty="0" sz="2550" spc="-114">
                <a:latin typeface="Times New Roman"/>
                <a:cs typeface="Times New Roman"/>
              </a:rPr>
              <a:t> </a:t>
            </a:r>
            <a:r>
              <a:rPr dirty="0" sz="2550" spc="-30">
                <a:latin typeface="Times New Roman"/>
                <a:cs typeface="Times New Roman"/>
              </a:rPr>
              <a:t>path</a:t>
            </a:r>
            <a:r>
              <a:rPr dirty="0" sz="2550" spc="-120">
                <a:latin typeface="Times New Roman"/>
                <a:cs typeface="Times New Roman"/>
              </a:rPr>
              <a:t> </a:t>
            </a:r>
            <a:r>
              <a:rPr dirty="0" sz="2550" spc="-35">
                <a:latin typeface="Times New Roman"/>
                <a:cs typeface="Times New Roman"/>
              </a:rPr>
              <a:t>to </a:t>
            </a:r>
            <a:r>
              <a:rPr dirty="0" sz="2550" spc="-40">
                <a:latin typeface="Times New Roman"/>
                <a:cs typeface="Times New Roman"/>
              </a:rPr>
              <a:t>target</a:t>
            </a:r>
            <a:r>
              <a:rPr dirty="0" sz="2550" spc="-105">
                <a:latin typeface="Times New Roman"/>
                <a:cs typeface="Times New Roman"/>
              </a:rPr>
              <a:t> </a:t>
            </a:r>
            <a:r>
              <a:rPr dirty="0" sz="2550" spc="-20">
                <a:latin typeface="Times New Roman"/>
                <a:cs typeface="Times New Roman"/>
              </a:rPr>
              <a:t>file</a:t>
            </a:r>
            <a:endParaRPr sz="2550">
              <a:latin typeface="Times New Roman"/>
              <a:cs typeface="Times New Roman"/>
            </a:endParaRPr>
          </a:p>
          <a:p>
            <a:pPr marL="12700">
              <a:lnSpc>
                <a:spcPts val="3005"/>
              </a:lnSpc>
            </a:pPr>
            <a:r>
              <a:rPr dirty="0" sz="2550" spc="-45">
                <a:latin typeface="Times New Roman"/>
                <a:cs typeface="Times New Roman"/>
              </a:rPr>
              <a:t>Can</a:t>
            </a:r>
            <a:r>
              <a:rPr dirty="0" sz="2550" spc="-105">
                <a:latin typeface="Times New Roman"/>
                <a:cs typeface="Times New Roman"/>
              </a:rPr>
              <a:t> </a:t>
            </a:r>
            <a:r>
              <a:rPr dirty="0" sz="2550" spc="-30">
                <a:latin typeface="Times New Roman"/>
                <a:cs typeface="Times New Roman"/>
              </a:rPr>
              <a:t>cross</a:t>
            </a:r>
            <a:r>
              <a:rPr dirty="0" sz="2550" spc="-105">
                <a:latin typeface="Times New Roman"/>
                <a:cs typeface="Times New Roman"/>
              </a:rPr>
              <a:t> </a:t>
            </a:r>
            <a:r>
              <a:rPr dirty="0" sz="2550" spc="-10">
                <a:latin typeface="Times New Roman"/>
                <a:cs typeface="Times New Roman"/>
              </a:rPr>
              <a:t>file</a:t>
            </a:r>
            <a:r>
              <a:rPr dirty="0" sz="2550" spc="-105">
                <a:latin typeface="Times New Roman"/>
                <a:cs typeface="Times New Roman"/>
              </a:rPr>
              <a:t> </a:t>
            </a:r>
            <a:r>
              <a:rPr dirty="0" sz="2550" spc="-45">
                <a:latin typeface="Times New Roman"/>
                <a:cs typeface="Times New Roman"/>
              </a:rPr>
              <a:t>system</a:t>
            </a:r>
            <a:r>
              <a:rPr dirty="0" sz="2550" spc="-105">
                <a:latin typeface="Times New Roman"/>
                <a:cs typeface="Times New Roman"/>
              </a:rPr>
              <a:t> </a:t>
            </a:r>
            <a:r>
              <a:rPr dirty="0" sz="2550" spc="-45">
                <a:latin typeface="Times New Roman"/>
                <a:cs typeface="Times New Roman"/>
              </a:rPr>
              <a:t>boundaries</a:t>
            </a:r>
            <a:endParaRPr sz="2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2550" spc="-45">
                <a:latin typeface="Times New Roman"/>
                <a:cs typeface="Times New Roman"/>
              </a:rPr>
              <a:t>Can</a:t>
            </a:r>
            <a:r>
              <a:rPr dirty="0" sz="2550" spc="-114">
                <a:latin typeface="Times New Roman"/>
                <a:cs typeface="Times New Roman"/>
              </a:rPr>
              <a:t> </a:t>
            </a:r>
            <a:r>
              <a:rPr dirty="0" sz="2550" spc="-20">
                <a:latin typeface="Times New Roman"/>
                <a:cs typeface="Times New Roman"/>
              </a:rPr>
              <a:t>link</a:t>
            </a:r>
            <a:r>
              <a:rPr dirty="0" sz="2550" spc="-125">
                <a:latin typeface="Times New Roman"/>
                <a:cs typeface="Times New Roman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to</a:t>
            </a:r>
            <a:r>
              <a:rPr dirty="0" sz="2550" spc="-120">
                <a:latin typeface="Times New Roman"/>
                <a:cs typeface="Times New Roman"/>
              </a:rPr>
              <a:t> </a:t>
            </a:r>
            <a:r>
              <a:rPr dirty="0" sz="2550" spc="-10">
                <a:latin typeface="Times New Roman"/>
                <a:cs typeface="Times New Roman"/>
              </a:rPr>
              <a:t>directories</a:t>
            </a:r>
            <a:endParaRPr sz="2550">
              <a:latin typeface="Times New Roman"/>
              <a:cs typeface="Times New Roman"/>
            </a:endParaRPr>
          </a:p>
          <a:p>
            <a:pPr marL="12700" marR="99695">
              <a:lnSpc>
                <a:spcPts val="3210"/>
              </a:lnSpc>
              <a:spcBef>
                <a:spcPts val="30"/>
              </a:spcBef>
            </a:pPr>
            <a:r>
              <a:rPr dirty="0" sz="2550" spc="-85">
                <a:latin typeface="Times New Roman"/>
                <a:cs typeface="Times New Roman"/>
              </a:rPr>
              <a:t>Target</a:t>
            </a:r>
            <a:r>
              <a:rPr dirty="0" sz="2550" spc="-75">
                <a:latin typeface="Times New Roman"/>
                <a:cs typeface="Times New Roman"/>
              </a:rPr>
              <a:t> </a:t>
            </a:r>
            <a:r>
              <a:rPr dirty="0" sz="2550" spc="-10">
                <a:latin typeface="Times New Roman"/>
                <a:cs typeface="Times New Roman"/>
              </a:rPr>
              <a:t>file</a:t>
            </a:r>
            <a:r>
              <a:rPr dirty="0" sz="2550" spc="-140">
                <a:latin typeface="Times New Roman"/>
                <a:cs typeface="Times New Roman"/>
              </a:rPr>
              <a:t> </a:t>
            </a:r>
            <a:r>
              <a:rPr dirty="0" sz="2550" spc="-35">
                <a:latin typeface="Times New Roman"/>
                <a:cs typeface="Times New Roman"/>
              </a:rPr>
              <a:t>doesn't</a:t>
            </a:r>
            <a:r>
              <a:rPr dirty="0" sz="2550" spc="-105">
                <a:latin typeface="Times New Roman"/>
                <a:cs typeface="Times New Roman"/>
              </a:rPr>
              <a:t> </a:t>
            </a:r>
            <a:r>
              <a:rPr dirty="0" sz="2550" spc="-45">
                <a:latin typeface="Times New Roman"/>
                <a:cs typeface="Times New Roman"/>
              </a:rPr>
              <a:t>need</a:t>
            </a:r>
            <a:r>
              <a:rPr dirty="0" sz="2550" spc="-105">
                <a:latin typeface="Times New Roman"/>
                <a:cs typeface="Times New Roman"/>
              </a:rPr>
              <a:t> </a:t>
            </a:r>
            <a:r>
              <a:rPr dirty="0" sz="2550">
                <a:latin typeface="Times New Roman"/>
                <a:cs typeface="Times New Roman"/>
              </a:rPr>
              <a:t>to</a:t>
            </a:r>
            <a:r>
              <a:rPr dirty="0" sz="2550" spc="-105">
                <a:latin typeface="Times New Roman"/>
                <a:cs typeface="Times New Roman"/>
              </a:rPr>
              <a:t> </a:t>
            </a:r>
            <a:r>
              <a:rPr dirty="0" sz="2550" spc="-10">
                <a:latin typeface="Times New Roman"/>
                <a:cs typeface="Times New Roman"/>
              </a:rPr>
              <a:t>exist </a:t>
            </a:r>
            <a:r>
              <a:rPr dirty="0" sz="2550" spc="-45">
                <a:latin typeface="Times New Roman"/>
                <a:cs typeface="Times New Roman"/>
              </a:rPr>
              <a:t>Created</a:t>
            </a:r>
            <a:r>
              <a:rPr dirty="0" sz="2550" spc="-110">
                <a:latin typeface="Times New Roman"/>
                <a:cs typeface="Times New Roman"/>
              </a:rPr>
              <a:t> </a:t>
            </a:r>
            <a:r>
              <a:rPr dirty="0" sz="2550" spc="-30">
                <a:latin typeface="Times New Roman"/>
                <a:cs typeface="Times New Roman"/>
              </a:rPr>
              <a:t>with</a:t>
            </a:r>
            <a:r>
              <a:rPr dirty="0" sz="2550" spc="-110">
                <a:latin typeface="Times New Roman"/>
                <a:cs typeface="Times New Roman"/>
              </a:rPr>
              <a:t> </a:t>
            </a:r>
            <a:r>
              <a:rPr dirty="0" sz="2550" spc="-40">
                <a:latin typeface="Times New Roman"/>
                <a:cs typeface="Times New Roman"/>
              </a:rPr>
              <a:t>symlink()</a:t>
            </a:r>
            <a:r>
              <a:rPr dirty="0" sz="2550" spc="-105">
                <a:latin typeface="Times New Roman"/>
                <a:cs typeface="Times New Roman"/>
              </a:rPr>
              <a:t> </a:t>
            </a:r>
            <a:r>
              <a:rPr dirty="0" sz="2550" spc="-55">
                <a:latin typeface="Times New Roman"/>
                <a:cs typeface="Times New Roman"/>
              </a:rPr>
              <a:t>function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6720411" y="4383452"/>
            <a:ext cx="1098550" cy="505459"/>
          </a:xfrm>
          <a:prstGeom prst="rect">
            <a:avLst/>
          </a:prstGeom>
          <a:ln w="8858">
            <a:solidFill>
              <a:srgbClr val="333333"/>
            </a:solidFill>
          </a:ln>
        </p:spPr>
        <p:txBody>
          <a:bodyPr wrap="square" lIns="0" tIns="26034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204"/>
              </a:spcBef>
            </a:pPr>
            <a:r>
              <a:rPr dirty="0" sz="2550" spc="-10">
                <a:latin typeface="Times New Roman"/>
                <a:cs typeface="Times New Roman"/>
              </a:rPr>
              <a:t>symlink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7995999" y="4383452"/>
            <a:ext cx="248285" cy="505459"/>
          </a:xfrm>
          <a:prstGeom prst="rect">
            <a:avLst/>
          </a:prstGeom>
          <a:ln w="8858">
            <a:solidFill>
              <a:srgbClr val="333333"/>
            </a:solidFill>
          </a:ln>
        </p:spPr>
        <p:txBody>
          <a:bodyPr wrap="square" lIns="0" tIns="102235" rIns="0" bIns="0" rtlCol="0" vert="horz">
            <a:spAutoFit/>
          </a:bodyPr>
          <a:lstStyle/>
          <a:p>
            <a:pPr marL="46990">
              <a:lnSpc>
                <a:spcPct val="100000"/>
              </a:lnSpc>
              <a:spcBef>
                <a:spcPts val="805"/>
              </a:spcBef>
            </a:pPr>
            <a:r>
              <a:rPr dirty="0" sz="1950" spc="190">
                <a:latin typeface="Times New Roman"/>
                <a:cs typeface="Times New Roman"/>
              </a:rPr>
              <a:t>↓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8421196" y="4383452"/>
            <a:ext cx="885825" cy="505459"/>
          </a:xfrm>
          <a:prstGeom prst="rect">
            <a:avLst/>
          </a:prstGeom>
          <a:ln w="8858">
            <a:solidFill>
              <a:srgbClr val="333333"/>
            </a:solidFill>
          </a:ln>
        </p:spPr>
        <p:txBody>
          <a:bodyPr wrap="square" lIns="0" tIns="26034" rIns="0" bIns="0" rtlCol="0" vert="horz">
            <a:spAutoFit/>
          </a:bodyPr>
          <a:lstStyle/>
          <a:p>
            <a:pPr marL="48895">
              <a:lnSpc>
                <a:spcPct val="100000"/>
              </a:lnSpc>
              <a:spcBef>
                <a:spcPts val="204"/>
              </a:spcBef>
            </a:pPr>
            <a:r>
              <a:rPr dirty="0" sz="2550" spc="-40">
                <a:latin typeface="Times New Roman"/>
                <a:cs typeface="Times New Roman"/>
              </a:rPr>
              <a:t>i-</a:t>
            </a:r>
            <a:r>
              <a:rPr dirty="0" sz="2550" spc="-20">
                <a:latin typeface="Times New Roman"/>
                <a:cs typeface="Times New Roman"/>
              </a:rPr>
              <a:t>node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9484185" y="4383452"/>
            <a:ext cx="257175" cy="505459"/>
          </a:xfrm>
          <a:prstGeom prst="rect">
            <a:avLst/>
          </a:prstGeom>
          <a:ln w="8858">
            <a:solidFill>
              <a:srgbClr val="333333"/>
            </a:solidFill>
          </a:ln>
        </p:spPr>
        <p:txBody>
          <a:bodyPr wrap="square" lIns="0" tIns="102235" rIns="0" bIns="0" rtlCol="0" vert="horz">
            <a:spAutoFit/>
          </a:bodyPr>
          <a:lstStyle/>
          <a:p>
            <a:pPr marL="50165">
              <a:lnSpc>
                <a:spcPct val="100000"/>
              </a:lnSpc>
              <a:spcBef>
                <a:spcPts val="805"/>
              </a:spcBef>
            </a:pPr>
            <a:r>
              <a:rPr dirty="0" sz="1950" spc="190">
                <a:latin typeface="Times New Roman"/>
                <a:cs typeface="Times New Roman"/>
              </a:rPr>
              <a:t>↓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7234190" y="4985813"/>
            <a:ext cx="1993264" cy="496570"/>
          </a:xfrm>
          <a:prstGeom prst="rect">
            <a:avLst/>
          </a:prstGeom>
          <a:ln w="8858">
            <a:solidFill>
              <a:srgbClr val="333333"/>
            </a:solidFill>
          </a:ln>
        </p:spPr>
        <p:txBody>
          <a:bodyPr wrap="square" lIns="0" tIns="26034" rIns="0" bIns="0" rtlCol="0" vert="horz">
            <a:spAutoFit/>
          </a:bodyPr>
          <a:lstStyle/>
          <a:p>
            <a:pPr marL="45720">
              <a:lnSpc>
                <a:spcPct val="100000"/>
              </a:lnSpc>
              <a:spcBef>
                <a:spcPts val="204"/>
              </a:spcBef>
            </a:pPr>
            <a:r>
              <a:rPr dirty="0" sz="2550" spc="-35">
                <a:latin typeface="Times New Roman"/>
                <a:cs typeface="Times New Roman"/>
              </a:rPr>
              <a:t>"path/to/target"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29" name="object 29" descr=""/>
          <p:cNvSpPr/>
          <p:nvPr/>
        </p:nvSpPr>
        <p:spPr>
          <a:xfrm>
            <a:off x="114299" y="6305549"/>
            <a:ext cx="504825" cy="247650"/>
          </a:xfrm>
          <a:custGeom>
            <a:avLst/>
            <a:gdLst/>
            <a:ahLst/>
            <a:cxnLst/>
            <a:rect l="l" t="t" r="r" b="b"/>
            <a:pathLst>
              <a:path w="504825" h="247650">
                <a:moveTo>
                  <a:pt x="504824" y="247649"/>
                </a:moveTo>
                <a:lnTo>
                  <a:pt x="0" y="247649"/>
                </a:lnTo>
                <a:lnTo>
                  <a:pt x="0" y="0"/>
                </a:lnTo>
                <a:lnTo>
                  <a:pt x="504824" y="0"/>
                </a:lnTo>
                <a:lnTo>
                  <a:pt x="50482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10</a:t>
            </a:fld>
            <a:r>
              <a:rPr dirty="0" spc="165"/>
              <a:t> </a:t>
            </a:r>
            <a:r>
              <a:rPr dirty="0"/>
              <a:t>/</a:t>
            </a:r>
            <a:r>
              <a:rPr dirty="0" spc="165"/>
              <a:t> </a:t>
            </a:r>
            <a:r>
              <a:rPr dirty="0" spc="-35"/>
              <a:t>25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349" y="158908"/>
            <a:ext cx="5655310" cy="7162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25"/>
              <a:t>link</a:t>
            </a:r>
            <a:r>
              <a:rPr dirty="0" spc="-250"/>
              <a:t> </a:t>
            </a:r>
            <a:r>
              <a:rPr dirty="0" spc="-30"/>
              <a:t>and</a:t>
            </a:r>
            <a:r>
              <a:rPr dirty="0" spc="-235"/>
              <a:t> </a:t>
            </a:r>
            <a:r>
              <a:rPr dirty="0" spc="-50"/>
              <a:t>unlink</a:t>
            </a:r>
            <a:r>
              <a:rPr dirty="0" spc="-229"/>
              <a:t> </a:t>
            </a:r>
            <a:r>
              <a:rPr dirty="0" spc="-60"/>
              <a:t>Functions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400049" y="1331785"/>
            <a:ext cx="10629900" cy="4659630"/>
            <a:chOff x="400049" y="1331785"/>
            <a:chExt cx="10629900" cy="4659630"/>
          </a:xfrm>
        </p:grpSpPr>
        <p:sp>
          <p:nvSpPr>
            <p:cNvPr id="4" name="object 4" descr=""/>
            <p:cNvSpPr/>
            <p:nvPr/>
          </p:nvSpPr>
          <p:spPr>
            <a:xfrm>
              <a:off x="400049" y="1331785"/>
              <a:ext cx="10629900" cy="4659630"/>
            </a:xfrm>
            <a:custGeom>
              <a:avLst/>
              <a:gdLst/>
              <a:ahLst/>
              <a:cxnLst/>
              <a:rect l="l" t="t" r="r" b="b"/>
              <a:pathLst>
                <a:path w="10629900" h="4659630">
                  <a:moveTo>
                    <a:pt x="10591481" y="4659438"/>
                  </a:moveTo>
                  <a:lnTo>
                    <a:pt x="38417" y="4659438"/>
                  </a:lnTo>
                  <a:lnTo>
                    <a:pt x="32768" y="4658314"/>
                  </a:lnTo>
                  <a:lnTo>
                    <a:pt x="1123" y="4626670"/>
                  </a:lnTo>
                  <a:lnTo>
                    <a:pt x="0" y="4621021"/>
                  </a:lnTo>
                  <a:lnTo>
                    <a:pt x="0" y="4615148"/>
                  </a:lnTo>
                  <a:lnTo>
                    <a:pt x="0" y="38417"/>
                  </a:lnTo>
                  <a:lnTo>
                    <a:pt x="21915" y="5619"/>
                  </a:lnTo>
                  <a:lnTo>
                    <a:pt x="38417" y="0"/>
                  </a:lnTo>
                  <a:lnTo>
                    <a:pt x="10591481" y="0"/>
                  </a:lnTo>
                  <a:lnTo>
                    <a:pt x="10624279" y="21915"/>
                  </a:lnTo>
                  <a:lnTo>
                    <a:pt x="10629898" y="38417"/>
                  </a:lnTo>
                  <a:lnTo>
                    <a:pt x="10629898" y="4621021"/>
                  </a:lnTo>
                  <a:lnTo>
                    <a:pt x="10607983" y="4653819"/>
                  </a:lnTo>
                  <a:lnTo>
                    <a:pt x="10597130" y="4658314"/>
                  </a:lnTo>
                  <a:lnTo>
                    <a:pt x="10591481" y="4659438"/>
                  </a:lnTo>
                  <a:close/>
                </a:path>
              </a:pathLst>
            </a:custGeom>
            <a:solidFill>
              <a:srgbClr val="F0F0F0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1269" y="3900677"/>
              <a:ext cx="106299" cy="106298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1269" y="4361306"/>
              <a:ext cx="106299" cy="106298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1269" y="4821935"/>
              <a:ext cx="106299" cy="106299"/>
            </a:xfrm>
            <a:prstGeom prst="rect">
              <a:avLst/>
            </a:prstGeom>
          </p:spPr>
        </p:pic>
      </p:grpSp>
      <p:sp>
        <p:nvSpPr>
          <p:cNvPr id="8" name="object 8" descr=""/>
          <p:cNvSpPr txBox="1"/>
          <p:nvPr/>
        </p:nvSpPr>
        <p:spPr>
          <a:xfrm>
            <a:off x="1273174" y="3676115"/>
            <a:ext cx="9461500" cy="185293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>
              <a:lnSpc>
                <a:spcPts val="3629"/>
              </a:lnSpc>
              <a:spcBef>
                <a:spcPts val="70"/>
              </a:spcBef>
            </a:pPr>
            <a:r>
              <a:rPr dirty="0" sz="2900" spc="-25">
                <a:latin typeface="Times New Roman"/>
                <a:cs typeface="Times New Roman"/>
              </a:rPr>
              <a:t>link():</a:t>
            </a:r>
            <a:r>
              <a:rPr dirty="0" sz="2900" spc="-140">
                <a:latin typeface="Times New Roman"/>
                <a:cs typeface="Times New Roman"/>
              </a:rPr>
              <a:t> </a:t>
            </a:r>
            <a:r>
              <a:rPr dirty="0" sz="2900" spc="-45">
                <a:latin typeface="Times New Roman"/>
                <a:cs typeface="Times New Roman"/>
              </a:rPr>
              <a:t>Creates</a:t>
            </a:r>
            <a:r>
              <a:rPr dirty="0" sz="2900" spc="-135">
                <a:latin typeface="Times New Roman"/>
                <a:cs typeface="Times New Roman"/>
              </a:rPr>
              <a:t> </a:t>
            </a:r>
            <a:r>
              <a:rPr dirty="0" sz="2900">
                <a:latin typeface="Times New Roman"/>
                <a:cs typeface="Times New Roman"/>
              </a:rPr>
              <a:t>a</a:t>
            </a:r>
            <a:r>
              <a:rPr dirty="0" sz="2900" spc="-135">
                <a:latin typeface="Times New Roman"/>
                <a:cs typeface="Times New Roman"/>
              </a:rPr>
              <a:t> </a:t>
            </a:r>
            <a:r>
              <a:rPr dirty="0" sz="2900" spc="-35">
                <a:latin typeface="Times New Roman"/>
                <a:cs typeface="Times New Roman"/>
              </a:rPr>
              <a:t>new</a:t>
            </a:r>
            <a:r>
              <a:rPr dirty="0" sz="2900" spc="-135">
                <a:latin typeface="Times New Roman"/>
                <a:cs typeface="Times New Roman"/>
              </a:rPr>
              <a:t> </a:t>
            </a:r>
            <a:r>
              <a:rPr dirty="0" sz="2900" spc="-40">
                <a:latin typeface="Times New Roman"/>
                <a:cs typeface="Times New Roman"/>
              </a:rPr>
              <a:t>directory</a:t>
            </a:r>
            <a:r>
              <a:rPr dirty="0" sz="2900" spc="-135">
                <a:latin typeface="Times New Roman"/>
                <a:cs typeface="Times New Roman"/>
              </a:rPr>
              <a:t> </a:t>
            </a:r>
            <a:r>
              <a:rPr dirty="0" sz="2900" spc="-25">
                <a:latin typeface="Times New Roman"/>
                <a:cs typeface="Times New Roman"/>
              </a:rPr>
              <a:t>entry</a:t>
            </a:r>
            <a:r>
              <a:rPr dirty="0" sz="2900" spc="-140">
                <a:latin typeface="Times New Roman"/>
                <a:cs typeface="Times New Roman"/>
              </a:rPr>
              <a:t> </a:t>
            </a:r>
            <a:r>
              <a:rPr dirty="0" sz="2900" spc="-30">
                <a:latin typeface="Times New Roman"/>
                <a:cs typeface="Times New Roman"/>
              </a:rPr>
              <a:t>(hard</a:t>
            </a:r>
            <a:r>
              <a:rPr dirty="0" sz="2900" spc="-135">
                <a:latin typeface="Times New Roman"/>
                <a:cs typeface="Times New Roman"/>
              </a:rPr>
              <a:t> </a:t>
            </a:r>
            <a:r>
              <a:rPr dirty="0" sz="2900" spc="-20">
                <a:latin typeface="Times New Roman"/>
                <a:cs typeface="Times New Roman"/>
              </a:rPr>
              <a:t>link)</a:t>
            </a:r>
            <a:r>
              <a:rPr dirty="0" sz="2900" spc="-135">
                <a:latin typeface="Times New Roman"/>
                <a:cs typeface="Times New Roman"/>
              </a:rPr>
              <a:t> </a:t>
            </a:r>
            <a:r>
              <a:rPr dirty="0" sz="2900">
                <a:latin typeface="Times New Roman"/>
                <a:cs typeface="Times New Roman"/>
              </a:rPr>
              <a:t>for</a:t>
            </a:r>
            <a:r>
              <a:rPr dirty="0" sz="2900" spc="-135">
                <a:latin typeface="Times New Roman"/>
                <a:cs typeface="Times New Roman"/>
              </a:rPr>
              <a:t> </a:t>
            </a:r>
            <a:r>
              <a:rPr dirty="0" sz="2900">
                <a:latin typeface="Times New Roman"/>
                <a:cs typeface="Times New Roman"/>
              </a:rPr>
              <a:t>an</a:t>
            </a:r>
            <a:r>
              <a:rPr dirty="0" sz="2900" spc="-135">
                <a:latin typeface="Times New Roman"/>
                <a:cs typeface="Times New Roman"/>
              </a:rPr>
              <a:t> </a:t>
            </a:r>
            <a:r>
              <a:rPr dirty="0" sz="2900" spc="-35">
                <a:latin typeface="Times New Roman"/>
                <a:cs typeface="Times New Roman"/>
              </a:rPr>
              <a:t>existing</a:t>
            </a:r>
            <a:r>
              <a:rPr dirty="0" sz="2900" spc="-140">
                <a:latin typeface="Times New Roman"/>
                <a:cs typeface="Times New Roman"/>
              </a:rPr>
              <a:t> </a:t>
            </a:r>
            <a:r>
              <a:rPr dirty="0" sz="2900" spc="-20">
                <a:latin typeface="Times New Roman"/>
                <a:cs typeface="Times New Roman"/>
              </a:rPr>
              <a:t>file </a:t>
            </a:r>
            <a:r>
              <a:rPr dirty="0" sz="2900" spc="-35">
                <a:latin typeface="Times New Roman"/>
                <a:cs typeface="Times New Roman"/>
              </a:rPr>
              <a:t>unlink():</a:t>
            </a:r>
            <a:r>
              <a:rPr dirty="0" sz="2900" spc="-135">
                <a:latin typeface="Times New Roman"/>
                <a:cs typeface="Times New Roman"/>
              </a:rPr>
              <a:t> </a:t>
            </a:r>
            <a:r>
              <a:rPr dirty="0" sz="2900" spc="-55">
                <a:latin typeface="Times New Roman"/>
                <a:cs typeface="Times New Roman"/>
              </a:rPr>
              <a:t>Removes</a:t>
            </a:r>
            <a:r>
              <a:rPr dirty="0" sz="2900" spc="-125">
                <a:latin typeface="Times New Roman"/>
                <a:cs typeface="Times New Roman"/>
              </a:rPr>
              <a:t> </a:t>
            </a:r>
            <a:r>
              <a:rPr dirty="0" sz="2900">
                <a:latin typeface="Times New Roman"/>
                <a:cs typeface="Times New Roman"/>
              </a:rPr>
              <a:t>a</a:t>
            </a:r>
            <a:r>
              <a:rPr dirty="0" sz="2900" spc="-130">
                <a:latin typeface="Times New Roman"/>
                <a:cs typeface="Times New Roman"/>
              </a:rPr>
              <a:t> </a:t>
            </a:r>
            <a:r>
              <a:rPr dirty="0" sz="2900" spc="-40">
                <a:latin typeface="Times New Roman"/>
                <a:cs typeface="Times New Roman"/>
              </a:rPr>
              <a:t>directory</a:t>
            </a:r>
            <a:r>
              <a:rPr dirty="0" sz="2900" spc="-130">
                <a:latin typeface="Times New Roman"/>
                <a:cs typeface="Times New Roman"/>
              </a:rPr>
              <a:t> </a:t>
            </a:r>
            <a:r>
              <a:rPr dirty="0" sz="2900" spc="-25">
                <a:latin typeface="Times New Roman"/>
                <a:cs typeface="Times New Roman"/>
              </a:rPr>
              <a:t>entry</a:t>
            </a:r>
            <a:r>
              <a:rPr dirty="0" sz="2900" spc="-130">
                <a:latin typeface="Times New Roman"/>
                <a:cs typeface="Times New Roman"/>
              </a:rPr>
              <a:t> </a:t>
            </a:r>
            <a:r>
              <a:rPr dirty="0" sz="2900" spc="-20">
                <a:latin typeface="Times New Roman"/>
                <a:cs typeface="Times New Roman"/>
              </a:rPr>
              <a:t>and</a:t>
            </a:r>
            <a:r>
              <a:rPr dirty="0" sz="2900" spc="-130">
                <a:latin typeface="Times New Roman"/>
                <a:cs typeface="Times New Roman"/>
              </a:rPr>
              <a:t> </a:t>
            </a:r>
            <a:r>
              <a:rPr dirty="0" sz="2900" spc="-50">
                <a:latin typeface="Times New Roman"/>
                <a:cs typeface="Times New Roman"/>
              </a:rPr>
              <a:t>decrements</a:t>
            </a:r>
            <a:r>
              <a:rPr dirty="0" sz="2900" spc="-130">
                <a:latin typeface="Times New Roman"/>
                <a:cs typeface="Times New Roman"/>
              </a:rPr>
              <a:t> </a:t>
            </a:r>
            <a:r>
              <a:rPr dirty="0" sz="2900" spc="-10">
                <a:latin typeface="Times New Roman"/>
                <a:cs typeface="Times New Roman"/>
              </a:rPr>
              <a:t>link</a:t>
            </a:r>
            <a:r>
              <a:rPr dirty="0" sz="2900" spc="-130">
                <a:latin typeface="Times New Roman"/>
                <a:cs typeface="Times New Roman"/>
              </a:rPr>
              <a:t> </a:t>
            </a:r>
            <a:r>
              <a:rPr dirty="0" sz="2900" spc="-10">
                <a:latin typeface="Times New Roman"/>
                <a:cs typeface="Times New Roman"/>
              </a:rPr>
              <a:t>count </a:t>
            </a:r>
            <a:r>
              <a:rPr dirty="0" sz="2900" spc="-20">
                <a:latin typeface="Times New Roman"/>
                <a:cs typeface="Times New Roman"/>
              </a:rPr>
              <a:t>File</a:t>
            </a:r>
            <a:r>
              <a:rPr dirty="0" sz="2900" spc="-140">
                <a:latin typeface="Times New Roman"/>
                <a:cs typeface="Times New Roman"/>
              </a:rPr>
              <a:t> </a:t>
            </a:r>
            <a:r>
              <a:rPr dirty="0" sz="2900" spc="-40">
                <a:latin typeface="Times New Roman"/>
                <a:cs typeface="Times New Roman"/>
              </a:rPr>
              <a:t>contents</a:t>
            </a:r>
            <a:r>
              <a:rPr dirty="0" sz="2900" spc="-135">
                <a:latin typeface="Times New Roman"/>
                <a:cs typeface="Times New Roman"/>
              </a:rPr>
              <a:t> </a:t>
            </a:r>
            <a:r>
              <a:rPr dirty="0" sz="2900" spc="-40">
                <a:latin typeface="Times New Roman"/>
                <a:cs typeface="Times New Roman"/>
              </a:rPr>
              <a:t>deleted</a:t>
            </a:r>
            <a:r>
              <a:rPr dirty="0" sz="2900" spc="-135">
                <a:latin typeface="Times New Roman"/>
                <a:cs typeface="Times New Roman"/>
              </a:rPr>
              <a:t> </a:t>
            </a:r>
            <a:r>
              <a:rPr dirty="0" sz="2900" spc="-20">
                <a:latin typeface="Times New Roman"/>
                <a:cs typeface="Times New Roman"/>
              </a:rPr>
              <a:t>only</a:t>
            </a:r>
            <a:r>
              <a:rPr dirty="0" sz="2900" spc="-135">
                <a:latin typeface="Times New Roman"/>
                <a:cs typeface="Times New Roman"/>
              </a:rPr>
              <a:t> </a:t>
            </a:r>
            <a:r>
              <a:rPr dirty="0" sz="2900" spc="-45">
                <a:latin typeface="Times New Roman"/>
                <a:cs typeface="Times New Roman"/>
              </a:rPr>
              <a:t>when</a:t>
            </a:r>
            <a:r>
              <a:rPr dirty="0" sz="2900" spc="-135">
                <a:latin typeface="Times New Roman"/>
                <a:cs typeface="Times New Roman"/>
              </a:rPr>
              <a:t> </a:t>
            </a:r>
            <a:r>
              <a:rPr dirty="0" sz="2900" spc="-10">
                <a:latin typeface="Times New Roman"/>
                <a:cs typeface="Times New Roman"/>
              </a:rPr>
              <a:t>link</a:t>
            </a:r>
            <a:r>
              <a:rPr dirty="0" sz="2900" spc="-135">
                <a:latin typeface="Times New Roman"/>
                <a:cs typeface="Times New Roman"/>
              </a:rPr>
              <a:t> </a:t>
            </a:r>
            <a:r>
              <a:rPr dirty="0" sz="2900" spc="-30">
                <a:latin typeface="Times New Roman"/>
                <a:cs typeface="Times New Roman"/>
              </a:rPr>
              <a:t>count</a:t>
            </a:r>
            <a:r>
              <a:rPr dirty="0" sz="2900" spc="-135">
                <a:latin typeface="Times New Roman"/>
                <a:cs typeface="Times New Roman"/>
              </a:rPr>
              <a:t> </a:t>
            </a:r>
            <a:r>
              <a:rPr dirty="0" sz="2900" spc="-45">
                <a:latin typeface="Times New Roman"/>
                <a:cs typeface="Times New Roman"/>
              </a:rPr>
              <a:t>reaches</a:t>
            </a:r>
            <a:r>
              <a:rPr dirty="0" sz="2900" spc="-135">
                <a:latin typeface="Times New Roman"/>
                <a:cs typeface="Times New Roman"/>
              </a:rPr>
              <a:t> </a:t>
            </a:r>
            <a:r>
              <a:rPr dirty="0" sz="2900">
                <a:latin typeface="Times New Roman"/>
                <a:cs typeface="Times New Roman"/>
              </a:rPr>
              <a:t>0</a:t>
            </a:r>
            <a:r>
              <a:rPr dirty="0" sz="2900" spc="-135">
                <a:latin typeface="Times New Roman"/>
                <a:cs typeface="Times New Roman"/>
              </a:rPr>
              <a:t> </a:t>
            </a:r>
            <a:r>
              <a:rPr dirty="0" sz="2900" spc="-20">
                <a:latin typeface="Times New Roman"/>
                <a:cs typeface="Times New Roman"/>
              </a:rPr>
              <a:t>and</a:t>
            </a:r>
            <a:r>
              <a:rPr dirty="0" sz="2900" spc="-135">
                <a:latin typeface="Times New Roman"/>
                <a:cs typeface="Times New Roman"/>
              </a:rPr>
              <a:t> </a:t>
            </a:r>
            <a:r>
              <a:rPr dirty="0" sz="2900" spc="-25">
                <a:latin typeface="Times New Roman"/>
                <a:cs typeface="Times New Roman"/>
              </a:rPr>
              <a:t>no </a:t>
            </a:r>
            <a:r>
              <a:rPr dirty="0" sz="2900" spc="-50">
                <a:latin typeface="Times New Roman"/>
                <a:cs typeface="Times New Roman"/>
              </a:rPr>
              <a:t>processes</a:t>
            </a:r>
            <a:r>
              <a:rPr dirty="0" sz="2900" spc="-125">
                <a:latin typeface="Times New Roman"/>
                <a:cs typeface="Times New Roman"/>
              </a:rPr>
              <a:t> </a:t>
            </a:r>
            <a:r>
              <a:rPr dirty="0" sz="2900" spc="-40">
                <a:latin typeface="Times New Roman"/>
                <a:cs typeface="Times New Roman"/>
              </a:rPr>
              <a:t>have</a:t>
            </a:r>
            <a:r>
              <a:rPr dirty="0" sz="2900" spc="-125">
                <a:latin typeface="Times New Roman"/>
                <a:cs typeface="Times New Roman"/>
              </a:rPr>
              <a:t> </a:t>
            </a:r>
            <a:r>
              <a:rPr dirty="0" sz="2900" spc="-10">
                <a:latin typeface="Times New Roman"/>
                <a:cs typeface="Times New Roman"/>
              </a:rPr>
              <a:t>file</a:t>
            </a:r>
            <a:r>
              <a:rPr dirty="0" sz="2900" spc="-120">
                <a:latin typeface="Times New Roman"/>
                <a:cs typeface="Times New Roman"/>
              </a:rPr>
              <a:t> </a:t>
            </a:r>
            <a:r>
              <a:rPr dirty="0" sz="2900" spc="-20">
                <a:latin typeface="Times New Roman"/>
                <a:cs typeface="Times New Roman"/>
              </a:rPr>
              <a:t>open</a:t>
            </a:r>
            <a:endParaRPr sz="2900">
              <a:latin typeface="Times New Roman"/>
              <a:cs typeface="Times New Roman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728471" y="1545335"/>
            <a:ext cx="9973310" cy="2222500"/>
            <a:chOff x="728471" y="1545335"/>
            <a:chExt cx="9973310" cy="2222500"/>
          </a:xfrm>
        </p:grpSpPr>
        <p:sp>
          <p:nvSpPr>
            <p:cNvPr id="10" name="object 10" descr=""/>
            <p:cNvSpPr/>
            <p:nvPr/>
          </p:nvSpPr>
          <p:spPr>
            <a:xfrm>
              <a:off x="728471" y="1545335"/>
              <a:ext cx="9973310" cy="2222500"/>
            </a:xfrm>
            <a:custGeom>
              <a:avLst/>
              <a:gdLst/>
              <a:ahLst/>
              <a:cxnLst/>
              <a:rect l="l" t="t" r="r" b="b"/>
              <a:pathLst>
                <a:path w="9973310" h="2222500">
                  <a:moveTo>
                    <a:pt x="9973055" y="2221991"/>
                  </a:moveTo>
                  <a:lnTo>
                    <a:pt x="0" y="2221991"/>
                  </a:lnTo>
                  <a:lnTo>
                    <a:pt x="0" y="0"/>
                  </a:lnTo>
                  <a:lnTo>
                    <a:pt x="9973055" y="0"/>
                  </a:lnTo>
                  <a:lnTo>
                    <a:pt x="9973055" y="140779"/>
                  </a:lnTo>
                  <a:lnTo>
                    <a:pt x="229647" y="140779"/>
                  </a:lnTo>
                  <a:lnTo>
                    <a:pt x="220810" y="141590"/>
                  </a:lnTo>
                  <a:lnTo>
                    <a:pt x="188599" y="168067"/>
                  </a:lnTo>
                  <a:lnTo>
                    <a:pt x="185356" y="185070"/>
                  </a:lnTo>
                  <a:lnTo>
                    <a:pt x="185356" y="1947862"/>
                  </a:lnTo>
                  <a:lnTo>
                    <a:pt x="205151" y="1984856"/>
                  </a:lnTo>
                  <a:lnTo>
                    <a:pt x="229647" y="1992153"/>
                  </a:lnTo>
                  <a:lnTo>
                    <a:pt x="9973055" y="1992153"/>
                  </a:lnTo>
                  <a:lnTo>
                    <a:pt x="9973055" y="2221991"/>
                  </a:lnTo>
                  <a:close/>
                </a:path>
                <a:path w="9973310" h="2222500">
                  <a:moveTo>
                    <a:pt x="9973055" y="1992153"/>
                  </a:moveTo>
                  <a:lnTo>
                    <a:pt x="9743408" y="1992153"/>
                  </a:lnTo>
                  <a:lnTo>
                    <a:pt x="9752244" y="1991342"/>
                  </a:lnTo>
                  <a:lnTo>
                    <a:pt x="9760410" y="1988910"/>
                  </a:lnTo>
                  <a:lnTo>
                    <a:pt x="9786888" y="1956699"/>
                  </a:lnTo>
                  <a:lnTo>
                    <a:pt x="9787699" y="1947862"/>
                  </a:lnTo>
                  <a:lnTo>
                    <a:pt x="9787699" y="185070"/>
                  </a:lnTo>
                  <a:lnTo>
                    <a:pt x="9767903" y="148076"/>
                  </a:lnTo>
                  <a:lnTo>
                    <a:pt x="9743408" y="140779"/>
                  </a:lnTo>
                  <a:lnTo>
                    <a:pt x="9973055" y="140779"/>
                  </a:lnTo>
                  <a:lnTo>
                    <a:pt x="9973055" y="1992153"/>
                  </a:lnTo>
                  <a:close/>
                </a:path>
              </a:pathLst>
            </a:custGeom>
            <a:solidFill>
              <a:srgbClr val="000000">
                <a:alpha val="148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913828" y="1686115"/>
              <a:ext cx="9602470" cy="1851660"/>
            </a:xfrm>
            <a:custGeom>
              <a:avLst/>
              <a:gdLst/>
              <a:ahLst/>
              <a:cxnLst/>
              <a:rect l="l" t="t" r="r" b="b"/>
              <a:pathLst>
                <a:path w="9602470" h="1851660">
                  <a:moveTo>
                    <a:pt x="9563924" y="1851374"/>
                  </a:moveTo>
                  <a:lnTo>
                    <a:pt x="38417" y="1851374"/>
                  </a:lnTo>
                  <a:lnTo>
                    <a:pt x="32767" y="1850250"/>
                  </a:lnTo>
                  <a:lnTo>
                    <a:pt x="1123" y="1818605"/>
                  </a:lnTo>
                  <a:lnTo>
                    <a:pt x="0" y="1812956"/>
                  </a:lnTo>
                  <a:lnTo>
                    <a:pt x="0" y="1807083"/>
                  </a:lnTo>
                  <a:lnTo>
                    <a:pt x="0" y="38417"/>
                  </a:lnTo>
                  <a:lnTo>
                    <a:pt x="21915" y="5618"/>
                  </a:lnTo>
                  <a:lnTo>
                    <a:pt x="38417" y="0"/>
                  </a:lnTo>
                  <a:lnTo>
                    <a:pt x="9563924" y="0"/>
                  </a:lnTo>
                  <a:lnTo>
                    <a:pt x="9596721" y="21915"/>
                  </a:lnTo>
                  <a:lnTo>
                    <a:pt x="9602342" y="38417"/>
                  </a:lnTo>
                  <a:lnTo>
                    <a:pt x="9602342" y="1812956"/>
                  </a:lnTo>
                  <a:lnTo>
                    <a:pt x="9580427" y="1845754"/>
                  </a:lnTo>
                  <a:lnTo>
                    <a:pt x="9569573" y="1850250"/>
                  </a:lnTo>
                  <a:lnTo>
                    <a:pt x="9563924" y="1851374"/>
                  </a:lnTo>
                  <a:close/>
                </a:path>
              </a:pathLst>
            </a:custGeom>
            <a:solidFill>
              <a:srgbClr val="F0F0F0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1122584" y="1819496"/>
            <a:ext cx="7974330" cy="1434465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dirty="0" sz="1200">
                <a:latin typeface="Courier New"/>
                <a:cs typeface="Courier New"/>
              </a:rPr>
              <a:t>#include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 spc="-10">
                <a:latin typeface="Courier New"/>
                <a:cs typeface="Courier New"/>
              </a:rPr>
              <a:t>&lt;unistd.h&gt;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dirty="0" sz="1200">
                <a:latin typeface="Courier New"/>
                <a:cs typeface="Courier New"/>
              </a:rPr>
              <a:t>int</a:t>
            </a:r>
            <a:r>
              <a:rPr dirty="0" sz="1200" spc="2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link(const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char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*existingpath,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const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char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 spc="-10">
                <a:latin typeface="Courier New"/>
                <a:cs typeface="Courier New"/>
              </a:rPr>
              <a:t>*newpath);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dirty="0" sz="1200">
                <a:latin typeface="Courier New"/>
                <a:cs typeface="Courier New"/>
              </a:rPr>
              <a:t>int</a:t>
            </a:r>
            <a:r>
              <a:rPr dirty="0" sz="1200" spc="30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linkat(int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efd,</a:t>
            </a:r>
            <a:r>
              <a:rPr dirty="0" sz="1200" spc="30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const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char</a:t>
            </a:r>
            <a:r>
              <a:rPr dirty="0" sz="1200" spc="30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*existingpath,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int</a:t>
            </a:r>
            <a:r>
              <a:rPr dirty="0" sz="1200" spc="30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nfd,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const</a:t>
            </a:r>
            <a:r>
              <a:rPr dirty="0" sz="1200" spc="30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char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*newpath,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int</a:t>
            </a:r>
            <a:r>
              <a:rPr dirty="0" sz="1200" spc="30">
                <a:latin typeface="Courier New"/>
                <a:cs typeface="Courier New"/>
              </a:rPr>
              <a:t> </a:t>
            </a:r>
            <a:r>
              <a:rPr dirty="0" sz="1200" spc="-10">
                <a:latin typeface="Courier New"/>
                <a:cs typeface="Courier New"/>
              </a:rPr>
              <a:t>ﬂag);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894"/>
              </a:spcBef>
            </a:pP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Courier New"/>
                <a:cs typeface="Courier New"/>
              </a:rPr>
              <a:t>int</a:t>
            </a:r>
            <a:r>
              <a:rPr dirty="0" sz="1200" spc="30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unlink(const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char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 spc="-10">
                <a:latin typeface="Courier New"/>
                <a:cs typeface="Courier New"/>
              </a:rPr>
              <a:t>*pathname);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dirty="0" sz="1200">
                <a:latin typeface="Courier New"/>
                <a:cs typeface="Courier New"/>
              </a:rPr>
              <a:t>int</a:t>
            </a:r>
            <a:r>
              <a:rPr dirty="0" sz="1200" spc="20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unlinkat(int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fd,</a:t>
            </a:r>
            <a:r>
              <a:rPr dirty="0" sz="1200" spc="30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const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char</a:t>
            </a:r>
            <a:r>
              <a:rPr dirty="0" sz="1200" spc="30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*pathname,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int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 spc="-10">
                <a:latin typeface="Courier New"/>
                <a:cs typeface="Courier New"/>
              </a:rPr>
              <a:t>ﬂag);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114299" y="6305549"/>
            <a:ext cx="504825" cy="247650"/>
          </a:xfrm>
          <a:custGeom>
            <a:avLst/>
            <a:gdLst/>
            <a:ahLst/>
            <a:cxnLst/>
            <a:rect l="l" t="t" r="r" b="b"/>
            <a:pathLst>
              <a:path w="504825" h="247650">
                <a:moveTo>
                  <a:pt x="504824" y="247649"/>
                </a:moveTo>
                <a:lnTo>
                  <a:pt x="0" y="247649"/>
                </a:lnTo>
                <a:lnTo>
                  <a:pt x="0" y="0"/>
                </a:lnTo>
                <a:lnTo>
                  <a:pt x="504824" y="0"/>
                </a:lnTo>
                <a:lnTo>
                  <a:pt x="50482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10</a:t>
            </a:fld>
            <a:r>
              <a:rPr dirty="0" spc="165"/>
              <a:t> </a:t>
            </a:r>
            <a:r>
              <a:rPr dirty="0"/>
              <a:t>/</a:t>
            </a:r>
            <a:r>
              <a:rPr dirty="0" spc="165"/>
              <a:t> </a:t>
            </a:r>
            <a:r>
              <a:rPr dirty="0" spc="-35"/>
              <a:t>25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85"/>
              <a:t>Symbolic</a:t>
            </a:r>
            <a:r>
              <a:rPr dirty="0" spc="-180"/>
              <a:t> </a:t>
            </a:r>
            <a:r>
              <a:rPr dirty="0" spc="-45"/>
              <a:t>Link</a:t>
            </a:r>
            <a:r>
              <a:rPr dirty="0" spc="-175"/>
              <a:t> </a:t>
            </a:r>
            <a:r>
              <a:rPr dirty="0" spc="-65"/>
              <a:t>Functions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400049" y="1331785"/>
            <a:ext cx="10629900" cy="4659630"/>
            <a:chOff x="400049" y="1331785"/>
            <a:chExt cx="10629900" cy="4659630"/>
          </a:xfrm>
        </p:grpSpPr>
        <p:sp>
          <p:nvSpPr>
            <p:cNvPr id="4" name="object 4" descr=""/>
            <p:cNvSpPr/>
            <p:nvPr/>
          </p:nvSpPr>
          <p:spPr>
            <a:xfrm>
              <a:off x="400049" y="1331785"/>
              <a:ext cx="10629900" cy="4659630"/>
            </a:xfrm>
            <a:custGeom>
              <a:avLst/>
              <a:gdLst/>
              <a:ahLst/>
              <a:cxnLst/>
              <a:rect l="l" t="t" r="r" b="b"/>
              <a:pathLst>
                <a:path w="10629900" h="4659630">
                  <a:moveTo>
                    <a:pt x="10591481" y="4659438"/>
                  </a:moveTo>
                  <a:lnTo>
                    <a:pt x="38417" y="4659438"/>
                  </a:lnTo>
                  <a:lnTo>
                    <a:pt x="32768" y="4658314"/>
                  </a:lnTo>
                  <a:lnTo>
                    <a:pt x="1123" y="4626670"/>
                  </a:lnTo>
                  <a:lnTo>
                    <a:pt x="0" y="4621021"/>
                  </a:lnTo>
                  <a:lnTo>
                    <a:pt x="0" y="4615148"/>
                  </a:lnTo>
                  <a:lnTo>
                    <a:pt x="0" y="38417"/>
                  </a:lnTo>
                  <a:lnTo>
                    <a:pt x="21915" y="5619"/>
                  </a:lnTo>
                  <a:lnTo>
                    <a:pt x="38417" y="0"/>
                  </a:lnTo>
                  <a:lnTo>
                    <a:pt x="10591481" y="0"/>
                  </a:lnTo>
                  <a:lnTo>
                    <a:pt x="10624279" y="21915"/>
                  </a:lnTo>
                  <a:lnTo>
                    <a:pt x="10629898" y="38417"/>
                  </a:lnTo>
                  <a:lnTo>
                    <a:pt x="10629898" y="4621021"/>
                  </a:lnTo>
                  <a:lnTo>
                    <a:pt x="10607983" y="4653819"/>
                  </a:lnTo>
                  <a:lnTo>
                    <a:pt x="10597130" y="4658314"/>
                  </a:lnTo>
                  <a:lnTo>
                    <a:pt x="10591481" y="4659438"/>
                  </a:lnTo>
                  <a:close/>
                </a:path>
              </a:pathLst>
            </a:custGeom>
            <a:solidFill>
              <a:srgbClr val="F0F0F0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55362" y="3900677"/>
              <a:ext cx="106299" cy="106298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55362" y="4361306"/>
              <a:ext cx="106299" cy="106298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55362" y="4821935"/>
              <a:ext cx="106299" cy="106299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55362" y="5282564"/>
              <a:ext cx="106299" cy="106299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/>
          <p:nvPr/>
        </p:nvSpPr>
        <p:spPr>
          <a:xfrm>
            <a:off x="2016991" y="3676115"/>
            <a:ext cx="8105140" cy="18529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5080">
              <a:lnSpc>
                <a:spcPts val="3629"/>
              </a:lnSpc>
              <a:spcBef>
                <a:spcPts val="120"/>
              </a:spcBef>
            </a:pPr>
            <a:r>
              <a:rPr dirty="0" sz="2900" spc="-40">
                <a:latin typeface="Times New Roman"/>
                <a:cs typeface="Times New Roman"/>
              </a:rPr>
              <a:t>symlink():</a:t>
            </a:r>
            <a:r>
              <a:rPr dirty="0" sz="2900" spc="-125">
                <a:latin typeface="Times New Roman"/>
                <a:cs typeface="Times New Roman"/>
              </a:rPr>
              <a:t> </a:t>
            </a:r>
            <a:r>
              <a:rPr dirty="0" sz="2900" spc="-45">
                <a:latin typeface="Times New Roman"/>
                <a:cs typeface="Times New Roman"/>
              </a:rPr>
              <a:t>Creates</a:t>
            </a:r>
            <a:r>
              <a:rPr dirty="0" sz="2900" spc="-125">
                <a:latin typeface="Times New Roman"/>
                <a:cs typeface="Times New Roman"/>
              </a:rPr>
              <a:t> </a:t>
            </a:r>
            <a:r>
              <a:rPr dirty="0" sz="2900">
                <a:latin typeface="Times New Roman"/>
                <a:cs typeface="Times New Roman"/>
              </a:rPr>
              <a:t>a</a:t>
            </a:r>
            <a:r>
              <a:rPr dirty="0" sz="2900" spc="-125">
                <a:latin typeface="Times New Roman"/>
                <a:cs typeface="Times New Roman"/>
              </a:rPr>
              <a:t> </a:t>
            </a:r>
            <a:r>
              <a:rPr dirty="0" sz="2900" spc="-45">
                <a:latin typeface="Times New Roman"/>
                <a:cs typeface="Times New Roman"/>
              </a:rPr>
              <a:t>symbolic</a:t>
            </a:r>
            <a:r>
              <a:rPr dirty="0" sz="2900" spc="-125">
                <a:latin typeface="Times New Roman"/>
                <a:cs typeface="Times New Roman"/>
              </a:rPr>
              <a:t> </a:t>
            </a:r>
            <a:r>
              <a:rPr dirty="0" sz="2900" spc="-10">
                <a:latin typeface="Times New Roman"/>
                <a:cs typeface="Times New Roman"/>
              </a:rPr>
              <a:t>link</a:t>
            </a:r>
            <a:r>
              <a:rPr dirty="0" sz="2900" spc="-125">
                <a:latin typeface="Times New Roman"/>
                <a:cs typeface="Times New Roman"/>
              </a:rPr>
              <a:t> </a:t>
            </a:r>
            <a:r>
              <a:rPr dirty="0" sz="2900" spc="-35">
                <a:latin typeface="Times New Roman"/>
                <a:cs typeface="Times New Roman"/>
              </a:rPr>
              <a:t>pointing</a:t>
            </a:r>
            <a:r>
              <a:rPr dirty="0" sz="2900" spc="-125">
                <a:latin typeface="Times New Roman"/>
                <a:cs typeface="Times New Roman"/>
              </a:rPr>
              <a:t> </a:t>
            </a:r>
            <a:r>
              <a:rPr dirty="0" sz="2900">
                <a:latin typeface="Times New Roman"/>
                <a:cs typeface="Times New Roman"/>
              </a:rPr>
              <a:t>to</a:t>
            </a:r>
            <a:r>
              <a:rPr dirty="0" sz="2900" spc="-125">
                <a:latin typeface="Times New Roman"/>
                <a:cs typeface="Times New Roman"/>
              </a:rPr>
              <a:t> </a:t>
            </a:r>
            <a:r>
              <a:rPr dirty="0" sz="2900" spc="-25">
                <a:latin typeface="Times New Roman"/>
                <a:cs typeface="Times New Roman"/>
              </a:rPr>
              <a:t>actualpath </a:t>
            </a:r>
            <a:r>
              <a:rPr dirty="0" sz="2900" spc="-40">
                <a:latin typeface="Times New Roman"/>
                <a:cs typeface="Times New Roman"/>
              </a:rPr>
              <a:t>readlink():</a:t>
            </a:r>
            <a:r>
              <a:rPr dirty="0" sz="2900" spc="-120">
                <a:latin typeface="Times New Roman"/>
                <a:cs typeface="Times New Roman"/>
              </a:rPr>
              <a:t> </a:t>
            </a:r>
            <a:r>
              <a:rPr dirty="0" sz="2900" spc="-50">
                <a:latin typeface="Times New Roman"/>
                <a:cs typeface="Times New Roman"/>
              </a:rPr>
              <a:t>Reads</a:t>
            </a:r>
            <a:r>
              <a:rPr dirty="0" sz="2900" spc="-120">
                <a:latin typeface="Times New Roman"/>
                <a:cs typeface="Times New Roman"/>
              </a:rPr>
              <a:t> </a:t>
            </a:r>
            <a:r>
              <a:rPr dirty="0" sz="2900" spc="-10">
                <a:latin typeface="Times New Roman"/>
                <a:cs typeface="Times New Roman"/>
              </a:rPr>
              <a:t>the</a:t>
            </a:r>
            <a:r>
              <a:rPr dirty="0" sz="2900" spc="-120">
                <a:latin typeface="Times New Roman"/>
                <a:cs typeface="Times New Roman"/>
              </a:rPr>
              <a:t> </a:t>
            </a:r>
            <a:r>
              <a:rPr dirty="0" sz="2900" spc="-40">
                <a:latin typeface="Times New Roman"/>
                <a:cs typeface="Times New Roman"/>
              </a:rPr>
              <a:t>contents</a:t>
            </a:r>
            <a:r>
              <a:rPr dirty="0" sz="2900" spc="-120">
                <a:latin typeface="Times New Roman"/>
                <a:cs typeface="Times New Roman"/>
              </a:rPr>
              <a:t> </a:t>
            </a:r>
            <a:r>
              <a:rPr dirty="0" sz="2900">
                <a:latin typeface="Times New Roman"/>
                <a:cs typeface="Times New Roman"/>
              </a:rPr>
              <a:t>of</a:t>
            </a:r>
            <a:r>
              <a:rPr dirty="0" sz="2900" spc="-114">
                <a:latin typeface="Times New Roman"/>
                <a:cs typeface="Times New Roman"/>
              </a:rPr>
              <a:t> </a:t>
            </a:r>
            <a:r>
              <a:rPr dirty="0" sz="2900">
                <a:latin typeface="Times New Roman"/>
                <a:cs typeface="Times New Roman"/>
              </a:rPr>
              <a:t>a</a:t>
            </a:r>
            <a:r>
              <a:rPr dirty="0" sz="2900" spc="-120">
                <a:latin typeface="Times New Roman"/>
                <a:cs typeface="Times New Roman"/>
              </a:rPr>
              <a:t> </a:t>
            </a:r>
            <a:r>
              <a:rPr dirty="0" sz="2900" spc="-45">
                <a:latin typeface="Times New Roman"/>
                <a:cs typeface="Times New Roman"/>
              </a:rPr>
              <a:t>symbolic</a:t>
            </a:r>
            <a:r>
              <a:rPr dirty="0" sz="2900" spc="-120">
                <a:latin typeface="Times New Roman"/>
                <a:cs typeface="Times New Roman"/>
              </a:rPr>
              <a:t> </a:t>
            </a:r>
            <a:r>
              <a:rPr dirty="0" sz="2900" spc="-20">
                <a:latin typeface="Times New Roman"/>
                <a:cs typeface="Times New Roman"/>
              </a:rPr>
              <a:t>link </a:t>
            </a:r>
            <a:r>
              <a:rPr dirty="0" sz="2900" spc="-45">
                <a:latin typeface="Times New Roman"/>
                <a:cs typeface="Times New Roman"/>
              </a:rPr>
              <a:t>Symbolic</a:t>
            </a:r>
            <a:r>
              <a:rPr dirty="0" sz="2900" spc="-135">
                <a:latin typeface="Times New Roman"/>
                <a:cs typeface="Times New Roman"/>
              </a:rPr>
              <a:t> </a:t>
            </a:r>
            <a:r>
              <a:rPr dirty="0" sz="2900" spc="-25">
                <a:latin typeface="Times New Roman"/>
                <a:cs typeface="Times New Roman"/>
              </a:rPr>
              <a:t>links</a:t>
            </a:r>
            <a:r>
              <a:rPr dirty="0" sz="2900" spc="-130">
                <a:latin typeface="Times New Roman"/>
                <a:cs typeface="Times New Roman"/>
              </a:rPr>
              <a:t> </a:t>
            </a:r>
            <a:r>
              <a:rPr dirty="0" sz="2900" spc="-20">
                <a:latin typeface="Times New Roman"/>
                <a:cs typeface="Times New Roman"/>
              </a:rPr>
              <a:t>can</a:t>
            </a:r>
            <a:r>
              <a:rPr dirty="0" sz="2900" spc="-135">
                <a:latin typeface="Times New Roman"/>
                <a:cs typeface="Times New Roman"/>
              </a:rPr>
              <a:t> </a:t>
            </a:r>
            <a:r>
              <a:rPr dirty="0" sz="2900" spc="-25">
                <a:latin typeface="Times New Roman"/>
                <a:cs typeface="Times New Roman"/>
              </a:rPr>
              <a:t>point</a:t>
            </a:r>
            <a:r>
              <a:rPr dirty="0" sz="2900" spc="-130">
                <a:latin typeface="Times New Roman"/>
                <a:cs typeface="Times New Roman"/>
              </a:rPr>
              <a:t> </a:t>
            </a:r>
            <a:r>
              <a:rPr dirty="0" sz="2900">
                <a:latin typeface="Times New Roman"/>
                <a:cs typeface="Times New Roman"/>
              </a:rPr>
              <a:t>to</a:t>
            </a:r>
            <a:r>
              <a:rPr dirty="0" sz="2900" spc="-135">
                <a:latin typeface="Times New Roman"/>
                <a:cs typeface="Times New Roman"/>
              </a:rPr>
              <a:t> </a:t>
            </a:r>
            <a:r>
              <a:rPr dirty="0" sz="2900" spc="-45">
                <a:latin typeface="Times New Roman"/>
                <a:cs typeface="Times New Roman"/>
              </a:rPr>
              <a:t>nonexistent</a:t>
            </a:r>
            <a:r>
              <a:rPr dirty="0" sz="2900" spc="-130">
                <a:latin typeface="Times New Roman"/>
                <a:cs typeface="Times New Roman"/>
              </a:rPr>
              <a:t> </a:t>
            </a:r>
            <a:r>
              <a:rPr dirty="0" sz="2900" spc="-10">
                <a:latin typeface="Times New Roman"/>
                <a:cs typeface="Times New Roman"/>
              </a:rPr>
              <a:t>files</a:t>
            </a: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ts val="3475"/>
              </a:lnSpc>
            </a:pPr>
            <a:r>
              <a:rPr dirty="0" sz="2900" spc="-50">
                <a:latin typeface="Times New Roman"/>
                <a:cs typeface="Times New Roman"/>
              </a:rPr>
              <a:t>Some</a:t>
            </a:r>
            <a:r>
              <a:rPr dirty="0" sz="2900" spc="-125">
                <a:latin typeface="Times New Roman"/>
                <a:cs typeface="Times New Roman"/>
              </a:rPr>
              <a:t> </a:t>
            </a:r>
            <a:r>
              <a:rPr dirty="0" sz="2900" spc="-40">
                <a:latin typeface="Times New Roman"/>
                <a:cs typeface="Times New Roman"/>
              </a:rPr>
              <a:t>functions</a:t>
            </a:r>
            <a:r>
              <a:rPr dirty="0" sz="2900" spc="-125">
                <a:latin typeface="Times New Roman"/>
                <a:cs typeface="Times New Roman"/>
              </a:rPr>
              <a:t> </a:t>
            </a:r>
            <a:r>
              <a:rPr dirty="0" sz="2900" spc="-35">
                <a:latin typeface="Times New Roman"/>
                <a:cs typeface="Times New Roman"/>
              </a:rPr>
              <a:t>follow</a:t>
            </a:r>
            <a:r>
              <a:rPr dirty="0" sz="2900" spc="-125">
                <a:latin typeface="Times New Roman"/>
                <a:cs typeface="Times New Roman"/>
              </a:rPr>
              <a:t> </a:t>
            </a:r>
            <a:r>
              <a:rPr dirty="0" sz="2900" spc="-45">
                <a:latin typeface="Times New Roman"/>
                <a:cs typeface="Times New Roman"/>
              </a:rPr>
              <a:t>symbolic</a:t>
            </a:r>
            <a:r>
              <a:rPr dirty="0" sz="2900" spc="-125">
                <a:latin typeface="Times New Roman"/>
                <a:cs typeface="Times New Roman"/>
              </a:rPr>
              <a:t> </a:t>
            </a:r>
            <a:r>
              <a:rPr dirty="0" sz="2900" spc="-25">
                <a:latin typeface="Times New Roman"/>
                <a:cs typeface="Times New Roman"/>
              </a:rPr>
              <a:t>links,</a:t>
            </a:r>
            <a:r>
              <a:rPr dirty="0" sz="2900" spc="-125">
                <a:latin typeface="Times New Roman"/>
                <a:cs typeface="Times New Roman"/>
              </a:rPr>
              <a:t> </a:t>
            </a:r>
            <a:r>
              <a:rPr dirty="0" sz="2900" spc="-35">
                <a:latin typeface="Times New Roman"/>
                <a:cs typeface="Times New Roman"/>
              </a:rPr>
              <a:t>others</a:t>
            </a:r>
            <a:r>
              <a:rPr dirty="0" sz="2900" spc="-125">
                <a:latin typeface="Times New Roman"/>
                <a:cs typeface="Times New Roman"/>
              </a:rPr>
              <a:t> </a:t>
            </a:r>
            <a:r>
              <a:rPr dirty="0" sz="2900" spc="-10">
                <a:latin typeface="Times New Roman"/>
                <a:cs typeface="Times New Roman"/>
              </a:rPr>
              <a:t>don't</a:t>
            </a:r>
            <a:endParaRPr sz="2900">
              <a:latin typeface="Times New Roman"/>
              <a:cs typeface="Times New Roman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728471" y="1545335"/>
            <a:ext cx="9973310" cy="2222500"/>
            <a:chOff x="728471" y="1545335"/>
            <a:chExt cx="9973310" cy="2222500"/>
          </a:xfrm>
        </p:grpSpPr>
        <p:sp>
          <p:nvSpPr>
            <p:cNvPr id="11" name="object 11" descr=""/>
            <p:cNvSpPr/>
            <p:nvPr/>
          </p:nvSpPr>
          <p:spPr>
            <a:xfrm>
              <a:off x="728471" y="1545335"/>
              <a:ext cx="9973310" cy="2222500"/>
            </a:xfrm>
            <a:custGeom>
              <a:avLst/>
              <a:gdLst/>
              <a:ahLst/>
              <a:cxnLst/>
              <a:rect l="l" t="t" r="r" b="b"/>
              <a:pathLst>
                <a:path w="9973310" h="2222500">
                  <a:moveTo>
                    <a:pt x="9973055" y="2221991"/>
                  </a:moveTo>
                  <a:lnTo>
                    <a:pt x="0" y="2221991"/>
                  </a:lnTo>
                  <a:lnTo>
                    <a:pt x="0" y="0"/>
                  </a:lnTo>
                  <a:lnTo>
                    <a:pt x="9973055" y="0"/>
                  </a:lnTo>
                  <a:lnTo>
                    <a:pt x="9973055" y="140779"/>
                  </a:lnTo>
                  <a:lnTo>
                    <a:pt x="229647" y="140779"/>
                  </a:lnTo>
                  <a:lnTo>
                    <a:pt x="220810" y="141590"/>
                  </a:lnTo>
                  <a:lnTo>
                    <a:pt x="188599" y="168067"/>
                  </a:lnTo>
                  <a:lnTo>
                    <a:pt x="185356" y="185070"/>
                  </a:lnTo>
                  <a:lnTo>
                    <a:pt x="185356" y="1947862"/>
                  </a:lnTo>
                  <a:lnTo>
                    <a:pt x="205151" y="1984856"/>
                  </a:lnTo>
                  <a:lnTo>
                    <a:pt x="229647" y="1992153"/>
                  </a:lnTo>
                  <a:lnTo>
                    <a:pt x="9973055" y="1992153"/>
                  </a:lnTo>
                  <a:lnTo>
                    <a:pt x="9973055" y="2221991"/>
                  </a:lnTo>
                  <a:close/>
                </a:path>
                <a:path w="9973310" h="2222500">
                  <a:moveTo>
                    <a:pt x="9973055" y="1992153"/>
                  </a:moveTo>
                  <a:lnTo>
                    <a:pt x="9743408" y="1992153"/>
                  </a:lnTo>
                  <a:lnTo>
                    <a:pt x="9752244" y="1991342"/>
                  </a:lnTo>
                  <a:lnTo>
                    <a:pt x="9760410" y="1988910"/>
                  </a:lnTo>
                  <a:lnTo>
                    <a:pt x="9786888" y="1956699"/>
                  </a:lnTo>
                  <a:lnTo>
                    <a:pt x="9787699" y="1947862"/>
                  </a:lnTo>
                  <a:lnTo>
                    <a:pt x="9787699" y="185070"/>
                  </a:lnTo>
                  <a:lnTo>
                    <a:pt x="9767903" y="148076"/>
                  </a:lnTo>
                  <a:lnTo>
                    <a:pt x="9743408" y="140779"/>
                  </a:lnTo>
                  <a:lnTo>
                    <a:pt x="9973055" y="140779"/>
                  </a:lnTo>
                  <a:lnTo>
                    <a:pt x="9973055" y="1992153"/>
                  </a:lnTo>
                  <a:close/>
                </a:path>
              </a:pathLst>
            </a:custGeom>
            <a:solidFill>
              <a:srgbClr val="000000">
                <a:alpha val="148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913828" y="1686115"/>
              <a:ext cx="9602470" cy="1851660"/>
            </a:xfrm>
            <a:custGeom>
              <a:avLst/>
              <a:gdLst/>
              <a:ahLst/>
              <a:cxnLst/>
              <a:rect l="l" t="t" r="r" b="b"/>
              <a:pathLst>
                <a:path w="9602470" h="1851660">
                  <a:moveTo>
                    <a:pt x="9563924" y="1851374"/>
                  </a:moveTo>
                  <a:lnTo>
                    <a:pt x="38417" y="1851374"/>
                  </a:lnTo>
                  <a:lnTo>
                    <a:pt x="32767" y="1850250"/>
                  </a:lnTo>
                  <a:lnTo>
                    <a:pt x="1123" y="1818605"/>
                  </a:lnTo>
                  <a:lnTo>
                    <a:pt x="0" y="1812956"/>
                  </a:lnTo>
                  <a:lnTo>
                    <a:pt x="0" y="1807083"/>
                  </a:lnTo>
                  <a:lnTo>
                    <a:pt x="0" y="38417"/>
                  </a:lnTo>
                  <a:lnTo>
                    <a:pt x="21915" y="5618"/>
                  </a:lnTo>
                  <a:lnTo>
                    <a:pt x="38417" y="0"/>
                  </a:lnTo>
                  <a:lnTo>
                    <a:pt x="9563924" y="0"/>
                  </a:lnTo>
                  <a:lnTo>
                    <a:pt x="9596721" y="21915"/>
                  </a:lnTo>
                  <a:lnTo>
                    <a:pt x="9602342" y="38417"/>
                  </a:lnTo>
                  <a:lnTo>
                    <a:pt x="9602342" y="1812956"/>
                  </a:lnTo>
                  <a:lnTo>
                    <a:pt x="9580427" y="1845754"/>
                  </a:lnTo>
                  <a:lnTo>
                    <a:pt x="9569573" y="1850250"/>
                  </a:lnTo>
                  <a:lnTo>
                    <a:pt x="9563924" y="1851374"/>
                  </a:lnTo>
                  <a:close/>
                </a:path>
              </a:pathLst>
            </a:custGeom>
            <a:solidFill>
              <a:srgbClr val="F0F0F0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1122584" y="1819496"/>
            <a:ext cx="8815705" cy="1434465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dirty="0" sz="1200">
                <a:latin typeface="Courier New"/>
                <a:cs typeface="Courier New"/>
              </a:rPr>
              <a:t>#include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 spc="-10">
                <a:latin typeface="Courier New"/>
                <a:cs typeface="Courier New"/>
              </a:rPr>
              <a:t>&lt;unistd.h&gt;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dirty="0" sz="1200">
                <a:latin typeface="Courier New"/>
                <a:cs typeface="Courier New"/>
              </a:rPr>
              <a:t>int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symlink(const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char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*actualpath,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const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char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 spc="-10">
                <a:latin typeface="Courier New"/>
                <a:cs typeface="Courier New"/>
              </a:rPr>
              <a:t>*sympath);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dirty="0" sz="1200">
                <a:latin typeface="Courier New"/>
                <a:cs typeface="Courier New"/>
              </a:rPr>
              <a:t>int</a:t>
            </a:r>
            <a:r>
              <a:rPr dirty="0" sz="1200" spc="30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symlinkat(const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char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*actualpath,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int</a:t>
            </a:r>
            <a:r>
              <a:rPr dirty="0" sz="1200" spc="30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fd,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const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char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 spc="-10">
                <a:latin typeface="Courier New"/>
                <a:cs typeface="Courier New"/>
              </a:rPr>
              <a:t>*sympath);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894"/>
              </a:spcBef>
            </a:pP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Courier New"/>
                <a:cs typeface="Courier New"/>
              </a:rPr>
              <a:t>ssize_t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readlink(const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char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*restrict</a:t>
            </a:r>
            <a:r>
              <a:rPr dirty="0" sz="1200" spc="40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pathname,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char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*restrict</a:t>
            </a:r>
            <a:r>
              <a:rPr dirty="0" sz="1200" spc="40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buf,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size_t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 spc="-10">
                <a:latin typeface="Courier New"/>
                <a:cs typeface="Courier New"/>
              </a:rPr>
              <a:t>bufsize);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dirty="0" sz="1200">
                <a:latin typeface="Courier New"/>
                <a:cs typeface="Courier New"/>
              </a:rPr>
              <a:t>ssize_t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readlinkat(int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fd,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const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char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*restrict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pathname,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char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*restrict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buf,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size_t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 spc="-10">
                <a:latin typeface="Courier New"/>
                <a:cs typeface="Courier New"/>
              </a:rPr>
              <a:t>bufsize);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114299" y="6305549"/>
            <a:ext cx="504825" cy="247650"/>
          </a:xfrm>
          <a:custGeom>
            <a:avLst/>
            <a:gdLst/>
            <a:ahLst/>
            <a:cxnLst/>
            <a:rect l="l" t="t" r="r" b="b"/>
            <a:pathLst>
              <a:path w="504825" h="247650">
                <a:moveTo>
                  <a:pt x="504824" y="247649"/>
                </a:moveTo>
                <a:lnTo>
                  <a:pt x="0" y="247649"/>
                </a:lnTo>
                <a:lnTo>
                  <a:pt x="0" y="0"/>
                </a:lnTo>
                <a:lnTo>
                  <a:pt x="504824" y="0"/>
                </a:lnTo>
                <a:lnTo>
                  <a:pt x="50482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10</a:t>
            </a:fld>
            <a:r>
              <a:rPr dirty="0" spc="165"/>
              <a:t> </a:t>
            </a:r>
            <a:r>
              <a:rPr dirty="0"/>
              <a:t>/</a:t>
            </a:r>
            <a:r>
              <a:rPr dirty="0" spc="165"/>
              <a:t> </a:t>
            </a:r>
            <a:r>
              <a:rPr dirty="0" spc="-35"/>
              <a:t>25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349" y="158908"/>
            <a:ext cx="2360930" cy="7162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60"/>
              <a:t>File</a:t>
            </a:r>
            <a:r>
              <a:rPr dirty="0" spc="-210"/>
              <a:t> </a:t>
            </a:r>
            <a:r>
              <a:rPr dirty="0" spc="-105"/>
              <a:t>Times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400049" y="1305210"/>
            <a:ext cx="10629900" cy="4712970"/>
          </a:xfrm>
          <a:custGeom>
            <a:avLst/>
            <a:gdLst/>
            <a:ahLst/>
            <a:cxnLst/>
            <a:rect l="l" t="t" r="r" b="b"/>
            <a:pathLst>
              <a:path w="10629900" h="4712970">
                <a:moveTo>
                  <a:pt x="10591481" y="4712588"/>
                </a:moveTo>
                <a:lnTo>
                  <a:pt x="38417" y="4712588"/>
                </a:lnTo>
                <a:lnTo>
                  <a:pt x="32768" y="4711464"/>
                </a:lnTo>
                <a:lnTo>
                  <a:pt x="1123" y="4679820"/>
                </a:lnTo>
                <a:lnTo>
                  <a:pt x="0" y="4674170"/>
                </a:lnTo>
                <a:lnTo>
                  <a:pt x="0" y="4668297"/>
                </a:lnTo>
                <a:lnTo>
                  <a:pt x="0" y="38417"/>
                </a:lnTo>
                <a:lnTo>
                  <a:pt x="21915" y="5619"/>
                </a:lnTo>
                <a:lnTo>
                  <a:pt x="38417" y="0"/>
                </a:lnTo>
                <a:lnTo>
                  <a:pt x="10591481" y="0"/>
                </a:lnTo>
                <a:lnTo>
                  <a:pt x="10624279" y="21915"/>
                </a:lnTo>
                <a:lnTo>
                  <a:pt x="10629898" y="38417"/>
                </a:lnTo>
                <a:lnTo>
                  <a:pt x="10629898" y="4674170"/>
                </a:lnTo>
                <a:lnTo>
                  <a:pt x="10607983" y="4706968"/>
                </a:lnTo>
                <a:lnTo>
                  <a:pt x="10597130" y="4711464"/>
                </a:lnTo>
                <a:lnTo>
                  <a:pt x="10591481" y="4712588"/>
                </a:lnTo>
                <a:close/>
              </a:path>
            </a:pathLst>
          </a:custGeom>
          <a:solidFill>
            <a:srgbClr val="F0F0F0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577215" y="1482375"/>
          <a:ext cx="10351770" cy="4118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69210"/>
                <a:gridCol w="2569210"/>
                <a:gridCol w="2560320"/>
                <a:gridCol w="2569209"/>
              </a:tblGrid>
              <a:tr h="664210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dirty="0" sz="2300" spc="-65" b="1">
                          <a:latin typeface="Times New Roman"/>
                          <a:cs typeface="Times New Roman"/>
                        </a:rPr>
                        <a:t>Time</a:t>
                      </a:r>
                      <a:r>
                        <a:rPr dirty="0" sz="2300" spc="-1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300" spc="-10" b="1">
                          <a:latin typeface="Times New Roman"/>
                          <a:cs typeface="Times New Roman"/>
                        </a:rPr>
                        <a:t>Attribute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82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dirty="0" sz="2300" spc="-10" b="1">
                          <a:latin typeface="Times New Roman"/>
                          <a:cs typeface="Times New Roman"/>
                        </a:rPr>
                        <a:t>Description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82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dirty="0" sz="2300" spc="-35" b="1">
                          <a:latin typeface="Times New Roman"/>
                          <a:cs typeface="Times New Roman"/>
                        </a:rPr>
                        <a:t>Updated</a:t>
                      </a:r>
                      <a:r>
                        <a:rPr dirty="0" sz="2300" spc="-7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300" spc="-25" b="1">
                          <a:latin typeface="Times New Roman"/>
                          <a:cs typeface="Times New Roman"/>
                        </a:rPr>
                        <a:t>By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82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dirty="0" sz="2300" spc="-25" b="1">
                          <a:latin typeface="Times New Roman"/>
                          <a:cs typeface="Times New Roman"/>
                        </a:rPr>
                        <a:t>Display</a:t>
                      </a:r>
                      <a:r>
                        <a:rPr dirty="0" sz="2300" spc="-9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300" spc="-10" b="1">
                          <a:latin typeface="Times New Roman"/>
                          <a:cs typeface="Times New Roman"/>
                        </a:rPr>
                        <a:t>Command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82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5099"/>
                      </a:srgbClr>
                    </a:solidFill>
                  </a:tcPr>
                </a:tc>
              </a:tr>
              <a:tr h="1027430">
                <a:tc>
                  <a:txBody>
                    <a:bodyPr/>
                    <a:lstStyle/>
                    <a:p>
                      <a:pPr marL="146050" marR="1037590">
                        <a:lnSpc>
                          <a:spcPct val="103600"/>
                        </a:lnSpc>
                        <a:spcBef>
                          <a:spcPts val="910"/>
                        </a:spcBef>
                      </a:pPr>
                      <a:r>
                        <a:rPr dirty="0" sz="2300" spc="-20">
                          <a:latin typeface="Times New Roman"/>
                          <a:cs typeface="Times New Roman"/>
                        </a:rPr>
                        <a:t>Access</a:t>
                      </a:r>
                      <a:r>
                        <a:rPr dirty="0" sz="2300" spc="-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300" spc="-50">
                          <a:latin typeface="Times New Roman"/>
                          <a:cs typeface="Times New Roman"/>
                        </a:rPr>
                        <a:t>time </a:t>
                      </a:r>
                      <a:r>
                        <a:rPr dirty="0" sz="2300" spc="-10">
                          <a:latin typeface="Times New Roman"/>
                          <a:cs typeface="Times New Roman"/>
                        </a:rPr>
                        <a:t>(st_atim)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55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3510" marR="166370">
                        <a:lnSpc>
                          <a:spcPct val="103600"/>
                        </a:lnSpc>
                        <a:spcBef>
                          <a:spcPts val="910"/>
                        </a:spcBef>
                      </a:pPr>
                      <a:r>
                        <a:rPr dirty="0" sz="2300" spc="-10">
                          <a:latin typeface="Times New Roman"/>
                          <a:cs typeface="Times New Roman"/>
                        </a:rPr>
                        <a:t>Last</a:t>
                      </a:r>
                      <a:r>
                        <a:rPr dirty="0" sz="2300" spc="-1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300" spc="-10">
                          <a:latin typeface="Times New Roman"/>
                          <a:cs typeface="Times New Roman"/>
                        </a:rPr>
                        <a:t>time</a:t>
                      </a:r>
                      <a:r>
                        <a:rPr dirty="0" sz="2300" spc="-1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300">
                          <a:latin typeface="Times New Roman"/>
                          <a:cs typeface="Times New Roman"/>
                        </a:rPr>
                        <a:t>file</a:t>
                      </a:r>
                      <a:r>
                        <a:rPr dirty="0" sz="2300" spc="-1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300" spc="-20">
                          <a:latin typeface="Times New Roman"/>
                          <a:cs typeface="Times New Roman"/>
                        </a:rPr>
                        <a:t>data </a:t>
                      </a:r>
                      <a:r>
                        <a:rPr dirty="0" sz="2300">
                          <a:latin typeface="Times New Roman"/>
                          <a:cs typeface="Times New Roman"/>
                        </a:rPr>
                        <a:t>was</a:t>
                      </a:r>
                      <a:r>
                        <a:rPr dirty="0" sz="2300" spc="-11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300" spc="-20">
                          <a:latin typeface="Times New Roman"/>
                          <a:cs typeface="Times New Roman"/>
                        </a:rPr>
                        <a:t>accessed</a:t>
                      </a:r>
                      <a:r>
                        <a:rPr dirty="0" sz="2300" spc="-11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300" spc="-45">
                          <a:latin typeface="Times New Roman"/>
                          <a:cs typeface="Times New Roman"/>
                        </a:rPr>
                        <a:t>(read)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55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2405"/>
                        </a:spcBef>
                      </a:pPr>
                      <a:r>
                        <a:rPr dirty="0" sz="2300" spc="-20">
                          <a:latin typeface="Times New Roman"/>
                          <a:cs typeface="Times New Roman"/>
                        </a:rPr>
                        <a:t>read(),</a:t>
                      </a:r>
                      <a:r>
                        <a:rPr dirty="0" sz="23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300" spc="-20">
                          <a:latin typeface="Times New Roman"/>
                          <a:cs typeface="Times New Roman"/>
                        </a:rPr>
                        <a:t>readv(),</a:t>
                      </a:r>
                      <a:r>
                        <a:rPr dirty="0" sz="2300" spc="-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300" spc="-20">
                          <a:latin typeface="Times New Roman"/>
                          <a:cs typeface="Times New Roman"/>
                        </a:rPr>
                        <a:t>etc.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054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  <a:spcBef>
                          <a:spcPts val="2405"/>
                        </a:spcBef>
                      </a:pPr>
                      <a:r>
                        <a:rPr dirty="0" sz="2300">
                          <a:latin typeface="Times New Roman"/>
                          <a:cs typeface="Times New Roman"/>
                        </a:rPr>
                        <a:t>ls</a:t>
                      </a:r>
                      <a:r>
                        <a:rPr dirty="0" sz="230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300" spc="-4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2300" spc="-25">
                          <a:latin typeface="Times New Roman"/>
                          <a:cs typeface="Times New Roman"/>
                        </a:rPr>
                        <a:t>lu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054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27430">
                <a:tc>
                  <a:txBody>
                    <a:bodyPr/>
                    <a:lstStyle/>
                    <a:p>
                      <a:pPr marL="146050" marR="360045">
                        <a:lnSpc>
                          <a:spcPct val="103600"/>
                        </a:lnSpc>
                        <a:spcBef>
                          <a:spcPts val="910"/>
                        </a:spcBef>
                      </a:pPr>
                      <a:r>
                        <a:rPr dirty="0" sz="2300" spc="-30">
                          <a:latin typeface="Times New Roman"/>
                          <a:cs typeface="Times New Roman"/>
                        </a:rPr>
                        <a:t>Modification</a:t>
                      </a:r>
                      <a:r>
                        <a:rPr dirty="0" sz="23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300" spc="-35">
                          <a:latin typeface="Times New Roman"/>
                          <a:cs typeface="Times New Roman"/>
                        </a:rPr>
                        <a:t>time </a:t>
                      </a:r>
                      <a:r>
                        <a:rPr dirty="0" sz="2300" spc="-10">
                          <a:latin typeface="Times New Roman"/>
                          <a:cs typeface="Times New Roman"/>
                        </a:rPr>
                        <a:t>(st_mtim)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55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3510" marR="362585">
                        <a:lnSpc>
                          <a:spcPct val="103600"/>
                        </a:lnSpc>
                        <a:spcBef>
                          <a:spcPts val="910"/>
                        </a:spcBef>
                      </a:pPr>
                      <a:r>
                        <a:rPr dirty="0" sz="2300" spc="-10">
                          <a:latin typeface="Times New Roman"/>
                          <a:cs typeface="Times New Roman"/>
                        </a:rPr>
                        <a:t>Last</a:t>
                      </a:r>
                      <a:r>
                        <a:rPr dirty="0" sz="2300" spc="-1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300" spc="-10">
                          <a:latin typeface="Times New Roman"/>
                          <a:cs typeface="Times New Roman"/>
                        </a:rPr>
                        <a:t>time</a:t>
                      </a:r>
                      <a:r>
                        <a:rPr dirty="0" sz="2300" spc="-1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300">
                          <a:latin typeface="Times New Roman"/>
                          <a:cs typeface="Times New Roman"/>
                        </a:rPr>
                        <a:t>file</a:t>
                      </a:r>
                      <a:r>
                        <a:rPr dirty="0" sz="2300" spc="-1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300" spc="-25">
                          <a:latin typeface="Times New Roman"/>
                          <a:cs typeface="Times New Roman"/>
                        </a:rPr>
                        <a:t>data </a:t>
                      </a:r>
                      <a:r>
                        <a:rPr dirty="0" sz="2300">
                          <a:latin typeface="Times New Roman"/>
                          <a:cs typeface="Times New Roman"/>
                        </a:rPr>
                        <a:t>was</a:t>
                      </a:r>
                      <a:r>
                        <a:rPr dirty="0" sz="2300" spc="-1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300" spc="-10">
                          <a:latin typeface="Times New Roman"/>
                          <a:cs typeface="Times New Roman"/>
                        </a:rPr>
                        <a:t>modified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55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1605" marR="513715">
                        <a:lnSpc>
                          <a:spcPct val="103600"/>
                        </a:lnSpc>
                        <a:spcBef>
                          <a:spcPts val="910"/>
                        </a:spcBef>
                      </a:pPr>
                      <a:r>
                        <a:rPr dirty="0" sz="2300" spc="-20">
                          <a:latin typeface="Times New Roman"/>
                          <a:cs typeface="Times New Roman"/>
                        </a:rPr>
                        <a:t>write(),</a:t>
                      </a:r>
                      <a:r>
                        <a:rPr dirty="0" sz="2300" spc="-10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300" spc="-30">
                          <a:latin typeface="Times New Roman"/>
                          <a:cs typeface="Times New Roman"/>
                        </a:rPr>
                        <a:t>writev(), </a:t>
                      </a:r>
                      <a:r>
                        <a:rPr dirty="0" sz="2300" spc="-25">
                          <a:latin typeface="Times New Roman"/>
                          <a:cs typeface="Times New Roman"/>
                        </a:rPr>
                        <a:t>truncate(),</a:t>
                      </a:r>
                      <a:r>
                        <a:rPr dirty="0" sz="23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300" spc="-20">
                          <a:latin typeface="Times New Roman"/>
                          <a:cs typeface="Times New Roman"/>
                        </a:rPr>
                        <a:t>etc.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55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  <a:spcBef>
                          <a:spcPts val="2475"/>
                        </a:spcBef>
                      </a:pPr>
                      <a:r>
                        <a:rPr dirty="0" sz="2300">
                          <a:latin typeface="Times New Roman"/>
                          <a:cs typeface="Times New Roman"/>
                        </a:rPr>
                        <a:t>ls</a:t>
                      </a:r>
                      <a:r>
                        <a:rPr dirty="0" sz="230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300" spc="-4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2300" spc="-50">
                          <a:latin typeface="Times New Roman"/>
                          <a:cs typeface="Times New Roman"/>
                        </a:rPr>
                        <a:t>l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143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99540">
                <a:tc>
                  <a:txBody>
                    <a:bodyPr/>
                    <a:lstStyle/>
                    <a:p>
                      <a:pPr marL="146050" marR="667385">
                        <a:lnSpc>
                          <a:spcPct val="103600"/>
                        </a:lnSpc>
                        <a:spcBef>
                          <a:spcPts val="2375"/>
                        </a:spcBef>
                      </a:pPr>
                      <a:r>
                        <a:rPr dirty="0" sz="2300" spc="-40">
                          <a:latin typeface="Times New Roman"/>
                          <a:cs typeface="Times New Roman"/>
                        </a:rPr>
                        <a:t>Changed-</a:t>
                      </a:r>
                      <a:r>
                        <a:rPr dirty="0" sz="2300" spc="-40">
                          <a:latin typeface="Times New Roman"/>
                          <a:cs typeface="Times New Roman"/>
                        </a:rPr>
                        <a:t>status </a:t>
                      </a:r>
                      <a:r>
                        <a:rPr dirty="0" sz="2300" spc="-10">
                          <a:latin typeface="Times New Roman"/>
                          <a:cs typeface="Times New Roman"/>
                        </a:rPr>
                        <a:t>time</a:t>
                      </a:r>
                      <a:r>
                        <a:rPr dirty="0" sz="2300" spc="-1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300" spc="-10">
                          <a:latin typeface="Times New Roman"/>
                          <a:cs typeface="Times New Roman"/>
                        </a:rPr>
                        <a:t>(st_ctim)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016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just" marL="143510" marR="559435">
                        <a:lnSpc>
                          <a:spcPct val="104900"/>
                        </a:lnSpc>
                        <a:spcBef>
                          <a:spcPts val="875"/>
                        </a:spcBef>
                      </a:pPr>
                      <a:r>
                        <a:rPr dirty="0" sz="2300" spc="-10">
                          <a:latin typeface="Times New Roman"/>
                          <a:cs typeface="Times New Roman"/>
                        </a:rPr>
                        <a:t>Last</a:t>
                      </a:r>
                      <a:r>
                        <a:rPr dirty="0" sz="2300" spc="-1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300" spc="-10">
                          <a:latin typeface="Times New Roman"/>
                          <a:cs typeface="Times New Roman"/>
                        </a:rPr>
                        <a:t>time</a:t>
                      </a:r>
                      <a:r>
                        <a:rPr dirty="0" sz="2300" spc="-1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300" spc="-35">
                          <a:latin typeface="Times New Roman"/>
                          <a:cs typeface="Times New Roman"/>
                        </a:rPr>
                        <a:t>i-</a:t>
                      </a:r>
                      <a:r>
                        <a:rPr dirty="0" sz="2300" spc="-30">
                          <a:latin typeface="Times New Roman"/>
                          <a:cs typeface="Times New Roman"/>
                        </a:rPr>
                        <a:t>node information</a:t>
                      </a:r>
                      <a:r>
                        <a:rPr dirty="0" sz="23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300" spc="-25">
                          <a:latin typeface="Times New Roman"/>
                          <a:cs typeface="Times New Roman"/>
                        </a:rPr>
                        <a:t>was </a:t>
                      </a:r>
                      <a:r>
                        <a:rPr dirty="0" sz="2300" spc="-10">
                          <a:latin typeface="Times New Roman"/>
                          <a:cs typeface="Times New Roman"/>
                        </a:rPr>
                        <a:t>changed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11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1605" marR="292735">
                        <a:lnSpc>
                          <a:spcPct val="103600"/>
                        </a:lnSpc>
                        <a:spcBef>
                          <a:spcPts val="2375"/>
                        </a:spcBef>
                      </a:pPr>
                      <a:r>
                        <a:rPr dirty="0" sz="2300" spc="-30">
                          <a:latin typeface="Times New Roman"/>
                          <a:cs typeface="Times New Roman"/>
                        </a:rPr>
                        <a:t>chmod(),</a:t>
                      </a:r>
                      <a:r>
                        <a:rPr dirty="0" sz="230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300" spc="-35">
                          <a:latin typeface="Times New Roman"/>
                          <a:cs typeface="Times New Roman"/>
                        </a:rPr>
                        <a:t>chown(), </a:t>
                      </a:r>
                      <a:r>
                        <a:rPr dirty="0" sz="2300" spc="-20">
                          <a:latin typeface="Times New Roman"/>
                          <a:cs typeface="Times New Roman"/>
                        </a:rPr>
                        <a:t>link(),</a:t>
                      </a:r>
                      <a:r>
                        <a:rPr dirty="0" sz="2300" spc="-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300" spc="-20">
                          <a:latin typeface="Times New Roman"/>
                          <a:cs typeface="Times New Roman"/>
                        </a:rPr>
                        <a:t>etc.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016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147955">
                        <a:lnSpc>
                          <a:spcPct val="100000"/>
                        </a:lnSpc>
                      </a:pPr>
                      <a:r>
                        <a:rPr dirty="0" sz="2300">
                          <a:latin typeface="Times New Roman"/>
                          <a:cs typeface="Times New Roman"/>
                        </a:rPr>
                        <a:t>ls</a:t>
                      </a:r>
                      <a:r>
                        <a:rPr dirty="0" sz="230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300" spc="-4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2300" spc="-25">
                          <a:latin typeface="Times New Roman"/>
                          <a:cs typeface="Times New Roman"/>
                        </a:rPr>
                        <a:t>lc</a:t>
                      </a: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90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 descr=""/>
          <p:cNvSpPr/>
          <p:nvPr/>
        </p:nvSpPr>
        <p:spPr>
          <a:xfrm>
            <a:off x="114299" y="6305549"/>
            <a:ext cx="504825" cy="247650"/>
          </a:xfrm>
          <a:custGeom>
            <a:avLst/>
            <a:gdLst/>
            <a:ahLst/>
            <a:cxnLst/>
            <a:rect l="l" t="t" r="r" b="b"/>
            <a:pathLst>
              <a:path w="504825" h="247650">
                <a:moveTo>
                  <a:pt x="504824" y="247649"/>
                </a:moveTo>
                <a:lnTo>
                  <a:pt x="0" y="247649"/>
                </a:lnTo>
                <a:lnTo>
                  <a:pt x="0" y="0"/>
                </a:lnTo>
                <a:lnTo>
                  <a:pt x="504824" y="0"/>
                </a:lnTo>
                <a:lnTo>
                  <a:pt x="50482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10</a:t>
            </a:fld>
            <a:r>
              <a:rPr dirty="0" spc="165"/>
              <a:t> </a:t>
            </a:r>
            <a:r>
              <a:rPr dirty="0"/>
              <a:t>/</a:t>
            </a:r>
            <a:r>
              <a:rPr dirty="0" spc="165"/>
              <a:t> </a:t>
            </a:r>
            <a:r>
              <a:rPr dirty="0" spc="-35"/>
              <a:t>25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349" y="158908"/>
            <a:ext cx="4634230" cy="7162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80"/>
              <a:t>Changing</a:t>
            </a:r>
            <a:r>
              <a:rPr dirty="0" spc="-140"/>
              <a:t> </a:t>
            </a:r>
            <a:r>
              <a:rPr dirty="0" spc="-60"/>
              <a:t>File</a:t>
            </a:r>
            <a:r>
              <a:rPr dirty="0" spc="-210"/>
              <a:t> </a:t>
            </a:r>
            <a:r>
              <a:rPr dirty="0" spc="-95"/>
              <a:t>Times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400049" y="1331785"/>
            <a:ext cx="10629900" cy="4659630"/>
            <a:chOff x="400049" y="1331785"/>
            <a:chExt cx="10629900" cy="4659630"/>
          </a:xfrm>
        </p:grpSpPr>
        <p:sp>
          <p:nvSpPr>
            <p:cNvPr id="4" name="object 4" descr=""/>
            <p:cNvSpPr/>
            <p:nvPr/>
          </p:nvSpPr>
          <p:spPr>
            <a:xfrm>
              <a:off x="400049" y="1331785"/>
              <a:ext cx="10629900" cy="4659630"/>
            </a:xfrm>
            <a:custGeom>
              <a:avLst/>
              <a:gdLst/>
              <a:ahLst/>
              <a:cxnLst/>
              <a:rect l="l" t="t" r="r" b="b"/>
              <a:pathLst>
                <a:path w="10629900" h="4659630">
                  <a:moveTo>
                    <a:pt x="10591481" y="4659438"/>
                  </a:moveTo>
                  <a:lnTo>
                    <a:pt x="38417" y="4659438"/>
                  </a:lnTo>
                  <a:lnTo>
                    <a:pt x="32768" y="4658314"/>
                  </a:lnTo>
                  <a:lnTo>
                    <a:pt x="1123" y="4626670"/>
                  </a:lnTo>
                  <a:lnTo>
                    <a:pt x="0" y="4621021"/>
                  </a:lnTo>
                  <a:lnTo>
                    <a:pt x="0" y="4615148"/>
                  </a:lnTo>
                  <a:lnTo>
                    <a:pt x="0" y="38417"/>
                  </a:lnTo>
                  <a:lnTo>
                    <a:pt x="21915" y="5619"/>
                  </a:lnTo>
                  <a:lnTo>
                    <a:pt x="38417" y="0"/>
                  </a:lnTo>
                  <a:lnTo>
                    <a:pt x="10591481" y="0"/>
                  </a:lnTo>
                  <a:lnTo>
                    <a:pt x="10624279" y="21915"/>
                  </a:lnTo>
                  <a:lnTo>
                    <a:pt x="10629898" y="38417"/>
                  </a:lnTo>
                  <a:lnTo>
                    <a:pt x="10629898" y="4621021"/>
                  </a:lnTo>
                  <a:lnTo>
                    <a:pt x="10607983" y="4653819"/>
                  </a:lnTo>
                  <a:lnTo>
                    <a:pt x="10597130" y="4658314"/>
                  </a:lnTo>
                  <a:lnTo>
                    <a:pt x="10591481" y="4659438"/>
                  </a:lnTo>
                  <a:close/>
                </a:path>
              </a:pathLst>
            </a:custGeom>
            <a:solidFill>
              <a:srgbClr val="F0F0F0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29967" y="3900677"/>
              <a:ext cx="106299" cy="106298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29967" y="4361306"/>
              <a:ext cx="106299" cy="106298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29967" y="4821935"/>
              <a:ext cx="106299" cy="106299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29967" y="5282564"/>
              <a:ext cx="106299" cy="106299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/>
          <p:nvPr/>
        </p:nvSpPr>
        <p:spPr>
          <a:xfrm>
            <a:off x="2292704" y="3676115"/>
            <a:ext cx="7553325" cy="185293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>
              <a:lnSpc>
                <a:spcPts val="3629"/>
              </a:lnSpc>
              <a:spcBef>
                <a:spcPts val="70"/>
              </a:spcBef>
            </a:pPr>
            <a:r>
              <a:rPr dirty="0" sz="2900" spc="-25">
                <a:latin typeface="Times New Roman"/>
                <a:cs typeface="Times New Roman"/>
              </a:rPr>
              <a:t>Can</a:t>
            </a:r>
            <a:r>
              <a:rPr dirty="0" sz="2900" spc="-135">
                <a:latin typeface="Times New Roman"/>
                <a:cs typeface="Times New Roman"/>
              </a:rPr>
              <a:t> </a:t>
            </a:r>
            <a:r>
              <a:rPr dirty="0" sz="2900" spc="-40">
                <a:latin typeface="Times New Roman"/>
                <a:cs typeface="Times New Roman"/>
              </a:rPr>
              <a:t>explicitly</a:t>
            </a:r>
            <a:r>
              <a:rPr dirty="0" sz="2900" spc="-130">
                <a:latin typeface="Times New Roman"/>
                <a:cs typeface="Times New Roman"/>
              </a:rPr>
              <a:t> </a:t>
            </a:r>
            <a:r>
              <a:rPr dirty="0" sz="2900" spc="-10">
                <a:latin typeface="Times New Roman"/>
                <a:cs typeface="Times New Roman"/>
              </a:rPr>
              <a:t>set</a:t>
            </a:r>
            <a:r>
              <a:rPr dirty="0" sz="2900" spc="-130">
                <a:latin typeface="Times New Roman"/>
                <a:cs typeface="Times New Roman"/>
              </a:rPr>
              <a:t> </a:t>
            </a:r>
            <a:r>
              <a:rPr dirty="0" sz="2900" spc="-45">
                <a:latin typeface="Times New Roman"/>
                <a:cs typeface="Times New Roman"/>
              </a:rPr>
              <a:t>access</a:t>
            </a:r>
            <a:r>
              <a:rPr dirty="0" sz="2900" spc="-135">
                <a:latin typeface="Times New Roman"/>
                <a:cs typeface="Times New Roman"/>
              </a:rPr>
              <a:t> </a:t>
            </a:r>
            <a:r>
              <a:rPr dirty="0" sz="2900" spc="-20">
                <a:latin typeface="Times New Roman"/>
                <a:cs typeface="Times New Roman"/>
              </a:rPr>
              <a:t>and</a:t>
            </a:r>
            <a:r>
              <a:rPr dirty="0" sz="2900" spc="-130">
                <a:latin typeface="Times New Roman"/>
                <a:cs typeface="Times New Roman"/>
              </a:rPr>
              <a:t> </a:t>
            </a:r>
            <a:r>
              <a:rPr dirty="0" sz="2900" spc="-45">
                <a:latin typeface="Times New Roman"/>
                <a:cs typeface="Times New Roman"/>
              </a:rPr>
              <a:t>modification</a:t>
            </a:r>
            <a:r>
              <a:rPr dirty="0" sz="2900" spc="-130">
                <a:latin typeface="Times New Roman"/>
                <a:cs typeface="Times New Roman"/>
              </a:rPr>
              <a:t> </a:t>
            </a:r>
            <a:r>
              <a:rPr dirty="0" sz="2900" spc="-10">
                <a:latin typeface="Times New Roman"/>
                <a:cs typeface="Times New Roman"/>
              </a:rPr>
              <a:t>times </a:t>
            </a:r>
            <a:r>
              <a:rPr dirty="0" sz="2900" spc="-65">
                <a:latin typeface="Times New Roman"/>
                <a:cs typeface="Times New Roman"/>
              </a:rPr>
              <a:t>Changed-</a:t>
            </a:r>
            <a:r>
              <a:rPr dirty="0" sz="2900" spc="-30">
                <a:latin typeface="Times New Roman"/>
                <a:cs typeface="Times New Roman"/>
              </a:rPr>
              <a:t>status</a:t>
            </a:r>
            <a:r>
              <a:rPr dirty="0" sz="2900" spc="-110">
                <a:latin typeface="Times New Roman"/>
                <a:cs typeface="Times New Roman"/>
              </a:rPr>
              <a:t> </a:t>
            </a:r>
            <a:r>
              <a:rPr dirty="0" sz="2900" spc="-25">
                <a:latin typeface="Times New Roman"/>
                <a:cs typeface="Times New Roman"/>
              </a:rPr>
              <a:t>time</a:t>
            </a:r>
            <a:r>
              <a:rPr dirty="0" sz="2900" spc="-105">
                <a:latin typeface="Times New Roman"/>
                <a:cs typeface="Times New Roman"/>
              </a:rPr>
              <a:t> </a:t>
            </a:r>
            <a:r>
              <a:rPr dirty="0" sz="2900">
                <a:latin typeface="Times New Roman"/>
                <a:cs typeface="Times New Roman"/>
              </a:rPr>
              <a:t>is</a:t>
            </a:r>
            <a:r>
              <a:rPr dirty="0" sz="2900" spc="-110">
                <a:latin typeface="Times New Roman"/>
                <a:cs typeface="Times New Roman"/>
              </a:rPr>
              <a:t> </a:t>
            </a:r>
            <a:r>
              <a:rPr dirty="0" sz="2900" spc="-50">
                <a:latin typeface="Times New Roman"/>
                <a:cs typeface="Times New Roman"/>
              </a:rPr>
              <a:t>always</a:t>
            </a:r>
            <a:r>
              <a:rPr dirty="0" sz="2900" spc="-105">
                <a:latin typeface="Times New Roman"/>
                <a:cs typeface="Times New Roman"/>
              </a:rPr>
              <a:t> </a:t>
            </a:r>
            <a:r>
              <a:rPr dirty="0" sz="2900" spc="-50">
                <a:latin typeface="Times New Roman"/>
                <a:cs typeface="Times New Roman"/>
              </a:rPr>
              <a:t>updated</a:t>
            </a:r>
            <a:r>
              <a:rPr dirty="0" sz="2900" spc="-105">
                <a:latin typeface="Times New Roman"/>
                <a:cs typeface="Times New Roman"/>
              </a:rPr>
              <a:t> </a:t>
            </a:r>
            <a:r>
              <a:rPr dirty="0" sz="2900" spc="-30">
                <a:latin typeface="Times New Roman"/>
                <a:cs typeface="Times New Roman"/>
              </a:rPr>
              <a:t>automatically </a:t>
            </a:r>
            <a:r>
              <a:rPr dirty="0" sz="2900" spc="-55">
                <a:latin typeface="Times New Roman"/>
                <a:cs typeface="Times New Roman"/>
              </a:rPr>
              <a:t>Nanosecond</a:t>
            </a:r>
            <a:r>
              <a:rPr dirty="0" sz="2900" spc="-130">
                <a:latin typeface="Times New Roman"/>
                <a:cs typeface="Times New Roman"/>
              </a:rPr>
              <a:t> </a:t>
            </a:r>
            <a:r>
              <a:rPr dirty="0" sz="2900" spc="-40">
                <a:latin typeface="Times New Roman"/>
                <a:cs typeface="Times New Roman"/>
              </a:rPr>
              <a:t>precision</a:t>
            </a:r>
            <a:r>
              <a:rPr dirty="0" sz="2900" spc="-135">
                <a:latin typeface="Times New Roman"/>
                <a:cs typeface="Times New Roman"/>
              </a:rPr>
              <a:t> </a:t>
            </a:r>
            <a:r>
              <a:rPr dirty="0" sz="2900" spc="-20">
                <a:latin typeface="Times New Roman"/>
                <a:cs typeface="Times New Roman"/>
              </a:rPr>
              <a:t>with</a:t>
            </a:r>
            <a:r>
              <a:rPr dirty="0" sz="2900" spc="-130">
                <a:latin typeface="Times New Roman"/>
                <a:cs typeface="Times New Roman"/>
              </a:rPr>
              <a:t> </a:t>
            </a:r>
            <a:r>
              <a:rPr dirty="0" sz="2900" spc="-10">
                <a:latin typeface="Times New Roman"/>
                <a:cs typeface="Times New Roman"/>
              </a:rPr>
              <a:t>futimens/utimensat </a:t>
            </a:r>
            <a:r>
              <a:rPr dirty="0" sz="2900" spc="-55">
                <a:latin typeface="Times New Roman"/>
                <a:cs typeface="Times New Roman"/>
              </a:rPr>
              <a:t>Microsecond</a:t>
            </a:r>
            <a:r>
              <a:rPr dirty="0" sz="2900" spc="-125">
                <a:latin typeface="Times New Roman"/>
                <a:cs typeface="Times New Roman"/>
              </a:rPr>
              <a:t> </a:t>
            </a:r>
            <a:r>
              <a:rPr dirty="0" sz="2900" spc="-40">
                <a:latin typeface="Times New Roman"/>
                <a:cs typeface="Times New Roman"/>
              </a:rPr>
              <a:t>precision</a:t>
            </a:r>
            <a:r>
              <a:rPr dirty="0" sz="2900" spc="-120">
                <a:latin typeface="Times New Roman"/>
                <a:cs typeface="Times New Roman"/>
              </a:rPr>
              <a:t> </a:t>
            </a:r>
            <a:r>
              <a:rPr dirty="0" sz="2900" spc="-20">
                <a:latin typeface="Times New Roman"/>
                <a:cs typeface="Times New Roman"/>
              </a:rPr>
              <a:t>with</a:t>
            </a:r>
            <a:r>
              <a:rPr dirty="0" sz="2900" spc="-125">
                <a:latin typeface="Times New Roman"/>
                <a:cs typeface="Times New Roman"/>
              </a:rPr>
              <a:t> </a:t>
            </a:r>
            <a:r>
              <a:rPr dirty="0" sz="2900" spc="-10">
                <a:latin typeface="Times New Roman"/>
                <a:cs typeface="Times New Roman"/>
              </a:rPr>
              <a:t>utimes</a:t>
            </a:r>
            <a:endParaRPr sz="2900">
              <a:latin typeface="Times New Roman"/>
              <a:cs typeface="Times New Roman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728471" y="1545335"/>
            <a:ext cx="9973310" cy="2222500"/>
            <a:chOff x="728471" y="1545335"/>
            <a:chExt cx="9973310" cy="2222500"/>
          </a:xfrm>
        </p:grpSpPr>
        <p:sp>
          <p:nvSpPr>
            <p:cNvPr id="11" name="object 11" descr=""/>
            <p:cNvSpPr/>
            <p:nvPr/>
          </p:nvSpPr>
          <p:spPr>
            <a:xfrm>
              <a:off x="728471" y="1545335"/>
              <a:ext cx="9973310" cy="2222500"/>
            </a:xfrm>
            <a:custGeom>
              <a:avLst/>
              <a:gdLst/>
              <a:ahLst/>
              <a:cxnLst/>
              <a:rect l="l" t="t" r="r" b="b"/>
              <a:pathLst>
                <a:path w="9973310" h="2222500">
                  <a:moveTo>
                    <a:pt x="9973055" y="2221991"/>
                  </a:moveTo>
                  <a:lnTo>
                    <a:pt x="0" y="2221991"/>
                  </a:lnTo>
                  <a:lnTo>
                    <a:pt x="0" y="0"/>
                  </a:lnTo>
                  <a:lnTo>
                    <a:pt x="9973055" y="0"/>
                  </a:lnTo>
                  <a:lnTo>
                    <a:pt x="9973055" y="140779"/>
                  </a:lnTo>
                  <a:lnTo>
                    <a:pt x="229647" y="140779"/>
                  </a:lnTo>
                  <a:lnTo>
                    <a:pt x="220810" y="141590"/>
                  </a:lnTo>
                  <a:lnTo>
                    <a:pt x="188599" y="168067"/>
                  </a:lnTo>
                  <a:lnTo>
                    <a:pt x="185356" y="185070"/>
                  </a:lnTo>
                  <a:lnTo>
                    <a:pt x="185356" y="1947862"/>
                  </a:lnTo>
                  <a:lnTo>
                    <a:pt x="205151" y="1984856"/>
                  </a:lnTo>
                  <a:lnTo>
                    <a:pt x="229647" y="1992153"/>
                  </a:lnTo>
                  <a:lnTo>
                    <a:pt x="9973055" y="1992153"/>
                  </a:lnTo>
                  <a:lnTo>
                    <a:pt x="9973055" y="2221991"/>
                  </a:lnTo>
                  <a:close/>
                </a:path>
                <a:path w="9973310" h="2222500">
                  <a:moveTo>
                    <a:pt x="9973055" y="1992153"/>
                  </a:moveTo>
                  <a:lnTo>
                    <a:pt x="9743408" y="1992153"/>
                  </a:lnTo>
                  <a:lnTo>
                    <a:pt x="9752244" y="1991342"/>
                  </a:lnTo>
                  <a:lnTo>
                    <a:pt x="9760410" y="1988910"/>
                  </a:lnTo>
                  <a:lnTo>
                    <a:pt x="9786888" y="1956699"/>
                  </a:lnTo>
                  <a:lnTo>
                    <a:pt x="9787699" y="1947862"/>
                  </a:lnTo>
                  <a:lnTo>
                    <a:pt x="9787699" y="185070"/>
                  </a:lnTo>
                  <a:lnTo>
                    <a:pt x="9767903" y="148076"/>
                  </a:lnTo>
                  <a:lnTo>
                    <a:pt x="9743408" y="140779"/>
                  </a:lnTo>
                  <a:lnTo>
                    <a:pt x="9973055" y="140779"/>
                  </a:lnTo>
                  <a:lnTo>
                    <a:pt x="9973055" y="1992153"/>
                  </a:lnTo>
                  <a:close/>
                </a:path>
              </a:pathLst>
            </a:custGeom>
            <a:solidFill>
              <a:srgbClr val="000000">
                <a:alpha val="148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913828" y="1686115"/>
              <a:ext cx="9602470" cy="1851660"/>
            </a:xfrm>
            <a:custGeom>
              <a:avLst/>
              <a:gdLst/>
              <a:ahLst/>
              <a:cxnLst/>
              <a:rect l="l" t="t" r="r" b="b"/>
              <a:pathLst>
                <a:path w="9602470" h="1851660">
                  <a:moveTo>
                    <a:pt x="9563924" y="1851374"/>
                  </a:moveTo>
                  <a:lnTo>
                    <a:pt x="38417" y="1851374"/>
                  </a:lnTo>
                  <a:lnTo>
                    <a:pt x="32767" y="1850250"/>
                  </a:lnTo>
                  <a:lnTo>
                    <a:pt x="1123" y="1818605"/>
                  </a:lnTo>
                  <a:lnTo>
                    <a:pt x="0" y="1812956"/>
                  </a:lnTo>
                  <a:lnTo>
                    <a:pt x="0" y="1807083"/>
                  </a:lnTo>
                  <a:lnTo>
                    <a:pt x="0" y="38417"/>
                  </a:lnTo>
                  <a:lnTo>
                    <a:pt x="21915" y="5618"/>
                  </a:lnTo>
                  <a:lnTo>
                    <a:pt x="38417" y="0"/>
                  </a:lnTo>
                  <a:lnTo>
                    <a:pt x="9563924" y="0"/>
                  </a:lnTo>
                  <a:lnTo>
                    <a:pt x="9596721" y="21915"/>
                  </a:lnTo>
                  <a:lnTo>
                    <a:pt x="9602342" y="38417"/>
                  </a:lnTo>
                  <a:lnTo>
                    <a:pt x="9602342" y="1812956"/>
                  </a:lnTo>
                  <a:lnTo>
                    <a:pt x="9580427" y="1845754"/>
                  </a:lnTo>
                  <a:lnTo>
                    <a:pt x="9569573" y="1850250"/>
                  </a:lnTo>
                  <a:lnTo>
                    <a:pt x="9563924" y="1851374"/>
                  </a:lnTo>
                  <a:close/>
                </a:path>
              </a:pathLst>
            </a:custGeom>
            <a:solidFill>
              <a:srgbClr val="F0F0F0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1122584" y="1819496"/>
            <a:ext cx="7600315" cy="1434465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dirty="0" sz="1200">
                <a:latin typeface="Courier New"/>
                <a:cs typeface="Courier New"/>
              </a:rPr>
              <a:t>#include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 spc="-10">
                <a:latin typeface="Courier New"/>
                <a:cs typeface="Courier New"/>
              </a:rPr>
              <a:t>&lt;sys/stat.h&gt;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dirty="0" sz="1200">
                <a:latin typeface="Courier New"/>
                <a:cs typeface="Courier New"/>
              </a:rPr>
              <a:t>int</a:t>
            </a:r>
            <a:r>
              <a:rPr dirty="0" sz="1200" spc="30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futimens(int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fd,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const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struct</a:t>
            </a:r>
            <a:r>
              <a:rPr dirty="0" sz="1200" spc="30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timespec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 spc="-10">
                <a:latin typeface="Courier New"/>
                <a:cs typeface="Courier New"/>
              </a:rPr>
              <a:t>times[2]);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dirty="0" sz="1200">
                <a:latin typeface="Courier New"/>
                <a:cs typeface="Courier New"/>
              </a:rPr>
              <a:t>int</a:t>
            </a:r>
            <a:r>
              <a:rPr dirty="0" sz="1200" spc="30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utimensat(int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fd,</a:t>
            </a:r>
            <a:r>
              <a:rPr dirty="0" sz="1200" spc="30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const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char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*path,</a:t>
            </a:r>
            <a:r>
              <a:rPr dirty="0" sz="1200" spc="30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const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struct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timespec</a:t>
            </a:r>
            <a:r>
              <a:rPr dirty="0" sz="1200" spc="30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times[2],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int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 spc="-10">
                <a:latin typeface="Courier New"/>
                <a:cs typeface="Courier New"/>
              </a:rPr>
              <a:t>ﬂag);</a:t>
            </a:r>
            <a:endParaRPr sz="1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894"/>
              </a:spcBef>
            </a:pP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Courier New"/>
                <a:cs typeface="Courier New"/>
              </a:rPr>
              <a:t>#include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 spc="-10">
                <a:latin typeface="Courier New"/>
                <a:cs typeface="Courier New"/>
              </a:rPr>
              <a:t>&lt;sys/time.h&gt;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dirty="0" sz="1200">
                <a:latin typeface="Courier New"/>
                <a:cs typeface="Courier New"/>
              </a:rPr>
              <a:t>int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utimes(const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char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*pathname,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const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struct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timeval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 spc="-10">
                <a:latin typeface="Courier New"/>
                <a:cs typeface="Courier New"/>
              </a:rPr>
              <a:t>times[2]);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114299" y="6305549"/>
            <a:ext cx="504825" cy="247650"/>
          </a:xfrm>
          <a:custGeom>
            <a:avLst/>
            <a:gdLst/>
            <a:ahLst/>
            <a:cxnLst/>
            <a:rect l="l" t="t" r="r" b="b"/>
            <a:pathLst>
              <a:path w="504825" h="247650">
                <a:moveTo>
                  <a:pt x="504824" y="247649"/>
                </a:moveTo>
                <a:lnTo>
                  <a:pt x="0" y="247649"/>
                </a:lnTo>
                <a:lnTo>
                  <a:pt x="0" y="0"/>
                </a:lnTo>
                <a:lnTo>
                  <a:pt x="504824" y="0"/>
                </a:lnTo>
                <a:lnTo>
                  <a:pt x="50482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10</a:t>
            </a:fld>
            <a:r>
              <a:rPr dirty="0" spc="165"/>
              <a:t> </a:t>
            </a:r>
            <a:r>
              <a:rPr dirty="0"/>
              <a:t>/</a:t>
            </a:r>
            <a:r>
              <a:rPr dirty="0" spc="165"/>
              <a:t> </a:t>
            </a:r>
            <a:r>
              <a:rPr dirty="0" spc="-35"/>
              <a:t>25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4350"/>
              <a:t>Directory</a:t>
            </a:r>
            <a:r>
              <a:rPr dirty="0" sz="4350" spc="-204"/>
              <a:t> </a:t>
            </a:r>
            <a:r>
              <a:rPr dirty="0" sz="4350" spc="-10"/>
              <a:t>Operations</a:t>
            </a:r>
            <a:endParaRPr sz="4350"/>
          </a:p>
        </p:txBody>
      </p:sp>
      <p:grpSp>
        <p:nvGrpSpPr>
          <p:cNvPr id="3" name="object 3" descr=""/>
          <p:cNvGrpSpPr/>
          <p:nvPr/>
        </p:nvGrpSpPr>
        <p:grpSpPr>
          <a:xfrm>
            <a:off x="400049" y="1331785"/>
            <a:ext cx="10629900" cy="4659630"/>
            <a:chOff x="400049" y="1331785"/>
            <a:chExt cx="10629900" cy="4659630"/>
          </a:xfrm>
        </p:grpSpPr>
        <p:sp>
          <p:nvSpPr>
            <p:cNvPr id="4" name="object 4" descr=""/>
            <p:cNvSpPr/>
            <p:nvPr/>
          </p:nvSpPr>
          <p:spPr>
            <a:xfrm>
              <a:off x="400049" y="1331785"/>
              <a:ext cx="10629900" cy="4659630"/>
            </a:xfrm>
            <a:custGeom>
              <a:avLst/>
              <a:gdLst/>
              <a:ahLst/>
              <a:cxnLst/>
              <a:rect l="l" t="t" r="r" b="b"/>
              <a:pathLst>
                <a:path w="10629900" h="4659630">
                  <a:moveTo>
                    <a:pt x="10591481" y="4659438"/>
                  </a:moveTo>
                  <a:lnTo>
                    <a:pt x="38417" y="4659438"/>
                  </a:lnTo>
                  <a:lnTo>
                    <a:pt x="32768" y="4658314"/>
                  </a:lnTo>
                  <a:lnTo>
                    <a:pt x="1123" y="4626670"/>
                  </a:lnTo>
                  <a:lnTo>
                    <a:pt x="0" y="4621021"/>
                  </a:lnTo>
                  <a:lnTo>
                    <a:pt x="0" y="4615148"/>
                  </a:lnTo>
                  <a:lnTo>
                    <a:pt x="0" y="38417"/>
                  </a:lnTo>
                  <a:lnTo>
                    <a:pt x="21915" y="5619"/>
                  </a:lnTo>
                  <a:lnTo>
                    <a:pt x="38417" y="0"/>
                  </a:lnTo>
                  <a:lnTo>
                    <a:pt x="10591481" y="0"/>
                  </a:lnTo>
                  <a:lnTo>
                    <a:pt x="10624279" y="21915"/>
                  </a:lnTo>
                  <a:lnTo>
                    <a:pt x="10629898" y="38417"/>
                  </a:lnTo>
                  <a:lnTo>
                    <a:pt x="10629898" y="4621021"/>
                  </a:lnTo>
                  <a:lnTo>
                    <a:pt x="10607983" y="4653819"/>
                  </a:lnTo>
                  <a:lnTo>
                    <a:pt x="10597130" y="4658314"/>
                  </a:lnTo>
                  <a:lnTo>
                    <a:pt x="10591481" y="4659438"/>
                  </a:lnTo>
                  <a:close/>
                </a:path>
              </a:pathLst>
            </a:custGeom>
            <a:solidFill>
              <a:srgbClr val="F0F0F0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4181" y="3900677"/>
              <a:ext cx="106299" cy="106298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54181" y="4361306"/>
              <a:ext cx="106299" cy="106298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4181" y="4821935"/>
              <a:ext cx="106299" cy="106299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4181" y="5282564"/>
              <a:ext cx="106299" cy="106299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/>
          <p:nvPr/>
        </p:nvSpPr>
        <p:spPr>
          <a:xfrm>
            <a:off x="1717194" y="3676115"/>
            <a:ext cx="8704580" cy="18529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3019425">
              <a:lnSpc>
                <a:spcPts val="3629"/>
              </a:lnSpc>
              <a:spcBef>
                <a:spcPts val="120"/>
              </a:spcBef>
            </a:pPr>
            <a:r>
              <a:rPr dirty="0" sz="2900" spc="-35">
                <a:latin typeface="Times New Roman"/>
                <a:cs typeface="Times New Roman"/>
              </a:rPr>
              <a:t>mkdir():</a:t>
            </a:r>
            <a:r>
              <a:rPr dirty="0" sz="2900" spc="-145">
                <a:latin typeface="Times New Roman"/>
                <a:cs typeface="Times New Roman"/>
              </a:rPr>
              <a:t> </a:t>
            </a:r>
            <a:r>
              <a:rPr dirty="0" sz="2900" spc="-45">
                <a:latin typeface="Times New Roman"/>
                <a:cs typeface="Times New Roman"/>
              </a:rPr>
              <a:t>Creates</a:t>
            </a:r>
            <a:r>
              <a:rPr dirty="0" sz="2900" spc="-114">
                <a:latin typeface="Times New Roman"/>
                <a:cs typeface="Times New Roman"/>
              </a:rPr>
              <a:t> </a:t>
            </a:r>
            <a:r>
              <a:rPr dirty="0" sz="2900">
                <a:latin typeface="Times New Roman"/>
                <a:cs typeface="Times New Roman"/>
              </a:rPr>
              <a:t>a</a:t>
            </a:r>
            <a:r>
              <a:rPr dirty="0" sz="2900" spc="-114">
                <a:latin typeface="Times New Roman"/>
                <a:cs typeface="Times New Roman"/>
              </a:rPr>
              <a:t> </a:t>
            </a:r>
            <a:r>
              <a:rPr dirty="0" sz="2900" spc="-90">
                <a:latin typeface="Times New Roman"/>
                <a:cs typeface="Times New Roman"/>
              </a:rPr>
              <a:t>new, </a:t>
            </a:r>
            <a:r>
              <a:rPr dirty="0" sz="2900" spc="-40">
                <a:latin typeface="Times New Roman"/>
                <a:cs typeface="Times New Roman"/>
              </a:rPr>
              <a:t>empty</a:t>
            </a:r>
            <a:r>
              <a:rPr dirty="0" sz="2900" spc="-110">
                <a:latin typeface="Times New Roman"/>
                <a:cs typeface="Times New Roman"/>
              </a:rPr>
              <a:t> </a:t>
            </a:r>
            <a:r>
              <a:rPr dirty="0" sz="2900" spc="-30">
                <a:latin typeface="Times New Roman"/>
                <a:cs typeface="Times New Roman"/>
              </a:rPr>
              <a:t>directory </a:t>
            </a:r>
            <a:r>
              <a:rPr dirty="0" sz="2900" spc="-35">
                <a:latin typeface="Times New Roman"/>
                <a:cs typeface="Times New Roman"/>
              </a:rPr>
              <a:t>rmdir():</a:t>
            </a:r>
            <a:r>
              <a:rPr dirty="0" sz="2900" spc="-135">
                <a:latin typeface="Times New Roman"/>
                <a:cs typeface="Times New Roman"/>
              </a:rPr>
              <a:t> </a:t>
            </a:r>
            <a:r>
              <a:rPr dirty="0" sz="2900" spc="-55">
                <a:latin typeface="Times New Roman"/>
                <a:cs typeface="Times New Roman"/>
              </a:rPr>
              <a:t>Removes</a:t>
            </a:r>
            <a:r>
              <a:rPr dirty="0" sz="2900" spc="-125">
                <a:latin typeface="Times New Roman"/>
                <a:cs typeface="Times New Roman"/>
              </a:rPr>
              <a:t> </a:t>
            </a:r>
            <a:r>
              <a:rPr dirty="0" sz="2900">
                <a:latin typeface="Times New Roman"/>
                <a:cs typeface="Times New Roman"/>
              </a:rPr>
              <a:t>an</a:t>
            </a:r>
            <a:r>
              <a:rPr dirty="0" sz="2900" spc="-130">
                <a:latin typeface="Times New Roman"/>
                <a:cs typeface="Times New Roman"/>
              </a:rPr>
              <a:t> </a:t>
            </a:r>
            <a:r>
              <a:rPr dirty="0" sz="2900" spc="-40">
                <a:latin typeface="Times New Roman"/>
                <a:cs typeface="Times New Roman"/>
              </a:rPr>
              <a:t>empty</a:t>
            </a:r>
            <a:r>
              <a:rPr dirty="0" sz="2900" spc="-125">
                <a:latin typeface="Times New Roman"/>
                <a:cs typeface="Times New Roman"/>
              </a:rPr>
              <a:t> </a:t>
            </a:r>
            <a:r>
              <a:rPr dirty="0" sz="2900" spc="-10">
                <a:latin typeface="Times New Roman"/>
                <a:cs typeface="Times New Roman"/>
              </a:rPr>
              <a:t>directory</a:t>
            </a: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ts val="3479"/>
              </a:lnSpc>
            </a:pPr>
            <a:r>
              <a:rPr dirty="0" sz="2900" spc="-45">
                <a:latin typeface="Times New Roman"/>
                <a:cs typeface="Times New Roman"/>
              </a:rPr>
              <a:t>Directory</a:t>
            </a:r>
            <a:r>
              <a:rPr dirty="0" sz="2900" spc="-125">
                <a:latin typeface="Times New Roman"/>
                <a:cs typeface="Times New Roman"/>
              </a:rPr>
              <a:t> </a:t>
            </a:r>
            <a:r>
              <a:rPr dirty="0" sz="2900" spc="-30">
                <a:latin typeface="Times New Roman"/>
                <a:cs typeface="Times New Roman"/>
              </a:rPr>
              <a:t>must</a:t>
            </a:r>
            <a:r>
              <a:rPr dirty="0" sz="2900" spc="-125">
                <a:latin typeface="Times New Roman"/>
                <a:cs typeface="Times New Roman"/>
              </a:rPr>
              <a:t> </a:t>
            </a:r>
            <a:r>
              <a:rPr dirty="0" sz="2900">
                <a:latin typeface="Times New Roman"/>
                <a:cs typeface="Times New Roman"/>
              </a:rPr>
              <a:t>be</a:t>
            </a:r>
            <a:r>
              <a:rPr dirty="0" sz="2900" spc="-120">
                <a:latin typeface="Times New Roman"/>
                <a:cs typeface="Times New Roman"/>
              </a:rPr>
              <a:t> </a:t>
            </a:r>
            <a:r>
              <a:rPr dirty="0" sz="2900" spc="-40">
                <a:latin typeface="Times New Roman"/>
                <a:cs typeface="Times New Roman"/>
              </a:rPr>
              <a:t>empty</a:t>
            </a:r>
            <a:r>
              <a:rPr dirty="0" sz="2900" spc="-125">
                <a:latin typeface="Times New Roman"/>
                <a:cs typeface="Times New Roman"/>
              </a:rPr>
              <a:t> </a:t>
            </a:r>
            <a:r>
              <a:rPr dirty="0" sz="2900">
                <a:latin typeface="Times New Roman"/>
                <a:cs typeface="Times New Roman"/>
              </a:rPr>
              <a:t>to</a:t>
            </a:r>
            <a:r>
              <a:rPr dirty="0" sz="2900" spc="-125">
                <a:latin typeface="Times New Roman"/>
                <a:cs typeface="Times New Roman"/>
              </a:rPr>
              <a:t> </a:t>
            </a:r>
            <a:r>
              <a:rPr dirty="0" sz="2900">
                <a:latin typeface="Times New Roman"/>
                <a:cs typeface="Times New Roman"/>
              </a:rPr>
              <a:t>be</a:t>
            </a:r>
            <a:r>
              <a:rPr dirty="0" sz="2900" spc="-120">
                <a:latin typeface="Times New Roman"/>
                <a:cs typeface="Times New Roman"/>
              </a:rPr>
              <a:t> </a:t>
            </a:r>
            <a:r>
              <a:rPr dirty="0" sz="2900" spc="-50">
                <a:latin typeface="Times New Roman"/>
                <a:cs typeface="Times New Roman"/>
              </a:rPr>
              <a:t>removed</a:t>
            </a:r>
            <a:r>
              <a:rPr dirty="0" sz="2900" spc="-125">
                <a:latin typeface="Times New Roman"/>
                <a:cs typeface="Times New Roman"/>
              </a:rPr>
              <a:t> </a:t>
            </a:r>
            <a:r>
              <a:rPr dirty="0" sz="2900" spc="-25">
                <a:latin typeface="Times New Roman"/>
                <a:cs typeface="Times New Roman"/>
              </a:rPr>
              <a:t>(only</a:t>
            </a:r>
            <a:r>
              <a:rPr dirty="0" sz="2900" spc="-125">
                <a:latin typeface="Times New Roman"/>
                <a:cs typeface="Times New Roman"/>
              </a:rPr>
              <a:t> </a:t>
            </a:r>
            <a:r>
              <a:rPr dirty="0" sz="2900">
                <a:latin typeface="Times New Roman"/>
                <a:cs typeface="Times New Roman"/>
              </a:rPr>
              <a:t>.</a:t>
            </a:r>
            <a:r>
              <a:rPr dirty="0" sz="2900" spc="-120">
                <a:latin typeface="Times New Roman"/>
                <a:cs typeface="Times New Roman"/>
              </a:rPr>
              <a:t> </a:t>
            </a:r>
            <a:r>
              <a:rPr dirty="0" sz="2900" spc="-20">
                <a:latin typeface="Times New Roman"/>
                <a:cs typeface="Times New Roman"/>
              </a:rPr>
              <a:t>and</a:t>
            </a:r>
            <a:r>
              <a:rPr dirty="0" sz="2900" spc="-125">
                <a:latin typeface="Times New Roman"/>
                <a:cs typeface="Times New Roman"/>
              </a:rPr>
              <a:t> </a:t>
            </a:r>
            <a:r>
              <a:rPr dirty="0" sz="2900">
                <a:latin typeface="Times New Roman"/>
                <a:cs typeface="Times New Roman"/>
              </a:rPr>
              <a:t>..</a:t>
            </a:r>
            <a:r>
              <a:rPr dirty="0" sz="2900" spc="-125">
                <a:latin typeface="Times New Roman"/>
                <a:cs typeface="Times New Roman"/>
              </a:rPr>
              <a:t> </a:t>
            </a:r>
            <a:r>
              <a:rPr dirty="0" sz="2900" spc="-10">
                <a:latin typeface="Times New Roman"/>
                <a:cs typeface="Times New Roman"/>
              </a:rPr>
              <a:t>entries)</a:t>
            </a: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2900" spc="-45">
                <a:latin typeface="Times New Roman"/>
                <a:cs typeface="Times New Roman"/>
              </a:rPr>
              <a:t>Need</a:t>
            </a:r>
            <a:r>
              <a:rPr dirty="0" sz="2900" spc="-140">
                <a:latin typeface="Times New Roman"/>
                <a:cs typeface="Times New Roman"/>
              </a:rPr>
              <a:t> </a:t>
            </a:r>
            <a:r>
              <a:rPr dirty="0" sz="2900" spc="-25">
                <a:latin typeface="Times New Roman"/>
                <a:cs typeface="Times New Roman"/>
              </a:rPr>
              <a:t>write</a:t>
            </a:r>
            <a:r>
              <a:rPr dirty="0" sz="2900" spc="-135">
                <a:latin typeface="Times New Roman"/>
                <a:cs typeface="Times New Roman"/>
              </a:rPr>
              <a:t> </a:t>
            </a:r>
            <a:r>
              <a:rPr dirty="0" sz="2900" spc="-20">
                <a:latin typeface="Times New Roman"/>
                <a:cs typeface="Times New Roman"/>
              </a:rPr>
              <a:t>and</a:t>
            </a:r>
            <a:r>
              <a:rPr dirty="0" sz="2900" spc="-135">
                <a:latin typeface="Times New Roman"/>
                <a:cs typeface="Times New Roman"/>
              </a:rPr>
              <a:t> </a:t>
            </a:r>
            <a:r>
              <a:rPr dirty="0" sz="2900" spc="-45">
                <a:latin typeface="Times New Roman"/>
                <a:cs typeface="Times New Roman"/>
              </a:rPr>
              <a:t>execute</a:t>
            </a:r>
            <a:r>
              <a:rPr dirty="0" sz="2900" spc="-135">
                <a:latin typeface="Times New Roman"/>
                <a:cs typeface="Times New Roman"/>
              </a:rPr>
              <a:t> </a:t>
            </a:r>
            <a:r>
              <a:rPr dirty="0" sz="2900" spc="-45">
                <a:latin typeface="Times New Roman"/>
                <a:cs typeface="Times New Roman"/>
              </a:rPr>
              <a:t>permission</a:t>
            </a:r>
            <a:r>
              <a:rPr dirty="0" sz="2900" spc="-140">
                <a:latin typeface="Times New Roman"/>
                <a:cs typeface="Times New Roman"/>
              </a:rPr>
              <a:t> </a:t>
            </a:r>
            <a:r>
              <a:rPr dirty="0" sz="2900">
                <a:latin typeface="Times New Roman"/>
                <a:cs typeface="Times New Roman"/>
              </a:rPr>
              <a:t>on</a:t>
            </a:r>
            <a:r>
              <a:rPr dirty="0" sz="2900" spc="-135">
                <a:latin typeface="Times New Roman"/>
                <a:cs typeface="Times New Roman"/>
              </a:rPr>
              <a:t> </a:t>
            </a:r>
            <a:r>
              <a:rPr dirty="0" sz="2900" spc="-35">
                <a:latin typeface="Times New Roman"/>
                <a:cs typeface="Times New Roman"/>
              </a:rPr>
              <a:t>parent</a:t>
            </a:r>
            <a:r>
              <a:rPr dirty="0" sz="2900" spc="-135">
                <a:latin typeface="Times New Roman"/>
                <a:cs typeface="Times New Roman"/>
              </a:rPr>
              <a:t> </a:t>
            </a:r>
            <a:r>
              <a:rPr dirty="0" sz="2900" spc="-10">
                <a:latin typeface="Times New Roman"/>
                <a:cs typeface="Times New Roman"/>
              </a:rPr>
              <a:t>directory</a:t>
            </a:r>
            <a:endParaRPr sz="2900">
              <a:latin typeface="Times New Roman"/>
              <a:cs typeface="Times New Roman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728471" y="1545335"/>
            <a:ext cx="9973310" cy="2222500"/>
            <a:chOff x="728471" y="1545335"/>
            <a:chExt cx="9973310" cy="2222500"/>
          </a:xfrm>
        </p:grpSpPr>
        <p:sp>
          <p:nvSpPr>
            <p:cNvPr id="11" name="object 11" descr=""/>
            <p:cNvSpPr/>
            <p:nvPr/>
          </p:nvSpPr>
          <p:spPr>
            <a:xfrm>
              <a:off x="728471" y="1545335"/>
              <a:ext cx="9973310" cy="2222500"/>
            </a:xfrm>
            <a:custGeom>
              <a:avLst/>
              <a:gdLst/>
              <a:ahLst/>
              <a:cxnLst/>
              <a:rect l="l" t="t" r="r" b="b"/>
              <a:pathLst>
                <a:path w="9973310" h="2222500">
                  <a:moveTo>
                    <a:pt x="9973055" y="2221991"/>
                  </a:moveTo>
                  <a:lnTo>
                    <a:pt x="0" y="2221991"/>
                  </a:lnTo>
                  <a:lnTo>
                    <a:pt x="0" y="0"/>
                  </a:lnTo>
                  <a:lnTo>
                    <a:pt x="9973055" y="0"/>
                  </a:lnTo>
                  <a:lnTo>
                    <a:pt x="9973055" y="140779"/>
                  </a:lnTo>
                  <a:lnTo>
                    <a:pt x="229647" y="140779"/>
                  </a:lnTo>
                  <a:lnTo>
                    <a:pt x="220810" y="141590"/>
                  </a:lnTo>
                  <a:lnTo>
                    <a:pt x="188599" y="168067"/>
                  </a:lnTo>
                  <a:lnTo>
                    <a:pt x="185356" y="185070"/>
                  </a:lnTo>
                  <a:lnTo>
                    <a:pt x="185356" y="1947862"/>
                  </a:lnTo>
                  <a:lnTo>
                    <a:pt x="205151" y="1984856"/>
                  </a:lnTo>
                  <a:lnTo>
                    <a:pt x="229647" y="1992153"/>
                  </a:lnTo>
                  <a:lnTo>
                    <a:pt x="9973055" y="1992153"/>
                  </a:lnTo>
                  <a:lnTo>
                    <a:pt x="9973055" y="2221991"/>
                  </a:lnTo>
                  <a:close/>
                </a:path>
                <a:path w="9973310" h="2222500">
                  <a:moveTo>
                    <a:pt x="9973055" y="1992153"/>
                  </a:moveTo>
                  <a:lnTo>
                    <a:pt x="9743408" y="1992153"/>
                  </a:lnTo>
                  <a:lnTo>
                    <a:pt x="9752244" y="1991342"/>
                  </a:lnTo>
                  <a:lnTo>
                    <a:pt x="9760410" y="1988910"/>
                  </a:lnTo>
                  <a:lnTo>
                    <a:pt x="9786888" y="1956699"/>
                  </a:lnTo>
                  <a:lnTo>
                    <a:pt x="9787699" y="1947862"/>
                  </a:lnTo>
                  <a:lnTo>
                    <a:pt x="9787699" y="185070"/>
                  </a:lnTo>
                  <a:lnTo>
                    <a:pt x="9767903" y="148076"/>
                  </a:lnTo>
                  <a:lnTo>
                    <a:pt x="9743408" y="140779"/>
                  </a:lnTo>
                  <a:lnTo>
                    <a:pt x="9973055" y="140779"/>
                  </a:lnTo>
                  <a:lnTo>
                    <a:pt x="9973055" y="1992153"/>
                  </a:lnTo>
                  <a:close/>
                </a:path>
              </a:pathLst>
            </a:custGeom>
            <a:solidFill>
              <a:srgbClr val="000000">
                <a:alpha val="148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913828" y="1686115"/>
              <a:ext cx="9602470" cy="1851660"/>
            </a:xfrm>
            <a:custGeom>
              <a:avLst/>
              <a:gdLst/>
              <a:ahLst/>
              <a:cxnLst/>
              <a:rect l="l" t="t" r="r" b="b"/>
              <a:pathLst>
                <a:path w="9602470" h="1851660">
                  <a:moveTo>
                    <a:pt x="9563924" y="1851374"/>
                  </a:moveTo>
                  <a:lnTo>
                    <a:pt x="38417" y="1851374"/>
                  </a:lnTo>
                  <a:lnTo>
                    <a:pt x="32767" y="1850250"/>
                  </a:lnTo>
                  <a:lnTo>
                    <a:pt x="1123" y="1818605"/>
                  </a:lnTo>
                  <a:lnTo>
                    <a:pt x="0" y="1812956"/>
                  </a:lnTo>
                  <a:lnTo>
                    <a:pt x="0" y="1807083"/>
                  </a:lnTo>
                  <a:lnTo>
                    <a:pt x="0" y="38417"/>
                  </a:lnTo>
                  <a:lnTo>
                    <a:pt x="21915" y="5618"/>
                  </a:lnTo>
                  <a:lnTo>
                    <a:pt x="38417" y="0"/>
                  </a:lnTo>
                  <a:lnTo>
                    <a:pt x="9563924" y="0"/>
                  </a:lnTo>
                  <a:lnTo>
                    <a:pt x="9596721" y="21915"/>
                  </a:lnTo>
                  <a:lnTo>
                    <a:pt x="9602342" y="38417"/>
                  </a:lnTo>
                  <a:lnTo>
                    <a:pt x="9602342" y="1812956"/>
                  </a:lnTo>
                  <a:lnTo>
                    <a:pt x="9580427" y="1845754"/>
                  </a:lnTo>
                  <a:lnTo>
                    <a:pt x="9569573" y="1850250"/>
                  </a:lnTo>
                  <a:lnTo>
                    <a:pt x="9563924" y="1851374"/>
                  </a:lnTo>
                  <a:close/>
                </a:path>
              </a:pathLst>
            </a:custGeom>
            <a:solidFill>
              <a:srgbClr val="F0F0F0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1122584" y="1819496"/>
            <a:ext cx="4514215" cy="734060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dirty="0" sz="1200">
                <a:latin typeface="Courier New"/>
                <a:cs typeface="Courier New"/>
              </a:rPr>
              <a:t>#include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 spc="-10">
                <a:latin typeface="Courier New"/>
                <a:cs typeface="Courier New"/>
              </a:rPr>
              <a:t>&lt;sys/stat.h&gt;</a:t>
            </a:r>
            <a:endParaRPr sz="1200">
              <a:latin typeface="Courier New"/>
              <a:cs typeface="Courier New"/>
            </a:endParaRPr>
          </a:p>
          <a:p>
            <a:pPr marL="12700" marR="5080">
              <a:lnSpc>
                <a:spcPct val="125899"/>
              </a:lnSpc>
              <a:spcBef>
                <a:spcPts val="70"/>
              </a:spcBef>
            </a:pPr>
            <a:r>
              <a:rPr dirty="0" sz="1200">
                <a:latin typeface="Courier New"/>
                <a:cs typeface="Courier New"/>
              </a:rPr>
              <a:t>int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mkdir(const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char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*pathname,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mode_t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 spc="-10">
                <a:latin typeface="Courier New"/>
                <a:cs typeface="Courier New"/>
              </a:rPr>
              <a:t>mode); </a:t>
            </a:r>
            <a:r>
              <a:rPr dirty="0" sz="1200">
                <a:latin typeface="Courier New"/>
                <a:cs typeface="Courier New"/>
              </a:rPr>
              <a:t>int</a:t>
            </a:r>
            <a:r>
              <a:rPr dirty="0" sz="1200" spc="30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mkdirat(int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fd,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const</a:t>
            </a:r>
            <a:r>
              <a:rPr dirty="0" sz="1200" spc="30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char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*pathname,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 spc="-10">
                <a:latin typeface="Courier New"/>
                <a:cs typeface="Courier New"/>
              </a:rPr>
              <a:t>mode_t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5704600" y="2342613"/>
            <a:ext cx="586740" cy="21145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00" spc="-10">
                <a:latin typeface="Courier New"/>
                <a:cs typeface="Courier New"/>
              </a:rPr>
              <a:t>mode);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122584" y="2767328"/>
            <a:ext cx="3018155" cy="486409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1200">
                <a:latin typeface="Courier New"/>
                <a:cs typeface="Courier New"/>
              </a:rPr>
              <a:t>#include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 spc="-10">
                <a:latin typeface="Courier New"/>
                <a:cs typeface="Courier New"/>
              </a:rPr>
              <a:t>&lt;unistd.h&gt;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dirty="0" sz="1200">
                <a:latin typeface="Courier New"/>
                <a:cs typeface="Courier New"/>
              </a:rPr>
              <a:t>int</a:t>
            </a:r>
            <a:r>
              <a:rPr dirty="0" sz="1200" spc="30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rmdir(const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char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 spc="-10">
                <a:latin typeface="Courier New"/>
                <a:cs typeface="Courier New"/>
              </a:rPr>
              <a:t>*pathname);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114299" y="6305549"/>
            <a:ext cx="504825" cy="247650"/>
          </a:xfrm>
          <a:custGeom>
            <a:avLst/>
            <a:gdLst/>
            <a:ahLst/>
            <a:cxnLst/>
            <a:rect l="l" t="t" r="r" b="b"/>
            <a:pathLst>
              <a:path w="504825" h="247650">
                <a:moveTo>
                  <a:pt x="504824" y="247649"/>
                </a:moveTo>
                <a:lnTo>
                  <a:pt x="0" y="247649"/>
                </a:lnTo>
                <a:lnTo>
                  <a:pt x="0" y="0"/>
                </a:lnTo>
                <a:lnTo>
                  <a:pt x="504824" y="0"/>
                </a:lnTo>
                <a:lnTo>
                  <a:pt x="50482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10</a:t>
            </a:fld>
            <a:r>
              <a:rPr dirty="0" spc="165"/>
              <a:t> </a:t>
            </a:r>
            <a:r>
              <a:rPr dirty="0"/>
              <a:t>/</a:t>
            </a:r>
            <a:r>
              <a:rPr dirty="0" spc="165"/>
              <a:t> </a:t>
            </a:r>
            <a:r>
              <a:rPr dirty="0" spc="-35"/>
              <a:t>25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75"/>
              <a:t>Reading</a:t>
            </a:r>
            <a:r>
              <a:rPr dirty="0" spc="-175"/>
              <a:t> </a:t>
            </a:r>
            <a:r>
              <a:rPr dirty="0" spc="-70"/>
              <a:t>Directories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3216973" y="4662487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106299" y="106299"/>
                </a:moveTo>
                <a:lnTo>
                  <a:pt x="0" y="106299"/>
                </a:lnTo>
                <a:lnTo>
                  <a:pt x="0" y="0"/>
                </a:lnTo>
                <a:lnTo>
                  <a:pt x="106299" y="0"/>
                </a:lnTo>
                <a:lnTo>
                  <a:pt x="106299" y="106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3216973" y="5123116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106299" y="106299"/>
                </a:moveTo>
                <a:lnTo>
                  <a:pt x="0" y="106299"/>
                </a:lnTo>
                <a:lnTo>
                  <a:pt x="0" y="0"/>
                </a:lnTo>
                <a:lnTo>
                  <a:pt x="106299" y="0"/>
                </a:lnTo>
                <a:lnTo>
                  <a:pt x="106299" y="106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400049" y="1181195"/>
            <a:ext cx="10629900" cy="4969510"/>
            <a:chOff x="400049" y="1181195"/>
            <a:chExt cx="10629900" cy="4969510"/>
          </a:xfrm>
        </p:grpSpPr>
        <p:sp>
          <p:nvSpPr>
            <p:cNvPr id="6" name="object 6" descr=""/>
            <p:cNvSpPr/>
            <p:nvPr/>
          </p:nvSpPr>
          <p:spPr>
            <a:xfrm>
              <a:off x="400049" y="1181195"/>
              <a:ext cx="10629900" cy="4969510"/>
            </a:xfrm>
            <a:custGeom>
              <a:avLst/>
              <a:gdLst/>
              <a:ahLst/>
              <a:cxnLst/>
              <a:rect l="l" t="t" r="r" b="b"/>
              <a:pathLst>
                <a:path w="10629900" h="4969510">
                  <a:moveTo>
                    <a:pt x="10591481" y="4969477"/>
                  </a:moveTo>
                  <a:lnTo>
                    <a:pt x="38417" y="4969477"/>
                  </a:lnTo>
                  <a:lnTo>
                    <a:pt x="32768" y="4968353"/>
                  </a:lnTo>
                  <a:lnTo>
                    <a:pt x="1123" y="4936709"/>
                  </a:lnTo>
                  <a:lnTo>
                    <a:pt x="0" y="4931060"/>
                  </a:lnTo>
                  <a:lnTo>
                    <a:pt x="0" y="4925186"/>
                  </a:lnTo>
                  <a:lnTo>
                    <a:pt x="0" y="38417"/>
                  </a:lnTo>
                  <a:lnTo>
                    <a:pt x="21915" y="5619"/>
                  </a:lnTo>
                  <a:lnTo>
                    <a:pt x="38417" y="0"/>
                  </a:lnTo>
                  <a:lnTo>
                    <a:pt x="10591481" y="0"/>
                  </a:lnTo>
                  <a:lnTo>
                    <a:pt x="10624279" y="21915"/>
                  </a:lnTo>
                  <a:lnTo>
                    <a:pt x="10629898" y="38417"/>
                  </a:lnTo>
                  <a:lnTo>
                    <a:pt x="10629898" y="4931060"/>
                  </a:lnTo>
                  <a:lnTo>
                    <a:pt x="10607983" y="4963857"/>
                  </a:lnTo>
                  <a:lnTo>
                    <a:pt x="10597130" y="4968353"/>
                  </a:lnTo>
                  <a:lnTo>
                    <a:pt x="10591481" y="4969477"/>
                  </a:lnTo>
                  <a:close/>
                </a:path>
              </a:pathLst>
            </a:custGeom>
            <a:solidFill>
              <a:srgbClr val="F0F0F0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08313" y="3741229"/>
              <a:ext cx="106299" cy="106299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08313" y="4201858"/>
              <a:ext cx="106299" cy="106298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08313" y="5583745"/>
              <a:ext cx="106299" cy="106299"/>
            </a:xfrm>
            <a:prstGeom prst="rect">
              <a:avLst/>
            </a:prstGeom>
          </p:spPr>
        </p:pic>
      </p:grpSp>
      <p:sp>
        <p:nvSpPr>
          <p:cNvPr id="10" name="object 10" descr=""/>
          <p:cNvSpPr txBox="1"/>
          <p:nvPr/>
        </p:nvSpPr>
        <p:spPr>
          <a:xfrm>
            <a:off x="2770496" y="3516666"/>
            <a:ext cx="6597650" cy="231394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545465">
              <a:lnSpc>
                <a:spcPts val="3629"/>
              </a:lnSpc>
              <a:spcBef>
                <a:spcPts val="120"/>
              </a:spcBef>
            </a:pPr>
            <a:r>
              <a:rPr dirty="0" sz="2900" spc="-45">
                <a:latin typeface="Times New Roman"/>
                <a:cs typeface="Times New Roman"/>
              </a:rPr>
              <a:t>Directory</a:t>
            </a:r>
            <a:r>
              <a:rPr dirty="0" sz="2900" spc="-130">
                <a:latin typeface="Times New Roman"/>
                <a:cs typeface="Times New Roman"/>
              </a:rPr>
              <a:t> </a:t>
            </a:r>
            <a:r>
              <a:rPr dirty="0" sz="2900" spc="-35">
                <a:latin typeface="Times New Roman"/>
                <a:cs typeface="Times New Roman"/>
              </a:rPr>
              <a:t>entries</a:t>
            </a:r>
            <a:r>
              <a:rPr dirty="0" sz="2900" spc="-130">
                <a:latin typeface="Times New Roman"/>
                <a:cs typeface="Times New Roman"/>
              </a:rPr>
              <a:t> </a:t>
            </a:r>
            <a:r>
              <a:rPr dirty="0" sz="2900" spc="-25">
                <a:latin typeface="Times New Roman"/>
                <a:cs typeface="Times New Roman"/>
              </a:rPr>
              <a:t>read</a:t>
            </a:r>
            <a:r>
              <a:rPr dirty="0" sz="2900" spc="-125">
                <a:latin typeface="Times New Roman"/>
                <a:cs typeface="Times New Roman"/>
              </a:rPr>
              <a:t> </a:t>
            </a:r>
            <a:r>
              <a:rPr dirty="0" sz="2900" spc="-20">
                <a:latin typeface="Times New Roman"/>
                <a:cs typeface="Times New Roman"/>
              </a:rPr>
              <a:t>with</a:t>
            </a:r>
            <a:r>
              <a:rPr dirty="0" sz="2900" spc="-130">
                <a:latin typeface="Times New Roman"/>
                <a:cs typeface="Times New Roman"/>
              </a:rPr>
              <a:t> </a:t>
            </a:r>
            <a:r>
              <a:rPr dirty="0" sz="2900" spc="-40">
                <a:latin typeface="Times New Roman"/>
                <a:cs typeface="Times New Roman"/>
              </a:rPr>
              <a:t>these</a:t>
            </a:r>
            <a:r>
              <a:rPr dirty="0" sz="2900" spc="-130">
                <a:latin typeface="Times New Roman"/>
                <a:cs typeface="Times New Roman"/>
              </a:rPr>
              <a:t> </a:t>
            </a:r>
            <a:r>
              <a:rPr dirty="0" sz="2900" spc="-25">
                <a:latin typeface="Times New Roman"/>
                <a:cs typeface="Times New Roman"/>
              </a:rPr>
              <a:t>functions </a:t>
            </a:r>
            <a:r>
              <a:rPr dirty="0" sz="2900" spc="-30">
                <a:latin typeface="Times New Roman"/>
                <a:cs typeface="Times New Roman"/>
              </a:rPr>
              <a:t>struct</a:t>
            </a:r>
            <a:r>
              <a:rPr dirty="0" sz="2900" spc="-135">
                <a:latin typeface="Times New Roman"/>
                <a:cs typeface="Times New Roman"/>
              </a:rPr>
              <a:t> </a:t>
            </a:r>
            <a:r>
              <a:rPr dirty="0" sz="2900" spc="-30">
                <a:latin typeface="Times New Roman"/>
                <a:cs typeface="Times New Roman"/>
              </a:rPr>
              <a:t>dirent</a:t>
            </a:r>
            <a:r>
              <a:rPr dirty="0" sz="2900" spc="-130">
                <a:latin typeface="Times New Roman"/>
                <a:cs typeface="Times New Roman"/>
              </a:rPr>
              <a:t> </a:t>
            </a:r>
            <a:r>
              <a:rPr dirty="0" sz="2900" spc="-40">
                <a:latin typeface="Times New Roman"/>
                <a:cs typeface="Times New Roman"/>
              </a:rPr>
              <a:t>contains</a:t>
            </a:r>
            <a:r>
              <a:rPr dirty="0" sz="2900" spc="-130">
                <a:latin typeface="Times New Roman"/>
                <a:cs typeface="Times New Roman"/>
              </a:rPr>
              <a:t> </a:t>
            </a:r>
            <a:r>
              <a:rPr dirty="0" sz="2900">
                <a:latin typeface="Times New Roman"/>
                <a:cs typeface="Times New Roman"/>
              </a:rPr>
              <a:t>at</a:t>
            </a:r>
            <a:r>
              <a:rPr dirty="0" sz="2900" spc="-130">
                <a:latin typeface="Times New Roman"/>
                <a:cs typeface="Times New Roman"/>
              </a:rPr>
              <a:t> </a:t>
            </a:r>
            <a:r>
              <a:rPr dirty="0" sz="2900" spc="-10">
                <a:latin typeface="Times New Roman"/>
                <a:cs typeface="Times New Roman"/>
              </a:rPr>
              <a:t>least:</a:t>
            </a:r>
            <a:endParaRPr sz="2900">
              <a:latin typeface="Times New Roman"/>
              <a:cs typeface="Times New Roman"/>
            </a:endParaRPr>
          </a:p>
          <a:p>
            <a:pPr marL="720725">
              <a:lnSpc>
                <a:spcPts val="3479"/>
              </a:lnSpc>
            </a:pPr>
            <a:r>
              <a:rPr dirty="0" sz="2900" spc="-25">
                <a:latin typeface="Times New Roman"/>
                <a:cs typeface="Times New Roman"/>
              </a:rPr>
              <a:t>ino_t</a:t>
            </a:r>
            <a:r>
              <a:rPr dirty="0" sz="2900" spc="-125">
                <a:latin typeface="Times New Roman"/>
                <a:cs typeface="Times New Roman"/>
              </a:rPr>
              <a:t> </a:t>
            </a:r>
            <a:r>
              <a:rPr dirty="0" sz="2900" spc="-30">
                <a:latin typeface="Times New Roman"/>
                <a:cs typeface="Times New Roman"/>
              </a:rPr>
              <a:t>d_ino</a:t>
            </a:r>
            <a:r>
              <a:rPr dirty="0" sz="2900" spc="-120">
                <a:latin typeface="Times New Roman"/>
                <a:cs typeface="Times New Roman"/>
              </a:rPr>
              <a:t> </a:t>
            </a:r>
            <a:r>
              <a:rPr dirty="0" sz="2900">
                <a:latin typeface="Times New Roman"/>
                <a:cs typeface="Times New Roman"/>
              </a:rPr>
              <a:t>-</a:t>
            </a:r>
            <a:r>
              <a:rPr dirty="0" sz="2900" spc="-120">
                <a:latin typeface="Times New Roman"/>
                <a:cs typeface="Times New Roman"/>
              </a:rPr>
              <a:t> </a:t>
            </a:r>
            <a:r>
              <a:rPr dirty="0" sz="2900" spc="-45">
                <a:latin typeface="Times New Roman"/>
                <a:cs typeface="Times New Roman"/>
              </a:rPr>
              <a:t>i-</a:t>
            </a:r>
            <a:r>
              <a:rPr dirty="0" sz="2900" spc="-30">
                <a:latin typeface="Times New Roman"/>
                <a:cs typeface="Times New Roman"/>
              </a:rPr>
              <a:t>node</a:t>
            </a:r>
            <a:r>
              <a:rPr dirty="0" sz="2900" spc="-120">
                <a:latin typeface="Times New Roman"/>
                <a:cs typeface="Times New Roman"/>
              </a:rPr>
              <a:t> </a:t>
            </a:r>
            <a:r>
              <a:rPr dirty="0" sz="2900" spc="-10">
                <a:latin typeface="Times New Roman"/>
                <a:cs typeface="Times New Roman"/>
              </a:rPr>
              <a:t>number</a:t>
            </a:r>
            <a:endParaRPr sz="2900">
              <a:latin typeface="Times New Roman"/>
              <a:cs typeface="Times New Roman"/>
            </a:endParaRPr>
          </a:p>
          <a:p>
            <a:pPr marL="12700" marR="5080" indent="708660">
              <a:lnSpc>
                <a:spcPct val="104200"/>
              </a:lnSpc>
            </a:pPr>
            <a:r>
              <a:rPr dirty="0" sz="2900" spc="-25">
                <a:latin typeface="Times New Roman"/>
                <a:cs typeface="Times New Roman"/>
              </a:rPr>
              <a:t>char</a:t>
            </a:r>
            <a:r>
              <a:rPr dirty="0" sz="2900" spc="-95">
                <a:latin typeface="Times New Roman"/>
                <a:cs typeface="Times New Roman"/>
              </a:rPr>
              <a:t> </a:t>
            </a:r>
            <a:r>
              <a:rPr dirty="0" sz="2900" spc="-55">
                <a:latin typeface="Times New Roman"/>
                <a:cs typeface="Times New Roman"/>
              </a:rPr>
              <a:t>d_name[]</a:t>
            </a:r>
            <a:r>
              <a:rPr dirty="0" sz="2900" spc="-90">
                <a:latin typeface="Times New Roman"/>
                <a:cs typeface="Times New Roman"/>
              </a:rPr>
              <a:t> </a:t>
            </a:r>
            <a:r>
              <a:rPr dirty="0" sz="2900">
                <a:latin typeface="Times New Roman"/>
                <a:cs typeface="Times New Roman"/>
              </a:rPr>
              <a:t>-</a:t>
            </a:r>
            <a:r>
              <a:rPr dirty="0" sz="2900" spc="-90">
                <a:latin typeface="Times New Roman"/>
                <a:cs typeface="Times New Roman"/>
              </a:rPr>
              <a:t> </a:t>
            </a:r>
            <a:r>
              <a:rPr dirty="0" sz="2900" spc="-50">
                <a:latin typeface="Times New Roman"/>
                <a:cs typeface="Times New Roman"/>
              </a:rPr>
              <a:t>null-</a:t>
            </a:r>
            <a:r>
              <a:rPr dirty="0" sz="2900" spc="-45">
                <a:latin typeface="Times New Roman"/>
                <a:cs typeface="Times New Roman"/>
              </a:rPr>
              <a:t>terminated</a:t>
            </a:r>
            <a:r>
              <a:rPr dirty="0" sz="2900" spc="-95">
                <a:latin typeface="Times New Roman"/>
                <a:cs typeface="Times New Roman"/>
              </a:rPr>
              <a:t> </a:t>
            </a:r>
            <a:r>
              <a:rPr dirty="0" sz="2900" spc="-30">
                <a:latin typeface="Times New Roman"/>
                <a:cs typeface="Times New Roman"/>
              </a:rPr>
              <a:t>filename </a:t>
            </a:r>
            <a:r>
              <a:rPr dirty="0" sz="2900" spc="-35">
                <a:latin typeface="Times New Roman"/>
                <a:cs typeface="Times New Roman"/>
              </a:rPr>
              <a:t>Order</a:t>
            </a:r>
            <a:r>
              <a:rPr dirty="0" sz="2900" spc="-105">
                <a:latin typeface="Times New Roman"/>
                <a:cs typeface="Times New Roman"/>
              </a:rPr>
              <a:t> </a:t>
            </a:r>
            <a:r>
              <a:rPr dirty="0" sz="2900">
                <a:latin typeface="Times New Roman"/>
                <a:cs typeface="Times New Roman"/>
              </a:rPr>
              <a:t>of</a:t>
            </a:r>
            <a:r>
              <a:rPr dirty="0" sz="2900" spc="-105">
                <a:latin typeface="Times New Roman"/>
                <a:cs typeface="Times New Roman"/>
              </a:rPr>
              <a:t> </a:t>
            </a:r>
            <a:r>
              <a:rPr dirty="0" sz="2900" spc="-35">
                <a:latin typeface="Times New Roman"/>
                <a:cs typeface="Times New Roman"/>
              </a:rPr>
              <a:t>entries</a:t>
            </a:r>
            <a:r>
              <a:rPr dirty="0" sz="2900" spc="-105">
                <a:latin typeface="Times New Roman"/>
                <a:cs typeface="Times New Roman"/>
              </a:rPr>
              <a:t> </a:t>
            </a:r>
            <a:r>
              <a:rPr dirty="0" sz="2900">
                <a:latin typeface="Times New Roman"/>
                <a:cs typeface="Times New Roman"/>
              </a:rPr>
              <a:t>is</a:t>
            </a:r>
            <a:r>
              <a:rPr dirty="0" sz="2900" spc="-105">
                <a:latin typeface="Times New Roman"/>
                <a:cs typeface="Times New Roman"/>
              </a:rPr>
              <a:t> </a:t>
            </a:r>
            <a:r>
              <a:rPr dirty="0" sz="2900" spc="-60">
                <a:latin typeface="Times New Roman"/>
                <a:cs typeface="Times New Roman"/>
              </a:rPr>
              <a:t>implementation-</a:t>
            </a:r>
            <a:r>
              <a:rPr dirty="0" sz="2900" spc="-10">
                <a:latin typeface="Times New Roman"/>
                <a:cs typeface="Times New Roman"/>
              </a:rPr>
              <a:t>dependent</a:t>
            </a:r>
            <a:endParaRPr sz="2900">
              <a:latin typeface="Times New Roman"/>
              <a:cs typeface="Times New Roman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728471" y="1392935"/>
            <a:ext cx="9973310" cy="2216150"/>
            <a:chOff x="728471" y="1392935"/>
            <a:chExt cx="9973310" cy="2216150"/>
          </a:xfrm>
        </p:grpSpPr>
        <p:sp>
          <p:nvSpPr>
            <p:cNvPr id="12" name="object 12" descr=""/>
            <p:cNvSpPr/>
            <p:nvPr/>
          </p:nvSpPr>
          <p:spPr>
            <a:xfrm>
              <a:off x="728471" y="1392935"/>
              <a:ext cx="9973310" cy="2216150"/>
            </a:xfrm>
            <a:custGeom>
              <a:avLst/>
              <a:gdLst/>
              <a:ahLst/>
              <a:cxnLst/>
              <a:rect l="l" t="t" r="r" b="b"/>
              <a:pathLst>
                <a:path w="9973310" h="2216150">
                  <a:moveTo>
                    <a:pt x="9973055" y="2215895"/>
                  </a:moveTo>
                  <a:lnTo>
                    <a:pt x="0" y="2215895"/>
                  </a:lnTo>
                  <a:lnTo>
                    <a:pt x="0" y="0"/>
                  </a:lnTo>
                  <a:lnTo>
                    <a:pt x="9973055" y="0"/>
                  </a:lnTo>
                  <a:lnTo>
                    <a:pt x="9973055" y="142589"/>
                  </a:lnTo>
                  <a:lnTo>
                    <a:pt x="229647" y="142589"/>
                  </a:lnTo>
                  <a:lnTo>
                    <a:pt x="220810" y="143400"/>
                  </a:lnTo>
                  <a:lnTo>
                    <a:pt x="188599" y="169877"/>
                  </a:lnTo>
                  <a:lnTo>
                    <a:pt x="185356" y="186880"/>
                  </a:lnTo>
                  <a:lnTo>
                    <a:pt x="185356" y="1940813"/>
                  </a:lnTo>
                  <a:lnTo>
                    <a:pt x="205151" y="1977807"/>
                  </a:lnTo>
                  <a:lnTo>
                    <a:pt x="229647" y="1985105"/>
                  </a:lnTo>
                  <a:lnTo>
                    <a:pt x="9973055" y="1985105"/>
                  </a:lnTo>
                  <a:lnTo>
                    <a:pt x="9973055" y="2215895"/>
                  </a:lnTo>
                  <a:close/>
                </a:path>
                <a:path w="9973310" h="2216150">
                  <a:moveTo>
                    <a:pt x="9973055" y="1985105"/>
                  </a:moveTo>
                  <a:lnTo>
                    <a:pt x="9743408" y="1985105"/>
                  </a:lnTo>
                  <a:lnTo>
                    <a:pt x="9752244" y="1984294"/>
                  </a:lnTo>
                  <a:lnTo>
                    <a:pt x="9760410" y="1981861"/>
                  </a:lnTo>
                  <a:lnTo>
                    <a:pt x="9786888" y="1949650"/>
                  </a:lnTo>
                  <a:lnTo>
                    <a:pt x="9787699" y="1940813"/>
                  </a:lnTo>
                  <a:lnTo>
                    <a:pt x="9787699" y="186880"/>
                  </a:lnTo>
                  <a:lnTo>
                    <a:pt x="9767903" y="149886"/>
                  </a:lnTo>
                  <a:lnTo>
                    <a:pt x="9743408" y="142589"/>
                  </a:lnTo>
                  <a:lnTo>
                    <a:pt x="9973055" y="142589"/>
                  </a:lnTo>
                  <a:lnTo>
                    <a:pt x="9973055" y="1985105"/>
                  </a:lnTo>
                  <a:close/>
                </a:path>
              </a:pathLst>
            </a:custGeom>
            <a:solidFill>
              <a:srgbClr val="000000">
                <a:alpha val="148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913828" y="1535524"/>
              <a:ext cx="9602470" cy="1842770"/>
            </a:xfrm>
            <a:custGeom>
              <a:avLst/>
              <a:gdLst/>
              <a:ahLst/>
              <a:cxnLst/>
              <a:rect l="l" t="t" r="r" b="b"/>
              <a:pathLst>
                <a:path w="9602470" h="1842770">
                  <a:moveTo>
                    <a:pt x="9563924" y="1842515"/>
                  </a:moveTo>
                  <a:lnTo>
                    <a:pt x="38417" y="1842515"/>
                  </a:lnTo>
                  <a:lnTo>
                    <a:pt x="32767" y="1841391"/>
                  </a:lnTo>
                  <a:lnTo>
                    <a:pt x="1123" y="1809747"/>
                  </a:lnTo>
                  <a:lnTo>
                    <a:pt x="0" y="1804098"/>
                  </a:lnTo>
                  <a:lnTo>
                    <a:pt x="0" y="1798224"/>
                  </a:lnTo>
                  <a:lnTo>
                    <a:pt x="0" y="38417"/>
                  </a:lnTo>
                  <a:lnTo>
                    <a:pt x="21915" y="5619"/>
                  </a:lnTo>
                  <a:lnTo>
                    <a:pt x="38417" y="0"/>
                  </a:lnTo>
                  <a:lnTo>
                    <a:pt x="9563924" y="0"/>
                  </a:lnTo>
                  <a:lnTo>
                    <a:pt x="9596721" y="21915"/>
                  </a:lnTo>
                  <a:lnTo>
                    <a:pt x="9602342" y="38417"/>
                  </a:lnTo>
                  <a:lnTo>
                    <a:pt x="9602342" y="1804098"/>
                  </a:lnTo>
                  <a:lnTo>
                    <a:pt x="9580427" y="1836896"/>
                  </a:lnTo>
                  <a:lnTo>
                    <a:pt x="9569573" y="1841391"/>
                  </a:lnTo>
                  <a:lnTo>
                    <a:pt x="9563924" y="1842515"/>
                  </a:lnTo>
                  <a:close/>
                </a:path>
              </a:pathLst>
            </a:custGeom>
            <a:solidFill>
              <a:srgbClr val="F0F0F0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1122584" y="1677764"/>
            <a:ext cx="3298825" cy="1425575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1200">
                <a:latin typeface="Courier New"/>
                <a:cs typeface="Courier New"/>
              </a:rPr>
              <a:t>#include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 spc="-10">
                <a:latin typeface="Courier New"/>
                <a:cs typeface="Courier New"/>
              </a:rPr>
              <a:t>&lt;dirent.h&gt;</a:t>
            </a:r>
            <a:endParaRPr sz="1200">
              <a:latin typeface="Courier New"/>
              <a:cs typeface="Courier New"/>
            </a:endParaRPr>
          </a:p>
          <a:p>
            <a:pPr marL="12700" marR="5080">
              <a:lnSpc>
                <a:spcPts val="1880"/>
              </a:lnSpc>
              <a:spcBef>
                <a:spcPts val="70"/>
              </a:spcBef>
            </a:pPr>
            <a:r>
              <a:rPr dirty="0" sz="1200">
                <a:latin typeface="Courier New"/>
                <a:cs typeface="Courier New"/>
              </a:rPr>
              <a:t>DIR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*opendir(const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char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 spc="-10">
                <a:latin typeface="Courier New"/>
                <a:cs typeface="Courier New"/>
              </a:rPr>
              <a:t>*pathname); </a:t>
            </a:r>
            <a:r>
              <a:rPr dirty="0" sz="1200">
                <a:latin typeface="Courier New"/>
                <a:cs typeface="Courier New"/>
              </a:rPr>
              <a:t>DIR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*fdopendir(int</a:t>
            </a:r>
            <a:r>
              <a:rPr dirty="0" sz="1200" spc="40">
                <a:latin typeface="Courier New"/>
                <a:cs typeface="Courier New"/>
              </a:rPr>
              <a:t> </a:t>
            </a:r>
            <a:r>
              <a:rPr dirty="0" sz="1200" spc="-20">
                <a:latin typeface="Courier New"/>
                <a:cs typeface="Courier New"/>
              </a:rPr>
              <a:t>fd);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200">
                <a:latin typeface="Courier New"/>
                <a:cs typeface="Courier New"/>
              </a:rPr>
              <a:t>struct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dirent</a:t>
            </a:r>
            <a:r>
              <a:rPr dirty="0" sz="1200" spc="40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*readdir(DIR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 spc="-10">
                <a:latin typeface="Courier New"/>
                <a:cs typeface="Courier New"/>
              </a:rPr>
              <a:t>*dp);</a:t>
            </a:r>
            <a:endParaRPr sz="1200">
              <a:latin typeface="Courier New"/>
              <a:cs typeface="Courier New"/>
            </a:endParaRPr>
          </a:p>
          <a:p>
            <a:pPr marL="12700" marR="1033144">
              <a:lnSpc>
                <a:spcPts val="1880"/>
              </a:lnSpc>
              <a:spcBef>
                <a:spcPts val="40"/>
              </a:spcBef>
            </a:pPr>
            <a:r>
              <a:rPr dirty="0" sz="1200">
                <a:latin typeface="Courier New"/>
                <a:cs typeface="Courier New"/>
              </a:rPr>
              <a:t>void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rewinddir(DIR</a:t>
            </a:r>
            <a:r>
              <a:rPr dirty="0" sz="1200" spc="40">
                <a:latin typeface="Courier New"/>
                <a:cs typeface="Courier New"/>
              </a:rPr>
              <a:t> </a:t>
            </a:r>
            <a:r>
              <a:rPr dirty="0" sz="1200" spc="-10">
                <a:latin typeface="Courier New"/>
                <a:cs typeface="Courier New"/>
              </a:rPr>
              <a:t>*dp); </a:t>
            </a:r>
            <a:r>
              <a:rPr dirty="0" sz="1200">
                <a:latin typeface="Courier New"/>
                <a:cs typeface="Courier New"/>
              </a:rPr>
              <a:t>int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closedir(DIR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 spc="-10">
                <a:latin typeface="Courier New"/>
                <a:cs typeface="Courier New"/>
              </a:rPr>
              <a:t>*dp);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114299" y="6305549"/>
            <a:ext cx="504825" cy="247650"/>
          </a:xfrm>
          <a:custGeom>
            <a:avLst/>
            <a:gdLst/>
            <a:ahLst/>
            <a:cxnLst/>
            <a:rect l="l" t="t" r="r" b="b"/>
            <a:pathLst>
              <a:path w="504825" h="247650">
                <a:moveTo>
                  <a:pt x="504824" y="247649"/>
                </a:moveTo>
                <a:lnTo>
                  <a:pt x="0" y="247649"/>
                </a:lnTo>
                <a:lnTo>
                  <a:pt x="0" y="0"/>
                </a:lnTo>
                <a:lnTo>
                  <a:pt x="504824" y="0"/>
                </a:lnTo>
                <a:lnTo>
                  <a:pt x="50482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10</a:t>
            </a:fld>
            <a:r>
              <a:rPr dirty="0" spc="165"/>
              <a:t> </a:t>
            </a:r>
            <a:r>
              <a:rPr dirty="0"/>
              <a:t>/</a:t>
            </a:r>
            <a:r>
              <a:rPr dirty="0" spc="165"/>
              <a:t> </a:t>
            </a:r>
            <a:r>
              <a:rPr dirty="0" spc="-35"/>
              <a:t>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70"/>
              <a:t>Introduction</a:t>
            </a:r>
            <a:r>
              <a:rPr dirty="0" spc="-210"/>
              <a:t> </a:t>
            </a:r>
            <a:r>
              <a:rPr dirty="0"/>
              <a:t>to</a:t>
            </a:r>
            <a:r>
              <a:rPr dirty="0" spc="-204"/>
              <a:t> </a:t>
            </a:r>
            <a:r>
              <a:rPr dirty="0" spc="-80"/>
              <a:t>UNIX</a:t>
            </a:r>
            <a:r>
              <a:rPr dirty="0" spc="-200"/>
              <a:t> </a:t>
            </a:r>
            <a:r>
              <a:rPr dirty="0" spc="-30"/>
              <a:t>File</a:t>
            </a:r>
            <a:r>
              <a:rPr dirty="0" spc="-204"/>
              <a:t> </a:t>
            </a:r>
            <a:r>
              <a:rPr dirty="0" spc="-50"/>
              <a:t>System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400049" y="1296352"/>
            <a:ext cx="5102860" cy="4730750"/>
            <a:chOff x="400049" y="1296352"/>
            <a:chExt cx="5102860" cy="4730750"/>
          </a:xfrm>
        </p:grpSpPr>
        <p:sp>
          <p:nvSpPr>
            <p:cNvPr id="4" name="object 4" descr=""/>
            <p:cNvSpPr/>
            <p:nvPr/>
          </p:nvSpPr>
          <p:spPr>
            <a:xfrm>
              <a:off x="400049" y="1296352"/>
              <a:ext cx="5102860" cy="4730750"/>
            </a:xfrm>
            <a:custGeom>
              <a:avLst/>
              <a:gdLst/>
              <a:ahLst/>
              <a:cxnLst/>
              <a:rect l="l" t="t" r="r" b="b"/>
              <a:pathLst>
                <a:path w="5102860" h="4730750">
                  <a:moveTo>
                    <a:pt x="5063933" y="4730304"/>
                  </a:moveTo>
                  <a:lnTo>
                    <a:pt x="38417" y="4730304"/>
                  </a:lnTo>
                  <a:lnTo>
                    <a:pt x="32768" y="4729180"/>
                  </a:lnTo>
                  <a:lnTo>
                    <a:pt x="1123" y="4697536"/>
                  </a:lnTo>
                  <a:lnTo>
                    <a:pt x="0" y="4691887"/>
                  </a:lnTo>
                  <a:lnTo>
                    <a:pt x="0" y="4686014"/>
                  </a:lnTo>
                  <a:lnTo>
                    <a:pt x="0" y="38417"/>
                  </a:lnTo>
                  <a:lnTo>
                    <a:pt x="21915" y="5619"/>
                  </a:lnTo>
                  <a:lnTo>
                    <a:pt x="38417" y="0"/>
                  </a:lnTo>
                  <a:lnTo>
                    <a:pt x="5063933" y="0"/>
                  </a:lnTo>
                  <a:lnTo>
                    <a:pt x="5096732" y="21915"/>
                  </a:lnTo>
                  <a:lnTo>
                    <a:pt x="5102351" y="38417"/>
                  </a:lnTo>
                  <a:lnTo>
                    <a:pt x="5102351" y="4691887"/>
                  </a:lnTo>
                  <a:lnTo>
                    <a:pt x="5080435" y="4724685"/>
                  </a:lnTo>
                  <a:lnTo>
                    <a:pt x="5069582" y="4729180"/>
                  </a:lnTo>
                  <a:lnTo>
                    <a:pt x="5063933" y="4730304"/>
                  </a:lnTo>
                  <a:close/>
                </a:path>
              </a:pathLst>
            </a:custGeom>
            <a:solidFill>
              <a:srgbClr val="F0F0F0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1269" y="1659540"/>
              <a:ext cx="106299" cy="106298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1269" y="2580798"/>
              <a:ext cx="106299" cy="106298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1269" y="3502056"/>
              <a:ext cx="106299" cy="106299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1269" y="4423314"/>
              <a:ext cx="106299" cy="106298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/>
          <p:nvPr/>
        </p:nvSpPr>
        <p:spPr>
          <a:xfrm>
            <a:off x="1273174" y="1434977"/>
            <a:ext cx="4050029" cy="41560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54610">
              <a:lnSpc>
                <a:spcPts val="3629"/>
              </a:lnSpc>
              <a:spcBef>
                <a:spcPts val="120"/>
              </a:spcBef>
            </a:pPr>
            <a:r>
              <a:rPr dirty="0" sz="2900" spc="-50">
                <a:latin typeface="Times New Roman"/>
                <a:cs typeface="Times New Roman"/>
              </a:rPr>
              <a:t>UNIX</a:t>
            </a:r>
            <a:r>
              <a:rPr dirty="0" sz="2900" spc="-130">
                <a:latin typeface="Times New Roman"/>
                <a:cs typeface="Times New Roman"/>
              </a:rPr>
              <a:t> </a:t>
            </a:r>
            <a:r>
              <a:rPr dirty="0" sz="2900" spc="-30">
                <a:latin typeface="Times New Roman"/>
                <a:cs typeface="Times New Roman"/>
              </a:rPr>
              <a:t>treats</a:t>
            </a:r>
            <a:r>
              <a:rPr dirty="0" sz="2900" spc="-125">
                <a:latin typeface="Times New Roman"/>
                <a:cs typeface="Times New Roman"/>
              </a:rPr>
              <a:t> </a:t>
            </a:r>
            <a:r>
              <a:rPr dirty="0" sz="2900" spc="-45">
                <a:latin typeface="Times New Roman"/>
                <a:cs typeface="Times New Roman"/>
              </a:rPr>
              <a:t>everything</a:t>
            </a:r>
            <a:r>
              <a:rPr dirty="0" sz="2900" spc="-130">
                <a:latin typeface="Times New Roman"/>
                <a:cs typeface="Times New Roman"/>
              </a:rPr>
              <a:t> </a:t>
            </a:r>
            <a:r>
              <a:rPr dirty="0" sz="2900">
                <a:latin typeface="Times New Roman"/>
                <a:cs typeface="Times New Roman"/>
              </a:rPr>
              <a:t>as</a:t>
            </a:r>
            <a:r>
              <a:rPr dirty="0" sz="2900" spc="-125">
                <a:latin typeface="Times New Roman"/>
                <a:cs typeface="Times New Roman"/>
              </a:rPr>
              <a:t> </a:t>
            </a:r>
            <a:r>
              <a:rPr dirty="0" sz="2900" spc="-50">
                <a:latin typeface="Times New Roman"/>
                <a:cs typeface="Times New Roman"/>
              </a:rPr>
              <a:t>a </a:t>
            </a:r>
            <a:r>
              <a:rPr dirty="0" sz="2900" spc="-20">
                <a:latin typeface="Times New Roman"/>
                <a:cs typeface="Times New Roman"/>
              </a:rPr>
              <a:t>file</a:t>
            </a: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ts val="3479"/>
              </a:lnSpc>
            </a:pPr>
            <a:r>
              <a:rPr dirty="0" sz="2900" spc="-20">
                <a:latin typeface="Times New Roman"/>
                <a:cs typeface="Times New Roman"/>
              </a:rPr>
              <a:t>File</a:t>
            </a:r>
            <a:r>
              <a:rPr dirty="0" sz="2900" spc="-125">
                <a:latin typeface="Times New Roman"/>
                <a:cs typeface="Times New Roman"/>
              </a:rPr>
              <a:t> </a:t>
            </a:r>
            <a:r>
              <a:rPr dirty="0" sz="2900" spc="-50">
                <a:latin typeface="Times New Roman"/>
                <a:cs typeface="Times New Roman"/>
              </a:rPr>
              <a:t>system</a:t>
            </a:r>
            <a:r>
              <a:rPr dirty="0" sz="2900" spc="-120">
                <a:latin typeface="Times New Roman"/>
                <a:cs typeface="Times New Roman"/>
              </a:rPr>
              <a:t> </a:t>
            </a:r>
            <a:r>
              <a:rPr dirty="0" sz="2900" spc="-40">
                <a:latin typeface="Times New Roman"/>
                <a:cs typeface="Times New Roman"/>
              </a:rPr>
              <a:t>provides</a:t>
            </a:r>
            <a:r>
              <a:rPr dirty="0" sz="2900" spc="-120">
                <a:latin typeface="Times New Roman"/>
                <a:cs typeface="Times New Roman"/>
              </a:rPr>
              <a:t> </a:t>
            </a:r>
            <a:r>
              <a:rPr dirty="0" sz="2900" spc="-50">
                <a:latin typeface="Times New Roman"/>
                <a:cs typeface="Times New Roman"/>
              </a:rPr>
              <a:t>a</a:t>
            </a: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2900" spc="-35">
                <a:latin typeface="Times New Roman"/>
                <a:cs typeface="Times New Roman"/>
              </a:rPr>
              <a:t>unified</a:t>
            </a:r>
            <a:r>
              <a:rPr dirty="0" sz="2900" spc="-130">
                <a:latin typeface="Times New Roman"/>
                <a:cs typeface="Times New Roman"/>
              </a:rPr>
              <a:t> </a:t>
            </a:r>
            <a:r>
              <a:rPr dirty="0" sz="2900" spc="-10">
                <a:latin typeface="Times New Roman"/>
                <a:cs typeface="Times New Roman"/>
              </a:rPr>
              <a:t>interface</a:t>
            </a:r>
            <a:endParaRPr sz="2900">
              <a:latin typeface="Times New Roman"/>
              <a:cs typeface="Times New Roman"/>
            </a:endParaRPr>
          </a:p>
          <a:p>
            <a:pPr marL="12700" marR="5080">
              <a:lnSpc>
                <a:spcPct val="104200"/>
              </a:lnSpc>
            </a:pPr>
            <a:r>
              <a:rPr dirty="0" sz="2900" spc="-25">
                <a:latin typeface="Times New Roman"/>
                <a:cs typeface="Times New Roman"/>
              </a:rPr>
              <a:t>Files</a:t>
            </a:r>
            <a:r>
              <a:rPr dirty="0" sz="2900" spc="-155">
                <a:latin typeface="Times New Roman"/>
                <a:cs typeface="Times New Roman"/>
              </a:rPr>
              <a:t> </a:t>
            </a:r>
            <a:r>
              <a:rPr dirty="0" sz="2900" spc="-10">
                <a:latin typeface="Times New Roman"/>
                <a:cs typeface="Times New Roman"/>
              </a:rPr>
              <a:t>are</a:t>
            </a:r>
            <a:r>
              <a:rPr dirty="0" sz="2900" spc="-145">
                <a:latin typeface="Times New Roman"/>
                <a:cs typeface="Times New Roman"/>
              </a:rPr>
              <a:t> </a:t>
            </a:r>
            <a:r>
              <a:rPr dirty="0" sz="2900" spc="-50">
                <a:latin typeface="Times New Roman"/>
                <a:cs typeface="Times New Roman"/>
              </a:rPr>
              <a:t>organized</a:t>
            </a:r>
            <a:r>
              <a:rPr dirty="0" sz="2900" spc="-130">
                <a:latin typeface="Times New Roman"/>
                <a:cs typeface="Times New Roman"/>
              </a:rPr>
              <a:t> </a:t>
            </a:r>
            <a:r>
              <a:rPr dirty="0" sz="2900">
                <a:latin typeface="Times New Roman"/>
                <a:cs typeface="Times New Roman"/>
              </a:rPr>
              <a:t>in</a:t>
            </a:r>
            <a:r>
              <a:rPr dirty="0" sz="2900" spc="-145">
                <a:latin typeface="Times New Roman"/>
                <a:cs typeface="Times New Roman"/>
              </a:rPr>
              <a:t> </a:t>
            </a:r>
            <a:r>
              <a:rPr dirty="0" sz="2900" spc="-50">
                <a:latin typeface="Times New Roman"/>
                <a:cs typeface="Times New Roman"/>
              </a:rPr>
              <a:t>a </a:t>
            </a:r>
            <a:r>
              <a:rPr dirty="0" sz="2900" spc="-45">
                <a:latin typeface="Times New Roman"/>
                <a:cs typeface="Times New Roman"/>
              </a:rPr>
              <a:t>hierarchical</a:t>
            </a:r>
            <a:r>
              <a:rPr dirty="0" sz="2900" spc="-105">
                <a:latin typeface="Times New Roman"/>
                <a:cs typeface="Times New Roman"/>
              </a:rPr>
              <a:t> </a:t>
            </a:r>
            <a:r>
              <a:rPr dirty="0" sz="2900" spc="-10">
                <a:latin typeface="Times New Roman"/>
                <a:cs typeface="Times New Roman"/>
              </a:rPr>
              <a:t>structure </a:t>
            </a:r>
            <a:r>
              <a:rPr dirty="0" sz="2900" spc="-50">
                <a:latin typeface="Times New Roman"/>
                <a:cs typeface="Times New Roman"/>
              </a:rPr>
              <a:t>Understanding</a:t>
            </a:r>
            <a:r>
              <a:rPr dirty="0" sz="2900" spc="-100">
                <a:latin typeface="Times New Roman"/>
                <a:cs typeface="Times New Roman"/>
              </a:rPr>
              <a:t> </a:t>
            </a:r>
            <a:r>
              <a:rPr dirty="0" sz="2900" spc="-20">
                <a:latin typeface="Times New Roman"/>
                <a:cs typeface="Times New Roman"/>
              </a:rPr>
              <a:t>file </a:t>
            </a:r>
            <a:r>
              <a:rPr dirty="0" sz="2900" spc="-45">
                <a:latin typeface="Times New Roman"/>
                <a:cs typeface="Times New Roman"/>
              </a:rPr>
              <a:t>operations</a:t>
            </a:r>
            <a:r>
              <a:rPr dirty="0" sz="2900" spc="-110">
                <a:latin typeface="Times New Roman"/>
                <a:cs typeface="Times New Roman"/>
              </a:rPr>
              <a:t> </a:t>
            </a:r>
            <a:r>
              <a:rPr dirty="0" sz="2900">
                <a:latin typeface="Times New Roman"/>
                <a:cs typeface="Times New Roman"/>
              </a:rPr>
              <a:t>is</a:t>
            </a:r>
            <a:r>
              <a:rPr dirty="0" sz="2900" spc="-105">
                <a:latin typeface="Times New Roman"/>
                <a:cs typeface="Times New Roman"/>
              </a:rPr>
              <a:t> </a:t>
            </a:r>
            <a:r>
              <a:rPr dirty="0" sz="2900" spc="-50">
                <a:latin typeface="Times New Roman"/>
                <a:cs typeface="Times New Roman"/>
              </a:rPr>
              <a:t>fundamental</a:t>
            </a:r>
            <a:r>
              <a:rPr dirty="0" sz="2900" spc="-105">
                <a:latin typeface="Times New Roman"/>
                <a:cs typeface="Times New Roman"/>
              </a:rPr>
              <a:t> </a:t>
            </a:r>
            <a:r>
              <a:rPr dirty="0" sz="2900" spc="-25">
                <a:latin typeface="Times New Roman"/>
                <a:cs typeface="Times New Roman"/>
              </a:rPr>
              <a:t>to </a:t>
            </a:r>
            <a:r>
              <a:rPr dirty="0" sz="2900" spc="-50">
                <a:latin typeface="Times New Roman"/>
                <a:cs typeface="Times New Roman"/>
              </a:rPr>
              <a:t>UNIX</a:t>
            </a:r>
            <a:r>
              <a:rPr dirty="0" sz="2900" spc="-125">
                <a:latin typeface="Times New Roman"/>
                <a:cs typeface="Times New Roman"/>
              </a:rPr>
              <a:t> </a:t>
            </a:r>
            <a:r>
              <a:rPr dirty="0" sz="2900" spc="-10">
                <a:latin typeface="Times New Roman"/>
                <a:cs typeface="Times New Roman"/>
              </a:rPr>
              <a:t>programming</a:t>
            </a:r>
            <a:endParaRPr sz="2900">
              <a:latin typeface="Times New Roman"/>
              <a:cs typeface="Times New Roman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79566" y="1296352"/>
            <a:ext cx="5102351" cy="4730304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6447638" y="2077815"/>
            <a:ext cx="3566160" cy="14497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dirty="0" sz="2500" spc="25" b="1">
                <a:latin typeface="Times New Roman"/>
                <a:cs typeface="Times New Roman"/>
              </a:rPr>
              <a:t>/</a:t>
            </a: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25"/>
              </a:spcBef>
            </a:pPr>
            <a:endParaRPr sz="27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  <a:tabLst>
                <a:tab pos="930910" algn="l"/>
                <a:tab pos="1822450" algn="l"/>
                <a:tab pos="3088005" algn="l"/>
              </a:tabLst>
            </a:pPr>
            <a:r>
              <a:rPr dirty="0" sz="2900" spc="-25">
                <a:latin typeface="Times New Roman"/>
                <a:cs typeface="Times New Roman"/>
              </a:rPr>
              <a:t>bin</a:t>
            </a:r>
            <a:r>
              <a:rPr dirty="0" sz="2900">
                <a:latin typeface="Times New Roman"/>
                <a:cs typeface="Times New Roman"/>
              </a:rPr>
              <a:t>	</a:t>
            </a:r>
            <a:r>
              <a:rPr dirty="0" sz="2900" spc="-25">
                <a:latin typeface="Times New Roman"/>
                <a:cs typeface="Times New Roman"/>
              </a:rPr>
              <a:t>etc</a:t>
            </a:r>
            <a:r>
              <a:rPr dirty="0" sz="2900">
                <a:latin typeface="Times New Roman"/>
                <a:cs typeface="Times New Roman"/>
              </a:rPr>
              <a:t>	</a:t>
            </a:r>
            <a:r>
              <a:rPr dirty="0" sz="2900" spc="-20">
                <a:latin typeface="Times New Roman"/>
                <a:cs typeface="Times New Roman"/>
              </a:rPr>
              <a:t>home</a:t>
            </a:r>
            <a:r>
              <a:rPr dirty="0" sz="2900">
                <a:latin typeface="Times New Roman"/>
                <a:cs typeface="Times New Roman"/>
              </a:rPr>
              <a:t>	</a:t>
            </a:r>
            <a:r>
              <a:rPr dirty="0" sz="2900" spc="-25">
                <a:latin typeface="Times New Roman"/>
                <a:cs typeface="Times New Roman"/>
              </a:rPr>
              <a:t>var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7211385" y="3906429"/>
            <a:ext cx="793115" cy="4711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900" spc="-45">
                <a:latin typeface="Times New Roman"/>
                <a:cs typeface="Times New Roman"/>
              </a:rPr>
              <a:t>user1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8457215" y="3906429"/>
            <a:ext cx="793115" cy="4711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900" spc="-45">
                <a:latin typeface="Times New Roman"/>
                <a:cs typeface="Times New Roman"/>
              </a:rPr>
              <a:t>user2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6813732" y="4747963"/>
            <a:ext cx="675005" cy="4711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900" spc="-35">
                <a:latin typeface="Times New Roman"/>
                <a:cs typeface="Times New Roman"/>
              </a:rPr>
              <a:t>file1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7923783" y="4756821"/>
            <a:ext cx="1715135" cy="4711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130935" algn="l"/>
              </a:tabLst>
            </a:pPr>
            <a:r>
              <a:rPr dirty="0" sz="2900" spc="-10">
                <a:latin typeface="Times New Roman"/>
                <a:cs typeface="Times New Roman"/>
              </a:rPr>
              <a:t>file2</a:t>
            </a:r>
            <a:r>
              <a:rPr dirty="0" sz="2900">
                <a:latin typeface="Times New Roman"/>
                <a:cs typeface="Times New Roman"/>
              </a:rPr>
              <a:t>	</a:t>
            </a:r>
            <a:r>
              <a:rPr dirty="0" sz="2900" spc="-35">
                <a:latin typeface="Times New Roman"/>
                <a:cs typeface="Times New Roman"/>
              </a:rPr>
              <a:t>dir1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114299" y="6305549"/>
            <a:ext cx="438150" cy="247650"/>
          </a:xfrm>
          <a:custGeom>
            <a:avLst/>
            <a:gdLst/>
            <a:ahLst/>
            <a:cxnLst/>
            <a:rect l="l" t="t" r="r" b="b"/>
            <a:pathLst>
              <a:path w="438150" h="247650">
                <a:moveTo>
                  <a:pt x="438149" y="247649"/>
                </a:moveTo>
                <a:lnTo>
                  <a:pt x="0" y="247649"/>
                </a:lnTo>
                <a:lnTo>
                  <a:pt x="0" y="0"/>
                </a:lnTo>
                <a:lnTo>
                  <a:pt x="438149" y="0"/>
                </a:lnTo>
                <a:lnTo>
                  <a:pt x="438149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10</a:t>
            </a:fld>
            <a:r>
              <a:rPr dirty="0" spc="165"/>
              <a:t> </a:t>
            </a:r>
            <a:r>
              <a:rPr dirty="0"/>
              <a:t>/</a:t>
            </a:r>
            <a:r>
              <a:rPr dirty="0" spc="165"/>
              <a:t> </a:t>
            </a:r>
            <a:r>
              <a:rPr dirty="0" spc="-35"/>
              <a:t>25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85"/>
              <a:t>Directory</a:t>
            </a:r>
            <a:r>
              <a:rPr dirty="0" spc="-175"/>
              <a:t> </a:t>
            </a:r>
            <a:r>
              <a:rPr dirty="0" spc="-95"/>
              <a:t>Traversal</a:t>
            </a:r>
            <a:r>
              <a:rPr dirty="0" spc="-100"/>
              <a:t> </a:t>
            </a:r>
            <a:r>
              <a:rPr dirty="0" spc="-60"/>
              <a:t>Example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400049" y="1234344"/>
            <a:ext cx="10629900" cy="4854575"/>
            <a:chOff x="400049" y="1234344"/>
            <a:chExt cx="10629900" cy="4854575"/>
          </a:xfrm>
        </p:grpSpPr>
        <p:sp>
          <p:nvSpPr>
            <p:cNvPr id="4" name="object 4" descr=""/>
            <p:cNvSpPr/>
            <p:nvPr/>
          </p:nvSpPr>
          <p:spPr>
            <a:xfrm>
              <a:off x="400049" y="1234344"/>
              <a:ext cx="10629900" cy="4854575"/>
            </a:xfrm>
            <a:custGeom>
              <a:avLst/>
              <a:gdLst/>
              <a:ahLst/>
              <a:cxnLst/>
              <a:rect l="l" t="t" r="r" b="b"/>
              <a:pathLst>
                <a:path w="10629900" h="4854575">
                  <a:moveTo>
                    <a:pt x="10591481" y="4854320"/>
                  </a:moveTo>
                  <a:lnTo>
                    <a:pt x="38417" y="4854320"/>
                  </a:lnTo>
                  <a:lnTo>
                    <a:pt x="32768" y="4853196"/>
                  </a:lnTo>
                  <a:lnTo>
                    <a:pt x="1123" y="4821552"/>
                  </a:lnTo>
                  <a:lnTo>
                    <a:pt x="0" y="4815902"/>
                  </a:lnTo>
                  <a:lnTo>
                    <a:pt x="0" y="4810029"/>
                  </a:lnTo>
                  <a:lnTo>
                    <a:pt x="0" y="38417"/>
                  </a:lnTo>
                  <a:lnTo>
                    <a:pt x="21915" y="5618"/>
                  </a:lnTo>
                  <a:lnTo>
                    <a:pt x="38417" y="0"/>
                  </a:lnTo>
                  <a:lnTo>
                    <a:pt x="10591481" y="0"/>
                  </a:lnTo>
                  <a:lnTo>
                    <a:pt x="10624279" y="21915"/>
                  </a:lnTo>
                  <a:lnTo>
                    <a:pt x="10629898" y="38417"/>
                  </a:lnTo>
                  <a:lnTo>
                    <a:pt x="10629898" y="4815902"/>
                  </a:lnTo>
                  <a:lnTo>
                    <a:pt x="10607983" y="4848701"/>
                  </a:lnTo>
                  <a:lnTo>
                    <a:pt x="10597130" y="4853196"/>
                  </a:lnTo>
                  <a:lnTo>
                    <a:pt x="10591481" y="4854320"/>
                  </a:lnTo>
                  <a:close/>
                </a:path>
              </a:pathLst>
            </a:custGeom>
            <a:solidFill>
              <a:srgbClr val="F0F0F0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28471" y="1447799"/>
              <a:ext cx="9973310" cy="4358640"/>
            </a:xfrm>
            <a:custGeom>
              <a:avLst/>
              <a:gdLst/>
              <a:ahLst/>
              <a:cxnLst/>
              <a:rect l="l" t="t" r="r" b="b"/>
              <a:pathLst>
                <a:path w="9973310" h="4358640">
                  <a:moveTo>
                    <a:pt x="9973055" y="4358639"/>
                  </a:moveTo>
                  <a:lnTo>
                    <a:pt x="0" y="4358639"/>
                  </a:lnTo>
                  <a:lnTo>
                    <a:pt x="0" y="0"/>
                  </a:lnTo>
                  <a:lnTo>
                    <a:pt x="9973055" y="0"/>
                  </a:lnTo>
                  <a:lnTo>
                    <a:pt x="9973055" y="140874"/>
                  </a:lnTo>
                  <a:lnTo>
                    <a:pt x="229647" y="140874"/>
                  </a:lnTo>
                  <a:lnTo>
                    <a:pt x="220810" y="141685"/>
                  </a:lnTo>
                  <a:lnTo>
                    <a:pt x="188599" y="168163"/>
                  </a:lnTo>
                  <a:lnTo>
                    <a:pt x="185356" y="185165"/>
                  </a:lnTo>
                  <a:lnTo>
                    <a:pt x="185356" y="4082795"/>
                  </a:lnTo>
                  <a:lnTo>
                    <a:pt x="205151" y="4119789"/>
                  </a:lnTo>
                  <a:lnTo>
                    <a:pt x="229647" y="4127087"/>
                  </a:lnTo>
                  <a:lnTo>
                    <a:pt x="9973055" y="4127087"/>
                  </a:lnTo>
                  <a:lnTo>
                    <a:pt x="9973055" y="4358639"/>
                  </a:lnTo>
                  <a:close/>
                </a:path>
                <a:path w="9973310" h="4358640">
                  <a:moveTo>
                    <a:pt x="9973055" y="4127087"/>
                  </a:moveTo>
                  <a:lnTo>
                    <a:pt x="9743408" y="4127087"/>
                  </a:lnTo>
                  <a:lnTo>
                    <a:pt x="9752244" y="4126276"/>
                  </a:lnTo>
                  <a:lnTo>
                    <a:pt x="9760410" y="4123843"/>
                  </a:lnTo>
                  <a:lnTo>
                    <a:pt x="9786888" y="4091632"/>
                  </a:lnTo>
                  <a:lnTo>
                    <a:pt x="9787699" y="4082795"/>
                  </a:lnTo>
                  <a:lnTo>
                    <a:pt x="9787699" y="185165"/>
                  </a:lnTo>
                  <a:lnTo>
                    <a:pt x="9767903" y="148171"/>
                  </a:lnTo>
                  <a:lnTo>
                    <a:pt x="9743408" y="140874"/>
                  </a:lnTo>
                  <a:lnTo>
                    <a:pt x="9973055" y="140874"/>
                  </a:lnTo>
                  <a:lnTo>
                    <a:pt x="9973055" y="4127087"/>
                  </a:lnTo>
                  <a:close/>
                </a:path>
              </a:pathLst>
            </a:custGeom>
            <a:solidFill>
              <a:srgbClr val="000000">
                <a:alpha val="148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13828" y="1588674"/>
              <a:ext cx="9602470" cy="3986529"/>
            </a:xfrm>
            <a:custGeom>
              <a:avLst/>
              <a:gdLst/>
              <a:ahLst/>
              <a:cxnLst/>
              <a:rect l="l" t="t" r="r" b="b"/>
              <a:pathLst>
                <a:path w="9602470" h="3986529">
                  <a:moveTo>
                    <a:pt x="9563924" y="3986212"/>
                  </a:moveTo>
                  <a:lnTo>
                    <a:pt x="38417" y="3986212"/>
                  </a:lnTo>
                  <a:lnTo>
                    <a:pt x="32767" y="3985088"/>
                  </a:lnTo>
                  <a:lnTo>
                    <a:pt x="1123" y="3953443"/>
                  </a:lnTo>
                  <a:lnTo>
                    <a:pt x="0" y="3947794"/>
                  </a:lnTo>
                  <a:lnTo>
                    <a:pt x="0" y="3941921"/>
                  </a:lnTo>
                  <a:lnTo>
                    <a:pt x="0" y="38417"/>
                  </a:lnTo>
                  <a:lnTo>
                    <a:pt x="21915" y="5618"/>
                  </a:lnTo>
                  <a:lnTo>
                    <a:pt x="38417" y="0"/>
                  </a:lnTo>
                  <a:lnTo>
                    <a:pt x="9563924" y="0"/>
                  </a:lnTo>
                  <a:lnTo>
                    <a:pt x="9596721" y="21915"/>
                  </a:lnTo>
                  <a:lnTo>
                    <a:pt x="9602342" y="38417"/>
                  </a:lnTo>
                  <a:lnTo>
                    <a:pt x="9602342" y="3947794"/>
                  </a:lnTo>
                  <a:lnTo>
                    <a:pt x="9580427" y="3980592"/>
                  </a:lnTo>
                  <a:lnTo>
                    <a:pt x="9569573" y="3985088"/>
                  </a:lnTo>
                  <a:lnTo>
                    <a:pt x="9563924" y="3986212"/>
                  </a:lnTo>
                  <a:close/>
                </a:path>
              </a:pathLst>
            </a:custGeom>
            <a:solidFill>
              <a:srgbClr val="F0F0F0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1122584" y="1730089"/>
            <a:ext cx="4607560" cy="35337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2716530">
              <a:lnSpc>
                <a:spcPct val="131400"/>
              </a:lnSpc>
              <a:spcBef>
                <a:spcPts val="90"/>
              </a:spcBef>
            </a:pPr>
            <a:r>
              <a:rPr dirty="0" sz="1150">
                <a:latin typeface="Courier New"/>
                <a:cs typeface="Courier New"/>
              </a:rPr>
              <a:t>static</a:t>
            </a:r>
            <a:r>
              <a:rPr dirty="0" sz="1150" spc="265">
                <a:latin typeface="Courier New"/>
                <a:cs typeface="Courier New"/>
              </a:rPr>
              <a:t> </a:t>
            </a:r>
            <a:r>
              <a:rPr dirty="0" sz="1150" spc="-25">
                <a:latin typeface="Courier New"/>
                <a:cs typeface="Courier New"/>
              </a:rPr>
              <a:t>int </a:t>
            </a:r>
            <a:r>
              <a:rPr dirty="0" sz="1150">
                <a:latin typeface="Courier New"/>
                <a:cs typeface="Courier New"/>
              </a:rPr>
              <a:t>dopath(Myfunc*</a:t>
            </a:r>
            <a:r>
              <a:rPr dirty="0" sz="1150" spc="-65">
                <a:latin typeface="Courier New"/>
                <a:cs typeface="Courier New"/>
              </a:rPr>
              <a:t>  </a:t>
            </a:r>
            <a:r>
              <a:rPr dirty="0" sz="1150" spc="-10">
                <a:latin typeface="Courier New"/>
                <a:cs typeface="Courier New"/>
              </a:rPr>
              <a:t>func)</a:t>
            </a:r>
            <a:endParaRPr sz="11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1150" spc="-50">
                <a:latin typeface="Courier New"/>
                <a:cs typeface="Courier New"/>
              </a:rPr>
              <a:t>{</a:t>
            </a:r>
            <a:endParaRPr sz="1150">
              <a:latin typeface="Courier New"/>
              <a:cs typeface="Courier New"/>
            </a:endParaRPr>
          </a:p>
          <a:p>
            <a:pPr marL="386715">
              <a:lnSpc>
                <a:spcPct val="100000"/>
              </a:lnSpc>
              <a:spcBef>
                <a:spcPts val="434"/>
              </a:spcBef>
            </a:pPr>
            <a:r>
              <a:rPr dirty="0" sz="1150">
                <a:latin typeface="Courier New"/>
                <a:cs typeface="Courier New"/>
              </a:rPr>
              <a:t>struct</a:t>
            </a:r>
            <a:r>
              <a:rPr dirty="0" sz="1150" spc="229">
                <a:latin typeface="Courier New"/>
                <a:cs typeface="Courier New"/>
              </a:rPr>
              <a:t> </a:t>
            </a:r>
            <a:r>
              <a:rPr dirty="0" sz="1150">
                <a:latin typeface="Courier New"/>
                <a:cs typeface="Courier New"/>
              </a:rPr>
              <a:t>stat</a:t>
            </a:r>
            <a:r>
              <a:rPr dirty="0" sz="1150" spc="229">
                <a:latin typeface="Courier New"/>
                <a:cs typeface="Courier New"/>
              </a:rPr>
              <a:t> </a:t>
            </a:r>
            <a:r>
              <a:rPr dirty="0" sz="1150" spc="-10">
                <a:latin typeface="Courier New"/>
                <a:cs typeface="Courier New"/>
              </a:rPr>
              <a:t>statbuf;</a:t>
            </a:r>
            <a:endParaRPr sz="1150">
              <a:latin typeface="Courier New"/>
              <a:cs typeface="Courier New"/>
            </a:endParaRPr>
          </a:p>
          <a:p>
            <a:pPr marL="386715" marR="2342515">
              <a:lnSpc>
                <a:spcPct val="131400"/>
              </a:lnSpc>
              <a:spcBef>
                <a:spcPts val="70"/>
              </a:spcBef>
            </a:pPr>
            <a:r>
              <a:rPr dirty="0" sz="1150">
                <a:latin typeface="Courier New"/>
                <a:cs typeface="Courier New"/>
              </a:rPr>
              <a:t>struct</a:t>
            </a:r>
            <a:r>
              <a:rPr dirty="0" sz="1150" spc="265">
                <a:latin typeface="Courier New"/>
                <a:cs typeface="Courier New"/>
              </a:rPr>
              <a:t> </a:t>
            </a:r>
            <a:r>
              <a:rPr dirty="0" sz="1150">
                <a:latin typeface="Courier New"/>
                <a:cs typeface="Courier New"/>
              </a:rPr>
              <a:t>dirent</a:t>
            </a:r>
            <a:r>
              <a:rPr dirty="0" sz="1150" spc="270">
                <a:latin typeface="Courier New"/>
                <a:cs typeface="Courier New"/>
              </a:rPr>
              <a:t> </a:t>
            </a:r>
            <a:r>
              <a:rPr dirty="0" sz="1150" spc="-10">
                <a:latin typeface="Courier New"/>
                <a:cs typeface="Courier New"/>
              </a:rPr>
              <a:t>*dirp; </a:t>
            </a:r>
            <a:r>
              <a:rPr dirty="0" sz="1150">
                <a:latin typeface="Courier New"/>
                <a:cs typeface="Courier New"/>
              </a:rPr>
              <a:t>DIR</a:t>
            </a:r>
            <a:r>
              <a:rPr dirty="0" sz="1150" spc="155">
                <a:latin typeface="Courier New"/>
                <a:cs typeface="Courier New"/>
              </a:rPr>
              <a:t> </a:t>
            </a:r>
            <a:r>
              <a:rPr dirty="0" sz="1150" spc="-20">
                <a:latin typeface="Courier New"/>
                <a:cs typeface="Courier New"/>
              </a:rPr>
              <a:t>*dp;</a:t>
            </a:r>
            <a:endParaRPr sz="11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20"/>
              </a:spcBef>
            </a:pPr>
            <a:endParaRPr sz="1200">
              <a:latin typeface="Courier New"/>
              <a:cs typeface="Courier New"/>
            </a:endParaRPr>
          </a:p>
          <a:p>
            <a:pPr marL="760730" marR="5080" indent="-374015">
              <a:lnSpc>
                <a:spcPct val="131400"/>
              </a:lnSpc>
            </a:pPr>
            <a:r>
              <a:rPr dirty="0" sz="1150">
                <a:latin typeface="Courier New"/>
                <a:cs typeface="Courier New"/>
              </a:rPr>
              <a:t>if</a:t>
            </a:r>
            <a:r>
              <a:rPr dirty="0" sz="1150" spc="290">
                <a:latin typeface="Courier New"/>
                <a:cs typeface="Courier New"/>
              </a:rPr>
              <a:t> </a:t>
            </a:r>
            <a:r>
              <a:rPr dirty="0" sz="1150">
                <a:latin typeface="Courier New"/>
                <a:cs typeface="Courier New"/>
              </a:rPr>
              <a:t>(lstat(fullpath,</a:t>
            </a:r>
            <a:r>
              <a:rPr dirty="0" sz="1150" spc="305">
                <a:latin typeface="Courier New"/>
                <a:cs typeface="Courier New"/>
              </a:rPr>
              <a:t> </a:t>
            </a:r>
            <a:r>
              <a:rPr dirty="0" sz="1150">
                <a:latin typeface="Courier New"/>
                <a:cs typeface="Courier New"/>
              </a:rPr>
              <a:t>&amp;statbuf)</a:t>
            </a:r>
            <a:r>
              <a:rPr dirty="0" sz="1150" spc="305">
                <a:latin typeface="Courier New"/>
                <a:cs typeface="Courier New"/>
              </a:rPr>
              <a:t> </a:t>
            </a:r>
            <a:r>
              <a:rPr dirty="0" sz="1150">
                <a:latin typeface="Courier New"/>
                <a:cs typeface="Courier New"/>
              </a:rPr>
              <a:t>&lt;</a:t>
            </a:r>
            <a:r>
              <a:rPr dirty="0" sz="1150" spc="305">
                <a:latin typeface="Courier New"/>
                <a:cs typeface="Courier New"/>
              </a:rPr>
              <a:t> </a:t>
            </a:r>
            <a:r>
              <a:rPr dirty="0" sz="1150" spc="-25">
                <a:latin typeface="Courier New"/>
                <a:cs typeface="Courier New"/>
              </a:rPr>
              <a:t>0) </a:t>
            </a:r>
            <a:r>
              <a:rPr dirty="0" sz="1150" spc="10">
                <a:latin typeface="Courier New"/>
                <a:cs typeface="Courier New"/>
              </a:rPr>
              <a:t>return(func(fullpath,</a:t>
            </a:r>
            <a:r>
              <a:rPr dirty="0" sz="1150" spc="440">
                <a:latin typeface="Courier New"/>
                <a:cs typeface="Courier New"/>
              </a:rPr>
              <a:t> </a:t>
            </a:r>
            <a:r>
              <a:rPr dirty="0" sz="1150" spc="10">
                <a:latin typeface="Courier New"/>
                <a:cs typeface="Courier New"/>
              </a:rPr>
              <a:t>&amp;statbuf,</a:t>
            </a:r>
            <a:r>
              <a:rPr dirty="0" sz="1150" spc="445">
                <a:latin typeface="Courier New"/>
                <a:cs typeface="Courier New"/>
              </a:rPr>
              <a:t> </a:t>
            </a:r>
            <a:r>
              <a:rPr dirty="0" sz="1150" spc="-10">
                <a:latin typeface="Courier New"/>
                <a:cs typeface="Courier New"/>
              </a:rPr>
              <a:t>FTW_NS));</a:t>
            </a:r>
            <a:endParaRPr sz="11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25"/>
              </a:spcBef>
            </a:pPr>
            <a:endParaRPr sz="1200">
              <a:latin typeface="Courier New"/>
              <a:cs typeface="Courier New"/>
            </a:endParaRPr>
          </a:p>
          <a:p>
            <a:pPr marL="760730" marR="98425" indent="-374015">
              <a:lnSpc>
                <a:spcPct val="131400"/>
              </a:lnSpc>
            </a:pPr>
            <a:r>
              <a:rPr dirty="0" sz="1150" spc="10">
                <a:latin typeface="Courier New"/>
                <a:cs typeface="Courier New"/>
              </a:rPr>
              <a:t>if</a:t>
            </a:r>
            <a:r>
              <a:rPr dirty="0" sz="1150" spc="300">
                <a:latin typeface="Courier New"/>
                <a:cs typeface="Courier New"/>
              </a:rPr>
              <a:t> </a:t>
            </a:r>
            <a:r>
              <a:rPr dirty="0" sz="1150" spc="10">
                <a:latin typeface="Courier New"/>
                <a:cs typeface="Courier New"/>
              </a:rPr>
              <a:t>(S_ISDIR(statbuf.st_mode)</a:t>
            </a:r>
            <a:r>
              <a:rPr dirty="0" sz="1150" spc="305">
                <a:latin typeface="Courier New"/>
                <a:cs typeface="Courier New"/>
              </a:rPr>
              <a:t> </a:t>
            </a:r>
            <a:r>
              <a:rPr dirty="0" sz="1150" spc="10">
                <a:latin typeface="Courier New"/>
                <a:cs typeface="Courier New"/>
              </a:rPr>
              <a:t>==</a:t>
            </a:r>
            <a:r>
              <a:rPr dirty="0" sz="1150" spc="305">
                <a:latin typeface="Courier New"/>
                <a:cs typeface="Courier New"/>
              </a:rPr>
              <a:t> </a:t>
            </a:r>
            <a:r>
              <a:rPr dirty="0" sz="1150" spc="-25">
                <a:latin typeface="Courier New"/>
                <a:cs typeface="Courier New"/>
              </a:rPr>
              <a:t>0) </a:t>
            </a:r>
            <a:r>
              <a:rPr dirty="0" sz="1150" spc="10">
                <a:latin typeface="Courier New"/>
                <a:cs typeface="Courier New"/>
              </a:rPr>
              <a:t>return(func(fullpath,</a:t>
            </a:r>
            <a:r>
              <a:rPr dirty="0" sz="1150" spc="440">
                <a:latin typeface="Courier New"/>
                <a:cs typeface="Courier New"/>
              </a:rPr>
              <a:t> </a:t>
            </a:r>
            <a:r>
              <a:rPr dirty="0" sz="1150" spc="10">
                <a:latin typeface="Courier New"/>
                <a:cs typeface="Courier New"/>
              </a:rPr>
              <a:t>&amp;statbuf,</a:t>
            </a:r>
            <a:r>
              <a:rPr dirty="0" sz="1150" spc="445">
                <a:latin typeface="Courier New"/>
                <a:cs typeface="Courier New"/>
              </a:rPr>
              <a:t> </a:t>
            </a:r>
            <a:r>
              <a:rPr dirty="0" sz="1150" spc="-10">
                <a:latin typeface="Courier New"/>
                <a:cs typeface="Courier New"/>
              </a:rPr>
              <a:t>FTW_F));</a:t>
            </a:r>
            <a:endParaRPr sz="11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60"/>
              </a:spcBef>
            </a:pPr>
            <a:endParaRPr sz="1200">
              <a:latin typeface="Courier New"/>
              <a:cs typeface="Courier New"/>
            </a:endParaRPr>
          </a:p>
          <a:p>
            <a:pPr marL="386715">
              <a:lnSpc>
                <a:spcPct val="100000"/>
              </a:lnSpc>
            </a:pPr>
            <a:r>
              <a:rPr dirty="0" sz="1150">
                <a:latin typeface="Courier New"/>
                <a:cs typeface="Courier New"/>
              </a:rPr>
              <a:t>/*</a:t>
            </a:r>
            <a:r>
              <a:rPr dirty="0" sz="1150" spc="265">
                <a:latin typeface="Courier New"/>
                <a:cs typeface="Courier New"/>
              </a:rPr>
              <a:t> </a:t>
            </a:r>
            <a:r>
              <a:rPr dirty="0" sz="1150">
                <a:latin typeface="Courier New"/>
                <a:cs typeface="Courier New"/>
              </a:rPr>
              <a:t>Process</a:t>
            </a:r>
            <a:r>
              <a:rPr dirty="0" sz="1150" spc="270">
                <a:latin typeface="Courier New"/>
                <a:cs typeface="Courier New"/>
              </a:rPr>
              <a:t> </a:t>
            </a:r>
            <a:r>
              <a:rPr dirty="0" sz="1150">
                <a:latin typeface="Courier New"/>
                <a:cs typeface="Courier New"/>
              </a:rPr>
              <a:t>directory</a:t>
            </a:r>
            <a:r>
              <a:rPr dirty="0" sz="1150" spc="265">
                <a:latin typeface="Courier New"/>
                <a:cs typeface="Courier New"/>
              </a:rPr>
              <a:t> </a:t>
            </a:r>
            <a:r>
              <a:rPr dirty="0" sz="1150" spc="-25">
                <a:latin typeface="Courier New"/>
                <a:cs typeface="Courier New"/>
              </a:rPr>
              <a:t>*/</a:t>
            </a:r>
            <a:endParaRPr sz="1150">
              <a:latin typeface="Courier New"/>
              <a:cs typeface="Courier New"/>
            </a:endParaRPr>
          </a:p>
          <a:p>
            <a:pPr marL="386715">
              <a:lnSpc>
                <a:spcPct val="100000"/>
              </a:lnSpc>
              <a:spcBef>
                <a:spcPts val="500"/>
              </a:spcBef>
            </a:pPr>
            <a:r>
              <a:rPr dirty="0" sz="1150">
                <a:latin typeface="Courier New"/>
                <a:cs typeface="Courier New"/>
              </a:rPr>
              <a:t>if</a:t>
            </a:r>
            <a:r>
              <a:rPr dirty="0" sz="1150" spc="245">
                <a:latin typeface="Courier New"/>
                <a:cs typeface="Courier New"/>
              </a:rPr>
              <a:t> </a:t>
            </a:r>
            <a:r>
              <a:rPr dirty="0" sz="1150">
                <a:latin typeface="Courier New"/>
                <a:cs typeface="Courier New"/>
              </a:rPr>
              <a:t>((dp</a:t>
            </a:r>
            <a:r>
              <a:rPr dirty="0" sz="1150" spc="245">
                <a:latin typeface="Courier New"/>
                <a:cs typeface="Courier New"/>
              </a:rPr>
              <a:t> </a:t>
            </a:r>
            <a:r>
              <a:rPr dirty="0" sz="1150">
                <a:latin typeface="Courier New"/>
                <a:cs typeface="Courier New"/>
              </a:rPr>
              <a:t>=</a:t>
            </a:r>
            <a:r>
              <a:rPr dirty="0" sz="1150" spc="245">
                <a:latin typeface="Courier New"/>
                <a:cs typeface="Courier New"/>
              </a:rPr>
              <a:t> </a:t>
            </a:r>
            <a:r>
              <a:rPr dirty="0" sz="1150">
                <a:latin typeface="Courier New"/>
                <a:cs typeface="Courier New"/>
              </a:rPr>
              <a:t>opendir(fullpath))</a:t>
            </a:r>
            <a:r>
              <a:rPr dirty="0" sz="1150" spc="245">
                <a:latin typeface="Courier New"/>
                <a:cs typeface="Courier New"/>
              </a:rPr>
              <a:t> </a:t>
            </a:r>
            <a:r>
              <a:rPr dirty="0" sz="1150">
                <a:latin typeface="Courier New"/>
                <a:cs typeface="Courier New"/>
              </a:rPr>
              <a:t>==</a:t>
            </a:r>
            <a:r>
              <a:rPr dirty="0" sz="1150" spc="245">
                <a:latin typeface="Courier New"/>
                <a:cs typeface="Courier New"/>
              </a:rPr>
              <a:t> </a:t>
            </a:r>
            <a:r>
              <a:rPr dirty="0" sz="1150" spc="-10">
                <a:latin typeface="Courier New"/>
                <a:cs typeface="Courier New"/>
              </a:rPr>
              <a:t>NULL)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114299" y="6305549"/>
            <a:ext cx="504825" cy="247650"/>
          </a:xfrm>
          <a:custGeom>
            <a:avLst/>
            <a:gdLst/>
            <a:ahLst/>
            <a:cxnLst/>
            <a:rect l="l" t="t" r="r" b="b"/>
            <a:pathLst>
              <a:path w="504825" h="247650">
                <a:moveTo>
                  <a:pt x="504824" y="247649"/>
                </a:moveTo>
                <a:lnTo>
                  <a:pt x="0" y="247649"/>
                </a:lnTo>
                <a:lnTo>
                  <a:pt x="0" y="0"/>
                </a:lnTo>
                <a:lnTo>
                  <a:pt x="504824" y="0"/>
                </a:lnTo>
                <a:lnTo>
                  <a:pt x="50482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10</a:t>
            </a:fld>
            <a:r>
              <a:rPr dirty="0" spc="165"/>
              <a:t> </a:t>
            </a:r>
            <a:r>
              <a:rPr dirty="0"/>
              <a:t>/</a:t>
            </a:r>
            <a:r>
              <a:rPr dirty="0" spc="165"/>
              <a:t> </a:t>
            </a:r>
            <a:r>
              <a:rPr dirty="0" spc="-35"/>
              <a:t>25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135"/>
              <a:t>Working</a:t>
            </a:r>
            <a:r>
              <a:rPr dirty="0" spc="-150"/>
              <a:t> </a:t>
            </a:r>
            <a:r>
              <a:rPr dirty="0" spc="-70"/>
              <a:t>Directory</a:t>
            </a:r>
            <a:r>
              <a:rPr dirty="0" spc="-170"/>
              <a:t> </a:t>
            </a:r>
            <a:r>
              <a:rPr dirty="0" spc="-60"/>
              <a:t>Functions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400049" y="1491233"/>
            <a:ext cx="10629900" cy="4349750"/>
            <a:chOff x="400049" y="1491233"/>
            <a:chExt cx="10629900" cy="4349750"/>
          </a:xfrm>
        </p:grpSpPr>
        <p:sp>
          <p:nvSpPr>
            <p:cNvPr id="4" name="object 4" descr=""/>
            <p:cNvSpPr/>
            <p:nvPr/>
          </p:nvSpPr>
          <p:spPr>
            <a:xfrm>
              <a:off x="400049" y="1491233"/>
              <a:ext cx="10629900" cy="4349750"/>
            </a:xfrm>
            <a:custGeom>
              <a:avLst/>
              <a:gdLst/>
              <a:ahLst/>
              <a:cxnLst/>
              <a:rect l="l" t="t" r="r" b="b"/>
              <a:pathLst>
                <a:path w="10629900" h="4349750">
                  <a:moveTo>
                    <a:pt x="10591481" y="4349400"/>
                  </a:moveTo>
                  <a:lnTo>
                    <a:pt x="38417" y="4349400"/>
                  </a:lnTo>
                  <a:lnTo>
                    <a:pt x="32768" y="4348276"/>
                  </a:lnTo>
                  <a:lnTo>
                    <a:pt x="1123" y="4316632"/>
                  </a:lnTo>
                  <a:lnTo>
                    <a:pt x="0" y="4310982"/>
                  </a:lnTo>
                  <a:lnTo>
                    <a:pt x="0" y="4305109"/>
                  </a:lnTo>
                  <a:lnTo>
                    <a:pt x="0" y="38417"/>
                  </a:lnTo>
                  <a:lnTo>
                    <a:pt x="21915" y="5618"/>
                  </a:lnTo>
                  <a:lnTo>
                    <a:pt x="38417" y="0"/>
                  </a:lnTo>
                  <a:lnTo>
                    <a:pt x="10591481" y="0"/>
                  </a:lnTo>
                  <a:lnTo>
                    <a:pt x="10624279" y="21915"/>
                  </a:lnTo>
                  <a:lnTo>
                    <a:pt x="10629898" y="38417"/>
                  </a:lnTo>
                  <a:lnTo>
                    <a:pt x="10629898" y="4310982"/>
                  </a:lnTo>
                  <a:lnTo>
                    <a:pt x="10607983" y="4343781"/>
                  </a:lnTo>
                  <a:lnTo>
                    <a:pt x="10597130" y="4348276"/>
                  </a:lnTo>
                  <a:lnTo>
                    <a:pt x="10591481" y="4349400"/>
                  </a:lnTo>
                  <a:close/>
                </a:path>
              </a:pathLst>
            </a:custGeom>
            <a:solidFill>
              <a:srgbClr val="F0F0F0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6503" y="3581780"/>
              <a:ext cx="106299" cy="106298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6503" y="4042409"/>
              <a:ext cx="106299" cy="106298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6503" y="4503038"/>
              <a:ext cx="106299" cy="106299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6503" y="4963667"/>
              <a:ext cx="106299" cy="106299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/>
          <p:nvPr/>
        </p:nvSpPr>
        <p:spPr>
          <a:xfrm>
            <a:off x="2007855" y="3357217"/>
            <a:ext cx="8122920" cy="18529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900" spc="-35">
                <a:latin typeface="Times New Roman"/>
                <a:cs typeface="Times New Roman"/>
              </a:rPr>
              <a:t>chdir():</a:t>
            </a:r>
            <a:r>
              <a:rPr dirty="0" sz="2900" spc="-130">
                <a:latin typeface="Times New Roman"/>
                <a:cs typeface="Times New Roman"/>
              </a:rPr>
              <a:t> </a:t>
            </a:r>
            <a:r>
              <a:rPr dirty="0" sz="2900" spc="-50">
                <a:latin typeface="Times New Roman"/>
                <a:cs typeface="Times New Roman"/>
              </a:rPr>
              <a:t>Changes</a:t>
            </a:r>
            <a:r>
              <a:rPr dirty="0" sz="2900" spc="-125">
                <a:latin typeface="Times New Roman"/>
                <a:cs typeface="Times New Roman"/>
              </a:rPr>
              <a:t> </a:t>
            </a:r>
            <a:r>
              <a:rPr dirty="0" sz="2900" spc="-35">
                <a:latin typeface="Times New Roman"/>
                <a:cs typeface="Times New Roman"/>
              </a:rPr>
              <a:t>current</a:t>
            </a:r>
            <a:r>
              <a:rPr dirty="0" sz="2900" spc="-125">
                <a:latin typeface="Times New Roman"/>
                <a:cs typeface="Times New Roman"/>
              </a:rPr>
              <a:t> </a:t>
            </a:r>
            <a:r>
              <a:rPr dirty="0" sz="2900" spc="-40">
                <a:latin typeface="Times New Roman"/>
                <a:cs typeface="Times New Roman"/>
              </a:rPr>
              <a:t>working</a:t>
            </a:r>
            <a:r>
              <a:rPr dirty="0" sz="2900" spc="-125">
                <a:latin typeface="Times New Roman"/>
                <a:cs typeface="Times New Roman"/>
              </a:rPr>
              <a:t> </a:t>
            </a:r>
            <a:r>
              <a:rPr dirty="0" sz="2900" spc="-10">
                <a:latin typeface="Times New Roman"/>
                <a:cs typeface="Times New Roman"/>
              </a:rPr>
              <a:t>directory</a:t>
            </a:r>
            <a:endParaRPr sz="2900">
              <a:latin typeface="Times New Roman"/>
              <a:cs typeface="Times New Roman"/>
            </a:endParaRPr>
          </a:p>
          <a:p>
            <a:pPr marL="12700" marR="5080">
              <a:lnSpc>
                <a:spcPct val="104200"/>
              </a:lnSpc>
              <a:spcBef>
                <a:spcPts val="5"/>
              </a:spcBef>
            </a:pPr>
            <a:r>
              <a:rPr dirty="0" sz="2900" spc="-35">
                <a:latin typeface="Times New Roman"/>
                <a:cs typeface="Times New Roman"/>
              </a:rPr>
              <a:t>fchdir():</a:t>
            </a:r>
            <a:r>
              <a:rPr dirty="0" sz="2900" spc="-125">
                <a:latin typeface="Times New Roman"/>
                <a:cs typeface="Times New Roman"/>
              </a:rPr>
              <a:t> </a:t>
            </a:r>
            <a:r>
              <a:rPr dirty="0" sz="2900" spc="-50">
                <a:latin typeface="Times New Roman"/>
                <a:cs typeface="Times New Roman"/>
              </a:rPr>
              <a:t>Changes</a:t>
            </a:r>
            <a:r>
              <a:rPr dirty="0" sz="2900" spc="-125">
                <a:latin typeface="Times New Roman"/>
                <a:cs typeface="Times New Roman"/>
              </a:rPr>
              <a:t> </a:t>
            </a:r>
            <a:r>
              <a:rPr dirty="0" sz="2900">
                <a:latin typeface="Times New Roman"/>
                <a:cs typeface="Times New Roman"/>
              </a:rPr>
              <a:t>to</a:t>
            </a:r>
            <a:r>
              <a:rPr dirty="0" sz="2900" spc="-120">
                <a:latin typeface="Times New Roman"/>
                <a:cs typeface="Times New Roman"/>
              </a:rPr>
              <a:t> </a:t>
            </a:r>
            <a:r>
              <a:rPr dirty="0" sz="2900" spc="-40">
                <a:latin typeface="Times New Roman"/>
                <a:cs typeface="Times New Roman"/>
              </a:rPr>
              <a:t>directory</a:t>
            </a:r>
            <a:r>
              <a:rPr dirty="0" sz="2900" spc="-125">
                <a:latin typeface="Times New Roman"/>
                <a:cs typeface="Times New Roman"/>
              </a:rPr>
              <a:t> </a:t>
            </a:r>
            <a:r>
              <a:rPr dirty="0" sz="2900" spc="-45">
                <a:latin typeface="Times New Roman"/>
                <a:cs typeface="Times New Roman"/>
              </a:rPr>
              <a:t>specified</a:t>
            </a:r>
            <a:r>
              <a:rPr dirty="0" sz="2900" spc="-120">
                <a:latin typeface="Times New Roman"/>
                <a:cs typeface="Times New Roman"/>
              </a:rPr>
              <a:t> </a:t>
            </a:r>
            <a:r>
              <a:rPr dirty="0" sz="2900">
                <a:latin typeface="Times New Roman"/>
                <a:cs typeface="Times New Roman"/>
              </a:rPr>
              <a:t>by</a:t>
            </a:r>
            <a:r>
              <a:rPr dirty="0" sz="2900" spc="-125">
                <a:latin typeface="Times New Roman"/>
                <a:cs typeface="Times New Roman"/>
              </a:rPr>
              <a:t> </a:t>
            </a:r>
            <a:r>
              <a:rPr dirty="0" sz="2900" spc="-10">
                <a:latin typeface="Times New Roman"/>
                <a:cs typeface="Times New Roman"/>
              </a:rPr>
              <a:t>file</a:t>
            </a:r>
            <a:r>
              <a:rPr dirty="0" sz="2900" spc="-120">
                <a:latin typeface="Times New Roman"/>
                <a:cs typeface="Times New Roman"/>
              </a:rPr>
              <a:t> </a:t>
            </a:r>
            <a:r>
              <a:rPr dirty="0" sz="2900" spc="-20">
                <a:latin typeface="Times New Roman"/>
                <a:cs typeface="Times New Roman"/>
              </a:rPr>
              <a:t>descriptor </a:t>
            </a:r>
            <a:r>
              <a:rPr dirty="0" sz="2900" spc="-45">
                <a:latin typeface="Times New Roman"/>
                <a:cs typeface="Times New Roman"/>
              </a:rPr>
              <a:t>getcwd():</a:t>
            </a:r>
            <a:r>
              <a:rPr dirty="0" sz="2900" spc="-130">
                <a:latin typeface="Times New Roman"/>
                <a:cs typeface="Times New Roman"/>
              </a:rPr>
              <a:t> </a:t>
            </a:r>
            <a:r>
              <a:rPr dirty="0" sz="2900" spc="-30">
                <a:latin typeface="Times New Roman"/>
                <a:cs typeface="Times New Roman"/>
              </a:rPr>
              <a:t>Gets</a:t>
            </a:r>
            <a:r>
              <a:rPr dirty="0" sz="2900" spc="-125">
                <a:latin typeface="Times New Roman"/>
                <a:cs typeface="Times New Roman"/>
              </a:rPr>
              <a:t> </a:t>
            </a:r>
            <a:r>
              <a:rPr dirty="0" sz="2900" spc="-35">
                <a:latin typeface="Times New Roman"/>
                <a:cs typeface="Times New Roman"/>
              </a:rPr>
              <a:t>current</a:t>
            </a:r>
            <a:r>
              <a:rPr dirty="0" sz="2900" spc="-125">
                <a:latin typeface="Times New Roman"/>
                <a:cs typeface="Times New Roman"/>
              </a:rPr>
              <a:t> </a:t>
            </a:r>
            <a:r>
              <a:rPr dirty="0" sz="2900" spc="-40">
                <a:latin typeface="Times New Roman"/>
                <a:cs typeface="Times New Roman"/>
              </a:rPr>
              <a:t>working</a:t>
            </a:r>
            <a:r>
              <a:rPr dirty="0" sz="2900" spc="-125">
                <a:latin typeface="Times New Roman"/>
                <a:cs typeface="Times New Roman"/>
              </a:rPr>
              <a:t> </a:t>
            </a:r>
            <a:r>
              <a:rPr dirty="0" sz="2900" spc="-40">
                <a:latin typeface="Times New Roman"/>
                <a:cs typeface="Times New Roman"/>
              </a:rPr>
              <a:t>directory</a:t>
            </a:r>
            <a:r>
              <a:rPr dirty="0" sz="2900" spc="-130">
                <a:latin typeface="Times New Roman"/>
                <a:cs typeface="Times New Roman"/>
              </a:rPr>
              <a:t> </a:t>
            </a:r>
            <a:r>
              <a:rPr dirty="0" sz="2900" spc="-10">
                <a:latin typeface="Times New Roman"/>
                <a:cs typeface="Times New Roman"/>
              </a:rPr>
              <a:t>pathname </a:t>
            </a:r>
            <a:r>
              <a:rPr dirty="0" sz="2900" spc="-40">
                <a:latin typeface="Times New Roman"/>
                <a:cs typeface="Times New Roman"/>
              </a:rPr>
              <a:t>Current</a:t>
            </a:r>
            <a:r>
              <a:rPr dirty="0" sz="2900" spc="-110">
                <a:latin typeface="Times New Roman"/>
                <a:cs typeface="Times New Roman"/>
              </a:rPr>
              <a:t> </a:t>
            </a:r>
            <a:r>
              <a:rPr dirty="0" sz="2900" spc="-40">
                <a:latin typeface="Times New Roman"/>
                <a:cs typeface="Times New Roman"/>
              </a:rPr>
              <a:t>working</a:t>
            </a:r>
            <a:r>
              <a:rPr dirty="0" sz="2900" spc="-110">
                <a:latin typeface="Times New Roman"/>
                <a:cs typeface="Times New Roman"/>
              </a:rPr>
              <a:t> </a:t>
            </a:r>
            <a:r>
              <a:rPr dirty="0" sz="2900" spc="-40">
                <a:latin typeface="Times New Roman"/>
                <a:cs typeface="Times New Roman"/>
              </a:rPr>
              <a:t>directory</a:t>
            </a:r>
            <a:r>
              <a:rPr dirty="0" sz="2900" spc="-105">
                <a:latin typeface="Times New Roman"/>
                <a:cs typeface="Times New Roman"/>
              </a:rPr>
              <a:t> </a:t>
            </a:r>
            <a:r>
              <a:rPr dirty="0" sz="2900">
                <a:latin typeface="Times New Roman"/>
                <a:cs typeface="Times New Roman"/>
              </a:rPr>
              <a:t>is</a:t>
            </a:r>
            <a:r>
              <a:rPr dirty="0" sz="2900" spc="-110">
                <a:latin typeface="Times New Roman"/>
                <a:cs typeface="Times New Roman"/>
              </a:rPr>
              <a:t> </a:t>
            </a:r>
            <a:r>
              <a:rPr dirty="0" sz="2900" spc="-70">
                <a:latin typeface="Times New Roman"/>
                <a:cs typeface="Times New Roman"/>
              </a:rPr>
              <a:t>per-</a:t>
            </a:r>
            <a:r>
              <a:rPr dirty="0" sz="2900" spc="-50">
                <a:latin typeface="Times New Roman"/>
                <a:cs typeface="Times New Roman"/>
              </a:rPr>
              <a:t>process</a:t>
            </a:r>
            <a:r>
              <a:rPr dirty="0" sz="2900" spc="-110">
                <a:latin typeface="Times New Roman"/>
                <a:cs typeface="Times New Roman"/>
              </a:rPr>
              <a:t> </a:t>
            </a:r>
            <a:r>
              <a:rPr dirty="0" sz="2900" spc="-10">
                <a:latin typeface="Times New Roman"/>
                <a:cs typeface="Times New Roman"/>
              </a:rPr>
              <a:t>attribute</a:t>
            </a:r>
            <a:endParaRPr sz="2900">
              <a:latin typeface="Times New Roman"/>
              <a:cs typeface="Times New Roman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728471" y="1703831"/>
            <a:ext cx="9973310" cy="1743710"/>
            <a:chOff x="728471" y="1703831"/>
            <a:chExt cx="9973310" cy="1743710"/>
          </a:xfrm>
        </p:grpSpPr>
        <p:sp>
          <p:nvSpPr>
            <p:cNvPr id="11" name="object 11" descr=""/>
            <p:cNvSpPr/>
            <p:nvPr/>
          </p:nvSpPr>
          <p:spPr>
            <a:xfrm>
              <a:off x="728471" y="1703831"/>
              <a:ext cx="9973310" cy="1743710"/>
            </a:xfrm>
            <a:custGeom>
              <a:avLst/>
              <a:gdLst/>
              <a:ahLst/>
              <a:cxnLst/>
              <a:rect l="l" t="t" r="r" b="b"/>
              <a:pathLst>
                <a:path w="9973310" h="1743710">
                  <a:moveTo>
                    <a:pt x="9973055" y="1743455"/>
                  </a:moveTo>
                  <a:lnTo>
                    <a:pt x="0" y="1743455"/>
                  </a:lnTo>
                  <a:lnTo>
                    <a:pt x="0" y="0"/>
                  </a:lnTo>
                  <a:lnTo>
                    <a:pt x="9973055" y="0"/>
                  </a:lnTo>
                  <a:lnTo>
                    <a:pt x="9973055" y="141731"/>
                  </a:lnTo>
                  <a:lnTo>
                    <a:pt x="229647" y="141731"/>
                  </a:lnTo>
                  <a:lnTo>
                    <a:pt x="220810" y="142542"/>
                  </a:lnTo>
                  <a:lnTo>
                    <a:pt x="188599" y="169020"/>
                  </a:lnTo>
                  <a:lnTo>
                    <a:pt x="185356" y="186023"/>
                  </a:lnTo>
                  <a:lnTo>
                    <a:pt x="185356" y="1470469"/>
                  </a:lnTo>
                  <a:lnTo>
                    <a:pt x="205151" y="1507463"/>
                  </a:lnTo>
                  <a:lnTo>
                    <a:pt x="229647" y="1514760"/>
                  </a:lnTo>
                  <a:lnTo>
                    <a:pt x="9973055" y="1514760"/>
                  </a:lnTo>
                  <a:lnTo>
                    <a:pt x="9973055" y="1743455"/>
                  </a:lnTo>
                  <a:close/>
                </a:path>
                <a:path w="9973310" h="1743710">
                  <a:moveTo>
                    <a:pt x="9973055" y="1514760"/>
                  </a:moveTo>
                  <a:lnTo>
                    <a:pt x="9743408" y="1514760"/>
                  </a:lnTo>
                  <a:lnTo>
                    <a:pt x="9752244" y="1513949"/>
                  </a:lnTo>
                  <a:lnTo>
                    <a:pt x="9760410" y="1511517"/>
                  </a:lnTo>
                  <a:lnTo>
                    <a:pt x="9786888" y="1479306"/>
                  </a:lnTo>
                  <a:lnTo>
                    <a:pt x="9787699" y="1470469"/>
                  </a:lnTo>
                  <a:lnTo>
                    <a:pt x="9787699" y="186023"/>
                  </a:lnTo>
                  <a:lnTo>
                    <a:pt x="9767903" y="149029"/>
                  </a:lnTo>
                  <a:lnTo>
                    <a:pt x="9743408" y="141731"/>
                  </a:lnTo>
                  <a:lnTo>
                    <a:pt x="9973055" y="141731"/>
                  </a:lnTo>
                  <a:lnTo>
                    <a:pt x="9973055" y="1514760"/>
                  </a:lnTo>
                  <a:close/>
                </a:path>
              </a:pathLst>
            </a:custGeom>
            <a:solidFill>
              <a:srgbClr val="000000">
                <a:alpha val="148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913828" y="1845563"/>
              <a:ext cx="9602470" cy="1373505"/>
            </a:xfrm>
            <a:custGeom>
              <a:avLst/>
              <a:gdLst/>
              <a:ahLst/>
              <a:cxnLst/>
              <a:rect l="l" t="t" r="r" b="b"/>
              <a:pathLst>
                <a:path w="9602470" h="1373505">
                  <a:moveTo>
                    <a:pt x="9563924" y="1373028"/>
                  </a:moveTo>
                  <a:lnTo>
                    <a:pt x="38417" y="1373028"/>
                  </a:lnTo>
                  <a:lnTo>
                    <a:pt x="32767" y="1371904"/>
                  </a:lnTo>
                  <a:lnTo>
                    <a:pt x="1123" y="1340260"/>
                  </a:lnTo>
                  <a:lnTo>
                    <a:pt x="0" y="1334610"/>
                  </a:lnTo>
                  <a:lnTo>
                    <a:pt x="0" y="1328737"/>
                  </a:lnTo>
                  <a:lnTo>
                    <a:pt x="0" y="38417"/>
                  </a:lnTo>
                  <a:lnTo>
                    <a:pt x="21915" y="5618"/>
                  </a:lnTo>
                  <a:lnTo>
                    <a:pt x="38417" y="0"/>
                  </a:lnTo>
                  <a:lnTo>
                    <a:pt x="9563924" y="0"/>
                  </a:lnTo>
                  <a:lnTo>
                    <a:pt x="9596721" y="21915"/>
                  </a:lnTo>
                  <a:lnTo>
                    <a:pt x="9602342" y="38417"/>
                  </a:lnTo>
                  <a:lnTo>
                    <a:pt x="9602342" y="1334610"/>
                  </a:lnTo>
                  <a:lnTo>
                    <a:pt x="9580427" y="1367409"/>
                  </a:lnTo>
                  <a:lnTo>
                    <a:pt x="9569573" y="1371904"/>
                  </a:lnTo>
                  <a:lnTo>
                    <a:pt x="9563924" y="1373028"/>
                  </a:lnTo>
                  <a:close/>
                </a:path>
              </a:pathLst>
            </a:custGeom>
            <a:solidFill>
              <a:srgbClr val="F0F0F0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1122584" y="1987803"/>
            <a:ext cx="3485515" cy="955675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1200">
                <a:latin typeface="Courier New"/>
                <a:cs typeface="Courier New"/>
              </a:rPr>
              <a:t>#include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 spc="-10">
                <a:latin typeface="Courier New"/>
                <a:cs typeface="Courier New"/>
              </a:rPr>
              <a:t>&lt;unistd.h&gt;</a:t>
            </a:r>
            <a:endParaRPr sz="1200">
              <a:latin typeface="Courier New"/>
              <a:cs typeface="Courier New"/>
            </a:endParaRPr>
          </a:p>
          <a:p>
            <a:pPr marL="12700" marR="472440">
              <a:lnSpc>
                <a:spcPts val="1880"/>
              </a:lnSpc>
              <a:spcBef>
                <a:spcPts val="70"/>
              </a:spcBef>
            </a:pPr>
            <a:r>
              <a:rPr dirty="0" sz="1200">
                <a:latin typeface="Courier New"/>
                <a:cs typeface="Courier New"/>
              </a:rPr>
              <a:t>int</a:t>
            </a:r>
            <a:r>
              <a:rPr dirty="0" sz="1200" spc="30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chdir(const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char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 spc="-10">
                <a:latin typeface="Courier New"/>
                <a:cs typeface="Courier New"/>
              </a:rPr>
              <a:t>*pathname); </a:t>
            </a:r>
            <a:r>
              <a:rPr dirty="0" sz="1200">
                <a:latin typeface="Courier New"/>
                <a:cs typeface="Courier New"/>
              </a:rPr>
              <a:t>int</a:t>
            </a:r>
            <a:r>
              <a:rPr dirty="0" sz="1200" spc="30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fchdir(int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 spc="-20">
                <a:latin typeface="Courier New"/>
                <a:cs typeface="Courier New"/>
              </a:rPr>
              <a:t>fd);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200">
                <a:latin typeface="Courier New"/>
                <a:cs typeface="Courier New"/>
              </a:rPr>
              <a:t>char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*getcwd(char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*buf,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size_t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 spc="-10">
                <a:latin typeface="Courier New"/>
                <a:cs typeface="Courier New"/>
              </a:rPr>
              <a:t>size);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114299" y="6305549"/>
            <a:ext cx="504825" cy="247650"/>
          </a:xfrm>
          <a:custGeom>
            <a:avLst/>
            <a:gdLst/>
            <a:ahLst/>
            <a:cxnLst/>
            <a:rect l="l" t="t" r="r" b="b"/>
            <a:pathLst>
              <a:path w="504825" h="247650">
                <a:moveTo>
                  <a:pt x="504824" y="247649"/>
                </a:moveTo>
                <a:lnTo>
                  <a:pt x="0" y="247649"/>
                </a:lnTo>
                <a:lnTo>
                  <a:pt x="0" y="0"/>
                </a:lnTo>
                <a:lnTo>
                  <a:pt x="504824" y="0"/>
                </a:lnTo>
                <a:lnTo>
                  <a:pt x="50482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10</a:t>
            </a:fld>
            <a:r>
              <a:rPr dirty="0" spc="165"/>
              <a:t> </a:t>
            </a:r>
            <a:r>
              <a:rPr dirty="0"/>
              <a:t>/</a:t>
            </a:r>
            <a:r>
              <a:rPr dirty="0" spc="165"/>
              <a:t> </a:t>
            </a:r>
            <a:r>
              <a:rPr dirty="0" spc="-35"/>
              <a:t>25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349" y="158908"/>
            <a:ext cx="4540250" cy="7162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75"/>
              <a:t>Device</a:t>
            </a:r>
            <a:r>
              <a:rPr dirty="0" spc="-175"/>
              <a:t> </a:t>
            </a:r>
            <a:r>
              <a:rPr dirty="0" spc="-70"/>
              <a:t>Special</a:t>
            </a:r>
            <a:r>
              <a:rPr dirty="0" spc="-175"/>
              <a:t> </a:t>
            </a:r>
            <a:r>
              <a:rPr dirty="0" spc="-30"/>
              <a:t>Files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1932527" y="2580798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80" h="106680">
                <a:moveTo>
                  <a:pt x="106299" y="106299"/>
                </a:moveTo>
                <a:lnTo>
                  <a:pt x="0" y="106299"/>
                </a:lnTo>
                <a:lnTo>
                  <a:pt x="0" y="0"/>
                </a:lnTo>
                <a:lnTo>
                  <a:pt x="106299" y="0"/>
                </a:lnTo>
                <a:lnTo>
                  <a:pt x="106299" y="106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932527" y="3041427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80" h="106680">
                <a:moveTo>
                  <a:pt x="106299" y="106299"/>
                </a:moveTo>
                <a:lnTo>
                  <a:pt x="0" y="106299"/>
                </a:lnTo>
                <a:lnTo>
                  <a:pt x="0" y="0"/>
                </a:lnTo>
                <a:lnTo>
                  <a:pt x="106299" y="0"/>
                </a:lnTo>
                <a:lnTo>
                  <a:pt x="106299" y="106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400049" y="1296352"/>
            <a:ext cx="10629900" cy="4730750"/>
            <a:chOff x="400049" y="1296352"/>
            <a:chExt cx="10629900" cy="4730750"/>
          </a:xfrm>
        </p:grpSpPr>
        <p:sp>
          <p:nvSpPr>
            <p:cNvPr id="6" name="object 6" descr=""/>
            <p:cNvSpPr/>
            <p:nvPr/>
          </p:nvSpPr>
          <p:spPr>
            <a:xfrm>
              <a:off x="400049" y="1296352"/>
              <a:ext cx="10629900" cy="4730750"/>
            </a:xfrm>
            <a:custGeom>
              <a:avLst/>
              <a:gdLst/>
              <a:ahLst/>
              <a:cxnLst/>
              <a:rect l="l" t="t" r="r" b="b"/>
              <a:pathLst>
                <a:path w="10629900" h="4730750">
                  <a:moveTo>
                    <a:pt x="10591481" y="4730304"/>
                  </a:moveTo>
                  <a:lnTo>
                    <a:pt x="38417" y="4730304"/>
                  </a:lnTo>
                  <a:lnTo>
                    <a:pt x="32768" y="4729180"/>
                  </a:lnTo>
                  <a:lnTo>
                    <a:pt x="1123" y="4697536"/>
                  </a:lnTo>
                  <a:lnTo>
                    <a:pt x="0" y="4691887"/>
                  </a:lnTo>
                  <a:lnTo>
                    <a:pt x="0" y="4686014"/>
                  </a:lnTo>
                  <a:lnTo>
                    <a:pt x="0" y="38417"/>
                  </a:lnTo>
                  <a:lnTo>
                    <a:pt x="21915" y="5619"/>
                  </a:lnTo>
                  <a:lnTo>
                    <a:pt x="38417" y="0"/>
                  </a:lnTo>
                  <a:lnTo>
                    <a:pt x="10591481" y="0"/>
                  </a:lnTo>
                  <a:lnTo>
                    <a:pt x="10624279" y="21915"/>
                  </a:lnTo>
                  <a:lnTo>
                    <a:pt x="10629898" y="38417"/>
                  </a:lnTo>
                  <a:lnTo>
                    <a:pt x="10629898" y="4691887"/>
                  </a:lnTo>
                  <a:lnTo>
                    <a:pt x="10607983" y="4724685"/>
                  </a:lnTo>
                  <a:lnTo>
                    <a:pt x="10597130" y="4729180"/>
                  </a:lnTo>
                  <a:lnTo>
                    <a:pt x="10591481" y="4730304"/>
                  </a:lnTo>
                  <a:close/>
                </a:path>
              </a:pathLst>
            </a:custGeom>
            <a:solidFill>
              <a:srgbClr val="F0F0F0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3867" y="1659540"/>
              <a:ext cx="106299" cy="106298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3867" y="2120169"/>
              <a:ext cx="106299" cy="106299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3867" y="3502056"/>
              <a:ext cx="106299" cy="106299"/>
            </a:xfrm>
            <a:prstGeom prst="rect">
              <a:avLst/>
            </a:prstGeom>
          </p:spPr>
        </p:pic>
      </p:grpSp>
      <p:sp>
        <p:nvSpPr>
          <p:cNvPr id="10" name="object 10" descr=""/>
          <p:cNvSpPr/>
          <p:nvPr/>
        </p:nvSpPr>
        <p:spPr>
          <a:xfrm>
            <a:off x="1932527" y="3962685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80" h="106679">
                <a:moveTo>
                  <a:pt x="106299" y="106299"/>
                </a:moveTo>
                <a:lnTo>
                  <a:pt x="0" y="106299"/>
                </a:lnTo>
                <a:lnTo>
                  <a:pt x="0" y="0"/>
                </a:lnTo>
                <a:lnTo>
                  <a:pt x="106299" y="0"/>
                </a:lnTo>
                <a:lnTo>
                  <a:pt x="106299" y="106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1932527" y="4423314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80" h="106679">
                <a:moveTo>
                  <a:pt x="106299" y="106299"/>
                </a:moveTo>
                <a:lnTo>
                  <a:pt x="0" y="106299"/>
                </a:lnTo>
                <a:lnTo>
                  <a:pt x="0" y="0"/>
                </a:lnTo>
                <a:lnTo>
                  <a:pt x="106299" y="0"/>
                </a:lnTo>
                <a:lnTo>
                  <a:pt x="106299" y="106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1932527" y="4883943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80" h="106679">
                <a:moveTo>
                  <a:pt x="106299" y="106299"/>
                </a:moveTo>
                <a:lnTo>
                  <a:pt x="0" y="106299"/>
                </a:lnTo>
                <a:lnTo>
                  <a:pt x="0" y="0"/>
                </a:lnTo>
                <a:lnTo>
                  <a:pt x="106299" y="0"/>
                </a:lnTo>
                <a:lnTo>
                  <a:pt x="106299" y="106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1932527" y="5344572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80" h="106679">
                <a:moveTo>
                  <a:pt x="106299" y="106299"/>
                </a:moveTo>
                <a:lnTo>
                  <a:pt x="0" y="106299"/>
                </a:lnTo>
                <a:lnTo>
                  <a:pt x="0" y="0"/>
                </a:lnTo>
                <a:lnTo>
                  <a:pt x="106299" y="0"/>
                </a:lnTo>
                <a:lnTo>
                  <a:pt x="106299" y="106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1489648" y="1434977"/>
            <a:ext cx="9159875" cy="41560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3491865">
              <a:lnSpc>
                <a:spcPts val="3629"/>
              </a:lnSpc>
              <a:spcBef>
                <a:spcPts val="120"/>
              </a:spcBef>
            </a:pPr>
            <a:r>
              <a:rPr dirty="0" sz="2900" spc="-45">
                <a:latin typeface="Times New Roman"/>
                <a:cs typeface="Times New Roman"/>
              </a:rPr>
              <a:t>Device</a:t>
            </a:r>
            <a:r>
              <a:rPr dirty="0" sz="2900" spc="-110">
                <a:latin typeface="Times New Roman"/>
                <a:cs typeface="Times New Roman"/>
              </a:rPr>
              <a:t> </a:t>
            </a:r>
            <a:r>
              <a:rPr dirty="0" sz="2900" spc="-20">
                <a:latin typeface="Times New Roman"/>
                <a:cs typeface="Times New Roman"/>
              </a:rPr>
              <a:t>files</a:t>
            </a:r>
            <a:r>
              <a:rPr dirty="0" sz="2900" spc="-110">
                <a:latin typeface="Times New Roman"/>
                <a:cs typeface="Times New Roman"/>
              </a:rPr>
              <a:t> </a:t>
            </a:r>
            <a:r>
              <a:rPr dirty="0" sz="2900" spc="-45">
                <a:latin typeface="Times New Roman"/>
                <a:cs typeface="Times New Roman"/>
              </a:rPr>
              <a:t>represent</a:t>
            </a:r>
            <a:r>
              <a:rPr dirty="0" sz="2900" spc="-110">
                <a:latin typeface="Times New Roman"/>
                <a:cs typeface="Times New Roman"/>
              </a:rPr>
              <a:t> </a:t>
            </a:r>
            <a:r>
              <a:rPr dirty="0" sz="2900" spc="-55">
                <a:latin typeface="Times New Roman"/>
                <a:cs typeface="Times New Roman"/>
              </a:rPr>
              <a:t>hardware</a:t>
            </a:r>
            <a:r>
              <a:rPr dirty="0" sz="2900" spc="-110">
                <a:latin typeface="Times New Roman"/>
                <a:cs typeface="Times New Roman"/>
              </a:rPr>
              <a:t> </a:t>
            </a:r>
            <a:r>
              <a:rPr dirty="0" sz="2900" spc="-20">
                <a:latin typeface="Times New Roman"/>
                <a:cs typeface="Times New Roman"/>
              </a:rPr>
              <a:t>devices </a:t>
            </a:r>
            <a:r>
              <a:rPr dirty="0" sz="2900" spc="-130">
                <a:latin typeface="Times New Roman"/>
                <a:cs typeface="Times New Roman"/>
              </a:rPr>
              <a:t>Two</a:t>
            </a:r>
            <a:r>
              <a:rPr dirty="0" sz="2900" spc="-50">
                <a:latin typeface="Times New Roman"/>
                <a:cs typeface="Times New Roman"/>
              </a:rPr>
              <a:t> </a:t>
            </a:r>
            <a:r>
              <a:rPr dirty="0" sz="2900" spc="-10">
                <a:latin typeface="Times New Roman"/>
                <a:cs typeface="Times New Roman"/>
              </a:rPr>
              <a:t>types:</a:t>
            </a:r>
            <a:endParaRPr sz="2900">
              <a:latin typeface="Times New Roman"/>
              <a:cs typeface="Times New Roman"/>
            </a:endParaRPr>
          </a:p>
          <a:p>
            <a:pPr marL="720725">
              <a:lnSpc>
                <a:spcPts val="3479"/>
              </a:lnSpc>
            </a:pPr>
            <a:r>
              <a:rPr dirty="0" sz="2900" spc="-35">
                <a:latin typeface="Times New Roman"/>
                <a:cs typeface="Times New Roman"/>
              </a:rPr>
              <a:t>Block</a:t>
            </a:r>
            <a:r>
              <a:rPr dirty="0" sz="2900" spc="-145">
                <a:latin typeface="Times New Roman"/>
                <a:cs typeface="Times New Roman"/>
              </a:rPr>
              <a:t> </a:t>
            </a:r>
            <a:r>
              <a:rPr dirty="0" sz="2900" spc="-40">
                <a:latin typeface="Times New Roman"/>
                <a:cs typeface="Times New Roman"/>
              </a:rPr>
              <a:t>special</a:t>
            </a:r>
            <a:r>
              <a:rPr dirty="0" sz="2900" spc="-135">
                <a:latin typeface="Times New Roman"/>
                <a:cs typeface="Times New Roman"/>
              </a:rPr>
              <a:t> </a:t>
            </a:r>
            <a:r>
              <a:rPr dirty="0" sz="2900" spc="-25">
                <a:latin typeface="Times New Roman"/>
                <a:cs typeface="Times New Roman"/>
              </a:rPr>
              <a:t>files:</a:t>
            </a:r>
            <a:r>
              <a:rPr dirty="0" sz="2900" spc="-135">
                <a:latin typeface="Times New Roman"/>
                <a:cs typeface="Times New Roman"/>
              </a:rPr>
              <a:t> </a:t>
            </a:r>
            <a:r>
              <a:rPr dirty="0" sz="2900" spc="-50">
                <a:latin typeface="Times New Roman"/>
                <a:cs typeface="Times New Roman"/>
              </a:rPr>
              <a:t>Buffered</a:t>
            </a:r>
            <a:r>
              <a:rPr dirty="0" sz="2900" spc="-130">
                <a:latin typeface="Times New Roman"/>
                <a:cs typeface="Times New Roman"/>
              </a:rPr>
              <a:t> </a:t>
            </a:r>
            <a:r>
              <a:rPr dirty="0" sz="2900" spc="-10">
                <a:latin typeface="Times New Roman"/>
                <a:cs typeface="Times New Roman"/>
              </a:rPr>
              <a:t>I/O</a:t>
            </a:r>
            <a:r>
              <a:rPr dirty="0" sz="2900" spc="-135">
                <a:latin typeface="Times New Roman"/>
                <a:cs typeface="Times New Roman"/>
              </a:rPr>
              <a:t> </a:t>
            </a:r>
            <a:r>
              <a:rPr dirty="0" sz="2900" spc="-10">
                <a:latin typeface="Times New Roman"/>
                <a:cs typeface="Times New Roman"/>
              </a:rPr>
              <a:t>(disks)</a:t>
            </a:r>
            <a:endParaRPr sz="2900">
              <a:latin typeface="Times New Roman"/>
              <a:cs typeface="Times New Roman"/>
            </a:endParaRPr>
          </a:p>
          <a:p>
            <a:pPr marL="12700" marR="5080" indent="708660">
              <a:lnSpc>
                <a:spcPct val="104200"/>
              </a:lnSpc>
            </a:pPr>
            <a:r>
              <a:rPr dirty="0" sz="2900" spc="-45">
                <a:latin typeface="Times New Roman"/>
                <a:cs typeface="Times New Roman"/>
              </a:rPr>
              <a:t>Character</a:t>
            </a:r>
            <a:r>
              <a:rPr dirty="0" sz="2900" spc="-130">
                <a:latin typeface="Times New Roman"/>
                <a:cs typeface="Times New Roman"/>
              </a:rPr>
              <a:t> </a:t>
            </a:r>
            <a:r>
              <a:rPr dirty="0" sz="2900" spc="-40">
                <a:latin typeface="Times New Roman"/>
                <a:cs typeface="Times New Roman"/>
              </a:rPr>
              <a:t>special</a:t>
            </a:r>
            <a:r>
              <a:rPr dirty="0" sz="2900" spc="-125">
                <a:latin typeface="Times New Roman"/>
                <a:cs typeface="Times New Roman"/>
              </a:rPr>
              <a:t> </a:t>
            </a:r>
            <a:r>
              <a:rPr dirty="0" sz="2900" spc="-25">
                <a:latin typeface="Times New Roman"/>
                <a:cs typeface="Times New Roman"/>
              </a:rPr>
              <a:t>files:</a:t>
            </a:r>
            <a:r>
              <a:rPr dirty="0" sz="2900" spc="-125">
                <a:latin typeface="Times New Roman"/>
                <a:cs typeface="Times New Roman"/>
              </a:rPr>
              <a:t> </a:t>
            </a:r>
            <a:r>
              <a:rPr dirty="0" sz="2900" spc="-55">
                <a:latin typeface="Times New Roman"/>
                <a:cs typeface="Times New Roman"/>
              </a:rPr>
              <a:t>Unbuffered</a:t>
            </a:r>
            <a:r>
              <a:rPr dirty="0" sz="2900" spc="-130">
                <a:latin typeface="Times New Roman"/>
                <a:cs typeface="Times New Roman"/>
              </a:rPr>
              <a:t> </a:t>
            </a:r>
            <a:r>
              <a:rPr dirty="0" sz="2900" spc="-10">
                <a:latin typeface="Times New Roman"/>
                <a:cs typeface="Times New Roman"/>
              </a:rPr>
              <a:t>I/O</a:t>
            </a:r>
            <a:r>
              <a:rPr dirty="0" sz="2900" spc="-125">
                <a:latin typeface="Times New Roman"/>
                <a:cs typeface="Times New Roman"/>
              </a:rPr>
              <a:t> </a:t>
            </a:r>
            <a:r>
              <a:rPr dirty="0" sz="2900" spc="-40">
                <a:latin typeface="Times New Roman"/>
                <a:cs typeface="Times New Roman"/>
              </a:rPr>
              <a:t>(terminals,</a:t>
            </a:r>
            <a:r>
              <a:rPr dirty="0" sz="2900" spc="-125">
                <a:latin typeface="Times New Roman"/>
                <a:cs typeface="Times New Roman"/>
              </a:rPr>
              <a:t> </a:t>
            </a:r>
            <a:r>
              <a:rPr dirty="0" sz="2900" spc="-10">
                <a:latin typeface="Times New Roman"/>
                <a:cs typeface="Times New Roman"/>
              </a:rPr>
              <a:t>printers) </a:t>
            </a:r>
            <a:r>
              <a:rPr dirty="0" sz="2900" spc="-45">
                <a:latin typeface="Times New Roman"/>
                <a:cs typeface="Times New Roman"/>
              </a:rPr>
              <a:t>Device</a:t>
            </a:r>
            <a:r>
              <a:rPr dirty="0" sz="2900" spc="-130">
                <a:latin typeface="Times New Roman"/>
                <a:cs typeface="Times New Roman"/>
              </a:rPr>
              <a:t> </a:t>
            </a:r>
            <a:r>
              <a:rPr dirty="0" sz="2900" spc="-10">
                <a:latin typeface="Times New Roman"/>
                <a:cs typeface="Times New Roman"/>
              </a:rPr>
              <a:t>numbers:</a:t>
            </a:r>
            <a:endParaRPr sz="2900">
              <a:latin typeface="Times New Roman"/>
              <a:cs typeface="Times New Roman"/>
            </a:endParaRPr>
          </a:p>
          <a:p>
            <a:pPr marL="720725" marR="2152650">
              <a:lnSpc>
                <a:spcPct val="104200"/>
              </a:lnSpc>
            </a:pPr>
            <a:r>
              <a:rPr dirty="0" sz="2900" spc="-45">
                <a:latin typeface="Times New Roman"/>
                <a:cs typeface="Times New Roman"/>
              </a:rPr>
              <a:t>Major</a:t>
            </a:r>
            <a:r>
              <a:rPr dirty="0" sz="2900" spc="-114">
                <a:latin typeface="Times New Roman"/>
                <a:cs typeface="Times New Roman"/>
              </a:rPr>
              <a:t> </a:t>
            </a:r>
            <a:r>
              <a:rPr dirty="0" sz="2900" spc="-45">
                <a:latin typeface="Times New Roman"/>
                <a:cs typeface="Times New Roman"/>
              </a:rPr>
              <a:t>number:</a:t>
            </a:r>
            <a:r>
              <a:rPr dirty="0" sz="2900" spc="-110">
                <a:latin typeface="Times New Roman"/>
                <a:cs typeface="Times New Roman"/>
              </a:rPr>
              <a:t> </a:t>
            </a:r>
            <a:r>
              <a:rPr dirty="0" sz="2900" spc="-40">
                <a:latin typeface="Times New Roman"/>
                <a:cs typeface="Times New Roman"/>
              </a:rPr>
              <a:t>Identifies</a:t>
            </a:r>
            <a:r>
              <a:rPr dirty="0" sz="2900" spc="-114">
                <a:latin typeface="Times New Roman"/>
                <a:cs typeface="Times New Roman"/>
              </a:rPr>
              <a:t> </a:t>
            </a:r>
            <a:r>
              <a:rPr dirty="0" sz="2900" spc="-40">
                <a:latin typeface="Times New Roman"/>
                <a:cs typeface="Times New Roman"/>
              </a:rPr>
              <a:t>device</a:t>
            </a:r>
            <a:r>
              <a:rPr dirty="0" sz="2900" spc="-110">
                <a:latin typeface="Times New Roman"/>
                <a:cs typeface="Times New Roman"/>
              </a:rPr>
              <a:t> </a:t>
            </a:r>
            <a:r>
              <a:rPr dirty="0" sz="2900" spc="-10">
                <a:latin typeface="Times New Roman"/>
                <a:cs typeface="Times New Roman"/>
              </a:rPr>
              <a:t>driver </a:t>
            </a:r>
            <a:r>
              <a:rPr dirty="0" sz="2900" spc="-35">
                <a:latin typeface="Times New Roman"/>
                <a:cs typeface="Times New Roman"/>
              </a:rPr>
              <a:t>Minor</a:t>
            </a:r>
            <a:r>
              <a:rPr dirty="0" sz="2900" spc="-125">
                <a:latin typeface="Times New Roman"/>
                <a:cs typeface="Times New Roman"/>
              </a:rPr>
              <a:t> </a:t>
            </a:r>
            <a:r>
              <a:rPr dirty="0" sz="2900" spc="-45">
                <a:latin typeface="Times New Roman"/>
                <a:cs typeface="Times New Roman"/>
              </a:rPr>
              <a:t>number:</a:t>
            </a:r>
            <a:r>
              <a:rPr dirty="0" sz="2900" spc="-120">
                <a:latin typeface="Times New Roman"/>
                <a:cs typeface="Times New Roman"/>
              </a:rPr>
              <a:t> </a:t>
            </a:r>
            <a:r>
              <a:rPr dirty="0" sz="2900" spc="-40">
                <a:latin typeface="Times New Roman"/>
                <a:cs typeface="Times New Roman"/>
              </a:rPr>
              <a:t>Identifies</a:t>
            </a:r>
            <a:r>
              <a:rPr dirty="0" sz="2900" spc="-120">
                <a:latin typeface="Times New Roman"/>
                <a:cs typeface="Times New Roman"/>
              </a:rPr>
              <a:t> </a:t>
            </a:r>
            <a:r>
              <a:rPr dirty="0" sz="2900" spc="-40">
                <a:latin typeface="Times New Roman"/>
                <a:cs typeface="Times New Roman"/>
              </a:rPr>
              <a:t>specific</a:t>
            </a:r>
            <a:r>
              <a:rPr dirty="0" sz="2900" spc="-120">
                <a:latin typeface="Times New Roman"/>
                <a:cs typeface="Times New Roman"/>
              </a:rPr>
              <a:t> </a:t>
            </a:r>
            <a:r>
              <a:rPr dirty="0" sz="2900" spc="-30">
                <a:latin typeface="Times New Roman"/>
                <a:cs typeface="Times New Roman"/>
              </a:rPr>
              <a:t>subdevice </a:t>
            </a:r>
            <a:r>
              <a:rPr dirty="0" sz="2900" spc="-50">
                <a:latin typeface="Times New Roman"/>
                <a:cs typeface="Times New Roman"/>
              </a:rPr>
              <a:t>Encoded</a:t>
            </a:r>
            <a:r>
              <a:rPr dirty="0" sz="2900" spc="-130">
                <a:latin typeface="Times New Roman"/>
                <a:cs typeface="Times New Roman"/>
              </a:rPr>
              <a:t> </a:t>
            </a:r>
            <a:r>
              <a:rPr dirty="0" sz="2900">
                <a:latin typeface="Times New Roman"/>
                <a:cs typeface="Times New Roman"/>
              </a:rPr>
              <a:t>in</a:t>
            </a:r>
            <a:r>
              <a:rPr dirty="0" sz="2900" spc="-125">
                <a:latin typeface="Times New Roman"/>
                <a:cs typeface="Times New Roman"/>
              </a:rPr>
              <a:t> </a:t>
            </a:r>
            <a:r>
              <a:rPr dirty="0" sz="2900" spc="-30">
                <a:latin typeface="Times New Roman"/>
                <a:cs typeface="Times New Roman"/>
              </a:rPr>
              <a:t>dev_t</a:t>
            </a:r>
            <a:r>
              <a:rPr dirty="0" sz="2900" spc="-130">
                <a:latin typeface="Times New Roman"/>
                <a:cs typeface="Times New Roman"/>
              </a:rPr>
              <a:t> </a:t>
            </a:r>
            <a:r>
              <a:rPr dirty="0" sz="2900" spc="-20">
                <a:latin typeface="Times New Roman"/>
                <a:cs typeface="Times New Roman"/>
              </a:rPr>
              <a:t>type</a:t>
            </a:r>
            <a:endParaRPr sz="2900">
              <a:latin typeface="Times New Roman"/>
              <a:cs typeface="Times New Roman"/>
            </a:endParaRPr>
          </a:p>
          <a:p>
            <a:pPr marL="720725">
              <a:lnSpc>
                <a:spcPct val="100000"/>
              </a:lnSpc>
              <a:spcBef>
                <a:spcPts val="145"/>
              </a:spcBef>
            </a:pPr>
            <a:r>
              <a:rPr dirty="0" sz="2900" spc="-55">
                <a:latin typeface="Times New Roman"/>
                <a:cs typeface="Times New Roman"/>
              </a:rPr>
              <a:t>Accessed</a:t>
            </a:r>
            <a:r>
              <a:rPr dirty="0" sz="2900" spc="-130">
                <a:latin typeface="Times New Roman"/>
                <a:cs typeface="Times New Roman"/>
              </a:rPr>
              <a:t> </a:t>
            </a:r>
            <a:r>
              <a:rPr dirty="0" sz="2900" spc="-20">
                <a:latin typeface="Times New Roman"/>
                <a:cs typeface="Times New Roman"/>
              </a:rPr>
              <a:t>with</a:t>
            </a:r>
            <a:r>
              <a:rPr dirty="0" sz="2900" spc="-150">
                <a:latin typeface="Times New Roman"/>
                <a:cs typeface="Times New Roman"/>
              </a:rPr>
              <a:t> </a:t>
            </a:r>
            <a:r>
              <a:rPr dirty="0" sz="2900" spc="-35">
                <a:latin typeface="Times New Roman"/>
                <a:cs typeface="Times New Roman"/>
              </a:rPr>
              <a:t>major()</a:t>
            </a:r>
            <a:r>
              <a:rPr dirty="0" sz="2900" spc="-140">
                <a:latin typeface="Times New Roman"/>
                <a:cs typeface="Times New Roman"/>
              </a:rPr>
              <a:t> </a:t>
            </a:r>
            <a:r>
              <a:rPr dirty="0" sz="2900" spc="-20">
                <a:latin typeface="Times New Roman"/>
                <a:cs typeface="Times New Roman"/>
              </a:rPr>
              <a:t>and</a:t>
            </a:r>
            <a:r>
              <a:rPr dirty="0" sz="2900" spc="-135">
                <a:latin typeface="Times New Roman"/>
                <a:cs typeface="Times New Roman"/>
              </a:rPr>
              <a:t> </a:t>
            </a:r>
            <a:r>
              <a:rPr dirty="0" sz="2900" spc="-35">
                <a:latin typeface="Times New Roman"/>
                <a:cs typeface="Times New Roman"/>
              </a:rPr>
              <a:t>minor()</a:t>
            </a:r>
            <a:r>
              <a:rPr dirty="0" sz="2900" spc="-140">
                <a:latin typeface="Times New Roman"/>
                <a:cs typeface="Times New Roman"/>
              </a:rPr>
              <a:t> </a:t>
            </a:r>
            <a:r>
              <a:rPr dirty="0" sz="2900" spc="-10">
                <a:latin typeface="Times New Roman"/>
                <a:cs typeface="Times New Roman"/>
              </a:rPr>
              <a:t>macros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114299" y="6305549"/>
            <a:ext cx="504825" cy="247650"/>
          </a:xfrm>
          <a:custGeom>
            <a:avLst/>
            <a:gdLst/>
            <a:ahLst/>
            <a:cxnLst/>
            <a:rect l="l" t="t" r="r" b="b"/>
            <a:pathLst>
              <a:path w="504825" h="247650">
                <a:moveTo>
                  <a:pt x="504824" y="247649"/>
                </a:moveTo>
                <a:lnTo>
                  <a:pt x="0" y="247649"/>
                </a:lnTo>
                <a:lnTo>
                  <a:pt x="0" y="0"/>
                </a:lnTo>
                <a:lnTo>
                  <a:pt x="504824" y="0"/>
                </a:lnTo>
                <a:lnTo>
                  <a:pt x="50482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10</a:t>
            </a:fld>
            <a:r>
              <a:rPr dirty="0" spc="165"/>
              <a:t> </a:t>
            </a:r>
            <a:r>
              <a:rPr dirty="0"/>
              <a:t>/</a:t>
            </a:r>
            <a:r>
              <a:rPr dirty="0" spc="165"/>
              <a:t> </a:t>
            </a:r>
            <a:r>
              <a:rPr dirty="0" spc="-35"/>
              <a:t>25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349" y="158908"/>
            <a:ext cx="2298700" cy="7162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30"/>
              <a:t>File</a:t>
            </a:r>
            <a:r>
              <a:rPr dirty="0" spc="-250"/>
              <a:t> </a:t>
            </a:r>
            <a:r>
              <a:rPr dirty="0" spc="-70"/>
              <a:t>Holes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400049" y="1296352"/>
            <a:ext cx="10629900" cy="4730750"/>
            <a:chOff x="400049" y="1296352"/>
            <a:chExt cx="10629900" cy="4730750"/>
          </a:xfrm>
        </p:grpSpPr>
        <p:sp>
          <p:nvSpPr>
            <p:cNvPr id="4" name="object 4" descr=""/>
            <p:cNvSpPr/>
            <p:nvPr/>
          </p:nvSpPr>
          <p:spPr>
            <a:xfrm>
              <a:off x="400049" y="1296352"/>
              <a:ext cx="10629900" cy="4730750"/>
            </a:xfrm>
            <a:custGeom>
              <a:avLst/>
              <a:gdLst/>
              <a:ahLst/>
              <a:cxnLst/>
              <a:rect l="l" t="t" r="r" b="b"/>
              <a:pathLst>
                <a:path w="10629900" h="4730750">
                  <a:moveTo>
                    <a:pt x="10591481" y="4730304"/>
                  </a:moveTo>
                  <a:lnTo>
                    <a:pt x="38417" y="4730304"/>
                  </a:lnTo>
                  <a:lnTo>
                    <a:pt x="32768" y="4729180"/>
                  </a:lnTo>
                  <a:lnTo>
                    <a:pt x="1123" y="4697536"/>
                  </a:lnTo>
                  <a:lnTo>
                    <a:pt x="0" y="4691887"/>
                  </a:lnTo>
                  <a:lnTo>
                    <a:pt x="0" y="4686014"/>
                  </a:lnTo>
                  <a:lnTo>
                    <a:pt x="0" y="38417"/>
                  </a:lnTo>
                  <a:lnTo>
                    <a:pt x="21915" y="5619"/>
                  </a:lnTo>
                  <a:lnTo>
                    <a:pt x="38417" y="0"/>
                  </a:lnTo>
                  <a:lnTo>
                    <a:pt x="10591481" y="0"/>
                  </a:lnTo>
                  <a:lnTo>
                    <a:pt x="10624279" y="21915"/>
                  </a:lnTo>
                  <a:lnTo>
                    <a:pt x="10629898" y="38417"/>
                  </a:lnTo>
                  <a:lnTo>
                    <a:pt x="10629898" y="4691887"/>
                  </a:lnTo>
                  <a:lnTo>
                    <a:pt x="10607983" y="4724685"/>
                  </a:lnTo>
                  <a:lnTo>
                    <a:pt x="10597130" y="4729180"/>
                  </a:lnTo>
                  <a:lnTo>
                    <a:pt x="10591481" y="4730304"/>
                  </a:lnTo>
                  <a:close/>
                </a:path>
              </a:pathLst>
            </a:custGeom>
            <a:solidFill>
              <a:srgbClr val="F0F0F0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94535" y="1659540"/>
              <a:ext cx="106299" cy="106298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94535" y="2120169"/>
              <a:ext cx="106299" cy="106299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94535" y="2580798"/>
              <a:ext cx="106299" cy="106298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4535" y="3041427"/>
              <a:ext cx="106299" cy="106299"/>
            </a:xfrm>
            <a:prstGeom prst="rect">
              <a:avLst/>
            </a:prstGeom>
          </p:spPr>
        </p:pic>
      </p:grpSp>
      <p:sp>
        <p:nvSpPr>
          <p:cNvPr id="9" name="object 9" descr=""/>
          <p:cNvSpPr/>
          <p:nvPr/>
        </p:nvSpPr>
        <p:spPr>
          <a:xfrm>
            <a:off x="2703195" y="3502056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80" h="106679">
                <a:moveTo>
                  <a:pt x="106299" y="106299"/>
                </a:moveTo>
                <a:lnTo>
                  <a:pt x="0" y="106299"/>
                </a:lnTo>
                <a:lnTo>
                  <a:pt x="0" y="0"/>
                </a:lnTo>
                <a:lnTo>
                  <a:pt x="106299" y="0"/>
                </a:lnTo>
                <a:lnTo>
                  <a:pt x="106299" y="106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2703195" y="3962685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80" h="106679">
                <a:moveTo>
                  <a:pt x="106299" y="106299"/>
                </a:moveTo>
                <a:lnTo>
                  <a:pt x="0" y="106299"/>
                </a:lnTo>
                <a:lnTo>
                  <a:pt x="0" y="0"/>
                </a:lnTo>
                <a:lnTo>
                  <a:pt x="106299" y="0"/>
                </a:lnTo>
                <a:lnTo>
                  <a:pt x="106299" y="106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2703195" y="4423314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80" h="106679">
                <a:moveTo>
                  <a:pt x="106299" y="106299"/>
                </a:moveTo>
                <a:lnTo>
                  <a:pt x="0" y="106299"/>
                </a:lnTo>
                <a:lnTo>
                  <a:pt x="0" y="0"/>
                </a:lnTo>
                <a:lnTo>
                  <a:pt x="106299" y="0"/>
                </a:lnTo>
                <a:lnTo>
                  <a:pt x="106299" y="106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2255748" y="1434977"/>
            <a:ext cx="7627620" cy="323532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974725">
              <a:lnSpc>
                <a:spcPts val="3629"/>
              </a:lnSpc>
              <a:spcBef>
                <a:spcPts val="120"/>
              </a:spcBef>
            </a:pPr>
            <a:r>
              <a:rPr dirty="0" sz="2900" spc="-45">
                <a:latin typeface="Times New Roman"/>
                <a:cs typeface="Times New Roman"/>
              </a:rPr>
              <a:t>Created</a:t>
            </a:r>
            <a:r>
              <a:rPr dirty="0" sz="2900" spc="-140">
                <a:latin typeface="Times New Roman"/>
                <a:cs typeface="Times New Roman"/>
              </a:rPr>
              <a:t> </a:t>
            </a:r>
            <a:r>
              <a:rPr dirty="0" sz="2900">
                <a:latin typeface="Times New Roman"/>
                <a:cs typeface="Times New Roman"/>
              </a:rPr>
              <a:t>by</a:t>
            </a:r>
            <a:r>
              <a:rPr dirty="0" sz="2900" spc="-150">
                <a:latin typeface="Times New Roman"/>
                <a:cs typeface="Times New Roman"/>
              </a:rPr>
              <a:t> </a:t>
            </a:r>
            <a:r>
              <a:rPr dirty="0" sz="2900" spc="-40">
                <a:latin typeface="Times New Roman"/>
                <a:cs typeface="Times New Roman"/>
              </a:rPr>
              <a:t>seeking</a:t>
            </a:r>
            <a:r>
              <a:rPr dirty="0" sz="2900" spc="-140">
                <a:latin typeface="Times New Roman"/>
                <a:cs typeface="Times New Roman"/>
              </a:rPr>
              <a:t> </a:t>
            </a:r>
            <a:r>
              <a:rPr dirty="0" sz="2900" spc="-20">
                <a:latin typeface="Times New Roman"/>
                <a:cs typeface="Times New Roman"/>
              </a:rPr>
              <a:t>past</a:t>
            </a:r>
            <a:r>
              <a:rPr dirty="0" sz="2900" spc="-145">
                <a:latin typeface="Times New Roman"/>
                <a:cs typeface="Times New Roman"/>
              </a:rPr>
              <a:t> </a:t>
            </a:r>
            <a:r>
              <a:rPr dirty="0" sz="2900" spc="-20">
                <a:latin typeface="Times New Roman"/>
                <a:cs typeface="Times New Roman"/>
              </a:rPr>
              <a:t>end</a:t>
            </a:r>
            <a:r>
              <a:rPr dirty="0" sz="2900" spc="-145">
                <a:latin typeface="Times New Roman"/>
                <a:cs typeface="Times New Roman"/>
              </a:rPr>
              <a:t> </a:t>
            </a:r>
            <a:r>
              <a:rPr dirty="0" sz="2900">
                <a:latin typeface="Times New Roman"/>
                <a:cs typeface="Times New Roman"/>
              </a:rPr>
              <a:t>of</a:t>
            </a:r>
            <a:r>
              <a:rPr dirty="0" sz="2900" spc="-140">
                <a:latin typeface="Times New Roman"/>
                <a:cs typeface="Times New Roman"/>
              </a:rPr>
              <a:t> </a:t>
            </a:r>
            <a:r>
              <a:rPr dirty="0" sz="2900" spc="-10">
                <a:latin typeface="Times New Roman"/>
                <a:cs typeface="Times New Roman"/>
              </a:rPr>
              <a:t>file</a:t>
            </a:r>
            <a:r>
              <a:rPr dirty="0" sz="2900" spc="-145">
                <a:latin typeface="Times New Roman"/>
                <a:cs typeface="Times New Roman"/>
              </a:rPr>
              <a:t> </a:t>
            </a:r>
            <a:r>
              <a:rPr dirty="0" sz="2900" spc="-20">
                <a:latin typeface="Times New Roman"/>
                <a:cs typeface="Times New Roman"/>
              </a:rPr>
              <a:t>and</a:t>
            </a:r>
            <a:r>
              <a:rPr dirty="0" sz="2900" spc="-145">
                <a:latin typeface="Times New Roman"/>
                <a:cs typeface="Times New Roman"/>
              </a:rPr>
              <a:t> </a:t>
            </a:r>
            <a:r>
              <a:rPr dirty="0" sz="2900" spc="-10">
                <a:latin typeface="Times New Roman"/>
                <a:cs typeface="Times New Roman"/>
              </a:rPr>
              <a:t>writing </a:t>
            </a:r>
            <a:r>
              <a:rPr dirty="0" sz="2900" spc="-45">
                <a:latin typeface="Times New Roman"/>
                <a:cs typeface="Times New Roman"/>
              </a:rPr>
              <a:t>Read</a:t>
            </a:r>
            <a:r>
              <a:rPr dirty="0" sz="2900" spc="-135">
                <a:latin typeface="Times New Roman"/>
                <a:cs typeface="Times New Roman"/>
              </a:rPr>
              <a:t> </a:t>
            </a:r>
            <a:r>
              <a:rPr dirty="0" sz="2900" spc="-45">
                <a:latin typeface="Times New Roman"/>
                <a:cs typeface="Times New Roman"/>
              </a:rPr>
              <a:t>operations</a:t>
            </a:r>
            <a:r>
              <a:rPr dirty="0" sz="2900" spc="-130">
                <a:latin typeface="Times New Roman"/>
                <a:cs typeface="Times New Roman"/>
              </a:rPr>
              <a:t> </a:t>
            </a:r>
            <a:r>
              <a:rPr dirty="0" sz="2900" spc="-30">
                <a:latin typeface="Times New Roman"/>
                <a:cs typeface="Times New Roman"/>
              </a:rPr>
              <a:t>return</a:t>
            </a:r>
            <a:r>
              <a:rPr dirty="0" sz="2900" spc="-130">
                <a:latin typeface="Times New Roman"/>
                <a:cs typeface="Times New Roman"/>
              </a:rPr>
              <a:t> </a:t>
            </a:r>
            <a:r>
              <a:rPr dirty="0" sz="2900" spc="-35">
                <a:latin typeface="Times New Roman"/>
                <a:cs typeface="Times New Roman"/>
              </a:rPr>
              <a:t>zeros</a:t>
            </a:r>
            <a:r>
              <a:rPr dirty="0" sz="2900" spc="-130">
                <a:latin typeface="Times New Roman"/>
                <a:cs typeface="Times New Roman"/>
              </a:rPr>
              <a:t> </a:t>
            </a:r>
            <a:r>
              <a:rPr dirty="0" sz="2900">
                <a:latin typeface="Times New Roman"/>
                <a:cs typeface="Times New Roman"/>
              </a:rPr>
              <a:t>for</a:t>
            </a:r>
            <a:r>
              <a:rPr dirty="0" sz="2900" spc="-130">
                <a:latin typeface="Times New Roman"/>
                <a:cs typeface="Times New Roman"/>
              </a:rPr>
              <a:t> </a:t>
            </a:r>
            <a:r>
              <a:rPr dirty="0" sz="2900" spc="-10">
                <a:latin typeface="Times New Roman"/>
                <a:cs typeface="Times New Roman"/>
              </a:rPr>
              <a:t>holes</a:t>
            </a: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ts val="3479"/>
              </a:lnSpc>
            </a:pPr>
            <a:r>
              <a:rPr dirty="0" sz="2900" spc="-40">
                <a:latin typeface="Times New Roman"/>
                <a:cs typeface="Times New Roman"/>
              </a:rPr>
              <a:t>Saves</a:t>
            </a:r>
            <a:r>
              <a:rPr dirty="0" sz="2900" spc="-130">
                <a:latin typeface="Times New Roman"/>
                <a:cs typeface="Times New Roman"/>
              </a:rPr>
              <a:t> </a:t>
            </a:r>
            <a:r>
              <a:rPr dirty="0" sz="2900" spc="-20">
                <a:latin typeface="Times New Roman"/>
                <a:cs typeface="Times New Roman"/>
              </a:rPr>
              <a:t>disk</a:t>
            </a:r>
            <a:r>
              <a:rPr dirty="0" sz="2900" spc="-125">
                <a:latin typeface="Times New Roman"/>
                <a:cs typeface="Times New Roman"/>
              </a:rPr>
              <a:t> </a:t>
            </a:r>
            <a:r>
              <a:rPr dirty="0" sz="2900" spc="-40">
                <a:latin typeface="Times New Roman"/>
                <a:cs typeface="Times New Roman"/>
              </a:rPr>
              <a:t>space</a:t>
            </a:r>
            <a:r>
              <a:rPr dirty="0" sz="2900" spc="-125">
                <a:latin typeface="Times New Roman"/>
                <a:cs typeface="Times New Roman"/>
              </a:rPr>
              <a:t> </a:t>
            </a:r>
            <a:r>
              <a:rPr dirty="0" sz="2900">
                <a:latin typeface="Times New Roman"/>
                <a:cs typeface="Times New Roman"/>
              </a:rPr>
              <a:t>-</a:t>
            </a:r>
            <a:r>
              <a:rPr dirty="0" sz="2900" spc="-125">
                <a:latin typeface="Times New Roman"/>
                <a:cs typeface="Times New Roman"/>
              </a:rPr>
              <a:t> </a:t>
            </a:r>
            <a:r>
              <a:rPr dirty="0" sz="2900" spc="-30">
                <a:latin typeface="Times New Roman"/>
                <a:cs typeface="Times New Roman"/>
              </a:rPr>
              <a:t>holes</a:t>
            </a:r>
            <a:r>
              <a:rPr dirty="0" sz="2900" spc="-125">
                <a:latin typeface="Times New Roman"/>
                <a:cs typeface="Times New Roman"/>
              </a:rPr>
              <a:t> </a:t>
            </a:r>
            <a:r>
              <a:rPr dirty="0" sz="2900" spc="-25">
                <a:latin typeface="Times New Roman"/>
                <a:cs typeface="Times New Roman"/>
              </a:rPr>
              <a:t>don't</a:t>
            </a:r>
            <a:r>
              <a:rPr dirty="0" sz="2900" spc="-130">
                <a:latin typeface="Times New Roman"/>
                <a:cs typeface="Times New Roman"/>
              </a:rPr>
              <a:t> </a:t>
            </a:r>
            <a:r>
              <a:rPr dirty="0" sz="2900" spc="-50">
                <a:latin typeface="Times New Roman"/>
                <a:cs typeface="Times New Roman"/>
              </a:rPr>
              <a:t>occupy</a:t>
            </a:r>
            <a:r>
              <a:rPr dirty="0" sz="2900" spc="-125">
                <a:latin typeface="Times New Roman"/>
                <a:cs typeface="Times New Roman"/>
              </a:rPr>
              <a:t> </a:t>
            </a:r>
            <a:r>
              <a:rPr dirty="0" sz="2900" spc="-40">
                <a:latin typeface="Times New Roman"/>
                <a:cs typeface="Times New Roman"/>
              </a:rPr>
              <a:t>physical</a:t>
            </a:r>
            <a:r>
              <a:rPr dirty="0" sz="2900" spc="-125">
                <a:latin typeface="Times New Roman"/>
                <a:cs typeface="Times New Roman"/>
              </a:rPr>
              <a:t> </a:t>
            </a:r>
            <a:r>
              <a:rPr dirty="0" sz="2900" spc="-10">
                <a:latin typeface="Times New Roman"/>
                <a:cs typeface="Times New Roman"/>
              </a:rPr>
              <a:t>blocks</a:t>
            </a: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2900" spc="-10">
                <a:latin typeface="Times New Roman"/>
                <a:cs typeface="Times New Roman"/>
              </a:rPr>
              <a:t>Example:</a:t>
            </a:r>
            <a:endParaRPr sz="2900">
              <a:latin typeface="Times New Roman"/>
              <a:cs typeface="Times New Roman"/>
            </a:endParaRPr>
          </a:p>
          <a:p>
            <a:pPr marL="720725" marR="363855">
              <a:lnSpc>
                <a:spcPct val="104200"/>
              </a:lnSpc>
            </a:pPr>
            <a:r>
              <a:rPr dirty="0" sz="2900" spc="-45">
                <a:latin typeface="Times New Roman"/>
                <a:cs typeface="Times New Roman"/>
              </a:rPr>
              <a:t>8MB</a:t>
            </a:r>
            <a:r>
              <a:rPr dirty="0" sz="2900" spc="-140">
                <a:latin typeface="Times New Roman"/>
                <a:cs typeface="Times New Roman"/>
              </a:rPr>
              <a:t> </a:t>
            </a:r>
            <a:r>
              <a:rPr dirty="0" sz="2900" spc="-10">
                <a:latin typeface="Times New Roman"/>
                <a:cs typeface="Times New Roman"/>
              </a:rPr>
              <a:t>file</a:t>
            </a:r>
            <a:r>
              <a:rPr dirty="0" sz="2900" spc="-155">
                <a:latin typeface="Times New Roman"/>
                <a:cs typeface="Times New Roman"/>
              </a:rPr>
              <a:t> </a:t>
            </a:r>
            <a:r>
              <a:rPr dirty="0" sz="2900" spc="-30">
                <a:latin typeface="Times New Roman"/>
                <a:cs typeface="Times New Roman"/>
              </a:rPr>
              <a:t>might</a:t>
            </a:r>
            <a:r>
              <a:rPr dirty="0" sz="2900" spc="-140">
                <a:latin typeface="Times New Roman"/>
                <a:cs typeface="Times New Roman"/>
              </a:rPr>
              <a:t> </a:t>
            </a:r>
            <a:r>
              <a:rPr dirty="0" sz="2900" spc="-20">
                <a:latin typeface="Times New Roman"/>
                <a:cs typeface="Times New Roman"/>
              </a:rPr>
              <a:t>use</a:t>
            </a:r>
            <a:r>
              <a:rPr dirty="0" sz="2900" spc="-140">
                <a:latin typeface="Times New Roman"/>
                <a:cs typeface="Times New Roman"/>
              </a:rPr>
              <a:t> </a:t>
            </a:r>
            <a:r>
              <a:rPr dirty="0" sz="2900" spc="-20">
                <a:latin typeface="Times New Roman"/>
                <a:cs typeface="Times New Roman"/>
              </a:rPr>
              <a:t>only</a:t>
            </a:r>
            <a:r>
              <a:rPr dirty="0" sz="2900" spc="-140">
                <a:latin typeface="Times New Roman"/>
                <a:cs typeface="Times New Roman"/>
              </a:rPr>
              <a:t> </a:t>
            </a:r>
            <a:r>
              <a:rPr dirty="0" sz="2900" spc="-55">
                <a:latin typeface="Times New Roman"/>
                <a:cs typeface="Times New Roman"/>
              </a:rPr>
              <a:t>140KB</a:t>
            </a:r>
            <a:r>
              <a:rPr dirty="0" sz="2900" spc="-125">
                <a:latin typeface="Times New Roman"/>
                <a:cs typeface="Times New Roman"/>
              </a:rPr>
              <a:t> </a:t>
            </a:r>
            <a:r>
              <a:rPr dirty="0" sz="2900">
                <a:latin typeface="Times New Roman"/>
                <a:cs typeface="Times New Roman"/>
              </a:rPr>
              <a:t>of</a:t>
            </a:r>
            <a:r>
              <a:rPr dirty="0" sz="2900" spc="-140">
                <a:latin typeface="Times New Roman"/>
                <a:cs typeface="Times New Roman"/>
              </a:rPr>
              <a:t> </a:t>
            </a:r>
            <a:r>
              <a:rPr dirty="0" sz="2900" spc="-20">
                <a:latin typeface="Times New Roman"/>
                <a:cs typeface="Times New Roman"/>
              </a:rPr>
              <a:t>disk</a:t>
            </a:r>
            <a:r>
              <a:rPr dirty="0" sz="2900" spc="-140">
                <a:latin typeface="Times New Roman"/>
                <a:cs typeface="Times New Roman"/>
              </a:rPr>
              <a:t> </a:t>
            </a:r>
            <a:r>
              <a:rPr dirty="0" sz="2900" spc="-25">
                <a:latin typeface="Times New Roman"/>
                <a:cs typeface="Times New Roman"/>
              </a:rPr>
              <a:t>space </a:t>
            </a:r>
            <a:r>
              <a:rPr dirty="0" sz="2900">
                <a:latin typeface="Times New Roman"/>
                <a:cs typeface="Times New Roman"/>
              </a:rPr>
              <a:t>du</a:t>
            </a:r>
            <a:r>
              <a:rPr dirty="0" sz="2900" spc="-120">
                <a:latin typeface="Times New Roman"/>
                <a:cs typeface="Times New Roman"/>
              </a:rPr>
              <a:t> </a:t>
            </a:r>
            <a:r>
              <a:rPr dirty="0" sz="2900" spc="-65">
                <a:latin typeface="Times New Roman"/>
                <a:cs typeface="Times New Roman"/>
              </a:rPr>
              <a:t>command</a:t>
            </a:r>
            <a:r>
              <a:rPr dirty="0" sz="2900" spc="-114">
                <a:latin typeface="Times New Roman"/>
                <a:cs typeface="Times New Roman"/>
              </a:rPr>
              <a:t> </a:t>
            </a:r>
            <a:r>
              <a:rPr dirty="0" sz="2900" spc="-50">
                <a:latin typeface="Times New Roman"/>
                <a:cs typeface="Times New Roman"/>
              </a:rPr>
              <a:t>shows</a:t>
            </a:r>
            <a:r>
              <a:rPr dirty="0" sz="2900" spc="-120">
                <a:latin typeface="Times New Roman"/>
                <a:cs typeface="Times New Roman"/>
              </a:rPr>
              <a:t> </a:t>
            </a:r>
            <a:r>
              <a:rPr dirty="0" sz="2900" spc="-35">
                <a:latin typeface="Times New Roman"/>
                <a:cs typeface="Times New Roman"/>
              </a:rPr>
              <a:t>actual</a:t>
            </a:r>
            <a:r>
              <a:rPr dirty="0" sz="2900" spc="-114">
                <a:latin typeface="Times New Roman"/>
                <a:cs typeface="Times New Roman"/>
              </a:rPr>
              <a:t> </a:t>
            </a:r>
            <a:r>
              <a:rPr dirty="0" sz="2900" spc="-20">
                <a:latin typeface="Times New Roman"/>
                <a:cs typeface="Times New Roman"/>
              </a:rPr>
              <a:t>disk</a:t>
            </a:r>
            <a:r>
              <a:rPr dirty="0" sz="2900" spc="-120">
                <a:latin typeface="Times New Roman"/>
                <a:cs typeface="Times New Roman"/>
              </a:rPr>
              <a:t> </a:t>
            </a:r>
            <a:r>
              <a:rPr dirty="0" sz="2900" spc="-10">
                <a:latin typeface="Times New Roman"/>
                <a:cs typeface="Times New Roman"/>
              </a:rPr>
              <a:t>usage </a:t>
            </a:r>
            <a:r>
              <a:rPr dirty="0" sz="2900" spc="-45">
                <a:latin typeface="Times New Roman"/>
                <a:cs typeface="Times New Roman"/>
              </a:rPr>
              <a:t>Copying</a:t>
            </a:r>
            <a:r>
              <a:rPr dirty="0" sz="2900" spc="-140">
                <a:latin typeface="Times New Roman"/>
                <a:cs typeface="Times New Roman"/>
              </a:rPr>
              <a:t> </a:t>
            </a:r>
            <a:r>
              <a:rPr dirty="0" sz="2900" spc="-10">
                <a:latin typeface="Times New Roman"/>
                <a:cs typeface="Times New Roman"/>
              </a:rPr>
              <a:t>file</a:t>
            </a:r>
            <a:r>
              <a:rPr dirty="0" sz="2900" spc="-160">
                <a:latin typeface="Times New Roman"/>
                <a:cs typeface="Times New Roman"/>
              </a:rPr>
              <a:t> </a:t>
            </a:r>
            <a:r>
              <a:rPr dirty="0" sz="2900" spc="-20">
                <a:latin typeface="Times New Roman"/>
                <a:cs typeface="Times New Roman"/>
              </a:rPr>
              <a:t>with</a:t>
            </a:r>
            <a:r>
              <a:rPr dirty="0" sz="2900" spc="-145">
                <a:latin typeface="Times New Roman"/>
                <a:cs typeface="Times New Roman"/>
              </a:rPr>
              <a:t> </a:t>
            </a:r>
            <a:r>
              <a:rPr dirty="0" sz="2900" spc="-10">
                <a:latin typeface="Times New Roman"/>
                <a:cs typeface="Times New Roman"/>
              </a:rPr>
              <a:t>cat</a:t>
            </a:r>
            <a:r>
              <a:rPr dirty="0" sz="2900" spc="-150">
                <a:latin typeface="Times New Roman"/>
                <a:cs typeface="Times New Roman"/>
              </a:rPr>
              <a:t> </a:t>
            </a:r>
            <a:r>
              <a:rPr dirty="0" sz="2900" spc="-10">
                <a:latin typeface="Times New Roman"/>
                <a:cs typeface="Times New Roman"/>
              </a:rPr>
              <a:t>fills</a:t>
            </a:r>
            <a:r>
              <a:rPr dirty="0" sz="2900" spc="-145">
                <a:latin typeface="Times New Roman"/>
                <a:cs typeface="Times New Roman"/>
              </a:rPr>
              <a:t> </a:t>
            </a:r>
            <a:r>
              <a:rPr dirty="0" sz="2900">
                <a:latin typeface="Times New Roman"/>
                <a:cs typeface="Times New Roman"/>
              </a:rPr>
              <a:t>in</a:t>
            </a:r>
            <a:r>
              <a:rPr dirty="0" sz="2900" spc="-150">
                <a:latin typeface="Times New Roman"/>
                <a:cs typeface="Times New Roman"/>
              </a:rPr>
              <a:t> </a:t>
            </a:r>
            <a:r>
              <a:rPr dirty="0" sz="2900" spc="-30">
                <a:latin typeface="Times New Roman"/>
                <a:cs typeface="Times New Roman"/>
              </a:rPr>
              <a:t>holes</a:t>
            </a:r>
            <a:r>
              <a:rPr dirty="0" sz="2900" spc="-150">
                <a:latin typeface="Times New Roman"/>
                <a:cs typeface="Times New Roman"/>
              </a:rPr>
              <a:t> </a:t>
            </a:r>
            <a:r>
              <a:rPr dirty="0" sz="2900" spc="-20">
                <a:latin typeface="Times New Roman"/>
                <a:cs typeface="Times New Roman"/>
              </a:rPr>
              <a:t>with</a:t>
            </a:r>
            <a:r>
              <a:rPr dirty="0" sz="2900" spc="-145">
                <a:latin typeface="Times New Roman"/>
                <a:cs typeface="Times New Roman"/>
              </a:rPr>
              <a:t> </a:t>
            </a:r>
            <a:r>
              <a:rPr dirty="0" sz="2900" spc="-10">
                <a:latin typeface="Times New Roman"/>
                <a:cs typeface="Times New Roman"/>
              </a:rPr>
              <a:t>zeros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185969" y="4923805"/>
            <a:ext cx="850900" cy="647065"/>
          </a:xfrm>
          <a:prstGeom prst="rect">
            <a:avLst/>
          </a:prstGeom>
          <a:solidFill>
            <a:srgbClr val="DDDDDD"/>
          </a:solidFill>
          <a:ln w="8858">
            <a:solidFill>
              <a:srgbClr val="333333"/>
            </a:solidFill>
          </a:ln>
        </p:spPr>
        <p:txBody>
          <a:bodyPr wrap="square" lIns="0" tIns="6985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550"/>
              </a:spcBef>
            </a:pPr>
            <a:r>
              <a:rPr dirty="0" sz="2900" spc="-20">
                <a:latin typeface="Times New Roman"/>
                <a:cs typeface="Times New Roman"/>
              </a:rPr>
              <a:t>Data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222384" y="4923805"/>
            <a:ext cx="877569" cy="647065"/>
          </a:xfrm>
          <a:prstGeom prst="rect">
            <a:avLst/>
          </a:prstGeom>
          <a:solidFill>
            <a:srgbClr val="FFFFFF"/>
          </a:solidFill>
          <a:ln w="8858">
            <a:solidFill>
              <a:srgbClr val="333333"/>
            </a:solidFill>
          </a:ln>
        </p:spPr>
        <p:txBody>
          <a:bodyPr wrap="square" lIns="0" tIns="69850" rIns="0" bIns="0" rtlCol="0" vert="horz">
            <a:spAutoFit/>
          </a:bodyPr>
          <a:lstStyle/>
          <a:p>
            <a:pPr marL="97155">
              <a:lnSpc>
                <a:spcPct val="100000"/>
              </a:lnSpc>
              <a:spcBef>
                <a:spcPts val="550"/>
              </a:spcBef>
            </a:pPr>
            <a:r>
              <a:rPr dirty="0" sz="2900" spc="-20">
                <a:latin typeface="Times New Roman"/>
                <a:cs typeface="Times New Roman"/>
              </a:rPr>
              <a:t>Hole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5285375" y="4923805"/>
            <a:ext cx="859790" cy="647065"/>
          </a:xfrm>
          <a:prstGeom prst="rect">
            <a:avLst/>
          </a:prstGeom>
          <a:solidFill>
            <a:srgbClr val="DDDDDD"/>
          </a:solidFill>
          <a:ln w="8858">
            <a:solidFill>
              <a:srgbClr val="333333"/>
            </a:solidFill>
          </a:ln>
        </p:spPr>
        <p:txBody>
          <a:bodyPr wrap="square" lIns="0" tIns="69850" rIns="0" bIns="0" rtlCol="0" vert="horz">
            <a:spAutoFit/>
          </a:bodyPr>
          <a:lstStyle/>
          <a:p>
            <a:pPr marL="94615">
              <a:lnSpc>
                <a:spcPct val="100000"/>
              </a:lnSpc>
              <a:spcBef>
                <a:spcPts val="550"/>
              </a:spcBef>
            </a:pPr>
            <a:r>
              <a:rPr dirty="0" sz="2900" spc="-20">
                <a:latin typeface="Times New Roman"/>
                <a:cs typeface="Times New Roman"/>
              </a:rPr>
              <a:t>Data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6330648" y="4923805"/>
            <a:ext cx="877569" cy="647065"/>
          </a:xfrm>
          <a:prstGeom prst="rect">
            <a:avLst/>
          </a:prstGeom>
          <a:solidFill>
            <a:srgbClr val="FFFFFF"/>
          </a:solidFill>
          <a:ln w="8858">
            <a:solidFill>
              <a:srgbClr val="333333"/>
            </a:solidFill>
          </a:ln>
        </p:spPr>
        <p:txBody>
          <a:bodyPr wrap="square" lIns="0" tIns="69850" rIns="0" bIns="0" rtlCol="0" vert="horz">
            <a:spAutoFit/>
          </a:bodyPr>
          <a:lstStyle/>
          <a:p>
            <a:pPr marL="90170">
              <a:lnSpc>
                <a:spcPct val="100000"/>
              </a:lnSpc>
              <a:spcBef>
                <a:spcPts val="550"/>
              </a:spcBef>
            </a:pPr>
            <a:r>
              <a:rPr dirty="0" sz="2900" spc="-20">
                <a:latin typeface="Times New Roman"/>
                <a:cs typeface="Times New Roman"/>
              </a:rPr>
              <a:t>Hole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7393638" y="4923805"/>
            <a:ext cx="850900" cy="647065"/>
          </a:xfrm>
          <a:prstGeom prst="rect">
            <a:avLst/>
          </a:prstGeom>
          <a:solidFill>
            <a:srgbClr val="DDDDDD"/>
          </a:solidFill>
          <a:ln w="8858">
            <a:solidFill>
              <a:srgbClr val="333333"/>
            </a:solidFill>
          </a:ln>
        </p:spPr>
        <p:txBody>
          <a:bodyPr wrap="square" lIns="0" tIns="69850" rIns="0" bIns="0" rtlCol="0" vert="horz">
            <a:spAutoFit/>
          </a:bodyPr>
          <a:lstStyle/>
          <a:p>
            <a:pPr marL="88265">
              <a:lnSpc>
                <a:spcPct val="100000"/>
              </a:lnSpc>
              <a:spcBef>
                <a:spcPts val="550"/>
              </a:spcBef>
            </a:pPr>
            <a:r>
              <a:rPr dirty="0" sz="2900" spc="-20">
                <a:latin typeface="Times New Roman"/>
                <a:cs typeface="Times New Roman"/>
              </a:rPr>
              <a:t>Data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114299" y="6305549"/>
            <a:ext cx="504825" cy="247650"/>
          </a:xfrm>
          <a:custGeom>
            <a:avLst/>
            <a:gdLst/>
            <a:ahLst/>
            <a:cxnLst/>
            <a:rect l="l" t="t" r="r" b="b"/>
            <a:pathLst>
              <a:path w="504825" h="247650">
                <a:moveTo>
                  <a:pt x="504824" y="247649"/>
                </a:moveTo>
                <a:lnTo>
                  <a:pt x="0" y="247649"/>
                </a:lnTo>
                <a:lnTo>
                  <a:pt x="0" y="0"/>
                </a:lnTo>
                <a:lnTo>
                  <a:pt x="504824" y="0"/>
                </a:lnTo>
                <a:lnTo>
                  <a:pt x="50482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10</a:t>
            </a:fld>
            <a:r>
              <a:rPr dirty="0" spc="165"/>
              <a:t> </a:t>
            </a:r>
            <a:r>
              <a:rPr dirty="0"/>
              <a:t>/</a:t>
            </a:r>
            <a:r>
              <a:rPr dirty="0" spc="165"/>
              <a:t> </a:t>
            </a:r>
            <a:r>
              <a:rPr dirty="0" spc="-35"/>
              <a:t>25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75"/>
              <a:t>Practical</a:t>
            </a:r>
            <a:r>
              <a:rPr dirty="0" spc="-135"/>
              <a:t> </a:t>
            </a:r>
            <a:r>
              <a:rPr dirty="0" spc="-70"/>
              <a:t>Examples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400049" y="1083754"/>
            <a:ext cx="10629900" cy="5164455"/>
          </a:xfrm>
          <a:custGeom>
            <a:avLst/>
            <a:gdLst/>
            <a:ahLst/>
            <a:cxnLst/>
            <a:rect l="l" t="t" r="r" b="b"/>
            <a:pathLst>
              <a:path w="10629900" h="5164455">
                <a:moveTo>
                  <a:pt x="10591481" y="5164359"/>
                </a:moveTo>
                <a:lnTo>
                  <a:pt x="38417" y="5164359"/>
                </a:lnTo>
                <a:lnTo>
                  <a:pt x="32768" y="5163235"/>
                </a:lnTo>
                <a:lnTo>
                  <a:pt x="1123" y="5131590"/>
                </a:lnTo>
                <a:lnTo>
                  <a:pt x="0" y="5125941"/>
                </a:lnTo>
                <a:lnTo>
                  <a:pt x="0" y="5120068"/>
                </a:lnTo>
                <a:lnTo>
                  <a:pt x="0" y="38417"/>
                </a:lnTo>
                <a:lnTo>
                  <a:pt x="21915" y="5618"/>
                </a:lnTo>
                <a:lnTo>
                  <a:pt x="38417" y="0"/>
                </a:lnTo>
                <a:lnTo>
                  <a:pt x="10591481" y="0"/>
                </a:lnTo>
                <a:lnTo>
                  <a:pt x="10624279" y="21915"/>
                </a:lnTo>
                <a:lnTo>
                  <a:pt x="10629898" y="38417"/>
                </a:lnTo>
                <a:lnTo>
                  <a:pt x="10629898" y="5125941"/>
                </a:lnTo>
                <a:lnTo>
                  <a:pt x="10607983" y="5158739"/>
                </a:lnTo>
                <a:lnTo>
                  <a:pt x="10597130" y="5163235"/>
                </a:lnTo>
                <a:lnTo>
                  <a:pt x="10591481" y="5164359"/>
                </a:lnTo>
                <a:close/>
              </a:path>
            </a:pathLst>
          </a:custGeom>
          <a:solidFill>
            <a:srgbClr val="F0F0F0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5051356" y="1234691"/>
            <a:ext cx="132715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20">
                <a:solidFill>
                  <a:srgbClr val="373C3C"/>
                </a:solidFill>
                <a:latin typeface="Times New Roman"/>
                <a:cs typeface="Times New Roman"/>
              </a:rPr>
              <a:t>Using</a:t>
            </a:r>
            <a:r>
              <a:rPr dirty="0" sz="800" spc="-30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dirty="0" sz="800" spc="-10">
                <a:solidFill>
                  <a:srgbClr val="373C3C"/>
                </a:solidFill>
                <a:latin typeface="Times New Roman"/>
                <a:cs typeface="Times New Roman"/>
              </a:rPr>
              <a:t>stat</a:t>
            </a:r>
            <a:r>
              <a:rPr dirty="0" sz="800" spc="-25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373C3C"/>
                </a:solidFill>
                <a:latin typeface="Times New Roman"/>
                <a:cs typeface="Times New Roman"/>
              </a:rPr>
              <a:t>to</a:t>
            </a:r>
            <a:r>
              <a:rPr dirty="0" sz="800" spc="-25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dirty="0" sz="800" spc="-10">
                <a:solidFill>
                  <a:srgbClr val="373C3C"/>
                </a:solidFill>
                <a:latin typeface="Times New Roman"/>
                <a:cs typeface="Times New Roman"/>
              </a:rPr>
              <a:t>get</a:t>
            </a:r>
            <a:r>
              <a:rPr dirty="0" sz="800" spc="-30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dirty="0" sz="800" spc="-10">
                <a:solidFill>
                  <a:srgbClr val="373C3C"/>
                </a:solidFill>
                <a:latin typeface="Times New Roman"/>
                <a:cs typeface="Times New Roman"/>
              </a:rPr>
              <a:t>file</a:t>
            </a:r>
            <a:r>
              <a:rPr dirty="0" sz="800" spc="-25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dirty="0" sz="800" spc="-10">
                <a:solidFill>
                  <a:srgbClr val="373C3C"/>
                </a:solidFill>
                <a:latin typeface="Times New Roman"/>
                <a:cs typeface="Times New Roman"/>
              </a:rPr>
              <a:t>information: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322087" y="2784884"/>
            <a:ext cx="78613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20">
                <a:solidFill>
                  <a:srgbClr val="373C3C"/>
                </a:solidFill>
                <a:latin typeface="Times New Roman"/>
                <a:cs typeface="Times New Roman"/>
              </a:rPr>
              <a:t>Directory</a:t>
            </a:r>
            <a:r>
              <a:rPr dirty="0" sz="800" spc="10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dirty="0" sz="800" spc="-10">
                <a:solidFill>
                  <a:srgbClr val="373C3C"/>
                </a:solidFill>
                <a:latin typeface="Times New Roman"/>
                <a:cs typeface="Times New Roman"/>
              </a:rPr>
              <a:t>traversal: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343679" y="4219921"/>
            <a:ext cx="742950" cy="147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" spc="-10">
                <a:solidFill>
                  <a:srgbClr val="373C3C"/>
                </a:solidFill>
                <a:latin typeface="Times New Roman"/>
                <a:cs typeface="Times New Roman"/>
              </a:rPr>
              <a:t>File</a:t>
            </a:r>
            <a:r>
              <a:rPr dirty="0" sz="800" spc="-40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dirty="0" sz="800" spc="-10">
                <a:solidFill>
                  <a:srgbClr val="373C3C"/>
                </a:solidFill>
                <a:latin typeface="Times New Roman"/>
                <a:cs typeface="Times New Roman"/>
              </a:rPr>
              <a:t>manipulation:</a:t>
            </a:r>
            <a:endParaRPr sz="800">
              <a:latin typeface="Times New Roman"/>
              <a:cs typeface="Times New Roman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728471" y="1411223"/>
            <a:ext cx="9973310" cy="1454150"/>
            <a:chOff x="728471" y="1411223"/>
            <a:chExt cx="9973310" cy="1454150"/>
          </a:xfrm>
        </p:grpSpPr>
        <p:sp>
          <p:nvSpPr>
            <p:cNvPr id="8" name="object 8" descr=""/>
            <p:cNvSpPr/>
            <p:nvPr/>
          </p:nvSpPr>
          <p:spPr>
            <a:xfrm>
              <a:off x="728471" y="1411223"/>
              <a:ext cx="9973310" cy="1454150"/>
            </a:xfrm>
            <a:custGeom>
              <a:avLst/>
              <a:gdLst/>
              <a:ahLst/>
              <a:cxnLst/>
              <a:rect l="l" t="t" r="r" b="b"/>
              <a:pathLst>
                <a:path w="9973310" h="1454150">
                  <a:moveTo>
                    <a:pt x="9973055" y="1453895"/>
                  </a:moveTo>
                  <a:lnTo>
                    <a:pt x="0" y="1453895"/>
                  </a:lnTo>
                  <a:lnTo>
                    <a:pt x="0" y="0"/>
                  </a:lnTo>
                  <a:lnTo>
                    <a:pt x="9973055" y="0"/>
                  </a:lnTo>
                  <a:lnTo>
                    <a:pt x="9973055" y="142017"/>
                  </a:lnTo>
                  <a:lnTo>
                    <a:pt x="229647" y="142017"/>
                  </a:lnTo>
                  <a:lnTo>
                    <a:pt x="220810" y="142828"/>
                  </a:lnTo>
                  <a:lnTo>
                    <a:pt x="188599" y="169306"/>
                  </a:lnTo>
                  <a:lnTo>
                    <a:pt x="185356" y="186308"/>
                  </a:lnTo>
                  <a:lnTo>
                    <a:pt x="185356" y="1178432"/>
                  </a:lnTo>
                  <a:lnTo>
                    <a:pt x="205151" y="1215426"/>
                  </a:lnTo>
                  <a:lnTo>
                    <a:pt x="229647" y="1222724"/>
                  </a:lnTo>
                  <a:lnTo>
                    <a:pt x="9973055" y="1222724"/>
                  </a:lnTo>
                  <a:lnTo>
                    <a:pt x="9973055" y="1453895"/>
                  </a:lnTo>
                  <a:close/>
                </a:path>
                <a:path w="9973310" h="1454150">
                  <a:moveTo>
                    <a:pt x="9973055" y="1222724"/>
                  </a:moveTo>
                  <a:lnTo>
                    <a:pt x="9743408" y="1222724"/>
                  </a:lnTo>
                  <a:lnTo>
                    <a:pt x="9752244" y="1221913"/>
                  </a:lnTo>
                  <a:lnTo>
                    <a:pt x="9760410" y="1219480"/>
                  </a:lnTo>
                  <a:lnTo>
                    <a:pt x="9786888" y="1187270"/>
                  </a:lnTo>
                  <a:lnTo>
                    <a:pt x="9787699" y="1178432"/>
                  </a:lnTo>
                  <a:lnTo>
                    <a:pt x="9787699" y="186308"/>
                  </a:lnTo>
                  <a:lnTo>
                    <a:pt x="9767903" y="149314"/>
                  </a:lnTo>
                  <a:lnTo>
                    <a:pt x="9743408" y="142017"/>
                  </a:lnTo>
                  <a:lnTo>
                    <a:pt x="9973055" y="142017"/>
                  </a:lnTo>
                  <a:lnTo>
                    <a:pt x="9973055" y="1222724"/>
                  </a:lnTo>
                  <a:close/>
                </a:path>
              </a:pathLst>
            </a:custGeom>
            <a:solidFill>
              <a:srgbClr val="000000">
                <a:alpha val="148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913828" y="1553241"/>
              <a:ext cx="9602470" cy="1080770"/>
            </a:xfrm>
            <a:custGeom>
              <a:avLst/>
              <a:gdLst/>
              <a:ahLst/>
              <a:cxnLst/>
              <a:rect l="l" t="t" r="r" b="b"/>
              <a:pathLst>
                <a:path w="9602470" h="1080770">
                  <a:moveTo>
                    <a:pt x="9563924" y="1080706"/>
                  </a:moveTo>
                  <a:lnTo>
                    <a:pt x="38417" y="1080706"/>
                  </a:lnTo>
                  <a:lnTo>
                    <a:pt x="32767" y="1079582"/>
                  </a:lnTo>
                  <a:lnTo>
                    <a:pt x="1123" y="1047938"/>
                  </a:lnTo>
                  <a:lnTo>
                    <a:pt x="0" y="1042288"/>
                  </a:lnTo>
                  <a:lnTo>
                    <a:pt x="0" y="1036415"/>
                  </a:lnTo>
                  <a:lnTo>
                    <a:pt x="0" y="38417"/>
                  </a:lnTo>
                  <a:lnTo>
                    <a:pt x="21915" y="5618"/>
                  </a:lnTo>
                  <a:lnTo>
                    <a:pt x="38417" y="0"/>
                  </a:lnTo>
                  <a:lnTo>
                    <a:pt x="9563924" y="0"/>
                  </a:lnTo>
                  <a:lnTo>
                    <a:pt x="9596721" y="21915"/>
                  </a:lnTo>
                  <a:lnTo>
                    <a:pt x="9602342" y="38417"/>
                  </a:lnTo>
                  <a:lnTo>
                    <a:pt x="9602342" y="1042288"/>
                  </a:lnTo>
                  <a:lnTo>
                    <a:pt x="9580427" y="1075087"/>
                  </a:lnTo>
                  <a:lnTo>
                    <a:pt x="9569573" y="1079582"/>
                  </a:lnTo>
                  <a:lnTo>
                    <a:pt x="9563924" y="1080706"/>
                  </a:lnTo>
                  <a:close/>
                </a:path>
              </a:pathLst>
            </a:custGeom>
            <a:solidFill>
              <a:srgbClr val="F0F0F0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1122584" y="1743700"/>
            <a:ext cx="1360170" cy="663575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sz="300">
                <a:latin typeface="Lucida Console"/>
                <a:cs typeface="Lucida Console"/>
              </a:rPr>
              <a:t>struct</a:t>
            </a:r>
            <a:r>
              <a:rPr dirty="0" sz="300" spc="130">
                <a:latin typeface="Lucida Console"/>
                <a:cs typeface="Lucida Console"/>
              </a:rPr>
              <a:t> </a:t>
            </a:r>
            <a:r>
              <a:rPr dirty="0" sz="300">
                <a:latin typeface="Lucida Console"/>
                <a:cs typeface="Lucida Console"/>
              </a:rPr>
              <a:t>stat</a:t>
            </a:r>
            <a:r>
              <a:rPr dirty="0" sz="300" spc="130">
                <a:latin typeface="Lucida Console"/>
                <a:cs typeface="Lucida Console"/>
              </a:rPr>
              <a:t> </a:t>
            </a:r>
            <a:r>
              <a:rPr dirty="0" sz="300" spc="-10">
                <a:latin typeface="Lucida Console"/>
                <a:cs typeface="Lucida Console"/>
              </a:rPr>
              <a:t>statbuf;</a:t>
            </a:r>
            <a:endParaRPr sz="3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10">
                <a:latin typeface="Lucida Console"/>
                <a:cs typeface="Lucida Console"/>
              </a:rPr>
              <a:t>if</a:t>
            </a:r>
            <a:r>
              <a:rPr dirty="0" sz="300" spc="90">
                <a:latin typeface="Lucida Console"/>
                <a:cs typeface="Lucida Console"/>
              </a:rPr>
              <a:t> </a:t>
            </a:r>
            <a:r>
              <a:rPr dirty="0" sz="300" spc="10">
                <a:latin typeface="Lucida Console"/>
                <a:cs typeface="Lucida Console"/>
              </a:rPr>
              <a:t>(stat(pathname,</a:t>
            </a:r>
            <a:r>
              <a:rPr dirty="0" sz="300" spc="90">
                <a:latin typeface="Lucida Console"/>
                <a:cs typeface="Lucida Console"/>
              </a:rPr>
              <a:t> </a:t>
            </a:r>
            <a:r>
              <a:rPr dirty="0" sz="300" spc="10">
                <a:latin typeface="Lucida Console"/>
                <a:cs typeface="Lucida Console"/>
              </a:rPr>
              <a:t>&amp;statbuf)</a:t>
            </a:r>
            <a:r>
              <a:rPr dirty="0" sz="300" spc="90">
                <a:latin typeface="Lucida Console"/>
                <a:cs typeface="Lucida Console"/>
              </a:rPr>
              <a:t> </a:t>
            </a:r>
            <a:r>
              <a:rPr dirty="0" sz="300" spc="10">
                <a:latin typeface="Lucida Console"/>
                <a:cs typeface="Lucida Console"/>
              </a:rPr>
              <a:t>&lt;</a:t>
            </a:r>
            <a:r>
              <a:rPr dirty="0" sz="300" spc="90">
                <a:latin typeface="Lucida Console"/>
                <a:cs typeface="Lucida Console"/>
              </a:rPr>
              <a:t> </a:t>
            </a:r>
            <a:r>
              <a:rPr dirty="0" sz="300" spc="10">
                <a:latin typeface="Lucida Console"/>
                <a:cs typeface="Lucida Console"/>
              </a:rPr>
              <a:t>0)</a:t>
            </a:r>
            <a:r>
              <a:rPr dirty="0" sz="300" spc="90">
                <a:latin typeface="Lucida Console"/>
                <a:cs typeface="Lucida Console"/>
              </a:rPr>
              <a:t> </a:t>
            </a:r>
            <a:r>
              <a:rPr dirty="0" sz="300" spc="-50">
                <a:latin typeface="Lucida Console"/>
                <a:cs typeface="Lucida Console"/>
              </a:rPr>
              <a:t>{</a:t>
            </a:r>
            <a:endParaRPr sz="300">
              <a:latin typeface="Lucida Console"/>
              <a:cs typeface="Lucida Console"/>
            </a:endParaRPr>
          </a:p>
          <a:p>
            <a:pPr marL="114935">
              <a:lnSpc>
                <a:spcPct val="100000"/>
              </a:lnSpc>
              <a:spcBef>
                <a:spcPts val="130"/>
              </a:spcBef>
            </a:pPr>
            <a:r>
              <a:rPr dirty="0" sz="300">
                <a:latin typeface="Lucida Console"/>
                <a:cs typeface="Lucida Console"/>
              </a:rPr>
              <a:t>/*</a:t>
            </a:r>
            <a:r>
              <a:rPr dirty="0" sz="300" spc="114">
                <a:latin typeface="Lucida Console"/>
                <a:cs typeface="Lucida Console"/>
              </a:rPr>
              <a:t> </a:t>
            </a:r>
            <a:r>
              <a:rPr dirty="0" sz="300">
                <a:latin typeface="Lucida Console"/>
                <a:cs typeface="Lucida Console"/>
              </a:rPr>
              <a:t>handle</a:t>
            </a:r>
            <a:r>
              <a:rPr dirty="0" sz="300" spc="114">
                <a:latin typeface="Lucida Console"/>
                <a:cs typeface="Lucida Console"/>
              </a:rPr>
              <a:t> </a:t>
            </a:r>
            <a:r>
              <a:rPr dirty="0" sz="300">
                <a:latin typeface="Lucida Console"/>
                <a:cs typeface="Lucida Console"/>
              </a:rPr>
              <a:t>error</a:t>
            </a:r>
            <a:r>
              <a:rPr dirty="0" sz="300" spc="120">
                <a:latin typeface="Lucida Console"/>
                <a:cs typeface="Lucida Console"/>
              </a:rPr>
              <a:t> </a:t>
            </a:r>
            <a:r>
              <a:rPr dirty="0" sz="300" spc="-25">
                <a:latin typeface="Lucida Console"/>
                <a:cs typeface="Lucida Console"/>
              </a:rPr>
              <a:t>*/</a:t>
            </a:r>
            <a:endParaRPr sz="3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300" spc="-50">
                <a:latin typeface="Lucida Console"/>
                <a:cs typeface="Lucida Console"/>
              </a:rPr>
              <a:t>}</a:t>
            </a:r>
            <a:endParaRPr sz="3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20">
                <a:latin typeface="Lucida Console"/>
                <a:cs typeface="Lucida Console"/>
              </a:rPr>
              <a:t>if</a:t>
            </a:r>
            <a:r>
              <a:rPr dirty="0" sz="300" spc="30">
                <a:latin typeface="Lucida Console"/>
                <a:cs typeface="Lucida Console"/>
              </a:rPr>
              <a:t> </a:t>
            </a:r>
            <a:r>
              <a:rPr dirty="0" sz="300" spc="20">
                <a:latin typeface="Lucida Console"/>
                <a:cs typeface="Lucida Console"/>
              </a:rPr>
              <a:t>(S_ISDIR(statbuf.st_mode))</a:t>
            </a:r>
            <a:r>
              <a:rPr dirty="0" sz="300" spc="45">
                <a:latin typeface="Lucida Console"/>
                <a:cs typeface="Lucida Console"/>
              </a:rPr>
              <a:t> </a:t>
            </a:r>
            <a:r>
              <a:rPr dirty="0" sz="300" spc="-50">
                <a:latin typeface="Lucida Console"/>
                <a:cs typeface="Lucida Console"/>
              </a:rPr>
              <a:t>{</a:t>
            </a:r>
            <a:endParaRPr sz="300">
              <a:latin typeface="Lucida Console"/>
              <a:cs typeface="Lucida Console"/>
            </a:endParaRPr>
          </a:p>
          <a:p>
            <a:pPr marL="114935">
              <a:lnSpc>
                <a:spcPct val="100000"/>
              </a:lnSpc>
              <a:spcBef>
                <a:spcPts val="130"/>
              </a:spcBef>
            </a:pPr>
            <a:r>
              <a:rPr dirty="0" sz="300" spc="10">
                <a:latin typeface="Lucida Console"/>
                <a:cs typeface="Lucida Console"/>
              </a:rPr>
              <a:t>printf("%s</a:t>
            </a:r>
            <a:r>
              <a:rPr dirty="0" sz="300" spc="95">
                <a:latin typeface="Lucida Console"/>
                <a:cs typeface="Lucida Console"/>
              </a:rPr>
              <a:t> </a:t>
            </a:r>
            <a:r>
              <a:rPr dirty="0" sz="300" spc="10">
                <a:latin typeface="Lucida Console"/>
                <a:cs typeface="Lucida Console"/>
              </a:rPr>
              <a:t>is</a:t>
            </a:r>
            <a:r>
              <a:rPr dirty="0" sz="300" spc="100">
                <a:latin typeface="Lucida Console"/>
                <a:cs typeface="Lucida Console"/>
              </a:rPr>
              <a:t> </a:t>
            </a:r>
            <a:r>
              <a:rPr dirty="0" sz="300" spc="10">
                <a:latin typeface="Lucida Console"/>
                <a:cs typeface="Lucida Console"/>
              </a:rPr>
              <a:t>a</a:t>
            </a:r>
            <a:r>
              <a:rPr dirty="0" sz="300" spc="95">
                <a:latin typeface="Lucida Console"/>
                <a:cs typeface="Lucida Console"/>
              </a:rPr>
              <a:t> </a:t>
            </a:r>
            <a:r>
              <a:rPr dirty="0" sz="300" spc="10">
                <a:latin typeface="Lucida Console"/>
                <a:cs typeface="Lucida Console"/>
              </a:rPr>
              <a:t>directory\n",</a:t>
            </a:r>
            <a:r>
              <a:rPr dirty="0" sz="300" spc="100">
                <a:latin typeface="Lucida Console"/>
                <a:cs typeface="Lucida Console"/>
              </a:rPr>
              <a:t> </a:t>
            </a:r>
            <a:r>
              <a:rPr dirty="0" sz="300" spc="-10">
                <a:latin typeface="Lucida Console"/>
                <a:cs typeface="Lucida Console"/>
              </a:rPr>
              <a:t>pathname);</a:t>
            </a:r>
            <a:endParaRPr sz="3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20">
                <a:latin typeface="Lucida Console"/>
                <a:cs typeface="Lucida Console"/>
              </a:rPr>
              <a:t>}</a:t>
            </a:r>
            <a:r>
              <a:rPr dirty="0" sz="300" spc="35">
                <a:latin typeface="Lucida Console"/>
                <a:cs typeface="Lucida Console"/>
              </a:rPr>
              <a:t> </a:t>
            </a:r>
            <a:r>
              <a:rPr dirty="0" sz="300" spc="20">
                <a:latin typeface="Lucida Console"/>
                <a:cs typeface="Lucida Console"/>
              </a:rPr>
              <a:t>else</a:t>
            </a:r>
            <a:r>
              <a:rPr dirty="0" sz="300" spc="35">
                <a:latin typeface="Lucida Console"/>
                <a:cs typeface="Lucida Console"/>
              </a:rPr>
              <a:t> </a:t>
            </a:r>
            <a:r>
              <a:rPr dirty="0" sz="300" spc="20">
                <a:latin typeface="Lucida Console"/>
                <a:cs typeface="Lucida Console"/>
              </a:rPr>
              <a:t>if</a:t>
            </a:r>
            <a:r>
              <a:rPr dirty="0" sz="300" spc="35">
                <a:latin typeface="Lucida Console"/>
                <a:cs typeface="Lucida Console"/>
              </a:rPr>
              <a:t> </a:t>
            </a:r>
            <a:r>
              <a:rPr dirty="0" sz="300" spc="20">
                <a:latin typeface="Lucida Console"/>
                <a:cs typeface="Lucida Console"/>
              </a:rPr>
              <a:t>(S_ISREG(statbuf.st_mode))</a:t>
            </a:r>
            <a:r>
              <a:rPr dirty="0" sz="300" spc="35">
                <a:latin typeface="Lucida Console"/>
                <a:cs typeface="Lucida Console"/>
              </a:rPr>
              <a:t> </a:t>
            </a:r>
            <a:r>
              <a:rPr dirty="0" sz="300" spc="-50">
                <a:latin typeface="Lucida Console"/>
                <a:cs typeface="Lucida Console"/>
              </a:rPr>
              <a:t>{</a:t>
            </a:r>
            <a:endParaRPr sz="300">
              <a:latin typeface="Lucida Console"/>
              <a:cs typeface="Lucida Console"/>
            </a:endParaRPr>
          </a:p>
          <a:p>
            <a:pPr marL="294640" marR="5080" indent="-179705">
              <a:lnSpc>
                <a:spcPct val="135600"/>
              </a:lnSpc>
              <a:spcBef>
                <a:spcPts val="70"/>
              </a:spcBef>
            </a:pPr>
            <a:r>
              <a:rPr dirty="0" sz="300" spc="10">
                <a:latin typeface="Lucida Console"/>
                <a:cs typeface="Lucida Console"/>
              </a:rPr>
              <a:t>printf("%s</a:t>
            </a:r>
            <a:r>
              <a:rPr dirty="0" sz="300" spc="75">
                <a:latin typeface="Lucida Console"/>
                <a:cs typeface="Lucida Console"/>
              </a:rPr>
              <a:t> </a:t>
            </a:r>
            <a:r>
              <a:rPr dirty="0" sz="300" spc="10">
                <a:latin typeface="Lucida Console"/>
                <a:cs typeface="Lucida Console"/>
              </a:rPr>
              <a:t>is</a:t>
            </a:r>
            <a:r>
              <a:rPr dirty="0" sz="300" spc="75">
                <a:latin typeface="Lucida Console"/>
                <a:cs typeface="Lucida Console"/>
              </a:rPr>
              <a:t> </a:t>
            </a:r>
            <a:r>
              <a:rPr dirty="0" sz="300" spc="10">
                <a:latin typeface="Lucida Console"/>
                <a:cs typeface="Lucida Console"/>
              </a:rPr>
              <a:t>a</a:t>
            </a:r>
            <a:r>
              <a:rPr dirty="0" sz="300" spc="75">
                <a:latin typeface="Lucida Console"/>
                <a:cs typeface="Lucida Console"/>
              </a:rPr>
              <a:t> </a:t>
            </a:r>
            <a:r>
              <a:rPr dirty="0" sz="300" spc="10">
                <a:latin typeface="Lucida Console"/>
                <a:cs typeface="Lucida Console"/>
              </a:rPr>
              <a:t>regular</a:t>
            </a:r>
            <a:r>
              <a:rPr dirty="0" sz="300" spc="80">
                <a:latin typeface="Lucida Console"/>
                <a:cs typeface="Lucida Console"/>
              </a:rPr>
              <a:t> </a:t>
            </a:r>
            <a:r>
              <a:rPr dirty="0" sz="300" spc="10">
                <a:latin typeface="Lucida Console"/>
                <a:cs typeface="Lucida Console"/>
              </a:rPr>
              <a:t>ﬁle,</a:t>
            </a:r>
            <a:r>
              <a:rPr dirty="0" sz="300" spc="75">
                <a:latin typeface="Lucida Console"/>
                <a:cs typeface="Lucida Console"/>
              </a:rPr>
              <a:t> </a:t>
            </a:r>
            <a:r>
              <a:rPr dirty="0" sz="300" spc="10">
                <a:latin typeface="Lucida Console"/>
                <a:cs typeface="Lucida Console"/>
              </a:rPr>
              <a:t>size:</a:t>
            </a:r>
            <a:r>
              <a:rPr dirty="0" sz="300" spc="75">
                <a:latin typeface="Lucida Console"/>
                <a:cs typeface="Lucida Console"/>
              </a:rPr>
              <a:t> </a:t>
            </a:r>
            <a:r>
              <a:rPr dirty="0" sz="300" spc="10">
                <a:latin typeface="Lucida Console"/>
                <a:cs typeface="Lucida Console"/>
              </a:rPr>
              <a:t>%ld</a:t>
            </a:r>
            <a:r>
              <a:rPr dirty="0" sz="300" spc="80">
                <a:latin typeface="Lucida Console"/>
                <a:cs typeface="Lucida Console"/>
              </a:rPr>
              <a:t> </a:t>
            </a:r>
            <a:r>
              <a:rPr dirty="0" sz="300" spc="-10">
                <a:latin typeface="Lucida Console"/>
                <a:cs typeface="Lucida Console"/>
              </a:rPr>
              <a:t>bytes\n",</a:t>
            </a:r>
            <a:r>
              <a:rPr dirty="0" sz="300" spc="500">
                <a:latin typeface="Lucida Console"/>
                <a:cs typeface="Lucida Console"/>
              </a:rPr>
              <a:t> </a:t>
            </a:r>
            <a:r>
              <a:rPr dirty="0" sz="300" spc="10">
                <a:latin typeface="Lucida Console"/>
                <a:cs typeface="Lucida Console"/>
              </a:rPr>
              <a:t>pathname,</a:t>
            </a:r>
            <a:r>
              <a:rPr dirty="0" sz="300" spc="195">
                <a:latin typeface="Lucida Console"/>
                <a:cs typeface="Lucida Console"/>
              </a:rPr>
              <a:t> </a:t>
            </a:r>
            <a:r>
              <a:rPr dirty="0" sz="300" spc="-10">
                <a:latin typeface="Lucida Console"/>
                <a:cs typeface="Lucida Console"/>
              </a:rPr>
              <a:t>statbuf.st_size);</a:t>
            </a:r>
            <a:endParaRPr sz="3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-50">
                <a:latin typeface="Lucida Console"/>
                <a:cs typeface="Lucida Console"/>
              </a:rPr>
              <a:t>}</a:t>
            </a:r>
            <a:endParaRPr sz="300">
              <a:latin typeface="Lucida Console"/>
              <a:cs typeface="Lucida Console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728471" y="2971799"/>
            <a:ext cx="9973310" cy="1325880"/>
            <a:chOff x="728471" y="2971799"/>
            <a:chExt cx="9973310" cy="1325880"/>
          </a:xfrm>
        </p:grpSpPr>
        <p:sp>
          <p:nvSpPr>
            <p:cNvPr id="12" name="object 12" descr=""/>
            <p:cNvSpPr/>
            <p:nvPr/>
          </p:nvSpPr>
          <p:spPr>
            <a:xfrm>
              <a:off x="728471" y="2971799"/>
              <a:ext cx="9973310" cy="1325880"/>
            </a:xfrm>
            <a:custGeom>
              <a:avLst/>
              <a:gdLst/>
              <a:ahLst/>
              <a:cxnLst/>
              <a:rect l="l" t="t" r="r" b="b"/>
              <a:pathLst>
                <a:path w="9973310" h="1325879">
                  <a:moveTo>
                    <a:pt x="9973055" y="1325879"/>
                  </a:moveTo>
                  <a:lnTo>
                    <a:pt x="0" y="1325879"/>
                  </a:lnTo>
                  <a:lnTo>
                    <a:pt x="0" y="0"/>
                  </a:lnTo>
                  <a:lnTo>
                    <a:pt x="9973055" y="0"/>
                  </a:lnTo>
                  <a:lnTo>
                    <a:pt x="9973055" y="140493"/>
                  </a:lnTo>
                  <a:lnTo>
                    <a:pt x="229647" y="140493"/>
                  </a:lnTo>
                  <a:lnTo>
                    <a:pt x="220810" y="141304"/>
                  </a:lnTo>
                  <a:lnTo>
                    <a:pt x="188599" y="167781"/>
                  </a:lnTo>
                  <a:lnTo>
                    <a:pt x="185356" y="184784"/>
                  </a:lnTo>
                  <a:lnTo>
                    <a:pt x="185356" y="1052893"/>
                  </a:lnTo>
                  <a:lnTo>
                    <a:pt x="205151" y="1089887"/>
                  </a:lnTo>
                  <a:lnTo>
                    <a:pt x="229647" y="1097184"/>
                  </a:lnTo>
                  <a:lnTo>
                    <a:pt x="9973055" y="1097184"/>
                  </a:lnTo>
                  <a:lnTo>
                    <a:pt x="9973055" y="1325879"/>
                  </a:lnTo>
                  <a:close/>
                </a:path>
                <a:path w="9973310" h="1325879">
                  <a:moveTo>
                    <a:pt x="9973055" y="1097184"/>
                  </a:moveTo>
                  <a:lnTo>
                    <a:pt x="9743408" y="1097184"/>
                  </a:lnTo>
                  <a:lnTo>
                    <a:pt x="9752244" y="1096373"/>
                  </a:lnTo>
                  <a:lnTo>
                    <a:pt x="9760410" y="1093941"/>
                  </a:lnTo>
                  <a:lnTo>
                    <a:pt x="9786888" y="1061730"/>
                  </a:lnTo>
                  <a:lnTo>
                    <a:pt x="9787699" y="1052893"/>
                  </a:lnTo>
                  <a:lnTo>
                    <a:pt x="9787699" y="184784"/>
                  </a:lnTo>
                  <a:lnTo>
                    <a:pt x="9767903" y="147790"/>
                  </a:lnTo>
                  <a:lnTo>
                    <a:pt x="9743408" y="140493"/>
                  </a:lnTo>
                  <a:lnTo>
                    <a:pt x="9973055" y="140493"/>
                  </a:lnTo>
                  <a:lnTo>
                    <a:pt x="9973055" y="1097184"/>
                  </a:lnTo>
                  <a:close/>
                </a:path>
              </a:pathLst>
            </a:custGeom>
            <a:solidFill>
              <a:srgbClr val="000000">
                <a:alpha val="148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913828" y="3112293"/>
              <a:ext cx="9602470" cy="956944"/>
            </a:xfrm>
            <a:custGeom>
              <a:avLst/>
              <a:gdLst/>
              <a:ahLst/>
              <a:cxnLst/>
              <a:rect l="l" t="t" r="r" b="b"/>
              <a:pathLst>
                <a:path w="9602470" h="956945">
                  <a:moveTo>
                    <a:pt x="9563924" y="956690"/>
                  </a:moveTo>
                  <a:lnTo>
                    <a:pt x="38417" y="956690"/>
                  </a:lnTo>
                  <a:lnTo>
                    <a:pt x="32767" y="955566"/>
                  </a:lnTo>
                  <a:lnTo>
                    <a:pt x="1123" y="923922"/>
                  </a:lnTo>
                  <a:lnTo>
                    <a:pt x="0" y="918272"/>
                  </a:lnTo>
                  <a:lnTo>
                    <a:pt x="0" y="912399"/>
                  </a:lnTo>
                  <a:lnTo>
                    <a:pt x="0" y="38417"/>
                  </a:lnTo>
                  <a:lnTo>
                    <a:pt x="21915" y="5619"/>
                  </a:lnTo>
                  <a:lnTo>
                    <a:pt x="38417" y="0"/>
                  </a:lnTo>
                  <a:lnTo>
                    <a:pt x="9563924" y="0"/>
                  </a:lnTo>
                  <a:lnTo>
                    <a:pt x="9596721" y="21915"/>
                  </a:lnTo>
                  <a:lnTo>
                    <a:pt x="9602342" y="38417"/>
                  </a:lnTo>
                  <a:lnTo>
                    <a:pt x="9602342" y="918272"/>
                  </a:lnTo>
                  <a:lnTo>
                    <a:pt x="9580427" y="951071"/>
                  </a:lnTo>
                  <a:lnTo>
                    <a:pt x="9569573" y="955566"/>
                  </a:lnTo>
                  <a:lnTo>
                    <a:pt x="9563924" y="956690"/>
                  </a:lnTo>
                  <a:close/>
                </a:path>
              </a:pathLst>
            </a:custGeom>
            <a:solidFill>
              <a:srgbClr val="F0F0F0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1122584" y="3302752"/>
            <a:ext cx="1000760" cy="53086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sz="300">
                <a:latin typeface="Lucida Console"/>
                <a:cs typeface="Lucida Console"/>
              </a:rPr>
              <a:t>DIR</a:t>
            </a:r>
            <a:r>
              <a:rPr dirty="0" sz="300" spc="85">
                <a:latin typeface="Lucida Console"/>
                <a:cs typeface="Lucida Console"/>
              </a:rPr>
              <a:t> </a:t>
            </a:r>
            <a:r>
              <a:rPr dirty="0" sz="300" spc="-20">
                <a:latin typeface="Lucida Console"/>
                <a:cs typeface="Lucida Console"/>
              </a:rPr>
              <a:t>*dp;</a:t>
            </a:r>
            <a:endParaRPr sz="3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>
                <a:latin typeface="Lucida Console"/>
                <a:cs typeface="Lucida Console"/>
              </a:rPr>
              <a:t>struct</a:t>
            </a:r>
            <a:r>
              <a:rPr dirty="0" sz="300" spc="140">
                <a:latin typeface="Lucida Console"/>
                <a:cs typeface="Lucida Console"/>
              </a:rPr>
              <a:t> </a:t>
            </a:r>
            <a:r>
              <a:rPr dirty="0" sz="300">
                <a:latin typeface="Lucida Console"/>
                <a:cs typeface="Lucida Console"/>
              </a:rPr>
              <a:t>dirent</a:t>
            </a:r>
            <a:r>
              <a:rPr dirty="0" sz="300" spc="155">
                <a:latin typeface="Lucida Console"/>
                <a:cs typeface="Lucida Console"/>
              </a:rPr>
              <a:t> </a:t>
            </a:r>
            <a:r>
              <a:rPr dirty="0" sz="300" spc="-10">
                <a:latin typeface="Lucida Console"/>
                <a:cs typeface="Lucida Console"/>
              </a:rPr>
              <a:t>*dirp;</a:t>
            </a:r>
            <a:endParaRPr sz="3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10">
                <a:latin typeface="Lucida Console"/>
                <a:cs typeface="Lucida Console"/>
              </a:rPr>
              <a:t>if</a:t>
            </a:r>
            <a:r>
              <a:rPr dirty="0" sz="300" spc="75">
                <a:latin typeface="Lucida Console"/>
                <a:cs typeface="Lucida Console"/>
              </a:rPr>
              <a:t> </a:t>
            </a:r>
            <a:r>
              <a:rPr dirty="0" sz="300" spc="10">
                <a:latin typeface="Lucida Console"/>
                <a:cs typeface="Lucida Console"/>
              </a:rPr>
              <a:t>((dp</a:t>
            </a:r>
            <a:r>
              <a:rPr dirty="0" sz="300" spc="75">
                <a:latin typeface="Lucida Console"/>
                <a:cs typeface="Lucida Console"/>
              </a:rPr>
              <a:t> </a:t>
            </a:r>
            <a:r>
              <a:rPr dirty="0" sz="300" spc="10">
                <a:latin typeface="Lucida Console"/>
                <a:cs typeface="Lucida Console"/>
              </a:rPr>
              <a:t>=</a:t>
            </a:r>
            <a:r>
              <a:rPr dirty="0" sz="300" spc="75">
                <a:latin typeface="Lucida Console"/>
                <a:cs typeface="Lucida Console"/>
              </a:rPr>
              <a:t> </a:t>
            </a:r>
            <a:r>
              <a:rPr dirty="0" sz="300" spc="10">
                <a:latin typeface="Lucida Console"/>
                <a:cs typeface="Lucida Console"/>
              </a:rPr>
              <a:t>opendir(dir))</a:t>
            </a:r>
            <a:r>
              <a:rPr dirty="0" sz="300" spc="75">
                <a:latin typeface="Lucida Console"/>
                <a:cs typeface="Lucida Console"/>
              </a:rPr>
              <a:t> </a:t>
            </a:r>
            <a:r>
              <a:rPr dirty="0" sz="300" spc="10">
                <a:latin typeface="Lucida Console"/>
                <a:cs typeface="Lucida Console"/>
              </a:rPr>
              <a:t>==</a:t>
            </a:r>
            <a:r>
              <a:rPr dirty="0" sz="300" spc="75">
                <a:latin typeface="Lucida Console"/>
                <a:cs typeface="Lucida Console"/>
              </a:rPr>
              <a:t> </a:t>
            </a:r>
            <a:r>
              <a:rPr dirty="0" sz="300" spc="10">
                <a:latin typeface="Lucida Console"/>
                <a:cs typeface="Lucida Console"/>
              </a:rPr>
              <a:t>NULL)</a:t>
            </a:r>
            <a:r>
              <a:rPr dirty="0" sz="300" spc="75">
                <a:latin typeface="Lucida Console"/>
                <a:cs typeface="Lucida Console"/>
              </a:rPr>
              <a:t> </a:t>
            </a:r>
            <a:r>
              <a:rPr dirty="0" sz="300" spc="-50">
                <a:latin typeface="Lucida Console"/>
                <a:cs typeface="Lucida Console"/>
              </a:rPr>
              <a:t>{</a:t>
            </a:r>
            <a:endParaRPr sz="300">
              <a:latin typeface="Lucida Console"/>
              <a:cs typeface="Lucida Console"/>
            </a:endParaRPr>
          </a:p>
          <a:p>
            <a:pPr marL="114935">
              <a:lnSpc>
                <a:spcPct val="100000"/>
              </a:lnSpc>
              <a:spcBef>
                <a:spcPts val="125"/>
              </a:spcBef>
            </a:pPr>
            <a:r>
              <a:rPr dirty="0" sz="300">
                <a:latin typeface="Lucida Console"/>
                <a:cs typeface="Lucida Console"/>
              </a:rPr>
              <a:t>/*</a:t>
            </a:r>
            <a:r>
              <a:rPr dirty="0" sz="300" spc="114">
                <a:latin typeface="Lucida Console"/>
                <a:cs typeface="Lucida Console"/>
              </a:rPr>
              <a:t> </a:t>
            </a:r>
            <a:r>
              <a:rPr dirty="0" sz="300">
                <a:latin typeface="Lucida Console"/>
                <a:cs typeface="Lucida Console"/>
              </a:rPr>
              <a:t>handle</a:t>
            </a:r>
            <a:r>
              <a:rPr dirty="0" sz="300" spc="114">
                <a:latin typeface="Lucida Console"/>
                <a:cs typeface="Lucida Console"/>
              </a:rPr>
              <a:t> </a:t>
            </a:r>
            <a:r>
              <a:rPr dirty="0" sz="300">
                <a:latin typeface="Lucida Console"/>
                <a:cs typeface="Lucida Console"/>
              </a:rPr>
              <a:t>error</a:t>
            </a:r>
            <a:r>
              <a:rPr dirty="0" sz="300" spc="120">
                <a:latin typeface="Lucida Console"/>
                <a:cs typeface="Lucida Console"/>
              </a:rPr>
              <a:t> </a:t>
            </a:r>
            <a:r>
              <a:rPr dirty="0" sz="300" spc="-25">
                <a:latin typeface="Lucida Console"/>
                <a:cs typeface="Lucida Console"/>
              </a:rPr>
              <a:t>*/</a:t>
            </a:r>
            <a:endParaRPr sz="3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z="300" spc="-50">
                <a:latin typeface="Lucida Console"/>
                <a:cs typeface="Lucida Console"/>
              </a:rPr>
              <a:t>}</a:t>
            </a:r>
            <a:endParaRPr sz="300">
              <a:latin typeface="Lucida Console"/>
              <a:cs typeface="Lucida Console"/>
            </a:endParaRPr>
          </a:p>
          <a:p>
            <a:pPr marL="114935" marR="5080" indent="-102870">
              <a:lnSpc>
                <a:spcPct val="135600"/>
              </a:lnSpc>
            </a:pPr>
            <a:r>
              <a:rPr dirty="0" sz="300" spc="10">
                <a:latin typeface="Lucida Console"/>
                <a:cs typeface="Lucida Console"/>
              </a:rPr>
              <a:t>while</a:t>
            </a:r>
            <a:r>
              <a:rPr dirty="0" sz="300" spc="80">
                <a:latin typeface="Lucida Console"/>
                <a:cs typeface="Lucida Console"/>
              </a:rPr>
              <a:t> </a:t>
            </a:r>
            <a:r>
              <a:rPr dirty="0" sz="300" spc="10">
                <a:latin typeface="Lucida Console"/>
                <a:cs typeface="Lucida Console"/>
              </a:rPr>
              <a:t>((dirp</a:t>
            </a:r>
            <a:r>
              <a:rPr dirty="0" sz="300" spc="85">
                <a:latin typeface="Lucida Console"/>
                <a:cs typeface="Lucida Console"/>
              </a:rPr>
              <a:t> </a:t>
            </a:r>
            <a:r>
              <a:rPr dirty="0" sz="300" spc="10">
                <a:latin typeface="Lucida Console"/>
                <a:cs typeface="Lucida Console"/>
              </a:rPr>
              <a:t>=</a:t>
            </a:r>
            <a:r>
              <a:rPr dirty="0" sz="300" spc="80">
                <a:latin typeface="Lucida Console"/>
                <a:cs typeface="Lucida Console"/>
              </a:rPr>
              <a:t> </a:t>
            </a:r>
            <a:r>
              <a:rPr dirty="0" sz="300" spc="10">
                <a:latin typeface="Lucida Console"/>
                <a:cs typeface="Lucida Console"/>
              </a:rPr>
              <a:t>readdir(dp))</a:t>
            </a:r>
            <a:r>
              <a:rPr dirty="0" sz="300" spc="85">
                <a:latin typeface="Lucida Console"/>
                <a:cs typeface="Lucida Console"/>
              </a:rPr>
              <a:t> </a:t>
            </a:r>
            <a:r>
              <a:rPr dirty="0" sz="300" spc="10">
                <a:latin typeface="Lucida Console"/>
                <a:cs typeface="Lucida Console"/>
              </a:rPr>
              <a:t>!=</a:t>
            </a:r>
            <a:r>
              <a:rPr dirty="0" sz="300" spc="85">
                <a:latin typeface="Lucida Console"/>
                <a:cs typeface="Lucida Console"/>
              </a:rPr>
              <a:t> </a:t>
            </a:r>
            <a:r>
              <a:rPr dirty="0" sz="300" spc="10">
                <a:latin typeface="Lucida Console"/>
                <a:cs typeface="Lucida Console"/>
              </a:rPr>
              <a:t>NULL)</a:t>
            </a:r>
            <a:r>
              <a:rPr dirty="0" sz="300" spc="80">
                <a:latin typeface="Lucida Console"/>
                <a:cs typeface="Lucida Console"/>
              </a:rPr>
              <a:t> </a:t>
            </a:r>
            <a:r>
              <a:rPr dirty="0" sz="300" spc="-50">
                <a:latin typeface="Lucida Console"/>
                <a:cs typeface="Lucida Console"/>
              </a:rPr>
              <a:t>{</a:t>
            </a:r>
            <a:r>
              <a:rPr dirty="0" sz="300" spc="500">
                <a:latin typeface="Lucida Console"/>
                <a:cs typeface="Lucida Console"/>
              </a:rPr>
              <a:t> </a:t>
            </a:r>
            <a:r>
              <a:rPr dirty="0" sz="300" spc="10">
                <a:latin typeface="Lucida Console"/>
                <a:cs typeface="Lucida Console"/>
              </a:rPr>
              <a:t>printf("%s\n",</a:t>
            </a:r>
            <a:r>
              <a:rPr dirty="0" sz="300" spc="235">
                <a:latin typeface="Lucida Console"/>
                <a:cs typeface="Lucida Console"/>
              </a:rPr>
              <a:t> </a:t>
            </a:r>
            <a:r>
              <a:rPr dirty="0" sz="300" spc="10">
                <a:latin typeface="Lucida Console"/>
                <a:cs typeface="Lucida Console"/>
              </a:rPr>
              <a:t>dirp-</a:t>
            </a:r>
            <a:r>
              <a:rPr dirty="0" sz="300" spc="-10">
                <a:latin typeface="Lucida Console"/>
                <a:cs typeface="Lucida Console"/>
              </a:rPr>
              <a:t>&gt;d_name);</a:t>
            </a:r>
            <a:endParaRPr sz="3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-50">
                <a:latin typeface="Lucida Console"/>
                <a:cs typeface="Lucida Console"/>
              </a:rPr>
              <a:t>}</a:t>
            </a:r>
            <a:endParaRPr sz="300">
              <a:latin typeface="Lucida Console"/>
              <a:cs typeface="Lucida Console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728471" y="4398263"/>
            <a:ext cx="9973310" cy="1716405"/>
            <a:chOff x="728471" y="4398263"/>
            <a:chExt cx="9973310" cy="1716405"/>
          </a:xfrm>
        </p:grpSpPr>
        <p:sp>
          <p:nvSpPr>
            <p:cNvPr id="16" name="object 16" descr=""/>
            <p:cNvSpPr/>
            <p:nvPr/>
          </p:nvSpPr>
          <p:spPr>
            <a:xfrm>
              <a:off x="728471" y="4398263"/>
              <a:ext cx="9973310" cy="1716405"/>
            </a:xfrm>
            <a:custGeom>
              <a:avLst/>
              <a:gdLst/>
              <a:ahLst/>
              <a:cxnLst/>
              <a:rect l="l" t="t" r="r" b="b"/>
              <a:pathLst>
                <a:path w="9973310" h="1716404">
                  <a:moveTo>
                    <a:pt x="9973055" y="1716023"/>
                  </a:moveTo>
                  <a:lnTo>
                    <a:pt x="0" y="1716023"/>
                  </a:lnTo>
                  <a:lnTo>
                    <a:pt x="0" y="0"/>
                  </a:lnTo>
                  <a:lnTo>
                    <a:pt x="9973055" y="0"/>
                  </a:lnTo>
                  <a:lnTo>
                    <a:pt x="9973055" y="140207"/>
                  </a:lnTo>
                  <a:lnTo>
                    <a:pt x="229647" y="140207"/>
                  </a:lnTo>
                  <a:lnTo>
                    <a:pt x="220810" y="141018"/>
                  </a:lnTo>
                  <a:lnTo>
                    <a:pt x="188599" y="167496"/>
                  </a:lnTo>
                  <a:lnTo>
                    <a:pt x="185356" y="184499"/>
                  </a:lnTo>
                  <a:lnTo>
                    <a:pt x="185356" y="1442370"/>
                  </a:lnTo>
                  <a:lnTo>
                    <a:pt x="205151" y="1479364"/>
                  </a:lnTo>
                  <a:lnTo>
                    <a:pt x="229647" y="1486661"/>
                  </a:lnTo>
                  <a:lnTo>
                    <a:pt x="9973055" y="1486661"/>
                  </a:lnTo>
                  <a:lnTo>
                    <a:pt x="9973055" y="1716023"/>
                  </a:lnTo>
                  <a:close/>
                </a:path>
                <a:path w="9973310" h="1716404">
                  <a:moveTo>
                    <a:pt x="9973055" y="1486661"/>
                  </a:moveTo>
                  <a:lnTo>
                    <a:pt x="9743408" y="1486661"/>
                  </a:lnTo>
                  <a:lnTo>
                    <a:pt x="9752244" y="1485850"/>
                  </a:lnTo>
                  <a:lnTo>
                    <a:pt x="9760410" y="1483418"/>
                  </a:lnTo>
                  <a:lnTo>
                    <a:pt x="9786888" y="1451207"/>
                  </a:lnTo>
                  <a:lnTo>
                    <a:pt x="9787699" y="1442370"/>
                  </a:lnTo>
                  <a:lnTo>
                    <a:pt x="9787699" y="184499"/>
                  </a:lnTo>
                  <a:lnTo>
                    <a:pt x="9767903" y="147504"/>
                  </a:lnTo>
                  <a:lnTo>
                    <a:pt x="9743408" y="140207"/>
                  </a:lnTo>
                  <a:lnTo>
                    <a:pt x="9973055" y="140207"/>
                  </a:lnTo>
                  <a:lnTo>
                    <a:pt x="9973055" y="1486661"/>
                  </a:lnTo>
                  <a:close/>
                </a:path>
              </a:pathLst>
            </a:custGeom>
            <a:solidFill>
              <a:srgbClr val="000000">
                <a:alpha val="148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913828" y="4538471"/>
              <a:ext cx="9602470" cy="1346835"/>
            </a:xfrm>
            <a:custGeom>
              <a:avLst/>
              <a:gdLst/>
              <a:ahLst/>
              <a:cxnLst/>
              <a:rect l="l" t="t" r="r" b="b"/>
              <a:pathLst>
                <a:path w="9602470" h="1346835">
                  <a:moveTo>
                    <a:pt x="9563924" y="1346453"/>
                  </a:moveTo>
                  <a:lnTo>
                    <a:pt x="38417" y="1346453"/>
                  </a:lnTo>
                  <a:lnTo>
                    <a:pt x="32767" y="1345329"/>
                  </a:lnTo>
                  <a:lnTo>
                    <a:pt x="1123" y="1313685"/>
                  </a:lnTo>
                  <a:lnTo>
                    <a:pt x="0" y="1308036"/>
                  </a:lnTo>
                  <a:lnTo>
                    <a:pt x="0" y="1302162"/>
                  </a:lnTo>
                  <a:lnTo>
                    <a:pt x="0" y="38417"/>
                  </a:lnTo>
                  <a:lnTo>
                    <a:pt x="21915" y="5618"/>
                  </a:lnTo>
                  <a:lnTo>
                    <a:pt x="38417" y="0"/>
                  </a:lnTo>
                  <a:lnTo>
                    <a:pt x="9563924" y="0"/>
                  </a:lnTo>
                  <a:lnTo>
                    <a:pt x="9596721" y="21915"/>
                  </a:lnTo>
                  <a:lnTo>
                    <a:pt x="9602342" y="38417"/>
                  </a:lnTo>
                  <a:lnTo>
                    <a:pt x="9602342" y="1308036"/>
                  </a:lnTo>
                  <a:lnTo>
                    <a:pt x="9580427" y="1340834"/>
                  </a:lnTo>
                  <a:lnTo>
                    <a:pt x="9569573" y="1345329"/>
                  </a:lnTo>
                  <a:lnTo>
                    <a:pt x="9563924" y="1346453"/>
                  </a:lnTo>
                  <a:close/>
                </a:path>
              </a:pathLst>
            </a:custGeom>
            <a:solidFill>
              <a:srgbClr val="F0F0F0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1122584" y="4728930"/>
            <a:ext cx="1026794" cy="9201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58750">
              <a:lnSpc>
                <a:spcPct val="135600"/>
              </a:lnSpc>
              <a:spcBef>
                <a:spcPts val="95"/>
              </a:spcBef>
            </a:pPr>
            <a:r>
              <a:rPr dirty="0" sz="300">
                <a:latin typeface="Lucida Console"/>
                <a:cs typeface="Lucida Console"/>
              </a:rPr>
              <a:t>/*</a:t>
            </a:r>
            <a:r>
              <a:rPr dirty="0" sz="300" spc="110">
                <a:latin typeface="Lucida Console"/>
                <a:cs typeface="Lucida Console"/>
              </a:rPr>
              <a:t> </a:t>
            </a:r>
            <a:r>
              <a:rPr dirty="0" sz="300">
                <a:latin typeface="Lucida Console"/>
                <a:cs typeface="Lucida Console"/>
              </a:rPr>
              <a:t>Safe</a:t>
            </a:r>
            <a:r>
              <a:rPr dirty="0" sz="300" spc="114">
                <a:latin typeface="Lucida Console"/>
                <a:cs typeface="Lucida Console"/>
              </a:rPr>
              <a:t> </a:t>
            </a:r>
            <a:r>
              <a:rPr dirty="0" sz="300">
                <a:latin typeface="Lucida Console"/>
                <a:cs typeface="Lucida Console"/>
              </a:rPr>
              <a:t>ﬁle</a:t>
            </a:r>
            <a:r>
              <a:rPr dirty="0" sz="300" spc="114">
                <a:latin typeface="Lucida Console"/>
                <a:cs typeface="Lucida Console"/>
              </a:rPr>
              <a:t> </a:t>
            </a:r>
            <a:r>
              <a:rPr dirty="0" sz="300">
                <a:latin typeface="Lucida Console"/>
                <a:cs typeface="Lucida Console"/>
              </a:rPr>
              <a:t>update</a:t>
            </a:r>
            <a:r>
              <a:rPr dirty="0" sz="300" spc="110">
                <a:latin typeface="Lucida Console"/>
                <a:cs typeface="Lucida Console"/>
              </a:rPr>
              <a:t> </a:t>
            </a:r>
            <a:r>
              <a:rPr dirty="0" sz="300">
                <a:latin typeface="Lucida Console"/>
                <a:cs typeface="Lucida Console"/>
              </a:rPr>
              <a:t>using</a:t>
            </a:r>
            <a:r>
              <a:rPr dirty="0" sz="300" spc="114">
                <a:latin typeface="Lucida Console"/>
                <a:cs typeface="Lucida Console"/>
              </a:rPr>
              <a:t> </a:t>
            </a:r>
            <a:r>
              <a:rPr dirty="0" sz="300">
                <a:latin typeface="Lucida Console"/>
                <a:cs typeface="Lucida Console"/>
              </a:rPr>
              <a:t>links</a:t>
            </a:r>
            <a:r>
              <a:rPr dirty="0" sz="300" spc="114">
                <a:latin typeface="Lucida Console"/>
                <a:cs typeface="Lucida Console"/>
              </a:rPr>
              <a:t> </a:t>
            </a:r>
            <a:r>
              <a:rPr dirty="0" sz="300" spc="-25">
                <a:latin typeface="Lucida Console"/>
                <a:cs typeface="Lucida Console"/>
              </a:rPr>
              <a:t>*/</a:t>
            </a:r>
            <a:r>
              <a:rPr dirty="0" sz="300" spc="500">
                <a:latin typeface="Lucida Console"/>
                <a:cs typeface="Lucida Console"/>
              </a:rPr>
              <a:t> </a:t>
            </a:r>
            <a:r>
              <a:rPr dirty="0" sz="300" spc="10">
                <a:latin typeface="Lucida Console"/>
                <a:cs typeface="Lucida Console"/>
              </a:rPr>
              <a:t>if</a:t>
            </a:r>
            <a:r>
              <a:rPr dirty="0" sz="300" spc="75">
                <a:latin typeface="Lucida Console"/>
                <a:cs typeface="Lucida Console"/>
              </a:rPr>
              <a:t> </a:t>
            </a:r>
            <a:r>
              <a:rPr dirty="0" sz="300" spc="10">
                <a:latin typeface="Lucida Console"/>
                <a:cs typeface="Lucida Console"/>
              </a:rPr>
              <a:t>(link(ﬁle,</a:t>
            </a:r>
            <a:r>
              <a:rPr dirty="0" sz="300" spc="75">
                <a:latin typeface="Lucida Console"/>
                <a:cs typeface="Lucida Console"/>
              </a:rPr>
              <a:t> </a:t>
            </a:r>
            <a:r>
              <a:rPr dirty="0" sz="300" spc="10">
                <a:latin typeface="Lucida Console"/>
                <a:cs typeface="Lucida Console"/>
              </a:rPr>
              <a:t>tempﬁle)</a:t>
            </a:r>
            <a:r>
              <a:rPr dirty="0" sz="300" spc="80">
                <a:latin typeface="Lucida Console"/>
                <a:cs typeface="Lucida Console"/>
              </a:rPr>
              <a:t> </a:t>
            </a:r>
            <a:r>
              <a:rPr dirty="0" sz="300" spc="10">
                <a:latin typeface="Lucida Console"/>
                <a:cs typeface="Lucida Console"/>
              </a:rPr>
              <a:t>&lt;</a:t>
            </a:r>
            <a:r>
              <a:rPr dirty="0" sz="300" spc="75">
                <a:latin typeface="Lucida Console"/>
                <a:cs typeface="Lucida Console"/>
              </a:rPr>
              <a:t> </a:t>
            </a:r>
            <a:r>
              <a:rPr dirty="0" sz="300" spc="10">
                <a:latin typeface="Lucida Console"/>
                <a:cs typeface="Lucida Console"/>
              </a:rPr>
              <a:t>0)</a:t>
            </a:r>
            <a:r>
              <a:rPr dirty="0" sz="300" spc="75">
                <a:latin typeface="Lucida Console"/>
                <a:cs typeface="Lucida Console"/>
              </a:rPr>
              <a:t> </a:t>
            </a:r>
            <a:r>
              <a:rPr dirty="0" sz="300" spc="-50">
                <a:latin typeface="Lucida Console"/>
                <a:cs typeface="Lucida Console"/>
              </a:rPr>
              <a:t>{</a:t>
            </a:r>
            <a:endParaRPr sz="300">
              <a:latin typeface="Lucida Console"/>
              <a:cs typeface="Lucida Console"/>
            </a:endParaRPr>
          </a:p>
          <a:p>
            <a:pPr marL="114935">
              <a:lnSpc>
                <a:spcPct val="100000"/>
              </a:lnSpc>
              <a:spcBef>
                <a:spcPts val="125"/>
              </a:spcBef>
            </a:pPr>
            <a:r>
              <a:rPr dirty="0" sz="300">
                <a:latin typeface="Lucida Console"/>
                <a:cs typeface="Lucida Console"/>
              </a:rPr>
              <a:t>/*</a:t>
            </a:r>
            <a:r>
              <a:rPr dirty="0" sz="300" spc="114">
                <a:latin typeface="Lucida Console"/>
                <a:cs typeface="Lucida Console"/>
              </a:rPr>
              <a:t> </a:t>
            </a:r>
            <a:r>
              <a:rPr dirty="0" sz="300">
                <a:latin typeface="Lucida Console"/>
                <a:cs typeface="Lucida Console"/>
              </a:rPr>
              <a:t>handle</a:t>
            </a:r>
            <a:r>
              <a:rPr dirty="0" sz="300" spc="114">
                <a:latin typeface="Lucida Console"/>
                <a:cs typeface="Lucida Console"/>
              </a:rPr>
              <a:t> </a:t>
            </a:r>
            <a:r>
              <a:rPr dirty="0" sz="300">
                <a:latin typeface="Lucida Console"/>
                <a:cs typeface="Lucida Console"/>
              </a:rPr>
              <a:t>error</a:t>
            </a:r>
            <a:r>
              <a:rPr dirty="0" sz="300" spc="120">
                <a:latin typeface="Lucida Console"/>
                <a:cs typeface="Lucida Console"/>
              </a:rPr>
              <a:t> </a:t>
            </a:r>
            <a:r>
              <a:rPr dirty="0" sz="300" spc="-25">
                <a:latin typeface="Lucida Console"/>
                <a:cs typeface="Lucida Console"/>
              </a:rPr>
              <a:t>*/</a:t>
            </a:r>
            <a:endParaRPr sz="3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z="300" spc="-50">
                <a:latin typeface="Lucida Console"/>
                <a:cs typeface="Lucida Console"/>
              </a:rPr>
              <a:t>}</a:t>
            </a:r>
            <a:endParaRPr sz="3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10">
                <a:latin typeface="Lucida Console"/>
                <a:cs typeface="Lucida Console"/>
              </a:rPr>
              <a:t>fd</a:t>
            </a:r>
            <a:r>
              <a:rPr dirty="0" sz="300" spc="80">
                <a:latin typeface="Lucida Console"/>
                <a:cs typeface="Lucida Console"/>
              </a:rPr>
              <a:t> </a:t>
            </a:r>
            <a:r>
              <a:rPr dirty="0" sz="300" spc="10">
                <a:latin typeface="Lucida Console"/>
                <a:cs typeface="Lucida Console"/>
              </a:rPr>
              <a:t>=</a:t>
            </a:r>
            <a:r>
              <a:rPr dirty="0" sz="300" spc="80">
                <a:latin typeface="Lucida Console"/>
                <a:cs typeface="Lucida Console"/>
              </a:rPr>
              <a:t> </a:t>
            </a:r>
            <a:r>
              <a:rPr dirty="0" sz="300" spc="10">
                <a:latin typeface="Lucida Console"/>
                <a:cs typeface="Lucida Console"/>
              </a:rPr>
              <a:t>open(tempﬁle,</a:t>
            </a:r>
            <a:r>
              <a:rPr dirty="0" sz="300" spc="80">
                <a:latin typeface="Lucida Console"/>
                <a:cs typeface="Lucida Console"/>
              </a:rPr>
              <a:t> </a:t>
            </a:r>
            <a:r>
              <a:rPr dirty="0" sz="300" spc="10">
                <a:latin typeface="Lucida Console"/>
                <a:cs typeface="Lucida Console"/>
              </a:rPr>
              <a:t>O_WRONLY</a:t>
            </a:r>
            <a:r>
              <a:rPr dirty="0" sz="300" spc="85">
                <a:latin typeface="Lucida Console"/>
                <a:cs typeface="Lucida Console"/>
              </a:rPr>
              <a:t> </a:t>
            </a:r>
            <a:r>
              <a:rPr dirty="0" sz="300" spc="10">
                <a:latin typeface="Lucida Console"/>
                <a:cs typeface="Lucida Console"/>
              </a:rPr>
              <a:t>|</a:t>
            </a:r>
            <a:r>
              <a:rPr dirty="0" sz="300" spc="80">
                <a:latin typeface="Lucida Console"/>
                <a:cs typeface="Lucida Console"/>
              </a:rPr>
              <a:t> </a:t>
            </a:r>
            <a:r>
              <a:rPr dirty="0" sz="300" spc="-10">
                <a:latin typeface="Lucida Console"/>
                <a:cs typeface="Lucida Console"/>
              </a:rPr>
              <a:t>O_TRUNC);</a:t>
            </a:r>
            <a:endParaRPr sz="3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>
                <a:latin typeface="Lucida Console"/>
                <a:cs typeface="Lucida Console"/>
              </a:rPr>
              <a:t>/*</a:t>
            </a:r>
            <a:r>
              <a:rPr dirty="0" sz="300" spc="100">
                <a:latin typeface="Lucida Console"/>
                <a:cs typeface="Lucida Console"/>
              </a:rPr>
              <a:t> </a:t>
            </a:r>
            <a:r>
              <a:rPr dirty="0" sz="300">
                <a:latin typeface="Lucida Console"/>
                <a:cs typeface="Lucida Console"/>
              </a:rPr>
              <a:t>write</a:t>
            </a:r>
            <a:r>
              <a:rPr dirty="0" sz="300" spc="105">
                <a:latin typeface="Lucida Console"/>
                <a:cs typeface="Lucida Console"/>
              </a:rPr>
              <a:t> </a:t>
            </a:r>
            <a:r>
              <a:rPr dirty="0" sz="300">
                <a:latin typeface="Lucida Console"/>
                <a:cs typeface="Lucida Console"/>
              </a:rPr>
              <a:t>new</a:t>
            </a:r>
            <a:r>
              <a:rPr dirty="0" sz="300" spc="100">
                <a:latin typeface="Lucida Console"/>
                <a:cs typeface="Lucida Console"/>
              </a:rPr>
              <a:t> </a:t>
            </a:r>
            <a:r>
              <a:rPr dirty="0" sz="300">
                <a:latin typeface="Lucida Console"/>
                <a:cs typeface="Lucida Console"/>
              </a:rPr>
              <a:t>contents</a:t>
            </a:r>
            <a:r>
              <a:rPr dirty="0" sz="300" spc="105">
                <a:latin typeface="Lucida Console"/>
                <a:cs typeface="Lucida Console"/>
              </a:rPr>
              <a:t> </a:t>
            </a:r>
            <a:r>
              <a:rPr dirty="0" sz="300">
                <a:latin typeface="Lucida Console"/>
                <a:cs typeface="Lucida Console"/>
              </a:rPr>
              <a:t>to</a:t>
            </a:r>
            <a:r>
              <a:rPr dirty="0" sz="300" spc="100">
                <a:latin typeface="Lucida Console"/>
                <a:cs typeface="Lucida Console"/>
              </a:rPr>
              <a:t> </a:t>
            </a:r>
            <a:r>
              <a:rPr dirty="0" sz="300">
                <a:latin typeface="Lucida Console"/>
                <a:cs typeface="Lucida Console"/>
              </a:rPr>
              <a:t>fd</a:t>
            </a:r>
            <a:r>
              <a:rPr dirty="0" sz="300" spc="105">
                <a:latin typeface="Lucida Console"/>
                <a:cs typeface="Lucida Console"/>
              </a:rPr>
              <a:t> </a:t>
            </a:r>
            <a:r>
              <a:rPr dirty="0" sz="300" spc="-25">
                <a:latin typeface="Lucida Console"/>
                <a:cs typeface="Lucida Console"/>
              </a:rPr>
              <a:t>*/</a:t>
            </a:r>
            <a:endParaRPr sz="3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z="300" spc="-10">
                <a:latin typeface="Lucida Console"/>
                <a:cs typeface="Lucida Console"/>
              </a:rPr>
              <a:t>close(fd);</a:t>
            </a:r>
            <a:endParaRPr sz="3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10">
                <a:latin typeface="Lucida Console"/>
                <a:cs typeface="Lucida Console"/>
              </a:rPr>
              <a:t>if</a:t>
            </a:r>
            <a:r>
              <a:rPr dirty="0" sz="300" spc="70">
                <a:latin typeface="Lucida Console"/>
                <a:cs typeface="Lucida Console"/>
              </a:rPr>
              <a:t> </a:t>
            </a:r>
            <a:r>
              <a:rPr dirty="0" sz="300" spc="10">
                <a:latin typeface="Lucida Console"/>
                <a:cs typeface="Lucida Console"/>
              </a:rPr>
              <a:t>(unlink(ﬁle)</a:t>
            </a:r>
            <a:r>
              <a:rPr dirty="0" sz="300" spc="75">
                <a:latin typeface="Lucida Console"/>
                <a:cs typeface="Lucida Console"/>
              </a:rPr>
              <a:t> </a:t>
            </a:r>
            <a:r>
              <a:rPr dirty="0" sz="300" spc="10">
                <a:latin typeface="Lucida Console"/>
                <a:cs typeface="Lucida Console"/>
              </a:rPr>
              <a:t>&lt;</a:t>
            </a:r>
            <a:r>
              <a:rPr dirty="0" sz="300" spc="70">
                <a:latin typeface="Lucida Console"/>
                <a:cs typeface="Lucida Console"/>
              </a:rPr>
              <a:t> </a:t>
            </a:r>
            <a:r>
              <a:rPr dirty="0" sz="300" spc="10">
                <a:latin typeface="Lucida Console"/>
                <a:cs typeface="Lucida Console"/>
              </a:rPr>
              <a:t>0)</a:t>
            </a:r>
            <a:r>
              <a:rPr dirty="0" sz="300" spc="75">
                <a:latin typeface="Lucida Console"/>
                <a:cs typeface="Lucida Console"/>
              </a:rPr>
              <a:t> </a:t>
            </a:r>
            <a:r>
              <a:rPr dirty="0" sz="300" spc="-50">
                <a:latin typeface="Lucida Console"/>
                <a:cs typeface="Lucida Console"/>
              </a:rPr>
              <a:t>{</a:t>
            </a:r>
            <a:endParaRPr sz="300">
              <a:latin typeface="Lucida Console"/>
              <a:cs typeface="Lucida Console"/>
            </a:endParaRPr>
          </a:p>
          <a:p>
            <a:pPr marL="114935">
              <a:lnSpc>
                <a:spcPct val="100000"/>
              </a:lnSpc>
              <a:spcBef>
                <a:spcPts val="130"/>
              </a:spcBef>
            </a:pPr>
            <a:r>
              <a:rPr dirty="0" sz="300">
                <a:latin typeface="Lucida Console"/>
                <a:cs typeface="Lucida Console"/>
              </a:rPr>
              <a:t>/*</a:t>
            </a:r>
            <a:r>
              <a:rPr dirty="0" sz="300" spc="114">
                <a:latin typeface="Lucida Console"/>
                <a:cs typeface="Lucida Console"/>
              </a:rPr>
              <a:t> </a:t>
            </a:r>
            <a:r>
              <a:rPr dirty="0" sz="300">
                <a:latin typeface="Lucida Console"/>
                <a:cs typeface="Lucida Console"/>
              </a:rPr>
              <a:t>handle</a:t>
            </a:r>
            <a:r>
              <a:rPr dirty="0" sz="300" spc="114">
                <a:latin typeface="Lucida Console"/>
                <a:cs typeface="Lucida Console"/>
              </a:rPr>
              <a:t> </a:t>
            </a:r>
            <a:r>
              <a:rPr dirty="0" sz="300">
                <a:latin typeface="Lucida Console"/>
                <a:cs typeface="Lucida Console"/>
              </a:rPr>
              <a:t>error</a:t>
            </a:r>
            <a:r>
              <a:rPr dirty="0" sz="300" spc="120">
                <a:latin typeface="Lucida Console"/>
                <a:cs typeface="Lucida Console"/>
              </a:rPr>
              <a:t> </a:t>
            </a:r>
            <a:r>
              <a:rPr dirty="0" sz="300" spc="-25">
                <a:latin typeface="Lucida Console"/>
                <a:cs typeface="Lucida Console"/>
              </a:rPr>
              <a:t>*/</a:t>
            </a:r>
            <a:endParaRPr sz="3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-50">
                <a:latin typeface="Lucida Console"/>
                <a:cs typeface="Lucida Console"/>
              </a:rPr>
              <a:t>}</a:t>
            </a:r>
            <a:endParaRPr sz="3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300" spc="10">
                <a:latin typeface="Lucida Console"/>
                <a:cs typeface="Lucida Console"/>
              </a:rPr>
              <a:t>if</a:t>
            </a:r>
            <a:r>
              <a:rPr dirty="0" sz="300" spc="75">
                <a:latin typeface="Lucida Console"/>
                <a:cs typeface="Lucida Console"/>
              </a:rPr>
              <a:t> </a:t>
            </a:r>
            <a:r>
              <a:rPr dirty="0" sz="300" spc="10">
                <a:latin typeface="Lucida Console"/>
                <a:cs typeface="Lucida Console"/>
              </a:rPr>
              <a:t>(link(tempﬁle,</a:t>
            </a:r>
            <a:r>
              <a:rPr dirty="0" sz="300" spc="75">
                <a:latin typeface="Lucida Console"/>
                <a:cs typeface="Lucida Console"/>
              </a:rPr>
              <a:t> </a:t>
            </a:r>
            <a:r>
              <a:rPr dirty="0" sz="300" spc="10">
                <a:latin typeface="Lucida Console"/>
                <a:cs typeface="Lucida Console"/>
              </a:rPr>
              <a:t>ﬁle)</a:t>
            </a:r>
            <a:r>
              <a:rPr dirty="0" sz="300" spc="80">
                <a:latin typeface="Lucida Console"/>
                <a:cs typeface="Lucida Console"/>
              </a:rPr>
              <a:t> </a:t>
            </a:r>
            <a:r>
              <a:rPr dirty="0" sz="300" spc="10">
                <a:latin typeface="Lucida Console"/>
                <a:cs typeface="Lucida Console"/>
              </a:rPr>
              <a:t>&lt;</a:t>
            </a:r>
            <a:r>
              <a:rPr dirty="0" sz="300" spc="75">
                <a:latin typeface="Lucida Console"/>
                <a:cs typeface="Lucida Console"/>
              </a:rPr>
              <a:t> </a:t>
            </a:r>
            <a:r>
              <a:rPr dirty="0" sz="300" spc="10">
                <a:latin typeface="Lucida Console"/>
                <a:cs typeface="Lucida Console"/>
              </a:rPr>
              <a:t>0)</a:t>
            </a:r>
            <a:r>
              <a:rPr dirty="0" sz="300" spc="75">
                <a:latin typeface="Lucida Console"/>
                <a:cs typeface="Lucida Console"/>
              </a:rPr>
              <a:t> </a:t>
            </a:r>
            <a:r>
              <a:rPr dirty="0" sz="300" spc="-50">
                <a:latin typeface="Lucida Console"/>
                <a:cs typeface="Lucida Console"/>
              </a:rPr>
              <a:t>{</a:t>
            </a:r>
            <a:endParaRPr sz="300">
              <a:latin typeface="Lucida Console"/>
              <a:cs typeface="Lucida Console"/>
            </a:endParaRPr>
          </a:p>
          <a:p>
            <a:pPr marL="114935">
              <a:lnSpc>
                <a:spcPct val="100000"/>
              </a:lnSpc>
              <a:spcBef>
                <a:spcPts val="130"/>
              </a:spcBef>
            </a:pPr>
            <a:r>
              <a:rPr dirty="0" sz="300">
                <a:latin typeface="Lucida Console"/>
                <a:cs typeface="Lucida Console"/>
              </a:rPr>
              <a:t>/*</a:t>
            </a:r>
            <a:r>
              <a:rPr dirty="0" sz="300" spc="114">
                <a:latin typeface="Lucida Console"/>
                <a:cs typeface="Lucida Console"/>
              </a:rPr>
              <a:t> </a:t>
            </a:r>
            <a:r>
              <a:rPr dirty="0" sz="300">
                <a:latin typeface="Lucida Console"/>
                <a:cs typeface="Lucida Console"/>
              </a:rPr>
              <a:t>handle</a:t>
            </a:r>
            <a:r>
              <a:rPr dirty="0" sz="300" spc="114">
                <a:latin typeface="Lucida Console"/>
                <a:cs typeface="Lucida Console"/>
              </a:rPr>
              <a:t> </a:t>
            </a:r>
            <a:r>
              <a:rPr dirty="0" sz="300">
                <a:latin typeface="Lucida Console"/>
                <a:cs typeface="Lucida Console"/>
              </a:rPr>
              <a:t>error</a:t>
            </a:r>
            <a:r>
              <a:rPr dirty="0" sz="300" spc="120">
                <a:latin typeface="Lucida Console"/>
                <a:cs typeface="Lucida Console"/>
              </a:rPr>
              <a:t> </a:t>
            </a:r>
            <a:r>
              <a:rPr dirty="0" sz="300" spc="-25">
                <a:latin typeface="Lucida Console"/>
                <a:cs typeface="Lucida Console"/>
              </a:rPr>
              <a:t>*/</a:t>
            </a:r>
            <a:endParaRPr sz="3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00" spc="-50">
                <a:latin typeface="Lucida Console"/>
                <a:cs typeface="Lucida Console"/>
              </a:rPr>
              <a:t>}</a:t>
            </a:r>
            <a:endParaRPr sz="3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00" spc="-10">
                <a:latin typeface="Lucida Console"/>
                <a:cs typeface="Lucida Console"/>
              </a:rPr>
              <a:t>unlink(tempﬁle);</a:t>
            </a:r>
            <a:endParaRPr sz="300">
              <a:latin typeface="Lucida Console"/>
              <a:cs typeface="Lucida Console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114299" y="6305549"/>
            <a:ext cx="504825" cy="247650"/>
          </a:xfrm>
          <a:custGeom>
            <a:avLst/>
            <a:gdLst/>
            <a:ahLst/>
            <a:cxnLst/>
            <a:rect l="l" t="t" r="r" b="b"/>
            <a:pathLst>
              <a:path w="504825" h="247650">
                <a:moveTo>
                  <a:pt x="504824" y="247649"/>
                </a:moveTo>
                <a:lnTo>
                  <a:pt x="0" y="247649"/>
                </a:lnTo>
                <a:lnTo>
                  <a:pt x="0" y="0"/>
                </a:lnTo>
                <a:lnTo>
                  <a:pt x="504824" y="0"/>
                </a:lnTo>
                <a:lnTo>
                  <a:pt x="50482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10</a:t>
            </a:fld>
            <a:r>
              <a:rPr dirty="0" spc="165"/>
              <a:t> </a:t>
            </a:r>
            <a:r>
              <a:rPr dirty="0"/>
              <a:t>/</a:t>
            </a:r>
            <a:r>
              <a:rPr dirty="0" spc="165"/>
              <a:t> </a:t>
            </a:r>
            <a:r>
              <a:rPr dirty="0" spc="-35"/>
              <a:t>25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80"/>
              <a:t>Conclusion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400049" y="1606391"/>
            <a:ext cx="10629900" cy="4110354"/>
            <a:chOff x="400049" y="1606391"/>
            <a:chExt cx="10629900" cy="4110354"/>
          </a:xfrm>
        </p:grpSpPr>
        <p:sp>
          <p:nvSpPr>
            <p:cNvPr id="4" name="object 4" descr=""/>
            <p:cNvSpPr/>
            <p:nvPr/>
          </p:nvSpPr>
          <p:spPr>
            <a:xfrm>
              <a:off x="400049" y="1606391"/>
              <a:ext cx="10629900" cy="4110354"/>
            </a:xfrm>
            <a:custGeom>
              <a:avLst/>
              <a:gdLst/>
              <a:ahLst/>
              <a:cxnLst/>
              <a:rect l="l" t="t" r="r" b="b"/>
              <a:pathLst>
                <a:path w="10629900" h="4110354">
                  <a:moveTo>
                    <a:pt x="10591481" y="4110227"/>
                  </a:moveTo>
                  <a:lnTo>
                    <a:pt x="38417" y="4110227"/>
                  </a:lnTo>
                  <a:lnTo>
                    <a:pt x="32768" y="4109103"/>
                  </a:lnTo>
                  <a:lnTo>
                    <a:pt x="1123" y="4077459"/>
                  </a:lnTo>
                  <a:lnTo>
                    <a:pt x="0" y="4071809"/>
                  </a:lnTo>
                  <a:lnTo>
                    <a:pt x="0" y="4065936"/>
                  </a:lnTo>
                  <a:lnTo>
                    <a:pt x="0" y="38417"/>
                  </a:lnTo>
                  <a:lnTo>
                    <a:pt x="21915" y="5618"/>
                  </a:lnTo>
                  <a:lnTo>
                    <a:pt x="38417" y="0"/>
                  </a:lnTo>
                  <a:lnTo>
                    <a:pt x="10591481" y="0"/>
                  </a:lnTo>
                  <a:lnTo>
                    <a:pt x="10624279" y="21915"/>
                  </a:lnTo>
                  <a:lnTo>
                    <a:pt x="10629898" y="38417"/>
                  </a:lnTo>
                  <a:lnTo>
                    <a:pt x="10629898" y="4071809"/>
                  </a:lnTo>
                  <a:lnTo>
                    <a:pt x="10607983" y="4104608"/>
                  </a:lnTo>
                  <a:lnTo>
                    <a:pt x="10597130" y="4109103"/>
                  </a:lnTo>
                  <a:lnTo>
                    <a:pt x="10591481" y="4110227"/>
                  </a:lnTo>
                  <a:close/>
                </a:path>
              </a:pathLst>
            </a:custGeom>
            <a:solidFill>
              <a:srgbClr val="F0F0F0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0993" y="1969579"/>
              <a:ext cx="106299" cy="106298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0993" y="2430208"/>
              <a:ext cx="106299" cy="106298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0993" y="2890837"/>
              <a:ext cx="106299" cy="106298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0993" y="3351466"/>
              <a:ext cx="106299" cy="106298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0993" y="3812095"/>
              <a:ext cx="106299" cy="106298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0993" y="4272724"/>
              <a:ext cx="106299" cy="106298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0993" y="4733353"/>
              <a:ext cx="106299" cy="106298"/>
            </a:xfrm>
            <a:prstGeom prst="rect">
              <a:avLst/>
            </a:prstGeom>
          </p:spPr>
        </p:pic>
      </p:grpSp>
      <p:sp>
        <p:nvSpPr>
          <p:cNvPr id="12" name="object 12" descr=""/>
          <p:cNvSpPr txBox="1"/>
          <p:nvPr/>
        </p:nvSpPr>
        <p:spPr>
          <a:xfrm>
            <a:off x="1348470" y="1745016"/>
            <a:ext cx="9441815" cy="323532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5080">
              <a:lnSpc>
                <a:spcPts val="3629"/>
              </a:lnSpc>
              <a:spcBef>
                <a:spcPts val="120"/>
              </a:spcBef>
            </a:pPr>
            <a:r>
              <a:rPr dirty="0" sz="2900" spc="-50">
                <a:latin typeface="Times New Roman"/>
                <a:cs typeface="Times New Roman"/>
              </a:rPr>
              <a:t>UNIX</a:t>
            </a:r>
            <a:r>
              <a:rPr dirty="0" sz="2900" spc="-120">
                <a:latin typeface="Times New Roman"/>
                <a:cs typeface="Times New Roman"/>
              </a:rPr>
              <a:t> </a:t>
            </a:r>
            <a:r>
              <a:rPr dirty="0" sz="2900" spc="-10">
                <a:latin typeface="Times New Roman"/>
                <a:cs typeface="Times New Roman"/>
              </a:rPr>
              <a:t>file</a:t>
            </a:r>
            <a:r>
              <a:rPr dirty="0" sz="2900" spc="-120">
                <a:latin typeface="Times New Roman"/>
                <a:cs typeface="Times New Roman"/>
              </a:rPr>
              <a:t> </a:t>
            </a:r>
            <a:r>
              <a:rPr dirty="0" sz="2900" spc="-50">
                <a:latin typeface="Times New Roman"/>
                <a:cs typeface="Times New Roman"/>
              </a:rPr>
              <a:t>system</a:t>
            </a:r>
            <a:r>
              <a:rPr dirty="0" sz="2900" spc="-120">
                <a:latin typeface="Times New Roman"/>
                <a:cs typeface="Times New Roman"/>
              </a:rPr>
              <a:t> </a:t>
            </a:r>
            <a:r>
              <a:rPr dirty="0" sz="2900" spc="-40">
                <a:latin typeface="Times New Roman"/>
                <a:cs typeface="Times New Roman"/>
              </a:rPr>
              <a:t>provides</a:t>
            </a:r>
            <a:r>
              <a:rPr dirty="0" sz="2900" spc="-120">
                <a:latin typeface="Times New Roman"/>
                <a:cs typeface="Times New Roman"/>
              </a:rPr>
              <a:t> </a:t>
            </a:r>
            <a:r>
              <a:rPr dirty="0" sz="2900">
                <a:latin typeface="Times New Roman"/>
                <a:cs typeface="Times New Roman"/>
              </a:rPr>
              <a:t>a</a:t>
            </a:r>
            <a:r>
              <a:rPr dirty="0" sz="2900" spc="-120">
                <a:latin typeface="Times New Roman"/>
                <a:cs typeface="Times New Roman"/>
              </a:rPr>
              <a:t> </a:t>
            </a:r>
            <a:r>
              <a:rPr dirty="0" sz="2900" spc="-35">
                <a:latin typeface="Times New Roman"/>
                <a:cs typeface="Times New Roman"/>
              </a:rPr>
              <a:t>unified</a:t>
            </a:r>
            <a:r>
              <a:rPr dirty="0" sz="2900" spc="-120">
                <a:latin typeface="Times New Roman"/>
                <a:cs typeface="Times New Roman"/>
              </a:rPr>
              <a:t> </a:t>
            </a:r>
            <a:r>
              <a:rPr dirty="0" sz="2900" spc="-40">
                <a:latin typeface="Times New Roman"/>
                <a:cs typeface="Times New Roman"/>
              </a:rPr>
              <a:t>interface</a:t>
            </a:r>
            <a:r>
              <a:rPr dirty="0" sz="2900" spc="-120">
                <a:latin typeface="Times New Roman"/>
                <a:cs typeface="Times New Roman"/>
              </a:rPr>
              <a:t> </a:t>
            </a:r>
            <a:r>
              <a:rPr dirty="0" sz="2900">
                <a:latin typeface="Times New Roman"/>
                <a:cs typeface="Times New Roman"/>
              </a:rPr>
              <a:t>to</a:t>
            </a:r>
            <a:r>
              <a:rPr dirty="0" sz="2900" spc="-120">
                <a:latin typeface="Times New Roman"/>
                <a:cs typeface="Times New Roman"/>
              </a:rPr>
              <a:t> </a:t>
            </a:r>
            <a:r>
              <a:rPr dirty="0" sz="2900" spc="-40">
                <a:latin typeface="Times New Roman"/>
                <a:cs typeface="Times New Roman"/>
              </a:rPr>
              <a:t>various</a:t>
            </a:r>
            <a:r>
              <a:rPr dirty="0" sz="2900" spc="-120">
                <a:latin typeface="Times New Roman"/>
                <a:cs typeface="Times New Roman"/>
              </a:rPr>
              <a:t> </a:t>
            </a:r>
            <a:r>
              <a:rPr dirty="0" sz="2900" spc="-10">
                <a:latin typeface="Times New Roman"/>
                <a:cs typeface="Times New Roman"/>
              </a:rPr>
              <a:t>resources </a:t>
            </a:r>
            <a:r>
              <a:rPr dirty="0" sz="2900" spc="-45">
                <a:latin typeface="Times New Roman"/>
                <a:cs typeface="Times New Roman"/>
              </a:rPr>
              <a:t>Everything</a:t>
            </a:r>
            <a:r>
              <a:rPr dirty="0" sz="2900" spc="-120">
                <a:latin typeface="Times New Roman"/>
                <a:cs typeface="Times New Roman"/>
              </a:rPr>
              <a:t> </a:t>
            </a:r>
            <a:r>
              <a:rPr dirty="0" sz="2900">
                <a:latin typeface="Times New Roman"/>
                <a:cs typeface="Times New Roman"/>
              </a:rPr>
              <a:t>is</a:t>
            </a:r>
            <a:r>
              <a:rPr dirty="0" sz="2900" spc="-120">
                <a:latin typeface="Times New Roman"/>
                <a:cs typeface="Times New Roman"/>
              </a:rPr>
              <a:t> </a:t>
            </a:r>
            <a:r>
              <a:rPr dirty="0" sz="2900" spc="-50">
                <a:latin typeface="Times New Roman"/>
                <a:cs typeface="Times New Roman"/>
              </a:rPr>
              <a:t>represented</a:t>
            </a:r>
            <a:r>
              <a:rPr dirty="0" sz="2900" spc="-120">
                <a:latin typeface="Times New Roman"/>
                <a:cs typeface="Times New Roman"/>
              </a:rPr>
              <a:t> </a:t>
            </a:r>
            <a:r>
              <a:rPr dirty="0" sz="2900">
                <a:latin typeface="Times New Roman"/>
                <a:cs typeface="Times New Roman"/>
              </a:rPr>
              <a:t>as</a:t>
            </a:r>
            <a:r>
              <a:rPr dirty="0" sz="2900" spc="-114">
                <a:latin typeface="Times New Roman"/>
                <a:cs typeface="Times New Roman"/>
              </a:rPr>
              <a:t> </a:t>
            </a:r>
            <a:r>
              <a:rPr dirty="0" sz="2900">
                <a:latin typeface="Times New Roman"/>
                <a:cs typeface="Times New Roman"/>
              </a:rPr>
              <a:t>a</a:t>
            </a:r>
            <a:r>
              <a:rPr dirty="0" sz="2900" spc="-120">
                <a:latin typeface="Times New Roman"/>
                <a:cs typeface="Times New Roman"/>
              </a:rPr>
              <a:t> </a:t>
            </a:r>
            <a:r>
              <a:rPr dirty="0" sz="2900" spc="-10">
                <a:latin typeface="Times New Roman"/>
                <a:cs typeface="Times New Roman"/>
              </a:rPr>
              <a:t>file</a:t>
            </a:r>
            <a:r>
              <a:rPr dirty="0" sz="2900" spc="-120">
                <a:latin typeface="Times New Roman"/>
                <a:cs typeface="Times New Roman"/>
              </a:rPr>
              <a:t> </a:t>
            </a:r>
            <a:r>
              <a:rPr dirty="0" sz="2900">
                <a:latin typeface="Times New Roman"/>
                <a:cs typeface="Times New Roman"/>
              </a:rPr>
              <a:t>or</a:t>
            </a:r>
            <a:r>
              <a:rPr dirty="0" sz="2900" spc="-120">
                <a:latin typeface="Times New Roman"/>
                <a:cs typeface="Times New Roman"/>
              </a:rPr>
              <a:t> </a:t>
            </a:r>
            <a:r>
              <a:rPr dirty="0" sz="2900" spc="-10">
                <a:latin typeface="Times New Roman"/>
                <a:cs typeface="Times New Roman"/>
              </a:rPr>
              <a:t>directory</a:t>
            </a: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ts val="3479"/>
              </a:lnSpc>
            </a:pPr>
            <a:r>
              <a:rPr dirty="0" sz="2900" spc="-30">
                <a:latin typeface="Times New Roman"/>
                <a:cs typeface="Times New Roman"/>
              </a:rPr>
              <a:t>Rich</a:t>
            </a:r>
            <a:r>
              <a:rPr dirty="0" sz="2900" spc="-145">
                <a:latin typeface="Times New Roman"/>
                <a:cs typeface="Times New Roman"/>
              </a:rPr>
              <a:t> </a:t>
            </a:r>
            <a:r>
              <a:rPr dirty="0" sz="2900" spc="-10">
                <a:latin typeface="Times New Roman"/>
                <a:cs typeface="Times New Roman"/>
              </a:rPr>
              <a:t>set</a:t>
            </a:r>
            <a:r>
              <a:rPr dirty="0" sz="2900" spc="-140">
                <a:latin typeface="Times New Roman"/>
                <a:cs typeface="Times New Roman"/>
              </a:rPr>
              <a:t> </a:t>
            </a:r>
            <a:r>
              <a:rPr dirty="0" sz="2900">
                <a:latin typeface="Times New Roman"/>
                <a:cs typeface="Times New Roman"/>
              </a:rPr>
              <a:t>of</a:t>
            </a:r>
            <a:r>
              <a:rPr dirty="0" sz="2900" spc="-145">
                <a:latin typeface="Times New Roman"/>
                <a:cs typeface="Times New Roman"/>
              </a:rPr>
              <a:t> </a:t>
            </a:r>
            <a:r>
              <a:rPr dirty="0" sz="2900" spc="-40">
                <a:latin typeface="Times New Roman"/>
                <a:cs typeface="Times New Roman"/>
              </a:rPr>
              <a:t>functions</a:t>
            </a:r>
            <a:r>
              <a:rPr dirty="0" sz="2900" spc="-140">
                <a:latin typeface="Times New Roman"/>
                <a:cs typeface="Times New Roman"/>
              </a:rPr>
              <a:t> </a:t>
            </a:r>
            <a:r>
              <a:rPr dirty="0" sz="2900">
                <a:latin typeface="Times New Roman"/>
                <a:cs typeface="Times New Roman"/>
              </a:rPr>
              <a:t>for</a:t>
            </a:r>
            <a:r>
              <a:rPr dirty="0" sz="2900" spc="-140">
                <a:latin typeface="Times New Roman"/>
                <a:cs typeface="Times New Roman"/>
              </a:rPr>
              <a:t> </a:t>
            </a:r>
            <a:r>
              <a:rPr dirty="0" sz="2900" spc="-10">
                <a:latin typeface="Times New Roman"/>
                <a:cs typeface="Times New Roman"/>
              </a:rPr>
              <a:t>file</a:t>
            </a:r>
            <a:r>
              <a:rPr dirty="0" sz="2900" spc="-140">
                <a:latin typeface="Times New Roman"/>
                <a:cs typeface="Times New Roman"/>
              </a:rPr>
              <a:t> </a:t>
            </a:r>
            <a:r>
              <a:rPr dirty="0" sz="2900" spc="-20">
                <a:latin typeface="Times New Roman"/>
                <a:cs typeface="Times New Roman"/>
              </a:rPr>
              <a:t>and</a:t>
            </a:r>
            <a:r>
              <a:rPr dirty="0" sz="2900" spc="-145">
                <a:latin typeface="Times New Roman"/>
                <a:cs typeface="Times New Roman"/>
              </a:rPr>
              <a:t> </a:t>
            </a:r>
            <a:r>
              <a:rPr dirty="0" sz="2900" spc="-40">
                <a:latin typeface="Times New Roman"/>
                <a:cs typeface="Times New Roman"/>
              </a:rPr>
              <a:t>directory</a:t>
            </a:r>
            <a:r>
              <a:rPr dirty="0" sz="2900" spc="-140">
                <a:latin typeface="Times New Roman"/>
                <a:cs typeface="Times New Roman"/>
              </a:rPr>
              <a:t> </a:t>
            </a:r>
            <a:r>
              <a:rPr dirty="0" sz="2900" spc="-10">
                <a:latin typeface="Times New Roman"/>
                <a:cs typeface="Times New Roman"/>
              </a:rPr>
              <a:t>manipulation</a:t>
            </a:r>
            <a:endParaRPr sz="2900">
              <a:latin typeface="Times New Roman"/>
              <a:cs typeface="Times New Roman"/>
            </a:endParaRPr>
          </a:p>
          <a:p>
            <a:pPr marL="12700" marR="1450340">
              <a:lnSpc>
                <a:spcPct val="104200"/>
              </a:lnSpc>
            </a:pPr>
            <a:r>
              <a:rPr dirty="0" sz="2900" spc="-50">
                <a:latin typeface="Times New Roman"/>
                <a:cs typeface="Times New Roman"/>
              </a:rPr>
              <a:t>Understanding</a:t>
            </a:r>
            <a:r>
              <a:rPr dirty="0" sz="2900" spc="-125">
                <a:latin typeface="Times New Roman"/>
                <a:cs typeface="Times New Roman"/>
              </a:rPr>
              <a:t> </a:t>
            </a:r>
            <a:r>
              <a:rPr dirty="0" sz="2900" spc="-10">
                <a:latin typeface="Times New Roman"/>
                <a:cs typeface="Times New Roman"/>
              </a:rPr>
              <a:t>file</a:t>
            </a:r>
            <a:r>
              <a:rPr dirty="0" sz="2900" spc="-125">
                <a:latin typeface="Times New Roman"/>
                <a:cs typeface="Times New Roman"/>
              </a:rPr>
              <a:t> </a:t>
            </a:r>
            <a:r>
              <a:rPr dirty="0" sz="2900" spc="-50">
                <a:latin typeface="Times New Roman"/>
                <a:cs typeface="Times New Roman"/>
              </a:rPr>
              <a:t>permissions</a:t>
            </a:r>
            <a:r>
              <a:rPr dirty="0" sz="2900" spc="-120">
                <a:latin typeface="Times New Roman"/>
                <a:cs typeface="Times New Roman"/>
              </a:rPr>
              <a:t> </a:t>
            </a:r>
            <a:r>
              <a:rPr dirty="0" sz="2900" spc="-20">
                <a:latin typeface="Times New Roman"/>
                <a:cs typeface="Times New Roman"/>
              </a:rPr>
              <a:t>and</a:t>
            </a:r>
            <a:r>
              <a:rPr dirty="0" sz="2900" spc="-125">
                <a:latin typeface="Times New Roman"/>
                <a:cs typeface="Times New Roman"/>
              </a:rPr>
              <a:t> </a:t>
            </a:r>
            <a:r>
              <a:rPr dirty="0" sz="2900" spc="-45">
                <a:latin typeface="Times New Roman"/>
                <a:cs typeface="Times New Roman"/>
              </a:rPr>
              <a:t>ownership</a:t>
            </a:r>
            <a:r>
              <a:rPr dirty="0" sz="2900" spc="-120">
                <a:latin typeface="Times New Roman"/>
                <a:cs typeface="Times New Roman"/>
              </a:rPr>
              <a:t> </a:t>
            </a:r>
            <a:r>
              <a:rPr dirty="0" sz="2900">
                <a:latin typeface="Times New Roman"/>
                <a:cs typeface="Times New Roman"/>
              </a:rPr>
              <a:t>is</a:t>
            </a:r>
            <a:r>
              <a:rPr dirty="0" sz="2900" spc="-125">
                <a:latin typeface="Times New Roman"/>
                <a:cs typeface="Times New Roman"/>
              </a:rPr>
              <a:t> </a:t>
            </a:r>
            <a:r>
              <a:rPr dirty="0" sz="2900" spc="-10">
                <a:latin typeface="Times New Roman"/>
                <a:cs typeface="Times New Roman"/>
              </a:rPr>
              <a:t>crucial </a:t>
            </a:r>
            <a:r>
              <a:rPr dirty="0" sz="2900" spc="-40">
                <a:latin typeface="Times New Roman"/>
                <a:cs typeface="Times New Roman"/>
              </a:rPr>
              <a:t>Hard</a:t>
            </a:r>
            <a:r>
              <a:rPr dirty="0" sz="2900" spc="-135">
                <a:latin typeface="Times New Roman"/>
                <a:cs typeface="Times New Roman"/>
              </a:rPr>
              <a:t> </a:t>
            </a:r>
            <a:r>
              <a:rPr dirty="0" sz="2900" spc="-25">
                <a:latin typeface="Times New Roman"/>
                <a:cs typeface="Times New Roman"/>
              </a:rPr>
              <a:t>links</a:t>
            </a:r>
            <a:r>
              <a:rPr dirty="0" sz="2900" spc="-130">
                <a:latin typeface="Times New Roman"/>
                <a:cs typeface="Times New Roman"/>
              </a:rPr>
              <a:t> </a:t>
            </a:r>
            <a:r>
              <a:rPr dirty="0" sz="2900" spc="-20">
                <a:latin typeface="Times New Roman"/>
                <a:cs typeface="Times New Roman"/>
              </a:rPr>
              <a:t>and</a:t>
            </a:r>
            <a:r>
              <a:rPr dirty="0" sz="2900" spc="-130">
                <a:latin typeface="Times New Roman"/>
                <a:cs typeface="Times New Roman"/>
              </a:rPr>
              <a:t> </a:t>
            </a:r>
            <a:r>
              <a:rPr dirty="0" sz="2900" spc="-45">
                <a:latin typeface="Times New Roman"/>
                <a:cs typeface="Times New Roman"/>
              </a:rPr>
              <a:t>symbolic</a:t>
            </a:r>
            <a:r>
              <a:rPr dirty="0" sz="2900" spc="-130">
                <a:latin typeface="Times New Roman"/>
                <a:cs typeface="Times New Roman"/>
              </a:rPr>
              <a:t> </a:t>
            </a:r>
            <a:r>
              <a:rPr dirty="0" sz="2900" spc="-25">
                <a:latin typeface="Times New Roman"/>
                <a:cs typeface="Times New Roman"/>
              </a:rPr>
              <a:t>links</a:t>
            </a:r>
            <a:r>
              <a:rPr dirty="0" sz="2900" spc="-130">
                <a:latin typeface="Times New Roman"/>
                <a:cs typeface="Times New Roman"/>
              </a:rPr>
              <a:t> </a:t>
            </a:r>
            <a:r>
              <a:rPr dirty="0" sz="2900" spc="-40">
                <a:latin typeface="Times New Roman"/>
                <a:cs typeface="Times New Roman"/>
              </a:rPr>
              <a:t>provide</a:t>
            </a:r>
            <a:r>
              <a:rPr dirty="0" sz="2900" spc="-130">
                <a:latin typeface="Times New Roman"/>
                <a:cs typeface="Times New Roman"/>
              </a:rPr>
              <a:t> </a:t>
            </a:r>
            <a:r>
              <a:rPr dirty="0" sz="2900" spc="-10">
                <a:latin typeface="Times New Roman"/>
                <a:cs typeface="Times New Roman"/>
              </a:rPr>
              <a:t>flexibility </a:t>
            </a:r>
            <a:r>
              <a:rPr dirty="0" sz="2900" spc="-45">
                <a:latin typeface="Times New Roman"/>
                <a:cs typeface="Times New Roman"/>
              </a:rPr>
              <a:t>Directory</a:t>
            </a:r>
            <a:r>
              <a:rPr dirty="0" sz="2900" spc="-125">
                <a:latin typeface="Times New Roman"/>
                <a:cs typeface="Times New Roman"/>
              </a:rPr>
              <a:t> </a:t>
            </a:r>
            <a:r>
              <a:rPr dirty="0" sz="2900" spc="-45">
                <a:latin typeface="Times New Roman"/>
                <a:cs typeface="Times New Roman"/>
              </a:rPr>
              <a:t>operations</a:t>
            </a:r>
            <a:r>
              <a:rPr dirty="0" sz="2900" spc="-125">
                <a:latin typeface="Times New Roman"/>
                <a:cs typeface="Times New Roman"/>
              </a:rPr>
              <a:t> </a:t>
            </a:r>
            <a:r>
              <a:rPr dirty="0" sz="2900" spc="-30">
                <a:latin typeface="Times New Roman"/>
                <a:cs typeface="Times New Roman"/>
              </a:rPr>
              <a:t>allow</a:t>
            </a:r>
            <a:r>
              <a:rPr dirty="0" sz="2900" spc="-125">
                <a:latin typeface="Times New Roman"/>
                <a:cs typeface="Times New Roman"/>
              </a:rPr>
              <a:t> </a:t>
            </a:r>
            <a:r>
              <a:rPr dirty="0" sz="2900" spc="-40">
                <a:latin typeface="Times New Roman"/>
                <a:cs typeface="Times New Roman"/>
              </a:rPr>
              <a:t>traversal</a:t>
            </a:r>
            <a:r>
              <a:rPr dirty="0" sz="2900" spc="-125">
                <a:latin typeface="Times New Roman"/>
                <a:cs typeface="Times New Roman"/>
              </a:rPr>
              <a:t> </a:t>
            </a:r>
            <a:r>
              <a:rPr dirty="0" sz="2900">
                <a:latin typeface="Times New Roman"/>
                <a:cs typeface="Times New Roman"/>
              </a:rPr>
              <a:t>of</a:t>
            </a:r>
            <a:r>
              <a:rPr dirty="0" sz="2900" spc="-125">
                <a:latin typeface="Times New Roman"/>
                <a:cs typeface="Times New Roman"/>
              </a:rPr>
              <a:t> </a:t>
            </a:r>
            <a:r>
              <a:rPr dirty="0" sz="2900" spc="-10">
                <a:latin typeface="Times New Roman"/>
                <a:cs typeface="Times New Roman"/>
              </a:rPr>
              <a:t>file</a:t>
            </a:r>
            <a:r>
              <a:rPr dirty="0" sz="2900" spc="-125">
                <a:latin typeface="Times New Roman"/>
                <a:cs typeface="Times New Roman"/>
              </a:rPr>
              <a:t> </a:t>
            </a:r>
            <a:r>
              <a:rPr dirty="0" sz="2900" spc="-10">
                <a:latin typeface="Times New Roman"/>
                <a:cs typeface="Times New Roman"/>
              </a:rPr>
              <a:t>hierarchies </a:t>
            </a:r>
            <a:r>
              <a:rPr dirty="0" sz="2900" spc="-20">
                <a:latin typeface="Times New Roman"/>
                <a:cs typeface="Times New Roman"/>
              </a:rPr>
              <a:t>File</a:t>
            </a:r>
            <a:r>
              <a:rPr dirty="0" sz="2900" spc="-120">
                <a:latin typeface="Times New Roman"/>
                <a:cs typeface="Times New Roman"/>
              </a:rPr>
              <a:t> </a:t>
            </a:r>
            <a:r>
              <a:rPr dirty="0" sz="2900" spc="-55">
                <a:latin typeface="Times New Roman"/>
                <a:cs typeface="Times New Roman"/>
              </a:rPr>
              <a:t>metadata</a:t>
            </a:r>
            <a:r>
              <a:rPr dirty="0" sz="2900" spc="-114">
                <a:latin typeface="Times New Roman"/>
                <a:cs typeface="Times New Roman"/>
              </a:rPr>
              <a:t> </a:t>
            </a:r>
            <a:r>
              <a:rPr dirty="0" sz="2900" spc="-40">
                <a:latin typeface="Times New Roman"/>
                <a:cs typeface="Times New Roman"/>
              </a:rPr>
              <a:t>provides</a:t>
            </a:r>
            <a:r>
              <a:rPr dirty="0" sz="2900" spc="-114">
                <a:latin typeface="Times New Roman"/>
                <a:cs typeface="Times New Roman"/>
              </a:rPr>
              <a:t> </a:t>
            </a:r>
            <a:r>
              <a:rPr dirty="0" sz="2900" spc="-40">
                <a:latin typeface="Times New Roman"/>
                <a:cs typeface="Times New Roman"/>
              </a:rPr>
              <a:t>detailed</a:t>
            </a:r>
            <a:r>
              <a:rPr dirty="0" sz="2900" spc="-114">
                <a:latin typeface="Times New Roman"/>
                <a:cs typeface="Times New Roman"/>
              </a:rPr>
              <a:t> </a:t>
            </a:r>
            <a:r>
              <a:rPr dirty="0" sz="2900" spc="-45">
                <a:latin typeface="Times New Roman"/>
                <a:cs typeface="Times New Roman"/>
              </a:rPr>
              <a:t>information</a:t>
            </a:r>
            <a:r>
              <a:rPr dirty="0" sz="2900" spc="-114">
                <a:latin typeface="Times New Roman"/>
                <a:cs typeface="Times New Roman"/>
              </a:rPr>
              <a:t> </a:t>
            </a:r>
            <a:r>
              <a:rPr dirty="0" sz="2900" spc="-30">
                <a:latin typeface="Times New Roman"/>
                <a:cs typeface="Times New Roman"/>
              </a:rPr>
              <a:t>about</a:t>
            </a:r>
            <a:r>
              <a:rPr dirty="0" sz="2900" spc="-120">
                <a:latin typeface="Times New Roman"/>
                <a:cs typeface="Times New Roman"/>
              </a:rPr>
              <a:t> </a:t>
            </a:r>
            <a:r>
              <a:rPr dirty="0" sz="2900" spc="-10">
                <a:latin typeface="Times New Roman"/>
                <a:cs typeface="Times New Roman"/>
              </a:rPr>
              <a:t>files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114299" y="6305549"/>
            <a:ext cx="504825" cy="247650"/>
          </a:xfrm>
          <a:custGeom>
            <a:avLst/>
            <a:gdLst/>
            <a:ahLst/>
            <a:cxnLst/>
            <a:rect l="l" t="t" r="r" b="b"/>
            <a:pathLst>
              <a:path w="504825" h="247650">
                <a:moveTo>
                  <a:pt x="504824" y="247649"/>
                </a:moveTo>
                <a:lnTo>
                  <a:pt x="0" y="247649"/>
                </a:lnTo>
                <a:lnTo>
                  <a:pt x="0" y="0"/>
                </a:lnTo>
                <a:lnTo>
                  <a:pt x="504824" y="0"/>
                </a:lnTo>
                <a:lnTo>
                  <a:pt x="50482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10</a:t>
            </a:fld>
            <a:r>
              <a:rPr dirty="0" spc="165"/>
              <a:t> </a:t>
            </a:r>
            <a:r>
              <a:rPr dirty="0"/>
              <a:t>/</a:t>
            </a:r>
            <a:r>
              <a:rPr dirty="0" spc="165"/>
              <a:t> </a:t>
            </a:r>
            <a:r>
              <a:rPr dirty="0" spc="-35"/>
              <a:t>25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40"/>
              <a:t>The</a:t>
            </a:r>
            <a:r>
              <a:rPr dirty="0" spc="-245"/>
              <a:t> </a:t>
            </a:r>
            <a:r>
              <a:rPr dirty="0" spc="-20"/>
              <a:t>stat</a:t>
            </a:r>
            <a:r>
              <a:rPr dirty="0" spc="-240"/>
              <a:t> </a:t>
            </a:r>
            <a:r>
              <a:rPr dirty="0" spc="-70"/>
              <a:t>Functions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400049" y="1331785"/>
            <a:ext cx="10629900" cy="4659630"/>
            <a:chOff x="400049" y="1331785"/>
            <a:chExt cx="10629900" cy="4659630"/>
          </a:xfrm>
        </p:grpSpPr>
        <p:sp>
          <p:nvSpPr>
            <p:cNvPr id="4" name="object 4" descr=""/>
            <p:cNvSpPr/>
            <p:nvPr/>
          </p:nvSpPr>
          <p:spPr>
            <a:xfrm>
              <a:off x="400049" y="1331785"/>
              <a:ext cx="10629900" cy="4659630"/>
            </a:xfrm>
            <a:custGeom>
              <a:avLst/>
              <a:gdLst/>
              <a:ahLst/>
              <a:cxnLst/>
              <a:rect l="l" t="t" r="r" b="b"/>
              <a:pathLst>
                <a:path w="10629900" h="4659630">
                  <a:moveTo>
                    <a:pt x="10591481" y="4659438"/>
                  </a:moveTo>
                  <a:lnTo>
                    <a:pt x="38417" y="4659438"/>
                  </a:lnTo>
                  <a:lnTo>
                    <a:pt x="32768" y="4658314"/>
                  </a:lnTo>
                  <a:lnTo>
                    <a:pt x="1123" y="4626670"/>
                  </a:lnTo>
                  <a:lnTo>
                    <a:pt x="0" y="4621021"/>
                  </a:lnTo>
                  <a:lnTo>
                    <a:pt x="0" y="4615148"/>
                  </a:lnTo>
                  <a:lnTo>
                    <a:pt x="0" y="38417"/>
                  </a:lnTo>
                  <a:lnTo>
                    <a:pt x="21915" y="5619"/>
                  </a:lnTo>
                  <a:lnTo>
                    <a:pt x="38417" y="0"/>
                  </a:lnTo>
                  <a:lnTo>
                    <a:pt x="10591481" y="0"/>
                  </a:lnTo>
                  <a:lnTo>
                    <a:pt x="10624279" y="21915"/>
                  </a:lnTo>
                  <a:lnTo>
                    <a:pt x="10629898" y="38417"/>
                  </a:lnTo>
                  <a:lnTo>
                    <a:pt x="10629898" y="4621021"/>
                  </a:lnTo>
                  <a:lnTo>
                    <a:pt x="10607983" y="4653819"/>
                  </a:lnTo>
                  <a:lnTo>
                    <a:pt x="10597130" y="4658314"/>
                  </a:lnTo>
                  <a:lnTo>
                    <a:pt x="10591481" y="4659438"/>
                  </a:lnTo>
                  <a:close/>
                </a:path>
              </a:pathLst>
            </a:custGeom>
            <a:solidFill>
              <a:srgbClr val="F0F0F0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23669" y="1694973"/>
              <a:ext cx="106299" cy="106299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2632329" y="2155602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80" h="106680">
                <a:moveTo>
                  <a:pt x="106299" y="106299"/>
                </a:moveTo>
                <a:lnTo>
                  <a:pt x="0" y="106299"/>
                </a:lnTo>
                <a:lnTo>
                  <a:pt x="0" y="0"/>
                </a:lnTo>
                <a:lnTo>
                  <a:pt x="106299" y="0"/>
                </a:lnTo>
                <a:lnTo>
                  <a:pt x="106299" y="106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2632329" y="2616231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80" h="106680">
                <a:moveTo>
                  <a:pt x="106299" y="106299"/>
                </a:moveTo>
                <a:lnTo>
                  <a:pt x="0" y="106299"/>
                </a:lnTo>
                <a:lnTo>
                  <a:pt x="0" y="0"/>
                </a:lnTo>
                <a:lnTo>
                  <a:pt x="106299" y="0"/>
                </a:lnTo>
                <a:lnTo>
                  <a:pt x="106299" y="106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2632329" y="3076860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80" h="106680">
                <a:moveTo>
                  <a:pt x="106299" y="106299"/>
                </a:moveTo>
                <a:lnTo>
                  <a:pt x="0" y="106299"/>
                </a:lnTo>
                <a:lnTo>
                  <a:pt x="0" y="0"/>
                </a:lnTo>
                <a:lnTo>
                  <a:pt x="106299" y="0"/>
                </a:lnTo>
                <a:lnTo>
                  <a:pt x="106299" y="106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2632329" y="3537489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80" h="106679">
                <a:moveTo>
                  <a:pt x="106299" y="106299"/>
                </a:moveTo>
                <a:lnTo>
                  <a:pt x="0" y="106299"/>
                </a:lnTo>
                <a:lnTo>
                  <a:pt x="0" y="0"/>
                </a:lnTo>
                <a:lnTo>
                  <a:pt x="106299" y="0"/>
                </a:lnTo>
                <a:lnTo>
                  <a:pt x="106299" y="106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721360">
              <a:lnSpc>
                <a:spcPct val="100000"/>
              </a:lnSpc>
              <a:spcBef>
                <a:spcPts val="120"/>
              </a:spcBef>
            </a:pPr>
            <a:r>
              <a:rPr dirty="0" spc="-30"/>
              <a:t>The</a:t>
            </a:r>
            <a:r>
              <a:rPr dirty="0" spc="-135"/>
              <a:t> </a:t>
            </a:r>
            <a:r>
              <a:rPr dirty="0" spc="-20"/>
              <a:t>stat</a:t>
            </a:r>
            <a:r>
              <a:rPr dirty="0" spc="-130"/>
              <a:t> </a:t>
            </a:r>
            <a:r>
              <a:rPr dirty="0" spc="-35"/>
              <a:t>family</a:t>
            </a:r>
            <a:r>
              <a:rPr dirty="0" spc="-135"/>
              <a:t> </a:t>
            </a:r>
            <a:r>
              <a:rPr dirty="0"/>
              <a:t>of</a:t>
            </a:r>
            <a:r>
              <a:rPr dirty="0" spc="-130"/>
              <a:t> </a:t>
            </a:r>
            <a:r>
              <a:rPr dirty="0" spc="-10"/>
              <a:t>functions:</a:t>
            </a:r>
          </a:p>
          <a:p>
            <a:pPr marL="1429385">
              <a:lnSpc>
                <a:spcPct val="100000"/>
              </a:lnSpc>
              <a:spcBef>
                <a:spcPts val="150"/>
              </a:spcBef>
            </a:pPr>
            <a:r>
              <a:rPr dirty="0" spc="-30"/>
              <a:t>stat():</a:t>
            </a:r>
            <a:r>
              <a:rPr dirty="0" spc="-125"/>
              <a:t> </a:t>
            </a:r>
            <a:r>
              <a:rPr dirty="0" spc="-40"/>
              <a:t>Returns</a:t>
            </a:r>
            <a:r>
              <a:rPr dirty="0" spc="-125"/>
              <a:t> </a:t>
            </a:r>
            <a:r>
              <a:rPr dirty="0" spc="-20"/>
              <a:t>info</a:t>
            </a:r>
            <a:r>
              <a:rPr dirty="0" spc="-125"/>
              <a:t> </a:t>
            </a:r>
            <a:r>
              <a:rPr dirty="0" spc="-30"/>
              <a:t>about</a:t>
            </a:r>
            <a:r>
              <a:rPr dirty="0" spc="-125"/>
              <a:t> </a:t>
            </a:r>
            <a:r>
              <a:rPr dirty="0" spc="-55"/>
              <a:t>named</a:t>
            </a:r>
            <a:r>
              <a:rPr dirty="0" spc="-125"/>
              <a:t> </a:t>
            </a:r>
            <a:r>
              <a:rPr dirty="0" spc="-20"/>
              <a:t>file</a:t>
            </a:r>
          </a:p>
          <a:p>
            <a:pPr marL="1429385" marR="5080">
              <a:lnSpc>
                <a:spcPct val="104200"/>
              </a:lnSpc>
            </a:pPr>
            <a:r>
              <a:rPr dirty="0" spc="-30"/>
              <a:t>fstat():</a:t>
            </a:r>
            <a:r>
              <a:rPr dirty="0" spc="-145"/>
              <a:t> </a:t>
            </a:r>
            <a:r>
              <a:rPr dirty="0" spc="-40"/>
              <a:t>Returns</a:t>
            </a:r>
            <a:r>
              <a:rPr dirty="0" spc="-140"/>
              <a:t> </a:t>
            </a:r>
            <a:r>
              <a:rPr dirty="0" spc="-20"/>
              <a:t>info</a:t>
            </a:r>
            <a:r>
              <a:rPr dirty="0" spc="-140"/>
              <a:t> </a:t>
            </a:r>
            <a:r>
              <a:rPr dirty="0" spc="-30"/>
              <a:t>about</a:t>
            </a:r>
            <a:r>
              <a:rPr dirty="0" spc="-145"/>
              <a:t> </a:t>
            </a:r>
            <a:r>
              <a:rPr dirty="0" spc="-30"/>
              <a:t>open</a:t>
            </a:r>
            <a:r>
              <a:rPr dirty="0" spc="-140"/>
              <a:t> </a:t>
            </a:r>
            <a:r>
              <a:rPr dirty="0" spc="-10"/>
              <a:t>file</a:t>
            </a:r>
            <a:r>
              <a:rPr dirty="0" spc="-140"/>
              <a:t> </a:t>
            </a:r>
            <a:r>
              <a:rPr dirty="0" spc="-10"/>
              <a:t>descriptor </a:t>
            </a:r>
            <a:r>
              <a:rPr dirty="0" spc="-30"/>
              <a:t>lstat():</a:t>
            </a:r>
            <a:r>
              <a:rPr dirty="0" spc="-140"/>
              <a:t> </a:t>
            </a:r>
            <a:r>
              <a:rPr dirty="0" spc="-25"/>
              <a:t>Like</a:t>
            </a:r>
            <a:r>
              <a:rPr dirty="0" spc="-140"/>
              <a:t> </a:t>
            </a:r>
            <a:r>
              <a:rPr dirty="0" spc="-20"/>
              <a:t>stat</a:t>
            </a:r>
            <a:r>
              <a:rPr dirty="0" spc="-135"/>
              <a:t> </a:t>
            </a:r>
            <a:r>
              <a:rPr dirty="0"/>
              <a:t>but</a:t>
            </a:r>
            <a:r>
              <a:rPr dirty="0" spc="-140"/>
              <a:t> </a:t>
            </a:r>
            <a:r>
              <a:rPr dirty="0" spc="-35"/>
              <a:t>doesn't</a:t>
            </a:r>
            <a:r>
              <a:rPr dirty="0" spc="-135"/>
              <a:t> </a:t>
            </a:r>
            <a:r>
              <a:rPr dirty="0" spc="-35"/>
              <a:t>follow</a:t>
            </a:r>
            <a:r>
              <a:rPr dirty="0" spc="-140"/>
              <a:t> </a:t>
            </a:r>
            <a:r>
              <a:rPr dirty="0" spc="-45"/>
              <a:t>symbolic</a:t>
            </a:r>
            <a:r>
              <a:rPr dirty="0" spc="-135"/>
              <a:t> </a:t>
            </a:r>
            <a:r>
              <a:rPr dirty="0" spc="-10"/>
              <a:t>links </a:t>
            </a:r>
            <a:r>
              <a:rPr dirty="0" spc="-35"/>
              <a:t>fstatat():</a:t>
            </a:r>
            <a:r>
              <a:rPr dirty="0" spc="-130"/>
              <a:t> </a:t>
            </a:r>
            <a:r>
              <a:rPr dirty="0" spc="-40"/>
              <a:t>Provides</a:t>
            </a:r>
            <a:r>
              <a:rPr dirty="0" spc="-125"/>
              <a:t> </a:t>
            </a:r>
            <a:r>
              <a:rPr dirty="0" spc="-35"/>
              <a:t>relative</a:t>
            </a:r>
            <a:r>
              <a:rPr dirty="0" spc="-125"/>
              <a:t> </a:t>
            </a:r>
            <a:r>
              <a:rPr dirty="0" spc="-50"/>
              <a:t>pathname</a:t>
            </a:r>
            <a:r>
              <a:rPr dirty="0" spc="-125"/>
              <a:t> </a:t>
            </a:r>
            <a:r>
              <a:rPr dirty="0" spc="-10"/>
              <a:t>capability</a:t>
            </a:r>
          </a:p>
        </p:txBody>
      </p:sp>
      <p:grpSp>
        <p:nvGrpSpPr>
          <p:cNvPr id="11" name="object 11" descr=""/>
          <p:cNvGrpSpPr/>
          <p:nvPr/>
        </p:nvGrpSpPr>
        <p:grpSpPr>
          <a:xfrm>
            <a:off x="728471" y="3846575"/>
            <a:ext cx="9973310" cy="1755775"/>
            <a:chOff x="728471" y="3846575"/>
            <a:chExt cx="9973310" cy="1755775"/>
          </a:xfrm>
        </p:grpSpPr>
        <p:sp>
          <p:nvSpPr>
            <p:cNvPr id="12" name="object 12" descr=""/>
            <p:cNvSpPr/>
            <p:nvPr/>
          </p:nvSpPr>
          <p:spPr>
            <a:xfrm>
              <a:off x="728471" y="3846575"/>
              <a:ext cx="9973310" cy="1755775"/>
            </a:xfrm>
            <a:custGeom>
              <a:avLst/>
              <a:gdLst/>
              <a:ahLst/>
              <a:cxnLst/>
              <a:rect l="l" t="t" r="r" b="b"/>
              <a:pathLst>
                <a:path w="9973310" h="1755775">
                  <a:moveTo>
                    <a:pt x="9973055" y="1755647"/>
                  </a:moveTo>
                  <a:lnTo>
                    <a:pt x="0" y="1755647"/>
                  </a:lnTo>
                  <a:lnTo>
                    <a:pt x="0" y="0"/>
                  </a:lnTo>
                  <a:lnTo>
                    <a:pt x="9973055" y="0"/>
                  </a:lnTo>
                  <a:lnTo>
                    <a:pt x="9973055" y="142684"/>
                  </a:lnTo>
                  <a:lnTo>
                    <a:pt x="229647" y="142684"/>
                  </a:lnTo>
                  <a:lnTo>
                    <a:pt x="220810" y="143495"/>
                  </a:lnTo>
                  <a:lnTo>
                    <a:pt x="188599" y="169972"/>
                  </a:lnTo>
                  <a:lnTo>
                    <a:pt x="185356" y="186975"/>
                  </a:lnTo>
                  <a:lnTo>
                    <a:pt x="185356" y="1480280"/>
                  </a:lnTo>
                  <a:lnTo>
                    <a:pt x="205151" y="1517274"/>
                  </a:lnTo>
                  <a:lnTo>
                    <a:pt x="229647" y="1524571"/>
                  </a:lnTo>
                  <a:lnTo>
                    <a:pt x="9973055" y="1524571"/>
                  </a:lnTo>
                  <a:lnTo>
                    <a:pt x="9973055" y="1755647"/>
                  </a:lnTo>
                  <a:close/>
                </a:path>
                <a:path w="9973310" h="1755775">
                  <a:moveTo>
                    <a:pt x="9973055" y="1524571"/>
                  </a:moveTo>
                  <a:lnTo>
                    <a:pt x="9743408" y="1524571"/>
                  </a:lnTo>
                  <a:lnTo>
                    <a:pt x="9752244" y="1523760"/>
                  </a:lnTo>
                  <a:lnTo>
                    <a:pt x="9760410" y="1521328"/>
                  </a:lnTo>
                  <a:lnTo>
                    <a:pt x="9786888" y="1489117"/>
                  </a:lnTo>
                  <a:lnTo>
                    <a:pt x="9787699" y="1480280"/>
                  </a:lnTo>
                  <a:lnTo>
                    <a:pt x="9787699" y="186975"/>
                  </a:lnTo>
                  <a:lnTo>
                    <a:pt x="9767903" y="149981"/>
                  </a:lnTo>
                  <a:lnTo>
                    <a:pt x="9743408" y="142684"/>
                  </a:lnTo>
                  <a:lnTo>
                    <a:pt x="9973055" y="142684"/>
                  </a:lnTo>
                  <a:lnTo>
                    <a:pt x="9973055" y="1524571"/>
                  </a:lnTo>
                  <a:close/>
                </a:path>
              </a:pathLst>
            </a:custGeom>
            <a:solidFill>
              <a:srgbClr val="000000">
                <a:alpha val="148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913828" y="3989259"/>
              <a:ext cx="9602470" cy="1382395"/>
            </a:xfrm>
            <a:custGeom>
              <a:avLst/>
              <a:gdLst/>
              <a:ahLst/>
              <a:cxnLst/>
              <a:rect l="l" t="t" r="r" b="b"/>
              <a:pathLst>
                <a:path w="9602470" h="1382395">
                  <a:moveTo>
                    <a:pt x="9563924" y="1381886"/>
                  </a:moveTo>
                  <a:lnTo>
                    <a:pt x="38417" y="1381886"/>
                  </a:lnTo>
                  <a:lnTo>
                    <a:pt x="32767" y="1380763"/>
                  </a:lnTo>
                  <a:lnTo>
                    <a:pt x="1123" y="1349118"/>
                  </a:lnTo>
                  <a:lnTo>
                    <a:pt x="0" y="1343469"/>
                  </a:lnTo>
                  <a:lnTo>
                    <a:pt x="0" y="1337595"/>
                  </a:lnTo>
                  <a:lnTo>
                    <a:pt x="0" y="38417"/>
                  </a:lnTo>
                  <a:lnTo>
                    <a:pt x="21915" y="5618"/>
                  </a:lnTo>
                  <a:lnTo>
                    <a:pt x="38417" y="0"/>
                  </a:lnTo>
                  <a:lnTo>
                    <a:pt x="9563924" y="0"/>
                  </a:lnTo>
                  <a:lnTo>
                    <a:pt x="9596721" y="21914"/>
                  </a:lnTo>
                  <a:lnTo>
                    <a:pt x="9602342" y="38417"/>
                  </a:lnTo>
                  <a:lnTo>
                    <a:pt x="9602342" y="1343469"/>
                  </a:lnTo>
                  <a:lnTo>
                    <a:pt x="9580427" y="1376267"/>
                  </a:lnTo>
                  <a:lnTo>
                    <a:pt x="9569573" y="1380763"/>
                  </a:lnTo>
                  <a:lnTo>
                    <a:pt x="9563924" y="1381886"/>
                  </a:lnTo>
                  <a:close/>
                </a:path>
              </a:pathLst>
            </a:custGeom>
            <a:solidFill>
              <a:srgbClr val="F0F0F0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1122584" y="4122641"/>
            <a:ext cx="6384290" cy="973455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dirty="0" sz="1200">
                <a:latin typeface="Courier New"/>
                <a:cs typeface="Courier New"/>
              </a:rPr>
              <a:t>#include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 spc="-10">
                <a:latin typeface="Courier New"/>
                <a:cs typeface="Courier New"/>
              </a:rPr>
              <a:t>&lt;sys/stat.h&gt;</a:t>
            </a:r>
            <a:endParaRPr sz="1200">
              <a:latin typeface="Courier New"/>
              <a:cs typeface="Courier New"/>
            </a:endParaRPr>
          </a:p>
          <a:p>
            <a:pPr marL="12700" marR="98425">
              <a:lnSpc>
                <a:spcPct val="125899"/>
              </a:lnSpc>
              <a:spcBef>
                <a:spcPts val="70"/>
              </a:spcBef>
            </a:pPr>
            <a:r>
              <a:rPr dirty="0" sz="1200">
                <a:latin typeface="Courier New"/>
                <a:cs typeface="Courier New"/>
              </a:rPr>
              <a:t>int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stat(const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char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*restrict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pathname,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struct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stat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*restrict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 spc="-10">
                <a:latin typeface="Courier New"/>
                <a:cs typeface="Courier New"/>
              </a:rPr>
              <a:t>buf); </a:t>
            </a:r>
            <a:r>
              <a:rPr dirty="0" sz="1200">
                <a:latin typeface="Courier New"/>
                <a:cs typeface="Courier New"/>
              </a:rPr>
              <a:t>int</a:t>
            </a:r>
            <a:r>
              <a:rPr dirty="0" sz="1200" spc="30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fstat(int</a:t>
            </a:r>
            <a:r>
              <a:rPr dirty="0" sz="1200" spc="30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fd,</a:t>
            </a:r>
            <a:r>
              <a:rPr dirty="0" sz="1200" spc="30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struct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stat</a:t>
            </a:r>
            <a:r>
              <a:rPr dirty="0" sz="1200" spc="30">
                <a:latin typeface="Courier New"/>
                <a:cs typeface="Courier New"/>
              </a:rPr>
              <a:t> </a:t>
            </a:r>
            <a:r>
              <a:rPr dirty="0" sz="1200" spc="-10">
                <a:latin typeface="Courier New"/>
                <a:cs typeface="Courier New"/>
              </a:rPr>
              <a:t>*buf);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dirty="0" sz="1200">
                <a:latin typeface="Courier New"/>
                <a:cs typeface="Courier New"/>
              </a:rPr>
              <a:t>int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lstat(const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char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*restrict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pathname,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struct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stat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>
                <a:latin typeface="Courier New"/>
                <a:cs typeface="Courier New"/>
              </a:rPr>
              <a:t>*restrict</a:t>
            </a:r>
            <a:r>
              <a:rPr dirty="0" sz="1200" spc="35">
                <a:latin typeface="Courier New"/>
                <a:cs typeface="Courier New"/>
              </a:rPr>
              <a:t> </a:t>
            </a:r>
            <a:r>
              <a:rPr dirty="0" sz="1200" spc="-10">
                <a:latin typeface="Courier New"/>
                <a:cs typeface="Courier New"/>
              </a:rPr>
              <a:t>buf);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114299" y="6305549"/>
            <a:ext cx="438150" cy="247650"/>
          </a:xfrm>
          <a:custGeom>
            <a:avLst/>
            <a:gdLst/>
            <a:ahLst/>
            <a:cxnLst/>
            <a:rect l="l" t="t" r="r" b="b"/>
            <a:pathLst>
              <a:path w="438150" h="247650">
                <a:moveTo>
                  <a:pt x="438149" y="247649"/>
                </a:moveTo>
                <a:lnTo>
                  <a:pt x="0" y="247649"/>
                </a:lnTo>
                <a:lnTo>
                  <a:pt x="0" y="0"/>
                </a:lnTo>
                <a:lnTo>
                  <a:pt x="438149" y="0"/>
                </a:lnTo>
                <a:lnTo>
                  <a:pt x="438149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10</a:t>
            </a:fld>
            <a:r>
              <a:rPr dirty="0" spc="165"/>
              <a:t> </a:t>
            </a:r>
            <a:r>
              <a:rPr dirty="0"/>
              <a:t>/</a:t>
            </a:r>
            <a:r>
              <a:rPr dirty="0" spc="165"/>
              <a:t> </a:t>
            </a:r>
            <a:r>
              <a:rPr dirty="0" spc="-35"/>
              <a:t>25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40"/>
              <a:t>The</a:t>
            </a:r>
            <a:r>
              <a:rPr dirty="0" spc="-245"/>
              <a:t> </a:t>
            </a:r>
            <a:r>
              <a:rPr dirty="0" spc="-20"/>
              <a:t>stat</a:t>
            </a:r>
            <a:r>
              <a:rPr dirty="0" spc="-240"/>
              <a:t> </a:t>
            </a:r>
            <a:r>
              <a:rPr dirty="0" spc="-65"/>
              <a:t>Structure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5679566" y="1234344"/>
            <a:ext cx="5102860" cy="4854575"/>
            <a:chOff x="5679566" y="1234344"/>
            <a:chExt cx="5102860" cy="4854575"/>
          </a:xfrm>
        </p:grpSpPr>
        <p:sp>
          <p:nvSpPr>
            <p:cNvPr id="4" name="object 4" descr=""/>
            <p:cNvSpPr/>
            <p:nvPr/>
          </p:nvSpPr>
          <p:spPr>
            <a:xfrm>
              <a:off x="5679566" y="1234344"/>
              <a:ext cx="5102860" cy="4854575"/>
            </a:xfrm>
            <a:custGeom>
              <a:avLst/>
              <a:gdLst/>
              <a:ahLst/>
              <a:cxnLst/>
              <a:rect l="l" t="t" r="r" b="b"/>
              <a:pathLst>
                <a:path w="5102859" h="4854575">
                  <a:moveTo>
                    <a:pt x="5063933" y="4854320"/>
                  </a:moveTo>
                  <a:lnTo>
                    <a:pt x="38417" y="4854320"/>
                  </a:lnTo>
                  <a:lnTo>
                    <a:pt x="32768" y="4853196"/>
                  </a:lnTo>
                  <a:lnTo>
                    <a:pt x="1123" y="4821552"/>
                  </a:lnTo>
                  <a:lnTo>
                    <a:pt x="0" y="4815902"/>
                  </a:lnTo>
                  <a:lnTo>
                    <a:pt x="0" y="4810029"/>
                  </a:lnTo>
                  <a:lnTo>
                    <a:pt x="0" y="38417"/>
                  </a:lnTo>
                  <a:lnTo>
                    <a:pt x="21915" y="5618"/>
                  </a:lnTo>
                  <a:lnTo>
                    <a:pt x="38417" y="0"/>
                  </a:lnTo>
                  <a:lnTo>
                    <a:pt x="5063933" y="0"/>
                  </a:lnTo>
                  <a:lnTo>
                    <a:pt x="5096731" y="21915"/>
                  </a:lnTo>
                  <a:lnTo>
                    <a:pt x="5102351" y="38417"/>
                  </a:lnTo>
                  <a:lnTo>
                    <a:pt x="5102351" y="4815902"/>
                  </a:lnTo>
                  <a:lnTo>
                    <a:pt x="5080435" y="4848701"/>
                  </a:lnTo>
                  <a:lnTo>
                    <a:pt x="5069583" y="4853196"/>
                  </a:lnTo>
                  <a:lnTo>
                    <a:pt x="5063933" y="4854320"/>
                  </a:lnTo>
                  <a:close/>
                </a:path>
              </a:pathLst>
            </a:custGeom>
            <a:solidFill>
              <a:srgbClr val="F0F0F0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90786" y="1597532"/>
              <a:ext cx="106299" cy="106298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90786" y="2518790"/>
              <a:ext cx="106299" cy="106299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90786" y="3440048"/>
              <a:ext cx="106299" cy="106298"/>
            </a:xfrm>
            <a:prstGeom prst="rect">
              <a:avLst/>
            </a:prstGeom>
          </p:spPr>
        </p:pic>
      </p:grpSp>
      <p:grpSp>
        <p:nvGrpSpPr>
          <p:cNvPr id="8" name="object 8" descr=""/>
          <p:cNvGrpSpPr/>
          <p:nvPr/>
        </p:nvGrpSpPr>
        <p:grpSpPr>
          <a:xfrm>
            <a:off x="400049" y="1234344"/>
            <a:ext cx="5102860" cy="4854575"/>
            <a:chOff x="400049" y="1234344"/>
            <a:chExt cx="5102860" cy="4854575"/>
          </a:xfrm>
        </p:grpSpPr>
        <p:sp>
          <p:nvSpPr>
            <p:cNvPr id="9" name="object 9" descr=""/>
            <p:cNvSpPr/>
            <p:nvPr/>
          </p:nvSpPr>
          <p:spPr>
            <a:xfrm>
              <a:off x="400049" y="1234344"/>
              <a:ext cx="5102860" cy="4854575"/>
            </a:xfrm>
            <a:custGeom>
              <a:avLst/>
              <a:gdLst/>
              <a:ahLst/>
              <a:cxnLst/>
              <a:rect l="l" t="t" r="r" b="b"/>
              <a:pathLst>
                <a:path w="5102860" h="4854575">
                  <a:moveTo>
                    <a:pt x="5063933" y="4854320"/>
                  </a:moveTo>
                  <a:lnTo>
                    <a:pt x="38417" y="4854320"/>
                  </a:lnTo>
                  <a:lnTo>
                    <a:pt x="32768" y="4853196"/>
                  </a:lnTo>
                  <a:lnTo>
                    <a:pt x="1123" y="4821552"/>
                  </a:lnTo>
                  <a:lnTo>
                    <a:pt x="0" y="4815902"/>
                  </a:lnTo>
                  <a:lnTo>
                    <a:pt x="0" y="4810029"/>
                  </a:lnTo>
                  <a:lnTo>
                    <a:pt x="0" y="38417"/>
                  </a:lnTo>
                  <a:lnTo>
                    <a:pt x="21915" y="5618"/>
                  </a:lnTo>
                  <a:lnTo>
                    <a:pt x="38417" y="0"/>
                  </a:lnTo>
                  <a:lnTo>
                    <a:pt x="5063933" y="0"/>
                  </a:lnTo>
                  <a:lnTo>
                    <a:pt x="5096732" y="21915"/>
                  </a:lnTo>
                  <a:lnTo>
                    <a:pt x="5102351" y="38417"/>
                  </a:lnTo>
                  <a:lnTo>
                    <a:pt x="5102351" y="4815902"/>
                  </a:lnTo>
                  <a:lnTo>
                    <a:pt x="5080435" y="4848701"/>
                  </a:lnTo>
                  <a:lnTo>
                    <a:pt x="5069582" y="4853196"/>
                  </a:lnTo>
                  <a:lnTo>
                    <a:pt x="5063933" y="4854320"/>
                  </a:lnTo>
                  <a:close/>
                </a:path>
              </a:pathLst>
            </a:custGeom>
            <a:solidFill>
              <a:srgbClr val="F0F0F0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54151" y="1447799"/>
              <a:ext cx="4996180" cy="4358640"/>
            </a:xfrm>
            <a:custGeom>
              <a:avLst/>
              <a:gdLst/>
              <a:ahLst/>
              <a:cxnLst/>
              <a:rect l="l" t="t" r="r" b="b"/>
              <a:pathLst>
                <a:path w="4996180" h="4358640">
                  <a:moveTo>
                    <a:pt x="4995671" y="4358639"/>
                  </a:moveTo>
                  <a:lnTo>
                    <a:pt x="0" y="4358639"/>
                  </a:lnTo>
                  <a:lnTo>
                    <a:pt x="0" y="0"/>
                  </a:lnTo>
                  <a:lnTo>
                    <a:pt x="4995671" y="0"/>
                  </a:lnTo>
                  <a:lnTo>
                    <a:pt x="4995671" y="140874"/>
                  </a:lnTo>
                  <a:lnTo>
                    <a:pt x="229361" y="140874"/>
                  </a:lnTo>
                  <a:lnTo>
                    <a:pt x="220524" y="141685"/>
                  </a:lnTo>
                  <a:lnTo>
                    <a:pt x="188313" y="168163"/>
                  </a:lnTo>
                  <a:lnTo>
                    <a:pt x="185070" y="185165"/>
                  </a:lnTo>
                  <a:lnTo>
                    <a:pt x="185070" y="4082795"/>
                  </a:lnTo>
                  <a:lnTo>
                    <a:pt x="204865" y="4119789"/>
                  </a:lnTo>
                  <a:lnTo>
                    <a:pt x="229361" y="4127087"/>
                  </a:lnTo>
                  <a:lnTo>
                    <a:pt x="4995671" y="4127087"/>
                  </a:lnTo>
                  <a:lnTo>
                    <a:pt x="4995671" y="4358639"/>
                  </a:lnTo>
                  <a:close/>
                </a:path>
                <a:path w="4996180" h="4358640">
                  <a:moveTo>
                    <a:pt x="4995671" y="4127087"/>
                  </a:moveTo>
                  <a:lnTo>
                    <a:pt x="4764785" y="4127087"/>
                  </a:lnTo>
                  <a:lnTo>
                    <a:pt x="4773622" y="4126276"/>
                  </a:lnTo>
                  <a:lnTo>
                    <a:pt x="4781788" y="4123843"/>
                  </a:lnTo>
                  <a:lnTo>
                    <a:pt x="4808266" y="4091632"/>
                  </a:lnTo>
                  <a:lnTo>
                    <a:pt x="4809077" y="4082795"/>
                  </a:lnTo>
                  <a:lnTo>
                    <a:pt x="4809077" y="185165"/>
                  </a:lnTo>
                  <a:lnTo>
                    <a:pt x="4789281" y="148171"/>
                  </a:lnTo>
                  <a:lnTo>
                    <a:pt x="4764785" y="140874"/>
                  </a:lnTo>
                  <a:lnTo>
                    <a:pt x="4995671" y="140874"/>
                  </a:lnTo>
                  <a:lnTo>
                    <a:pt x="4995671" y="4127087"/>
                  </a:lnTo>
                  <a:close/>
                </a:path>
              </a:pathLst>
            </a:custGeom>
            <a:solidFill>
              <a:srgbClr val="000000">
                <a:alpha val="148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639222" y="1588674"/>
              <a:ext cx="4624070" cy="3986529"/>
            </a:xfrm>
            <a:custGeom>
              <a:avLst/>
              <a:gdLst/>
              <a:ahLst/>
              <a:cxnLst/>
              <a:rect l="l" t="t" r="r" b="b"/>
              <a:pathLst>
                <a:path w="4624070" h="3986529">
                  <a:moveTo>
                    <a:pt x="4585588" y="3986212"/>
                  </a:moveTo>
                  <a:lnTo>
                    <a:pt x="38417" y="3986212"/>
                  </a:lnTo>
                  <a:lnTo>
                    <a:pt x="32767" y="3985088"/>
                  </a:lnTo>
                  <a:lnTo>
                    <a:pt x="1123" y="3953443"/>
                  </a:lnTo>
                  <a:lnTo>
                    <a:pt x="0" y="3947794"/>
                  </a:lnTo>
                  <a:lnTo>
                    <a:pt x="0" y="3941921"/>
                  </a:lnTo>
                  <a:lnTo>
                    <a:pt x="0" y="38417"/>
                  </a:lnTo>
                  <a:lnTo>
                    <a:pt x="21915" y="5618"/>
                  </a:lnTo>
                  <a:lnTo>
                    <a:pt x="38417" y="0"/>
                  </a:lnTo>
                  <a:lnTo>
                    <a:pt x="4585588" y="0"/>
                  </a:lnTo>
                  <a:lnTo>
                    <a:pt x="4618387" y="21915"/>
                  </a:lnTo>
                  <a:lnTo>
                    <a:pt x="4624006" y="38417"/>
                  </a:lnTo>
                  <a:lnTo>
                    <a:pt x="4624006" y="3947794"/>
                  </a:lnTo>
                  <a:lnTo>
                    <a:pt x="4602090" y="3980592"/>
                  </a:lnTo>
                  <a:lnTo>
                    <a:pt x="4591238" y="3985088"/>
                  </a:lnTo>
                  <a:lnTo>
                    <a:pt x="4585588" y="3986212"/>
                  </a:lnTo>
                  <a:close/>
                </a:path>
              </a:pathLst>
            </a:custGeom>
            <a:solidFill>
              <a:srgbClr val="F0F0F0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6552691" y="1372970"/>
            <a:ext cx="3971290" cy="323532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5080">
              <a:lnSpc>
                <a:spcPts val="3629"/>
              </a:lnSpc>
              <a:spcBef>
                <a:spcPts val="120"/>
              </a:spcBef>
            </a:pPr>
            <a:r>
              <a:rPr dirty="0" sz="2900" spc="-45">
                <a:latin typeface="Times New Roman"/>
                <a:cs typeface="Times New Roman"/>
              </a:rPr>
              <a:t>Contains</a:t>
            </a:r>
            <a:r>
              <a:rPr dirty="0" sz="2900" spc="-110">
                <a:latin typeface="Times New Roman"/>
                <a:cs typeface="Times New Roman"/>
              </a:rPr>
              <a:t> </a:t>
            </a:r>
            <a:r>
              <a:rPr dirty="0" sz="2900">
                <a:latin typeface="Times New Roman"/>
                <a:cs typeface="Times New Roman"/>
              </a:rPr>
              <a:t>all</a:t>
            </a:r>
            <a:r>
              <a:rPr dirty="0" sz="2900" spc="-110">
                <a:latin typeface="Times New Roman"/>
                <a:cs typeface="Times New Roman"/>
              </a:rPr>
              <a:t> </a:t>
            </a:r>
            <a:r>
              <a:rPr dirty="0" sz="2900" spc="-55">
                <a:latin typeface="Times New Roman"/>
                <a:cs typeface="Times New Roman"/>
              </a:rPr>
              <a:t>metadata</a:t>
            </a:r>
            <a:r>
              <a:rPr dirty="0" sz="2900" spc="-105">
                <a:latin typeface="Times New Roman"/>
                <a:cs typeface="Times New Roman"/>
              </a:rPr>
              <a:t> </a:t>
            </a:r>
            <a:r>
              <a:rPr dirty="0" sz="2900" spc="-25">
                <a:latin typeface="Times New Roman"/>
                <a:cs typeface="Times New Roman"/>
              </a:rPr>
              <a:t>about </a:t>
            </a:r>
            <a:r>
              <a:rPr dirty="0" sz="2900">
                <a:latin typeface="Times New Roman"/>
                <a:cs typeface="Times New Roman"/>
              </a:rPr>
              <a:t>a</a:t>
            </a:r>
            <a:r>
              <a:rPr dirty="0" sz="2900" spc="-95">
                <a:latin typeface="Times New Roman"/>
                <a:cs typeface="Times New Roman"/>
              </a:rPr>
              <a:t> </a:t>
            </a:r>
            <a:r>
              <a:rPr dirty="0" sz="2900" spc="-20">
                <a:latin typeface="Times New Roman"/>
                <a:cs typeface="Times New Roman"/>
              </a:rPr>
              <a:t>file</a:t>
            </a: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ts val="3479"/>
              </a:lnSpc>
            </a:pPr>
            <a:r>
              <a:rPr dirty="0" sz="2900" spc="-45">
                <a:latin typeface="Times New Roman"/>
                <a:cs typeface="Times New Roman"/>
              </a:rPr>
              <a:t>Used</a:t>
            </a:r>
            <a:r>
              <a:rPr dirty="0" sz="2900" spc="-130">
                <a:latin typeface="Times New Roman"/>
                <a:cs typeface="Times New Roman"/>
              </a:rPr>
              <a:t> </a:t>
            </a:r>
            <a:r>
              <a:rPr dirty="0" sz="2900">
                <a:latin typeface="Times New Roman"/>
                <a:cs typeface="Times New Roman"/>
              </a:rPr>
              <a:t>by</a:t>
            </a:r>
            <a:r>
              <a:rPr dirty="0" sz="2900" spc="-125">
                <a:latin typeface="Times New Roman"/>
                <a:cs typeface="Times New Roman"/>
              </a:rPr>
              <a:t> </a:t>
            </a:r>
            <a:r>
              <a:rPr dirty="0" sz="2900" spc="-45">
                <a:latin typeface="Times New Roman"/>
                <a:cs typeface="Times New Roman"/>
              </a:rPr>
              <a:t>many</a:t>
            </a:r>
            <a:r>
              <a:rPr dirty="0" sz="2900" spc="-125">
                <a:latin typeface="Times New Roman"/>
                <a:cs typeface="Times New Roman"/>
              </a:rPr>
              <a:t> </a:t>
            </a:r>
            <a:r>
              <a:rPr dirty="0" sz="2900" spc="-10">
                <a:latin typeface="Times New Roman"/>
                <a:cs typeface="Times New Roman"/>
              </a:rPr>
              <a:t>system</a:t>
            </a:r>
            <a:endParaRPr sz="2900">
              <a:latin typeface="Times New Roman"/>
              <a:cs typeface="Times New Roman"/>
            </a:endParaRPr>
          </a:p>
          <a:p>
            <a:pPr marL="12700" marR="73025">
              <a:lnSpc>
                <a:spcPct val="104200"/>
              </a:lnSpc>
            </a:pPr>
            <a:r>
              <a:rPr dirty="0" sz="2900" spc="-30">
                <a:latin typeface="Times New Roman"/>
                <a:cs typeface="Times New Roman"/>
              </a:rPr>
              <a:t>utilities</a:t>
            </a:r>
            <a:r>
              <a:rPr dirty="0" sz="2900" spc="-125">
                <a:latin typeface="Times New Roman"/>
                <a:cs typeface="Times New Roman"/>
              </a:rPr>
              <a:t> </a:t>
            </a:r>
            <a:r>
              <a:rPr dirty="0" sz="2900">
                <a:latin typeface="Times New Roman"/>
                <a:cs typeface="Times New Roman"/>
              </a:rPr>
              <a:t>(ls</a:t>
            </a:r>
            <a:r>
              <a:rPr dirty="0" sz="2900" spc="-125">
                <a:latin typeface="Times New Roman"/>
                <a:cs typeface="Times New Roman"/>
              </a:rPr>
              <a:t> </a:t>
            </a:r>
            <a:r>
              <a:rPr dirty="0" sz="2900" spc="-45">
                <a:latin typeface="Times New Roman"/>
                <a:cs typeface="Times New Roman"/>
              </a:rPr>
              <a:t>-</a:t>
            </a:r>
            <a:r>
              <a:rPr dirty="0" sz="2900">
                <a:latin typeface="Times New Roman"/>
                <a:cs typeface="Times New Roman"/>
              </a:rPr>
              <a:t>l,</a:t>
            </a:r>
            <a:r>
              <a:rPr dirty="0" sz="2900" spc="-125">
                <a:latin typeface="Times New Roman"/>
                <a:cs typeface="Times New Roman"/>
              </a:rPr>
              <a:t> </a:t>
            </a:r>
            <a:r>
              <a:rPr dirty="0" sz="2900" spc="-20">
                <a:latin typeface="Times New Roman"/>
                <a:cs typeface="Times New Roman"/>
              </a:rPr>
              <a:t>etc.) </a:t>
            </a:r>
            <a:r>
              <a:rPr dirty="0" sz="2900" spc="-40">
                <a:latin typeface="Times New Roman"/>
                <a:cs typeface="Times New Roman"/>
              </a:rPr>
              <a:t>Provides</a:t>
            </a:r>
            <a:r>
              <a:rPr dirty="0" sz="2900" spc="-120">
                <a:latin typeface="Times New Roman"/>
                <a:cs typeface="Times New Roman"/>
              </a:rPr>
              <a:t> </a:t>
            </a:r>
            <a:r>
              <a:rPr dirty="0" sz="2900" spc="-45">
                <a:latin typeface="Times New Roman"/>
                <a:cs typeface="Times New Roman"/>
              </a:rPr>
              <a:t>information</a:t>
            </a:r>
            <a:r>
              <a:rPr dirty="0" sz="2900" spc="-114">
                <a:latin typeface="Times New Roman"/>
                <a:cs typeface="Times New Roman"/>
              </a:rPr>
              <a:t> </a:t>
            </a:r>
            <a:r>
              <a:rPr dirty="0" sz="2900" spc="-35">
                <a:latin typeface="Times New Roman"/>
                <a:cs typeface="Times New Roman"/>
              </a:rPr>
              <a:t>about </a:t>
            </a:r>
            <a:r>
              <a:rPr dirty="0" sz="2900" spc="-45">
                <a:latin typeface="Times New Roman"/>
                <a:cs typeface="Times New Roman"/>
              </a:rPr>
              <a:t>permissions,</a:t>
            </a:r>
            <a:r>
              <a:rPr dirty="0" sz="2900" spc="-120">
                <a:latin typeface="Times New Roman"/>
                <a:cs typeface="Times New Roman"/>
              </a:rPr>
              <a:t> </a:t>
            </a:r>
            <a:r>
              <a:rPr dirty="0" sz="2900" spc="-10">
                <a:latin typeface="Times New Roman"/>
                <a:cs typeface="Times New Roman"/>
              </a:rPr>
              <a:t>ownership, </a:t>
            </a:r>
            <a:r>
              <a:rPr dirty="0" sz="2900" spc="-25">
                <a:latin typeface="Times New Roman"/>
                <a:cs typeface="Times New Roman"/>
              </a:rPr>
              <a:t>size,</a:t>
            </a:r>
            <a:r>
              <a:rPr dirty="0" sz="2900" spc="-155">
                <a:latin typeface="Times New Roman"/>
                <a:cs typeface="Times New Roman"/>
              </a:rPr>
              <a:t> </a:t>
            </a:r>
            <a:r>
              <a:rPr dirty="0" sz="2900" spc="-20">
                <a:latin typeface="Times New Roman"/>
                <a:cs typeface="Times New Roman"/>
              </a:rPr>
              <a:t>and</a:t>
            </a:r>
            <a:r>
              <a:rPr dirty="0" sz="2900" spc="-150">
                <a:latin typeface="Times New Roman"/>
                <a:cs typeface="Times New Roman"/>
              </a:rPr>
              <a:t> </a:t>
            </a:r>
            <a:r>
              <a:rPr dirty="0" sz="2900" spc="-10">
                <a:latin typeface="Times New Roman"/>
                <a:cs typeface="Times New Roman"/>
              </a:rPr>
              <a:t>timestamps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155407" y="2010124"/>
            <a:ext cx="774065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0">
                <a:latin typeface="Courier New"/>
                <a:cs typeface="Courier New"/>
              </a:rPr>
              <a:t>st_mode;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277533" y="2010124"/>
            <a:ext cx="1708785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>
                <a:latin typeface="Courier New"/>
                <a:cs typeface="Courier New"/>
              </a:rPr>
              <a:t>/*</a:t>
            </a:r>
            <a:r>
              <a:rPr dirty="0" sz="1150" spc="140">
                <a:latin typeface="Courier New"/>
                <a:cs typeface="Courier New"/>
              </a:rPr>
              <a:t> </a:t>
            </a:r>
            <a:r>
              <a:rPr dirty="0" sz="1150">
                <a:latin typeface="Courier New"/>
                <a:cs typeface="Courier New"/>
              </a:rPr>
              <a:t>ﬁle</a:t>
            </a:r>
            <a:r>
              <a:rPr dirty="0" sz="1150" spc="140">
                <a:latin typeface="Courier New"/>
                <a:cs typeface="Courier New"/>
              </a:rPr>
              <a:t> </a:t>
            </a:r>
            <a:r>
              <a:rPr dirty="0" sz="1150">
                <a:latin typeface="Courier New"/>
                <a:cs typeface="Courier New"/>
              </a:rPr>
              <a:t>type</a:t>
            </a:r>
            <a:r>
              <a:rPr dirty="0" sz="1150" spc="140">
                <a:latin typeface="Courier New"/>
                <a:cs typeface="Courier New"/>
              </a:rPr>
              <a:t> </a:t>
            </a:r>
            <a:r>
              <a:rPr dirty="0" sz="1150">
                <a:latin typeface="Courier New"/>
                <a:cs typeface="Courier New"/>
              </a:rPr>
              <a:t>&amp;</a:t>
            </a:r>
            <a:r>
              <a:rPr dirty="0" sz="1150" spc="140">
                <a:latin typeface="Courier New"/>
                <a:cs typeface="Courier New"/>
              </a:rPr>
              <a:t> </a:t>
            </a:r>
            <a:r>
              <a:rPr dirty="0" sz="1150" spc="-20">
                <a:latin typeface="Courier New"/>
                <a:cs typeface="Courier New"/>
              </a:rPr>
              <a:t>mode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155407" y="2479611"/>
            <a:ext cx="680085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0">
                <a:latin typeface="Courier New"/>
                <a:cs typeface="Courier New"/>
              </a:rPr>
              <a:t>st_ino;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277533" y="2479611"/>
            <a:ext cx="1522095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>
                <a:latin typeface="Courier New"/>
                <a:cs typeface="Courier New"/>
              </a:rPr>
              <a:t>/*</a:t>
            </a:r>
            <a:r>
              <a:rPr dirty="0" sz="1150" spc="195">
                <a:latin typeface="Courier New"/>
                <a:cs typeface="Courier New"/>
              </a:rPr>
              <a:t> </a:t>
            </a:r>
            <a:r>
              <a:rPr dirty="0" sz="1150">
                <a:latin typeface="Courier New"/>
                <a:cs typeface="Courier New"/>
              </a:rPr>
              <a:t>i-node</a:t>
            </a:r>
            <a:r>
              <a:rPr dirty="0" sz="1150" spc="195">
                <a:latin typeface="Courier New"/>
                <a:cs typeface="Courier New"/>
              </a:rPr>
              <a:t> </a:t>
            </a:r>
            <a:r>
              <a:rPr dirty="0" sz="1150" spc="-10">
                <a:latin typeface="Courier New"/>
                <a:cs typeface="Courier New"/>
              </a:rPr>
              <a:t>number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2155407" y="2949098"/>
            <a:ext cx="680085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0">
                <a:latin typeface="Courier New"/>
                <a:cs typeface="Courier New"/>
              </a:rPr>
              <a:t>st_dev;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3277533" y="2949098"/>
            <a:ext cx="1522095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>
                <a:latin typeface="Courier New"/>
                <a:cs typeface="Courier New"/>
              </a:rPr>
              <a:t>/*</a:t>
            </a:r>
            <a:r>
              <a:rPr dirty="0" sz="1150" spc="195">
                <a:latin typeface="Courier New"/>
                <a:cs typeface="Courier New"/>
              </a:rPr>
              <a:t> </a:t>
            </a:r>
            <a:r>
              <a:rPr dirty="0" sz="1150">
                <a:latin typeface="Courier New"/>
                <a:cs typeface="Courier New"/>
              </a:rPr>
              <a:t>device</a:t>
            </a:r>
            <a:r>
              <a:rPr dirty="0" sz="1150" spc="195">
                <a:latin typeface="Courier New"/>
                <a:cs typeface="Courier New"/>
              </a:rPr>
              <a:t> </a:t>
            </a:r>
            <a:r>
              <a:rPr dirty="0" sz="1150" spc="-10">
                <a:latin typeface="Courier New"/>
                <a:cs typeface="Courier New"/>
              </a:rPr>
              <a:t>number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846179" y="1730089"/>
            <a:ext cx="1241425" cy="189483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6715" marR="5080" indent="-374650">
              <a:lnSpc>
                <a:spcPct val="131400"/>
              </a:lnSpc>
              <a:spcBef>
                <a:spcPts val="90"/>
              </a:spcBef>
            </a:pPr>
            <a:r>
              <a:rPr dirty="0" sz="1150">
                <a:latin typeface="Courier New"/>
                <a:cs typeface="Courier New"/>
              </a:rPr>
              <a:t>struct</a:t>
            </a:r>
            <a:r>
              <a:rPr dirty="0" sz="1150" spc="229">
                <a:latin typeface="Courier New"/>
                <a:cs typeface="Courier New"/>
              </a:rPr>
              <a:t> </a:t>
            </a:r>
            <a:r>
              <a:rPr dirty="0" sz="1150">
                <a:latin typeface="Courier New"/>
                <a:cs typeface="Courier New"/>
              </a:rPr>
              <a:t>stat</a:t>
            </a:r>
            <a:r>
              <a:rPr dirty="0" sz="1150" spc="229">
                <a:latin typeface="Courier New"/>
                <a:cs typeface="Courier New"/>
              </a:rPr>
              <a:t> </a:t>
            </a:r>
            <a:r>
              <a:rPr dirty="0" sz="1150" spc="-50">
                <a:latin typeface="Courier New"/>
                <a:cs typeface="Courier New"/>
              </a:rPr>
              <a:t>{ </a:t>
            </a:r>
            <a:r>
              <a:rPr dirty="0" sz="1150" spc="-10">
                <a:latin typeface="Courier New"/>
                <a:cs typeface="Courier New"/>
              </a:rPr>
              <a:t>mode_t</a:t>
            </a:r>
            <a:endParaRPr sz="11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1150" spc="-25">
                <a:latin typeface="Courier New"/>
                <a:cs typeface="Courier New"/>
              </a:rPr>
              <a:t>*/</a:t>
            </a:r>
            <a:endParaRPr sz="1150">
              <a:latin typeface="Courier New"/>
              <a:cs typeface="Courier New"/>
            </a:endParaRPr>
          </a:p>
          <a:p>
            <a:pPr marL="386715">
              <a:lnSpc>
                <a:spcPct val="100000"/>
              </a:lnSpc>
              <a:spcBef>
                <a:spcPts val="434"/>
              </a:spcBef>
            </a:pPr>
            <a:r>
              <a:rPr dirty="0" sz="1150" spc="-10">
                <a:latin typeface="Courier New"/>
                <a:cs typeface="Courier New"/>
              </a:rPr>
              <a:t>ino_t</a:t>
            </a:r>
            <a:endParaRPr sz="11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dirty="0" sz="1150" spc="-25">
                <a:latin typeface="Courier New"/>
                <a:cs typeface="Courier New"/>
              </a:rPr>
              <a:t>*/</a:t>
            </a:r>
            <a:endParaRPr sz="1150">
              <a:latin typeface="Courier New"/>
              <a:cs typeface="Courier New"/>
            </a:endParaRPr>
          </a:p>
          <a:p>
            <a:pPr marL="386715">
              <a:lnSpc>
                <a:spcPct val="100000"/>
              </a:lnSpc>
              <a:spcBef>
                <a:spcPts val="434"/>
              </a:spcBef>
            </a:pPr>
            <a:r>
              <a:rPr dirty="0" sz="1150" spc="-10">
                <a:latin typeface="Courier New"/>
                <a:cs typeface="Courier New"/>
              </a:rPr>
              <a:t>dev_t</a:t>
            </a:r>
            <a:endParaRPr sz="11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150" spc="-25">
                <a:latin typeface="Courier New"/>
                <a:cs typeface="Courier New"/>
              </a:rPr>
              <a:t>*/</a:t>
            </a:r>
            <a:endParaRPr sz="1150">
              <a:latin typeface="Courier New"/>
              <a:cs typeface="Courier New"/>
            </a:endParaRPr>
          </a:p>
          <a:p>
            <a:pPr marL="386715">
              <a:lnSpc>
                <a:spcPct val="100000"/>
              </a:lnSpc>
              <a:spcBef>
                <a:spcPts val="500"/>
              </a:spcBef>
            </a:pPr>
            <a:r>
              <a:rPr dirty="0" sz="1150" spc="-10">
                <a:latin typeface="Courier New"/>
                <a:cs typeface="Courier New"/>
              </a:rPr>
              <a:t>dev_t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3277533" y="3418585"/>
            <a:ext cx="1522095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>
                <a:latin typeface="Courier New"/>
                <a:cs typeface="Courier New"/>
              </a:rPr>
              <a:t>/*</a:t>
            </a:r>
            <a:r>
              <a:rPr dirty="0" sz="1150" spc="195">
                <a:latin typeface="Courier New"/>
                <a:cs typeface="Courier New"/>
              </a:rPr>
              <a:t> </a:t>
            </a:r>
            <a:r>
              <a:rPr dirty="0" sz="1150">
                <a:latin typeface="Courier New"/>
                <a:cs typeface="Courier New"/>
              </a:rPr>
              <a:t>device</a:t>
            </a:r>
            <a:r>
              <a:rPr dirty="0" sz="1150" spc="195">
                <a:latin typeface="Courier New"/>
                <a:cs typeface="Courier New"/>
              </a:rPr>
              <a:t> </a:t>
            </a:r>
            <a:r>
              <a:rPr dirty="0" sz="1150" spc="-10">
                <a:latin typeface="Courier New"/>
                <a:cs typeface="Courier New"/>
              </a:rPr>
              <a:t>number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846179" y="3590321"/>
            <a:ext cx="1054735" cy="504190"/>
          </a:xfrm>
          <a:prstGeom prst="rect">
            <a:avLst/>
          </a:prstGeom>
        </p:spPr>
        <p:txBody>
          <a:bodyPr wrap="square" lIns="0" tIns="7556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595"/>
              </a:spcBef>
            </a:pPr>
            <a:r>
              <a:rPr dirty="0" sz="1150">
                <a:latin typeface="Courier New"/>
                <a:cs typeface="Courier New"/>
              </a:rPr>
              <a:t>for</a:t>
            </a:r>
            <a:r>
              <a:rPr dirty="0" sz="1150" spc="155">
                <a:latin typeface="Courier New"/>
                <a:cs typeface="Courier New"/>
              </a:rPr>
              <a:t> </a:t>
            </a:r>
            <a:r>
              <a:rPr dirty="0" sz="1150" spc="-10">
                <a:latin typeface="Courier New"/>
                <a:cs typeface="Courier New"/>
              </a:rPr>
              <a:t>special</a:t>
            </a:r>
            <a:endParaRPr sz="1150">
              <a:latin typeface="Courier New"/>
              <a:cs typeface="Courier New"/>
            </a:endParaRPr>
          </a:p>
          <a:p>
            <a:pPr algn="r" marR="5080">
              <a:lnSpc>
                <a:spcPct val="100000"/>
              </a:lnSpc>
              <a:spcBef>
                <a:spcPts val="505"/>
              </a:spcBef>
            </a:pPr>
            <a:r>
              <a:rPr dirty="0" sz="1150" spc="-10">
                <a:latin typeface="Courier New"/>
                <a:cs typeface="Courier New"/>
              </a:rPr>
              <a:t>nlink_t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1968305" y="3368865"/>
            <a:ext cx="1054735" cy="7258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98425" indent="186690">
              <a:lnSpc>
                <a:spcPct val="131400"/>
              </a:lnSpc>
              <a:spcBef>
                <a:spcPts val="90"/>
              </a:spcBef>
            </a:pPr>
            <a:r>
              <a:rPr dirty="0" sz="1150" spc="-10">
                <a:latin typeface="Courier New"/>
                <a:cs typeface="Courier New"/>
              </a:rPr>
              <a:t>st_rdev; </a:t>
            </a:r>
            <a:r>
              <a:rPr dirty="0" sz="1150">
                <a:latin typeface="Courier New"/>
                <a:cs typeface="Courier New"/>
              </a:rPr>
              <a:t>ﬁles</a:t>
            </a:r>
            <a:r>
              <a:rPr dirty="0" sz="1150" spc="195">
                <a:latin typeface="Courier New"/>
                <a:cs typeface="Courier New"/>
              </a:rPr>
              <a:t> </a:t>
            </a:r>
            <a:r>
              <a:rPr dirty="0" sz="1150" spc="-25">
                <a:latin typeface="Courier New"/>
                <a:cs typeface="Courier New"/>
              </a:rPr>
              <a:t>*/</a:t>
            </a:r>
            <a:endParaRPr sz="1150">
              <a:latin typeface="Courier New"/>
              <a:cs typeface="Courier New"/>
            </a:endParaRPr>
          </a:p>
          <a:p>
            <a:pPr marL="199390">
              <a:lnSpc>
                <a:spcPct val="100000"/>
              </a:lnSpc>
              <a:spcBef>
                <a:spcPts val="505"/>
              </a:spcBef>
            </a:pPr>
            <a:r>
              <a:rPr dirty="0" sz="1150" spc="-10">
                <a:latin typeface="Courier New"/>
                <a:cs typeface="Courier New"/>
              </a:rPr>
              <a:t>st_nlink;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846179" y="4118386"/>
            <a:ext cx="212725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25">
                <a:latin typeface="Courier New"/>
                <a:cs typeface="Courier New"/>
              </a:rPr>
              <a:t>*/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2155407" y="4348701"/>
            <a:ext cx="680085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0">
                <a:latin typeface="Courier New"/>
                <a:cs typeface="Courier New"/>
              </a:rPr>
              <a:t>st_uid;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3277533" y="3888072"/>
            <a:ext cx="1708785" cy="6667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>
                <a:latin typeface="Courier New"/>
                <a:cs typeface="Courier New"/>
              </a:rPr>
              <a:t>/*</a:t>
            </a:r>
            <a:r>
              <a:rPr dirty="0" sz="1150" spc="170">
                <a:latin typeface="Courier New"/>
                <a:cs typeface="Courier New"/>
              </a:rPr>
              <a:t> </a:t>
            </a:r>
            <a:r>
              <a:rPr dirty="0" sz="1150">
                <a:latin typeface="Courier New"/>
                <a:cs typeface="Courier New"/>
              </a:rPr>
              <a:t>number</a:t>
            </a:r>
            <a:r>
              <a:rPr dirty="0" sz="1150" spc="170">
                <a:latin typeface="Courier New"/>
                <a:cs typeface="Courier New"/>
              </a:rPr>
              <a:t> </a:t>
            </a:r>
            <a:r>
              <a:rPr dirty="0" sz="1150">
                <a:latin typeface="Courier New"/>
                <a:cs typeface="Courier New"/>
              </a:rPr>
              <a:t>of</a:t>
            </a:r>
            <a:r>
              <a:rPr dirty="0" sz="1150" spc="170">
                <a:latin typeface="Courier New"/>
                <a:cs typeface="Courier New"/>
              </a:rPr>
              <a:t> </a:t>
            </a:r>
            <a:r>
              <a:rPr dirty="0" sz="1150" spc="-10">
                <a:latin typeface="Courier New"/>
                <a:cs typeface="Courier New"/>
              </a:rPr>
              <a:t>links</a:t>
            </a:r>
            <a:endParaRPr sz="11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885"/>
              </a:spcBef>
            </a:pP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150">
                <a:latin typeface="Courier New"/>
                <a:cs typeface="Courier New"/>
              </a:rPr>
              <a:t>/*</a:t>
            </a:r>
            <a:r>
              <a:rPr dirty="0" sz="1150" spc="145">
                <a:latin typeface="Courier New"/>
                <a:cs typeface="Courier New"/>
              </a:rPr>
              <a:t> </a:t>
            </a:r>
            <a:r>
              <a:rPr dirty="0" sz="1150">
                <a:latin typeface="Courier New"/>
                <a:cs typeface="Courier New"/>
              </a:rPr>
              <a:t>user</a:t>
            </a:r>
            <a:r>
              <a:rPr dirty="0" sz="1150" spc="145">
                <a:latin typeface="Courier New"/>
                <a:cs typeface="Courier New"/>
              </a:rPr>
              <a:t> </a:t>
            </a:r>
            <a:r>
              <a:rPr dirty="0" sz="1150">
                <a:latin typeface="Courier New"/>
                <a:cs typeface="Courier New"/>
              </a:rPr>
              <a:t>ID</a:t>
            </a:r>
            <a:r>
              <a:rPr dirty="0" sz="1150" spc="150">
                <a:latin typeface="Courier New"/>
                <a:cs typeface="Courier New"/>
              </a:rPr>
              <a:t> </a:t>
            </a:r>
            <a:r>
              <a:rPr dirty="0" sz="1150" spc="-25">
                <a:latin typeface="Courier New"/>
                <a:cs typeface="Courier New"/>
              </a:rPr>
              <a:t>of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2155407" y="4818188"/>
            <a:ext cx="680085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0">
                <a:latin typeface="Courier New"/>
                <a:cs typeface="Courier New"/>
              </a:rPr>
              <a:t>st_gid;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3277533" y="4818188"/>
            <a:ext cx="1334770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>
                <a:latin typeface="Courier New"/>
                <a:cs typeface="Courier New"/>
              </a:rPr>
              <a:t>/*</a:t>
            </a:r>
            <a:r>
              <a:rPr dirty="0" sz="1150" spc="155">
                <a:latin typeface="Courier New"/>
                <a:cs typeface="Courier New"/>
              </a:rPr>
              <a:t> </a:t>
            </a:r>
            <a:r>
              <a:rPr dirty="0" sz="1150">
                <a:latin typeface="Courier New"/>
                <a:cs typeface="Courier New"/>
              </a:rPr>
              <a:t>group</a:t>
            </a:r>
            <a:r>
              <a:rPr dirty="0" sz="1150" spc="160">
                <a:latin typeface="Courier New"/>
                <a:cs typeface="Courier New"/>
              </a:rPr>
              <a:t> </a:t>
            </a:r>
            <a:r>
              <a:rPr dirty="0" sz="1150">
                <a:latin typeface="Courier New"/>
                <a:cs typeface="Courier New"/>
              </a:rPr>
              <a:t>ID</a:t>
            </a:r>
            <a:r>
              <a:rPr dirty="0" sz="1150" spc="160">
                <a:latin typeface="Courier New"/>
                <a:cs typeface="Courier New"/>
              </a:rPr>
              <a:t> </a:t>
            </a:r>
            <a:r>
              <a:rPr dirty="0" sz="1150" spc="-25">
                <a:latin typeface="Courier New"/>
                <a:cs typeface="Courier New"/>
              </a:rPr>
              <a:t>of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846179" y="4290123"/>
            <a:ext cx="867410" cy="9734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 indent="374015">
              <a:lnSpc>
                <a:spcPct val="136500"/>
              </a:lnSpc>
              <a:spcBef>
                <a:spcPts val="90"/>
              </a:spcBef>
            </a:pPr>
            <a:r>
              <a:rPr dirty="0" sz="1150" spc="-10">
                <a:latin typeface="Courier New"/>
                <a:cs typeface="Courier New"/>
              </a:rPr>
              <a:t>uid_t </a:t>
            </a:r>
            <a:r>
              <a:rPr dirty="0" sz="1150">
                <a:latin typeface="Courier New"/>
                <a:cs typeface="Courier New"/>
              </a:rPr>
              <a:t>owner</a:t>
            </a:r>
            <a:r>
              <a:rPr dirty="0" sz="1150" spc="229">
                <a:latin typeface="Courier New"/>
                <a:cs typeface="Courier New"/>
              </a:rPr>
              <a:t> </a:t>
            </a:r>
            <a:r>
              <a:rPr dirty="0" sz="1150" spc="-25">
                <a:latin typeface="Courier New"/>
                <a:cs typeface="Courier New"/>
              </a:rPr>
              <a:t>*/</a:t>
            </a:r>
            <a:endParaRPr sz="1150">
              <a:latin typeface="Courier New"/>
              <a:cs typeface="Courier New"/>
            </a:endParaRPr>
          </a:p>
          <a:p>
            <a:pPr marL="12700" marR="5080" indent="374015">
              <a:lnSpc>
                <a:spcPts val="1880"/>
              </a:lnSpc>
              <a:spcBef>
                <a:spcPts val="45"/>
              </a:spcBef>
            </a:pPr>
            <a:r>
              <a:rPr dirty="0" sz="1150" spc="-10">
                <a:latin typeface="Courier New"/>
                <a:cs typeface="Courier New"/>
              </a:rPr>
              <a:t>gid_t </a:t>
            </a:r>
            <a:r>
              <a:rPr dirty="0" sz="1150">
                <a:latin typeface="Courier New"/>
                <a:cs typeface="Courier New"/>
              </a:rPr>
              <a:t>owner</a:t>
            </a:r>
            <a:r>
              <a:rPr dirty="0" sz="1150" spc="229">
                <a:latin typeface="Courier New"/>
                <a:cs typeface="Courier New"/>
              </a:rPr>
              <a:t> </a:t>
            </a:r>
            <a:r>
              <a:rPr dirty="0" sz="1150" spc="-25">
                <a:latin typeface="Courier New"/>
                <a:cs typeface="Courier New"/>
              </a:rPr>
              <a:t>*/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29" name="object 29" descr=""/>
          <p:cNvSpPr/>
          <p:nvPr/>
        </p:nvSpPr>
        <p:spPr>
          <a:xfrm>
            <a:off x="114299" y="6305549"/>
            <a:ext cx="438150" cy="247650"/>
          </a:xfrm>
          <a:custGeom>
            <a:avLst/>
            <a:gdLst/>
            <a:ahLst/>
            <a:cxnLst/>
            <a:rect l="l" t="t" r="r" b="b"/>
            <a:pathLst>
              <a:path w="438150" h="247650">
                <a:moveTo>
                  <a:pt x="438149" y="247649"/>
                </a:moveTo>
                <a:lnTo>
                  <a:pt x="0" y="247649"/>
                </a:lnTo>
                <a:lnTo>
                  <a:pt x="0" y="0"/>
                </a:lnTo>
                <a:lnTo>
                  <a:pt x="438149" y="0"/>
                </a:lnTo>
                <a:lnTo>
                  <a:pt x="438149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10</a:t>
            </a:fld>
            <a:r>
              <a:rPr dirty="0" spc="165"/>
              <a:t> </a:t>
            </a:r>
            <a:r>
              <a:rPr dirty="0"/>
              <a:t>/</a:t>
            </a:r>
            <a:r>
              <a:rPr dirty="0" spc="165"/>
              <a:t> </a:t>
            </a:r>
            <a:r>
              <a:rPr dirty="0" spc="-35"/>
              <a:t>25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349" y="158908"/>
            <a:ext cx="4385945" cy="7162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60"/>
              <a:t>File</a:t>
            </a:r>
            <a:r>
              <a:rPr dirty="0" spc="-225"/>
              <a:t> </a:t>
            </a:r>
            <a:r>
              <a:rPr dirty="0" spc="-135"/>
              <a:t>Types</a:t>
            </a:r>
            <a:r>
              <a:rPr dirty="0" spc="-145"/>
              <a:t> </a:t>
            </a:r>
            <a:r>
              <a:rPr dirty="0"/>
              <a:t>in</a:t>
            </a:r>
            <a:r>
              <a:rPr dirty="0" spc="-175"/>
              <a:t> </a:t>
            </a:r>
            <a:r>
              <a:rPr dirty="0" spc="-80"/>
              <a:t>UNIX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400049" y="1074896"/>
            <a:ext cx="10629900" cy="5173345"/>
          </a:xfrm>
          <a:custGeom>
            <a:avLst/>
            <a:gdLst/>
            <a:ahLst/>
            <a:cxnLst/>
            <a:rect l="l" t="t" r="r" b="b"/>
            <a:pathLst>
              <a:path w="10629900" h="5173345">
                <a:moveTo>
                  <a:pt x="10591481" y="5173217"/>
                </a:moveTo>
                <a:lnTo>
                  <a:pt x="38417" y="5173217"/>
                </a:lnTo>
                <a:lnTo>
                  <a:pt x="32768" y="5172093"/>
                </a:lnTo>
                <a:lnTo>
                  <a:pt x="1123" y="5140448"/>
                </a:lnTo>
                <a:lnTo>
                  <a:pt x="0" y="5134799"/>
                </a:lnTo>
                <a:lnTo>
                  <a:pt x="0" y="5128926"/>
                </a:lnTo>
                <a:lnTo>
                  <a:pt x="0" y="38417"/>
                </a:lnTo>
                <a:lnTo>
                  <a:pt x="21915" y="5619"/>
                </a:lnTo>
                <a:lnTo>
                  <a:pt x="38417" y="0"/>
                </a:lnTo>
                <a:lnTo>
                  <a:pt x="10591481" y="0"/>
                </a:lnTo>
                <a:lnTo>
                  <a:pt x="10624279" y="21915"/>
                </a:lnTo>
                <a:lnTo>
                  <a:pt x="10629898" y="38417"/>
                </a:lnTo>
                <a:lnTo>
                  <a:pt x="10629898" y="5134799"/>
                </a:lnTo>
                <a:lnTo>
                  <a:pt x="10607983" y="5167597"/>
                </a:lnTo>
                <a:lnTo>
                  <a:pt x="10597130" y="5172093"/>
                </a:lnTo>
                <a:lnTo>
                  <a:pt x="10591481" y="5173217"/>
                </a:lnTo>
                <a:close/>
              </a:path>
            </a:pathLst>
          </a:custGeom>
          <a:solidFill>
            <a:srgbClr val="F0F0F0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577215" y="1252060"/>
          <a:ext cx="10351770" cy="47980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19475"/>
                <a:gridCol w="3428365"/>
                <a:gridCol w="3419475"/>
              </a:tblGrid>
              <a:tr h="601980"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dirty="0" sz="2100" spc="-20" b="1">
                          <a:latin typeface="Times New Roman"/>
                          <a:cs typeface="Times New Roman"/>
                        </a:rPr>
                        <a:t>Type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87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dirty="0" sz="2100" spc="-10" b="1">
                          <a:latin typeface="Times New Roman"/>
                          <a:cs typeface="Times New Roman"/>
                        </a:rPr>
                        <a:t>Description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87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dirty="0" sz="2100" spc="-10" b="1">
                          <a:latin typeface="Times New Roman"/>
                          <a:cs typeface="Times New Roman"/>
                        </a:rPr>
                        <a:t>Macro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87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5099"/>
                      </a:srgbClr>
                    </a:solidFill>
                  </a:tcPr>
                </a:tc>
              </a:tr>
              <a:tr h="601980"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dirty="0" sz="2100" spc="-30">
                          <a:latin typeface="Times New Roman"/>
                          <a:cs typeface="Times New Roman"/>
                        </a:rPr>
                        <a:t>Regular</a:t>
                      </a:r>
                      <a:r>
                        <a:rPr dirty="0" sz="2100" spc="-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100" spc="-20">
                          <a:latin typeface="Times New Roman"/>
                          <a:cs typeface="Times New Roman"/>
                        </a:rPr>
                        <a:t>files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87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dirty="0" sz="2100" spc="-20">
                          <a:latin typeface="Times New Roman"/>
                          <a:cs typeface="Times New Roman"/>
                        </a:rPr>
                        <a:t>Most</a:t>
                      </a:r>
                      <a:r>
                        <a:rPr dirty="0" sz="2100" spc="-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100" spc="-35">
                          <a:latin typeface="Times New Roman"/>
                          <a:cs typeface="Times New Roman"/>
                        </a:rPr>
                        <a:t>common,</a:t>
                      </a:r>
                      <a:r>
                        <a:rPr dirty="0" sz="21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100" spc="-25">
                          <a:latin typeface="Times New Roman"/>
                          <a:cs typeface="Times New Roman"/>
                        </a:rPr>
                        <a:t>contains</a:t>
                      </a:r>
                      <a:r>
                        <a:rPr dirty="0" sz="21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100" spc="-20">
                          <a:latin typeface="Times New Roman"/>
                          <a:cs typeface="Times New Roman"/>
                        </a:rPr>
                        <a:t>data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87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dirty="0" sz="2100" spc="-10">
                          <a:latin typeface="Times New Roman"/>
                          <a:cs typeface="Times New Roman"/>
                        </a:rPr>
                        <a:t>S_ISREG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87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93090"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dirty="0" sz="2100" spc="-10">
                          <a:latin typeface="Times New Roman"/>
                          <a:cs typeface="Times New Roman"/>
                        </a:rPr>
                        <a:t>Directories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98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dirty="0" sz="2100" spc="-30">
                          <a:latin typeface="Times New Roman"/>
                          <a:cs typeface="Times New Roman"/>
                        </a:rPr>
                        <a:t>Contains</a:t>
                      </a:r>
                      <a:r>
                        <a:rPr dirty="0" sz="2100" spc="-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100" spc="-30">
                          <a:latin typeface="Times New Roman"/>
                          <a:cs typeface="Times New Roman"/>
                        </a:rPr>
                        <a:t>names</a:t>
                      </a:r>
                      <a:r>
                        <a:rPr dirty="0" sz="2100" spc="-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10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2100" spc="-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100" spc="-20">
                          <a:latin typeface="Times New Roman"/>
                          <a:cs typeface="Times New Roman"/>
                        </a:rPr>
                        <a:t>other</a:t>
                      </a:r>
                      <a:r>
                        <a:rPr dirty="0" sz="2100" spc="-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100" spc="-20">
                          <a:latin typeface="Times New Roman"/>
                          <a:cs typeface="Times New Roman"/>
                        </a:rPr>
                        <a:t>files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98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dirty="0" sz="2100" spc="-10">
                          <a:latin typeface="Times New Roman"/>
                          <a:cs typeface="Times New Roman"/>
                        </a:rPr>
                        <a:t>S_ISDIR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98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1980"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dirty="0" sz="2100" spc="-25">
                          <a:latin typeface="Times New Roman"/>
                          <a:cs typeface="Times New Roman"/>
                        </a:rPr>
                        <a:t>Block</a:t>
                      </a:r>
                      <a:r>
                        <a:rPr dirty="0" sz="2100" spc="-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100" spc="-25">
                          <a:latin typeface="Times New Roman"/>
                          <a:cs typeface="Times New Roman"/>
                        </a:rPr>
                        <a:t>special</a:t>
                      </a:r>
                      <a:r>
                        <a:rPr dirty="0" sz="2100" spc="-8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100" spc="-20">
                          <a:latin typeface="Times New Roman"/>
                          <a:cs typeface="Times New Roman"/>
                        </a:rPr>
                        <a:t>files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87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dirty="0" sz="2100" spc="-35">
                          <a:latin typeface="Times New Roman"/>
                          <a:cs typeface="Times New Roman"/>
                        </a:rPr>
                        <a:t>Buffered</a:t>
                      </a:r>
                      <a:r>
                        <a:rPr dirty="0" sz="2100" spc="-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100" spc="-10">
                          <a:latin typeface="Times New Roman"/>
                          <a:cs typeface="Times New Roman"/>
                        </a:rPr>
                        <a:t>I/O</a:t>
                      </a:r>
                      <a:r>
                        <a:rPr dirty="0" sz="2100" spc="-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10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2100" spc="-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100" spc="-10">
                          <a:latin typeface="Times New Roman"/>
                          <a:cs typeface="Times New Roman"/>
                        </a:rPr>
                        <a:t>devices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87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dirty="0" sz="2100" spc="-10">
                          <a:latin typeface="Times New Roman"/>
                          <a:cs typeface="Times New Roman"/>
                        </a:rPr>
                        <a:t>S_ISBLK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87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1980"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dirty="0" sz="2100" spc="-30">
                          <a:latin typeface="Times New Roman"/>
                          <a:cs typeface="Times New Roman"/>
                        </a:rPr>
                        <a:t>Character</a:t>
                      </a:r>
                      <a:r>
                        <a:rPr dirty="0" sz="21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100" spc="-25">
                          <a:latin typeface="Times New Roman"/>
                          <a:cs typeface="Times New Roman"/>
                        </a:rPr>
                        <a:t>special</a:t>
                      </a:r>
                      <a:r>
                        <a:rPr dirty="0" sz="2100" spc="-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100" spc="-20">
                          <a:latin typeface="Times New Roman"/>
                          <a:cs typeface="Times New Roman"/>
                        </a:rPr>
                        <a:t>files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87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dirty="0" sz="2100" spc="-40">
                          <a:latin typeface="Times New Roman"/>
                          <a:cs typeface="Times New Roman"/>
                        </a:rPr>
                        <a:t>Unbuffered</a:t>
                      </a:r>
                      <a:r>
                        <a:rPr dirty="0" sz="2100" spc="-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100" spc="-10">
                          <a:latin typeface="Times New Roman"/>
                          <a:cs typeface="Times New Roman"/>
                        </a:rPr>
                        <a:t>I/O</a:t>
                      </a:r>
                      <a:r>
                        <a:rPr dirty="0" sz="2100" spc="-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10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2100" spc="-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100" spc="-10">
                          <a:latin typeface="Times New Roman"/>
                          <a:cs typeface="Times New Roman"/>
                        </a:rPr>
                        <a:t>devices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87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dirty="0" sz="2100" spc="-10">
                          <a:latin typeface="Times New Roman"/>
                          <a:cs typeface="Times New Roman"/>
                        </a:rPr>
                        <a:t>S_ISCHR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87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1980"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dirty="0" sz="2100" spc="-10">
                          <a:latin typeface="Times New Roman"/>
                          <a:cs typeface="Times New Roman"/>
                        </a:rPr>
                        <a:t>FIFOs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98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dirty="0" sz="2100" spc="-45">
                          <a:latin typeface="Times New Roman"/>
                          <a:cs typeface="Times New Roman"/>
                        </a:rPr>
                        <a:t>Named</a:t>
                      </a:r>
                      <a:r>
                        <a:rPr dirty="0" sz="2100" spc="-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100" spc="-20">
                          <a:latin typeface="Times New Roman"/>
                          <a:cs typeface="Times New Roman"/>
                        </a:rPr>
                        <a:t>pipes</a:t>
                      </a:r>
                      <a:r>
                        <a:rPr dirty="0" sz="2100" spc="-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10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2100" spc="-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100" spc="-25">
                          <a:latin typeface="Times New Roman"/>
                          <a:cs typeface="Times New Roman"/>
                        </a:rPr>
                        <a:t>IPC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98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dirty="0" sz="2100" spc="-10">
                          <a:latin typeface="Times New Roman"/>
                          <a:cs typeface="Times New Roman"/>
                        </a:rPr>
                        <a:t>S_ISFIFO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98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93090"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dirty="0" sz="2100" spc="-10">
                          <a:latin typeface="Times New Roman"/>
                          <a:cs typeface="Times New Roman"/>
                        </a:rPr>
                        <a:t>Sockets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98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dirty="0" sz="2100" spc="-35">
                          <a:latin typeface="Times New Roman"/>
                          <a:cs typeface="Times New Roman"/>
                        </a:rPr>
                        <a:t>Network</a:t>
                      </a:r>
                      <a:r>
                        <a:rPr dirty="0" sz="21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100" spc="-10">
                          <a:latin typeface="Times New Roman"/>
                          <a:cs typeface="Times New Roman"/>
                        </a:rPr>
                        <a:t>communication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98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dirty="0" sz="2100" spc="-10">
                          <a:latin typeface="Times New Roman"/>
                          <a:cs typeface="Times New Roman"/>
                        </a:rPr>
                        <a:t>S_ISSOCK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985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1980">
                <a:tc>
                  <a:txBody>
                    <a:bodyPr/>
                    <a:lstStyle/>
                    <a:p>
                      <a:pPr marL="132715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dirty="0" sz="2100" spc="-30">
                          <a:latin typeface="Times New Roman"/>
                          <a:cs typeface="Times New Roman"/>
                        </a:rPr>
                        <a:t>Symbolic</a:t>
                      </a:r>
                      <a:r>
                        <a:rPr dirty="0" sz="2100" spc="-9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100" spc="-10">
                          <a:latin typeface="Times New Roman"/>
                          <a:cs typeface="Times New Roman"/>
                        </a:rPr>
                        <a:t>links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87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dirty="0" sz="2100" spc="-20">
                          <a:latin typeface="Times New Roman"/>
                          <a:cs typeface="Times New Roman"/>
                        </a:rPr>
                        <a:t>Points</a:t>
                      </a:r>
                      <a:r>
                        <a:rPr dirty="0" sz="2100" spc="-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10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2100" spc="-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100" spc="-25">
                          <a:latin typeface="Times New Roman"/>
                          <a:cs typeface="Times New Roman"/>
                        </a:rPr>
                        <a:t>another</a:t>
                      </a:r>
                      <a:r>
                        <a:rPr dirty="0" sz="2100" spc="-9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100" spc="-20">
                          <a:latin typeface="Times New Roman"/>
                          <a:cs typeface="Times New Roman"/>
                        </a:rPr>
                        <a:t>file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87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dirty="0" sz="2100" spc="-10">
                          <a:latin typeface="Times New Roman"/>
                          <a:cs typeface="Times New Roman"/>
                        </a:rPr>
                        <a:t>S_ISLNK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87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 descr=""/>
          <p:cNvSpPr/>
          <p:nvPr/>
        </p:nvSpPr>
        <p:spPr>
          <a:xfrm>
            <a:off x="114299" y="6305549"/>
            <a:ext cx="438150" cy="247650"/>
          </a:xfrm>
          <a:custGeom>
            <a:avLst/>
            <a:gdLst/>
            <a:ahLst/>
            <a:cxnLst/>
            <a:rect l="l" t="t" r="r" b="b"/>
            <a:pathLst>
              <a:path w="438150" h="247650">
                <a:moveTo>
                  <a:pt x="438149" y="247649"/>
                </a:moveTo>
                <a:lnTo>
                  <a:pt x="0" y="247649"/>
                </a:lnTo>
                <a:lnTo>
                  <a:pt x="0" y="0"/>
                </a:lnTo>
                <a:lnTo>
                  <a:pt x="438149" y="0"/>
                </a:lnTo>
                <a:lnTo>
                  <a:pt x="438149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10</a:t>
            </a:fld>
            <a:r>
              <a:rPr dirty="0" spc="165"/>
              <a:t> </a:t>
            </a:r>
            <a:r>
              <a:rPr dirty="0"/>
              <a:t>/</a:t>
            </a:r>
            <a:r>
              <a:rPr dirty="0" spc="165"/>
              <a:t> </a:t>
            </a:r>
            <a:r>
              <a:rPr dirty="0" spc="-35"/>
              <a:t>25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30"/>
              <a:t>File</a:t>
            </a:r>
            <a:r>
              <a:rPr dirty="0" spc="-250"/>
              <a:t> </a:t>
            </a:r>
            <a:r>
              <a:rPr dirty="0" spc="-75"/>
              <a:t>Permissions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400049" y="1066037"/>
            <a:ext cx="3295650" cy="5191125"/>
          </a:xfrm>
          <a:custGeom>
            <a:avLst/>
            <a:gdLst/>
            <a:ahLst/>
            <a:cxnLst/>
            <a:rect l="l" t="t" r="r" b="b"/>
            <a:pathLst>
              <a:path w="3295650" h="5191125">
                <a:moveTo>
                  <a:pt x="3256850" y="5190933"/>
                </a:moveTo>
                <a:lnTo>
                  <a:pt x="38417" y="5190933"/>
                </a:lnTo>
                <a:lnTo>
                  <a:pt x="32768" y="5189809"/>
                </a:lnTo>
                <a:lnTo>
                  <a:pt x="1123" y="5158165"/>
                </a:lnTo>
                <a:lnTo>
                  <a:pt x="0" y="5152516"/>
                </a:lnTo>
                <a:lnTo>
                  <a:pt x="0" y="5146643"/>
                </a:lnTo>
                <a:lnTo>
                  <a:pt x="0" y="38417"/>
                </a:lnTo>
                <a:lnTo>
                  <a:pt x="21915" y="5619"/>
                </a:lnTo>
                <a:lnTo>
                  <a:pt x="38417" y="0"/>
                </a:lnTo>
                <a:lnTo>
                  <a:pt x="3256850" y="0"/>
                </a:lnTo>
                <a:lnTo>
                  <a:pt x="3289649" y="21915"/>
                </a:lnTo>
                <a:lnTo>
                  <a:pt x="3295268" y="38417"/>
                </a:lnTo>
                <a:lnTo>
                  <a:pt x="3295268" y="5152516"/>
                </a:lnTo>
                <a:lnTo>
                  <a:pt x="3273353" y="5185314"/>
                </a:lnTo>
                <a:lnTo>
                  <a:pt x="3262500" y="5189809"/>
                </a:lnTo>
                <a:lnTo>
                  <a:pt x="3256850" y="5190933"/>
                </a:lnTo>
                <a:close/>
              </a:path>
            </a:pathLst>
          </a:custGeom>
          <a:solidFill>
            <a:srgbClr val="F0F0F0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024036" y="1189918"/>
            <a:ext cx="2047239" cy="747395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487680" marR="5080" indent="-475615">
              <a:lnSpc>
                <a:spcPts val="2790"/>
              </a:lnSpc>
              <a:spcBef>
                <a:spcPts val="280"/>
              </a:spcBef>
            </a:pPr>
            <a:r>
              <a:rPr dirty="0" sz="2400" spc="-40">
                <a:solidFill>
                  <a:srgbClr val="373C3C"/>
                </a:solidFill>
                <a:latin typeface="Times New Roman"/>
                <a:cs typeface="Times New Roman"/>
              </a:rPr>
              <a:t>User</a:t>
            </a:r>
            <a:r>
              <a:rPr dirty="0" sz="2400" spc="-85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dirty="0" sz="2400" spc="-50">
                <a:solidFill>
                  <a:srgbClr val="373C3C"/>
                </a:solidFill>
                <a:latin typeface="Times New Roman"/>
                <a:cs typeface="Times New Roman"/>
              </a:rPr>
              <a:t>permissions </a:t>
            </a:r>
            <a:r>
              <a:rPr dirty="0" sz="2400" spc="-10">
                <a:solidFill>
                  <a:srgbClr val="373C3C"/>
                </a:solidFill>
                <a:latin typeface="Times New Roman"/>
                <a:cs typeface="Times New Roman"/>
              </a:rPr>
              <a:t>(Owner):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993552" y="2288476"/>
            <a:ext cx="88900" cy="2365375"/>
            <a:chOff x="993552" y="2288476"/>
            <a:chExt cx="88900" cy="2365375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552" y="2288476"/>
              <a:ext cx="88582" cy="88582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552" y="3422332"/>
              <a:ext cx="88582" cy="88582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3552" y="4565046"/>
              <a:ext cx="88582" cy="88582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/>
          <p:nvPr/>
        </p:nvSpPr>
        <p:spPr>
          <a:xfrm>
            <a:off x="1211167" y="2093460"/>
            <a:ext cx="2279015" cy="38125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-50">
                <a:latin typeface="Times New Roman"/>
                <a:cs typeface="Times New Roman"/>
              </a:rPr>
              <a:t>Read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(S_IRUSR):</a:t>
            </a:r>
            <a:endParaRPr sz="2400">
              <a:latin typeface="Times New Roman"/>
              <a:cs typeface="Times New Roman"/>
            </a:endParaRPr>
          </a:p>
          <a:p>
            <a:pPr marL="12700" marR="748665">
              <a:lnSpc>
                <a:spcPts val="3000"/>
              </a:lnSpc>
              <a:spcBef>
                <a:spcPts val="50"/>
              </a:spcBef>
            </a:pPr>
            <a:r>
              <a:rPr dirty="0" sz="2400" spc="-40">
                <a:latin typeface="Times New Roman"/>
                <a:cs typeface="Times New Roman"/>
              </a:rPr>
              <a:t>Can</a:t>
            </a:r>
            <a:r>
              <a:rPr dirty="0" sz="2400" spc="-11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read</a:t>
            </a:r>
            <a:r>
              <a:rPr dirty="0" sz="2400" spc="-114">
                <a:latin typeface="Times New Roman"/>
                <a:cs typeface="Times New Roman"/>
              </a:rPr>
              <a:t> </a:t>
            </a:r>
            <a:r>
              <a:rPr dirty="0" sz="2400" spc="-30">
                <a:latin typeface="Times New Roman"/>
                <a:cs typeface="Times New Roman"/>
              </a:rPr>
              <a:t>file </a:t>
            </a:r>
            <a:r>
              <a:rPr dirty="0" sz="2400" spc="-10">
                <a:latin typeface="Times New Roman"/>
                <a:cs typeface="Times New Roman"/>
              </a:rPr>
              <a:t>contents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80"/>
              </a:lnSpc>
            </a:pPr>
            <a:r>
              <a:rPr dirty="0" sz="2400" spc="-60">
                <a:latin typeface="Times New Roman"/>
                <a:cs typeface="Times New Roman"/>
              </a:rPr>
              <a:t>Write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-50">
                <a:latin typeface="Times New Roman"/>
                <a:cs typeface="Times New Roman"/>
              </a:rPr>
              <a:t>(S_IWUSR):</a:t>
            </a:r>
            <a:endParaRPr sz="2400">
              <a:latin typeface="Times New Roman"/>
              <a:cs typeface="Times New Roman"/>
            </a:endParaRPr>
          </a:p>
          <a:p>
            <a:pPr marL="12700" marR="407034">
              <a:lnSpc>
                <a:spcPct val="104099"/>
              </a:lnSpc>
            </a:pPr>
            <a:r>
              <a:rPr dirty="0" sz="2400" spc="-40">
                <a:latin typeface="Times New Roman"/>
                <a:cs typeface="Times New Roman"/>
              </a:rPr>
              <a:t>Can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 spc="-50">
                <a:latin typeface="Times New Roman"/>
                <a:cs typeface="Times New Roman"/>
              </a:rPr>
              <a:t>modify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file </a:t>
            </a:r>
            <a:r>
              <a:rPr dirty="0" sz="2400" spc="-10">
                <a:latin typeface="Times New Roman"/>
                <a:cs typeface="Times New Roman"/>
              </a:rPr>
              <a:t>contents Execute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400" spc="-50">
                <a:latin typeface="Times New Roman"/>
                <a:cs typeface="Times New Roman"/>
              </a:rPr>
              <a:t>(S_IXUSR):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Can</a:t>
            </a:r>
            <a:endParaRPr sz="2400">
              <a:latin typeface="Times New Roman"/>
              <a:cs typeface="Times New Roman"/>
            </a:endParaRPr>
          </a:p>
          <a:p>
            <a:pPr marL="12700" marR="586105">
              <a:lnSpc>
                <a:spcPct val="104099"/>
              </a:lnSpc>
            </a:pPr>
            <a:r>
              <a:rPr dirty="0" sz="2400" spc="-40">
                <a:latin typeface="Times New Roman"/>
                <a:cs typeface="Times New Roman"/>
              </a:rPr>
              <a:t>execute</a:t>
            </a:r>
            <a:r>
              <a:rPr dirty="0" sz="2400" spc="-11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file</a:t>
            </a:r>
            <a:r>
              <a:rPr dirty="0" sz="2400" spc="-12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as </a:t>
            </a:r>
            <a:r>
              <a:rPr dirty="0" sz="2400" spc="-10">
                <a:latin typeface="Times New Roman"/>
                <a:cs typeface="Times New Roman"/>
              </a:rPr>
              <a:t>program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3872483" y="1066037"/>
            <a:ext cx="3295650" cy="5191125"/>
          </a:xfrm>
          <a:custGeom>
            <a:avLst/>
            <a:gdLst/>
            <a:ahLst/>
            <a:cxnLst/>
            <a:rect l="l" t="t" r="r" b="b"/>
            <a:pathLst>
              <a:path w="3295650" h="5191125">
                <a:moveTo>
                  <a:pt x="3256850" y="5190933"/>
                </a:moveTo>
                <a:lnTo>
                  <a:pt x="38417" y="5190933"/>
                </a:lnTo>
                <a:lnTo>
                  <a:pt x="32767" y="5189809"/>
                </a:lnTo>
                <a:lnTo>
                  <a:pt x="1123" y="5158165"/>
                </a:lnTo>
                <a:lnTo>
                  <a:pt x="0" y="5152516"/>
                </a:lnTo>
                <a:lnTo>
                  <a:pt x="0" y="5146643"/>
                </a:lnTo>
                <a:lnTo>
                  <a:pt x="0" y="38417"/>
                </a:lnTo>
                <a:lnTo>
                  <a:pt x="21915" y="5619"/>
                </a:lnTo>
                <a:lnTo>
                  <a:pt x="38417" y="0"/>
                </a:lnTo>
                <a:lnTo>
                  <a:pt x="3256850" y="0"/>
                </a:lnTo>
                <a:lnTo>
                  <a:pt x="3289649" y="21915"/>
                </a:lnTo>
                <a:lnTo>
                  <a:pt x="3295268" y="38417"/>
                </a:lnTo>
                <a:lnTo>
                  <a:pt x="3295268" y="5152516"/>
                </a:lnTo>
                <a:lnTo>
                  <a:pt x="3273352" y="5185314"/>
                </a:lnTo>
                <a:lnTo>
                  <a:pt x="3262500" y="5189809"/>
                </a:lnTo>
                <a:lnTo>
                  <a:pt x="3256850" y="5190933"/>
                </a:lnTo>
                <a:close/>
              </a:path>
            </a:pathLst>
          </a:custGeom>
          <a:solidFill>
            <a:srgbClr val="F0F0F0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4323596" y="1189494"/>
            <a:ext cx="2393315" cy="4044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450" spc="-30">
                <a:solidFill>
                  <a:srgbClr val="373C3C"/>
                </a:solidFill>
                <a:latin typeface="Times New Roman"/>
                <a:cs typeface="Times New Roman"/>
              </a:rPr>
              <a:t>Group</a:t>
            </a:r>
            <a:r>
              <a:rPr dirty="0" sz="2450" spc="-125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dirty="0" sz="2450" spc="-30">
                <a:solidFill>
                  <a:srgbClr val="373C3C"/>
                </a:solidFill>
                <a:latin typeface="Times New Roman"/>
                <a:cs typeface="Times New Roman"/>
              </a:rPr>
              <a:t>permissions:</a:t>
            </a:r>
            <a:endParaRPr sz="2450">
              <a:latin typeface="Times New Roman"/>
              <a:cs typeface="Times New Roman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4465986" y="1943004"/>
            <a:ext cx="88900" cy="2834640"/>
            <a:chOff x="4465986" y="1943004"/>
            <a:chExt cx="88900" cy="2834640"/>
          </a:xfrm>
        </p:grpSpPr>
        <p:pic>
          <p:nvPicPr>
            <p:cNvPr id="13" name="object 1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65986" y="1943004"/>
              <a:ext cx="88582" cy="88582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65986" y="3121151"/>
              <a:ext cx="88582" cy="88582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65986" y="4689061"/>
              <a:ext cx="88582" cy="88581"/>
            </a:xfrm>
            <a:prstGeom prst="rect">
              <a:avLst/>
            </a:prstGeom>
          </p:spPr>
        </p:pic>
      </p:grpSp>
      <p:sp>
        <p:nvSpPr>
          <p:cNvPr id="16" name="object 16" descr=""/>
          <p:cNvSpPr txBox="1"/>
          <p:nvPr/>
        </p:nvSpPr>
        <p:spPr>
          <a:xfrm>
            <a:off x="4692459" y="1747563"/>
            <a:ext cx="2209165" cy="43199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450" spc="-20">
                <a:latin typeface="Times New Roman"/>
                <a:cs typeface="Times New Roman"/>
              </a:rPr>
              <a:t>Read</a:t>
            </a:r>
            <a:r>
              <a:rPr dirty="0" sz="2450" spc="-105">
                <a:latin typeface="Times New Roman"/>
                <a:cs typeface="Times New Roman"/>
              </a:rPr>
              <a:t> </a:t>
            </a:r>
            <a:r>
              <a:rPr dirty="0" sz="2450" spc="-40">
                <a:latin typeface="Times New Roman"/>
                <a:cs typeface="Times New Roman"/>
              </a:rPr>
              <a:t>(S_IRGRP):</a:t>
            </a:r>
            <a:endParaRPr sz="2450">
              <a:latin typeface="Times New Roman"/>
              <a:cs typeface="Times New Roman"/>
            </a:endParaRPr>
          </a:p>
          <a:p>
            <a:pPr marL="12700" marR="239395">
              <a:lnSpc>
                <a:spcPts val="3140"/>
              </a:lnSpc>
              <a:spcBef>
                <a:spcPts val="65"/>
              </a:spcBef>
            </a:pPr>
            <a:r>
              <a:rPr dirty="0" sz="2450" spc="-30">
                <a:latin typeface="Times New Roman"/>
                <a:cs typeface="Times New Roman"/>
              </a:rPr>
              <a:t>Group</a:t>
            </a:r>
            <a:r>
              <a:rPr dirty="0" sz="2450" spc="-125">
                <a:latin typeface="Times New Roman"/>
                <a:cs typeface="Times New Roman"/>
              </a:rPr>
              <a:t> </a:t>
            </a:r>
            <a:r>
              <a:rPr dirty="0" sz="2450" spc="-45">
                <a:latin typeface="Times New Roman"/>
                <a:cs typeface="Times New Roman"/>
              </a:rPr>
              <a:t>members </a:t>
            </a:r>
            <a:r>
              <a:rPr dirty="0" sz="2450">
                <a:latin typeface="Times New Roman"/>
                <a:cs typeface="Times New Roman"/>
              </a:rPr>
              <a:t>can</a:t>
            </a:r>
            <a:r>
              <a:rPr dirty="0" sz="2450" spc="-135">
                <a:latin typeface="Times New Roman"/>
                <a:cs typeface="Times New Roman"/>
              </a:rPr>
              <a:t> </a:t>
            </a:r>
            <a:r>
              <a:rPr dirty="0" sz="2450" spc="-20">
                <a:latin typeface="Times New Roman"/>
                <a:cs typeface="Times New Roman"/>
              </a:rPr>
              <a:t>read</a:t>
            </a:r>
            <a:endParaRPr sz="2450">
              <a:latin typeface="Times New Roman"/>
              <a:cs typeface="Times New Roman"/>
            </a:endParaRPr>
          </a:p>
          <a:p>
            <a:pPr marL="12700">
              <a:lnSpc>
                <a:spcPts val="2930"/>
              </a:lnSpc>
            </a:pPr>
            <a:r>
              <a:rPr dirty="0" sz="2450" spc="-10">
                <a:latin typeface="Times New Roman"/>
                <a:cs typeface="Times New Roman"/>
              </a:rPr>
              <a:t>Write</a:t>
            </a:r>
            <a:endParaRPr sz="2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450" spc="-10">
                <a:latin typeface="Times New Roman"/>
                <a:cs typeface="Times New Roman"/>
              </a:rPr>
              <a:t>(S_IWGRP):</a:t>
            </a:r>
            <a:endParaRPr sz="2450">
              <a:latin typeface="Times New Roman"/>
              <a:cs typeface="Times New Roman"/>
            </a:endParaRPr>
          </a:p>
          <a:p>
            <a:pPr marL="12700" marR="239395">
              <a:lnSpc>
                <a:spcPct val="104400"/>
              </a:lnSpc>
            </a:pPr>
            <a:r>
              <a:rPr dirty="0" sz="2450" spc="-30">
                <a:latin typeface="Times New Roman"/>
                <a:cs typeface="Times New Roman"/>
              </a:rPr>
              <a:t>Group</a:t>
            </a:r>
            <a:r>
              <a:rPr dirty="0" sz="2450" spc="-125">
                <a:latin typeface="Times New Roman"/>
                <a:cs typeface="Times New Roman"/>
              </a:rPr>
              <a:t> </a:t>
            </a:r>
            <a:r>
              <a:rPr dirty="0" sz="2450" spc="-45">
                <a:latin typeface="Times New Roman"/>
                <a:cs typeface="Times New Roman"/>
              </a:rPr>
              <a:t>members </a:t>
            </a:r>
            <a:r>
              <a:rPr dirty="0" sz="2450">
                <a:latin typeface="Times New Roman"/>
                <a:cs typeface="Times New Roman"/>
              </a:rPr>
              <a:t>can</a:t>
            </a:r>
            <a:r>
              <a:rPr dirty="0" sz="2450" spc="-135">
                <a:latin typeface="Times New Roman"/>
                <a:cs typeface="Times New Roman"/>
              </a:rPr>
              <a:t> </a:t>
            </a:r>
            <a:r>
              <a:rPr dirty="0" sz="2450" spc="-10">
                <a:latin typeface="Times New Roman"/>
                <a:cs typeface="Times New Roman"/>
              </a:rPr>
              <a:t>modify</a:t>
            </a:r>
            <a:endParaRPr sz="2450">
              <a:latin typeface="Times New Roman"/>
              <a:cs typeface="Times New Roman"/>
            </a:endParaRPr>
          </a:p>
          <a:p>
            <a:pPr marL="12700" marR="681990">
              <a:lnSpc>
                <a:spcPct val="104400"/>
              </a:lnSpc>
              <a:spcBef>
                <a:spcPts val="70"/>
              </a:spcBef>
            </a:pPr>
            <a:r>
              <a:rPr dirty="0" sz="2450" spc="-10">
                <a:latin typeface="Times New Roman"/>
                <a:cs typeface="Times New Roman"/>
              </a:rPr>
              <a:t>Execute </a:t>
            </a:r>
            <a:r>
              <a:rPr dirty="0" sz="2450" spc="-50">
                <a:latin typeface="Times New Roman"/>
                <a:cs typeface="Times New Roman"/>
              </a:rPr>
              <a:t>(S_IXGRP):</a:t>
            </a:r>
            <a:endParaRPr sz="2450">
              <a:latin typeface="Times New Roman"/>
              <a:cs typeface="Times New Roman"/>
            </a:endParaRPr>
          </a:p>
          <a:p>
            <a:pPr marL="12700" marR="239395">
              <a:lnSpc>
                <a:spcPct val="104400"/>
              </a:lnSpc>
            </a:pPr>
            <a:r>
              <a:rPr dirty="0" sz="2450" spc="-30">
                <a:latin typeface="Times New Roman"/>
                <a:cs typeface="Times New Roman"/>
              </a:rPr>
              <a:t>Group</a:t>
            </a:r>
            <a:r>
              <a:rPr dirty="0" sz="2450" spc="-125">
                <a:latin typeface="Times New Roman"/>
                <a:cs typeface="Times New Roman"/>
              </a:rPr>
              <a:t> </a:t>
            </a:r>
            <a:r>
              <a:rPr dirty="0" sz="2450" spc="-45">
                <a:latin typeface="Times New Roman"/>
                <a:cs typeface="Times New Roman"/>
              </a:rPr>
              <a:t>members </a:t>
            </a:r>
            <a:r>
              <a:rPr dirty="0" sz="2450">
                <a:latin typeface="Times New Roman"/>
                <a:cs typeface="Times New Roman"/>
              </a:rPr>
              <a:t>can</a:t>
            </a:r>
            <a:r>
              <a:rPr dirty="0" sz="2450" spc="-135">
                <a:latin typeface="Times New Roman"/>
                <a:cs typeface="Times New Roman"/>
              </a:rPr>
              <a:t> </a:t>
            </a:r>
            <a:r>
              <a:rPr dirty="0" sz="2450" spc="-10">
                <a:latin typeface="Times New Roman"/>
                <a:cs typeface="Times New Roman"/>
              </a:rPr>
              <a:t>execute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7344917" y="1066037"/>
            <a:ext cx="3295650" cy="5191125"/>
          </a:xfrm>
          <a:custGeom>
            <a:avLst/>
            <a:gdLst/>
            <a:ahLst/>
            <a:cxnLst/>
            <a:rect l="l" t="t" r="r" b="b"/>
            <a:pathLst>
              <a:path w="3295650" h="5191125">
                <a:moveTo>
                  <a:pt x="3256850" y="5190933"/>
                </a:moveTo>
                <a:lnTo>
                  <a:pt x="38417" y="5190933"/>
                </a:lnTo>
                <a:lnTo>
                  <a:pt x="32768" y="5189809"/>
                </a:lnTo>
                <a:lnTo>
                  <a:pt x="1123" y="5158165"/>
                </a:lnTo>
                <a:lnTo>
                  <a:pt x="0" y="5152516"/>
                </a:lnTo>
                <a:lnTo>
                  <a:pt x="0" y="5146643"/>
                </a:lnTo>
                <a:lnTo>
                  <a:pt x="0" y="38417"/>
                </a:lnTo>
                <a:lnTo>
                  <a:pt x="21914" y="5619"/>
                </a:lnTo>
                <a:lnTo>
                  <a:pt x="38417" y="0"/>
                </a:lnTo>
                <a:lnTo>
                  <a:pt x="3256850" y="0"/>
                </a:lnTo>
                <a:lnTo>
                  <a:pt x="3289648" y="21915"/>
                </a:lnTo>
                <a:lnTo>
                  <a:pt x="3295268" y="38417"/>
                </a:lnTo>
                <a:lnTo>
                  <a:pt x="3295268" y="5152516"/>
                </a:lnTo>
                <a:lnTo>
                  <a:pt x="3273352" y="5185314"/>
                </a:lnTo>
                <a:lnTo>
                  <a:pt x="3262500" y="5189809"/>
                </a:lnTo>
                <a:lnTo>
                  <a:pt x="3256850" y="5190933"/>
                </a:lnTo>
                <a:close/>
              </a:path>
            </a:pathLst>
          </a:custGeom>
          <a:solidFill>
            <a:srgbClr val="F0F0F0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7837968" y="1189494"/>
            <a:ext cx="2309495" cy="4044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450" spc="-20">
                <a:solidFill>
                  <a:srgbClr val="373C3C"/>
                </a:solidFill>
                <a:latin typeface="Times New Roman"/>
                <a:cs typeface="Times New Roman"/>
              </a:rPr>
              <a:t>Other</a:t>
            </a:r>
            <a:r>
              <a:rPr dirty="0" sz="2450" spc="-130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dirty="0" sz="2450" spc="-30">
                <a:solidFill>
                  <a:srgbClr val="373C3C"/>
                </a:solidFill>
                <a:latin typeface="Times New Roman"/>
                <a:cs typeface="Times New Roman"/>
              </a:rPr>
              <a:t>permissions:</a:t>
            </a:r>
            <a:endParaRPr sz="2450">
              <a:latin typeface="Times New Roman"/>
              <a:cs typeface="Times New Roman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7938420" y="1943004"/>
            <a:ext cx="88900" cy="2046605"/>
            <a:chOff x="7938420" y="1943004"/>
            <a:chExt cx="88900" cy="2046605"/>
          </a:xfrm>
        </p:grpSpPr>
        <p:pic>
          <p:nvPicPr>
            <p:cNvPr id="20" name="object 2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38420" y="1943004"/>
              <a:ext cx="88583" cy="88582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38420" y="2731388"/>
              <a:ext cx="88583" cy="88582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38420" y="3900677"/>
              <a:ext cx="88583" cy="88582"/>
            </a:xfrm>
            <a:prstGeom prst="rect">
              <a:avLst/>
            </a:prstGeom>
          </p:spPr>
        </p:pic>
      </p:grpSp>
      <p:sp>
        <p:nvSpPr>
          <p:cNvPr id="23" name="object 23" descr=""/>
          <p:cNvSpPr txBox="1"/>
          <p:nvPr/>
        </p:nvSpPr>
        <p:spPr>
          <a:xfrm>
            <a:off x="8164893" y="1747563"/>
            <a:ext cx="2266950" cy="35401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450" spc="-20">
                <a:latin typeface="Times New Roman"/>
                <a:cs typeface="Times New Roman"/>
              </a:rPr>
              <a:t>Read</a:t>
            </a:r>
            <a:r>
              <a:rPr dirty="0" sz="2450" spc="-105">
                <a:latin typeface="Times New Roman"/>
                <a:cs typeface="Times New Roman"/>
              </a:rPr>
              <a:t> </a:t>
            </a:r>
            <a:r>
              <a:rPr dirty="0" sz="2450" spc="-25">
                <a:latin typeface="Times New Roman"/>
                <a:cs typeface="Times New Roman"/>
              </a:rPr>
              <a:t>(S_IROTH):</a:t>
            </a:r>
            <a:endParaRPr sz="2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450" spc="-25">
                <a:latin typeface="Times New Roman"/>
                <a:cs typeface="Times New Roman"/>
              </a:rPr>
              <a:t>Others</a:t>
            </a:r>
            <a:r>
              <a:rPr dirty="0" sz="2450" spc="-120">
                <a:latin typeface="Times New Roman"/>
                <a:cs typeface="Times New Roman"/>
              </a:rPr>
              <a:t> </a:t>
            </a:r>
            <a:r>
              <a:rPr dirty="0" sz="2450">
                <a:latin typeface="Times New Roman"/>
                <a:cs typeface="Times New Roman"/>
              </a:rPr>
              <a:t>can</a:t>
            </a:r>
            <a:r>
              <a:rPr dirty="0" sz="2450" spc="-120">
                <a:latin typeface="Times New Roman"/>
                <a:cs typeface="Times New Roman"/>
              </a:rPr>
              <a:t> </a:t>
            </a:r>
            <a:r>
              <a:rPr dirty="0" sz="2450" spc="-20">
                <a:latin typeface="Times New Roman"/>
                <a:cs typeface="Times New Roman"/>
              </a:rPr>
              <a:t>read</a:t>
            </a:r>
            <a:endParaRPr sz="2450">
              <a:latin typeface="Times New Roman"/>
              <a:cs typeface="Times New Roman"/>
            </a:endParaRPr>
          </a:p>
          <a:p>
            <a:pPr marL="12700" marR="640080">
              <a:lnSpc>
                <a:spcPct val="104400"/>
              </a:lnSpc>
              <a:spcBef>
                <a:spcPts val="65"/>
              </a:spcBef>
            </a:pPr>
            <a:r>
              <a:rPr dirty="0" sz="2450" spc="-10">
                <a:latin typeface="Times New Roman"/>
                <a:cs typeface="Times New Roman"/>
              </a:rPr>
              <a:t>Write </a:t>
            </a:r>
            <a:r>
              <a:rPr dirty="0" sz="2450" spc="-55">
                <a:latin typeface="Times New Roman"/>
                <a:cs typeface="Times New Roman"/>
              </a:rPr>
              <a:t>(S_IWOTH):</a:t>
            </a:r>
            <a:endParaRPr sz="2450">
              <a:latin typeface="Times New Roman"/>
              <a:cs typeface="Times New Roman"/>
            </a:endParaRPr>
          </a:p>
          <a:p>
            <a:pPr marL="12700" marR="5080">
              <a:lnSpc>
                <a:spcPct val="104400"/>
              </a:lnSpc>
            </a:pPr>
            <a:r>
              <a:rPr dirty="0" sz="2450" spc="-25">
                <a:latin typeface="Times New Roman"/>
                <a:cs typeface="Times New Roman"/>
              </a:rPr>
              <a:t>Others</a:t>
            </a:r>
            <a:r>
              <a:rPr dirty="0" sz="2450" spc="-120">
                <a:latin typeface="Times New Roman"/>
                <a:cs typeface="Times New Roman"/>
              </a:rPr>
              <a:t> </a:t>
            </a:r>
            <a:r>
              <a:rPr dirty="0" sz="2450">
                <a:latin typeface="Times New Roman"/>
                <a:cs typeface="Times New Roman"/>
              </a:rPr>
              <a:t>can</a:t>
            </a:r>
            <a:r>
              <a:rPr dirty="0" sz="2450" spc="-120">
                <a:latin typeface="Times New Roman"/>
                <a:cs typeface="Times New Roman"/>
              </a:rPr>
              <a:t> </a:t>
            </a:r>
            <a:r>
              <a:rPr dirty="0" sz="2450" spc="-45">
                <a:latin typeface="Times New Roman"/>
                <a:cs typeface="Times New Roman"/>
              </a:rPr>
              <a:t>modify </a:t>
            </a:r>
            <a:r>
              <a:rPr dirty="0" sz="2450" spc="-10">
                <a:latin typeface="Times New Roman"/>
                <a:cs typeface="Times New Roman"/>
              </a:rPr>
              <a:t>Execute (S_IXOTH):</a:t>
            </a:r>
            <a:endParaRPr sz="2450">
              <a:latin typeface="Times New Roman"/>
              <a:cs typeface="Times New Roman"/>
            </a:endParaRPr>
          </a:p>
          <a:p>
            <a:pPr marL="12700" marR="949960">
              <a:lnSpc>
                <a:spcPct val="104400"/>
              </a:lnSpc>
              <a:spcBef>
                <a:spcPts val="70"/>
              </a:spcBef>
            </a:pPr>
            <a:r>
              <a:rPr dirty="0" sz="2450" spc="-25">
                <a:latin typeface="Times New Roman"/>
                <a:cs typeface="Times New Roman"/>
              </a:rPr>
              <a:t>Others</a:t>
            </a:r>
            <a:r>
              <a:rPr dirty="0" sz="2450" spc="-105">
                <a:latin typeface="Times New Roman"/>
                <a:cs typeface="Times New Roman"/>
              </a:rPr>
              <a:t> </a:t>
            </a:r>
            <a:r>
              <a:rPr dirty="0" sz="2450" spc="-45">
                <a:latin typeface="Times New Roman"/>
                <a:cs typeface="Times New Roman"/>
              </a:rPr>
              <a:t>can </a:t>
            </a:r>
            <a:r>
              <a:rPr dirty="0" sz="2450" spc="-10">
                <a:latin typeface="Times New Roman"/>
                <a:cs typeface="Times New Roman"/>
              </a:rPr>
              <a:t>execute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24" name="object 24" descr=""/>
          <p:cNvSpPr/>
          <p:nvPr/>
        </p:nvSpPr>
        <p:spPr>
          <a:xfrm>
            <a:off x="114299" y="6305549"/>
            <a:ext cx="438150" cy="247650"/>
          </a:xfrm>
          <a:custGeom>
            <a:avLst/>
            <a:gdLst/>
            <a:ahLst/>
            <a:cxnLst/>
            <a:rect l="l" t="t" r="r" b="b"/>
            <a:pathLst>
              <a:path w="438150" h="247650">
                <a:moveTo>
                  <a:pt x="438149" y="247649"/>
                </a:moveTo>
                <a:lnTo>
                  <a:pt x="0" y="247649"/>
                </a:lnTo>
                <a:lnTo>
                  <a:pt x="0" y="0"/>
                </a:lnTo>
                <a:lnTo>
                  <a:pt x="438149" y="0"/>
                </a:lnTo>
                <a:lnTo>
                  <a:pt x="438149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10</a:t>
            </a:fld>
            <a:r>
              <a:rPr dirty="0" spc="165"/>
              <a:t> </a:t>
            </a:r>
            <a:r>
              <a:rPr dirty="0"/>
              <a:t>/</a:t>
            </a:r>
            <a:r>
              <a:rPr dirty="0" spc="165"/>
              <a:t> </a:t>
            </a:r>
            <a:r>
              <a:rPr dirty="0" spc="-35"/>
              <a:t>25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70"/>
              <a:t>Special</a:t>
            </a:r>
            <a:r>
              <a:rPr dirty="0" spc="-180"/>
              <a:t> </a:t>
            </a:r>
            <a:r>
              <a:rPr dirty="0" spc="-75"/>
              <a:t>Permission</a:t>
            </a:r>
            <a:r>
              <a:rPr dirty="0" spc="-180"/>
              <a:t> </a:t>
            </a:r>
            <a:r>
              <a:rPr dirty="0" spc="-20"/>
              <a:t>Bits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400049" y="1083754"/>
            <a:ext cx="3295650" cy="5164455"/>
          </a:xfrm>
          <a:custGeom>
            <a:avLst/>
            <a:gdLst/>
            <a:ahLst/>
            <a:cxnLst/>
            <a:rect l="l" t="t" r="r" b="b"/>
            <a:pathLst>
              <a:path w="3295650" h="5164455">
                <a:moveTo>
                  <a:pt x="3256850" y="5164359"/>
                </a:moveTo>
                <a:lnTo>
                  <a:pt x="38417" y="5164359"/>
                </a:lnTo>
                <a:lnTo>
                  <a:pt x="32768" y="5163235"/>
                </a:lnTo>
                <a:lnTo>
                  <a:pt x="1123" y="5131590"/>
                </a:lnTo>
                <a:lnTo>
                  <a:pt x="0" y="5125941"/>
                </a:lnTo>
                <a:lnTo>
                  <a:pt x="0" y="5120068"/>
                </a:lnTo>
                <a:lnTo>
                  <a:pt x="0" y="38417"/>
                </a:lnTo>
                <a:lnTo>
                  <a:pt x="21915" y="5618"/>
                </a:lnTo>
                <a:lnTo>
                  <a:pt x="38417" y="0"/>
                </a:lnTo>
                <a:lnTo>
                  <a:pt x="3256850" y="0"/>
                </a:lnTo>
                <a:lnTo>
                  <a:pt x="3289649" y="21915"/>
                </a:lnTo>
                <a:lnTo>
                  <a:pt x="3295268" y="38417"/>
                </a:lnTo>
                <a:lnTo>
                  <a:pt x="3295268" y="5125941"/>
                </a:lnTo>
                <a:lnTo>
                  <a:pt x="3273353" y="5158739"/>
                </a:lnTo>
                <a:lnTo>
                  <a:pt x="3262500" y="5163235"/>
                </a:lnTo>
                <a:lnTo>
                  <a:pt x="3256850" y="5164359"/>
                </a:lnTo>
                <a:close/>
              </a:path>
            </a:pathLst>
          </a:custGeom>
          <a:solidFill>
            <a:srgbClr val="F0F0F0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023344" y="1205937"/>
            <a:ext cx="2049145" cy="827405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259079" marR="5080" indent="-247015">
              <a:lnSpc>
                <a:spcPts val="3070"/>
              </a:lnSpc>
              <a:spcBef>
                <a:spcPts val="345"/>
              </a:spcBef>
            </a:pPr>
            <a:r>
              <a:rPr dirty="0" sz="2700" spc="-60">
                <a:solidFill>
                  <a:srgbClr val="373C3C"/>
                </a:solidFill>
                <a:latin typeface="Times New Roman"/>
                <a:cs typeface="Times New Roman"/>
              </a:rPr>
              <a:t>Set-</a:t>
            </a:r>
            <a:r>
              <a:rPr dirty="0" sz="2700" spc="-75">
                <a:solidFill>
                  <a:srgbClr val="373C3C"/>
                </a:solidFill>
                <a:latin typeface="Times New Roman"/>
                <a:cs typeface="Times New Roman"/>
              </a:rPr>
              <a:t>User-</a:t>
            </a:r>
            <a:r>
              <a:rPr dirty="0" sz="2700" spc="-10">
                <a:solidFill>
                  <a:srgbClr val="373C3C"/>
                </a:solidFill>
                <a:latin typeface="Times New Roman"/>
                <a:cs typeface="Times New Roman"/>
              </a:rPr>
              <a:t>ID</a:t>
            </a:r>
            <a:r>
              <a:rPr dirty="0" sz="2700" spc="-100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dirty="0" sz="2700" spc="-40">
                <a:solidFill>
                  <a:srgbClr val="373C3C"/>
                </a:solidFill>
                <a:latin typeface="Times New Roman"/>
                <a:cs typeface="Times New Roman"/>
              </a:rPr>
              <a:t>bit </a:t>
            </a:r>
            <a:r>
              <a:rPr dirty="0" sz="2700" spc="-10">
                <a:solidFill>
                  <a:srgbClr val="373C3C"/>
                </a:solidFill>
                <a:latin typeface="Times New Roman"/>
                <a:cs typeface="Times New Roman"/>
              </a:rPr>
              <a:t>(S_ISUID):</a:t>
            </a:r>
            <a:endParaRPr sz="2700">
              <a:latin typeface="Times New Roman"/>
              <a:cs typeface="Times New Roman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1002410" y="2394775"/>
            <a:ext cx="97790" cy="1798320"/>
            <a:chOff x="1002410" y="2394775"/>
            <a:chExt cx="97790" cy="1798320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2410" y="2394775"/>
              <a:ext cx="97440" cy="9744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2410" y="4095559"/>
              <a:ext cx="97440" cy="97440"/>
            </a:xfrm>
            <a:prstGeom prst="rect">
              <a:avLst/>
            </a:prstGeom>
          </p:spPr>
        </p:pic>
      </p:grpSp>
      <p:sp>
        <p:nvSpPr>
          <p:cNvPr id="8" name="object 8" descr=""/>
          <p:cNvSpPr txBox="1"/>
          <p:nvPr/>
        </p:nvSpPr>
        <p:spPr>
          <a:xfrm>
            <a:off x="1246600" y="2189202"/>
            <a:ext cx="2136775" cy="383921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ts val="3350"/>
              </a:lnSpc>
              <a:spcBef>
                <a:spcPts val="80"/>
              </a:spcBef>
            </a:pPr>
            <a:r>
              <a:rPr dirty="0" sz="2700" spc="-65">
                <a:latin typeface="Times New Roman"/>
                <a:cs typeface="Times New Roman"/>
              </a:rPr>
              <a:t>When</a:t>
            </a:r>
            <a:r>
              <a:rPr dirty="0" sz="2700" spc="-95">
                <a:latin typeface="Times New Roman"/>
                <a:cs typeface="Times New Roman"/>
              </a:rPr>
              <a:t> </a:t>
            </a:r>
            <a:r>
              <a:rPr dirty="0" sz="2700" spc="-60">
                <a:latin typeface="Times New Roman"/>
                <a:cs typeface="Times New Roman"/>
              </a:rPr>
              <a:t>executed, </a:t>
            </a:r>
            <a:r>
              <a:rPr dirty="0" sz="2700" spc="-45">
                <a:latin typeface="Times New Roman"/>
                <a:cs typeface="Times New Roman"/>
              </a:rPr>
              <a:t>process</a:t>
            </a:r>
            <a:r>
              <a:rPr dirty="0" sz="2700" spc="-100">
                <a:latin typeface="Times New Roman"/>
                <a:cs typeface="Times New Roman"/>
              </a:rPr>
              <a:t> </a:t>
            </a:r>
            <a:r>
              <a:rPr dirty="0" sz="2700" spc="-20">
                <a:latin typeface="Times New Roman"/>
                <a:cs typeface="Times New Roman"/>
              </a:rPr>
              <a:t>gets </a:t>
            </a:r>
            <a:r>
              <a:rPr dirty="0" sz="2700" spc="-50">
                <a:latin typeface="Times New Roman"/>
                <a:cs typeface="Times New Roman"/>
              </a:rPr>
              <a:t>permissions</a:t>
            </a:r>
            <a:r>
              <a:rPr dirty="0" sz="2700" spc="-95">
                <a:latin typeface="Times New Roman"/>
                <a:cs typeface="Times New Roman"/>
              </a:rPr>
              <a:t> </a:t>
            </a:r>
            <a:r>
              <a:rPr dirty="0" sz="2700" spc="-25">
                <a:latin typeface="Times New Roman"/>
                <a:cs typeface="Times New Roman"/>
              </a:rPr>
              <a:t>of </a:t>
            </a:r>
            <a:r>
              <a:rPr dirty="0" sz="2700" spc="-20">
                <a:latin typeface="Times New Roman"/>
                <a:cs typeface="Times New Roman"/>
              </a:rPr>
              <a:t>file</a:t>
            </a:r>
            <a:r>
              <a:rPr dirty="0" sz="2700" spc="-140">
                <a:latin typeface="Times New Roman"/>
                <a:cs typeface="Times New Roman"/>
              </a:rPr>
              <a:t> </a:t>
            </a:r>
            <a:r>
              <a:rPr dirty="0" sz="2700" spc="-20">
                <a:latin typeface="Times New Roman"/>
                <a:cs typeface="Times New Roman"/>
              </a:rPr>
              <a:t>owner </a:t>
            </a:r>
            <a:r>
              <a:rPr dirty="0" sz="2700" spc="-10">
                <a:latin typeface="Times New Roman"/>
                <a:cs typeface="Times New Roman"/>
              </a:rPr>
              <a:t>Example: passwd </a:t>
            </a:r>
            <a:r>
              <a:rPr dirty="0" sz="2700" spc="-75">
                <a:latin typeface="Times New Roman"/>
                <a:cs typeface="Times New Roman"/>
              </a:rPr>
              <a:t>command</a:t>
            </a:r>
            <a:r>
              <a:rPr dirty="0" sz="2700" spc="-40">
                <a:latin typeface="Times New Roman"/>
                <a:cs typeface="Times New Roman"/>
              </a:rPr>
              <a:t> </a:t>
            </a:r>
            <a:r>
              <a:rPr dirty="0" sz="2700" spc="-20">
                <a:latin typeface="Times New Roman"/>
                <a:cs typeface="Times New Roman"/>
              </a:rPr>
              <a:t>runs </a:t>
            </a:r>
            <a:r>
              <a:rPr dirty="0" sz="2700" spc="-35">
                <a:latin typeface="Times New Roman"/>
                <a:cs typeface="Times New Roman"/>
              </a:rPr>
              <a:t>with</a:t>
            </a:r>
            <a:r>
              <a:rPr dirty="0" sz="2700" spc="-130">
                <a:latin typeface="Times New Roman"/>
                <a:cs typeface="Times New Roman"/>
              </a:rPr>
              <a:t> </a:t>
            </a:r>
            <a:r>
              <a:rPr dirty="0" sz="2700" spc="-20">
                <a:latin typeface="Times New Roman"/>
                <a:cs typeface="Times New Roman"/>
              </a:rPr>
              <a:t>root </a:t>
            </a:r>
            <a:r>
              <a:rPr dirty="0" sz="2700" spc="-10">
                <a:latin typeface="Times New Roman"/>
                <a:cs typeface="Times New Roman"/>
              </a:rPr>
              <a:t>privileges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3872483" y="1083754"/>
            <a:ext cx="3295650" cy="5164455"/>
          </a:xfrm>
          <a:custGeom>
            <a:avLst/>
            <a:gdLst/>
            <a:ahLst/>
            <a:cxnLst/>
            <a:rect l="l" t="t" r="r" b="b"/>
            <a:pathLst>
              <a:path w="3295650" h="5164455">
                <a:moveTo>
                  <a:pt x="3256850" y="5164359"/>
                </a:moveTo>
                <a:lnTo>
                  <a:pt x="38417" y="5164359"/>
                </a:lnTo>
                <a:lnTo>
                  <a:pt x="32767" y="5163235"/>
                </a:lnTo>
                <a:lnTo>
                  <a:pt x="1123" y="5131590"/>
                </a:lnTo>
                <a:lnTo>
                  <a:pt x="0" y="5125941"/>
                </a:lnTo>
                <a:lnTo>
                  <a:pt x="0" y="5120068"/>
                </a:lnTo>
                <a:lnTo>
                  <a:pt x="0" y="38417"/>
                </a:lnTo>
                <a:lnTo>
                  <a:pt x="21915" y="5618"/>
                </a:lnTo>
                <a:lnTo>
                  <a:pt x="38417" y="0"/>
                </a:lnTo>
                <a:lnTo>
                  <a:pt x="3256850" y="0"/>
                </a:lnTo>
                <a:lnTo>
                  <a:pt x="3289649" y="21915"/>
                </a:lnTo>
                <a:lnTo>
                  <a:pt x="3295268" y="38417"/>
                </a:lnTo>
                <a:lnTo>
                  <a:pt x="3295268" y="5125941"/>
                </a:lnTo>
                <a:lnTo>
                  <a:pt x="3273352" y="5158739"/>
                </a:lnTo>
                <a:lnTo>
                  <a:pt x="3262500" y="5163235"/>
                </a:lnTo>
                <a:lnTo>
                  <a:pt x="3256850" y="5164359"/>
                </a:lnTo>
                <a:close/>
              </a:path>
            </a:pathLst>
          </a:custGeom>
          <a:solidFill>
            <a:srgbClr val="F0F0F0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4352800" y="1205512"/>
            <a:ext cx="2334895" cy="847725"/>
          </a:xfrm>
          <a:prstGeom prst="rect">
            <a:avLst/>
          </a:prstGeom>
        </p:spPr>
        <p:txBody>
          <a:bodyPr wrap="square" lIns="0" tIns="46355" rIns="0" bIns="0" rtlCol="0" vert="horz">
            <a:spAutoFit/>
          </a:bodyPr>
          <a:lstStyle/>
          <a:p>
            <a:pPr marL="381635" marR="5080" indent="-369570">
              <a:lnSpc>
                <a:spcPts val="3140"/>
              </a:lnSpc>
              <a:spcBef>
                <a:spcPts val="365"/>
              </a:spcBef>
            </a:pPr>
            <a:r>
              <a:rPr dirty="0" sz="2750" spc="-55">
                <a:solidFill>
                  <a:srgbClr val="373C3C"/>
                </a:solidFill>
                <a:latin typeface="Times New Roman"/>
                <a:cs typeface="Times New Roman"/>
              </a:rPr>
              <a:t>Set-</a:t>
            </a:r>
            <a:r>
              <a:rPr dirty="0" sz="2750" spc="-65">
                <a:solidFill>
                  <a:srgbClr val="373C3C"/>
                </a:solidFill>
                <a:latin typeface="Times New Roman"/>
                <a:cs typeface="Times New Roman"/>
              </a:rPr>
              <a:t>Group-</a:t>
            </a:r>
            <a:r>
              <a:rPr dirty="0" sz="2750">
                <a:solidFill>
                  <a:srgbClr val="373C3C"/>
                </a:solidFill>
                <a:latin typeface="Times New Roman"/>
                <a:cs typeface="Times New Roman"/>
              </a:rPr>
              <a:t>ID</a:t>
            </a:r>
            <a:r>
              <a:rPr dirty="0" sz="2750" spc="-65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dirty="0" sz="2750" spc="-25">
                <a:solidFill>
                  <a:srgbClr val="373C3C"/>
                </a:solidFill>
                <a:latin typeface="Times New Roman"/>
                <a:cs typeface="Times New Roman"/>
              </a:rPr>
              <a:t>bit </a:t>
            </a:r>
            <a:r>
              <a:rPr dirty="0" sz="2750" spc="-10">
                <a:solidFill>
                  <a:srgbClr val="373C3C"/>
                </a:solidFill>
                <a:latin typeface="Times New Roman"/>
                <a:cs typeface="Times New Roman"/>
              </a:rPr>
              <a:t>(S_ISGID):</a:t>
            </a:r>
            <a:endParaRPr sz="2750">
              <a:latin typeface="Times New Roman"/>
              <a:cs typeface="Times New Roman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4483703" y="2430208"/>
            <a:ext cx="97790" cy="1842770"/>
            <a:chOff x="4483703" y="2430208"/>
            <a:chExt cx="97790" cy="1842770"/>
          </a:xfrm>
        </p:grpSpPr>
        <p:pic>
          <p:nvPicPr>
            <p:cNvPr id="12" name="object 1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83703" y="2430208"/>
              <a:ext cx="97441" cy="97440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83703" y="4175283"/>
              <a:ext cx="97441" cy="97440"/>
            </a:xfrm>
            <a:prstGeom prst="rect">
              <a:avLst/>
            </a:prstGeom>
          </p:spPr>
        </p:pic>
      </p:grpSp>
      <p:sp>
        <p:nvSpPr>
          <p:cNvPr id="14" name="object 14" descr=""/>
          <p:cNvSpPr txBox="1"/>
          <p:nvPr/>
        </p:nvSpPr>
        <p:spPr>
          <a:xfrm>
            <a:off x="4727892" y="2206494"/>
            <a:ext cx="2212975" cy="3514090"/>
          </a:xfrm>
          <a:prstGeom prst="rect">
            <a:avLst/>
          </a:prstGeom>
        </p:spPr>
        <p:txBody>
          <a:bodyPr wrap="square" lIns="0" tIns="635" rIns="0" bIns="0" rtlCol="0" vert="horz">
            <a:spAutoFit/>
          </a:bodyPr>
          <a:lstStyle/>
          <a:p>
            <a:pPr marL="12700" marR="24130">
              <a:lnSpc>
                <a:spcPct val="103600"/>
              </a:lnSpc>
              <a:spcBef>
                <a:spcPts val="5"/>
              </a:spcBef>
            </a:pPr>
            <a:r>
              <a:rPr dirty="0" sz="2750" spc="-45">
                <a:latin typeface="Times New Roman"/>
                <a:cs typeface="Times New Roman"/>
              </a:rPr>
              <a:t>When</a:t>
            </a:r>
            <a:r>
              <a:rPr dirty="0" sz="2750" spc="-110">
                <a:latin typeface="Times New Roman"/>
                <a:cs typeface="Times New Roman"/>
              </a:rPr>
              <a:t> </a:t>
            </a:r>
            <a:r>
              <a:rPr dirty="0" sz="2750" spc="-55">
                <a:latin typeface="Times New Roman"/>
                <a:cs typeface="Times New Roman"/>
              </a:rPr>
              <a:t>executed, </a:t>
            </a:r>
            <a:r>
              <a:rPr dirty="0" sz="2750" spc="-40">
                <a:latin typeface="Times New Roman"/>
                <a:cs typeface="Times New Roman"/>
              </a:rPr>
              <a:t>process</a:t>
            </a:r>
            <a:r>
              <a:rPr dirty="0" sz="2750" spc="-110">
                <a:latin typeface="Times New Roman"/>
                <a:cs typeface="Times New Roman"/>
              </a:rPr>
              <a:t> </a:t>
            </a:r>
            <a:r>
              <a:rPr dirty="0" sz="2750" spc="-20">
                <a:latin typeface="Times New Roman"/>
                <a:cs typeface="Times New Roman"/>
              </a:rPr>
              <a:t>gets</a:t>
            </a:r>
            <a:endParaRPr sz="2750">
              <a:latin typeface="Times New Roman"/>
              <a:cs typeface="Times New Roman"/>
            </a:endParaRPr>
          </a:p>
          <a:p>
            <a:pPr marL="12700" marR="219075">
              <a:lnSpc>
                <a:spcPct val="103600"/>
              </a:lnSpc>
              <a:spcBef>
                <a:spcPts val="70"/>
              </a:spcBef>
            </a:pPr>
            <a:r>
              <a:rPr dirty="0" sz="2750" spc="-45">
                <a:latin typeface="Times New Roman"/>
                <a:cs typeface="Times New Roman"/>
              </a:rPr>
              <a:t>permissions</a:t>
            </a:r>
            <a:r>
              <a:rPr dirty="0" sz="2750" spc="-100">
                <a:latin typeface="Times New Roman"/>
                <a:cs typeface="Times New Roman"/>
              </a:rPr>
              <a:t> </a:t>
            </a:r>
            <a:r>
              <a:rPr dirty="0" sz="2750" spc="-25">
                <a:latin typeface="Times New Roman"/>
                <a:cs typeface="Times New Roman"/>
              </a:rPr>
              <a:t>of </a:t>
            </a:r>
            <a:r>
              <a:rPr dirty="0" sz="2750" spc="-10">
                <a:latin typeface="Times New Roman"/>
                <a:cs typeface="Times New Roman"/>
              </a:rPr>
              <a:t>file</a:t>
            </a:r>
            <a:r>
              <a:rPr dirty="0" sz="2750" spc="-145">
                <a:latin typeface="Times New Roman"/>
                <a:cs typeface="Times New Roman"/>
              </a:rPr>
              <a:t> </a:t>
            </a:r>
            <a:r>
              <a:rPr dirty="0" sz="2750" spc="-10">
                <a:latin typeface="Times New Roman"/>
                <a:cs typeface="Times New Roman"/>
              </a:rPr>
              <a:t>group</a:t>
            </a:r>
            <a:endParaRPr sz="2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750">
                <a:latin typeface="Times New Roman"/>
                <a:cs typeface="Times New Roman"/>
              </a:rPr>
              <a:t>On</a:t>
            </a:r>
            <a:r>
              <a:rPr dirty="0" sz="2750" spc="-160">
                <a:latin typeface="Times New Roman"/>
                <a:cs typeface="Times New Roman"/>
              </a:rPr>
              <a:t> </a:t>
            </a:r>
            <a:r>
              <a:rPr dirty="0" sz="2750" spc="-10">
                <a:latin typeface="Times New Roman"/>
                <a:cs typeface="Times New Roman"/>
              </a:rPr>
              <a:t>directories:</a:t>
            </a:r>
            <a:endParaRPr sz="2750">
              <a:latin typeface="Times New Roman"/>
              <a:cs typeface="Times New Roman"/>
            </a:endParaRPr>
          </a:p>
          <a:p>
            <a:pPr marL="12700" marR="5080">
              <a:lnSpc>
                <a:spcPct val="104600"/>
              </a:lnSpc>
              <a:spcBef>
                <a:spcPts val="35"/>
              </a:spcBef>
            </a:pPr>
            <a:r>
              <a:rPr dirty="0" sz="2750" spc="-20">
                <a:latin typeface="Times New Roman"/>
                <a:cs typeface="Times New Roman"/>
              </a:rPr>
              <a:t>new</a:t>
            </a:r>
            <a:r>
              <a:rPr dirty="0" sz="2750" spc="-145">
                <a:latin typeface="Times New Roman"/>
                <a:cs typeface="Times New Roman"/>
              </a:rPr>
              <a:t> </a:t>
            </a:r>
            <a:r>
              <a:rPr dirty="0" sz="2750" spc="-20">
                <a:latin typeface="Times New Roman"/>
                <a:cs typeface="Times New Roman"/>
              </a:rPr>
              <a:t>files</a:t>
            </a:r>
            <a:r>
              <a:rPr dirty="0" sz="2750" spc="-140">
                <a:latin typeface="Times New Roman"/>
                <a:cs typeface="Times New Roman"/>
              </a:rPr>
              <a:t> </a:t>
            </a:r>
            <a:r>
              <a:rPr dirty="0" sz="2750" spc="-45">
                <a:latin typeface="Times New Roman"/>
                <a:cs typeface="Times New Roman"/>
              </a:rPr>
              <a:t>inherit </a:t>
            </a:r>
            <a:r>
              <a:rPr dirty="0" sz="2750" spc="-10">
                <a:latin typeface="Times New Roman"/>
                <a:cs typeface="Times New Roman"/>
              </a:rPr>
              <a:t>directory's </a:t>
            </a:r>
            <a:r>
              <a:rPr dirty="0" sz="2750" spc="-30">
                <a:latin typeface="Times New Roman"/>
                <a:cs typeface="Times New Roman"/>
              </a:rPr>
              <a:t>group</a:t>
            </a:r>
            <a:r>
              <a:rPr dirty="0" sz="2750" spc="-145">
                <a:latin typeface="Times New Roman"/>
                <a:cs typeface="Times New Roman"/>
              </a:rPr>
              <a:t> </a:t>
            </a:r>
            <a:r>
              <a:rPr dirty="0" sz="2750" spc="-25">
                <a:latin typeface="Times New Roman"/>
                <a:cs typeface="Times New Roman"/>
              </a:rPr>
              <a:t>ID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7344917" y="1083754"/>
            <a:ext cx="3295650" cy="5164455"/>
          </a:xfrm>
          <a:custGeom>
            <a:avLst/>
            <a:gdLst/>
            <a:ahLst/>
            <a:cxnLst/>
            <a:rect l="l" t="t" r="r" b="b"/>
            <a:pathLst>
              <a:path w="3295650" h="5164455">
                <a:moveTo>
                  <a:pt x="3256850" y="5164359"/>
                </a:moveTo>
                <a:lnTo>
                  <a:pt x="38417" y="5164359"/>
                </a:lnTo>
                <a:lnTo>
                  <a:pt x="32768" y="5163235"/>
                </a:lnTo>
                <a:lnTo>
                  <a:pt x="1123" y="5131590"/>
                </a:lnTo>
                <a:lnTo>
                  <a:pt x="0" y="5125941"/>
                </a:lnTo>
                <a:lnTo>
                  <a:pt x="0" y="5120068"/>
                </a:lnTo>
                <a:lnTo>
                  <a:pt x="0" y="38417"/>
                </a:lnTo>
                <a:lnTo>
                  <a:pt x="21914" y="5618"/>
                </a:lnTo>
                <a:lnTo>
                  <a:pt x="38417" y="0"/>
                </a:lnTo>
                <a:lnTo>
                  <a:pt x="3256850" y="0"/>
                </a:lnTo>
                <a:lnTo>
                  <a:pt x="3289648" y="21915"/>
                </a:lnTo>
                <a:lnTo>
                  <a:pt x="3295268" y="38417"/>
                </a:lnTo>
                <a:lnTo>
                  <a:pt x="3295268" y="5125941"/>
                </a:lnTo>
                <a:lnTo>
                  <a:pt x="3273352" y="5158739"/>
                </a:lnTo>
                <a:lnTo>
                  <a:pt x="3262500" y="5163235"/>
                </a:lnTo>
                <a:lnTo>
                  <a:pt x="3256850" y="5164359"/>
                </a:lnTo>
                <a:close/>
              </a:path>
            </a:pathLst>
          </a:custGeom>
          <a:solidFill>
            <a:srgbClr val="F0F0F0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8103854" y="1204663"/>
            <a:ext cx="1777364" cy="896619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 marR="5080" indent="191770">
              <a:lnSpc>
                <a:spcPts val="3350"/>
              </a:lnSpc>
              <a:spcBef>
                <a:spcPts val="340"/>
              </a:spcBef>
            </a:pPr>
            <a:r>
              <a:rPr dirty="0" sz="2900" spc="-35">
                <a:solidFill>
                  <a:srgbClr val="373C3C"/>
                </a:solidFill>
                <a:latin typeface="Times New Roman"/>
                <a:cs typeface="Times New Roman"/>
              </a:rPr>
              <a:t>Sticky</a:t>
            </a:r>
            <a:r>
              <a:rPr dirty="0" sz="2900" spc="-130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dirty="0" sz="2900" spc="-25">
                <a:solidFill>
                  <a:srgbClr val="373C3C"/>
                </a:solidFill>
                <a:latin typeface="Times New Roman"/>
                <a:cs typeface="Times New Roman"/>
              </a:rPr>
              <a:t>bit </a:t>
            </a:r>
            <a:r>
              <a:rPr dirty="0" sz="2900" spc="-65">
                <a:solidFill>
                  <a:srgbClr val="373C3C"/>
                </a:solidFill>
                <a:latin typeface="Times New Roman"/>
                <a:cs typeface="Times New Roman"/>
              </a:rPr>
              <a:t>(S_ISVTX):</a:t>
            </a:r>
            <a:endParaRPr sz="2900">
              <a:latin typeface="Times New Roman"/>
              <a:cs typeface="Times New Roman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7956137" y="2474499"/>
            <a:ext cx="106680" cy="1488440"/>
            <a:chOff x="7956137" y="2474499"/>
            <a:chExt cx="106680" cy="1488440"/>
          </a:xfrm>
        </p:grpSpPr>
        <p:pic>
          <p:nvPicPr>
            <p:cNvPr id="18" name="object 1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56137" y="2474499"/>
              <a:ext cx="106299" cy="106299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56137" y="3856386"/>
              <a:ext cx="106299" cy="106298"/>
            </a:xfrm>
            <a:prstGeom prst="rect">
              <a:avLst/>
            </a:prstGeom>
          </p:spPr>
        </p:pic>
      </p:grpSp>
      <p:sp>
        <p:nvSpPr>
          <p:cNvPr id="20" name="object 20" descr=""/>
          <p:cNvSpPr txBox="1"/>
          <p:nvPr/>
        </p:nvSpPr>
        <p:spPr>
          <a:xfrm>
            <a:off x="8218042" y="2249936"/>
            <a:ext cx="2229485" cy="369570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ts val="3629"/>
              </a:lnSpc>
              <a:spcBef>
                <a:spcPts val="55"/>
              </a:spcBef>
            </a:pPr>
            <a:r>
              <a:rPr dirty="0" sz="2900">
                <a:latin typeface="Times New Roman"/>
                <a:cs typeface="Times New Roman"/>
              </a:rPr>
              <a:t>On</a:t>
            </a:r>
            <a:r>
              <a:rPr dirty="0" sz="2900" spc="-175">
                <a:latin typeface="Times New Roman"/>
                <a:cs typeface="Times New Roman"/>
              </a:rPr>
              <a:t> </a:t>
            </a:r>
            <a:r>
              <a:rPr dirty="0" sz="2900" spc="-10">
                <a:latin typeface="Times New Roman"/>
                <a:cs typeface="Times New Roman"/>
              </a:rPr>
              <a:t>directories: </a:t>
            </a:r>
            <a:r>
              <a:rPr dirty="0" sz="2900" spc="-35">
                <a:latin typeface="Times New Roman"/>
                <a:cs typeface="Times New Roman"/>
              </a:rPr>
              <a:t>restricts</a:t>
            </a:r>
            <a:r>
              <a:rPr dirty="0" sz="2900" spc="-130">
                <a:latin typeface="Times New Roman"/>
                <a:cs typeface="Times New Roman"/>
              </a:rPr>
              <a:t> </a:t>
            </a:r>
            <a:r>
              <a:rPr dirty="0" sz="2900" spc="-20">
                <a:latin typeface="Times New Roman"/>
                <a:cs typeface="Times New Roman"/>
              </a:rPr>
              <a:t>file </a:t>
            </a:r>
            <a:r>
              <a:rPr dirty="0" sz="2900" spc="-10">
                <a:latin typeface="Times New Roman"/>
                <a:cs typeface="Times New Roman"/>
              </a:rPr>
              <a:t>deletion </a:t>
            </a:r>
            <a:r>
              <a:rPr dirty="0" sz="2900" spc="-55">
                <a:latin typeface="Times New Roman"/>
                <a:cs typeface="Times New Roman"/>
              </a:rPr>
              <a:t>Example:</a:t>
            </a:r>
            <a:r>
              <a:rPr dirty="0" sz="2900" spc="-60">
                <a:latin typeface="Times New Roman"/>
                <a:cs typeface="Times New Roman"/>
              </a:rPr>
              <a:t> </a:t>
            </a:r>
            <a:r>
              <a:rPr dirty="0" sz="2900" spc="-20">
                <a:latin typeface="Times New Roman"/>
                <a:cs typeface="Times New Roman"/>
              </a:rPr>
              <a:t>/tmp </a:t>
            </a:r>
            <a:r>
              <a:rPr dirty="0" sz="2900" spc="-40">
                <a:latin typeface="Times New Roman"/>
                <a:cs typeface="Times New Roman"/>
              </a:rPr>
              <a:t>directory</a:t>
            </a:r>
            <a:r>
              <a:rPr dirty="0" sz="2900" spc="-95">
                <a:latin typeface="Times New Roman"/>
                <a:cs typeface="Times New Roman"/>
              </a:rPr>
              <a:t> </a:t>
            </a:r>
            <a:r>
              <a:rPr dirty="0" sz="2900">
                <a:latin typeface="Times New Roman"/>
                <a:cs typeface="Times New Roman"/>
              </a:rPr>
              <a:t>-</a:t>
            </a:r>
            <a:r>
              <a:rPr dirty="0" sz="2900" spc="-90">
                <a:latin typeface="Times New Roman"/>
                <a:cs typeface="Times New Roman"/>
              </a:rPr>
              <a:t> </a:t>
            </a:r>
            <a:r>
              <a:rPr dirty="0" sz="2900" spc="-45">
                <a:latin typeface="Times New Roman"/>
                <a:cs typeface="Times New Roman"/>
              </a:rPr>
              <a:t>only </a:t>
            </a:r>
            <a:r>
              <a:rPr dirty="0" sz="2900" spc="-10">
                <a:latin typeface="Times New Roman"/>
                <a:cs typeface="Times New Roman"/>
              </a:rPr>
              <a:t>file</a:t>
            </a:r>
            <a:r>
              <a:rPr dirty="0" sz="2900" spc="-150">
                <a:latin typeface="Times New Roman"/>
                <a:cs typeface="Times New Roman"/>
              </a:rPr>
              <a:t> </a:t>
            </a:r>
            <a:r>
              <a:rPr dirty="0" sz="2900" spc="-40">
                <a:latin typeface="Times New Roman"/>
                <a:cs typeface="Times New Roman"/>
              </a:rPr>
              <a:t>owner</a:t>
            </a:r>
            <a:r>
              <a:rPr dirty="0" sz="2900" spc="-140">
                <a:latin typeface="Times New Roman"/>
                <a:cs typeface="Times New Roman"/>
              </a:rPr>
              <a:t> </a:t>
            </a:r>
            <a:r>
              <a:rPr dirty="0" sz="2900" spc="-25">
                <a:latin typeface="Times New Roman"/>
                <a:cs typeface="Times New Roman"/>
              </a:rPr>
              <a:t>can </a:t>
            </a:r>
            <a:r>
              <a:rPr dirty="0" sz="2900" spc="-35">
                <a:latin typeface="Times New Roman"/>
                <a:cs typeface="Times New Roman"/>
              </a:rPr>
              <a:t>delete</a:t>
            </a:r>
            <a:r>
              <a:rPr dirty="0" sz="2900" spc="-140">
                <a:latin typeface="Times New Roman"/>
                <a:cs typeface="Times New Roman"/>
              </a:rPr>
              <a:t> </a:t>
            </a:r>
            <a:r>
              <a:rPr dirty="0" sz="2900" spc="-20">
                <a:latin typeface="Times New Roman"/>
                <a:cs typeface="Times New Roman"/>
              </a:rPr>
              <a:t>their </a:t>
            </a:r>
            <a:r>
              <a:rPr dirty="0" sz="2900" spc="-10">
                <a:latin typeface="Times New Roman"/>
                <a:cs typeface="Times New Roman"/>
              </a:rPr>
              <a:t>files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114299" y="6305549"/>
            <a:ext cx="438150" cy="247650"/>
          </a:xfrm>
          <a:custGeom>
            <a:avLst/>
            <a:gdLst/>
            <a:ahLst/>
            <a:cxnLst/>
            <a:rect l="l" t="t" r="r" b="b"/>
            <a:pathLst>
              <a:path w="438150" h="247650">
                <a:moveTo>
                  <a:pt x="438149" y="247649"/>
                </a:moveTo>
                <a:lnTo>
                  <a:pt x="0" y="247649"/>
                </a:lnTo>
                <a:lnTo>
                  <a:pt x="0" y="0"/>
                </a:lnTo>
                <a:lnTo>
                  <a:pt x="438149" y="0"/>
                </a:lnTo>
                <a:lnTo>
                  <a:pt x="438149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10</a:t>
            </a:fld>
            <a:r>
              <a:rPr dirty="0" spc="165"/>
              <a:t> </a:t>
            </a:r>
            <a:r>
              <a:rPr dirty="0"/>
              <a:t>/</a:t>
            </a:r>
            <a:r>
              <a:rPr dirty="0" spc="165"/>
              <a:t> </a:t>
            </a:r>
            <a:r>
              <a:rPr dirty="0" spc="-35"/>
              <a:t>25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90"/>
              <a:t>File</a:t>
            </a:r>
            <a:r>
              <a:rPr dirty="0" spc="-295"/>
              <a:t> </a:t>
            </a:r>
            <a:r>
              <a:rPr dirty="0" spc="-75"/>
              <a:t>Access</a:t>
            </a:r>
            <a:r>
              <a:rPr dirty="0" spc="-195"/>
              <a:t> </a:t>
            </a:r>
            <a:r>
              <a:rPr dirty="0" spc="-75"/>
              <a:t>Permission</a:t>
            </a:r>
            <a:r>
              <a:rPr dirty="0" spc="-125"/>
              <a:t> </a:t>
            </a:r>
            <a:r>
              <a:rPr dirty="0" spc="-45"/>
              <a:t>Checks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400049" y="1066037"/>
            <a:ext cx="10629900" cy="5191125"/>
            <a:chOff x="400049" y="1066037"/>
            <a:chExt cx="10629900" cy="5191125"/>
          </a:xfrm>
        </p:grpSpPr>
        <p:sp>
          <p:nvSpPr>
            <p:cNvPr id="4" name="object 4" descr=""/>
            <p:cNvSpPr/>
            <p:nvPr/>
          </p:nvSpPr>
          <p:spPr>
            <a:xfrm>
              <a:off x="400049" y="1066037"/>
              <a:ext cx="10629900" cy="5191125"/>
            </a:xfrm>
            <a:custGeom>
              <a:avLst/>
              <a:gdLst/>
              <a:ahLst/>
              <a:cxnLst/>
              <a:rect l="l" t="t" r="r" b="b"/>
              <a:pathLst>
                <a:path w="10629900" h="5191125">
                  <a:moveTo>
                    <a:pt x="10591481" y="5190933"/>
                  </a:moveTo>
                  <a:lnTo>
                    <a:pt x="38417" y="5190933"/>
                  </a:lnTo>
                  <a:lnTo>
                    <a:pt x="32768" y="5189809"/>
                  </a:lnTo>
                  <a:lnTo>
                    <a:pt x="1123" y="5158165"/>
                  </a:lnTo>
                  <a:lnTo>
                    <a:pt x="0" y="5152516"/>
                  </a:lnTo>
                  <a:lnTo>
                    <a:pt x="0" y="5146643"/>
                  </a:lnTo>
                  <a:lnTo>
                    <a:pt x="0" y="38417"/>
                  </a:lnTo>
                  <a:lnTo>
                    <a:pt x="21915" y="5619"/>
                  </a:lnTo>
                  <a:lnTo>
                    <a:pt x="38417" y="0"/>
                  </a:lnTo>
                  <a:lnTo>
                    <a:pt x="10591481" y="0"/>
                  </a:lnTo>
                  <a:lnTo>
                    <a:pt x="10624279" y="21915"/>
                  </a:lnTo>
                  <a:lnTo>
                    <a:pt x="10629898" y="38417"/>
                  </a:lnTo>
                  <a:lnTo>
                    <a:pt x="10629898" y="5152516"/>
                  </a:lnTo>
                  <a:lnTo>
                    <a:pt x="10607983" y="5185314"/>
                  </a:lnTo>
                  <a:lnTo>
                    <a:pt x="10597130" y="5189809"/>
                  </a:lnTo>
                  <a:lnTo>
                    <a:pt x="10591481" y="5190933"/>
                  </a:lnTo>
                  <a:close/>
                </a:path>
              </a:pathLst>
            </a:custGeom>
            <a:solidFill>
              <a:srgbClr val="F0F0F0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2862643" y="1730406"/>
              <a:ext cx="5704840" cy="514350"/>
            </a:xfrm>
            <a:custGeom>
              <a:avLst/>
              <a:gdLst/>
              <a:ahLst/>
              <a:cxnLst/>
              <a:rect l="l" t="t" r="r" b="b"/>
              <a:pathLst>
                <a:path w="5704840" h="514350">
                  <a:moveTo>
                    <a:pt x="5673978" y="513778"/>
                  </a:moveTo>
                  <a:lnTo>
                    <a:pt x="30734" y="513778"/>
                  </a:lnTo>
                  <a:lnTo>
                    <a:pt x="26214" y="512879"/>
                  </a:lnTo>
                  <a:lnTo>
                    <a:pt x="0" y="483044"/>
                  </a:lnTo>
                  <a:lnTo>
                    <a:pt x="0" y="478345"/>
                  </a:lnTo>
                  <a:lnTo>
                    <a:pt x="0" y="30734"/>
                  </a:lnTo>
                  <a:lnTo>
                    <a:pt x="26214" y="899"/>
                  </a:lnTo>
                  <a:lnTo>
                    <a:pt x="30734" y="0"/>
                  </a:lnTo>
                  <a:lnTo>
                    <a:pt x="5673978" y="0"/>
                  </a:lnTo>
                  <a:lnTo>
                    <a:pt x="5703813" y="26214"/>
                  </a:lnTo>
                  <a:lnTo>
                    <a:pt x="5704712" y="30734"/>
                  </a:lnTo>
                  <a:lnTo>
                    <a:pt x="5704712" y="483044"/>
                  </a:lnTo>
                  <a:lnTo>
                    <a:pt x="5678497" y="512879"/>
                  </a:lnTo>
                  <a:lnTo>
                    <a:pt x="5673978" y="5137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2862643" y="1730406"/>
              <a:ext cx="5704840" cy="514350"/>
            </a:xfrm>
            <a:custGeom>
              <a:avLst/>
              <a:gdLst/>
              <a:ahLst/>
              <a:cxnLst/>
              <a:rect l="l" t="t" r="r" b="b"/>
              <a:pathLst>
                <a:path w="5704840" h="514350">
                  <a:moveTo>
                    <a:pt x="0" y="478345"/>
                  </a:moveTo>
                  <a:lnTo>
                    <a:pt x="0" y="35433"/>
                  </a:lnTo>
                  <a:lnTo>
                    <a:pt x="0" y="30734"/>
                  </a:lnTo>
                  <a:lnTo>
                    <a:pt x="899" y="26214"/>
                  </a:lnTo>
                  <a:lnTo>
                    <a:pt x="2697" y="21873"/>
                  </a:lnTo>
                  <a:lnTo>
                    <a:pt x="4495" y="17532"/>
                  </a:lnTo>
                  <a:lnTo>
                    <a:pt x="7055" y="13700"/>
                  </a:lnTo>
                  <a:lnTo>
                    <a:pt x="10378" y="10377"/>
                  </a:lnTo>
                  <a:lnTo>
                    <a:pt x="13700" y="7055"/>
                  </a:lnTo>
                  <a:lnTo>
                    <a:pt x="17532" y="4495"/>
                  </a:lnTo>
                  <a:lnTo>
                    <a:pt x="21873" y="2697"/>
                  </a:lnTo>
                  <a:lnTo>
                    <a:pt x="26214" y="899"/>
                  </a:lnTo>
                  <a:lnTo>
                    <a:pt x="30734" y="0"/>
                  </a:lnTo>
                  <a:lnTo>
                    <a:pt x="35433" y="0"/>
                  </a:lnTo>
                  <a:lnTo>
                    <a:pt x="5669280" y="0"/>
                  </a:lnTo>
                  <a:lnTo>
                    <a:pt x="5673978" y="0"/>
                  </a:lnTo>
                  <a:lnTo>
                    <a:pt x="5678498" y="899"/>
                  </a:lnTo>
                  <a:lnTo>
                    <a:pt x="5704712" y="30734"/>
                  </a:lnTo>
                  <a:lnTo>
                    <a:pt x="5704713" y="35433"/>
                  </a:lnTo>
                  <a:lnTo>
                    <a:pt x="5704713" y="478345"/>
                  </a:lnTo>
                  <a:lnTo>
                    <a:pt x="5682838" y="511081"/>
                  </a:lnTo>
                  <a:lnTo>
                    <a:pt x="5669280" y="513778"/>
                  </a:lnTo>
                  <a:lnTo>
                    <a:pt x="35433" y="513778"/>
                  </a:lnTo>
                  <a:lnTo>
                    <a:pt x="30734" y="513778"/>
                  </a:lnTo>
                  <a:lnTo>
                    <a:pt x="26214" y="512879"/>
                  </a:lnTo>
                  <a:lnTo>
                    <a:pt x="21873" y="511081"/>
                  </a:lnTo>
                  <a:lnTo>
                    <a:pt x="17532" y="509283"/>
                  </a:lnTo>
                  <a:lnTo>
                    <a:pt x="13700" y="506722"/>
                  </a:lnTo>
                  <a:lnTo>
                    <a:pt x="10378" y="503400"/>
                  </a:lnTo>
                  <a:lnTo>
                    <a:pt x="7055" y="500077"/>
                  </a:lnTo>
                  <a:lnTo>
                    <a:pt x="4495" y="496246"/>
                  </a:lnTo>
                  <a:lnTo>
                    <a:pt x="2697" y="491904"/>
                  </a:lnTo>
                  <a:lnTo>
                    <a:pt x="899" y="487563"/>
                  </a:lnTo>
                  <a:lnTo>
                    <a:pt x="0" y="483044"/>
                  </a:lnTo>
                  <a:lnTo>
                    <a:pt x="0" y="478345"/>
                  </a:lnTo>
                </a:path>
              </a:pathLst>
            </a:custGeom>
            <a:ln w="17716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5706141" y="2385916"/>
              <a:ext cx="17780" cy="133350"/>
            </a:xfrm>
            <a:custGeom>
              <a:avLst/>
              <a:gdLst/>
              <a:ahLst/>
              <a:cxnLst/>
              <a:rect l="l" t="t" r="r" b="b"/>
              <a:pathLst>
                <a:path w="17779" h="133350">
                  <a:moveTo>
                    <a:pt x="17716" y="132873"/>
                  </a:moveTo>
                  <a:lnTo>
                    <a:pt x="0" y="132873"/>
                  </a:lnTo>
                  <a:lnTo>
                    <a:pt x="0" y="0"/>
                  </a:lnTo>
                  <a:lnTo>
                    <a:pt x="17716" y="0"/>
                  </a:lnTo>
                  <a:lnTo>
                    <a:pt x="17716" y="132873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2277998" y="2571940"/>
              <a:ext cx="6874509" cy="523240"/>
            </a:xfrm>
            <a:custGeom>
              <a:avLst/>
              <a:gdLst/>
              <a:ahLst/>
              <a:cxnLst/>
              <a:rect l="l" t="t" r="r" b="b"/>
              <a:pathLst>
                <a:path w="6874509" h="523239">
                  <a:moveTo>
                    <a:pt x="6843267" y="522636"/>
                  </a:moveTo>
                  <a:lnTo>
                    <a:pt x="30734" y="522636"/>
                  </a:lnTo>
                  <a:lnTo>
                    <a:pt x="26214" y="521737"/>
                  </a:lnTo>
                  <a:lnTo>
                    <a:pt x="0" y="491902"/>
                  </a:lnTo>
                  <a:lnTo>
                    <a:pt x="0" y="487203"/>
                  </a:lnTo>
                  <a:lnTo>
                    <a:pt x="0" y="30734"/>
                  </a:lnTo>
                  <a:lnTo>
                    <a:pt x="26214" y="899"/>
                  </a:lnTo>
                  <a:lnTo>
                    <a:pt x="30734" y="0"/>
                  </a:lnTo>
                  <a:lnTo>
                    <a:pt x="6843267" y="0"/>
                  </a:lnTo>
                  <a:lnTo>
                    <a:pt x="6873102" y="26214"/>
                  </a:lnTo>
                  <a:lnTo>
                    <a:pt x="6874001" y="30734"/>
                  </a:lnTo>
                  <a:lnTo>
                    <a:pt x="6874001" y="491902"/>
                  </a:lnTo>
                  <a:lnTo>
                    <a:pt x="6847787" y="521737"/>
                  </a:lnTo>
                  <a:lnTo>
                    <a:pt x="6843267" y="52263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277998" y="2571940"/>
              <a:ext cx="6874509" cy="523240"/>
            </a:xfrm>
            <a:custGeom>
              <a:avLst/>
              <a:gdLst/>
              <a:ahLst/>
              <a:cxnLst/>
              <a:rect l="l" t="t" r="r" b="b"/>
              <a:pathLst>
                <a:path w="6874509" h="523239">
                  <a:moveTo>
                    <a:pt x="0" y="487203"/>
                  </a:moveTo>
                  <a:lnTo>
                    <a:pt x="0" y="35433"/>
                  </a:lnTo>
                  <a:lnTo>
                    <a:pt x="0" y="30734"/>
                  </a:lnTo>
                  <a:lnTo>
                    <a:pt x="898" y="26214"/>
                  </a:lnTo>
                  <a:lnTo>
                    <a:pt x="2696" y="21873"/>
                  </a:lnTo>
                  <a:lnTo>
                    <a:pt x="4495" y="17532"/>
                  </a:lnTo>
                  <a:lnTo>
                    <a:pt x="7055" y="13700"/>
                  </a:lnTo>
                  <a:lnTo>
                    <a:pt x="10378" y="10378"/>
                  </a:lnTo>
                  <a:lnTo>
                    <a:pt x="13700" y="7055"/>
                  </a:lnTo>
                  <a:lnTo>
                    <a:pt x="17532" y="4495"/>
                  </a:lnTo>
                  <a:lnTo>
                    <a:pt x="21873" y="2697"/>
                  </a:lnTo>
                  <a:lnTo>
                    <a:pt x="26214" y="899"/>
                  </a:lnTo>
                  <a:lnTo>
                    <a:pt x="30734" y="0"/>
                  </a:lnTo>
                  <a:lnTo>
                    <a:pt x="35433" y="0"/>
                  </a:lnTo>
                  <a:lnTo>
                    <a:pt x="6838569" y="0"/>
                  </a:lnTo>
                  <a:lnTo>
                    <a:pt x="6843267" y="0"/>
                  </a:lnTo>
                  <a:lnTo>
                    <a:pt x="6847787" y="899"/>
                  </a:lnTo>
                  <a:lnTo>
                    <a:pt x="6871304" y="21873"/>
                  </a:lnTo>
                  <a:lnTo>
                    <a:pt x="6873102" y="26214"/>
                  </a:lnTo>
                  <a:lnTo>
                    <a:pt x="6874001" y="30734"/>
                  </a:lnTo>
                  <a:lnTo>
                    <a:pt x="6874002" y="35433"/>
                  </a:lnTo>
                  <a:lnTo>
                    <a:pt x="6874002" y="487203"/>
                  </a:lnTo>
                  <a:lnTo>
                    <a:pt x="6874001" y="491902"/>
                  </a:lnTo>
                  <a:lnTo>
                    <a:pt x="6873102" y="496422"/>
                  </a:lnTo>
                  <a:lnTo>
                    <a:pt x="6871304" y="500763"/>
                  </a:lnTo>
                  <a:lnTo>
                    <a:pt x="6869506" y="505104"/>
                  </a:lnTo>
                  <a:lnTo>
                    <a:pt x="6852128" y="519939"/>
                  </a:lnTo>
                  <a:lnTo>
                    <a:pt x="6847787" y="521737"/>
                  </a:lnTo>
                  <a:lnTo>
                    <a:pt x="6843267" y="522636"/>
                  </a:lnTo>
                  <a:lnTo>
                    <a:pt x="6838569" y="522636"/>
                  </a:lnTo>
                  <a:lnTo>
                    <a:pt x="35433" y="522636"/>
                  </a:lnTo>
                  <a:lnTo>
                    <a:pt x="30734" y="522636"/>
                  </a:lnTo>
                  <a:lnTo>
                    <a:pt x="26214" y="521737"/>
                  </a:lnTo>
                  <a:lnTo>
                    <a:pt x="21873" y="519939"/>
                  </a:lnTo>
                  <a:lnTo>
                    <a:pt x="17532" y="518141"/>
                  </a:lnTo>
                  <a:lnTo>
                    <a:pt x="2696" y="500763"/>
                  </a:lnTo>
                  <a:lnTo>
                    <a:pt x="898" y="496422"/>
                  </a:lnTo>
                  <a:lnTo>
                    <a:pt x="0" y="491902"/>
                  </a:lnTo>
                  <a:lnTo>
                    <a:pt x="0" y="487203"/>
                  </a:lnTo>
                </a:path>
              </a:pathLst>
            </a:custGeom>
            <a:ln w="17716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5706141" y="3236308"/>
              <a:ext cx="17780" cy="133350"/>
            </a:xfrm>
            <a:custGeom>
              <a:avLst/>
              <a:gdLst/>
              <a:ahLst/>
              <a:cxnLst/>
              <a:rect l="l" t="t" r="r" b="b"/>
              <a:pathLst>
                <a:path w="17779" h="133350">
                  <a:moveTo>
                    <a:pt x="17716" y="132873"/>
                  </a:moveTo>
                  <a:lnTo>
                    <a:pt x="0" y="132873"/>
                  </a:lnTo>
                  <a:lnTo>
                    <a:pt x="0" y="0"/>
                  </a:lnTo>
                  <a:lnTo>
                    <a:pt x="17716" y="0"/>
                  </a:lnTo>
                  <a:lnTo>
                    <a:pt x="17716" y="132873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904970" y="3422332"/>
              <a:ext cx="9620250" cy="842010"/>
            </a:xfrm>
            <a:custGeom>
              <a:avLst/>
              <a:gdLst/>
              <a:ahLst/>
              <a:cxnLst/>
              <a:rect l="l" t="t" r="r" b="b"/>
              <a:pathLst>
                <a:path w="9620250" h="842010">
                  <a:moveTo>
                    <a:pt x="9589325" y="841533"/>
                  </a:moveTo>
                  <a:lnTo>
                    <a:pt x="30734" y="841533"/>
                  </a:lnTo>
                  <a:lnTo>
                    <a:pt x="26214" y="840634"/>
                  </a:lnTo>
                  <a:lnTo>
                    <a:pt x="0" y="810799"/>
                  </a:lnTo>
                  <a:lnTo>
                    <a:pt x="0" y="806100"/>
                  </a:lnTo>
                  <a:lnTo>
                    <a:pt x="0" y="30734"/>
                  </a:lnTo>
                  <a:lnTo>
                    <a:pt x="26214" y="899"/>
                  </a:lnTo>
                  <a:lnTo>
                    <a:pt x="30734" y="0"/>
                  </a:lnTo>
                  <a:lnTo>
                    <a:pt x="9589325" y="0"/>
                  </a:lnTo>
                  <a:lnTo>
                    <a:pt x="9619159" y="26214"/>
                  </a:lnTo>
                  <a:lnTo>
                    <a:pt x="9620058" y="30734"/>
                  </a:lnTo>
                  <a:lnTo>
                    <a:pt x="9620058" y="810799"/>
                  </a:lnTo>
                  <a:lnTo>
                    <a:pt x="9593844" y="840634"/>
                  </a:lnTo>
                  <a:lnTo>
                    <a:pt x="9589325" y="84153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904970" y="3422332"/>
              <a:ext cx="9620250" cy="842010"/>
            </a:xfrm>
            <a:custGeom>
              <a:avLst/>
              <a:gdLst/>
              <a:ahLst/>
              <a:cxnLst/>
              <a:rect l="l" t="t" r="r" b="b"/>
              <a:pathLst>
                <a:path w="9620250" h="842010">
                  <a:moveTo>
                    <a:pt x="0" y="806100"/>
                  </a:moveTo>
                  <a:lnTo>
                    <a:pt x="0" y="35433"/>
                  </a:lnTo>
                  <a:lnTo>
                    <a:pt x="0" y="30734"/>
                  </a:lnTo>
                  <a:lnTo>
                    <a:pt x="899" y="26214"/>
                  </a:lnTo>
                  <a:lnTo>
                    <a:pt x="2697" y="21872"/>
                  </a:lnTo>
                  <a:lnTo>
                    <a:pt x="4495" y="17532"/>
                  </a:lnTo>
                  <a:lnTo>
                    <a:pt x="7055" y="13700"/>
                  </a:lnTo>
                  <a:lnTo>
                    <a:pt x="10378" y="10378"/>
                  </a:lnTo>
                  <a:lnTo>
                    <a:pt x="13700" y="7055"/>
                  </a:lnTo>
                  <a:lnTo>
                    <a:pt x="17532" y="4495"/>
                  </a:lnTo>
                  <a:lnTo>
                    <a:pt x="21873" y="2697"/>
                  </a:lnTo>
                  <a:lnTo>
                    <a:pt x="26214" y="899"/>
                  </a:lnTo>
                  <a:lnTo>
                    <a:pt x="30734" y="0"/>
                  </a:lnTo>
                  <a:lnTo>
                    <a:pt x="35433" y="0"/>
                  </a:lnTo>
                  <a:lnTo>
                    <a:pt x="9584626" y="0"/>
                  </a:lnTo>
                  <a:lnTo>
                    <a:pt x="9589325" y="0"/>
                  </a:lnTo>
                  <a:lnTo>
                    <a:pt x="9593844" y="899"/>
                  </a:lnTo>
                  <a:lnTo>
                    <a:pt x="9598185" y="2697"/>
                  </a:lnTo>
                  <a:lnTo>
                    <a:pt x="9602526" y="4495"/>
                  </a:lnTo>
                  <a:lnTo>
                    <a:pt x="9606358" y="7055"/>
                  </a:lnTo>
                  <a:lnTo>
                    <a:pt x="9609681" y="10378"/>
                  </a:lnTo>
                  <a:lnTo>
                    <a:pt x="9613004" y="13700"/>
                  </a:lnTo>
                  <a:lnTo>
                    <a:pt x="9620059" y="35433"/>
                  </a:lnTo>
                  <a:lnTo>
                    <a:pt x="9620059" y="806100"/>
                  </a:lnTo>
                  <a:lnTo>
                    <a:pt x="9598185" y="838836"/>
                  </a:lnTo>
                  <a:lnTo>
                    <a:pt x="9584626" y="841533"/>
                  </a:lnTo>
                  <a:lnTo>
                    <a:pt x="35433" y="841533"/>
                  </a:lnTo>
                  <a:lnTo>
                    <a:pt x="2697" y="819660"/>
                  </a:lnTo>
                  <a:lnTo>
                    <a:pt x="899" y="815319"/>
                  </a:lnTo>
                  <a:lnTo>
                    <a:pt x="0" y="810799"/>
                  </a:lnTo>
                  <a:lnTo>
                    <a:pt x="0" y="806100"/>
                  </a:lnTo>
                </a:path>
              </a:pathLst>
            </a:custGeom>
            <a:ln w="17716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5706141" y="4405598"/>
              <a:ext cx="17780" cy="133350"/>
            </a:xfrm>
            <a:custGeom>
              <a:avLst/>
              <a:gdLst/>
              <a:ahLst/>
              <a:cxnLst/>
              <a:rect l="l" t="t" r="r" b="b"/>
              <a:pathLst>
                <a:path w="17779" h="133350">
                  <a:moveTo>
                    <a:pt x="17716" y="132873"/>
                  </a:moveTo>
                  <a:lnTo>
                    <a:pt x="0" y="132873"/>
                  </a:lnTo>
                  <a:lnTo>
                    <a:pt x="0" y="0"/>
                  </a:lnTo>
                  <a:lnTo>
                    <a:pt x="17716" y="0"/>
                  </a:lnTo>
                  <a:lnTo>
                    <a:pt x="17716" y="132873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3633311" y="4591621"/>
              <a:ext cx="4163695" cy="514350"/>
            </a:xfrm>
            <a:custGeom>
              <a:avLst/>
              <a:gdLst/>
              <a:ahLst/>
              <a:cxnLst/>
              <a:rect l="l" t="t" r="r" b="b"/>
              <a:pathLst>
                <a:path w="4163695" h="514350">
                  <a:moveTo>
                    <a:pt x="4132642" y="513777"/>
                  </a:moveTo>
                  <a:lnTo>
                    <a:pt x="30734" y="513777"/>
                  </a:lnTo>
                  <a:lnTo>
                    <a:pt x="26214" y="512878"/>
                  </a:lnTo>
                  <a:lnTo>
                    <a:pt x="0" y="483043"/>
                  </a:lnTo>
                  <a:lnTo>
                    <a:pt x="0" y="478345"/>
                  </a:lnTo>
                  <a:lnTo>
                    <a:pt x="0" y="30734"/>
                  </a:lnTo>
                  <a:lnTo>
                    <a:pt x="26214" y="898"/>
                  </a:lnTo>
                  <a:lnTo>
                    <a:pt x="30734" y="0"/>
                  </a:lnTo>
                  <a:lnTo>
                    <a:pt x="4132642" y="0"/>
                  </a:lnTo>
                  <a:lnTo>
                    <a:pt x="4162477" y="26214"/>
                  </a:lnTo>
                  <a:lnTo>
                    <a:pt x="4163377" y="30734"/>
                  </a:lnTo>
                  <a:lnTo>
                    <a:pt x="4163377" y="483043"/>
                  </a:lnTo>
                  <a:lnTo>
                    <a:pt x="4137161" y="512878"/>
                  </a:lnTo>
                  <a:lnTo>
                    <a:pt x="4132642" y="51377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3633311" y="4591621"/>
              <a:ext cx="4163695" cy="514350"/>
            </a:xfrm>
            <a:custGeom>
              <a:avLst/>
              <a:gdLst/>
              <a:ahLst/>
              <a:cxnLst/>
              <a:rect l="l" t="t" r="r" b="b"/>
              <a:pathLst>
                <a:path w="4163695" h="514350">
                  <a:moveTo>
                    <a:pt x="0" y="478345"/>
                  </a:moveTo>
                  <a:lnTo>
                    <a:pt x="0" y="35433"/>
                  </a:lnTo>
                  <a:lnTo>
                    <a:pt x="0" y="30734"/>
                  </a:lnTo>
                  <a:lnTo>
                    <a:pt x="899" y="26214"/>
                  </a:lnTo>
                  <a:lnTo>
                    <a:pt x="2697" y="21872"/>
                  </a:lnTo>
                  <a:lnTo>
                    <a:pt x="4495" y="17531"/>
                  </a:lnTo>
                  <a:lnTo>
                    <a:pt x="7055" y="13699"/>
                  </a:lnTo>
                  <a:lnTo>
                    <a:pt x="10378" y="10377"/>
                  </a:lnTo>
                  <a:lnTo>
                    <a:pt x="13700" y="7055"/>
                  </a:lnTo>
                  <a:lnTo>
                    <a:pt x="17531" y="4494"/>
                  </a:lnTo>
                  <a:lnTo>
                    <a:pt x="21873" y="2696"/>
                  </a:lnTo>
                  <a:lnTo>
                    <a:pt x="26214" y="898"/>
                  </a:lnTo>
                  <a:lnTo>
                    <a:pt x="30734" y="0"/>
                  </a:lnTo>
                  <a:lnTo>
                    <a:pt x="35433" y="0"/>
                  </a:lnTo>
                  <a:lnTo>
                    <a:pt x="4127944" y="0"/>
                  </a:lnTo>
                  <a:lnTo>
                    <a:pt x="4132642" y="0"/>
                  </a:lnTo>
                  <a:lnTo>
                    <a:pt x="4137161" y="898"/>
                  </a:lnTo>
                  <a:lnTo>
                    <a:pt x="4163377" y="30734"/>
                  </a:lnTo>
                  <a:lnTo>
                    <a:pt x="4163377" y="35433"/>
                  </a:lnTo>
                  <a:lnTo>
                    <a:pt x="4163377" y="478345"/>
                  </a:lnTo>
                  <a:lnTo>
                    <a:pt x="4141502" y="511080"/>
                  </a:lnTo>
                  <a:lnTo>
                    <a:pt x="4137161" y="512878"/>
                  </a:lnTo>
                  <a:lnTo>
                    <a:pt x="4132642" y="513777"/>
                  </a:lnTo>
                  <a:lnTo>
                    <a:pt x="4127944" y="513778"/>
                  </a:lnTo>
                  <a:lnTo>
                    <a:pt x="35433" y="513778"/>
                  </a:lnTo>
                  <a:lnTo>
                    <a:pt x="30734" y="513777"/>
                  </a:lnTo>
                  <a:lnTo>
                    <a:pt x="26214" y="512878"/>
                  </a:lnTo>
                  <a:lnTo>
                    <a:pt x="21873" y="511080"/>
                  </a:lnTo>
                  <a:lnTo>
                    <a:pt x="17532" y="509282"/>
                  </a:lnTo>
                  <a:lnTo>
                    <a:pt x="13700" y="506722"/>
                  </a:lnTo>
                  <a:lnTo>
                    <a:pt x="10378" y="503399"/>
                  </a:lnTo>
                  <a:lnTo>
                    <a:pt x="7055" y="500077"/>
                  </a:lnTo>
                  <a:lnTo>
                    <a:pt x="4494" y="496245"/>
                  </a:lnTo>
                  <a:lnTo>
                    <a:pt x="2696" y="491904"/>
                  </a:lnTo>
                  <a:lnTo>
                    <a:pt x="898" y="487563"/>
                  </a:lnTo>
                  <a:lnTo>
                    <a:pt x="0" y="483043"/>
                  </a:lnTo>
                  <a:lnTo>
                    <a:pt x="0" y="478345"/>
                  </a:lnTo>
                </a:path>
              </a:pathLst>
            </a:custGeom>
            <a:ln w="17716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5706141" y="5247131"/>
              <a:ext cx="17780" cy="133350"/>
            </a:xfrm>
            <a:custGeom>
              <a:avLst/>
              <a:gdLst/>
              <a:ahLst/>
              <a:cxnLst/>
              <a:rect l="l" t="t" r="r" b="b"/>
              <a:pathLst>
                <a:path w="17779" h="133350">
                  <a:moveTo>
                    <a:pt x="17716" y="132873"/>
                  </a:moveTo>
                  <a:lnTo>
                    <a:pt x="0" y="132873"/>
                  </a:lnTo>
                  <a:lnTo>
                    <a:pt x="0" y="0"/>
                  </a:lnTo>
                  <a:lnTo>
                    <a:pt x="17716" y="0"/>
                  </a:lnTo>
                  <a:lnTo>
                    <a:pt x="17716" y="132873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967960" y="5433155"/>
              <a:ext cx="7494270" cy="514350"/>
            </a:xfrm>
            <a:custGeom>
              <a:avLst/>
              <a:gdLst/>
              <a:ahLst/>
              <a:cxnLst/>
              <a:rect l="l" t="t" r="r" b="b"/>
              <a:pathLst>
                <a:path w="7494270" h="514350">
                  <a:moveTo>
                    <a:pt x="7463344" y="513777"/>
                  </a:moveTo>
                  <a:lnTo>
                    <a:pt x="30734" y="513777"/>
                  </a:lnTo>
                  <a:lnTo>
                    <a:pt x="26214" y="512878"/>
                  </a:lnTo>
                  <a:lnTo>
                    <a:pt x="0" y="483043"/>
                  </a:lnTo>
                  <a:lnTo>
                    <a:pt x="0" y="478345"/>
                  </a:lnTo>
                  <a:lnTo>
                    <a:pt x="0" y="30734"/>
                  </a:lnTo>
                  <a:lnTo>
                    <a:pt x="26214" y="899"/>
                  </a:lnTo>
                  <a:lnTo>
                    <a:pt x="30734" y="0"/>
                  </a:lnTo>
                  <a:lnTo>
                    <a:pt x="7463344" y="0"/>
                  </a:lnTo>
                  <a:lnTo>
                    <a:pt x="7493179" y="26214"/>
                  </a:lnTo>
                  <a:lnTo>
                    <a:pt x="7494079" y="30734"/>
                  </a:lnTo>
                  <a:lnTo>
                    <a:pt x="7494079" y="483043"/>
                  </a:lnTo>
                  <a:lnTo>
                    <a:pt x="7467864" y="512878"/>
                  </a:lnTo>
                  <a:lnTo>
                    <a:pt x="7463344" y="51377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967960" y="5433155"/>
              <a:ext cx="7494270" cy="514350"/>
            </a:xfrm>
            <a:custGeom>
              <a:avLst/>
              <a:gdLst/>
              <a:ahLst/>
              <a:cxnLst/>
              <a:rect l="l" t="t" r="r" b="b"/>
              <a:pathLst>
                <a:path w="7494270" h="514350">
                  <a:moveTo>
                    <a:pt x="0" y="478345"/>
                  </a:moveTo>
                  <a:lnTo>
                    <a:pt x="0" y="35433"/>
                  </a:lnTo>
                  <a:lnTo>
                    <a:pt x="0" y="30734"/>
                  </a:lnTo>
                  <a:lnTo>
                    <a:pt x="899" y="26214"/>
                  </a:lnTo>
                  <a:lnTo>
                    <a:pt x="2697" y="21873"/>
                  </a:lnTo>
                  <a:lnTo>
                    <a:pt x="4495" y="17531"/>
                  </a:lnTo>
                  <a:lnTo>
                    <a:pt x="7055" y="13699"/>
                  </a:lnTo>
                  <a:lnTo>
                    <a:pt x="30734" y="0"/>
                  </a:lnTo>
                  <a:lnTo>
                    <a:pt x="35433" y="0"/>
                  </a:lnTo>
                  <a:lnTo>
                    <a:pt x="7458647" y="0"/>
                  </a:lnTo>
                  <a:lnTo>
                    <a:pt x="7463344" y="0"/>
                  </a:lnTo>
                  <a:lnTo>
                    <a:pt x="7467864" y="899"/>
                  </a:lnTo>
                  <a:lnTo>
                    <a:pt x="7494079" y="30734"/>
                  </a:lnTo>
                  <a:lnTo>
                    <a:pt x="7494080" y="35433"/>
                  </a:lnTo>
                  <a:lnTo>
                    <a:pt x="7494080" y="478345"/>
                  </a:lnTo>
                  <a:lnTo>
                    <a:pt x="7494079" y="483043"/>
                  </a:lnTo>
                  <a:lnTo>
                    <a:pt x="7493179" y="487563"/>
                  </a:lnTo>
                  <a:lnTo>
                    <a:pt x="7491381" y="491904"/>
                  </a:lnTo>
                  <a:lnTo>
                    <a:pt x="7489583" y="496245"/>
                  </a:lnTo>
                  <a:lnTo>
                    <a:pt x="7472205" y="511080"/>
                  </a:lnTo>
                  <a:lnTo>
                    <a:pt x="7467864" y="512878"/>
                  </a:lnTo>
                  <a:lnTo>
                    <a:pt x="7463344" y="513777"/>
                  </a:lnTo>
                  <a:lnTo>
                    <a:pt x="7458647" y="513778"/>
                  </a:lnTo>
                  <a:lnTo>
                    <a:pt x="35433" y="513778"/>
                  </a:lnTo>
                  <a:lnTo>
                    <a:pt x="30734" y="513777"/>
                  </a:lnTo>
                  <a:lnTo>
                    <a:pt x="26214" y="512878"/>
                  </a:lnTo>
                  <a:lnTo>
                    <a:pt x="21873" y="511080"/>
                  </a:lnTo>
                  <a:lnTo>
                    <a:pt x="17532" y="509282"/>
                  </a:lnTo>
                  <a:lnTo>
                    <a:pt x="2697" y="491904"/>
                  </a:lnTo>
                  <a:lnTo>
                    <a:pt x="899" y="487563"/>
                  </a:lnTo>
                  <a:lnTo>
                    <a:pt x="0" y="483043"/>
                  </a:lnTo>
                  <a:lnTo>
                    <a:pt x="0" y="478345"/>
                  </a:lnTo>
                </a:path>
              </a:pathLst>
            </a:custGeom>
            <a:ln w="17716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1603006" y="1200899"/>
            <a:ext cx="8223884" cy="46335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2050" spc="-45">
                <a:solidFill>
                  <a:srgbClr val="373C3C"/>
                </a:solidFill>
                <a:latin typeface="Times New Roman"/>
                <a:cs typeface="Times New Roman"/>
              </a:rPr>
              <a:t>Permission</a:t>
            </a:r>
            <a:r>
              <a:rPr dirty="0" sz="2050" spc="-65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dirty="0" sz="2050" spc="-35">
                <a:solidFill>
                  <a:srgbClr val="373C3C"/>
                </a:solidFill>
                <a:latin typeface="Times New Roman"/>
                <a:cs typeface="Times New Roman"/>
              </a:rPr>
              <a:t>check</a:t>
            </a:r>
            <a:r>
              <a:rPr dirty="0" sz="2050" spc="-65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dirty="0" sz="2050" spc="-10">
                <a:solidFill>
                  <a:srgbClr val="373C3C"/>
                </a:solidFill>
                <a:latin typeface="Times New Roman"/>
                <a:cs typeface="Times New Roman"/>
              </a:rPr>
              <a:t>sequence:</a:t>
            </a:r>
            <a:endParaRPr sz="2050">
              <a:latin typeface="Times New Roman"/>
              <a:cs typeface="Times New Roman"/>
            </a:endParaRPr>
          </a:p>
          <a:p>
            <a:pPr marL="1692910" indent="-247650">
              <a:lnSpc>
                <a:spcPct val="100000"/>
              </a:lnSpc>
              <a:spcBef>
                <a:spcPts val="2215"/>
              </a:spcBef>
              <a:buAutoNum type="arabicPeriod"/>
              <a:tabLst>
                <a:tab pos="1692910" algn="l"/>
              </a:tabLst>
            </a:pPr>
            <a:r>
              <a:rPr dirty="0" sz="2050">
                <a:latin typeface="Times New Roman"/>
                <a:cs typeface="Times New Roman"/>
              </a:rPr>
              <a:t>If</a:t>
            </a:r>
            <a:r>
              <a:rPr dirty="0" sz="2050" spc="-75">
                <a:latin typeface="Times New Roman"/>
                <a:cs typeface="Times New Roman"/>
              </a:rPr>
              <a:t> </a:t>
            </a:r>
            <a:r>
              <a:rPr dirty="0" sz="2050" spc="-40">
                <a:latin typeface="Times New Roman"/>
                <a:cs typeface="Times New Roman"/>
              </a:rPr>
              <a:t>effective</a:t>
            </a:r>
            <a:r>
              <a:rPr dirty="0" sz="2050" spc="-70">
                <a:latin typeface="Times New Roman"/>
                <a:cs typeface="Times New Roman"/>
              </a:rPr>
              <a:t> </a:t>
            </a:r>
            <a:r>
              <a:rPr dirty="0" sz="2050" spc="-35">
                <a:latin typeface="Times New Roman"/>
                <a:cs typeface="Times New Roman"/>
              </a:rPr>
              <a:t>user</a:t>
            </a:r>
            <a:r>
              <a:rPr dirty="0" sz="2050" spc="-75">
                <a:latin typeface="Times New Roman"/>
                <a:cs typeface="Times New Roman"/>
              </a:rPr>
              <a:t> </a:t>
            </a:r>
            <a:r>
              <a:rPr dirty="0" sz="2050" spc="-20">
                <a:latin typeface="Times New Roman"/>
                <a:cs typeface="Times New Roman"/>
              </a:rPr>
              <a:t>ID</a:t>
            </a:r>
            <a:r>
              <a:rPr dirty="0" sz="2050" spc="-70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is</a:t>
            </a:r>
            <a:r>
              <a:rPr dirty="0" sz="2050" spc="-70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0</a:t>
            </a:r>
            <a:r>
              <a:rPr dirty="0" sz="2050" spc="-75">
                <a:latin typeface="Times New Roman"/>
                <a:cs typeface="Times New Roman"/>
              </a:rPr>
              <a:t> </a:t>
            </a:r>
            <a:r>
              <a:rPr dirty="0" sz="2050" spc="-40">
                <a:latin typeface="Times New Roman"/>
                <a:cs typeface="Times New Roman"/>
              </a:rPr>
              <a:t>(superuser),</a:t>
            </a:r>
            <a:r>
              <a:rPr dirty="0" sz="2050" spc="-70">
                <a:latin typeface="Times New Roman"/>
                <a:cs typeface="Times New Roman"/>
              </a:rPr>
              <a:t> </a:t>
            </a:r>
            <a:r>
              <a:rPr dirty="0" sz="2050" spc="-45">
                <a:latin typeface="Times New Roman"/>
                <a:cs typeface="Times New Roman"/>
              </a:rPr>
              <a:t>access</a:t>
            </a:r>
            <a:r>
              <a:rPr dirty="0" sz="2050" spc="-70">
                <a:latin typeface="Times New Roman"/>
                <a:cs typeface="Times New Roman"/>
              </a:rPr>
              <a:t> </a:t>
            </a:r>
            <a:r>
              <a:rPr dirty="0" sz="2050" spc="-10">
                <a:latin typeface="Times New Roman"/>
                <a:cs typeface="Times New Roman"/>
              </a:rPr>
              <a:t>allowed</a:t>
            </a:r>
            <a:endParaRPr sz="2050">
              <a:latin typeface="Times New Roman"/>
              <a:cs typeface="Times New Roman"/>
            </a:endParaRPr>
          </a:p>
          <a:p>
            <a:pPr algn="ctr" marL="227329">
              <a:lnSpc>
                <a:spcPct val="100000"/>
              </a:lnSpc>
              <a:spcBef>
                <a:spcPts val="2035"/>
              </a:spcBef>
            </a:pPr>
            <a:r>
              <a:rPr dirty="0" sz="1600" spc="295">
                <a:latin typeface="Times New Roman"/>
                <a:cs typeface="Times New Roman"/>
              </a:rPr>
              <a:t>▼</a:t>
            </a:r>
            <a:endParaRPr sz="1600">
              <a:latin typeface="Times New Roman"/>
              <a:cs typeface="Times New Roman"/>
            </a:endParaRPr>
          </a:p>
          <a:p>
            <a:pPr marL="1108710" indent="-247650">
              <a:lnSpc>
                <a:spcPct val="100000"/>
              </a:lnSpc>
              <a:spcBef>
                <a:spcPts val="210"/>
              </a:spcBef>
              <a:buAutoNum type="arabicPeriod" startAt="2"/>
              <a:tabLst>
                <a:tab pos="1108710" algn="l"/>
              </a:tabLst>
            </a:pPr>
            <a:r>
              <a:rPr dirty="0" sz="2050">
                <a:latin typeface="Times New Roman"/>
                <a:cs typeface="Times New Roman"/>
              </a:rPr>
              <a:t>If</a:t>
            </a:r>
            <a:r>
              <a:rPr dirty="0" sz="2050" spc="-95">
                <a:latin typeface="Times New Roman"/>
                <a:cs typeface="Times New Roman"/>
              </a:rPr>
              <a:t> </a:t>
            </a:r>
            <a:r>
              <a:rPr dirty="0" sz="2050" spc="-40">
                <a:latin typeface="Times New Roman"/>
                <a:cs typeface="Times New Roman"/>
              </a:rPr>
              <a:t>effective</a:t>
            </a:r>
            <a:r>
              <a:rPr dirty="0" sz="2050" spc="-80">
                <a:latin typeface="Times New Roman"/>
                <a:cs typeface="Times New Roman"/>
              </a:rPr>
              <a:t> </a:t>
            </a:r>
            <a:r>
              <a:rPr dirty="0" sz="2050" spc="-35">
                <a:latin typeface="Times New Roman"/>
                <a:cs typeface="Times New Roman"/>
              </a:rPr>
              <a:t>user</a:t>
            </a:r>
            <a:r>
              <a:rPr dirty="0" sz="2050" spc="-85">
                <a:latin typeface="Times New Roman"/>
                <a:cs typeface="Times New Roman"/>
              </a:rPr>
              <a:t> </a:t>
            </a:r>
            <a:r>
              <a:rPr dirty="0" sz="2050" spc="-20">
                <a:latin typeface="Times New Roman"/>
                <a:cs typeface="Times New Roman"/>
              </a:rPr>
              <a:t>ID</a:t>
            </a:r>
            <a:r>
              <a:rPr dirty="0" sz="2050" spc="-80">
                <a:latin typeface="Times New Roman"/>
                <a:cs typeface="Times New Roman"/>
              </a:rPr>
              <a:t> </a:t>
            </a:r>
            <a:r>
              <a:rPr dirty="0" sz="2050" spc="-40">
                <a:latin typeface="Times New Roman"/>
                <a:cs typeface="Times New Roman"/>
              </a:rPr>
              <a:t>matches</a:t>
            </a:r>
            <a:r>
              <a:rPr dirty="0" sz="2050" spc="-80">
                <a:latin typeface="Times New Roman"/>
                <a:cs typeface="Times New Roman"/>
              </a:rPr>
              <a:t> </a:t>
            </a:r>
            <a:r>
              <a:rPr dirty="0" sz="2050" spc="-10">
                <a:latin typeface="Times New Roman"/>
                <a:cs typeface="Times New Roman"/>
              </a:rPr>
              <a:t>file</a:t>
            </a:r>
            <a:r>
              <a:rPr dirty="0" sz="2050" spc="-85">
                <a:latin typeface="Times New Roman"/>
                <a:cs typeface="Times New Roman"/>
              </a:rPr>
              <a:t> </a:t>
            </a:r>
            <a:r>
              <a:rPr dirty="0" sz="2050" spc="-55">
                <a:latin typeface="Times New Roman"/>
                <a:cs typeface="Times New Roman"/>
              </a:rPr>
              <a:t>owner,</a:t>
            </a:r>
            <a:r>
              <a:rPr dirty="0" sz="2050" spc="-75">
                <a:latin typeface="Times New Roman"/>
                <a:cs typeface="Times New Roman"/>
              </a:rPr>
              <a:t> </a:t>
            </a:r>
            <a:r>
              <a:rPr dirty="0" sz="2050" spc="-35">
                <a:latin typeface="Times New Roman"/>
                <a:cs typeface="Times New Roman"/>
              </a:rPr>
              <a:t>check</a:t>
            </a:r>
            <a:r>
              <a:rPr dirty="0" sz="2050" spc="-80">
                <a:latin typeface="Times New Roman"/>
                <a:cs typeface="Times New Roman"/>
              </a:rPr>
              <a:t> </a:t>
            </a:r>
            <a:r>
              <a:rPr dirty="0" sz="2050" spc="-35">
                <a:latin typeface="Times New Roman"/>
                <a:cs typeface="Times New Roman"/>
              </a:rPr>
              <a:t>user</a:t>
            </a:r>
            <a:r>
              <a:rPr dirty="0" sz="2050" spc="-80">
                <a:latin typeface="Times New Roman"/>
                <a:cs typeface="Times New Roman"/>
              </a:rPr>
              <a:t> </a:t>
            </a:r>
            <a:r>
              <a:rPr dirty="0" sz="2050" spc="-10">
                <a:latin typeface="Times New Roman"/>
                <a:cs typeface="Times New Roman"/>
              </a:rPr>
              <a:t>permissions</a:t>
            </a:r>
            <a:endParaRPr sz="2050">
              <a:latin typeface="Times New Roman"/>
              <a:cs typeface="Times New Roman"/>
            </a:endParaRPr>
          </a:p>
          <a:p>
            <a:pPr algn="ctr" marL="227329">
              <a:lnSpc>
                <a:spcPct val="100000"/>
              </a:lnSpc>
              <a:spcBef>
                <a:spcPts val="2105"/>
              </a:spcBef>
            </a:pPr>
            <a:r>
              <a:rPr dirty="0" sz="1600" spc="295">
                <a:latin typeface="Times New Roman"/>
                <a:cs typeface="Times New Roman"/>
              </a:rPr>
              <a:t>▼</a:t>
            </a:r>
            <a:endParaRPr sz="1600">
              <a:latin typeface="Times New Roman"/>
              <a:cs typeface="Times New Roman"/>
            </a:endParaRPr>
          </a:p>
          <a:p>
            <a:pPr marL="259715" marR="5080" indent="-247650">
              <a:lnSpc>
                <a:spcPct val="102099"/>
              </a:lnSpc>
              <a:spcBef>
                <a:spcPts val="160"/>
              </a:spcBef>
              <a:buAutoNum type="arabicPeriod" startAt="3"/>
              <a:tabLst>
                <a:tab pos="3519170" algn="l"/>
              </a:tabLst>
            </a:pPr>
            <a:r>
              <a:rPr dirty="0" sz="2050">
                <a:latin typeface="Times New Roman"/>
                <a:cs typeface="Times New Roman"/>
              </a:rPr>
              <a:t>If</a:t>
            </a:r>
            <a:r>
              <a:rPr dirty="0" sz="2050" spc="-85">
                <a:latin typeface="Times New Roman"/>
                <a:cs typeface="Times New Roman"/>
              </a:rPr>
              <a:t> </a:t>
            </a:r>
            <a:r>
              <a:rPr dirty="0" sz="2050" spc="-40">
                <a:latin typeface="Times New Roman"/>
                <a:cs typeface="Times New Roman"/>
              </a:rPr>
              <a:t>effective</a:t>
            </a:r>
            <a:r>
              <a:rPr dirty="0" sz="2050" spc="-80">
                <a:latin typeface="Times New Roman"/>
                <a:cs typeface="Times New Roman"/>
              </a:rPr>
              <a:t> </a:t>
            </a:r>
            <a:r>
              <a:rPr dirty="0" sz="2050" spc="-35">
                <a:latin typeface="Times New Roman"/>
                <a:cs typeface="Times New Roman"/>
              </a:rPr>
              <a:t>group</a:t>
            </a:r>
            <a:r>
              <a:rPr dirty="0" sz="2050" spc="-85">
                <a:latin typeface="Times New Roman"/>
                <a:cs typeface="Times New Roman"/>
              </a:rPr>
              <a:t> </a:t>
            </a:r>
            <a:r>
              <a:rPr dirty="0" sz="2050" spc="-20">
                <a:latin typeface="Times New Roman"/>
                <a:cs typeface="Times New Roman"/>
              </a:rPr>
              <a:t>ID</a:t>
            </a:r>
            <a:r>
              <a:rPr dirty="0" sz="2050" spc="-80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or</a:t>
            </a:r>
            <a:r>
              <a:rPr dirty="0" sz="2050" spc="-85">
                <a:latin typeface="Times New Roman"/>
                <a:cs typeface="Times New Roman"/>
              </a:rPr>
              <a:t> </a:t>
            </a:r>
            <a:r>
              <a:rPr dirty="0" sz="2050" spc="-45">
                <a:latin typeface="Times New Roman"/>
                <a:cs typeface="Times New Roman"/>
              </a:rPr>
              <a:t>supplementary</a:t>
            </a:r>
            <a:r>
              <a:rPr dirty="0" sz="2050" spc="-80">
                <a:latin typeface="Times New Roman"/>
                <a:cs typeface="Times New Roman"/>
              </a:rPr>
              <a:t> </a:t>
            </a:r>
            <a:r>
              <a:rPr dirty="0" sz="2050" spc="-35">
                <a:latin typeface="Times New Roman"/>
                <a:cs typeface="Times New Roman"/>
              </a:rPr>
              <a:t>group</a:t>
            </a:r>
            <a:r>
              <a:rPr dirty="0" sz="2050" spc="-85">
                <a:latin typeface="Times New Roman"/>
                <a:cs typeface="Times New Roman"/>
              </a:rPr>
              <a:t> </a:t>
            </a:r>
            <a:r>
              <a:rPr dirty="0" sz="2050" spc="-40">
                <a:latin typeface="Times New Roman"/>
                <a:cs typeface="Times New Roman"/>
              </a:rPr>
              <a:t>IDs</a:t>
            </a:r>
            <a:r>
              <a:rPr dirty="0" sz="2050" spc="-80">
                <a:latin typeface="Times New Roman"/>
                <a:cs typeface="Times New Roman"/>
              </a:rPr>
              <a:t> </a:t>
            </a:r>
            <a:r>
              <a:rPr dirty="0" sz="2050" spc="-45">
                <a:latin typeface="Times New Roman"/>
                <a:cs typeface="Times New Roman"/>
              </a:rPr>
              <a:t>match</a:t>
            </a:r>
            <a:r>
              <a:rPr dirty="0" sz="2050" spc="-85">
                <a:latin typeface="Times New Roman"/>
                <a:cs typeface="Times New Roman"/>
              </a:rPr>
              <a:t> </a:t>
            </a:r>
            <a:r>
              <a:rPr dirty="0" sz="2050" spc="-10">
                <a:latin typeface="Times New Roman"/>
                <a:cs typeface="Times New Roman"/>
              </a:rPr>
              <a:t>file</a:t>
            </a:r>
            <a:r>
              <a:rPr dirty="0" sz="2050" spc="-80">
                <a:latin typeface="Times New Roman"/>
                <a:cs typeface="Times New Roman"/>
              </a:rPr>
              <a:t> </a:t>
            </a:r>
            <a:r>
              <a:rPr dirty="0" sz="2050" spc="-35">
                <a:latin typeface="Times New Roman"/>
                <a:cs typeface="Times New Roman"/>
              </a:rPr>
              <a:t>group,</a:t>
            </a:r>
            <a:r>
              <a:rPr dirty="0" sz="2050" spc="-85">
                <a:latin typeface="Times New Roman"/>
                <a:cs typeface="Times New Roman"/>
              </a:rPr>
              <a:t> </a:t>
            </a:r>
            <a:r>
              <a:rPr dirty="0" sz="2050" spc="-35">
                <a:latin typeface="Times New Roman"/>
                <a:cs typeface="Times New Roman"/>
              </a:rPr>
              <a:t>check</a:t>
            </a:r>
            <a:r>
              <a:rPr dirty="0" sz="2050" spc="-80">
                <a:latin typeface="Times New Roman"/>
                <a:cs typeface="Times New Roman"/>
              </a:rPr>
              <a:t> </a:t>
            </a:r>
            <a:r>
              <a:rPr dirty="0" sz="2050" spc="-50">
                <a:latin typeface="Times New Roman"/>
                <a:cs typeface="Times New Roman"/>
              </a:rPr>
              <a:t>group </a:t>
            </a:r>
            <a:r>
              <a:rPr dirty="0" sz="2050" spc="-50">
                <a:latin typeface="Times New Roman"/>
                <a:cs typeface="Times New Roman"/>
              </a:rPr>
              <a:t>	</a:t>
            </a:r>
            <a:r>
              <a:rPr dirty="0" sz="2050" spc="-10">
                <a:latin typeface="Times New Roman"/>
                <a:cs typeface="Times New Roman"/>
              </a:rPr>
              <a:t>permissions</a:t>
            </a:r>
            <a:endParaRPr sz="2050">
              <a:latin typeface="Times New Roman"/>
              <a:cs typeface="Times New Roman"/>
            </a:endParaRPr>
          </a:p>
          <a:p>
            <a:pPr algn="ctr" marL="227329">
              <a:lnSpc>
                <a:spcPct val="100000"/>
              </a:lnSpc>
              <a:spcBef>
                <a:spcPts val="2105"/>
              </a:spcBef>
            </a:pPr>
            <a:r>
              <a:rPr dirty="0" sz="1600" spc="295">
                <a:latin typeface="Times New Roman"/>
                <a:cs typeface="Times New Roman"/>
              </a:rPr>
              <a:t>▼</a:t>
            </a:r>
            <a:endParaRPr sz="1600">
              <a:latin typeface="Times New Roman"/>
              <a:cs typeface="Times New Roman"/>
            </a:endParaRPr>
          </a:p>
          <a:p>
            <a:pPr marL="2465070" indent="-247650">
              <a:lnSpc>
                <a:spcPct val="100000"/>
              </a:lnSpc>
              <a:spcBef>
                <a:spcPts val="210"/>
              </a:spcBef>
              <a:buAutoNum type="arabicPeriod" startAt="4"/>
              <a:tabLst>
                <a:tab pos="2465070" algn="l"/>
              </a:tabLst>
            </a:pPr>
            <a:r>
              <a:rPr dirty="0" sz="2050" spc="-45">
                <a:latin typeface="Times New Roman"/>
                <a:cs typeface="Times New Roman"/>
              </a:rPr>
              <a:t>Otherwise,</a:t>
            </a:r>
            <a:r>
              <a:rPr dirty="0" sz="2050" spc="-75">
                <a:latin typeface="Times New Roman"/>
                <a:cs typeface="Times New Roman"/>
              </a:rPr>
              <a:t> </a:t>
            </a:r>
            <a:r>
              <a:rPr dirty="0" sz="2050" spc="-35">
                <a:latin typeface="Times New Roman"/>
                <a:cs typeface="Times New Roman"/>
              </a:rPr>
              <a:t>check</a:t>
            </a:r>
            <a:r>
              <a:rPr dirty="0" sz="2050" spc="-75">
                <a:latin typeface="Times New Roman"/>
                <a:cs typeface="Times New Roman"/>
              </a:rPr>
              <a:t> </a:t>
            </a:r>
            <a:r>
              <a:rPr dirty="0" sz="2050" spc="-30">
                <a:latin typeface="Times New Roman"/>
                <a:cs typeface="Times New Roman"/>
              </a:rPr>
              <a:t>other</a:t>
            </a:r>
            <a:r>
              <a:rPr dirty="0" sz="2050" spc="-70">
                <a:latin typeface="Times New Roman"/>
                <a:cs typeface="Times New Roman"/>
              </a:rPr>
              <a:t> </a:t>
            </a:r>
            <a:r>
              <a:rPr dirty="0" sz="2050" spc="-10">
                <a:latin typeface="Times New Roman"/>
                <a:cs typeface="Times New Roman"/>
              </a:rPr>
              <a:t>permissions</a:t>
            </a:r>
            <a:endParaRPr sz="2050">
              <a:latin typeface="Times New Roman"/>
              <a:cs typeface="Times New Roman"/>
            </a:endParaRPr>
          </a:p>
          <a:p>
            <a:pPr algn="ctr" marL="227329">
              <a:lnSpc>
                <a:spcPct val="100000"/>
              </a:lnSpc>
              <a:spcBef>
                <a:spcPts val="2035"/>
              </a:spcBef>
            </a:pPr>
            <a:r>
              <a:rPr dirty="0" sz="1600" spc="295">
                <a:latin typeface="Times New Roman"/>
                <a:cs typeface="Times New Roman"/>
              </a:rPr>
              <a:t>▼</a:t>
            </a:r>
            <a:endParaRPr sz="1600">
              <a:latin typeface="Times New Roman"/>
              <a:cs typeface="Times New Roman"/>
            </a:endParaRPr>
          </a:p>
          <a:p>
            <a:pPr marL="795020" indent="-247650">
              <a:lnSpc>
                <a:spcPct val="100000"/>
              </a:lnSpc>
              <a:spcBef>
                <a:spcPts val="210"/>
              </a:spcBef>
              <a:buAutoNum type="arabicPeriod" startAt="5"/>
              <a:tabLst>
                <a:tab pos="795020" algn="l"/>
              </a:tabLst>
            </a:pPr>
            <a:r>
              <a:rPr dirty="0" sz="2050">
                <a:latin typeface="Times New Roman"/>
                <a:cs typeface="Times New Roman"/>
              </a:rPr>
              <a:t>If</a:t>
            </a:r>
            <a:r>
              <a:rPr dirty="0" sz="2050" spc="-70">
                <a:latin typeface="Times New Roman"/>
                <a:cs typeface="Times New Roman"/>
              </a:rPr>
              <a:t> </a:t>
            </a:r>
            <a:r>
              <a:rPr dirty="0" sz="2050" spc="-40">
                <a:latin typeface="Times New Roman"/>
                <a:cs typeface="Times New Roman"/>
              </a:rPr>
              <a:t>appropriate</a:t>
            </a:r>
            <a:r>
              <a:rPr dirty="0" sz="2050" spc="-70">
                <a:latin typeface="Times New Roman"/>
                <a:cs typeface="Times New Roman"/>
              </a:rPr>
              <a:t> </a:t>
            </a:r>
            <a:r>
              <a:rPr dirty="0" sz="2050" spc="-45">
                <a:latin typeface="Times New Roman"/>
                <a:cs typeface="Times New Roman"/>
              </a:rPr>
              <a:t>permission</a:t>
            </a:r>
            <a:r>
              <a:rPr dirty="0" sz="2050" spc="-70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bit</a:t>
            </a:r>
            <a:r>
              <a:rPr dirty="0" sz="2050" spc="-70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is</a:t>
            </a:r>
            <a:r>
              <a:rPr dirty="0" sz="2050" spc="-70">
                <a:latin typeface="Times New Roman"/>
                <a:cs typeface="Times New Roman"/>
              </a:rPr>
              <a:t> </a:t>
            </a:r>
            <a:r>
              <a:rPr dirty="0" sz="2050" spc="-20">
                <a:latin typeface="Times New Roman"/>
                <a:cs typeface="Times New Roman"/>
              </a:rPr>
              <a:t>set,</a:t>
            </a:r>
            <a:r>
              <a:rPr dirty="0" sz="2050" spc="-70">
                <a:latin typeface="Times New Roman"/>
                <a:cs typeface="Times New Roman"/>
              </a:rPr>
              <a:t> </a:t>
            </a:r>
            <a:r>
              <a:rPr dirty="0" sz="2050" spc="-45">
                <a:latin typeface="Times New Roman"/>
                <a:cs typeface="Times New Roman"/>
              </a:rPr>
              <a:t>access</a:t>
            </a:r>
            <a:r>
              <a:rPr dirty="0" sz="2050" spc="-65">
                <a:latin typeface="Times New Roman"/>
                <a:cs typeface="Times New Roman"/>
              </a:rPr>
              <a:t> </a:t>
            </a:r>
            <a:r>
              <a:rPr dirty="0" sz="2050" spc="-40">
                <a:latin typeface="Times New Roman"/>
                <a:cs typeface="Times New Roman"/>
              </a:rPr>
              <a:t>allowed;</a:t>
            </a:r>
            <a:r>
              <a:rPr dirty="0" sz="2050" spc="-70">
                <a:latin typeface="Times New Roman"/>
                <a:cs typeface="Times New Roman"/>
              </a:rPr>
              <a:t> </a:t>
            </a:r>
            <a:r>
              <a:rPr dirty="0" sz="2050" spc="-40">
                <a:latin typeface="Times New Roman"/>
                <a:cs typeface="Times New Roman"/>
              </a:rPr>
              <a:t>otherwise,</a:t>
            </a:r>
            <a:r>
              <a:rPr dirty="0" sz="2050" spc="-70">
                <a:latin typeface="Times New Roman"/>
                <a:cs typeface="Times New Roman"/>
              </a:rPr>
              <a:t> </a:t>
            </a:r>
            <a:r>
              <a:rPr dirty="0" sz="2050" spc="-10">
                <a:latin typeface="Times New Roman"/>
                <a:cs typeface="Times New Roman"/>
              </a:rPr>
              <a:t>denied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0" name="object 20" descr=""/>
          <p:cNvSpPr/>
          <p:nvPr/>
        </p:nvSpPr>
        <p:spPr>
          <a:xfrm>
            <a:off x="114299" y="6305549"/>
            <a:ext cx="438150" cy="247650"/>
          </a:xfrm>
          <a:custGeom>
            <a:avLst/>
            <a:gdLst/>
            <a:ahLst/>
            <a:cxnLst/>
            <a:rect l="l" t="t" r="r" b="b"/>
            <a:pathLst>
              <a:path w="438150" h="247650">
                <a:moveTo>
                  <a:pt x="438149" y="247649"/>
                </a:moveTo>
                <a:lnTo>
                  <a:pt x="0" y="247649"/>
                </a:lnTo>
                <a:lnTo>
                  <a:pt x="0" y="0"/>
                </a:lnTo>
                <a:lnTo>
                  <a:pt x="438149" y="0"/>
                </a:lnTo>
                <a:lnTo>
                  <a:pt x="438149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10</a:t>
            </a:fld>
            <a:r>
              <a:rPr dirty="0" spc="165"/>
              <a:t> </a:t>
            </a:r>
            <a:r>
              <a:rPr dirty="0"/>
              <a:t>/</a:t>
            </a:r>
            <a:r>
              <a:rPr dirty="0" spc="165"/>
              <a:t> </a:t>
            </a:r>
            <a:r>
              <a:rPr dirty="0" spc="-35"/>
              <a:t>25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30"/>
              <a:t>File</a:t>
            </a:r>
            <a:r>
              <a:rPr dirty="0" spc="-260"/>
              <a:t> </a:t>
            </a:r>
            <a:r>
              <a:rPr dirty="0" spc="-80"/>
              <a:t>Ownership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400049" y="1101470"/>
            <a:ext cx="5102860" cy="5129530"/>
            <a:chOff x="400049" y="1101470"/>
            <a:chExt cx="5102860" cy="5129530"/>
          </a:xfrm>
        </p:grpSpPr>
        <p:sp>
          <p:nvSpPr>
            <p:cNvPr id="4" name="object 4" descr=""/>
            <p:cNvSpPr/>
            <p:nvPr/>
          </p:nvSpPr>
          <p:spPr>
            <a:xfrm>
              <a:off x="400049" y="1101470"/>
              <a:ext cx="5102860" cy="5129530"/>
            </a:xfrm>
            <a:custGeom>
              <a:avLst/>
              <a:gdLst/>
              <a:ahLst/>
              <a:cxnLst/>
              <a:rect l="l" t="t" r="r" b="b"/>
              <a:pathLst>
                <a:path w="5102860" h="5129530">
                  <a:moveTo>
                    <a:pt x="5063933" y="5128926"/>
                  </a:moveTo>
                  <a:lnTo>
                    <a:pt x="38417" y="5128926"/>
                  </a:lnTo>
                  <a:lnTo>
                    <a:pt x="32768" y="5127802"/>
                  </a:lnTo>
                  <a:lnTo>
                    <a:pt x="1123" y="5096158"/>
                  </a:lnTo>
                  <a:lnTo>
                    <a:pt x="0" y="5090508"/>
                  </a:lnTo>
                  <a:lnTo>
                    <a:pt x="0" y="5084635"/>
                  </a:lnTo>
                  <a:lnTo>
                    <a:pt x="0" y="38417"/>
                  </a:lnTo>
                  <a:lnTo>
                    <a:pt x="21915" y="5619"/>
                  </a:lnTo>
                  <a:lnTo>
                    <a:pt x="38417" y="0"/>
                  </a:lnTo>
                  <a:lnTo>
                    <a:pt x="5063933" y="0"/>
                  </a:lnTo>
                  <a:lnTo>
                    <a:pt x="5096732" y="21915"/>
                  </a:lnTo>
                  <a:lnTo>
                    <a:pt x="5102351" y="38417"/>
                  </a:lnTo>
                  <a:lnTo>
                    <a:pt x="5102351" y="5090508"/>
                  </a:lnTo>
                  <a:lnTo>
                    <a:pt x="5080435" y="5123307"/>
                  </a:lnTo>
                  <a:lnTo>
                    <a:pt x="5069582" y="5127802"/>
                  </a:lnTo>
                  <a:lnTo>
                    <a:pt x="5063933" y="5128926"/>
                  </a:lnTo>
                  <a:close/>
                </a:path>
              </a:pathLst>
            </a:custGeom>
            <a:solidFill>
              <a:srgbClr val="F0F0F0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1269" y="2067019"/>
              <a:ext cx="106299" cy="106298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1269" y="2988277"/>
              <a:ext cx="106299" cy="106299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1269" y="3909535"/>
              <a:ext cx="106299" cy="106298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1269" y="4830794"/>
              <a:ext cx="106299" cy="106298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189865" rIns="0" bIns="0" rtlCol="0" vert="horz">
            <a:spAutoFit/>
          </a:bodyPr>
          <a:lstStyle/>
          <a:p>
            <a:pPr marL="270510">
              <a:lnSpc>
                <a:spcPct val="100000"/>
              </a:lnSpc>
              <a:spcBef>
                <a:spcPts val="1495"/>
              </a:spcBef>
            </a:pPr>
            <a:r>
              <a:rPr dirty="0" spc="-20"/>
              <a:t>File</a:t>
            </a:r>
            <a:r>
              <a:rPr dirty="0" spc="-140"/>
              <a:t> </a:t>
            </a:r>
            <a:r>
              <a:rPr dirty="0" spc="-40"/>
              <a:t>owner</a:t>
            </a:r>
            <a:r>
              <a:rPr dirty="0" spc="-140"/>
              <a:t> </a:t>
            </a:r>
            <a:r>
              <a:rPr dirty="0" spc="-10"/>
              <a:t>(st_uid):</a:t>
            </a:r>
          </a:p>
          <a:p>
            <a:pPr marL="12700" marR="5080">
              <a:lnSpc>
                <a:spcPct val="104200"/>
              </a:lnSpc>
              <a:spcBef>
                <a:spcPts val="1260"/>
              </a:spcBef>
            </a:pPr>
            <a:r>
              <a:rPr dirty="0" spc="-35">
                <a:solidFill>
                  <a:srgbClr val="000000"/>
                </a:solidFill>
              </a:rPr>
              <a:t>Initially</a:t>
            </a:r>
            <a:r>
              <a:rPr dirty="0" spc="-114">
                <a:solidFill>
                  <a:srgbClr val="000000"/>
                </a:solidFill>
              </a:rPr>
              <a:t> </a:t>
            </a:r>
            <a:r>
              <a:rPr dirty="0" spc="-10">
                <a:solidFill>
                  <a:srgbClr val="000000"/>
                </a:solidFill>
              </a:rPr>
              <a:t>set</a:t>
            </a:r>
            <a:r>
              <a:rPr dirty="0" spc="-114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to</a:t>
            </a:r>
            <a:r>
              <a:rPr dirty="0" spc="-114">
                <a:solidFill>
                  <a:srgbClr val="000000"/>
                </a:solidFill>
              </a:rPr>
              <a:t> </a:t>
            </a:r>
            <a:r>
              <a:rPr dirty="0" spc="-50">
                <a:solidFill>
                  <a:srgbClr val="000000"/>
                </a:solidFill>
              </a:rPr>
              <a:t>effective</a:t>
            </a:r>
            <a:r>
              <a:rPr dirty="0" spc="-114">
                <a:solidFill>
                  <a:srgbClr val="000000"/>
                </a:solidFill>
              </a:rPr>
              <a:t> </a:t>
            </a:r>
            <a:r>
              <a:rPr dirty="0" spc="-20">
                <a:solidFill>
                  <a:srgbClr val="000000"/>
                </a:solidFill>
              </a:rPr>
              <a:t>user </a:t>
            </a:r>
            <a:r>
              <a:rPr dirty="0">
                <a:solidFill>
                  <a:srgbClr val="000000"/>
                </a:solidFill>
              </a:rPr>
              <a:t>ID</a:t>
            </a:r>
            <a:r>
              <a:rPr dirty="0" spc="-13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dirty="0" spc="-135">
                <a:solidFill>
                  <a:srgbClr val="000000"/>
                </a:solidFill>
              </a:rPr>
              <a:t> </a:t>
            </a:r>
            <a:r>
              <a:rPr dirty="0" spc="-40">
                <a:solidFill>
                  <a:srgbClr val="000000"/>
                </a:solidFill>
              </a:rPr>
              <a:t>creating</a:t>
            </a:r>
            <a:r>
              <a:rPr dirty="0" spc="-135">
                <a:solidFill>
                  <a:srgbClr val="000000"/>
                </a:solidFill>
              </a:rPr>
              <a:t> </a:t>
            </a:r>
            <a:r>
              <a:rPr dirty="0" spc="-10">
                <a:solidFill>
                  <a:srgbClr val="000000"/>
                </a:solidFill>
              </a:rPr>
              <a:t>process</a:t>
            </a:r>
          </a:p>
          <a:p>
            <a:pPr marL="12700" marR="429895">
              <a:lnSpc>
                <a:spcPct val="104200"/>
              </a:lnSpc>
            </a:pPr>
            <a:r>
              <a:rPr dirty="0" spc="-25">
                <a:solidFill>
                  <a:srgbClr val="000000"/>
                </a:solidFill>
              </a:rPr>
              <a:t>Can</a:t>
            </a:r>
            <a:r>
              <a:rPr dirty="0" spc="-13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be</a:t>
            </a:r>
            <a:r>
              <a:rPr dirty="0" spc="-125">
                <a:solidFill>
                  <a:srgbClr val="000000"/>
                </a:solidFill>
              </a:rPr>
              <a:t> </a:t>
            </a:r>
            <a:r>
              <a:rPr dirty="0" spc="-55">
                <a:solidFill>
                  <a:srgbClr val="000000"/>
                </a:solidFill>
              </a:rPr>
              <a:t>changed</a:t>
            </a:r>
            <a:r>
              <a:rPr dirty="0" spc="-125">
                <a:solidFill>
                  <a:srgbClr val="000000"/>
                </a:solidFill>
              </a:rPr>
              <a:t> </a:t>
            </a:r>
            <a:r>
              <a:rPr dirty="0" spc="-20">
                <a:solidFill>
                  <a:srgbClr val="000000"/>
                </a:solidFill>
              </a:rPr>
              <a:t>with </a:t>
            </a:r>
            <a:r>
              <a:rPr dirty="0" spc="-45">
                <a:solidFill>
                  <a:srgbClr val="000000"/>
                </a:solidFill>
              </a:rPr>
              <a:t>chown()</a:t>
            </a:r>
            <a:r>
              <a:rPr dirty="0" spc="-13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by</a:t>
            </a:r>
            <a:r>
              <a:rPr dirty="0" spc="-130">
                <a:solidFill>
                  <a:srgbClr val="000000"/>
                </a:solidFill>
              </a:rPr>
              <a:t> </a:t>
            </a:r>
            <a:r>
              <a:rPr dirty="0" spc="-10">
                <a:solidFill>
                  <a:srgbClr val="000000"/>
                </a:solidFill>
              </a:rPr>
              <a:t>superuser </a:t>
            </a:r>
            <a:r>
              <a:rPr dirty="0" spc="-40">
                <a:solidFill>
                  <a:srgbClr val="000000"/>
                </a:solidFill>
              </a:rPr>
              <a:t>Controls</a:t>
            </a:r>
            <a:r>
              <a:rPr dirty="0" spc="-135">
                <a:solidFill>
                  <a:srgbClr val="000000"/>
                </a:solidFill>
              </a:rPr>
              <a:t> </a:t>
            </a:r>
            <a:r>
              <a:rPr dirty="0" spc="-25">
                <a:solidFill>
                  <a:srgbClr val="000000"/>
                </a:solidFill>
              </a:rPr>
              <a:t>user</a:t>
            </a:r>
            <a:r>
              <a:rPr dirty="0" spc="-135">
                <a:solidFill>
                  <a:srgbClr val="000000"/>
                </a:solidFill>
              </a:rPr>
              <a:t> </a:t>
            </a:r>
            <a:r>
              <a:rPr dirty="0" spc="-45">
                <a:solidFill>
                  <a:srgbClr val="000000"/>
                </a:solidFill>
              </a:rPr>
              <a:t>permission </a:t>
            </a:r>
            <a:r>
              <a:rPr dirty="0" spc="-10">
                <a:solidFill>
                  <a:srgbClr val="000000"/>
                </a:solidFill>
              </a:rPr>
              <a:t>checks</a:t>
            </a:r>
          </a:p>
          <a:p>
            <a:pPr marL="12700" marR="775970">
              <a:lnSpc>
                <a:spcPct val="104200"/>
              </a:lnSpc>
            </a:pPr>
            <a:r>
              <a:rPr dirty="0" spc="-45">
                <a:solidFill>
                  <a:srgbClr val="000000"/>
                </a:solidFill>
              </a:rPr>
              <a:t>Owner</a:t>
            </a:r>
            <a:r>
              <a:rPr dirty="0" spc="-140">
                <a:solidFill>
                  <a:srgbClr val="000000"/>
                </a:solidFill>
              </a:rPr>
              <a:t> </a:t>
            </a:r>
            <a:r>
              <a:rPr dirty="0" spc="-20">
                <a:solidFill>
                  <a:srgbClr val="000000"/>
                </a:solidFill>
              </a:rPr>
              <a:t>can</a:t>
            </a:r>
            <a:r>
              <a:rPr dirty="0" spc="-145">
                <a:solidFill>
                  <a:srgbClr val="000000"/>
                </a:solidFill>
              </a:rPr>
              <a:t> </a:t>
            </a:r>
            <a:r>
              <a:rPr dirty="0" spc="-45">
                <a:solidFill>
                  <a:srgbClr val="000000"/>
                </a:solidFill>
              </a:rPr>
              <a:t>change</a:t>
            </a:r>
            <a:r>
              <a:rPr dirty="0" spc="-135">
                <a:solidFill>
                  <a:srgbClr val="000000"/>
                </a:solidFill>
              </a:rPr>
              <a:t> </a:t>
            </a:r>
            <a:r>
              <a:rPr dirty="0" spc="-20">
                <a:solidFill>
                  <a:srgbClr val="000000"/>
                </a:solidFill>
              </a:rPr>
              <a:t>file </a:t>
            </a:r>
            <a:r>
              <a:rPr dirty="0" spc="-10">
                <a:solidFill>
                  <a:srgbClr val="000000"/>
                </a:solidFill>
              </a:rPr>
              <a:t>permissions</a:t>
            </a:r>
          </a:p>
        </p:txBody>
      </p:sp>
      <p:sp>
        <p:nvSpPr>
          <p:cNvPr id="10" name="object 10" descr=""/>
          <p:cNvSpPr/>
          <p:nvPr/>
        </p:nvSpPr>
        <p:spPr>
          <a:xfrm>
            <a:off x="6999446" y="2527648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80">
                <a:moveTo>
                  <a:pt x="106299" y="106299"/>
                </a:moveTo>
                <a:lnTo>
                  <a:pt x="0" y="106299"/>
                </a:lnTo>
                <a:lnTo>
                  <a:pt x="0" y="0"/>
                </a:lnTo>
                <a:lnTo>
                  <a:pt x="106299" y="0"/>
                </a:lnTo>
                <a:lnTo>
                  <a:pt x="106299" y="106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6999446" y="3448906"/>
            <a:ext cx="106680" cy="106680"/>
          </a:xfrm>
          <a:custGeom>
            <a:avLst/>
            <a:gdLst/>
            <a:ahLst/>
            <a:cxnLst/>
            <a:rect l="l" t="t" r="r" b="b"/>
            <a:pathLst>
              <a:path w="106679" h="106679">
                <a:moveTo>
                  <a:pt x="106299" y="106299"/>
                </a:moveTo>
                <a:lnTo>
                  <a:pt x="0" y="106299"/>
                </a:lnTo>
                <a:lnTo>
                  <a:pt x="0" y="0"/>
                </a:lnTo>
                <a:lnTo>
                  <a:pt x="106299" y="0"/>
                </a:lnTo>
                <a:lnTo>
                  <a:pt x="106299" y="106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2" name="object 12" descr=""/>
          <p:cNvGrpSpPr/>
          <p:nvPr/>
        </p:nvGrpSpPr>
        <p:grpSpPr>
          <a:xfrm>
            <a:off x="5679566" y="1101470"/>
            <a:ext cx="5102860" cy="5129530"/>
            <a:chOff x="5679566" y="1101470"/>
            <a:chExt cx="5102860" cy="5129530"/>
          </a:xfrm>
        </p:grpSpPr>
        <p:sp>
          <p:nvSpPr>
            <p:cNvPr id="13" name="object 13" descr=""/>
            <p:cNvSpPr/>
            <p:nvPr/>
          </p:nvSpPr>
          <p:spPr>
            <a:xfrm>
              <a:off x="5679566" y="1101470"/>
              <a:ext cx="5102860" cy="5129530"/>
            </a:xfrm>
            <a:custGeom>
              <a:avLst/>
              <a:gdLst/>
              <a:ahLst/>
              <a:cxnLst/>
              <a:rect l="l" t="t" r="r" b="b"/>
              <a:pathLst>
                <a:path w="5102859" h="5129530">
                  <a:moveTo>
                    <a:pt x="5063933" y="5128926"/>
                  </a:moveTo>
                  <a:lnTo>
                    <a:pt x="38417" y="5128926"/>
                  </a:lnTo>
                  <a:lnTo>
                    <a:pt x="32768" y="5127802"/>
                  </a:lnTo>
                  <a:lnTo>
                    <a:pt x="1123" y="5096158"/>
                  </a:lnTo>
                  <a:lnTo>
                    <a:pt x="0" y="5090508"/>
                  </a:lnTo>
                  <a:lnTo>
                    <a:pt x="0" y="5084635"/>
                  </a:lnTo>
                  <a:lnTo>
                    <a:pt x="0" y="38417"/>
                  </a:lnTo>
                  <a:lnTo>
                    <a:pt x="21915" y="5619"/>
                  </a:lnTo>
                  <a:lnTo>
                    <a:pt x="38417" y="0"/>
                  </a:lnTo>
                  <a:lnTo>
                    <a:pt x="5063933" y="0"/>
                  </a:lnTo>
                  <a:lnTo>
                    <a:pt x="5096731" y="21915"/>
                  </a:lnTo>
                  <a:lnTo>
                    <a:pt x="5102351" y="38417"/>
                  </a:lnTo>
                  <a:lnTo>
                    <a:pt x="5102351" y="5090508"/>
                  </a:lnTo>
                  <a:lnTo>
                    <a:pt x="5080435" y="5123307"/>
                  </a:lnTo>
                  <a:lnTo>
                    <a:pt x="5069583" y="5127802"/>
                  </a:lnTo>
                  <a:lnTo>
                    <a:pt x="5063933" y="5128926"/>
                  </a:lnTo>
                  <a:close/>
                </a:path>
              </a:pathLst>
            </a:custGeom>
            <a:solidFill>
              <a:srgbClr val="F0F0F0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90786" y="2067019"/>
              <a:ext cx="106299" cy="106298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90786" y="4370164"/>
              <a:ext cx="106299" cy="106299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90786" y="5291422"/>
              <a:ext cx="106299" cy="106299"/>
            </a:xfrm>
            <a:prstGeom prst="rect">
              <a:avLst/>
            </a:prstGeom>
          </p:spPr>
        </p:pic>
      </p:grpSp>
      <p:sp>
        <p:nvSpPr>
          <p:cNvPr id="17" name="object 17" descr=""/>
          <p:cNvSpPr txBox="1"/>
          <p:nvPr/>
        </p:nvSpPr>
        <p:spPr>
          <a:xfrm>
            <a:off x="6552691" y="1047875"/>
            <a:ext cx="3823970" cy="49510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759460" indent="287020">
              <a:lnSpc>
                <a:spcPct val="140300"/>
              </a:lnSpc>
              <a:spcBef>
                <a:spcPts val="95"/>
              </a:spcBef>
            </a:pPr>
            <a:r>
              <a:rPr dirty="0" sz="2900" spc="-20">
                <a:solidFill>
                  <a:srgbClr val="373C3C"/>
                </a:solidFill>
                <a:latin typeface="Times New Roman"/>
                <a:cs typeface="Times New Roman"/>
              </a:rPr>
              <a:t>File</a:t>
            </a:r>
            <a:r>
              <a:rPr dirty="0" sz="2900" spc="-150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dirty="0" sz="2900" spc="-30">
                <a:solidFill>
                  <a:srgbClr val="373C3C"/>
                </a:solidFill>
                <a:latin typeface="Times New Roman"/>
                <a:cs typeface="Times New Roman"/>
              </a:rPr>
              <a:t>group</a:t>
            </a:r>
            <a:r>
              <a:rPr dirty="0" sz="2900" spc="-145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dirty="0" sz="2900" spc="-45">
                <a:solidFill>
                  <a:srgbClr val="373C3C"/>
                </a:solidFill>
                <a:latin typeface="Times New Roman"/>
                <a:cs typeface="Times New Roman"/>
              </a:rPr>
              <a:t>(st_gid): </a:t>
            </a:r>
            <a:r>
              <a:rPr dirty="0" sz="2900" spc="-25">
                <a:latin typeface="Times New Roman"/>
                <a:cs typeface="Times New Roman"/>
              </a:rPr>
              <a:t>Can</a:t>
            </a:r>
            <a:r>
              <a:rPr dirty="0" sz="2900" spc="-155">
                <a:latin typeface="Times New Roman"/>
                <a:cs typeface="Times New Roman"/>
              </a:rPr>
              <a:t> </a:t>
            </a:r>
            <a:r>
              <a:rPr dirty="0" sz="2900">
                <a:latin typeface="Times New Roman"/>
                <a:cs typeface="Times New Roman"/>
              </a:rPr>
              <a:t>be</a:t>
            </a:r>
            <a:r>
              <a:rPr dirty="0" sz="2900" spc="-155">
                <a:latin typeface="Times New Roman"/>
                <a:cs typeface="Times New Roman"/>
              </a:rPr>
              <a:t> </a:t>
            </a:r>
            <a:r>
              <a:rPr dirty="0" sz="2900" spc="-10">
                <a:latin typeface="Times New Roman"/>
                <a:cs typeface="Times New Roman"/>
              </a:rPr>
              <a:t>set</a:t>
            </a:r>
            <a:r>
              <a:rPr dirty="0" sz="2900" spc="-150">
                <a:latin typeface="Times New Roman"/>
                <a:cs typeface="Times New Roman"/>
              </a:rPr>
              <a:t> </a:t>
            </a:r>
            <a:r>
              <a:rPr dirty="0" sz="2900" spc="-25">
                <a:latin typeface="Times New Roman"/>
                <a:cs typeface="Times New Roman"/>
              </a:rPr>
              <a:t>to:</a:t>
            </a:r>
            <a:endParaRPr sz="2900">
              <a:latin typeface="Times New Roman"/>
              <a:cs typeface="Times New Roman"/>
            </a:endParaRPr>
          </a:p>
          <a:p>
            <a:pPr marL="720725" marR="40640">
              <a:lnSpc>
                <a:spcPct val="104200"/>
              </a:lnSpc>
            </a:pPr>
            <a:r>
              <a:rPr dirty="0" sz="2900" spc="-50">
                <a:latin typeface="Times New Roman"/>
                <a:cs typeface="Times New Roman"/>
              </a:rPr>
              <a:t>Effective</a:t>
            </a:r>
            <a:r>
              <a:rPr dirty="0" sz="2900" spc="-135">
                <a:latin typeface="Times New Roman"/>
                <a:cs typeface="Times New Roman"/>
              </a:rPr>
              <a:t> </a:t>
            </a:r>
            <a:r>
              <a:rPr dirty="0" sz="2900" spc="-30">
                <a:latin typeface="Times New Roman"/>
                <a:cs typeface="Times New Roman"/>
              </a:rPr>
              <a:t>group</a:t>
            </a:r>
            <a:r>
              <a:rPr dirty="0" sz="2900" spc="-135">
                <a:latin typeface="Times New Roman"/>
                <a:cs typeface="Times New Roman"/>
              </a:rPr>
              <a:t> </a:t>
            </a:r>
            <a:r>
              <a:rPr dirty="0" sz="2900">
                <a:latin typeface="Times New Roman"/>
                <a:cs typeface="Times New Roman"/>
              </a:rPr>
              <a:t>ID</a:t>
            </a:r>
            <a:r>
              <a:rPr dirty="0" sz="2900" spc="-135">
                <a:latin typeface="Times New Roman"/>
                <a:cs typeface="Times New Roman"/>
              </a:rPr>
              <a:t> </a:t>
            </a:r>
            <a:r>
              <a:rPr dirty="0" sz="2900" spc="-25">
                <a:latin typeface="Times New Roman"/>
                <a:cs typeface="Times New Roman"/>
              </a:rPr>
              <a:t>of </a:t>
            </a:r>
            <a:r>
              <a:rPr dirty="0" sz="2900" spc="-40">
                <a:latin typeface="Times New Roman"/>
                <a:cs typeface="Times New Roman"/>
              </a:rPr>
              <a:t>creating</a:t>
            </a:r>
            <a:r>
              <a:rPr dirty="0" sz="2900" spc="-130">
                <a:latin typeface="Times New Roman"/>
                <a:cs typeface="Times New Roman"/>
              </a:rPr>
              <a:t> </a:t>
            </a:r>
            <a:r>
              <a:rPr dirty="0" sz="2900" spc="-40">
                <a:latin typeface="Times New Roman"/>
                <a:cs typeface="Times New Roman"/>
              </a:rPr>
              <a:t>process,</a:t>
            </a:r>
            <a:r>
              <a:rPr dirty="0" sz="2900" spc="-130">
                <a:latin typeface="Times New Roman"/>
                <a:cs typeface="Times New Roman"/>
              </a:rPr>
              <a:t> </a:t>
            </a:r>
            <a:r>
              <a:rPr dirty="0" sz="2900" spc="-25">
                <a:latin typeface="Times New Roman"/>
                <a:cs typeface="Times New Roman"/>
              </a:rPr>
              <a:t>or </a:t>
            </a:r>
            <a:r>
              <a:rPr dirty="0" sz="2900" spc="-45">
                <a:latin typeface="Times New Roman"/>
                <a:cs typeface="Times New Roman"/>
              </a:rPr>
              <a:t>Group</a:t>
            </a:r>
            <a:r>
              <a:rPr dirty="0" sz="2900" spc="-130">
                <a:latin typeface="Times New Roman"/>
                <a:cs typeface="Times New Roman"/>
              </a:rPr>
              <a:t> </a:t>
            </a:r>
            <a:r>
              <a:rPr dirty="0" sz="2900">
                <a:latin typeface="Times New Roman"/>
                <a:cs typeface="Times New Roman"/>
              </a:rPr>
              <a:t>ID</a:t>
            </a:r>
            <a:r>
              <a:rPr dirty="0" sz="2900" spc="-125">
                <a:latin typeface="Times New Roman"/>
                <a:cs typeface="Times New Roman"/>
              </a:rPr>
              <a:t> </a:t>
            </a:r>
            <a:r>
              <a:rPr dirty="0" sz="2900">
                <a:latin typeface="Times New Roman"/>
                <a:cs typeface="Times New Roman"/>
              </a:rPr>
              <a:t>of</a:t>
            </a:r>
            <a:r>
              <a:rPr dirty="0" sz="2900" spc="-130">
                <a:latin typeface="Times New Roman"/>
                <a:cs typeface="Times New Roman"/>
              </a:rPr>
              <a:t> </a:t>
            </a:r>
            <a:r>
              <a:rPr dirty="0" sz="2900" spc="-10">
                <a:latin typeface="Times New Roman"/>
                <a:cs typeface="Times New Roman"/>
              </a:rPr>
              <a:t>parent directory</a:t>
            </a:r>
            <a:endParaRPr sz="2900">
              <a:latin typeface="Times New Roman"/>
              <a:cs typeface="Times New Roman"/>
            </a:endParaRPr>
          </a:p>
          <a:p>
            <a:pPr marL="12700" marR="23495">
              <a:lnSpc>
                <a:spcPct val="104200"/>
              </a:lnSpc>
            </a:pPr>
            <a:r>
              <a:rPr dirty="0" sz="2900" spc="-40">
                <a:latin typeface="Times New Roman"/>
                <a:cs typeface="Times New Roman"/>
              </a:rPr>
              <a:t>Controls</a:t>
            </a:r>
            <a:r>
              <a:rPr dirty="0" sz="2900" spc="-140">
                <a:latin typeface="Times New Roman"/>
                <a:cs typeface="Times New Roman"/>
              </a:rPr>
              <a:t> </a:t>
            </a:r>
            <a:r>
              <a:rPr dirty="0" sz="2900" spc="-30">
                <a:latin typeface="Times New Roman"/>
                <a:cs typeface="Times New Roman"/>
              </a:rPr>
              <a:t>group</a:t>
            </a:r>
            <a:r>
              <a:rPr dirty="0" sz="2900" spc="-135">
                <a:latin typeface="Times New Roman"/>
                <a:cs typeface="Times New Roman"/>
              </a:rPr>
              <a:t> </a:t>
            </a:r>
            <a:r>
              <a:rPr dirty="0" sz="2900" spc="-50">
                <a:latin typeface="Times New Roman"/>
                <a:cs typeface="Times New Roman"/>
              </a:rPr>
              <a:t>permission </a:t>
            </a:r>
            <a:r>
              <a:rPr dirty="0" sz="2900" spc="-10">
                <a:latin typeface="Times New Roman"/>
                <a:cs typeface="Times New Roman"/>
              </a:rPr>
              <a:t>checks</a:t>
            </a:r>
            <a:endParaRPr sz="2900">
              <a:latin typeface="Times New Roman"/>
              <a:cs typeface="Times New Roman"/>
            </a:endParaRPr>
          </a:p>
          <a:p>
            <a:pPr marL="12700" marR="5080">
              <a:lnSpc>
                <a:spcPct val="104200"/>
              </a:lnSpc>
            </a:pPr>
            <a:r>
              <a:rPr dirty="0" sz="2900" spc="-25">
                <a:latin typeface="Times New Roman"/>
                <a:cs typeface="Times New Roman"/>
              </a:rPr>
              <a:t>Can</a:t>
            </a:r>
            <a:r>
              <a:rPr dirty="0" sz="2900" spc="-130">
                <a:latin typeface="Times New Roman"/>
                <a:cs typeface="Times New Roman"/>
              </a:rPr>
              <a:t> </a:t>
            </a:r>
            <a:r>
              <a:rPr dirty="0" sz="2900">
                <a:latin typeface="Times New Roman"/>
                <a:cs typeface="Times New Roman"/>
              </a:rPr>
              <a:t>be</a:t>
            </a:r>
            <a:r>
              <a:rPr dirty="0" sz="2900" spc="-125">
                <a:latin typeface="Times New Roman"/>
                <a:cs typeface="Times New Roman"/>
              </a:rPr>
              <a:t> </a:t>
            </a:r>
            <a:r>
              <a:rPr dirty="0" sz="2900" spc="-55">
                <a:latin typeface="Times New Roman"/>
                <a:cs typeface="Times New Roman"/>
              </a:rPr>
              <a:t>changed</a:t>
            </a:r>
            <a:r>
              <a:rPr dirty="0" sz="2900" spc="-125">
                <a:latin typeface="Times New Roman"/>
                <a:cs typeface="Times New Roman"/>
              </a:rPr>
              <a:t> </a:t>
            </a:r>
            <a:r>
              <a:rPr dirty="0" sz="2900" spc="-20">
                <a:latin typeface="Times New Roman"/>
                <a:cs typeface="Times New Roman"/>
              </a:rPr>
              <a:t>with </a:t>
            </a:r>
            <a:r>
              <a:rPr dirty="0" sz="2900" spc="-45">
                <a:latin typeface="Times New Roman"/>
                <a:cs typeface="Times New Roman"/>
              </a:rPr>
              <a:t>chown()</a:t>
            </a:r>
            <a:r>
              <a:rPr dirty="0" sz="2900" spc="-135">
                <a:latin typeface="Times New Roman"/>
                <a:cs typeface="Times New Roman"/>
              </a:rPr>
              <a:t> </a:t>
            </a:r>
            <a:r>
              <a:rPr dirty="0" sz="2900" spc="-25">
                <a:latin typeface="Times New Roman"/>
                <a:cs typeface="Times New Roman"/>
              </a:rPr>
              <a:t>(with</a:t>
            </a:r>
            <a:r>
              <a:rPr dirty="0" sz="2900" spc="-130">
                <a:latin typeface="Times New Roman"/>
                <a:cs typeface="Times New Roman"/>
              </a:rPr>
              <a:t> </a:t>
            </a:r>
            <a:r>
              <a:rPr dirty="0" sz="2900" spc="-45">
                <a:latin typeface="Times New Roman"/>
                <a:cs typeface="Times New Roman"/>
              </a:rPr>
              <a:t>restrictions)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114299" y="6305549"/>
            <a:ext cx="438150" cy="247650"/>
          </a:xfrm>
          <a:custGeom>
            <a:avLst/>
            <a:gdLst/>
            <a:ahLst/>
            <a:cxnLst/>
            <a:rect l="l" t="t" r="r" b="b"/>
            <a:pathLst>
              <a:path w="438150" h="247650">
                <a:moveTo>
                  <a:pt x="438149" y="247649"/>
                </a:moveTo>
                <a:lnTo>
                  <a:pt x="0" y="247649"/>
                </a:lnTo>
                <a:lnTo>
                  <a:pt x="0" y="0"/>
                </a:lnTo>
                <a:lnTo>
                  <a:pt x="438149" y="0"/>
                </a:lnTo>
                <a:lnTo>
                  <a:pt x="438149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10</a:t>
            </a:fld>
            <a:r>
              <a:rPr dirty="0" spc="165"/>
              <a:t> </a:t>
            </a:r>
            <a:r>
              <a:rPr dirty="0"/>
              <a:t>/</a:t>
            </a:r>
            <a:r>
              <a:rPr dirty="0" spc="165"/>
              <a:t> </a:t>
            </a:r>
            <a:r>
              <a:rPr dirty="0" spc="-35"/>
              <a:t>25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2025-05-31T04:09:30Z</dcterms:created>
  <dcterms:modified xsi:type="dcterms:W3CDTF">2025-05-31T04:09:30Z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2025-05-31T00:00:00Z</vt:filetime>
  </property>
  <property fmtid="{D5CDD505-2E9C-101B-9397-08002B2CF9AE}" pid="3" name="Creator">
    <vt:lpwstr>Decktape</vt:lpwstr>
  </property>
  <property fmtid="{D5CDD505-2E9C-101B-9397-08002B2CF9AE}" pid="4" name="LastSaved">
    <vt:filetime>2025-05-31T00:00:00Z</vt:filetime>
  </property>
  <property fmtid="{D5CDD505-2E9C-101B-9397-08002B2CF9AE}" pid="5" name="Producer">
    <vt:lpwstr>pdf-lib (https://github.com/Hopding/pdf-lib)</vt:lpwstr>
  </property>
</Properties>
</file>