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896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Welcome to Chapter 2 of APUE. This presentation covers the evolution of UNIX standards, various implementations, and how to write portable code. We'll explore ISO C, POSIX, Single UNIX Specification, and examine limits and options that affect program portability.</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Understanding limits is crucial for writing portable code. Some limits are known at compile time (like integer sizes), others must be queried at runtime. File-related limits may vary by filesystem. The three conf functions allow programs to adapt to system-specific limits. Always check for indeterminate values (-1 with errno unchanged) which indicate no practical limit.</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These three functions are essential for determining system limits at runtime. sysconf queries system-wide limits, pathconf works with pathnames, and fpathconf uses file descriptors. The distinction between error (-1 with errno set) and indeterminate limit (-1 with errno unchanged) is critical. Indeterminate doesn't mean infinite - it means the system doesn't impose a fixed limit.</a:t>
            </a:r>
          </a:p>
        </p:txBody>
      </p:sp>
      <p:sp>
        <p:nvSpPr>
          <p:cNvPr id="4" name="Slide Number Placeholder 3"/>
          <p:cNvSpPr>
            <a:spLocks noGrp="1"/>
          </p:cNvSpPr>
          <p:nvPr>
            <p:ph type="sldNum" sz="quarter" idx="5"/>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Indeterminate limits require creative solutions. For PATH_MAX, dynamic allocation with retry logic works well. For OPEN_MAX, using a reasonable guess or the getrlimit function (if available) provides workable solutions. The key is to write defensive code that doesn't assume specific limit values and can adapt to different systems.</a:t>
            </a: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Feature test macros allow fine control over which standards-based features are exposed by system headers. This prevents namespace pollution and ensures your code only uses features from specific standards. Define these before including any headers, typically via compiler flags. This is crucial for writing strictly conforming applications.</a:t>
            </a: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Primitive system data types abstract implementation details. For example, pid_t might be a short on one system and an int on another. By using these typedef'd types instead of raw C types, your code remains portable. Always use the appropriate type - for instance, use ssize_t for read/write return values, not int.</a:t>
            </a:r>
          </a:p>
        </p:txBody>
      </p:sp>
      <p:sp>
        <p:nvSpPr>
          <p:cNvPr id="4" name="Slide Number Placeholder 3"/>
          <p:cNvSpPr>
            <a:spLocks noGrp="1"/>
          </p:cNvSpPr>
          <p:nvPr>
            <p:ph type="sldNum" sz="quarter" idx="5"/>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example demonstrates proper use of sysconf and pathconf. Note the careful error handling - we distinguish between actual errors (errno set) and indeterminate values (errno unchanged). When querying PATH_MAX with pathconf, we use '/' as the path to get the system-wide maximum. In practice, you might query specific directories as limits can vary by filesystem.</a:t>
            </a:r>
          </a:p>
        </p:txBody>
      </p:sp>
      <p:sp>
        <p:nvSpPr>
          <p:cNvPr id="4" name="Slide Number Placeholder 3"/>
          <p:cNvSpPr>
            <a:spLocks noGrp="1"/>
          </p:cNvSpPr>
          <p:nvPr>
            <p:ph type="sldNum" sz="quarter" idx="5"/>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comparison shows how the standards build on each other. ISO C provides the foundation with the C language and library. POSIX.1 adds operating system interfaces but remains abstract enough for non-UNIX systems. The Single UNIX Specification adds XSI extensions and defines what it means to be a UNIX system. Understanding these relationships helps in writing portable code.</a:t>
            </a:r>
          </a:p>
        </p:txBody>
      </p:sp>
      <p:sp>
        <p:nvSpPr>
          <p:cNvPr id="4" name="Slide Number Placeholder 3"/>
          <p:cNvSpPr>
            <a:spLocks noGrp="1"/>
          </p:cNvSpPr>
          <p:nvPr>
            <p:ph type="sldNum" sz="quarter" idx="5"/>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These key points summarize the essential knowledge for writing portable UNIX applications. Always target standards rather than specific implementations. Understand which features belong to which standards. Properly query and handle system limits, especially indeterminate ones. Use the abstract data types provided by the system headers. Following these principles ensures your code works across different UNIX and UNIX-like systems.</a:t>
            </a:r>
          </a:p>
        </p:txBody>
      </p:sp>
      <p:sp>
        <p:nvSpPr>
          <p:cNvPr id="4" name="Slide Number Placeholder 3"/>
          <p:cNvSpPr>
            <a:spLocks noGrp="1"/>
          </p:cNvSpPr>
          <p:nvPr>
            <p:ph type="sldNum" sz="quarter" idx="5"/>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For deeper understanding, consult the actual standards documents available from The Open Group. The APUE book provides excellent practical examples and explanations. System man pages document implementation-specific details. The Austin Group maintains the POSIX standards and provides clarifications. Regular consultation of these resources helps in writing robust, portable UNIX applications.</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chapter is crucial for understanding how to write portable UNIX applications. We'll examine the various standards that have evolved over the past decades and how they affect modern UNIX programming. Understanding these standards helps ensure your code works across different UNIX-like systems.</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During the 1980s, many different versions of UNIX emerged, each with unique features and incompatibilities. This fragmentation made it difficult to write portable applications. Large organizations, particularly the U.S. government, pushed for standardization to ensure software could run on different UNIX systems without modification.</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ISO C standard is fundamental to UNIX programming. It standardizes the C programming language and its library, ensuring consistent behavior across platforms. The 1999 update added features for numerical processing and introduced the 'restrict' keyword for optimization. All UNIX systems provide the ISO C library as a foundation for system programming.</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POSIX is a family of standards that define the interface between applications and the operating system. Unlike implementation-specific documentation, POSIX doesn't distinguish between system calls and library functions - all are simply called 'functions'. This abstraction allows different implementations while maintaining a consistent interface. POSIX.1-2008 is the current version we focus on.</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POSIX defines numerous required headers organized by functionality. System interface headers provide core OS interactions, I/O headers handle file operations, process/thread headers manage concurrency, networking headers enable network programming, and utility headers provide terminal control, pattern matching, and user/time management. Understanding which headers to include is crucial for portable programming.</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Single UNIX Specification extends POSIX.1 with additional interfaces. Only systems that implement the XSI option and pass conformance tests can legally use the UNIX trademark. This specification grew from industry efforts to improve application portability beyond basic POSIX compliance. SUSv4 is the current version, aligned with POSIX.1-2008.</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We focus on four implementations that represent different UNIX lineages. FreeBSD continues the BSD tradition, Linux provides a free UNIX-like environment, Mac OS X combines Mach kernel with FreeBSD userland, and Solaris represents the System V lineage. Only Mac OS X and Solaris are certified UNIX systems, but all four provide similar programming environments.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UNIX family tree shows three main branches from the original Version 6 and 7: BSD (Berkeley), System V (AT&amp;T commercial), and Research UNIX. Modern systems derive from these branches - FreeBSD from 4.4BSD, Solaris from SVR4, Mac OS X combines BSD and Mach, while Linux was created independently but follows UNIX design principles.</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UNIX Standardization and Implementations</a:t>
            </a:r>
          </a:p>
        </p:txBody>
      </p:sp>
      <p:sp>
        <p:nvSpPr>
          <p:cNvPr id="3" name="Subtitle 2"/>
          <p:cNvSpPr>
            <a:spLocks noGrp="1"/>
          </p:cNvSpPr>
          <p:nvPr>
            <p:ph type="subTitle" idx="1"/>
          </p:nvPr>
        </p:nvSpPr>
        <p:spPr/>
        <p:txBody>
          <a:bodyPr/>
          <a:lstStyle/>
          <a:p>
            <a:r>
              <a:t>Chapter 2 - Advanced Programming in the UNIX Environment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Implementation Limits</a:t>
            </a:r>
          </a:p>
        </p:txBody>
      </p:sp>
      <p:sp>
        <p:nvSpPr>
          <p:cNvPr id="3" name="Content Placeholder 2"/>
          <p:cNvSpPr>
            <a:spLocks noGrp="1"/>
          </p:cNvSpPr>
          <p:nvPr>
            <p:ph idx="1"/>
          </p:nvPr>
        </p:nvSpPr>
        <p:spPr/>
        <p:txBody>
          <a:bodyPr/>
          <a:lstStyle/>
          <a:p>
            <a:r>
              <a:t>Types of Limits:</a:t>
            </a:r>
          </a:p>
          <a:p>
            <a:pPr lvl="1"/>
            <a:r>
              <a:t>1. Compile-time limits</a:t>
            </a:r>
          </a:p>
          <a:p>
            <a:pPr lvl="1"/>
            <a:r>
              <a:t>2. Runtime limits not associated with files</a:t>
            </a:r>
          </a:p>
          <a:p>
            <a:pPr lvl="1"/>
            <a:r>
              <a:t>3. Runtime limits associated with files/directories</a:t>
            </a:r>
          </a:p>
          <a:p>
            <a:endParaRPr/>
          </a:p>
          <a:p>
            <a:r>
              <a:t>Examples:</a:t>
            </a:r>
          </a:p>
          <a:p>
            <a:pPr lvl="1"/>
            <a:r>
              <a:t>• PATH_MAX - Maximum path length</a:t>
            </a:r>
          </a:p>
          <a:p>
            <a:pPr lvl="1"/>
            <a:r>
              <a:t>• OPEN_MAX - Maximum open files</a:t>
            </a:r>
          </a:p>
          <a:p>
            <a:pPr lvl="1"/>
            <a:r>
              <a:t>• NAME_MAX - Maximum filename length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Querying System Limits</a:t>
            </a:r>
          </a:p>
        </p:txBody>
      </p:sp>
      <p:sp>
        <p:nvSpPr>
          <p:cNvPr id="3" name="Content Placeholder 2"/>
          <p:cNvSpPr>
            <a:spLocks noGrp="1"/>
          </p:cNvSpPr>
          <p:nvPr>
            <p:ph idx="1"/>
          </p:nvPr>
        </p:nvSpPr>
        <p:spPr/>
        <p:txBody>
          <a:bodyPr/>
          <a:lstStyle/>
          <a:p>
            <a:pPr>
              <a:defRPr sz="1400">
                <a:latin typeface="Courier New"/>
              </a:defRPr>
            </a:pPr>
            <a:r>
              <a:t>Function Prototypes:</a:t>
            </a:r>
          </a:p>
          <a:p>
            <a:pPr>
              <a:defRPr sz="1200">
                <a:latin typeface="Courier New"/>
              </a:defRPr>
            </a:pPr>
            <a:r>
              <a:t>long sysconf(int name);</a:t>
            </a:r>
          </a:p>
          <a:p>
            <a:pPr>
              <a:defRPr sz="1200">
                <a:latin typeface="Courier New"/>
              </a:defRPr>
            </a:pPr>
            <a:r>
              <a:t>long pathconf(const char *pathname, int name);</a:t>
            </a:r>
          </a:p>
          <a:p>
            <a:pPr>
              <a:defRPr sz="1200">
                <a:latin typeface="Courier New"/>
              </a:defRPr>
            </a:pPr>
            <a:r>
              <a:t>long fpathconf(int fd, int name);</a:t>
            </a:r>
          </a:p>
          <a:p>
            <a:endParaRPr/>
          </a:p>
          <a:p>
            <a:pPr>
              <a:defRPr sz="1800">
                <a:latin typeface="Calibri"/>
              </a:defRPr>
            </a:pPr>
            <a:r>
              <a:t>Return Values:</a:t>
            </a:r>
          </a:p>
          <a:p>
            <a:pPr lvl="1"/>
            <a:r>
              <a:t>• ≥ 0: The limit value</a:t>
            </a:r>
          </a:p>
          <a:p>
            <a:pPr lvl="1"/>
            <a:r>
              <a:t>• -1 with errno = EINVAL: Invalid name</a:t>
            </a:r>
          </a:p>
          <a:p>
            <a:pPr lvl="1"/>
            <a:r>
              <a:t>• -1 with errno unchanged: Indeterminate limit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Dealing with Indeterminate Limits</a:t>
            </a:r>
          </a:p>
        </p:txBody>
      </p:sp>
      <p:sp>
        <p:nvSpPr>
          <p:cNvPr id="3" name="Content Placeholder 2"/>
          <p:cNvSpPr>
            <a:spLocks noGrp="1"/>
          </p:cNvSpPr>
          <p:nvPr>
            <p:ph idx="1"/>
          </p:nvPr>
        </p:nvSpPr>
        <p:spPr/>
        <p:txBody>
          <a:bodyPr>
            <a:normAutofit lnSpcReduction="10000"/>
          </a:bodyPr>
          <a:lstStyle/>
          <a:p>
            <a:r>
              <a:rPr dirty="0"/>
              <a:t>Problem: What if a limit returns -1 (indeterminate)?</a:t>
            </a:r>
          </a:p>
          <a:p>
            <a:r>
              <a:rPr dirty="0"/>
              <a:t>Example Solutions:</a:t>
            </a:r>
          </a:p>
          <a:p>
            <a:pPr lvl="1"/>
            <a:r>
              <a:rPr dirty="0"/>
              <a:t>PATH_MAX:</a:t>
            </a:r>
          </a:p>
          <a:p>
            <a:pPr lvl="2"/>
            <a:r>
              <a:rPr dirty="0"/>
              <a:t>Allocate initial buffer</a:t>
            </a:r>
          </a:p>
          <a:p>
            <a:pPr lvl="2"/>
            <a:r>
              <a:rPr dirty="0"/>
              <a:t>If operation fails with ERANGE, increase size</a:t>
            </a:r>
          </a:p>
          <a:p>
            <a:pPr lvl="2"/>
            <a:r>
              <a:rPr dirty="0"/>
              <a:t>Retry until success</a:t>
            </a:r>
          </a:p>
          <a:p>
            <a:pPr lvl="1"/>
            <a:r>
              <a:rPr dirty="0"/>
              <a:t>OPEN_MAX:</a:t>
            </a:r>
          </a:p>
          <a:p>
            <a:pPr lvl="2"/>
            <a:r>
              <a:rPr dirty="0"/>
              <a:t>Use a reasonable guess (e.g., 256)</a:t>
            </a:r>
          </a:p>
          <a:p>
            <a:pPr lvl="2"/>
            <a:r>
              <a:rPr dirty="0"/>
              <a:t>Or use </a:t>
            </a:r>
            <a:r>
              <a:rPr dirty="0" err="1"/>
              <a:t>getrlimit</a:t>
            </a:r>
            <a:r>
              <a:rPr dirty="0"/>
              <a:t>() if available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Test Macros</a:t>
            </a:r>
          </a:p>
        </p:txBody>
      </p:sp>
      <p:sp>
        <p:nvSpPr>
          <p:cNvPr id="3" name="Content Placeholder 2"/>
          <p:cNvSpPr>
            <a:spLocks noGrp="1"/>
          </p:cNvSpPr>
          <p:nvPr>
            <p:ph idx="1"/>
          </p:nvPr>
        </p:nvSpPr>
        <p:spPr/>
        <p:txBody>
          <a:bodyPr>
            <a:normAutofit fontScale="92500" lnSpcReduction="20000"/>
          </a:bodyPr>
          <a:lstStyle/>
          <a:p>
            <a:r>
              <a:rPr dirty="0"/>
              <a:t>Purpose: Control which features are visible in headers</a:t>
            </a:r>
          </a:p>
          <a:p>
            <a:pPr marL="0" indent="0">
              <a:buNone/>
            </a:pPr>
            <a:endParaRPr dirty="0"/>
          </a:p>
          <a:p>
            <a:r>
              <a:rPr dirty="0"/>
              <a:t>Common Macros:</a:t>
            </a:r>
          </a:p>
          <a:p>
            <a:pPr lvl="1">
              <a:defRPr>
                <a:latin typeface="Courier New"/>
              </a:defRPr>
            </a:pPr>
            <a:r>
              <a:rPr dirty="0"/>
              <a:t>_POSIX_C_SOURCE=200809L</a:t>
            </a:r>
          </a:p>
          <a:p>
            <a:pPr lvl="2"/>
            <a:r>
              <a:rPr dirty="0"/>
              <a:t>• Enables POSIX.1-2008 features</a:t>
            </a:r>
          </a:p>
          <a:p>
            <a:pPr lvl="1">
              <a:defRPr>
                <a:latin typeface="Courier New"/>
              </a:defRPr>
            </a:pPr>
            <a:r>
              <a:rPr dirty="0"/>
              <a:t>_XOPEN_SOURCE=700</a:t>
            </a:r>
          </a:p>
          <a:p>
            <a:pPr lvl="2"/>
            <a:r>
              <a:rPr dirty="0"/>
              <a:t>• Enables XSI features (SUSv4)</a:t>
            </a:r>
          </a:p>
          <a:p>
            <a:endParaRPr dirty="0"/>
          </a:p>
          <a:p>
            <a:r>
              <a:rPr dirty="0"/>
              <a:t>Usage:</a:t>
            </a:r>
          </a:p>
          <a:p>
            <a:pPr>
              <a:defRPr sz="1400">
                <a:latin typeface="Courier New"/>
              </a:defRPr>
            </a:pPr>
            <a:r>
              <a:rPr dirty="0"/>
              <a:t>cc -D_POSIX_C_SOURCE=200809L </a:t>
            </a:r>
            <a:r>
              <a:rPr dirty="0" err="1"/>
              <a:t>file.c</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Primitive System Data Types</a:t>
            </a:r>
          </a:p>
        </p:txBody>
      </p:sp>
      <p:sp>
        <p:nvSpPr>
          <p:cNvPr id="3" name="Content Placeholder 2"/>
          <p:cNvSpPr>
            <a:spLocks noGrp="1"/>
          </p:cNvSpPr>
          <p:nvPr>
            <p:ph idx="1"/>
          </p:nvPr>
        </p:nvSpPr>
        <p:spPr/>
        <p:txBody>
          <a:bodyPr>
            <a:normAutofit fontScale="92500" lnSpcReduction="10000"/>
          </a:bodyPr>
          <a:lstStyle/>
          <a:p>
            <a:r>
              <a:rPr dirty="0"/>
              <a:t>Why Use </a:t>
            </a:r>
            <a:r>
              <a:rPr dirty="0" err="1"/>
              <a:t>typedef'd</a:t>
            </a:r>
            <a:r>
              <a:rPr dirty="0"/>
              <a:t> Types?</a:t>
            </a:r>
          </a:p>
          <a:p>
            <a:pPr lvl="1"/>
            <a:r>
              <a:rPr dirty="0"/>
              <a:t>• Hide implementation details</a:t>
            </a:r>
          </a:p>
          <a:p>
            <a:pPr lvl="1"/>
            <a:r>
              <a:rPr dirty="0"/>
              <a:t>• Enable portability across systems</a:t>
            </a:r>
          </a:p>
          <a:p>
            <a:pPr lvl="1"/>
            <a:r>
              <a:rPr dirty="0"/>
              <a:t>• Most end in _t</a:t>
            </a:r>
          </a:p>
          <a:p>
            <a:r>
              <a:rPr dirty="0"/>
              <a:t>Common Types:</a:t>
            </a:r>
          </a:p>
          <a:p>
            <a:pPr lvl="1"/>
            <a:r>
              <a:rPr dirty="0"/>
              <a:t>• </a:t>
            </a:r>
            <a:r>
              <a:rPr dirty="0" err="1"/>
              <a:t>pid_t</a:t>
            </a:r>
            <a:r>
              <a:rPr dirty="0"/>
              <a:t> - Process IDs</a:t>
            </a:r>
          </a:p>
          <a:p>
            <a:pPr lvl="1"/>
            <a:r>
              <a:rPr dirty="0"/>
              <a:t>• </a:t>
            </a:r>
            <a:r>
              <a:rPr dirty="0" err="1"/>
              <a:t>size_t</a:t>
            </a:r>
            <a:r>
              <a:rPr dirty="0"/>
              <a:t> - Object sizes (unsigned)</a:t>
            </a:r>
          </a:p>
          <a:p>
            <a:pPr lvl="1"/>
            <a:r>
              <a:rPr dirty="0"/>
              <a:t>• </a:t>
            </a:r>
            <a:r>
              <a:rPr dirty="0" err="1"/>
              <a:t>ssize_t</a:t>
            </a:r>
            <a:r>
              <a:rPr dirty="0"/>
              <a:t> - Byte counts (signed)</a:t>
            </a:r>
          </a:p>
          <a:p>
            <a:pPr lvl="1"/>
            <a:r>
              <a:rPr dirty="0"/>
              <a:t>• </a:t>
            </a:r>
            <a:r>
              <a:rPr dirty="0" err="1"/>
              <a:t>time_t</a:t>
            </a:r>
            <a:r>
              <a:rPr dirty="0"/>
              <a:t> - Time values</a:t>
            </a:r>
          </a:p>
          <a:p>
            <a:pPr lvl="1"/>
            <a:r>
              <a:rPr dirty="0"/>
              <a:t>• </a:t>
            </a:r>
            <a:r>
              <a:rPr dirty="0" err="1"/>
              <a:t>uid_t</a:t>
            </a:r>
            <a:r>
              <a:rPr dirty="0"/>
              <a:t>, </a:t>
            </a:r>
            <a:r>
              <a:rPr dirty="0" err="1"/>
              <a:t>gid_t</a:t>
            </a:r>
            <a:r>
              <a:rPr dirty="0"/>
              <a:t> - User and group IDs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864F5A-87BE-68FD-2145-F9E556226D7C}"/>
              </a:ext>
            </a:extLst>
          </p:cNvPr>
          <p:cNvSpPr>
            <a:spLocks noGrp="1"/>
          </p:cNvSpPr>
          <p:nvPr>
            <p:ph type="title"/>
          </p:nvPr>
        </p:nvSpPr>
        <p:spPr/>
        <p:txBody>
          <a:bodyPr/>
          <a:lstStyle/>
          <a:p>
            <a:endParaRPr lang="en-US"/>
          </a:p>
        </p:txBody>
      </p:sp>
      <p:sp>
        <p:nvSpPr>
          <p:cNvPr id="6" name="Text Placeholder 5">
            <a:extLst>
              <a:ext uri="{FF2B5EF4-FFF2-40B4-BE49-F238E27FC236}">
                <a16:creationId xmlns:a16="http://schemas.microsoft.com/office/drawing/2014/main" id="{412E7159-B90E-80AD-7A53-B182930B6862}"/>
              </a:ext>
            </a:extLst>
          </p:cNvPr>
          <p:cNvSpPr>
            <a:spLocks noGrp="1"/>
          </p:cNvSpPr>
          <p:nvPr>
            <p:ph type="body" idx="1"/>
          </p:nvPr>
        </p:nvSpPr>
        <p:spPr/>
        <p:txBody>
          <a:bodyPr/>
          <a:lstStyle/>
          <a:p>
            <a:endParaRPr lang="en-US"/>
          </a:p>
        </p:txBody>
      </p:sp>
      <p:sp>
        <p:nvSpPr>
          <p:cNvPr id="7" name="Content Placeholder 6">
            <a:extLst>
              <a:ext uri="{FF2B5EF4-FFF2-40B4-BE49-F238E27FC236}">
                <a16:creationId xmlns:a16="http://schemas.microsoft.com/office/drawing/2014/main" id="{ED61AC56-F28A-0B77-9C51-670E76877E1F}"/>
              </a:ext>
            </a:extLst>
          </p:cNvPr>
          <p:cNvSpPr>
            <a:spLocks noGrp="1"/>
          </p:cNvSpPr>
          <p:nvPr>
            <p:ph sz="half" idx="2"/>
          </p:nvPr>
        </p:nvSpPr>
        <p:spPr/>
        <p:txBody>
          <a:bodyPr>
            <a:normAutofit fontScale="70000" lnSpcReduction="20000"/>
          </a:bodyPr>
          <a:lstStyle/>
          <a:p>
            <a:endParaRPr lang="en-US"/>
          </a:p>
        </p:txBody>
      </p:sp>
      <p:sp>
        <p:nvSpPr>
          <p:cNvPr id="8" name="Text Placeholder 7">
            <a:extLst>
              <a:ext uri="{FF2B5EF4-FFF2-40B4-BE49-F238E27FC236}">
                <a16:creationId xmlns:a16="http://schemas.microsoft.com/office/drawing/2014/main" id="{C34CDC8A-1C05-0223-1520-742C930342E1}"/>
              </a:ext>
            </a:extLst>
          </p:cNvPr>
          <p:cNvSpPr>
            <a:spLocks noGrp="1"/>
          </p:cNvSpPr>
          <p:nvPr>
            <p:ph type="body" sz="quarter" idx="3"/>
          </p:nvPr>
        </p:nvSpPr>
        <p:spPr/>
        <p:txBody>
          <a:bodyPr/>
          <a:lstStyle/>
          <a:p>
            <a:endParaRPr lang="en-US"/>
          </a:p>
        </p:txBody>
      </p:sp>
      <p:sp>
        <p:nvSpPr>
          <p:cNvPr id="9" name="Content Placeholder 8">
            <a:extLst>
              <a:ext uri="{FF2B5EF4-FFF2-40B4-BE49-F238E27FC236}">
                <a16:creationId xmlns:a16="http://schemas.microsoft.com/office/drawing/2014/main" id="{7FD22F79-AD97-73DD-B074-C47C7026938C}"/>
              </a:ext>
            </a:extLst>
          </p:cNvPr>
          <p:cNvSpPr>
            <a:spLocks noGrp="1"/>
          </p:cNvSpPr>
          <p:nvPr>
            <p:ph sz="quarter" idx="4"/>
          </p:nvPr>
        </p:nvSpPr>
        <p:spPr/>
        <p:txBody>
          <a:bodyPr>
            <a:normAutofit fontScale="70000" lnSpcReduction="20000"/>
          </a:bodyPr>
          <a:lstStyle/>
          <a:p>
            <a:pPr marL="0" indent="0">
              <a:buNone/>
            </a:pPr>
            <a:r>
              <a:rPr lang="en-US" dirty="0"/>
              <a:t>/* Query maximum path length */</a:t>
            </a:r>
          </a:p>
          <a:p>
            <a:pPr marL="0" indent="0">
              <a:buNone/>
            </a:pPr>
            <a:r>
              <a:rPr lang="en-US" dirty="0"/>
              <a:t>    if ((</a:t>
            </a:r>
            <a:r>
              <a:rPr lang="en-US" dirty="0" err="1"/>
              <a:t>val</a:t>
            </a:r>
            <a:r>
              <a:rPr lang="en-US" dirty="0"/>
              <a:t> = </a:t>
            </a:r>
            <a:r>
              <a:rPr lang="en-US" dirty="0" err="1"/>
              <a:t>pathconf</a:t>
            </a:r>
            <a:r>
              <a:rPr lang="en-US" dirty="0"/>
              <a:t>("/", _PC_PATH_MAX)) &lt; 0) {</a:t>
            </a:r>
          </a:p>
          <a:p>
            <a:pPr marL="0" indent="0">
              <a:buNone/>
            </a:pPr>
            <a:r>
              <a:rPr lang="en-US" dirty="0"/>
              <a:t>        if (</a:t>
            </a:r>
            <a:r>
              <a:rPr lang="en-US" dirty="0" err="1"/>
              <a:t>errno</a:t>
            </a:r>
            <a:r>
              <a:rPr lang="en-US" dirty="0"/>
              <a:t> == 0)</a:t>
            </a:r>
          </a:p>
          <a:p>
            <a:pPr marL="0" indent="0">
              <a:buNone/>
            </a:pPr>
            <a:r>
              <a:rPr lang="en-US" dirty="0"/>
              <a:t>            </a:t>
            </a:r>
            <a:r>
              <a:rPr lang="en-US" dirty="0" err="1"/>
              <a:t>printf</a:t>
            </a:r>
            <a:r>
              <a:rPr lang="en-US" dirty="0"/>
              <a:t>("PATH_MAX is indeterminate\n");</a:t>
            </a:r>
          </a:p>
          <a:p>
            <a:pPr marL="0" indent="0">
              <a:buNone/>
            </a:pPr>
            <a:r>
              <a:rPr lang="en-US" dirty="0"/>
              <a:t>        else</a:t>
            </a:r>
          </a:p>
          <a:p>
            <a:pPr marL="0" indent="0">
              <a:buNone/>
            </a:pPr>
            <a:r>
              <a:rPr lang="en-US" dirty="0"/>
              <a:t>            </a:t>
            </a:r>
            <a:r>
              <a:rPr lang="en-US" dirty="0" err="1"/>
              <a:t>perror</a:t>
            </a:r>
            <a:r>
              <a:rPr lang="en-US" dirty="0"/>
              <a:t>("</a:t>
            </a:r>
            <a:r>
              <a:rPr lang="en-US" dirty="0" err="1"/>
              <a:t>pathconf</a:t>
            </a:r>
            <a:r>
              <a:rPr lang="en-US" dirty="0"/>
              <a:t> error");</a:t>
            </a:r>
          </a:p>
          <a:p>
            <a:pPr marL="0" indent="0">
              <a:buNone/>
            </a:pPr>
            <a:r>
              <a:rPr lang="en-US" dirty="0"/>
              <a:t>    } else {</a:t>
            </a:r>
          </a:p>
          <a:p>
            <a:pPr marL="0" indent="0">
              <a:buNone/>
            </a:pPr>
            <a:r>
              <a:rPr lang="en-US" dirty="0"/>
              <a:t>        </a:t>
            </a:r>
            <a:r>
              <a:rPr lang="en-US" dirty="0" err="1"/>
              <a:t>printf</a:t>
            </a:r>
            <a:r>
              <a:rPr lang="en-US" dirty="0"/>
              <a:t>("PATH_MAX = %</a:t>
            </a:r>
            <a:r>
              <a:rPr lang="en-US" dirty="0" err="1"/>
              <a:t>ld</a:t>
            </a:r>
            <a:r>
              <a:rPr lang="en-US" dirty="0"/>
              <a:t>\n", </a:t>
            </a:r>
            <a:r>
              <a:rPr lang="en-US" dirty="0" err="1"/>
              <a:t>val</a:t>
            </a:r>
            <a:r>
              <a:rPr lang="en-US" dirty="0"/>
              <a:t>);</a:t>
            </a:r>
          </a:p>
          <a:p>
            <a:pPr marL="0" indent="0">
              <a:buNone/>
            </a:pPr>
            <a:r>
              <a:rPr lang="en-US" dirty="0"/>
              <a:t>    }</a:t>
            </a:r>
          </a:p>
          <a:p>
            <a:endParaRPr lang="en-US" dirty="0"/>
          </a:p>
          <a:p>
            <a:pPr marL="0" indent="0">
              <a:buNone/>
            </a:pPr>
            <a:r>
              <a:rPr lang="en-US" dirty="0"/>
              <a:t>    return 0;</a:t>
            </a:r>
          </a:p>
          <a:p>
            <a:pPr marL="0" indent="0">
              <a:buNone/>
            </a:pPr>
            <a:r>
              <a:rPr lang="en-US" dirty="0"/>
              <a:t>}</a:t>
            </a:r>
          </a:p>
          <a:p>
            <a:pPr marL="0" indent="0">
              <a:buNone/>
            </a:pPr>
            <a:endParaRPr lang="en-US" dirty="0"/>
          </a:p>
        </p:txBody>
      </p:sp>
      <p:sp>
        <p:nvSpPr>
          <p:cNvPr id="3" name="TextBox 2"/>
          <p:cNvSpPr txBox="1"/>
          <p:nvPr/>
        </p:nvSpPr>
        <p:spPr>
          <a:xfrm>
            <a:off x="457200" y="457200"/>
            <a:ext cx="8229600" cy="914400"/>
          </a:xfrm>
          <a:prstGeom prst="rect">
            <a:avLst/>
          </a:prstGeom>
          <a:noFill/>
        </p:spPr>
        <p:txBody>
          <a:bodyPr wrap="none">
            <a:spAutoFit/>
          </a:bodyPr>
          <a:lstStyle/>
          <a:p>
            <a:pPr>
              <a:defRPr sz="2800" b="1"/>
            </a:pPr>
            <a:r>
              <a:t>Example: Querying System Limits</a:t>
            </a:r>
          </a:p>
        </p:txBody>
      </p:sp>
      <p:sp>
        <p:nvSpPr>
          <p:cNvPr id="4" name="TextBox 3"/>
          <p:cNvSpPr txBox="1"/>
          <p:nvPr/>
        </p:nvSpPr>
        <p:spPr>
          <a:xfrm>
            <a:off x="457201" y="1371600"/>
            <a:ext cx="4040188" cy="5524589"/>
          </a:xfrm>
          <a:prstGeom prst="rect">
            <a:avLst/>
          </a:prstGeom>
          <a:noFill/>
        </p:spPr>
        <p:txBody>
          <a:bodyPr wrap="square">
            <a:spAutoFit/>
          </a:bodyPr>
          <a:lstStyle/>
          <a:p>
            <a:pPr>
              <a:defRPr sz="1100">
                <a:latin typeface="Courier New"/>
              </a:defRPr>
            </a:pPr>
            <a:r>
              <a:rPr dirty="0"/>
              <a:t>#include &lt;</a:t>
            </a:r>
            <a:r>
              <a:rPr dirty="0" err="1"/>
              <a:t>unistd.h</a:t>
            </a:r>
            <a:r>
              <a:rPr dirty="0"/>
              <a:t>&gt;</a:t>
            </a:r>
          </a:p>
          <a:p>
            <a:r>
              <a:rPr dirty="0"/>
              <a:t>#include &lt;</a:t>
            </a:r>
            <a:r>
              <a:rPr dirty="0" err="1"/>
              <a:t>limits.h</a:t>
            </a:r>
            <a:r>
              <a:rPr dirty="0"/>
              <a:t>&gt;</a:t>
            </a:r>
          </a:p>
          <a:p>
            <a:r>
              <a:rPr dirty="0"/>
              <a:t>#include &lt;</a:t>
            </a:r>
            <a:r>
              <a:rPr dirty="0" err="1"/>
              <a:t>stdio.h</a:t>
            </a:r>
            <a:r>
              <a:rPr dirty="0"/>
              <a:t>&gt;</a:t>
            </a:r>
          </a:p>
          <a:p>
            <a:r>
              <a:rPr dirty="0"/>
              <a:t>int main() {</a:t>
            </a:r>
          </a:p>
          <a:p>
            <a:r>
              <a:rPr dirty="0"/>
              <a:t>    long </a:t>
            </a:r>
            <a:r>
              <a:rPr dirty="0" err="1"/>
              <a:t>val</a:t>
            </a:r>
            <a:r>
              <a:rPr dirty="0"/>
              <a:t>;</a:t>
            </a:r>
          </a:p>
          <a:p>
            <a:endParaRPr dirty="0"/>
          </a:p>
          <a:p>
            <a:r>
              <a:rPr dirty="0"/>
              <a:t>    /* Query maximum number of open files */</a:t>
            </a:r>
          </a:p>
          <a:p>
            <a:r>
              <a:rPr dirty="0"/>
              <a:t>    if ((</a:t>
            </a:r>
            <a:r>
              <a:rPr dirty="0" err="1"/>
              <a:t>val</a:t>
            </a:r>
            <a:r>
              <a:rPr dirty="0"/>
              <a:t> = </a:t>
            </a:r>
            <a:r>
              <a:rPr dirty="0" err="1"/>
              <a:t>sysconf</a:t>
            </a:r>
            <a:r>
              <a:rPr dirty="0"/>
              <a:t>(_SC_OPEN_MAX)) &lt; 0) {</a:t>
            </a:r>
          </a:p>
          <a:p>
            <a:r>
              <a:rPr dirty="0"/>
              <a:t>        if (</a:t>
            </a:r>
            <a:r>
              <a:rPr dirty="0" err="1"/>
              <a:t>errno</a:t>
            </a:r>
            <a:r>
              <a:rPr dirty="0"/>
              <a:t> == 0)</a:t>
            </a:r>
          </a:p>
          <a:p>
            <a:r>
              <a:rPr dirty="0"/>
              <a:t>            </a:t>
            </a:r>
            <a:r>
              <a:rPr dirty="0" err="1"/>
              <a:t>printf</a:t>
            </a:r>
            <a:r>
              <a:rPr dirty="0"/>
              <a:t>("OPEN_MAX is indeterminate\n");</a:t>
            </a:r>
          </a:p>
          <a:p>
            <a:r>
              <a:rPr dirty="0"/>
              <a:t>        else</a:t>
            </a:r>
          </a:p>
          <a:p>
            <a:r>
              <a:rPr dirty="0"/>
              <a:t>            </a:t>
            </a:r>
            <a:r>
              <a:rPr dirty="0" err="1"/>
              <a:t>perror</a:t>
            </a:r>
            <a:r>
              <a:rPr dirty="0"/>
              <a:t>("</a:t>
            </a:r>
            <a:r>
              <a:rPr dirty="0" err="1"/>
              <a:t>sysconf</a:t>
            </a:r>
            <a:r>
              <a:rPr dirty="0"/>
              <a:t> error");</a:t>
            </a:r>
          </a:p>
          <a:p>
            <a:r>
              <a:rPr dirty="0"/>
              <a:t>    } else {</a:t>
            </a:r>
          </a:p>
          <a:p>
            <a:r>
              <a:rPr dirty="0"/>
              <a:t>        </a:t>
            </a:r>
            <a:r>
              <a:rPr dirty="0" err="1"/>
              <a:t>printf</a:t>
            </a:r>
            <a:r>
              <a:rPr dirty="0"/>
              <a:t>("OPEN_MAX = %</a:t>
            </a:r>
            <a:r>
              <a:rPr dirty="0" err="1"/>
              <a:t>ld</a:t>
            </a:r>
            <a:r>
              <a:rPr dirty="0"/>
              <a:t>\n", </a:t>
            </a:r>
            <a:r>
              <a:rPr dirty="0" err="1"/>
              <a:t>val</a:t>
            </a:r>
            <a:r>
              <a:rPr dirty="0"/>
              <a:t>);</a:t>
            </a:r>
          </a:p>
          <a:p>
            <a:r>
              <a:rPr dirty="0"/>
              <a:t>    }</a:t>
            </a:r>
          </a:p>
          <a:p>
            <a:endParaRPr dirty="0"/>
          </a:p>
          <a:p>
            <a:r>
              <a:rPr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457200"/>
            <a:ext cx="8229600" cy="914400"/>
          </a:xfrm>
          <a:prstGeom prst="rect">
            <a:avLst/>
          </a:prstGeom>
          <a:noFill/>
        </p:spPr>
        <p:txBody>
          <a:bodyPr wrap="none">
            <a:spAutoFit/>
          </a:bodyPr>
          <a:lstStyle/>
          <a:p>
            <a:pPr>
              <a:defRPr sz="2800" b="1"/>
            </a:pPr>
            <a:r>
              <a:t>Standards Comparison</a:t>
            </a:r>
          </a:p>
        </p:txBody>
      </p:sp>
      <p:pic>
        <p:nvPicPr>
          <p:cNvPr id="4" name="Picture 3" descr="image.png"/>
          <p:cNvPicPr>
            <a:picLocks noChangeAspect="1"/>
          </p:cNvPicPr>
          <p:nvPr/>
        </p:nvPicPr>
        <p:blipFill>
          <a:blip r:embed="rId3"/>
          <a:stretch>
            <a:fillRect/>
          </a:stretch>
        </p:blipFill>
        <p:spPr>
          <a:xfrm>
            <a:off x="457200" y="1645920"/>
            <a:ext cx="8229600" cy="453090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Takeaways</a:t>
            </a:r>
          </a:p>
        </p:txBody>
      </p:sp>
      <p:sp>
        <p:nvSpPr>
          <p:cNvPr id="3" name="Content Placeholder 2"/>
          <p:cNvSpPr>
            <a:spLocks noGrp="1"/>
          </p:cNvSpPr>
          <p:nvPr>
            <p:ph idx="1"/>
          </p:nvPr>
        </p:nvSpPr>
        <p:spPr/>
        <p:txBody>
          <a:bodyPr>
            <a:normAutofit fontScale="70000" lnSpcReduction="20000"/>
          </a:bodyPr>
          <a:lstStyle/>
          <a:p>
            <a:pPr marL="0" indent="0">
              <a:buNone/>
            </a:pPr>
            <a:r>
              <a:rPr dirty="0"/>
              <a:t>1. Standards enable portability</a:t>
            </a:r>
          </a:p>
          <a:p>
            <a:pPr lvl="1"/>
            <a:r>
              <a:rPr dirty="0"/>
              <a:t>• Write to standards, not implementations</a:t>
            </a:r>
          </a:p>
          <a:p>
            <a:endParaRPr dirty="0"/>
          </a:p>
          <a:p>
            <a:pPr marL="0" indent="0">
              <a:buNone/>
            </a:pPr>
            <a:r>
              <a:rPr dirty="0"/>
              <a:t>2. Know your target standards</a:t>
            </a:r>
          </a:p>
          <a:p>
            <a:pPr lvl="1"/>
            <a:r>
              <a:rPr dirty="0"/>
              <a:t>• POSIX.1 for maximum portability</a:t>
            </a:r>
          </a:p>
          <a:p>
            <a:pPr lvl="1"/>
            <a:r>
              <a:rPr dirty="0"/>
              <a:t>• XSI for UNIX-specific features</a:t>
            </a:r>
          </a:p>
          <a:p>
            <a:pPr marL="0" indent="0">
              <a:buNone/>
            </a:pPr>
            <a:endParaRPr dirty="0"/>
          </a:p>
          <a:p>
            <a:pPr marL="0" indent="0">
              <a:buNone/>
            </a:pPr>
            <a:r>
              <a:rPr dirty="0"/>
              <a:t>3. Handle limits properly</a:t>
            </a:r>
          </a:p>
          <a:p>
            <a:pPr lvl="1"/>
            <a:r>
              <a:rPr dirty="0"/>
              <a:t>• Check compile-time and runtime limits</a:t>
            </a:r>
          </a:p>
          <a:p>
            <a:pPr lvl="1"/>
            <a:r>
              <a:rPr dirty="0"/>
              <a:t>• Deal with indeterminate values</a:t>
            </a:r>
          </a:p>
          <a:p>
            <a:endParaRPr dirty="0"/>
          </a:p>
          <a:p>
            <a:pPr marL="0" indent="0">
              <a:buNone/>
            </a:pPr>
            <a:r>
              <a:rPr dirty="0"/>
              <a:t>4. Use proper data types</a:t>
            </a:r>
          </a:p>
          <a:p>
            <a:pPr lvl="1"/>
            <a:r>
              <a:rPr dirty="0"/>
              <a:t>• Use system typedefs (</a:t>
            </a:r>
            <a:r>
              <a:rPr dirty="0" err="1"/>
              <a:t>pid_t</a:t>
            </a:r>
            <a:r>
              <a:rPr dirty="0"/>
              <a:t>, </a:t>
            </a:r>
            <a:r>
              <a:rPr dirty="0" err="1"/>
              <a:t>size_t</a:t>
            </a:r>
            <a:r>
              <a:rPr dirty="0"/>
              <a:t>, etc.)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Questions &amp; Additional Resources</a:t>
            </a:r>
          </a:p>
        </p:txBody>
      </p:sp>
      <p:sp>
        <p:nvSpPr>
          <p:cNvPr id="3" name="Content Placeholder 2"/>
          <p:cNvSpPr>
            <a:spLocks noGrp="1"/>
          </p:cNvSpPr>
          <p:nvPr>
            <p:ph idx="1"/>
          </p:nvPr>
        </p:nvSpPr>
        <p:spPr/>
        <p:txBody>
          <a:bodyPr/>
          <a:lstStyle/>
          <a:p>
            <a:r>
              <a:t>Resources:</a:t>
            </a:r>
          </a:p>
          <a:p>
            <a:pPr lvl="1"/>
            <a:r>
              <a:t>• POSIX.1-2008 Standard</a:t>
            </a:r>
          </a:p>
          <a:p>
            <a:pPr lvl="1"/>
            <a:r>
              <a:t>• Single UNIX Specification v4</a:t>
            </a:r>
          </a:p>
          <a:p>
            <a:pPr lvl="1"/>
            <a:r>
              <a:t>• Stevens &amp; Rago: APUE 3rd Edition</a:t>
            </a:r>
          </a:p>
          <a:p>
            <a:pPr lvl="1"/>
            <a:r>
              <a:t>• System man pages (sections 2 &amp; 3)</a:t>
            </a:r>
          </a:p>
          <a:p>
            <a:endParaRPr/>
          </a:p>
          <a:p>
            <a:r>
              <a:t>Online:</a:t>
            </a:r>
          </a:p>
          <a:p>
            <a:pPr lvl="1"/>
            <a:r>
              <a:t>• opengroup.org/austin - Austin Group</a:t>
            </a:r>
          </a:p>
          <a:p>
            <a:pPr lvl="1"/>
            <a:r>
              <a:t>• pubs.opengroup.org - Standards documents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Chapter Overview</a:t>
            </a:r>
          </a:p>
        </p:txBody>
      </p:sp>
      <p:sp>
        <p:nvSpPr>
          <p:cNvPr id="3" name="Content Placeholder 2"/>
          <p:cNvSpPr>
            <a:spLocks noGrp="1"/>
          </p:cNvSpPr>
          <p:nvPr>
            <p:ph idx="1"/>
          </p:nvPr>
        </p:nvSpPr>
        <p:spPr/>
        <p:txBody>
          <a:bodyPr/>
          <a:lstStyle/>
          <a:p>
            <a:r>
              <a:t>Topics Covered:</a:t>
            </a:r>
          </a:p>
          <a:p>
            <a:pPr lvl="1"/>
            <a:r>
              <a:t>• UNIX Standardization History</a:t>
            </a:r>
          </a:p>
          <a:p>
            <a:pPr lvl="1"/>
            <a:r>
              <a:t>• ISO C Standard</a:t>
            </a:r>
          </a:p>
          <a:p>
            <a:pPr lvl="1"/>
            <a:r>
              <a:t>• IEEE POSIX Standards</a:t>
            </a:r>
          </a:p>
          <a:p>
            <a:pPr lvl="1"/>
            <a:r>
              <a:t>• Single UNIX Specification</a:t>
            </a:r>
          </a:p>
          <a:p>
            <a:pPr lvl="1"/>
            <a:r>
              <a:t>• UNIX System Implementations</a:t>
            </a:r>
          </a:p>
          <a:p>
            <a:pPr lvl="1"/>
            <a:r>
              <a:t>• Limits and Options</a:t>
            </a:r>
          </a:p>
          <a:p>
            <a:pPr lvl="1"/>
            <a:r>
              <a:t>• Primitive System Data Types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UNIX Standardization?</a:t>
            </a:r>
          </a:p>
        </p:txBody>
      </p:sp>
      <p:sp>
        <p:nvSpPr>
          <p:cNvPr id="3" name="Content Placeholder 2"/>
          <p:cNvSpPr>
            <a:spLocks noGrp="1"/>
          </p:cNvSpPr>
          <p:nvPr>
            <p:ph idx="1"/>
          </p:nvPr>
        </p:nvSpPr>
        <p:spPr>
          <a:xfrm>
            <a:off x="457200" y="1600200"/>
            <a:ext cx="8229600" cy="5110316"/>
          </a:xfrm>
        </p:spPr>
        <p:txBody>
          <a:bodyPr>
            <a:normAutofit/>
          </a:bodyPr>
          <a:lstStyle/>
          <a:p>
            <a:r>
              <a:rPr dirty="0"/>
              <a:t>Historical Context:</a:t>
            </a:r>
          </a:p>
          <a:p>
            <a:pPr lvl="1"/>
            <a:r>
              <a:rPr dirty="0"/>
              <a:t>• Proliferation of UNIX versions in the 1980s</a:t>
            </a:r>
          </a:p>
          <a:p>
            <a:pPr lvl="1"/>
            <a:r>
              <a:rPr dirty="0"/>
              <a:t>• Different implementations had incompatible features</a:t>
            </a:r>
          </a:p>
          <a:p>
            <a:pPr lvl="1"/>
            <a:r>
              <a:rPr dirty="0"/>
              <a:t>• Large users (e.g., U.S. government) demanded standardization</a:t>
            </a:r>
          </a:p>
          <a:p>
            <a:r>
              <a:rPr dirty="0"/>
              <a:t>Benefits of Standardization:</a:t>
            </a:r>
          </a:p>
          <a:p>
            <a:pPr lvl="1"/>
            <a:r>
              <a:rPr dirty="0"/>
              <a:t>• Application portability across systems</a:t>
            </a:r>
          </a:p>
          <a:p>
            <a:pPr lvl="1"/>
            <a:r>
              <a:rPr dirty="0"/>
              <a:t>• Consistent programming interfaces</a:t>
            </a:r>
          </a:p>
          <a:p>
            <a:pPr lvl="1"/>
            <a:r>
              <a:rPr dirty="0"/>
              <a:t>• Reduced development and maintenance costs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ISO C Standard</a:t>
            </a:r>
          </a:p>
        </p:txBody>
      </p:sp>
      <p:sp>
        <p:nvSpPr>
          <p:cNvPr id="3" name="Content Placeholder 2"/>
          <p:cNvSpPr>
            <a:spLocks noGrp="1"/>
          </p:cNvSpPr>
          <p:nvPr>
            <p:ph idx="1"/>
          </p:nvPr>
        </p:nvSpPr>
        <p:spPr/>
        <p:txBody>
          <a:bodyPr/>
          <a:lstStyle/>
          <a:p>
            <a:r>
              <a:t>Key Points:</a:t>
            </a:r>
          </a:p>
          <a:p>
            <a:pPr lvl="1"/>
            <a:r>
              <a:t>• ANSI X3.159-1989 / ISO/IEC 9899:1990</a:t>
            </a:r>
          </a:p>
          <a:p>
            <a:pPr lvl="1"/>
            <a:r>
              <a:t>• Defines C language syntax and semantics</a:t>
            </a:r>
          </a:p>
          <a:p>
            <a:pPr lvl="1"/>
            <a:r>
              <a:t>• Includes standard library specification</a:t>
            </a:r>
          </a:p>
          <a:p>
            <a:pPr lvl="1"/>
            <a:r>
              <a:t>• Updated in 1999 (C99) and 2011 (C11)</a:t>
            </a:r>
          </a:p>
          <a:p>
            <a:endParaRPr/>
          </a:p>
          <a:p>
            <a:r>
              <a:t>24 Standard Headers:</a:t>
            </a:r>
          </a:p>
          <a:p>
            <a:pPr lvl="1"/>
            <a:r>
              <a:t>• &lt;stdio.h&gt;, &lt;stdlib.h&gt;, &lt;string.h&gt;, &lt;math.h&gt;, etc.</a:t>
            </a:r>
          </a:p>
          <a:p>
            <a:pPr lvl="1"/>
            <a:r>
              <a:t>• All supported by modern UNIX systems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IEEE POSIX Standards</a:t>
            </a:r>
          </a:p>
        </p:txBody>
      </p:sp>
      <p:sp>
        <p:nvSpPr>
          <p:cNvPr id="3" name="Content Placeholder 2"/>
          <p:cNvSpPr>
            <a:spLocks noGrp="1"/>
          </p:cNvSpPr>
          <p:nvPr>
            <p:ph idx="1"/>
          </p:nvPr>
        </p:nvSpPr>
        <p:spPr>
          <a:xfrm>
            <a:off x="457200" y="1600200"/>
            <a:ext cx="8229600" cy="4983162"/>
          </a:xfrm>
        </p:spPr>
        <p:txBody>
          <a:bodyPr>
            <a:normAutofit/>
          </a:bodyPr>
          <a:lstStyle/>
          <a:p>
            <a:r>
              <a:rPr dirty="0"/>
              <a:t>POSIX = Portable Operating System Interface</a:t>
            </a:r>
          </a:p>
          <a:p>
            <a:r>
              <a:rPr dirty="0"/>
              <a:t>Evolution:</a:t>
            </a:r>
          </a:p>
          <a:p>
            <a:pPr lvl="1"/>
            <a:r>
              <a:rPr dirty="0"/>
              <a:t>• 1988: IEEE 1003.1-1988 (original)</a:t>
            </a:r>
          </a:p>
          <a:p>
            <a:pPr lvl="1"/>
            <a:r>
              <a:rPr dirty="0"/>
              <a:t>• 1990: IEEE 1003.1-1990 (ISO/IEC 9945-1:1990)</a:t>
            </a:r>
          </a:p>
          <a:p>
            <a:pPr lvl="1"/>
            <a:r>
              <a:rPr dirty="0"/>
              <a:t>• 1996: Added real-time extensions and </a:t>
            </a:r>
            <a:r>
              <a:rPr dirty="0" err="1"/>
              <a:t>pthreads</a:t>
            </a:r>
            <a:endParaRPr dirty="0"/>
          </a:p>
          <a:p>
            <a:pPr lvl="1"/>
            <a:r>
              <a:rPr dirty="0"/>
              <a:t>• 2001: Combined multiple standards</a:t>
            </a:r>
          </a:p>
          <a:p>
            <a:pPr lvl="1"/>
            <a:r>
              <a:rPr dirty="0"/>
              <a:t>• 2008: POSIX.1-2008 (current version)</a:t>
            </a:r>
          </a:p>
          <a:p>
            <a:r>
              <a:rPr dirty="0"/>
              <a:t>Key Feature: No distinction between system calls and library functions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457200"/>
            <a:ext cx="8229600" cy="914400"/>
          </a:xfrm>
          <a:prstGeom prst="rect">
            <a:avLst/>
          </a:prstGeom>
          <a:noFill/>
        </p:spPr>
        <p:txBody>
          <a:bodyPr wrap="none">
            <a:spAutoFit/>
          </a:bodyPr>
          <a:lstStyle/>
          <a:p>
            <a:pPr>
              <a:defRPr sz="2800" b="1"/>
            </a:pPr>
            <a:r>
              <a:t>POSIX Required Headers</a:t>
            </a:r>
          </a:p>
        </p:txBody>
      </p:sp>
      <p:pic>
        <p:nvPicPr>
          <p:cNvPr id="4" name="Picture 3" descr="image.png"/>
          <p:cNvPicPr>
            <a:picLocks noChangeAspect="1"/>
          </p:cNvPicPr>
          <p:nvPr/>
        </p:nvPicPr>
        <p:blipFill>
          <a:blip r:embed="rId3"/>
          <a:stretch>
            <a:fillRect/>
          </a:stretch>
        </p:blipFill>
        <p:spPr>
          <a:xfrm>
            <a:off x="457200" y="1645920"/>
            <a:ext cx="8229600" cy="45685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Single UNIX Specification (SUS)</a:t>
            </a:r>
          </a:p>
        </p:txBody>
      </p:sp>
      <p:sp>
        <p:nvSpPr>
          <p:cNvPr id="3" name="Content Placeholder 2"/>
          <p:cNvSpPr>
            <a:spLocks noGrp="1"/>
          </p:cNvSpPr>
          <p:nvPr>
            <p:ph idx="1"/>
          </p:nvPr>
        </p:nvSpPr>
        <p:spPr>
          <a:xfrm>
            <a:off x="457200" y="1600200"/>
            <a:ext cx="8229600" cy="4844845"/>
          </a:xfrm>
        </p:spPr>
        <p:txBody>
          <a:bodyPr>
            <a:normAutofit lnSpcReduction="10000"/>
          </a:bodyPr>
          <a:lstStyle/>
          <a:p>
            <a:r>
              <a:rPr dirty="0"/>
              <a:t>Key Points:</a:t>
            </a:r>
          </a:p>
          <a:p>
            <a:pPr lvl="1"/>
            <a:r>
              <a:rPr dirty="0"/>
              <a:t>• Superset of POSIX.1</a:t>
            </a:r>
          </a:p>
          <a:p>
            <a:pPr lvl="1"/>
            <a:r>
              <a:rPr dirty="0"/>
              <a:t>• Defines additional interfaces beyond POSIX</a:t>
            </a:r>
          </a:p>
          <a:p>
            <a:pPr lvl="1"/>
            <a:r>
              <a:rPr dirty="0"/>
              <a:t>• XSI (X/Open System Interfaces) conformance required for UNIX branding</a:t>
            </a:r>
          </a:p>
          <a:p>
            <a:r>
              <a:rPr dirty="0"/>
              <a:t>Versions:</a:t>
            </a:r>
          </a:p>
          <a:p>
            <a:pPr lvl="1"/>
            <a:r>
              <a:rPr dirty="0"/>
              <a:t>• 1994: SUSv1 (Spec 1170)</a:t>
            </a:r>
          </a:p>
          <a:p>
            <a:pPr lvl="1"/>
            <a:r>
              <a:rPr dirty="0"/>
              <a:t>• 1997: SUSv2</a:t>
            </a:r>
          </a:p>
          <a:p>
            <a:pPr lvl="1"/>
            <a:r>
              <a:rPr dirty="0"/>
              <a:t>• 2001: SUSv3 (aligned with POSIX.1-2001)</a:t>
            </a:r>
          </a:p>
          <a:p>
            <a:pPr lvl="1"/>
            <a:r>
              <a:rPr dirty="0"/>
              <a:t>• 2010: SUSv4 (aligned with POSIX.1-2008)</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Major UNIX Implementations</a:t>
            </a:r>
          </a:p>
        </p:txBody>
      </p:sp>
      <p:sp>
        <p:nvSpPr>
          <p:cNvPr id="3" name="Content Placeholder 2"/>
          <p:cNvSpPr>
            <a:spLocks noGrp="1"/>
          </p:cNvSpPr>
          <p:nvPr>
            <p:ph idx="1"/>
          </p:nvPr>
        </p:nvSpPr>
        <p:spPr/>
        <p:txBody>
          <a:bodyPr/>
          <a:lstStyle/>
          <a:p>
            <a:r>
              <a:t>Systems Covered in This Book:</a:t>
            </a:r>
          </a:p>
          <a:p>
            <a:pPr lvl="1"/>
            <a:r>
              <a:t>• FreeBSD 8.0</a:t>
            </a:r>
          </a:p>
          <a:p>
            <a:pPr lvl="1"/>
            <a:r>
              <a:t>• Linux 3.2.0 (Ubuntu 12.04)</a:t>
            </a:r>
          </a:p>
          <a:p>
            <a:pPr lvl="1"/>
            <a:r>
              <a:t>• Mac OS X 10.6.8</a:t>
            </a:r>
          </a:p>
          <a:p>
            <a:pPr lvl="1"/>
            <a:r>
              <a:t>• Solaris 10</a:t>
            </a:r>
          </a:p>
          <a:p>
            <a:endParaRPr/>
          </a:p>
          <a:p>
            <a:r>
              <a:t>Other UNIX Systems: AIX, HP-UX, IRIX, UnixWare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457200"/>
            <a:ext cx="8229600" cy="914400"/>
          </a:xfrm>
          <a:prstGeom prst="rect">
            <a:avLst/>
          </a:prstGeom>
          <a:noFill/>
        </p:spPr>
        <p:txBody>
          <a:bodyPr wrap="none">
            <a:spAutoFit/>
          </a:bodyPr>
          <a:lstStyle/>
          <a:p>
            <a:pPr>
              <a:defRPr sz="2800" b="1"/>
            </a:pPr>
            <a:r>
              <a:t>UNIX System Evolution</a:t>
            </a:r>
          </a:p>
        </p:txBody>
      </p:sp>
      <p:pic>
        <p:nvPicPr>
          <p:cNvPr id="4" name="Picture 3" descr="image.png"/>
          <p:cNvPicPr>
            <a:picLocks noChangeAspect="1"/>
          </p:cNvPicPr>
          <p:nvPr/>
        </p:nvPicPr>
        <p:blipFill>
          <a:blip r:embed="rId3"/>
          <a:stretch>
            <a:fillRect/>
          </a:stretch>
        </p:blipFill>
        <p:spPr>
          <a:xfrm>
            <a:off x="457200" y="1645920"/>
            <a:ext cx="8229600" cy="453090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TotalTime>
  <Words>2040</Words>
  <Application>Microsoft Office PowerPoint</Application>
  <PresentationFormat>On-screen Show (4:3)</PresentationFormat>
  <Paragraphs>184</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UNIX Standardization and Implementations</vt:lpstr>
      <vt:lpstr>Chapter Overview</vt:lpstr>
      <vt:lpstr>Why UNIX Standardization?</vt:lpstr>
      <vt:lpstr>ISO C Standard</vt:lpstr>
      <vt:lpstr>IEEE POSIX Standards</vt:lpstr>
      <vt:lpstr>PowerPoint Presentation</vt:lpstr>
      <vt:lpstr>Single UNIX Specification (SUS)</vt:lpstr>
      <vt:lpstr>Major UNIX Implementations</vt:lpstr>
      <vt:lpstr>PowerPoint Presentation</vt:lpstr>
      <vt:lpstr>Implementation Limits</vt:lpstr>
      <vt:lpstr>Querying System Limits</vt:lpstr>
      <vt:lpstr>Dealing with Indeterminate Limits</vt:lpstr>
      <vt:lpstr>Feature Test Macros</vt:lpstr>
      <vt:lpstr>Primitive System Data Types</vt:lpstr>
      <vt:lpstr>PowerPoint Presentation</vt:lpstr>
      <vt:lpstr>PowerPoint Presentation</vt:lpstr>
      <vt:lpstr>Key Takeaways</vt:lpstr>
      <vt:lpstr>Questions &amp; Additional Resources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Jhashuva U</cp:lastModifiedBy>
  <cp:revision>2</cp:revision>
  <dcterms:created xsi:type="dcterms:W3CDTF">2013-01-27T09:14:16Z</dcterms:created>
  <dcterms:modified xsi:type="dcterms:W3CDTF">2025-05-30T07:24:38Z</dcterms:modified>
  <cp:category/>
</cp:coreProperties>
</file>