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027FB89-8C7D-42DD-9E3B-403522F2C888}">
  <a:tblStyle styleId="{D027FB89-8C7D-42DD-9E3B-403522F2C8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OpenSans-regular.fntdata"/><Relationship Id="rId61" Type="http://schemas.openxmlformats.org/officeDocument/2006/relationships/font" Target="fonts/GoogleSans-boldItalic.fntdata"/><Relationship Id="rId20" Type="http://schemas.openxmlformats.org/officeDocument/2006/relationships/slide" Target="slides/slide13.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5.xml"/><Relationship Id="rId21" Type="http://schemas.openxmlformats.org/officeDocument/2006/relationships/slide" Target="slides/slide14.xml"/><Relationship Id="rId65" Type="http://schemas.openxmlformats.org/officeDocument/2006/relationships/font" Target="fonts/OpenSans-boldItalic.fnt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GoogleSa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bold.fntdata"/><Relationship Id="rId10" Type="http://schemas.openxmlformats.org/officeDocument/2006/relationships/slide" Target="slides/slide3.xml"/><Relationship Id="rId54" Type="http://schemas.openxmlformats.org/officeDocument/2006/relationships/font" Target="fonts/Roboto-regular.fntdata"/><Relationship Id="rId13" Type="http://schemas.openxmlformats.org/officeDocument/2006/relationships/slide" Target="slides/slide6.xml"/><Relationship Id="rId57" Type="http://schemas.openxmlformats.org/officeDocument/2006/relationships/font" Target="fonts/Roboto-boldItalic.fntdata"/><Relationship Id="rId12" Type="http://schemas.openxmlformats.org/officeDocument/2006/relationships/slide" Target="slides/slide5.xml"/><Relationship Id="rId56" Type="http://schemas.openxmlformats.org/officeDocument/2006/relationships/font" Target="fonts/Roboto-italic.fntdata"/><Relationship Id="rId15" Type="http://schemas.openxmlformats.org/officeDocument/2006/relationships/slide" Target="slides/slide8.xml"/><Relationship Id="rId59" Type="http://schemas.openxmlformats.org/officeDocument/2006/relationships/font" Target="fonts/GoogleSans-bold.fntdata"/><Relationship Id="rId14" Type="http://schemas.openxmlformats.org/officeDocument/2006/relationships/slide" Target="slides/slide7.xml"/><Relationship Id="rId58" Type="http://schemas.openxmlformats.org/officeDocument/2006/relationships/font" Target="fonts/GoogleSa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single-expression-function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function-types" TargetMode="External"/><Relationship Id="rId3"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4_functional/02_Lambdas" TargetMode="External"/><Relationship Id="rId3"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 TargetMode="External"/><Relationship Id="rId3"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index.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llection-transforma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8056c3a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8056c3a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8056c3aa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8056c3aa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previous slide, </a:t>
            </a:r>
            <a:r>
              <a:rPr lang="en"/>
              <a:t>we</a:t>
            </a:r>
            <a:r>
              <a:rPr lang="en"/>
              <a:t> passed "Kotlin!" as an argument to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b="1" lang="en"/>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8056c3aa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8056c3aa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8056c3aa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8056c3aa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8056c3a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8056c3a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8056c3aa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8056c3aa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8056c3aa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8056c3aa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8056c3a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8056c3a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8056c3a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8056c3a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8056c3a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8056c3a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Transition: 1 click</a:t>
            </a:r>
            <a:endParaRPr b="1"/>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8056c3a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8056c3a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8056c3a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8056c3a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88056c3a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88056c3a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a:t>
            </a:r>
            <a:r>
              <a:rPr lang="en">
                <a:solidFill>
                  <a:schemeClr val="dk1"/>
                </a:solidFill>
              </a:rPr>
              <a:t>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b="1" lang="en">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8056c3a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8056c3a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8056c3a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8056c3a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Default and named arguments help minimize overloads and improve the readability of your code.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88056c3aa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88056c3aa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88056c3aa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88056c3aa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88056c3aa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88056c3aa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8056c3aa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8056c3aa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88056c3a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88056c3a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Function Types</a:t>
            </a:r>
            <a:endParaRPr/>
          </a:p>
          <a:p>
            <a:pPr indent="-298450" lvl="0" marL="457200" rtl="0" algn="l">
              <a:lnSpc>
                <a:spcPct val="115000"/>
              </a:lnSpc>
              <a:spcBef>
                <a:spcPts val="0"/>
              </a:spcBef>
              <a:spcAft>
                <a:spcPts val="0"/>
              </a:spcAft>
              <a:buSzPts val="1100"/>
              <a:buChar char="●"/>
            </a:pPr>
            <a:r>
              <a:rPr lang="en" u="sng">
                <a:solidFill>
                  <a:schemeClr val="hlink"/>
                </a:solidFill>
                <a:hlinkClick r:id="rId3"/>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8056c3aa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8056c3aa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b="1" i="1" lang="en">
                <a:solidFill>
                  <a:schemeClr val="dk1"/>
                </a:solidFill>
                <a:highlight>
                  <a:srgbClr val="FFFFFF"/>
                </a:highlight>
                <a:latin typeface="Roboto"/>
                <a:ea typeface="Roboto"/>
                <a:cs typeface="Roboto"/>
                <a:sym typeface="Roboto"/>
              </a:rPr>
              <a:t>a function arrow</a:t>
            </a:r>
            <a:r>
              <a:rPr b="1" i="1" lang="en">
                <a:solidFill>
                  <a:schemeClr val="dk1"/>
                </a:solidFill>
                <a:latin typeface="Roboto"/>
                <a:ea typeface="Roboto"/>
                <a:cs typeface="Roboto"/>
                <a:sym typeface="Roboto"/>
              </a:rPr>
              <a:t> </a:t>
            </a:r>
            <a:r>
              <a:rPr b="1" i="1" lang="en">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dk1"/>
                </a:solidFill>
                <a:highlight>
                  <a:srgbClr val="FFFFFF"/>
                </a:highlight>
                <a:latin typeface="Roboto"/>
                <a:ea typeface="Roboto"/>
                <a:cs typeface="Roboto"/>
                <a:sym typeface="Roboto"/>
              </a:rPr>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Lambda functions</a:t>
            </a:r>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Lambda Expressions and Anonymous Functions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8056c3aa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8056c3aa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what the code says:</a:t>
            </a:r>
            <a:endParaRPr/>
          </a:p>
          <a:p>
            <a:pPr indent="-298450" lvl="0" marL="457200" rtl="0" algn="l">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indent="-298450" lvl="0" marL="457200" rtl="0" algn="l">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056c3a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056c3a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8056c3a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88056c3a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Resources:</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Lambdas</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Higher-order functions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88056c3aa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88056c3aa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88056c3aa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88056c3aa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88056c3aa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88056c3aa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88056c3aa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88056c3aa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88056c3a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88056c3a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8056c3aa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8056c3aa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timed</a:t>
            </a:r>
            <a:br>
              <a:rPr lang="en"/>
            </a:br>
            <a:endParaRPr/>
          </a:p>
          <a:p>
            <a:pPr indent="0" lvl="0" marL="0" rtl="0" algn="l">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8056c3aa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8056c3aa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indent="0" lvl="0" marL="0" rtl="0" algn="l">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88056c3aa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88056c3aa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88056c3aa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88056c3aa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8056c3a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8056c3a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88056c3aa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88056c3aa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i="1" lang="en">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i="1" lang="en">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b="1" lang="en">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indent="-298450" lvl="0" marL="457200" rtl="0" algn="l">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2"/>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88056c3aa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88056c3aa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88056c3a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88056c3a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8056c3a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8056c3a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Collection Transformation Operations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88056c3aa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88056c3aa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88056c3aa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88056c3aa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88056c3aa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88056c3aa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8056c3a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8056c3a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8056c3a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8056c3a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88056c3a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88056c3a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8056c3a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88056c3a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8056c3a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8056c3a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a:t>
            </a:r>
            <a:r>
              <a:rPr lang="en">
                <a:latin typeface="Courier New"/>
                <a:ea typeface="Courier New"/>
                <a:cs typeface="Courier New"/>
                <a:sym typeface="Courier New"/>
              </a:rPr>
              <a:t>Kotlin!</a:t>
            </a:r>
            <a:r>
              <a:rPr lang="en"/>
              <a:t> in the </a:t>
            </a:r>
            <a:r>
              <a:rPr b="1" lang="en"/>
              <a:t>Program arguments</a:t>
            </a:r>
            <a:r>
              <a:rPr lang="en"/>
              <a:t> field, and click </a:t>
            </a:r>
            <a:r>
              <a:rPr b="1" lang="en"/>
              <a:t>OK</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10" Type="http://schemas.openxmlformats.org/officeDocument/2006/relationships/slide" Target="/ppt/slides/slide44.xml"/><Relationship Id="rId9" Type="http://schemas.openxmlformats.org/officeDocument/2006/relationships/slide" Target="/ppt/slides/slide35.xml"/><Relationship Id="rId5" Type="http://schemas.openxmlformats.org/officeDocument/2006/relationships/slide" Target="/ppt/slides/slide14.xml"/><Relationship Id="rId6" Type="http://schemas.openxmlformats.org/officeDocument/2006/relationships/slide" Target="/ppt/slides/slide14.xml"/><Relationship Id="rId7" Type="http://schemas.openxmlformats.org/officeDocument/2006/relationships/slide" Target="/ppt/slides/slide24.xml"/><Relationship Id="rId8" Type="http://schemas.openxmlformats.org/officeDocument/2006/relationships/slide" Target="/ppt/slides/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1" Type="http://schemas.openxmlformats.org/officeDocument/2006/relationships/slide" Target="/ppt/slides/slide20.xml"/><Relationship Id="rId10" Type="http://schemas.openxmlformats.org/officeDocument/2006/relationships/slide" Target="/ppt/slides/slide11.xml"/><Relationship Id="rId13" Type="http://schemas.openxmlformats.org/officeDocument/2006/relationships/slide" Target="/ppt/slides/slide26.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9.xml"/><Relationship Id="rId14" Type="http://schemas.openxmlformats.org/officeDocument/2006/relationships/slide" Target="/ppt/slides/slide39.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9.xml"/><Relationship Id="rId8" Type="http://schemas.openxmlformats.org/officeDocument/2006/relationships/slide" Target="/ppt/slid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2"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80325" y="1461700"/>
            <a:ext cx="3660000" cy="29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p:nvPr>
            <p:ph idx="1" type="body"/>
          </p:nvPr>
        </p:nvSpPr>
        <p:spPr>
          <a:xfrm>
            <a:off x="342900" y="1381075"/>
            <a:ext cx="84894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t>
            </a:r>
            <a:r>
              <a:rPr lang="en" sz="1800"/>
              <a:t>arg</a:t>
            </a:r>
            <a:r>
              <a:rPr lang="en" sz="1800"/>
              <a:t>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nvSpPr>
        <p:spPr>
          <a:xfrm>
            <a:off x="311700" y="1870625"/>
            <a:ext cx="8543700" cy="14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b="1" lang="en" sz="1800">
                <a:solidFill>
                  <a:srgbClr val="388E3C"/>
                </a:solidFill>
                <a:latin typeface="Consolas"/>
                <a:ea typeface="Consolas"/>
                <a:cs typeface="Consolas"/>
                <a:sym typeface="Consolas"/>
              </a:rPr>
              <a:t>args</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0</a:t>
            </a:r>
            <a:r>
              <a:rPr b="1"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(Almost) Everything has a value</a:t>
            </a:r>
            <a:endParaRPr sz="4200"/>
          </a:p>
        </p:txBody>
      </p:sp>
      <p:sp>
        <p:nvSpPr>
          <p:cNvPr id="160" name="Google Shape;160;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txBox="1"/>
          <p:nvPr/>
        </p:nvSpPr>
        <p:spPr>
          <a:xfrm>
            <a:off x="374300" y="2241275"/>
            <a:ext cx="7462500" cy="13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 values</a:t>
            </a:r>
            <a:endParaRPr/>
          </a:p>
        </p:txBody>
      </p:sp>
      <p:sp>
        <p:nvSpPr>
          <p:cNvPr id="174" name="Google Shape;174;p29"/>
          <p:cNvSpPr txBox="1"/>
          <p:nvPr>
            <p:ph idx="1" type="body"/>
          </p:nvPr>
        </p:nvSpPr>
        <p:spPr>
          <a:xfrm>
            <a:off x="359850" y="1381075"/>
            <a:ext cx="8472300" cy="871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Sometimes</a:t>
            </a:r>
            <a:r>
              <a:rPr lang="en" sz="1800"/>
              <a:t>,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indent="0" lvl="0" marL="0" rtl="0" algn="l">
              <a:spcBef>
                <a:spcPts val="1000"/>
              </a:spcBef>
              <a:spcAft>
                <a:spcPts val="0"/>
              </a:spcAft>
              <a:buNone/>
            </a:pPr>
            <a:r>
              <a:t/>
            </a:r>
            <a:endParaRPr sz="1800"/>
          </a:p>
        </p:txBody>
      </p:sp>
      <p:sp>
        <p:nvSpPr>
          <p:cNvPr id="175" name="Google Shape;17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9"/>
          <p:cNvSpPr txBox="1"/>
          <p:nvPr/>
        </p:nvSpPr>
        <p:spPr>
          <a:xfrm>
            <a:off x="359850" y="3208975"/>
            <a:ext cx="82650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Functions in Kotlin</a:t>
            </a:r>
            <a:endParaRPr sz="4200"/>
          </a:p>
        </p:txBody>
      </p:sp>
      <p:sp>
        <p:nvSpPr>
          <p:cNvPr id="183" name="Google Shape;18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functions</a:t>
            </a:r>
            <a:endParaRPr/>
          </a:p>
        </p:txBody>
      </p:sp>
      <p:sp>
        <p:nvSpPr>
          <p:cNvPr id="189" name="Google Shape;189;p31"/>
          <p:cNvSpPr txBox="1"/>
          <p:nvPr>
            <p:ph idx="1" type="body"/>
          </p:nvPr>
        </p:nvSpPr>
        <p:spPr>
          <a:xfrm>
            <a:off x="291200" y="1381075"/>
            <a:ext cx="8464800" cy="572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 block of code that performs a specific task</a:t>
            </a:r>
            <a:endParaRPr sz="2200"/>
          </a:p>
        </p:txBody>
      </p:sp>
      <p:sp>
        <p:nvSpPr>
          <p:cNvPr id="190" name="Google Shape;190;p31"/>
          <p:cNvSpPr txBox="1"/>
          <p:nvPr>
            <p:ph idx="12" type="sldNum"/>
          </p:nvPr>
        </p:nvSpPr>
        <p:spPr>
          <a:xfrm>
            <a:off x="8548658" y="4510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31"/>
          <p:cNvSpPr txBox="1"/>
          <p:nvPr/>
        </p:nvSpPr>
        <p:spPr>
          <a:xfrm>
            <a:off x="291200" y="2147200"/>
            <a:ext cx="81813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Parts of a function</a:t>
            </a:r>
            <a:endParaRPr/>
          </a:p>
        </p:txBody>
      </p:sp>
      <p:sp>
        <p:nvSpPr>
          <p:cNvPr id="199" name="Google Shape;199;p32"/>
          <p:cNvSpPr txBox="1"/>
          <p:nvPr>
            <p:ph idx="1" type="body"/>
          </p:nvPr>
        </p:nvSpPr>
        <p:spPr>
          <a:xfrm>
            <a:off x="387900" y="13810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200" name="Google Shape;200;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2"/>
          <p:cNvSpPr txBox="1"/>
          <p:nvPr/>
        </p:nvSpPr>
        <p:spPr>
          <a:xfrm>
            <a:off x="419100" y="1955025"/>
            <a:ext cx="6592800" cy="133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08" name="Google Shape;208;p33"/>
          <p:cNvSpPr txBox="1"/>
          <p:nvPr>
            <p:ph idx="1" type="body"/>
          </p:nvPr>
        </p:nvSpPr>
        <p:spPr>
          <a:xfrm>
            <a:off x="311700" y="1381075"/>
            <a:ext cx="85206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nvSpPr>
        <p:spPr>
          <a:xfrm>
            <a:off x="295450" y="1952850"/>
            <a:ext cx="8520600" cy="10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17" name="Google Shape;21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nvSpPr>
        <p:spPr>
          <a:xfrm>
            <a:off x="284875" y="1119318"/>
            <a:ext cx="85098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a:t>
            </a:r>
            <a:r>
              <a:rPr lang="en" sz="1800">
                <a:latin typeface="Roboto"/>
                <a:ea typeface="Roboto"/>
                <a:cs typeface="Roboto"/>
                <a:sym typeface="Roboto"/>
              </a:rPr>
              <a:t>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500"/>
              </a:spcBef>
              <a:spcAft>
                <a:spcPts val="0"/>
              </a:spcAft>
              <a:buNone/>
            </a:pPr>
            <a:r>
              <a:t/>
            </a: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a:t>
            </a:r>
            <a:r>
              <a:rPr lang="en" sz="1800">
                <a:latin typeface="Roboto"/>
                <a:ea typeface="Roboto"/>
                <a:cs typeface="Roboto"/>
                <a:sym typeface="Roboto"/>
              </a:rPr>
              <a:t>s</a:t>
            </a:r>
            <a:r>
              <a:rPr lang="en" sz="1800">
                <a:latin typeface="Roboto"/>
                <a:ea typeface="Roboto"/>
                <a:cs typeface="Roboto"/>
                <a:sym typeface="Roboto"/>
              </a:rPr>
              <a:t>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 arguments</a:t>
            </a:r>
            <a:endParaRPr/>
          </a:p>
        </p:txBody>
      </p:sp>
      <p:sp>
        <p:nvSpPr>
          <p:cNvPr id="227" name="Google Shape;227;p35"/>
          <p:cNvSpPr txBox="1"/>
          <p:nvPr>
            <p:ph idx="1" type="body"/>
          </p:nvPr>
        </p:nvSpPr>
        <p:spPr>
          <a:xfrm>
            <a:off x="342900" y="1914475"/>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Default parameters</a:t>
            </a:r>
            <a:endParaRPr sz="2200"/>
          </a:p>
        </p:txBody>
      </p:sp>
      <p:sp>
        <p:nvSpPr>
          <p:cNvPr id="228" name="Google Shape;22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5"/>
          <p:cNvSpPr txBox="1"/>
          <p:nvPr>
            <p:ph idx="1" type="body"/>
          </p:nvPr>
        </p:nvSpPr>
        <p:spPr>
          <a:xfrm>
            <a:off x="342900" y="2411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Required parameters</a:t>
            </a:r>
            <a:endParaRPr sz="2200"/>
          </a:p>
        </p:txBody>
      </p:sp>
      <p:sp>
        <p:nvSpPr>
          <p:cNvPr id="230" name="Google Shape;230;p35"/>
          <p:cNvSpPr txBox="1"/>
          <p:nvPr>
            <p:ph idx="1" type="body"/>
          </p:nvPr>
        </p:nvSpPr>
        <p:spPr>
          <a:xfrm>
            <a:off x="351625" y="2933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Functions</a:t>
            </a:r>
            <a:r>
              <a:rPr lang="en" sz="2200">
                <a:latin typeface="Roboto"/>
                <a:ea typeface="Roboto"/>
                <a:cs typeface="Roboto"/>
                <a:sym typeface="Roboto"/>
              </a:rPr>
              <a:t>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2: Functions</a:t>
            </a:r>
            <a:endParaRPr sz="2000"/>
          </a:p>
          <a:p>
            <a:pPr indent="-355600" lvl="1" marL="914400" rtl="0" algn="l">
              <a:spcBef>
                <a:spcPts val="1000"/>
              </a:spcBef>
              <a:spcAft>
                <a:spcPts val="0"/>
              </a:spcAft>
              <a:buClr>
                <a:schemeClr val="dk1"/>
              </a:buClr>
              <a:buSzPts val="2000"/>
              <a:buChar char="○"/>
            </a:pPr>
            <a:r>
              <a:rPr lang="en" u="sng">
                <a:solidFill>
                  <a:schemeClr val="accent5"/>
                </a:solidFill>
                <a:hlinkClick action="ppaction://hlinksldjump" r:id="rId3">
                  <a:extLst>
                    <a:ext uri="{A12FA001-AC4F-418D-AE19-62706E023703}">
                      <ahyp:hlinkClr val="tx"/>
                    </a:ext>
                  </a:extLst>
                </a:hlinkClick>
              </a:rPr>
              <a:t>Programs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4">
                  <a:extLst>
                    <a:ext uri="{A12FA001-AC4F-418D-AE19-62706E023703}">
                      <ahyp:hlinkClr val="tx"/>
                    </a:ext>
                  </a:extLst>
                </a:hlinkClick>
              </a:rPr>
              <a:t>(Almost) Everything has a value</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5">
                  <a:extLst>
                    <a:ext uri="{A12FA001-AC4F-418D-AE19-62706E023703}">
                      <ahyp:hlinkClr val="tx"/>
                    </a:ext>
                  </a:extLst>
                </a:hlinkClick>
              </a:rPr>
              <a:t>Functions</a:t>
            </a:r>
            <a:r>
              <a:rPr lang="en" u="sng">
                <a:solidFill>
                  <a:schemeClr val="accent5"/>
                </a:solidFill>
                <a:hlinkClick action="ppaction://hlinksldjump" r:id="rId6">
                  <a:extLst>
                    <a:ext uri="{A12FA001-AC4F-418D-AE19-62706E023703}">
                      <ahyp:hlinkClr val="tx"/>
                    </a:ext>
                  </a:extLst>
                </a:hlinkClick>
              </a:rPr>
              <a:t>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7">
                  <a:extLst>
                    <a:ext uri="{A12FA001-AC4F-418D-AE19-62706E023703}">
                      <ahyp:hlinkClr val="tx"/>
                    </a:ext>
                  </a:extLst>
                </a:hlinkClick>
              </a:rPr>
              <a:t>Compact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8">
                  <a:extLst>
                    <a:ext uri="{A12FA001-AC4F-418D-AE19-62706E023703}">
                      <ahyp:hlinkClr val="tx"/>
                    </a:ext>
                  </a:extLst>
                </a:hlinkClick>
              </a:rPr>
              <a:t>Lambdas and higher-order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9">
                  <a:extLst>
                    <a:ext uri="{A12FA001-AC4F-418D-AE19-62706E023703}">
                      <ahyp:hlinkClr val="tx"/>
                    </a:ext>
                  </a:extLst>
                </a:hlinkClick>
              </a:rPr>
              <a:t>List filters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10">
                  <a:extLst>
                    <a:ext uri="{A12FA001-AC4F-418D-AE19-62706E023703}">
                      <ahyp:hlinkClr val="tx"/>
                    </a:ext>
                  </a:extLst>
                </a:hlinkClick>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237" name="Google Shape;237;p36"/>
          <p:cNvSpPr txBox="1"/>
          <p:nvPr>
            <p:ph idx="1" type="body"/>
          </p:nvPr>
        </p:nvSpPr>
        <p:spPr>
          <a:xfrm>
            <a:off x="311700" y="1838275"/>
            <a:ext cx="85206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b="1" lang="en" sz="1800">
                <a:latin typeface="Consolas"/>
                <a:ea typeface="Consolas"/>
                <a:cs typeface="Consolas"/>
                <a:sym typeface="Consolas"/>
              </a:rPr>
              <a:t>speed: String = </a:t>
            </a:r>
            <a:r>
              <a:rPr b="1" lang="en" sz="1800">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6"/>
          <p:cNvSpPr txBox="1"/>
          <p:nvPr/>
        </p:nvSpPr>
        <p:spPr>
          <a:xfrm>
            <a:off x="311650" y="1134750"/>
            <a:ext cx="833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 </a:t>
            </a:r>
            <a:r>
              <a:rPr lang="en" sz="1800">
                <a:solidFill>
                  <a:srgbClr val="1155CC"/>
                </a:solidFill>
                <a:latin typeface="Consolas"/>
                <a:ea typeface="Consolas"/>
                <a:cs typeface="Consolas"/>
                <a:sym typeface="Consolas"/>
              </a:rPr>
              <a:t>⇒ driving fast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a:t>
            </a:r>
            <a:r>
              <a:rPr lang="en" sz="1800">
                <a:solidFill>
                  <a:srgbClr val="388E3C"/>
                </a:solidFill>
                <a:latin typeface="Consolas"/>
                <a:ea typeface="Consolas"/>
                <a:cs typeface="Consolas"/>
                <a:sym typeface="Consolas"/>
              </a:rPr>
              <a:t>"slow"</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driving slow</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drive(speed = </a:t>
            </a:r>
            <a:r>
              <a:rPr lang="en" sz="1800">
                <a:solidFill>
                  <a:srgbClr val="388E3C"/>
                </a:solidFill>
                <a:latin typeface="Consolas"/>
                <a:ea typeface="Consolas"/>
                <a:cs typeface="Consolas"/>
                <a:sym typeface="Consolas"/>
              </a:rPr>
              <a:t>"turtle-like"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 driving turtle-like</a:t>
            </a:r>
            <a:endParaRPr>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cap="flat" cmpd="sng" w="28575">
            <a:solidFill>
              <a:srgbClr val="4CAF50"/>
            </a:solidFill>
            <a:prstDash val="solid"/>
            <a:round/>
            <a:headEnd len="med" w="med" type="triangle"/>
            <a:tailEnd len="med" w="med" type="none"/>
          </a:ln>
        </p:spPr>
      </p:cxnSp>
      <p:sp>
        <p:nvSpPr>
          <p:cNvPr id="243" name="Google Shape;243;p36"/>
          <p:cNvSpPr txBox="1"/>
          <p:nvPr/>
        </p:nvSpPr>
        <p:spPr>
          <a:xfrm>
            <a:off x="5178575" y="2637200"/>
            <a:ext cx="3038400" cy="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Use "=" after the type</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to define default values</a:t>
            </a:r>
            <a:endParaRPr b="1"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p</a:t>
            </a:r>
            <a:r>
              <a:rPr lang="en"/>
              <a:t>arameters</a:t>
            </a:r>
            <a:endParaRPr/>
          </a:p>
        </p:txBody>
      </p:sp>
      <p:sp>
        <p:nvSpPr>
          <p:cNvPr id="249" name="Google Shape;249;p37"/>
          <p:cNvSpPr txBox="1"/>
          <p:nvPr>
            <p:ph idx="1" type="body"/>
          </p:nvPr>
        </p:nvSpPr>
        <p:spPr>
          <a:xfrm>
            <a:off x="311700" y="1457275"/>
            <a:ext cx="8520600" cy="4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a:t>
            </a:r>
            <a:r>
              <a:rPr lang="en" sz="1800"/>
              <a:t> no default is specified for a parameter, the corresponding argument is required</a:t>
            </a:r>
            <a:r>
              <a:rPr lang="en" sz="1800"/>
              <a:t>.</a:t>
            </a:r>
            <a:endParaRPr sz="1800"/>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nvSpPr>
        <p:spPr>
          <a:xfrm>
            <a:off x="434275" y="2688100"/>
            <a:ext cx="8397900" cy="11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b="1" lang="en" sz="1800">
                <a:latin typeface="Consolas"/>
                <a:ea typeface="Consolas"/>
                <a:cs typeface="Consolas"/>
                <a:sym typeface="Consolas"/>
              </a:rPr>
              <a:t>day: String</a:t>
            </a:r>
            <a:r>
              <a:rPr lang="en" sz="1800">
                <a:latin typeface="Consolas"/>
                <a:ea typeface="Consolas"/>
                <a:cs typeface="Consolas"/>
                <a:sym typeface="Consolas"/>
              </a:rPr>
              <a:t>,</a:t>
            </a:r>
            <a:r>
              <a:rPr b="1" lang="en" sz="1800">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7"/>
          <p:cNvCxnSpPr/>
          <p:nvPr/>
        </p:nvCxnSpPr>
        <p:spPr>
          <a:xfrm flipH="1" rot="10800000">
            <a:off x="3858975" y="2408400"/>
            <a:ext cx="805800" cy="389100"/>
          </a:xfrm>
          <a:prstGeom prst="straightConnector1">
            <a:avLst/>
          </a:prstGeom>
          <a:noFill/>
          <a:ln cap="flat" cmpd="sng" w="28575">
            <a:solidFill>
              <a:srgbClr val="4CAF50"/>
            </a:solidFill>
            <a:prstDash val="solid"/>
            <a:round/>
            <a:headEnd len="med" w="med" type="triangle"/>
            <a:tailEnd len="med" w="med" type="none"/>
          </a:ln>
        </p:spPr>
      </p:cxnSp>
      <p:sp>
        <p:nvSpPr>
          <p:cNvPr id="254" name="Google Shape;254;p37"/>
          <p:cNvSpPr txBox="1"/>
          <p:nvPr/>
        </p:nvSpPr>
        <p:spPr>
          <a:xfrm>
            <a:off x="4746150" y="2148900"/>
            <a:ext cx="24222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Required parameters</a:t>
            </a:r>
            <a:endParaRPr b="1"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versus required parameters</a:t>
            </a:r>
            <a:endParaRPr/>
          </a:p>
        </p:txBody>
      </p:sp>
      <p:sp>
        <p:nvSpPr>
          <p:cNvPr id="260" name="Google Shape;260;p38"/>
          <p:cNvSpPr txBox="1"/>
          <p:nvPr>
            <p:ph idx="1" type="body"/>
          </p:nvPr>
        </p:nvSpPr>
        <p:spPr>
          <a:xfrm>
            <a:off x="311700" y="1270800"/>
            <a:ext cx="8520600" cy="4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Functions can have a mix of default and required parameters. </a:t>
            </a:r>
            <a:endParaRPr sz="1800"/>
          </a:p>
        </p:txBody>
      </p:sp>
      <p:sp>
        <p:nvSpPr>
          <p:cNvPr id="261" name="Google Shape;261;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8"/>
          <p:cNvSpPr txBox="1"/>
          <p:nvPr/>
        </p:nvSpPr>
        <p:spPr>
          <a:xfrm>
            <a:off x="296250" y="1766447"/>
            <a:ext cx="8399100" cy="14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a:latin typeface="Consolas"/>
                <a:ea typeface="Consolas"/>
                <a:cs typeface="Consolas"/>
                <a:sym typeface="Consolas"/>
              </a:rPr>
              <a:t>reformat</a:t>
            </a:r>
            <a:r>
              <a:rPr lang="en" sz="1800">
                <a:latin typeface="Consolas"/>
                <a:ea typeface="Consolas"/>
                <a:cs typeface="Consolas"/>
                <a:sym typeface="Consolas"/>
              </a:rPr>
              <a:t>(str: String,</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8"/>
          <p:cNvCxnSpPr/>
          <p:nvPr/>
        </p:nvCxnSpPr>
        <p:spPr>
          <a:xfrm flipH="1" rot="10800000">
            <a:off x="5381150" y="2595058"/>
            <a:ext cx="1016700" cy="158700"/>
          </a:xfrm>
          <a:prstGeom prst="straightConnector1">
            <a:avLst/>
          </a:prstGeom>
          <a:noFill/>
          <a:ln cap="flat" cmpd="sng" w="28575">
            <a:solidFill>
              <a:srgbClr val="4CAF50"/>
            </a:solidFill>
            <a:prstDash val="solid"/>
            <a:round/>
            <a:headEnd len="med" w="med" type="triangle"/>
            <a:tailEnd len="med" w="med" type="none"/>
          </a:ln>
        </p:spPr>
      </p:cxnSp>
      <p:sp>
        <p:nvSpPr>
          <p:cNvPr id="265" name="Google Shape;265;p38"/>
          <p:cNvSpPr txBox="1"/>
          <p:nvPr/>
        </p:nvSpPr>
        <p:spPr>
          <a:xfrm>
            <a:off x="6397850" y="2359833"/>
            <a:ext cx="21507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Has default value</a:t>
            </a:r>
            <a:endParaRPr b="1" sz="1800">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p:nvPr>
            <p:ph idx="1" type="body"/>
          </p:nvPr>
        </p:nvSpPr>
        <p:spPr>
          <a:xfrm>
            <a:off x="311700" y="335575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Named a</a:t>
            </a:r>
            <a:r>
              <a:rPr lang="en"/>
              <a:t>rguments</a:t>
            </a:r>
            <a:endParaRPr/>
          </a:p>
        </p:txBody>
      </p:sp>
      <p:sp>
        <p:nvSpPr>
          <p:cNvPr id="273" name="Google Shape;273;p39"/>
          <p:cNvSpPr txBox="1"/>
          <p:nvPr>
            <p:ph idx="1" type="body"/>
          </p:nvPr>
        </p:nvSpPr>
        <p:spPr>
          <a:xfrm>
            <a:off x="311700" y="1469600"/>
            <a:ext cx="8520600" cy="45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indent="0" lvl="0" marL="0" rtl="0" algn="l">
              <a:spcBef>
                <a:spcPts val="0"/>
              </a:spcBef>
              <a:spcAft>
                <a:spcPts val="0"/>
              </a:spcAft>
              <a:buNone/>
            </a:pPr>
            <a:r>
              <a:t/>
            </a:r>
            <a:endParaRPr sz="1800"/>
          </a:p>
        </p:txBody>
      </p:sp>
      <p:sp>
        <p:nvSpPr>
          <p:cNvPr id="274" name="Google Shape;27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It's considered good style to put default arguments after </a:t>
            </a:r>
            <a:r>
              <a:rPr lang="en" sz="1800">
                <a:solidFill>
                  <a:srgbClr val="3C4043"/>
                </a:solidFill>
                <a:latin typeface="Roboto"/>
                <a:ea typeface="Roboto"/>
                <a:cs typeface="Roboto"/>
                <a:sym typeface="Roboto"/>
              </a:rPr>
              <a:t>positional arguments</a:t>
            </a:r>
            <a:r>
              <a:rPr lang="en" sz="1800">
                <a:solidFill>
                  <a:srgbClr val="3C4043"/>
                </a:solidFill>
                <a:latin typeface="Roboto"/>
                <a:ea typeface="Roboto"/>
                <a:cs typeface="Roboto"/>
                <a:sym typeface="Roboto"/>
              </a:rPr>
              <a:t>,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p:nvPr>
            <p:ph idx="1" type="body"/>
          </p:nvPr>
        </p:nvSpPr>
        <p:spPr>
          <a:xfrm>
            <a:off x="311700" y="216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b="1" lang="en" sz="1800">
                <a:latin typeface="Consolas"/>
                <a:ea typeface="Consolas"/>
                <a:cs typeface="Consolas"/>
                <a:sym typeface="Consolas"/>
              </a:rPr>
              <a:t>divideByCamelHumps = </a:t>
            </a:r>
            <a:r>
              <a:rPr b="1" lang="en" sz="1800">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b="1" lang="en" sz="1800">
                <a:latin typeface="Consolas"/>
                <a:ea typeface="Consolas"/>
                <a:cs typeface="Consolas"/>
                <a:sym typeface="Consolas"/>
              </a:rPr>
              <a:t>wordSeparator = </a:t>
            </a:r>
            <a:r>
              <a:rPr b="1" lang="en" sz="1800">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Compact functions</a:t>
            </a:r>
            <a:endParaRPr sz="4200"/>
          </a:p>
        </p:txBody>
      </p:sp>
      <p:sp>
        <p:nvSpPr>
          <p:cNvPr id="282" name="Google Shape;28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Single-expression</a:t>
            </a:r>
            <a:r>
              <a:rPr lang="en"/>
              <a:t> functions</a:t>
            </a:r>
            <a:endParaRPr/>
          </a:p>
        </p:txBody>
      </p:sp>
      <p:sp>
        <p:nvSpPr>
          <p:cNvPr id="288" name="Google Shape;288;p41"/>
          <p:cNvSpPr txBox="1"/>
          <p:nvPr>
            <p:ph idx="1" type="body"/>
          </p:nvPr>
        </p:nvSpPr>
        <p:spPr>
          <a:xfrm>
            <a:off x="311700" y="1457275"/>
            <a:ext cx="8520600" cy="78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indent="0" lvl="0" marL="0" rtl="0" algn="l">
              <a:spcBef>
                <a:spcPts val="1000"/>
              </a:spcBef>
              <a:spcAft>
                <a:spcPts val="0"/>
              </a:spcAft>
              <a:buNone/>
            </a:pPr>
            <a:r>
              <a:t/>
            </a:r>
            <a:endParaRPr sz="1800"/>
          </a:p>
        </p:txBody>
      </p:sp>
      <p:sp>
        <p:nvSpPr>
          <p:cNvPr id="289" name="Google Shape;289;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41"/>
          <p:cNvSpPr txBox="1"/>
          <p:nvPr/>
        </p:nvSpPr>
        <p:spPr>
          <a:xfrm>
            <a:off x="311691" y="2310888"/>
            <a:ext cx="85752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a:latin typeface="Consolas"/>
                <a:ea typeface="Consolas"/>
                <a:cs typeface="Consolas"/>
                <a:sym typeface="Consolas"/>
              </a:rPr>
              <a:t>double</a:t>
            </a:r>
            <a:r>
              <a:rPr lang="en" sz="1800">
                <a:latin typeface="Consolas"/>
                <a:ea typeface="Consolas"/>
                <a:cs typeface="Consolas"/>
                <a:sym typeface="Consolas"/>
              </a:rPr>
              <a:t>(x: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Complete version</a:t>
            </a:r>
            <a:endParaRPr b="1" sz="1800">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Compact version</a:t>
            </a:r>
            <a:endParaRPr b="1" sz="1800">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cap="flat" cmpd="sng" w="28575">
            <a:solidFill>
              <a:srgbClr val="4CAF50"/>
            </a:solidFill>
            <a:prstDash val="solid"/>
            <a:round/>
            <a:headEnd len="med" w="med" type="triangle"/>
            <a:tailEnd len="med" w="med" type="none"/>
          </a:ln>
        </p:spPr>
      </p:cxnSp>
      <p:cxnSp>
        <p:nvCxnSpPr>
          <p:cNvPr id="295" name="Google Shape;295;p41"/>
          <p:cNvCxnSpPr/>
          <p:nvPr/>
        </p:nvCxnSpPr>
        <p:spPr>
          <a:xfrm>
            <a:off x="5112325" y="2573025"/>
            <a:ext cx="631800" cy="9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Lambdas and higher-order functions</a:t>
            </a:r>
            <a:endParaRPr sz="4200"/>
          </a:p>
        </p:txBody>
      </p:sp>
      <p:sp>
        <p:nvSpPr>
          <p:cNvPr id="301" name="Google Shape;30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Kotlin functions </a:t>
            </a:r>
            <a:r>
              <a:rPr lang="en"/>
              <a:t>are first-class</a:t>
            </a:r>
            <a:endParaRPr/>
          </a:p>
        </p:txBody>
      </p:sp>
      <p:sp>
        <p:nvSpPr>
          <p:cNvPr id="307" name="Google Shape;30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3"/>
          <p:cNvSpPr txBox="1"/>
          <p:nvPr/>
        </p:nvSpPr>
        <p:spPr>
          <a:xfrm>
            <a:off x="342900" y="12815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a:t>
            </a:r>
            <a:r>
              <a:rPr lang="en" sz="2200">
                <a:solidFill>
                  <a:schemeClr val="dk1"/>
                </a:solidFill>
                <a:latin typeface="Roboto"/>
                <a:ea typeface="Roboto"/>
                <a:cs typeface="Roboto"/>
                <a:sym typeface="Roboto"/>
              </a:rPr>
              <a:t> can be stored in </a:t>
            </a:r>
            <a:r>
              <a:rPr lang="en" sz="2200">
                <a:solidFill>
                  <a:schemeClr val="dk1"/>
                </a:solidFill>
                <a:latin typeface="Roboto"/>
                <a:ea typeface="Roboto"/>
                <a:cs typeface="Roboto"/>
                <a:sym typeface="Roboto"/>
              </a:rPr>
              <a:t>variables</a:t>
            </a:r>
            <a:r>
              <a:rPr lang="en" sz="2200">
                <a:solidFill>
                  <a:schemeClr val="dk1"/>
                </a:solidFill>
                <a:latin typeface="Roboto"/>
                <a:ea typeface="Roboto"/>
                <a:cs typeface="Roboto"/>
                <a:sym typeface="Roboto"/>
              </a:rPr>
              <a:t>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a:t>
            </a:r>
            <a:r>
              <a:rPr lang="en" sz="2200">
                <a:solidFill>
                  <a:schemeClr val="dk1"/>
                </a:solidFill>
                <a:latin typeface="Roboto"/>
                <a:ea typeface="Roboto"/>
                <a:cs typeface="Roboto"/>
                <a:sym typeface="Roboto"/>
              </a:rPr>
              <a:t>functions</a:t>
            </a:r>
            <a:endParaRPr sz="2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p:nvPr/>
        </p:nvSpPr>
        <p:spPr>
          <a:xfrm>
            <a:off x="4506525" y="2811850"/>
            <a:ext cx="13275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functions</a:t>
            </a:r>
            <a:endParaRPr/>
          </a:p>
        </p:txBody>
      </p:sp>
      <p:sp>
        <p:nvSpPr>
          <p:cNvPr id="318" name="Google Shape;318;p44"/>
          <p:cNvSpPr txBox="1"/>
          <p:nvPr>
            <p:ph idx="1" type="body"/>
          </p:nvPr>
        </p:nvSpPr>
        <p:spPr>
          <a:xfrm>
            <a:off x="311700" y="2165675"/>
            <a:ext cx="8520600" cy="1835700"/>
          </a:xfrm>
          <a:prstGeom prst="rect">
            <a:avLst/>
          </a:prstGeom>
          <a:noFill/>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a:t>
            </a:r>
            <a:r>
              <a:rPr lang="en" sz="1800">
                <a:latin typeface="Consolas"/>
                <a:ea typeface="Consolas"/>
                <a:cs typeface="Consolas"/>
                <a:sym typeface="Consolas"/>
              </a:rPr>
              <a:t>dirtLevel</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b="1" lang="en" sz="1800">
                <a:latin typeface="Consolas"/>
                <a:ea typeface="Consolas"/>
                <a:cs typeface="Consolas"/>
                <a:sym typeface="Consolas"/>
              </a:rPr>
              <a:t>{level: Int -&gt; level / </a:t>
            </a:r>
            <a:r>
              <a:rPr b="1" lang="en" sz="1800">
                <a:solidFill>
                  <a:srgbClr val="C53929"/>
                </a:solidFill>
                <a:latin typeface="Consolas"/>
                <a:ea typeface="Consolas"/>
                <a:cs typeface="Consolas"/>
                <a:sym typeface="Consolas"/>
              </a:rPr>
              <a:t>2</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indent="0" lvl="0" marL="0" rtl="0" algn="l">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44"/>
          <p:cNvSpPr txBox="1"/>
          <p:nvPr/>
        </p:nvSpPr>
        <p:spPr>
          <a:xfrm>
            <a:off x="388950" y="1179450"/>
            <a:ext cx="84216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a:t>
            </a:r>
            <a:r>
              <a:rPr lang="en" sz="1800">
                <a:latin typeface="Roboto"/>
                <a:ea typeface="Roboto"/>
                <a:cs typeface="Roboto"/>
                <a:sym typeface="Roboto"/>
              </a:rPr>
              <a:t>lambda</a:t>
            </a:r>
            <a:r>
              <a:rPr lang="en" sz="1800">
                <a:latin typeface="Roboto"/>
                <a:ea typeface="Roboto"/>
                <a:cs typeface="Roboto"/>
                <a:sym typeface="Roboto"/>
              </a:rPr>
              <a:t>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flipH="1" rot="10800000">
            <a:off x="4280665" y="2423571"/>
            <a:ext cx="304200" cy="461400"/>
          </a:xfrm>
          <a:prstGeom prst="straightConnector1">
            <a:avLst/>
          </a:prstGeom>
          <a:noFill/>
          <a:ln cap="flat" cmpd="sng" w="28575">
            <a:solidFill>
              <a:srgbClr val="4CAF50"/>
            </a:solidFill>
            <a:prstDash val="solid"/>
            <a:round/>
            <a:headEnd len="med" w="med" type="triangle"/>
            <a:tailEnd len="med" w="med" type="none"/>
          </a:ln>
        </p:spPr>
      </p:cxnSp>
      <p:sp>
        <p:nvSpPr>
          <p:cNvPr id="322" name="Google Shape;322;p44"/>
          <p:cNvSpPr txBox="1"/>
          <p:nvPr/>
        </p:nvSpPr>
        <p:spPr>
          <a:xfrm>
            <a:off x="4592865" y="2098352"/>
            <a:ext cx="17199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Function arrow</a:t>
            </a:r>
            <a:endParaRPr b="1" sz="1800">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cap="flat" cmpd="sng" w="28575">
            <a:solidFill>
              <a:srgbClr val="4CAF50"/>
            </a:solidFill>
            <a:prstDash val="solid"/>
            <a:round/>
            <a:headEnd len="med" w="med" type="triangle"/>
            <a:tailEnd len="med" w="med" type="none"/>
          </a:ln>
        </p:spPr>
      </p:cxnSp>
      <p:sp>
        <p:nvSpPr>
          <p:cNvPr id="324" name="Google Shape;324;p44"/>
          <p:cNvSpPr txBox="1"/>
          <p:nvPr/>
        </p:nvSpPr>
        <p:spPr>
          <a:xfrm>
            <a:off x="5832150" y="3659400"/>
            <a:ext cx="19317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Code to execute</a:t>
            </a:r>
            <a:endParaRPr b="1" sz="1800">
              <a:latin typeface="Roboto"/>
              <a:ea typeface="Roboto"/>
              <a:cs typeface="Roboto"/>
              <a:sym typeface="Roboto"/>
            </a:endParaRPr>
          </a:p>
        </p:txBody>
      </p:sp>
      <p:cxnSp>
        <p:nvCxnSpPr>
          <p:cNvPr id="325" name="Google Shape;325;p44"/>
          <p:cNvCxnSpPr/>
          <p:nvPr/>
        </p:nvCxnSpPr>
        <p:spPr>
          <a:xfrm flipH="1" rot="10800000">
            <a:off x="3505200" y="2138200"/>
            <a:ext cx="459600" cy="621300"/>
          </a:xfrm>
          <a:prstGeom prst="straightConnector1">
            <a:avLst/>
          </a:prstGeom>
          <a:noFill/>
          <a:ln cap="flat" cmpd="sng" w="28575">
            <a:solidFill>
              <a:srgbClr val="4CAF50"/>
            </a:solidFill>
            <a:prstDash val="solid"/>
            <a:round/>
            <a:headEnd len="med" w="med" type="triangle"/>
            <a:tailEnd len="med" w="med" type="none"/>
          </a:ln>
        </p:spPr>
      </p:cxnSp>
      <p:sp>
        <p:nvSpPr>
          <p:cNvPr id="326" name="Google Shape;326;p44"/>
          <p:cNvSpPr txBox="1"/>
          <p:nvPr/>
        </p:nvSpPr>
        <p:spPr>
          <a:xfrm>
            <a:off x="3949191" y="1747590"/>
            <a:ext cx="24282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Parameter and type</a:t>
            </a:r>
            <a:endParaRPr b="1"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function types</a:t>
            </a:r>
            <a:endParaRPr/>
          </a:p>
        </p:txBody>
      </p:sp>
      <p:sp>
        <p:nvSpPr>
          <p:cNvPr id="333" name="Google Shape;333;p45"/>
          <p:cNvSpPr txBox="1"/>
          <p:nvPr>
            <p:ph idx="1" type="body"/>
          </p:nvPr>
        </p:nvSpPr>
        <p:spPr>
          <a:xfrm>
            <a:off x="387900" y="2295475"/>
            <a:ext cx="8413200" cy="74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5"/>
          <p:cNvSpPr txBox="1"/>
          <p:nvPr/>
        </p:nvSpPr>
        <p:spPr>
          <a:xfrm>
            <a:off x="364000" y="1186950"/>
            <a:ext cx="8468100" cy="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a:t>
            </a:r>
            <a:r>
              <a:rPr lang="en" sz="1800">
                <a:latin typeface="Roboto"/>
                <a:ea typeface="Roboto"/>
                <a:cs typeface="Roboto"/>
                <a:sym typeface="Roboto"/>
              </a:rPr>
              <a:t>lambdas</a:t>
            </a:r>
            <a:r>
              <a:rPr lang="en" sz="1800">
                <a:latin typeface="Roboto"/>
                <a:ea typeface="Roboto"/>
                <a:cs typeface="Roboto"/>
                <a:sym typeface="Roboto"/>
              </a:rPr>
              <a:t>. D</a:t>
            </a:r>
            <a:r>
              <a:rPr lang="en" sz="1800">
                <a:latin typeface="Roboto"/>
                <a:ea typeface="Roboto"/>
                <a:cs typeface="Roboto"/>
                <a:sym typeface="Roboto"/>
              </a:rPr>
              <a:t>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5"/>
          <p:cNvSpPr/>
          <p:nvPr/>
        </p:nvSpPr>
        <p:spPr>
          <a:xfrm>
            <a:off x="934174" y="2457350"/>
            <a:ext cx="14334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5"/>
          <p:cNvSpPr txBox="1"/>
          <p:nvPr/>
        </p:nvSpPr>
        <p:spPr>
          <a:xfrm>
            <a:off x="2174852"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type of variable</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(function type)</a:t>
            </a:r>
            <a:endParaRPr b="1" sz="1800">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Variable name</a:t>
            </a:r>
            <a:endParaRPr b="1" sz="1800">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Function</a:t>
            </a:r>
            <a:endParaRPr b="1" sz="1800">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cap="flat" cmpd="sng" w="28575">
            <a:solidFill>
              <a:srgbClr val="4CAF50"/>
            </a:solidFill>
            <a:prstDash val="solid"/>
            <a:round/>
            <a:headEnd len="med" w="med" type="triangle"/>
            <a:tailEnd len="med" w="med" type="none"/>
          </a:ln>
        </p:spPr>
      </p:cxnSp>
      <p:cxnSp>
        <p:nvCxnSpPr>
          <p:cNvPr id="342" name="Google Shape;342;p45"/>
          <p:cNvCxnSpPr/>
          <p:nvPr/>
        </p:nvCxnSpPr>
        <p:spPr>
          <a:xfrm flipH="1">
            <a:off x="3383376" y="2962982"/>
            <a:ext cx="3300" cy="478200"/>
          </a:xfrm>
          <a:prstGeom prst="straightConnector1">
            <a:avLst/>
          </a:prstGeom>
          <a:noFill/>
          <a:ln cap="flat" cmpd="sng" w="28575">
            <a:solidFill>
              <a:srgbClr val="4CAF50"/>
            </a:solidFill>
            <a:prstDash val="solid"/>
            <a:round/>
            <a:headEnd len="med" w="med" type="triangle"/>
            <a:tailEnd len="med" w="med" type="none"/>
          </a:ln>
        </p:spPr>
      </p:cxnSp>
      <p:cxnSp>
        <p:nvCxnSpPr>
          <p:cNvPr id="343" name="Google Shape;343;p45"/>
          <p:cNvCxnSpPr/>
          <p:nvPr/>
        </p:nvCxnSpPr>
        <p:spPr>
          <a:xfrm flipH="1">
            <a:off x="5888652" y="2962983"/>
            <a:ext cx="3300" cy="4782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Programs in Kotlin</a:t>
            </a:r>
            <a:endParaRPr sz="42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49" name="Google Shape;349;p46"/>
          <p:cNvSpPr txBox="1"/>
          <p:nvPr>
            <p:ph idx="1" type="body"/>
          </p:nvPr>
        </p:nvSpPr>
        <p:spPr>
          <a:xfrm>
            <a:off x="311700" y="1076275"/>
            <a:ext cx="8520600" cy="673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Higher-order</a:t>
            </a:r>
            <a:r>
              <a:rPr lang="en" sz="1800"/>
              <a:t> functions take functions as parameters, or return a function.</a:t>
            </a:r>
            <a:endParaRPr sz="1800"/>
          </a:p>
        </p:txBody>
      </p:sp>
      <p:sp>
        <p:nvSpPr>
          <p:cNvPr id="350" name="Google Shape;350;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6"/>
          <p:cNvSpPr txBox="1"/>
          <p:nvPr/>
        </p:nvSpPr>
        <p:spPr>
          <a:xfrm>
            <a:off x="342900" y="2034001"/>
            <a:ext cx="8329800" cy="121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encodeMsg(msg: String, encode: (String) -&gt; String): String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encode(msg)</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58" name="Google Shape;358;p47"/>
          <p:cNvSpPr txBox="1"/>
          <p:nvPr>
            <p:ph idx="1" type="body"/>
          </p:nvPr>
        </p:nvSpPr>
        <p:spPr>
          <a:xfrm>
            <a:off x="311700" y="10762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To call this function, pass it a string and a function.</a:t>
            </a:r>
            <a:endParaRPr sz="1800"/>
          </a:p>
        </p:txBody>
      </p:sp>
      <p:sp>
        <p:nvSpPr>
          <p:cNvPr id="359" name="Google Shape;359;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7"/>
          <p:cNvSpPr txBox="1"/>
          <p:nvPr/>
        </p:nvSpPr>
        <p:spPr>
          <a:xfrm>
            <a:off x="338200" y="2034550"/>
            <a:ext cx="8279100" cy="145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b="1" lang="en" sz="1800">
                <a:latin typeface="Consolas"/>
                <a:ea typeface="Consolas"/>
                <a:cs typeface="Consolas"/>
                <a:sym typeface="Consolas"/>
              </a:rPr>
              <a:t>encodeMsg(</a:t>
            </a:r>
            <a:r>
              <a:rPr b="1" lang="en" sz="1800">
                <a:solidFill>
                  <a:srgbClr val="388E3C"/>
                </a:solidFill>
                <a:latin typeface="Consolas"/>
                <a:ea typeface="Consolas"/>
                <a:cs typeface="Consolas"/>
                <a:sym typeface="Consolas"/>
              </a:rPr>
              <a:t>"abc"</a:t>
            </a:r>
            <a:r>
              <a:rPr b="1" lang="en" sz="1800">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Using a function type separates its implementation from its usage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a function reference</a:t>
            </a:r>
            <a:endParaRPr/>
          </a:p>
        </p:txBody>
      </p:sp>
      <p:sp>
        <p:nvSpPr>
          <p:cNvPr id="367" name="Google Shape;367;p48"/>
          <p:cNvSpPr txBox="1"/>
          <p:nvPr>
            <p:ph idx="1" type="body"/>
          </p:nvPr>
        </p:nvSpPr>
        <p:spPr>
          <a:xfrm>
            <a:off x="311800" y="10000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1"/>
                </a:solidFill>
              </a:rPr>
              <a:t>Use the </a:t>
            </a:r>
            <a:r>
              <a:rPr b="1" lang="en" sz="1800">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indent="0" lvl="0" marL="0" rtl="0" algn="l">
              <a:spcBef>
                <a:spcPts val="1000"/>
              </a:spcBef>
              <a:spcAft>
                <a:spcPts val="0"/>
              </a:spcAft>
              <a:buNone/>
            </a:pPr>
            <a:r>
              <a:t/>
            </a:r>
            <a:endParaRPr sz="1800"/>
          </a:p>
        </p:txBody>
      </p:sp>
      <p:sp>
        <p:nvSpPr>
          <p:cNvPr id="368" name="Google Shape;3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48"/>
          <p:cNvSpPr txBox="1"/>
          <p:nvPr/>
        </p:nvSpPr>
        <p:spPr>
          <a:xfrm>
            <a:off x="314100" y="1882150"/>
            <a:ext cx="81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b="1" lang="en" sz="1800">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48"/>
          <p:cNvCxnSpPr/>
          <p:nvPr/>
        </p:nvCxnSpPr>
        <p:spPr>
          <a:xfrm>
            <a:off x="4037275" y="2581200"/>
            <a:ext cx="973800" cy="104100"/>
          </a:xfrm>
          <a:prstGeom prst="straightConnector1">
            <a:avLst/>
          </a:prstGeom>
          <a:noFill/>
          <a:ln cap="flat" cmpd="sng" w="28575">
            <a:solidFill>
              <a:srgbClr val="4CAF50"/>
            </a:solidFill>
            <a:prstDash val="solid"/>
            <a:round/>
            <a:headEnd len="med" w="med" type="triangle"/>
            <a:tailEnd len="med" w="med" type="none"/>
          </a:ln>
        </p:spPr>
      </p:cxnSp>
      <p:sp>
        <p:nvSpPr>
          <p:cNvPr id="374" name="Google Shape;374;p48"/>
          <p:cNvSpPr txBox="1"/>
          <p:nvPr/>
        </p:nvSpPr>
        <p:spPr>
          <a:xfrm>
            <a:off x="5160175" y="2352075"/>
            <a:ext cx="35979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Passing a named function</a:t>
            </a:r>
            <a:r>
              <a:rPr b="1" lang="en" sz="1800">
                <a:latin typeface="Roboto"/>
                <a:ea typeface="Roboto"/>
                <a:cs typeface="Roboto"/>
                <a:sym typeface="Roboto"/>
              </a:rPr>
              <a:t>,</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not a lambda</a:t>
            </a:r>
            <a:endParaRPr b="1"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parameter call syntax</a:t>
            </a:r>
            <a:endParaRPr/>
          </a:p>
        </p:txBody>
      </p:sp>
      <p:sp>
        <p:nvSpPr>
          <p:cNvPr id="380" name="Google Shape;380;p49"/>
          <p:cNvSpPr txBox="1"/>
          <p:nvPr>
            <p:ph idx="1" type="body"/>
          </p:nvPr>
        </p:nvSpPr>
        <p:spPr>
          <a:xfrm>
            <a:off x="342900" y="1211625"/>
            <a:ext cx="8520600" cy="654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Kotlin prefers that any parameter that takes a function is the last parameter. </a:t>
            </a:r>
            <a:endParaRPr sz="1800"/>
          </a:p>
          <a:p>
            <a:pPr indent="0" lvl="0" marL="0" rtl="0" algn="l">
              <a:spcBef>
                <a:spcPts val="1000"/>
              </a:spcBef>
              <a:spcAft>
                <a:spcPts val="0"/>
              </a:spcAft>
              <a:buNone/>
            </a:pPr>
            <a:r>
              <a:t/>
            </a:r>
            <a:endParaRPr sz="1800"/>
          </a:p>
        </p:txBody>
      </p:sp>
      <p:sp>
        <p:nvSpPr>
          <p:cNvPr id="381" name="Google Shape;381;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9"/>
          <p:cNvSpPr txBox="1"/>
          <p:nvPr/>
        </p:nvSpPr>
        <p:spPr>
          <a:xfrm>
            <a:off x="314100" y="18821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higher-order functions</a:t>
            </a:r>
            <a:endParaRPr/>
          </a:p>
        </p:txBody>
      </p:sp>
      <p:sp>
        <p:nvSpPr>
          <p:cNvPr id="390" name="Google Shape;390;p50"/>
          <p:cNvSpPr txBox="1"/>
          <p:nvPr>
            <p:ph idx="1" type="body"/>
          </p:nvPr>
        </p:nvSpPr>
        <p:spPr>
          <a:xfrm>
            <a:off x="311700" y="1685875"/>
            <a:ext cx="85206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50"/>
          <p:cNvSpPr txBox="1"/>
          <p:nvPr/>
        </p:nvSpPr>
        <p:spPr>
          <a:xfrm>
            <a:off x="311700" y="2224675"/>
            <a:ext cx="79179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 filters</a:t>
            </a:r>
            <a:endParaRPr sz="4200"/>
          </a:p>
        </p:txBody>
      </p:sp>
      <p:sp>
        <p:nvSpPr>
          <p:cNvPr id="399" name="Google Shape;399;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05" name="Google Shape;40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52"/>
          <p:cNvSpPr txBox="1"/>
          <p:nvPr/>
        </p:nvSpPr>
        <p:spPr>
          <a:xfrm>
            <a:off x="278400" y="1144000"/>
            <a:ext cx="87105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3000000" cy="3000000"/>
        </p:xfrm>
        <a:graphic>
          <a:graphicData uri="http://schemas.openxmlformats.org/drawingml/2006/table">
            <a:tbl>
              <a:tblPr>
                <a:noFill/>
                <a:tableStyleId>{D027FB89-8C7D-42DD-9E3B-403522F2C888}</a:tableStyleId>
              </a:tblPr>
              <a:tblGrid>
                <a:gridCol w="1388375"/>
                <a:gridCol w="1388375"/>
                <a:gridCol w="1388375"/>
                <a:gridCol w="1388375"/>
                <a:gridCol w="1388375"/>
                <a:gridCol w="1388375"/>
              </a:tblGrid>
              <a:tr h="572700">
                <a:tc>
                  <a:txBody>
                    <a:bodyPr/>
                    <a:lstStyle/>
                    <a:p>
                      <a:pPr indent="0" lvl="0" marL="0" rtl="0" algn="ctr">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aphicFrame>
        <p:nvGraphicFramePr>
          <p:cNvPr id="408" name="Google Shape;408;p52"/>
          <p:cNvGraphicFramePr/>
          <p:nvPr/>
        </p:nvGraphicFramePr>
        <p:xfrm>
          <a:off x="2493800" y="3780800"/>
          <a:ext cx="3000000" cy="3000000"/>
        </p:xfrm>
        <a:graphic>
          <a:graphicData uri="http://schemas.openxmlformats.org/drawingml/2006/table">
            <a:tbl>
              <a:tblPr>
                <a:noFill/>
                <a:tableStyleId>{D027FB89-8C7D-42DD-9E3B-403522F2C888}</a:tableStyleId>
              </a:tblPr>
              <a:tblGrid>
                <a:gridCol w="1383375"/>
                <a:gridCol w="1383375"/>
                <a:gridCol w="1383375"/>
              </a:tblGrid>
              <a:tr h="572700">
                <a:tc>
                  <a:txBody>
                    <a:bodyPr/>
                    <a:lstStyle/>
                    <a:p>
                      <a:pPr indent="0" lvl="0" marL="0" rtl="0" algn="ctr">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409" name="Google Shape;409;p52"/>
          <p:cNvSpPr/>
          <p:nvPr/>
        </p:nvSpPr>
        <p:spPr>
          <a:xfrm>
            <a:off x="4322275" y="2816258"/>
            <a:ext cx="493200" cy="75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
          <p:cNvSpPr txBox="1"/>
          <p:nvPr/>
        </p:nvSpPr>
        <p:spPr>
          <a:xfrm>
            <a:off x="5094100" y="2713525"/>
            <a:ext cx="26778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Iterating through lists</a:t>
            </a:r>
            <a:endParaRPr/>
          </a:p>
        </p:txBody>
      </p:sp>
      <p:sp>
        <p:nvSpPr>
          <p:cNvPr id="417" name="Google Shape;417;p53"/>
          <p:cNvSpPr txBox="1"/>
          <p:nvPr>
            <p:ph idx="1" type="body"/>
          </p:nvPr>
        </p:nvSpPr>
        <p:spPr>
          <a:xfrm>
            <a:off x="311700" y="1153213"/>
            <a:ext cx="8520600" cy="7923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3"/>
          <p:cNvSpPr txBox="1"/>
          <p:nvPr/>
        </p:nvSpPr>
        <p:spPr>
          <a:xfrm>
            <a:off x="342892" y="2098938"/>
            <a:ext cx="446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b="1" lang="en" sz="1800">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29" name="Google Shape;429;p54"/>
          <p:cNvSpPr txBox="1"/>
          <p:nvPr>
            <p:ph idx="1" type="body"/>
          </p:nvPr>
        </p:nvSpPr>
        <p:spPr>
          <a:xfrm>
            <a:off x="387900" y="2143075"/>
            <a:ext cx="8520600" cy="1497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b="1"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it</a:t>
            </a:r>
            <a:r>
              <a:rPr b="1" lang="en" sz="1800">
                <a:solidFill>
                  <a:schemeClr val="dk1"/>
                </a:solidFill>
                <a:latin typeface="Consolas"/>
                <a:ea typeface="Consolas"/>
                <a:cs typeface="Consolas"/>
                <a:sym typeface="Consolas"/>
              </a:rPr>
              <a: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'b'</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54"/>
          <p:cNvSpPr txBox="1"/>
          <p:nvPr/>
        </p:nvSpPr>
        <p:spPr>
          <a:xfrm>
            <a:off x="437575" y="3175775"/>
            <a:ext cx="73434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a:t>
            </a:r>
            <a:r>
              <a:rPr lang="en" sz="1800">
                <a:solidFill>
                  <a:schemeClr val="dk1"/>
                </a:solidFill>
                <a:latin typeface="Roboto"/>
                <a:ea typeface="Roboto"/>
                <a:cs typeface="Roboto"/>
                <a:sym typeface="Roboto"/>
              </a:rPr>
              <a:t>item</a:t>
            </a:r>
            <a:r>
              <a:rPr lang="en" sz="1800">
                <a:solidFill>
                  <a:schemeClr val="dk1"/>
                </a:solidFill>
                <a:latin typeface="Roboto"/>
                <a:ea typeface="Roboto"/>
                <a:cs typeface="Roboto"/>
                <a:sym typeface="Roboto"/>
              </a:rPr>
              <a:t>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and lazy filters</a:t>
            </a:r>
            <a:endParaRPr/>
          </a:p>
        </p:txBody>
      </p:sp>
      <p:sp>
        <p:nvSpPr>
          <p:cNvPr id="438" name="Google Shape;438;p55"/>
          <p:cNvSpPr txBox="1"/>
          <p:nvPr>
            <p:ph idx="1" type="body"/>
          </p:nvPr>
        </p:nvSpPr>
        <p:spPr>
          <a:xfrm>
            <a:off x="347700" y="2492575"/>
            <a:ext cx="8408400" cy="4950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Lazy:</a:t>
            </a:r>
            <a:r>
              <a:rPr lang="en" sz="2200"/>
              <a:t> occurs only if necessary at runtime</a:t>
            </a:r>
            <a:endParaRPr sz="2200"/>
          </a:p>
        </p:txBody>
      </p:sp>
      <p:sp>
        <p:nvSpPr>
          <p:cNvPr id="439" name="Google Shape;43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5"/>
          <p:cNvSpPr txBox="1"/>
          <p:nvPr/>
        </p:nvSpPr>
        <p:spPr>
          <a:xfrm>
            <a:off x="347225" y="1929550"/>
            <a:ext cx="8408400" cy="495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b="1" lang="en" sz="2200">
                <a:latin typeface="Roboto"/>
                <a:ea typeface="Roboto"/>
                <a:cs typeface="Roboto"/>
                <a:sym typeface="Roboto"/>
              </a:rPr>
              <a:t>Eager:</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a:t>
            </a:r>
            <a:endParaRPr/>
          </a:p>
        </p:txBody>
      </p:sp>
      <p:sp>
        <p:nvSpPr>
          <p:cNvPr id="100" name="Google Shape;100;p20"/>
          <p:cNvSpPr txBox="1"/>
          <p:nvPr>
            <p:ph idx="1" type="body"/>
          </p:nvPr>
        </p:nvSpPr>
        <p:spPr>
          <a:xfrm>
            <a:off x="342900" y="1564350"/>
            <a:ext cx="8489400" cy="2205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Create a file in your project</a:t>
            </a:r>
            <a:endParaRPr sz="2200"/>
          </a:p>
          <a:p>
            <a:pPr indent="-368300" lvl="0" marL="457200" rtl="0" algn="l">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indent="-368300" lvl="0" marL="457200" rtl="0" algn="l">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r>
              <a:rPr lang="en" sz="2200">
                <a:solidFill>
                  <a:schemeClr val="dk1"/>
                </a:solidFill>
              </a:rPr>
              <a:t>)</a:t>
            </a:r>
            <a:endParaRPr sz="2200">
              <a:latin typeface="Consolas"/>
              <a:ea typeface="Consolas"/>
              <a:cs typeface="Consolas"/>
              <a:sym typeface="Consolas"/>
            </a:endParaRPr>
          </a:p>
          <a:p>
            <a:pPr indent="-368300" lvl="0" marL="457200" rtl="0" algn="l">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a:t>
            </a:r>
            <a:r>
              <a:rPr lang="en" sz="2200">
                <a:solidFill>
                  <a:schemeClr val="dk1"/>
                </a:solidFill>
              </a:rPr>
              <a:t>Optional</a:t>
            </a:r>
            <a:r>
              <a:rPr lang="en" sz="2200">
                <a:solidFill>
                  <a:schemeClr val="dk1"/>
                </a:solidFill>
              </a:rPr>
              <a:t>)</a:t>
            </a:r>
            <a:endParaRPr sz="2200"/>
          </a:p>
          <a:p>
            <a:pPr indent="-368300" lvl="0" marL="457200" rtl="0" algn="l">
              <a:lnSpc>
                <a:spcPct val="150000"/>
              </a:lnSpc>
              <a:spcBef>
                <a:spcPts val="0"/>
              </a:spcBef>
              <a:spcAft>
                <a:spcPts val="0"/>
              </a:spcAft>
              <a:buSzPts val="2200"/>
              <a:buChar char="●"/>
            </a:pPr>
            <a:r>
              <a:rPr lang="en" sz="2200"/>
              <a:t>Run your program</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nvSpPr>
        <p:spPr>
          <a:xfrm>
            <a:off x="342925" y="1131800"/>
            <a:ext cx="84894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filters</a:t>
            </a:r>
            <a:endParaRPr/>
          </a:p>
        </p:txBody>
      </p:sp>
      <p:sp>
        <p:nvSpPr>
          <p:cNvPr id="448" name="Google Shape;448;p56"/>
          <p:cNvSpPr txBox="1"/>
          <p:nvPr>
            <p:ph idx="1" type="body"/>
          </p:nvPr>
        </p:nvSpPr>
        <p:spPr>
          <a:xfrm>
            <a:off x="311700" y="130487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Filters are </a:t>
            </a:r>
            <a:r>
              <a:rPr lang="en" sz="1800"/>
              <a:t>eager</a:t>
            </a:r>
            <a:r>
              <a:rPr lang="en" sz="1800"/>
              <a:t> by default. A new list is created each time you use a filter.</a:t>
            </a:r>
            <a:endParaRPr sz="1800"/>
          </a:p>
        </p:txBody>
      </p:sp>
      <p:sp>
        <p:nvSpPr>
          <p:cNvPr id="449" name="Google Shape;449;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56"/>
          <p:cNvSpPr txBox="1"/>
          <p:nvPr/>
        </p:nvSpPr>
        <p:spPr>
          <a:xfrm>
            <a:off x="317779" y="2004050"/>
            <a:ext cx="8462400" cy="7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b="1" lang="en" sz="1800">
                <a:solidFill>
                  <a:schemeClr val="dk1"/>
                </a:solidFill>
                <a:latin typeface="Consolas"/>
                <a:ea typeface="Consolas"/>
                <a:cs typeface="Consolas"/>
                <a:sym typeface="Consolas"/>
              </a:rPr>
              <a:t>instruments</a:t>
            </a:r>
            <a:r>
              <a:rPr b="1" lang="en" sz="1800">
                <a:solidFill>
                  <a:schemeClr val="dk1"/>
                </a:solidFill>
                <a:latin typeface="Consolas"/>
                <a:ea typeface="Consolas"/>
                <a:cs typeface="Consolas"/>
                <a:sym typeface="Consolas"/>
              </a:rPr>
              <a:t>.filter { it [</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'v'</a:t>
            </a:r>
            <a:r>
              <a:rPr b="1" lang="en"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filters</a:t>
            </a:r>
            <a:endParaRPr/>
          </a:p>
        </p:txBody>
      </p:sp>
      <p:sp>
        <p:nvSpPr>
          <p:cNvPr id="457" name="Google Shape;457;p57"/>
          <p:cNvSpPr txBox="1"/>
          <p:nvPr>
            <p:ph idx="1" type="body"/>
          </p:nvPr>
        </p:nvSpPr>
        <p:spPr>
          <a:xfrm>
            <a:off x="311700" y="1228675"/>
            <a:ext cx="8520600" cy="913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57"/>
          <p:cNvSpPr txBox="1"/>
          <p:nvPr/>
        </p:nvSpPr>
        <p:spPr>
          <a:xfrm>
            <a:off x="342900" y="3623438"/>
            <a:ext cx="825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filtered</a:t>
            </a:r>
            <a:r>
              <a:rPr lang="en" sz="1800">
                <a:solidFill>
                  <a:schemeClr val="dk1"/>
                </a:solidFill>
                <a:latin typeface="Consolas"/>
                <a:ea typeface="Consolas"/>
                <a:cs typeface="Consolas"/>
                <a:sym typeface="Consolas"/>
              </a:rPr>
              <a:t> = </a:t>
            </a:r>
            <a:r>
              <a:rPr b="1" lang="en" sz="1800">
                <a:solidFill>
                  <a:schemeClr val="dk1"/>
                </a:solidFill>
                <a:latin typeface="Consolas"/>
                <a:ea typeface="Consolas"/>
                <a:cs typeface="Consolas"/>
                <a:sym typeface="Consolas"/>
              </a:rPr>
              <a:t>instruments.asSequence().filter { it[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'v'</a:t>
            </a: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Sequences -&gt; lists</a:t>
            </a:r>
            <a:endParaRPr/>
          </a:p>
        </p:txBody>
      </p:sp>
      <p:sp>
        <p:nvSpPr>
          <p:cNvPr id="466" name="Google Shape;466;p58"/>
          <p:cNvSpPr txBox="1"/>
          <p:nvPr>
            <p:ph idx="1" type="body"/>
          </p:nvPr>
        </p:nvSpPr>
        <p:spPr>
          <a:xfrm>
            <a:off x="280525" y="1228675"/>
            <a:ext cx="83994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
        <p:nvSpPr>
          <p:cNvPr id="467" name="Google Shape;467;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58"/>
          <p:cNvSpPr txBox="1"/>
          <p:nvPr/>
        </p:nvSpPr>
        <p:spPr>
          <a:xfrm>
            <a:off x="280525" y="2253850"/>
            <a:ext cx="760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b="1" lang="en" sz="1800">
                <a:latin typeface="Consolas"/>
                <a:ea typeface="Consolas"/>
                <a:cs typeface="Consolas"/>
                <a:sym typeface="Consolas"/>
              </a:rPr>
              <a:t>filtered</a:t>
            </a:r>
            <a:r>
              <a:rPr b="1" lang="en" sz="1800">
                <a:latin typeface="Consolas"/>
                <a:ea typeface="Consolas"/>
                <a:cs typeface="Consolas"/>
                <a:sym typeface="Consolas"/>
              </a:rPr>
              <a:t>.toList()</a:t>
            </a:r>
            <a:endParaRPr b="1"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list transformations</a:t>
            </a:r>
            <a:endParaRPr/>
          </a:p>
        </p:txBody>
      </p:sp>
      <p:sp>
        <p:nvSpPr>
          <p:cNvPr id="477" name="Google Shape;477;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8" name="Google Shape;478;p59"/>
          <p:cNvSpPr txBox="1"/>
          <p:nvPr/>
        </p:nvSpPr>
        <p:spPr>
          <a:xfrm>
            <a:off x="266700" y="10804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a:t>
            </a:r>
            <a:r>
              <a:rPr lang="en" sz="1800">
                <a:latin typeface="Roboto"/>
                <a:ea typeface="Roboto"/>
                <a:cs typeface="Roboto"/>
                <a:sym typeface="Roboto"/>
              </a:rPr>
              <a:t>list</a:t>
            </a:r>
            <a:r>
              <a:rPr lang="en" sz="1800">
                <a:latin typeface="Roboto"/>
                <a:ea typeface="Roboto"/>
                <a:cs typeface="Roboto"/>
                <a:sym typeface="Roboto"/>
              </a:rPr>
              <a: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p:nvPr>
            <p:ph idx="1" type="body"/>
          </p:nvPr>
        </p:nvSpPr>
        <p:spPr>
          <a:xfrm>
            <a:off x="713375" y="1537600"/>
            <a:ext cx="4582500" cy="112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println(numbers.</a:t>
            </a:r>
            <a:r>
              <a:rPr b="1" lang="en" sz="1800">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p:nvPr>
            <p:ph idx="1" type="body"/>
          </p:nvPr>
        </p:nvSpPr>
        <p:spPr>
          <a:xfrm>
            <a:off x="692700" y="3133675"/>
            <a:ext cx="8520600" cy="1568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b="1" lang="en" sz="1800">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487" name="Google Shape;487;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93" name="Google Shape;493;p61"/>
          <p:cNvSpPr txBox="1"/>
          <p:nvPr>
            <p:ph idx="1" type="body"/>
          </p:nvPr>
        </p:nvSpPr>
        <p:spPr>
          <a:xfrm>
            <a:off x="311700" y="1475050"/>
            <a:ext cx="8554800" cy="3070200"/>
          </a:xfrm>
          <a:prstGeom prst="rect">
            <a:avLst/>
          </a:prstGeom>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a:t>
            </a:r>
            <a:r>
              <a:rPr lang="en" sz="2000">
                <a:solidFill>
                  <a:srgbClr val="1C4587"/>
                </a:solidFill>
                <a:uFill>
                  <a:noFill/>
                </a:uFill>
                <a:hlinkClick action="ppaction://hlinksldjump" r:id="rId4">
                  <a:extLst>
                    <a:ext uri="{A12FA001-AC4F-418D-AE19-62706E023703}">
                      <ahyp:hlinkClr val="tx"/>
                    </a:ext>
                  </a:extLst>
                </a:hlinkClick>
              </a:rPr>
              <a:t> a file and a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main()</a:t>
            </a:r>
            <a:r>
              <a:rPr lang="en" sz="2000">
                <a:solidFill>
                  <a:srgbClr val="1C4587"/>
                </a:solidFill>
                <a:uFill>
                  <a:noFill/>
                </a:uFill>
                <a:hlinkClick action="ppaction://hlinksldjump" r:id="rId6">
                  <a:extLst>
                    <a:ext uri="{A12FA001-AC4F-418D-AE19-62706E023703}">
                      <ahyp:hlinkClr val="tx"/>
                    </a:ext>
                  </a:extLst>
                </a:hlinkClick>
              </a:rPr>
              <a:t> function in your project, and run a program</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Pass arguments to the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main()</a:t>
            </a:r>
            <a:r>
              <a:rPr lang="en" sz="2000">
                <a:solidFill>
                  <a:srgbClr val="1C4587"/>
                </a:solidFill>
                <a:uFill>
                  <a:noFill/>
                </a:uFill>
                <a:hlinkClick action="ppaction://hlinksldjump" r:id="rId9">
                  <a:extLst>
                    <a:ext uri="{A12FA001-AC4F-418D-AE19-62706E023703}">
                      <ahyp:hlinkClr val="tx"/>
                    </a:ext>
                  </a:extLst>
                </a:hlinkClick>
              </a:rPr>
              <a:t>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Use the returned value of an expression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1">
                  <a:extLst>
                    <a:ext uri="{A12FA001-AC4F-418D-AE19-62706E023703}">
                      <ahyp:hlinkClr val="tx"/>
                    </a:ext>
                  </a:extLst>
                </a:hlinkClick>
              </a:rPr>
              <a:t>Use default arguments to replace multiple versions of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Use compact functions, to make code more readable</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3">
                  <a:extLst>
                    <a:ext uri="{A12FA001-AC4F-418D-AE19-62706E023703}">
                      <ahyp:hlinkClr val="tx"/>
                    </a:ext>
                  </a:extLst>
                </a:hlinkClick>
              </a:rPr>
              <a:t>Use lambdas and higher-order functions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eager and lazy list filters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solidFill>
                <a:srgbClr val="1C4587"/>
              </a:solidFill>
            </a:endParaRPr>
          </a:p>
          <a:p>
            <a:pPr indent="0" lvl="0" marL="0" rtl="0" algn="l">
              <a:lnSpc>
                <a:spcPct val="115000"/>
              </a:lnSpc>
              <a:spcBef>
                <a:spcPts val="600"/>
              </a:spcBef>
              <a:spcAft>
                <a:spcPts val="600"/>
              </a:spcAft>
              <a:buNone/>
            </a:pPr>
            <a:r>
              <a:t/>
            </a:r>
            <a:endParaRPr sz="2000">
              <a:solidFill>
                <a:srgbClr val="1C4587"/>
              </a:solidFill>
            </a:endParaRPr>
          </a:p>
        </p:txBody>
      </p:sp>
      <p:sp>
        <p:nvSpPr>
          <p:cNvPr id="494" name="Google Shape;494;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6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01" name="Google Shape;501;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6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2: Functions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03" name="Google Shape;503;p62"/>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470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Kotlin file</a:t>
            </a:r>
            <a:endParaRPr/>
          </a:p>
        </p:txBody>
      </p:sp>
      <p:sp>
        <p:nvSpPr>
          <p:cNvPr id="108" name="Google Shape;108;p21"/>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b="1" lang="en" sz="1800">
                <a:solidFill>
                  <a:schemeClr val="dk1"/>
                </a:solidFill>
              </a:rPr>
              <a:t>Hello World</a:t>
            </a:r>
            <a:r>
              <a:rPr lang="en" sz="1800">
                <a:solidFill>
                  <a:schemeClr val="dk1"/>
                </a:solidFill>
              </a:rPr>
              <a:t>,</a:t>
            </a:r>
            <a:r>
              <a:rPr b="1" lang="en" sz="1800">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indent="-342900" lvl="0" marL="457200" rtl="0" algn="l">
              <a:spcBef>
                <a:spcPts val="1000"/>
              </a:spcBef>
              <a:spcAft>
                <a:spcPts val="0"/>
              </a:spcAft>
              <a:buSzPts val="1800"/>
              <a:buChar char="●"/>
            </a:pPr>
            <a:r>
              <a:rPr lang="en" sz="1800"/>
              <a:t>Select </a:t>
            </a:r>
            <a:r>
              <a:rPr b="1" lang="en" sz="1800"/>
              <a:t>New &gt; Kotlin File/Class</a:t>
            </a:r>
            <a:r>
              <a:rPr lang="en" sz="1800"/>
              <a:t>.</a:t>
            </a:r>
            <a:endParaRPr sz="1800"/>
          </a:p>
          <a:p>
            <a:pPr indent="-342900" lvl="0" marL="457200" rtl="0" algn="l">
              <a:spcBef>
                <a:spcPts val="0"/>
              </a:spcBef>
              <a:spcAft>
                <a:spcPts val="0"/>
              </a:spcAft>
              <a:buSzPts val="1800"/>
              <a:buChar char="●"/>
            </a:pPr>
            <a:r>
              <a:rPr lang="en" sz="1800"/>
              <a:t>Select </a:t>
            </a:r>
            <a:r>
              <a:rPr b="1" lang="en" sz="1800"/>
              <a:t>File</a:t>
            </a:r>
            <a:r>
              <a:rPr lang="en" sz="1800"/>
              <a:t>, name the file </a:t>
            </a:r>
            <a:r>
              <a:rPr lang="en" sz="1800">
                <a:latin typeface="Courier New"/>
                <a:ea typeface="Courier New"/>
                <a:cs typeface="Courier New"/>
                <a:sym typeface="Courier New"/>
              </a:rPr>
              <a:t>Hello,</a:t>
            </a:r>
            <a:r>
              <a:rPr lang="en" sz="1800"/>
              <a:t> and press </a:t>
            </a:r>
            <a:r>
              <a:rPr b="1" lang="en" sz="1800"/>
              <a:t>Enter</a:t>
            </a:r>
            <a:r>
              <a:rPr lang="en"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09" name="Google Shape;10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Kotlin file</a:t>
            </a:r>
            <a:endParaRPr/>
          </a:p>
        </p:txBody>
      </p:sp>
      <p:sp>
        <p:nvSpPr>
          <p:cNvPr id="116" name="Google Shape;116;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a:t>
            </a:r>
            <a:r>
              <a:rPr lang="en" sz="1800">
                <a:latin typeface="Courier New"/>
                <a:ea typeface="Courier New"/>
                <a:cs typeface="Courier New"/>
                <a:sym typeface="Courier New"/>
              </a:rPr>
              <a:t>.</a:t>
            </a:r>
            <a:r>
              <a:rPr lang="en" sz="1800">
                <a:latin typeface="Courier New"/>
                <a:ea typeface="Courier New"/>
                <a:cs typeface="Courier New"/>
                <a:sym typeface="Courier New"/>
              </a:rPr>
              <a:t>kt</a:t>
            </a:r>
            <a:r>
              <a:rPr lang="en" sz="1800"/>
              <a:t>.</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17" name="Google Shape;11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main() function</a:t>
            </a:r>
            <a:endParaRPr/>
          </a:p>
        </p:txBody>
      </p:sp>
      <p:sp>
        <p:nvSpPr>
          <p:cNvPr id="124" name="Google Shape;124;p23"/>
          <p:cNvSpPr txBox="1"/>
          <p:nvPr>
            <p:ph idx="1" type="body"/>
          </p:nvPr>
        </p:nvSpPr>
        <p:spPr>
          <a:xfrm>
            <a:off x="311700" y="1685875"/>
            <a:ext cx="8520600" cy="199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25" name="Google Shape;125;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The </a:t>
            </a:r>
            <a:r>
              <a:rPr lang="en" sz="1800">
                <a:solidFill>
                  <a:srgbClr val="3C4043"/>
                </a:solidFill>
                <a:latin typeface="Roboto"/>
                <a:ea typeface="Roboto"/>
                <a:cs typeface="Roboto"/>
                <a:sym typeface="Roboto"/>
              </a:rPr>
              <a:t>args</a:t>
            </a:r>
            <a:r>
              <a:rPr lang="en" sz="1800">
                <a:solidFill>
                  <a:srgbClr val="3C4043"/>
                </a:solidFill>
                <a:latin typeface="Roboto"/>
                <a:ea typeface="Roboto"/>
                <a:cs typeface="Roboto"/>
                <a:sym typeface="Roboto"/>
              </a:rPr>
              <a:t>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Kotlin program</a:t>
            </a:r>
            <a:endParaRPr/>
          </a:p>
        </p:txBody>
      </p:sp>
      <p:sp>
        <p:nvSpPr>
          <p:cNvPr id="133" name="Google Shape;133;p2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run your program, </a:t>
            </a:r>
            <a:r>
              <a:rPr lang="en" sz="1800"/>
              <a:t>click the </a:t>
            </a:r>
            <a:r>
              <a:rPr lang="en" sz="1800"/>
              <a:t>Run icon (  ) to the left of the </a:t>
            </a:r>
            <a:r>
              <a:rPr lang="en" sz="1800">
                <a:latin typeface="Courier New"/>
                <a:ea typeface="Courier New"/>
                <a:cs typeface="Courier New"/>
                <a:sym typeface="Courier New"/>
              </a:rPr>
              <a:t>main()</a:t>
            </a:r>
            <a:r>
              <a:rPr lang="en" sz="1800"/>
              <a:t> function.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a:t>
            </a:r>
            <a:r>
              <a:rPr lang="en" sz="1800"/>
              <a:t>displays t</a:t>
            </a:r>
            <a:r>
              <a:rPr lang="en" sz="1800"/>
              <a:t>he results</a:t>
            </a:r>
            <a:r>
              <a:rPr lang="en" sz="1800"/>
              <a:t> in the console</a:t>
            </a:r>
            <a:r>
              <a:rPr lang="en" sz="1800"/>
              <a:t>.</a:t>
            </a:r>
            <a:endParaRPr sz="1800"/>
          </a:p>
          <a:p>
            <a:pPr indent="0" lvl="0" marL="0" rtl="0" algn="l">
              <a:spcBef>
                <a:spcPts val="0"/>
              </a:spcBef>
              <a:spcAft>
                <a:spcPts val="0"/>
              </a:spcAft>
              <a:buClr>
                <a:schemeClr val="dk1"/>
              </a:buClr>
              <a:buSzPts val="1100"/>
              <a:buFont typeface="Arial"/>
              <a:buNone/>
            </a:pPr>
            <a:r>
              <a:t/>
            </a:r>
            <a:endParaRPr sz="1800"/>
          </a:p>
        </p:txBody>
      </p:sp>
      <p:sp>
        <p:nvSpPr>
          <p:cNvPr id="134" name="Google Shape;134;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4"/>
          <p:cNvSpPr/>
          <p:nvPr/>
        </p:nvSpPr>
        <p:spPr>
          <a:xfrm rot="5400000">
            <a:off x="4448805" y="1265625"/>
            <a:ext cx="159300" cy="119400"/>
          </a:xfrm>
          <a:prstGeom prst="triangle">
            <a:avLst>
              <a:gd fmla="val 50000" name="adj"/>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 arguments to main()</a:t>
            </a:r>
            <a:endParaRPr/>
          </a:p>
        </p:txBody>
      </p:sp>
      <p:sp>
        <p:nvSpPr>
          <p:cNvPr id="143" name="Google Shape;143;p25"/>
          <p:cNvSpPr txBox="1"/>
          <p:nvPr>
            <p:ph idx="1" type="body"/>
          </p:nvPr>
        </p:nvSpPr>
        <p:spPr>
          <a:xfrm>
            <a:off x="311700" y="1440750"/>
            <a:ext cx="8590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Select </a:t>
            </a:r>
            <a:r>
              <a:rPr b="1" lang="en" sz="1800"/>
              <a:t>Run &gt; Edit Configurations</a:t>
            </a:r>
            <a:r>
              <a:rPr lang="en" sz="1800"/>
              <a:t> to open the </a:t>
            </a:r>
            <a:r>
              <a:rPr b="1" lang="en" sz="1800"/>
              <a:t>Run/Debug Configurations </a:t>
            </a:r>
            <a:r>
              <a:rPr lang="en" sz="1800"/>
              <a:t>window.</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44" name="Google Shape;144;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