
<file path=[Content_Types].xml><?xml version="1.0" encoding="utf-8"?>
<Types xmlns="http://schemas.openxmlformats.org/package/2006/content-types">
  <Default Extension="png" ContentType="image/png"/>
  <Default Extension="mp3" ContentType="audio/mpe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0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Revenue</c:v>
                </c:pt>
              </c:strCache>
            </c:strRef>
          </c:tx>
          <c:spPr>
            <a:ln w="28575" cap="rnd">
              <a:solidFill>
                <a:schemeClr val="accent1"/>
              </a:solidFill>
              <a:round/>
            </a:ln>
            <a:effectLst/>
          </c:spPr>
          <c:marker>
            <c:symbol val="none"/>
          </c:marker>
          <c:cat>
            <c:strRef>
              <c:f>Sheet1!$A$2:$A$7</c:f>
              <c:strCache>
                <c:ptCount val="6"/>
                <c:pt idx="0">
                  <c:v>January</c:v>
                </c:pt>
                <c:pt idx="1">
                  <c:v>February</c:v>
                </c:pt>
                <c:pt idx="2">
                  <c:v>March</c:v>
                </c:pt>
                <c:pt idx="3">
                  <c:v>April</c:v>
                </c:pt>
                <c:pt idx="4">
                  <c:v>May</c:v>
                </c:pt>
                <c:pt idx="5">
                  <c:v>June</c:v>
                </c:pt>
              </c:strCache>
            </c:strRef>
          </c:cat>
          <c:val>
            <c:numRef>
              <c:f>Sheet1!$B$2:$B$7</c:f>
              <c:numCache>
                <c:formatCode>General</c:formatCode>
                <c:ptCount val="6"/>
                <c:pt idx="0">
                  <c:v>50000</c:v>
                </c:pt>
                <c:pt idx="1">
                  <c:v>40000</c:v>
                </c:pt>
                <c:pt idx="2">
                  <c:v>60000</c:v>
                </c:pt>
                <c:pt idx="3">
                  <c:v>31000</c:v>
                </c:pt>
                <c:pt idx="4">
                  <c:v>74000</c:v>
                </c:pt>
                <c:pt idx="5">
                  <c:v>53000</c:v>
                </c:pt>
              </c:numCache>
            </c:numRef>
          </c:val>
          <c:smooth val="0"/>
          <c:extLst>
            <c:ext xmlns:c16="http://schemas.microsoft.com/office/drawing/2014/chart" uri="{C3380CC4-5D6E-409C-BE32-E72D297353CC}">
              <c16:uniqueId val="{00000000-2670-4F3A-A2D9-9714CD19665F}"/>
            </c:ext>
          </c:extLst>
        </c:ser>
        <c:ser>
          <c:idx val="1"/>
          <c:order val="1"/>
          <c:tx>
            <c:strRef>
              <c:f>Sheet1!$C$1</c:f>
              <c:strCache>
                <c:ptCount val="1"/>
                <c:pt idx="0">
                  <c:v>Services Cost</c:v>
                </c:pt>
              </c:strCache>
            </c:strRef>
          </c:tx>
          <c:spPr>
            <a:ln w="28575" cap="rnd">
              <a:solidFill>
                <a:schemeClr val="accent2"/>
              </a:solidFill>
              <a:round/>
            </a:ln>
            <a:effectLst/>
          </c:spPr>
          <c:marker>
            <c:symbol val="none"/>
          </c:marker>
          <c:cat>
            <c:strRef>
              <c:f>Sheet1!$A$2:$A$7</c:f>
              <c:strCache>
                <c:ptCount val="6"/>
                <c:pt idx="0">
                  <c:v>January</c:v>
                </c:pt>
                <c:pt idx="1">
                  <c:v>February</c:v>
                </c:pt>
                <c:pt idx="2">
                  <c:v>March</c:v>
                </c:pt>
                <c:pt idx="3">
                  <c:v>April</c:v>
                </c:pt>
                <c:pt idx="4">
                  <c:v>May</c:v>
                </c:pt>
                <c:pt idx="5">
                  <c:v>June</c:v>
                </c:pt>
              </c:strCache>
            </c:strRef>
          </c:cat>
          <c:val>
            <c:numRef>
              <c:f>Sheet1!$C$2:$C$7</c:f>
              <c:numCache>
                <c:formatCode>General</c:formatCode>
                <c:ptCount val="6"/>
                <c:pt idx="0">
                  <c:v>4000</c:v>
                </c:pt>
                <c:pt idx="1">
                  <c:v>2978</c:v>
                </c:pt>
                <c:pt idx="2">
                  <c:v>2209</c:v>
                </c:pt>
                <c:pt idx="3">
                  <c:v>5000</c:v>
                </c:pt>
                <c:pt idx="4">
                  <c:v>4987</c:v>
                </c:pt>
                <c:pt idx="5">
                  <c:v>2000</c:v>
                </c:pt>
              </c:numCache>
            </c:numRef>
          </c:val>
          <c:smooth val="0"/>
          <c:extLst>
            <c:ext xmlns:c16="http://schemas.microsoft.com/office/drawing/2014/chart" uri="{C3380CC4-5D6E-409C-BE32-E72D297353CC}">
              <c16:uniqueId val="{00000003-2670-4F3A-A2D9-9714CD19665F}"/>
            </c:ext>
          </c:extLst>
        </c:ser>
        <c:dLbls>
          <c:showLegendKey val="0"/>
          <c:showVal val="0"/>
          <c:showCatName val="0"/>
          <c:showSerName val="0"/>
          <c:showPercent val="0"/>
          <c:showBubbleSize val="0"/>
        </c:dLbls>
        <c:smooth val="0"/>
        <c:axId val="518672592"/>
        <c:axId val="2038827536"/>
      </c:lineChart>
      <c:catAx>
        <c:axId val="51867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8827536"/>
        <c:crosses val="autoZero"/>
        <c:auto val="1"/>
        <c:lblAlgn val="ctr"/>
        <c:lblOffset val="100"/>
        <c:noMultiLvlLbl val="0"/>
      </c:catAx>
      <c:valAx>
        <c:axId val="2038827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867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BAD3D-B45A-4F16-AE24-EFFD4CE45DD7}" type="datetimeFigureOut">
              <a:rPr lang="en-ZA" smtClean="0"/>
              <a:t>2024/08/28</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1B01E-5B3A-4B66-BB58-85D9A9D8AB36}" type="slidenum">
              <a:rPr lang="en-ZA" smtClean="0"/>
              <a:t>‹#›</a:t>
            </a:fld>
            <a:endParaRPr lang="en-ZA"/>
          </a:p>
        </p:txBody>
      </p:sp>
    </p:spTree>
    <p:extLst>
      <p:ext uri="{BB962C8B-B14F-4D97-AF65-F5344CB8AC3E}">
        <p14:creationId xmlns:p14="http://schemas.microsoft.com/office/powerpoint/2010/main" val="369908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253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7739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191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94109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075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605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694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5226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300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547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0195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803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5056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396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253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028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226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BCAD085-E8A6-8845-BD4E-CB4CCA059FC4}" type="datetimeFigureOut">
              <a:rPr lang="en-US" smtClean="0"/>
              <a:t>8/28/2024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585161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2.png"/><Relationship Id="rId5" Type="http://schemas.openxmlformats.org/officeDocument/2006/relationships/hyperlink" Target="https://teleread.org/category/libraries/" TargetMode="Externa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2800" dirty="0"/>
              <a:t>Title</a:t>
            </a:r>
          </a:p>
        </p:txBody>
      </p:sp>
      <p:sp>
        <p:nvSpPr>
          <p:cNvPr id="3" name="Subtitle 2"/>
          <p:cNvSpPr>
            <a:spLocks noGrp="1"/>
          </p:cNvSpPr>
          <p:nvPr>
            <p:ph type="subTitle" idx="1"/>
          </p:nvPr>
        </p:nvSpPr>
        <p:spPr/>
        <p:txBody>
          <a:bodyPr/>
          <a:lstStyle/>
          <a:p>
            <a:r>
              <a:rPr lang="en-US" dirty="0"/>
              <a:t>Zaiyaan</a:t>
            </a:r>
            <a:r>
              <a:rPr dirty="0"/>
              <a:t>, </a:t>
            </a:r>
            <a:r>
              <a:rPr lang="en-US" dirty="0"/>
              <a:t>Jattiem</a:t>
            </a:r>
            <a:r>
              <a:rPr dirty="0"/>
              <a:t>, </a:t>
            </a:r>
            <a:r>
              <a:rPr lang="en-US" dirty="0"/>
              <a:t>402111834</a:t>
            </a:r>
            <a:endParaRPr dirty="0"/>
          </a:p>
        </p:txBody>
      </p:sp>
      <p:pic>
        <p:nvPicPr>
          <p:cNvPr id="4" name="ElevenLabs_2024-08-28T09_18_35_Adam_pre_s50_sb75_se0_b_m2">
            <a:hlinkClick r:id="" action="ppaction://media"/>
            <a:extLst>
              <a:ext uri="{FF2B5EF4-FFF2-40B4-BE49-F238E27FC236}">
                <a16:creationId xmlns:a16="http://schemas.microsoft.com/office/drawing/2014/main" id="{1095FB43-E51D-4EFB-A5DF-866EEFAD0A9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962400" y="4970929"/>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Visit Our Site</a:t>
            </a:r>
          </a:p>
        </p:txBody>
      </p:sp>
      <p:sp>
        <p:nvSpPr>
          <p:cNvPr id="3" name="TextBox 2"/>
          <p:cNvSpPr txBox="1"/>
          <p:nvPr/>
        </p:nvSpPr>
        <p:spPr>
          <a:xfrm>
            <a:off x="457201" y="1371600"/>
            <a:ext cx="8513064" cy="923330"/>
          </a:xfrm>
          <a:prstGeom prst="rect">
            <a:avLst/>
          </a:prstGeom>
          <a:noFill/>
        </p:spPr>
        <p:txBody>
          <a:bodyPr wrap="square">
            <a:spAutoFit/>
          </a:bodyPr>
          <a:lstStyle/>
          <a:p>
            <a:r>
              <a:rPr dirty="0"/>
              <a:t>Click here to visit our website</a:t>
            </a:r>
            <a:endParaRPr lang="en-US" dirty="0"/>
          </a:p>
          <a:p>
            <a:r>
              <a:rPr dirty="0">
                <a:hlinkClick r:id="rId2"/>
              </a:rPr>
              <a:t> (</a:t>
            </a:r>
            <a:r>
              <a:rPr lang="en-ZA" dirty="0">
                <a:hlinkClick r:id="rId2"/>
              </a:rPr>
              <a:t>https://www.synthesis.co.za/?gad_source=1&amp;gclid=CjwKCAjwlbu2BhA3EiwA3yXyu-Tzu3S4_zYKGAi-YB_eia4Ufg71UpmGmJbvdDdlyQJFGtEh-FRZgxoCvLcQAvD_BwE</a:t>
            </a:r>
            <a:r>
              <a:rPr dirty="0">
                <a:hlinkClick r:id="rId2"/>
              </a:rPr>
              <a:t>)</a:t>
            </a:r>
          </a:p>
        </p:txBody>
      </p:sp>
      <p:sp>
        <p:nvSpPr>
          <p:cNvPr id="4" name="Slide Number Placeholder 3">
            <a:extLst>
              <a:ext uri="{FF2B5EF4-FFF2-40B4-BE49-F238E27FC236}">
                <a16:creationId xmlns:a16="http://schemas.microsoft.com/office/drawing/2014/main" id="{018FE413-8CD4-4AF0-A44D-23807C2E9061}"/>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This is the End of my Presentation</a:t>
            </a:r>
          </a:p>
        </p:txBody>
      </p:sp>
      <p:pic>
        <p:nvPicPr>
          <p:cNvPr id="4" name="Picture 3">
            <a:extLst>
              <a:ext uri="{FF2B5EF4-FFF2-40B4-BE49-F238E27FC236}">
                <a16:creationId xmlns:a16="http://schemas.microsoft.com/office/drawing/2014/main" id="{E3AADDB5-F36A-4C8D-B752-C0B6F6CBF79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979459" y="760879"/>
            <a:ext cx="2599764" cy="2027144"/>
          </a:xfrm>
          <a:prstGeom prst="rect">
            <a:avLst/>
          </a:prstGeom>
        </p:spPr>
      </p:pic>
      <p:sp>
        <p:nvSpPr>
          <p:cNvPr id="5" name="TextBox 4">
            <a:extLst>
              <a:ext uri="{FF2B5EF4-FFF2-40B4-BE49-F238E27FC236}">
                <a16:creationId xmlns:a16="http://schemas.microsoft.com/office/drawing/2014/main" id="{9497429A-C1C4-4AF7-89A0-8A65538816A5}"/>
              </a:ext>
            </a:extLst>
          </p:cNvPr>
          <p:cNvSpPr txBox="1"/>
          <p:nvPr/>
        </p:nvSpPr>
        <p:spPr>
          <a:xfrm>
            <a:off x="4733364" y="5657850"/>
            <a:ext cx="2994585" cy="230832"/>
          </a:xfrm>
          <a:prstGeom prst="rect">
            <a:avLst/>
          </a:prstGeom>
          <a:noFill/>
        </p:spPr>
        <p:txBody>
          <a:bodyPr wrap="square" rtlCol="0">
            <a:spAutoFit/>
          </a:bodyPr>
          <a:lstStyle/>
          <a:p>
            <a:endParaRPr lang="en-ZA" sz="900" dirty="0"/>
          </a:p>
        </p:txBody>
      </p:sp>
      <p:pic>
        <p:nvPicPr>
          <p:cNvPr id="6" name="ElevenLabs_2024-08-28T09_32_09_Adam_pre_s50_sb75_se0_b_m2">
            <a:hlinkClick r:id="" action="ppaction://media"/>
            <a:extLst>
              <a:ext uri="{FF2B5EF4-FFF2-40B4-BE49-F238E27FC236}">
                <a16:creationId xmlns:a16="http://schemas.microsoft.com/office/drawing/2014/main" id="{58DA8F6F-CE59-4046-B4A9-53B051FA5291}"/>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4827494"/>
            <a:ext cx="609600" cy="60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76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RICHFIELD Software &amp; ICT Solutions</a:t>
            </a:r>
          </a:p>
        </p:txBody>
      </p:sp>
      <p:sp>
        <p:nvSpPr>
          <p:cNvPr id="3" name="Content Placeholder 2"/>
          <p:cNvSpPr>
            <a:spLocks noGrp="1"/>
          </p:cNvSpPr>
          <p:nvPr>
            <p:ph idx="1"/>
          </p:nvPr>
        </p:nvSpPr>
        <p:spPr/>
        <p:txBody>
          <a:bodyPr/>
          <a:lstStyle/>
          <a:p>
            <a:r>
              <a:rPr sz="3000" dirty="0"/>
              <a:t>Empowering Innovation, Delivering Solutions.</a:t>
            </a:r>
          </a:p>
        </p:txBody>
      </p:sp>
      <p:sp>
        <p:nvSpPr>
          <p:cNvPr id="4" name="Slide Number Placeholder 3">
            <a:extLst>
              <a:ext uri="{FF2B5EF4-FFF2-40B4-BE49-F238E27FC236}">
                <a16:creationId xmlns:a16="http://schemas.microsoft.com/office/drawing/2014/main" id="{ED36BF1A-3C47-4D82-8600-CC9C2E8C322B}"/>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Mission</a:t>
            </a:r>
          </a:p>
        </p:txBody>
      </p:sp>
      <p:sp>
        <p:nvSpPr>
          <p:cNvPr id="3" name="Content Placeholder 2"/>
          <p:cNvSpPr>
            <a:spLocks noGrp="1"/>
          </p:cNvSpPr>
          <p:nvPr>
            <p:ph idx="1"/>
          </p:nvPr>
        </p:nvSpPr>
        <p:spPr/>
        <p:txBody>
          <a:bodyPr>
            <a:normAutofit fontScale="55000" lnSpcReduction="20000"/>
          </a:bodyPr>
          <a:lstStyle/>
          <a:p>
            <a:r>
              <a:rPr lang="en-US" b="1" dirty="0"/>
              <a:t>Innovation and Sustainability:</a:t>
            </a:r>
            <a:r>
              <a:rPr lang="en-US" dirty="0"/>
              <a:t> Our primary goal is to lead the automotive industry by developing cutting-edge, sustainable vehicles that minimize environmental impact. We are committed to advancing electric and hybrid technologies, reducing carbon emissions, and enhancing energy efficiency in every vehicle we produce. Our aim is to create cars that not only meet the needs of today but also contribute to a greener, more sustainable future.</a:t>
            </a:r>
          </a:p>
          <a:p>
            <a:r>
              <a:rPr lang="en-US" b="1" dirty="0"/>
              <a:t>2. Safety and Reliability:</a:t>
            </a:r>
            <a:r>
              <a:rPr lang="en-US" dirty="0"/>
              <a:t> We prioritize the safety and reliability of our vehicles. Our goal is to continuously improve safety features, using the latest in automotive technology to protect our drivers and passengers. This includes the integration of advanced driver assistance systems (ADAS), autonomous driving capabilities, and robust structural designs that ensure our cars are among the safest on the road.</a:t>
            </a:r>
          </a:p>
          <a:p>
            <a:r>
              <a:rPr lang="en-US" b="1" dirty="0"/>
              <a:t>3. Customer Experience:</a:t>
            </a:r>
            <a:r>
              <a:rPr lang="en-US" dirty="0"/>
              <a:t> Delivering an exceptional customer experience is at the heart of our goals. We strive to offer a seamless and personalized experience, from the initial purchase to ongoing vehicle maintenance. Our cars are designed with the customer in mind, providing comfort, convenience, and cutting-edge infotainment systems that enhance the driving experience.</a:t>
            </a:r>
          </a:p>
          <a:p>
            <a:r>
              <a:rPr lang="en-US" b="1" dirty="0"/>
              <a:t>4. Global Reach and Accessibility:</a:t>
            </a:r>
            <a:r>
              <a:rPr lang="en-US" dirty="0"/>
              <a:t> We aim to make our vehicles accessible to a global audience by expanding our market presence and offering a diverse range of models to meet the varying needs and preferences of customers around the world. Whether through luxury, performance, or affordability, our goal is to provide vehicles that cater to every segment of the market.</a:t>
            </a:r>
          </a:p>
          <a:p>
            <a:r>
              <a:rPr lang="en-US" b="1" dirty="0"/>
              <a:t>5. Leadership in Innovation:</a:t>
            </a:r>
            <a:r>
              <a:rPr lang="en-US" dirty="0"/>
              <a:t> Our goal is to be a leader in automotive innovation. We invest heavily in research and development to stay ahead of industry trends, pushing the boundaries of what cars can do. This includes pioneering new technologies such as connected car systems, artificial intelligence (AI) for predictive maintenance, and other innovations that enhance vehicle performance and user</a:t>
            </a:r>
          </a:p>
          <a:p>
            <a:endParaRPr dirty="0"/>
          </a:p>
        </p:txBody>
      </p:sp>
      <p:sp>
        <p:nvSpPr>
          <p:cNvPr id="4" name="Slide Number Placeholder 3">
            <a:extLst>
              <a:ext uri="{FF2B5EF4-FFF2-40B4-BE49-F238E27FC236}">
                <a16:creationId xmlns:a16="http://schemas.microsoft.com/office/drawing/2014/main" id="{71540974-875E-4275-80FC-28DB42B3D54F}"/>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Vision</a:t>
            </a:r>
          </a:p>
        </p:txBody>
      </p:sp>
      <p:sp>
        <p:nvSpPr>
          <p:cNvPr id="3" name="Content Placeholder 2"/>
          <p:cNvSpPr>
            <a:spLocks noGrp="1"/>
          </p:cNvSpPr>
          <p:nvPr>
            <p:ph idx="1"/>
          </p:nvPr>
        </p:nvSpPr>
        <p:spPr/>
        <p:txBody>
          <a:bodyPr>
            <a:normAutofit fontScale="70000" lnSpcReduction="20000"/>
          </a:bodyPr>
          <a:lstStyle/>
          <a:p>
            <a:r>
              <a:rPr lang="en-US" dirty="0"/>
              <a:t>Pioneering Sustainable Transportation: We aspire to lead the transition to sustainable transportation solutions, creating vehicles that are environmentally responsible without compromising on performance, design, or safety. Our vision includes a future where zero-emission vehicles are the norm, and our innovative technologies contribute to a healthier </a:t>
            </a:r>
            <a:r>
              <a:rPr lang="en-US" dirty="0" err="1"/>
              <a:t>planet.Advancing</a:t>
            </a:r>
            <a:r>
              <a:rPr lang="en-US" dirty="0"/>
              <a:t> Smart Mobility: We foresee a future where our cars are not just modes of transportation, but smart mobility solutions that enhance the quality of life. Through the integration of advanced technologies such as autonomous driving, connected ecosystems, and AI-powered services, we aim to make mobility safer, more efficient, and more enjoyable for </a:t>
            </a:r>
            <a:r>
              <a:rPr lang="en-US" dirty="0" err="1"/>
              <a:t>everyone.Global</a:t>
            </a:r>
            <a:r>
              <a:rPr lang="en-US" dirty="0"/>
              <a:t> Impact and Accessibility: Our vision is to make cutting-edge automotive technologies accessible to people around the world, ensuring that our innovations benefit a diverse range of customers. We aim to be a trusted and beloved brand globally, known for delivering high-quality vehicles that cater to the needs of different markets and </a:t>
            </a:r>
            <a:r>
              <a:rPr lang="en-US" dirty="0" err="1"/>
              <a:t>communities.Excellence</a:t>
            </a:r>
            <a:r>
              <a:rPr lang="en-US" dirty="0"/>
              <a:t> in Customer Experience: We are committed to setting new standards in customer experience, ensuring that every interaction with our brand is exceptional. Our vision includes creating a seamless, personalized journey for our customers, from the moment they consider purchasing a car to the entire lifecycle of vehicle </a:t>
            </a:r>
            <a:r>
              <a:rPr lang="en-US" dirty="0" err="1"/>
              <a:t>ownership.Inspiring</a:t>
            </a:r>
            <a:r>
              <a:rPr lang="en-US" dirty="0"/>
              <a:t> Innovation and Creativity: Our vision is to be a hub of innovation and creativity, where the brightest minds come together to push the boundaries of what's possible in the automotive industry. We believe in fostering a culture of continuous improvement, where new ideas are encouraged, and transformative technologies are developed.</a:t>
            </a:r>
            <a:endParaRPr dirty="0"/>
          </a:p>
        </p:txBody>
      </p:sp>
      <p:sp>
        <p:nvSpPr>
          <p:cNvPr id="4" name="Slide Number Placeholder 3">
            <a:extLst>
              <a:ext uri="{FF2B5EF4-FFF2-40B4-BE49-F238E27FC236}">
                <a16:creationId xmlns:a16="http://schemas.microsoft.com/office/drawing/2014/main" id="{72F8D3B8-7893-4A2A-870B-6D99B8946DE8}"/>
              </a:ext>
            </a:extLst>
          </p:cNvPr>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19920"/>
          </a:xfrm>
        </p:spPr>
        <p:txBody>
          <a:bodyPr/>
          <a:lstStyle/>
          <a:p>
            <a:r>
              <a:rPr dirty="0"/>
              <a:t>Our Services</a:t>
            </a:r>
          </a:p>
        </p:txBody>
      </p:sp>
      <p:sp>
        <p:nvSpPr>
          <p:cNvPr id="3" name="Content Placeholder 2"/>
          <p:cNvSpPr>
            <a:spLocks noGrp="1"/>
          </p:cNvSpPr>
          <p:nvPr>
            <p:ph idx="1"/>
          </p:nvPr>
        </p:nvSpPr>
        <p:spPr>
          <a:xfrm>
            <a:off x="840000" y="1317812"/>
            <a:ext cx="7675350" cy="5175062"/>
          </a:xfrm>
        </p:spPr>
        <p:txBody>
          <a:bodyPr>
            <a:normAutofit fontScale="47500" lnSpcReduction="20000"/>
          </a:bodyPr>
          <a:lstStyle/>
          <a:p>
            <a:r>
              <a:rPr lang="en-US" b="1" dirty="0"/>
              <a:t>Vehicle Sales and Financing:</a:t>
            </a:r>
            <a:endParaRPr lang="en-US" dirty="0"/>
          </a:p>
          <a:p>
            <a:r>
              <a:rPr lang="en-US" b="1" dirty="0"/>
              <a:t>New and Pre-Owned Vehicle Sales:</a:t>
            </a:r>
            <a:r>
              <a:rPr lang="en-US" dirty="0"/>
              <a:t> We offer a wide selection of new and certified pre-owned vehicles, ensuring that customers can find the perfect car to suit their needs and budget.</a:t>
            </a:r>
          </a:p>
          <a:p>
            <a:r>
              <a:rPr lang="en-US" b="1" dirty="0"/>
              <a:t>Flexible Financing Options:</a:t>
            </a:r>
            <a:r>
              <a:rPr lang="en-US" dirty="0"/>
              <a:t> Our financing services include competitive loan and lease options, making it easier for customers to purchase or lease their desired vehicle. We work with various financial institutions to offer customized plans.</a:t>
            </a:r>
          </a:p>
          <a:p>
            <a:r>
              <a:rPr lang="en-US" b="1" dirty="0"/>
              <a:t>2. Maintenance and Repairs:</a:t>
            </a:r>
            <a:endParaRPr lang="en-US" dirty="0"/>
          </a:p>
          <a:p>
            <a:r>
              <a:rPr lang="en-US" b="1" dirty="0"/>
              <a:t>Routine Maintenance:</a:t>
            </a:r>
            <a:r>
              <a:rPr lang="en-US" dirty="0"/>
              <a:t> We provide comprehensive maintenance services, including oil changes, tire rotations, brake inspections, and more, to keep vehicles running smoothly and safely.</a:t>
            </a:r>
          </a:p>
          <a:p>
            <a:r>
              <a:rPr lang="en-US" b="1" dirty="0"/>
              <a:t>Genuine Parts and Repairs:</a:t>
            </a:r>
            <a:r>
              <a:rPr lang="en-US" dirty="0"/>
              <a:t> Our service centers use only genuine parts and employ certified technicians to ensure that all repairs meet the highest standards. We offer everything from minor repairs to major overhauls.</a:t>
            </a:r>
          </a:p>
          <a:p>
            <a:r>
              <a:rPr lang="en-US" b="1" dirty="0"/>
              <a:t>3. Roadside Assistance:</a:t>
            </a:r>
            <a:endParaRPr lang="en-US" dirty="0"/>
          </a:p>
          <a:p>
            <a:r>
              <a:rPr lang="en-US" b="1" dirty="0"/>
              <a:t>24/7 Emergency Support:</a:t>
            </a:r>
            <a:r>
              <a:rPr lang="en-US" dirty="0"/>
              <a:t> Our roadside assistance service is available around the clock to help with emergencies such as flat tires, battery issues, towing, and lockouts, providing peace of mind to our customers wherever they are.</a:t>
            </a:r>
          </a:p>
          <a:p>
            <a:r>
              <a:rPr lang="en-US" b="1" dirty="0"/>
              <a:t>4. Extended Warranties and Service Plans:</a:t>
            </a:r>
            <a:endParaRPr lang="en-US" dirty="0"/>
          </a:p>
          <a:p>
            <a:r>
              <a:rPr lang="en-US" b="1" dirty="0"/>
              <a:t>Extended Warranty Coverage:</a:t>
            </a:r>
            <a:r>
              <a:rPr lang="en-US" dirty="0"/>
              <a:t> We offer extended warranty plans that provide additional protection beyond the standard warranty, covering major components and offering added security.</a:t>
            </a:r>
          </a:p>
          <a:p>
            <a:r>
              <a:rPr lang="en-US" b="1" dirty="0"/>
              <a:t>Service and Maintenance Plans:</a:t>
            </a:r>
            <a:r>
              <a:rPr lang="en-US" dirty="0"/>
              <a:t> Customers can opt for prepaid service plans that cover routine maintenance at a reduced cost, ensuring their vehicle receives the care it needs over time.</a:t>
            </a:r>
          </a:p>
          <a:p>
            <a:r>
              <a:rPr lang="en-US" b="1" dirty="0"/>
              <a:t>5. Connectivity and Digital Services:</a:t>
            </a:r>
            <a:endParaRPr lang="en-US" dirty="0"/>
          </a:p>
          <a:p>
            <a:r>
              <a:rPr lang="en-US" b="1" dirty="0"/>
              <a:t>Connected Car Features:</a:t>
            </a:r>
            <a:r>
              <a:rPr lang="en-US" dirty="0"/>
              <a:t> Our vehicles come equipped with advanced connectivity features, allowing customers to access navigation, entertainment, and real-time vehicle diagnostics through their smartphones.</a:t>
            </a:r>
          </a:p>
          <a:p>
            <a:r>
              <a:rPr lang="en-US" b="1" dirty="0"/>
              <a:t>Software Updates:</a:t>
            </a:r>
            <a:r>
              <a:rPr lang="en-US" dirty="0"/>
              <a:t> We provide over-the-air software updates to enhance vehicle performance, add new features, and improve safety systems without the need for a visit to the service center.</a:t>
            </a:r>
          </a:p>
          <a:p>
            <a:r>
              <a:rPr lang="en-US" b="1" dirty="0"/>
              <a:t>6. Customization and Upgrades:</a:t>
            </a:r>
            <a:endParaRPr lang="en-US" dirty="0"/>
          </a:p>
          <a:p>
            <a:r>
              <a:rPr lang="en-US" b="1" dirty="0"/>
              <a:t>Vehicle Customization:</a:t>
            </a:r>
            <a:r>
              <a:rPr lang="en-US" dirty="0"/>
              <a:t> We offer a range of customization options, from aesthetic upgrades like paint and interior materials to performance enhancements such as suspension tuning and exhaust systems.</a:t>
            </a:r>
          </a:p>
          <a:p>
            <a:r>
              <a:rPr lang="en-US" b="1" dirty="0"/>
              <a:t>Accessory Sales:</a:t>
            </a:r>
            <a:r>
              <a:rPr lang="en-US" dirty="0"/>
              <a:t> Customers can purchase a variety of accessories, including roof racks, infotainment upgrades, and custom wheels, to personalize their vehicle.</a:t>
            </a:r>
          </a:p>
        </p:txBody>
      </p:sp>
      <p:sp>
        <p:nvSpPr>
          <p:cNvPr id="4" name="Slide Number Placeholder 3">
            <a:extLst>
              <a:ext uri="{FF2B5EF4-FFF2-40B4-BE49-F238E27FC236}">
                <a16:creationId xmlns:a16="http://schemas.microsoft.com/office/drawing/2014/main" id="{ECA6C24B-1AF4-4821-9DAE-9BDE1FF70FB9}"/>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Team</a:t>
            </a:r>
          </a:p>
        </p:txBody>
      </p:sp>
      <p:sp>
        <p:nvSpPr>
          <p:cNvPr id="3" name="Content Placeholder 2"/>
          <p:cNvSpPr>
            <a:spLocks noGrp="1"/>
          </p:cNvSpPr>
          <p:nvPr>
            <p:ph idx="1"/>
          </p:nvPr>
        </p:nvSpPr>
        <p:spPr/>
        <p:txBody>
          <a:bodyPr/>
          <a:lstStyle/>
          <a:p>
            <a:endParaRPr dirty="0"/>
          </a:p>
          <a:p>
            <a:r>
              <a:rPr dirty="0"/>
              <a:t>- Campus Manager (CM)</a:t>
            </a:r>
          </a:p>
          <a:p>
            <a:r>
              <a:rPr dirty="0"/>
              <a:t>- Admin Assistant (Campus HR)</a:t>
            </a:r>
          </a:p>
          <a:p>
            <a:r>
              <a:rPr dirty="0"/>
              <a:t>- Dean of Faculties (IT &amp; BMS)</a:t>
            </a:r>
          </a:p>
          <a:p>
            <a:r>
              <a:rPr dirty="0"/>
              <a:t>- Head of Departments (</a:t>
            </a:r>
            <a:r>
              <a:rPr dirty="0" err="1"/>
              <a:t>HoDs</a:t>
            </a:r>
            <a:r>
              <a:rPr dirty="0"/>
              <a:t>)</a:t>
            </a:r>
          </a:p>
          <a:p>
            <a:r>
              <a:rPr dirty="0"/>
              <a:t>- Senior Lecturers (SL)</a:t>
            </a:r>
          </a:p>
          <a:p>
            <a:endParaRPr dirty="0"/>
          </a:p>
        </p:txBody>
      </p:sp>
      <p:sp>
        <p:nvSpPr>
          <p:cNvPr id="4" name="Slide Number Placeholder 3">
            <a:extLst>
              <a:ext uri="{FF2B5EF4-FFF2-40B4-BE49-F238E27FC236}">
                <a16:creationId xmlns:a16="http://schemas.microsoft.com/office/drawing/2014/main" id="{9586FC7A-0CB6-476B-A641-820C5C8197C5}"/>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83028"/>
          </a:xfrm>
        </p:spPr>
        <p:txBody>
          <a:bodyPr>
            <a:normAutofit fontScale="90000"/>
          </a:bodyPr>
          <a:lstStyle/>
          <a:p>
            <a:r>
              <a:rPr dirty="0"/>
              <a:t>Our Team in Action</a:t>
            </a:r>
          </a:p>
        </p:txBody>
      </p:sp>
      <p:sp>
        <p:nvSpPr>
          <p:cNvPr id="3" name="Rounded Rectangle 2"/>
          <p:cNvSpPr/>
          <p:nvPr/>
        </p:nvSpPr>
        <p:spPr>
          <a:xfrm>
            <a:off x="457200" y="1184267"/>
            <a:ext cx="3657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b="1"/>
            </a:pPr>
            <a:r>
              <a:rPr dirty="0"/>
              <a:t>Campus Manager</a:t>
            </a:r>
            <a:endParaRPr lang="en-US" dirty="0"/>
          </a:p>
          <a:p>
            <a:pPr>
              <a:defRPr b="1"/>
            </a:pPr>
            <a:endParaRPr dirty="0"/>
          </a:p>
        </p:txBody>
      </p:sp>
      <p:sp>
        <p:nvSpPr>
          <p:cNvPr id="4" name="Rounded Rectangle 3"/>
          <p:cNvSpPr/>
          <p:nvPr/>
        </p:nvSpPr>
        <p:spPr>
          <a:xfrm>
            <a:off x="4500282" y="1184267"/>
            <a:ext cx="3657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r>
              <a:rPr dirty="0"/>
              <a:t>Admin Assistant (Campus HR)</a:t>
            </a:r>
            <a:endParaRPr lang="en-US" dirty="0"/>
          </a:p>
          <a:p>
            <a:endParaRPr dirty="0"/>
          </a:p>
        </p:txBody>
      </p:sp>
      <p:sp>
        <p:nvSpPr>
          <p:cNvPr id="5" name="Rounded Rectangle 4"/>
          <p:cNvSpPr/>
          <p:nvPr/>
        </p:nvSpPr>
        <p:spPr>
          <a:xfrm>
            <a:off x="367552" y="3152743"/>
            <a:ext cx="3657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r>
              <a:rPr dirty="0"/>
              <a:t>Dean of Faculties (IT &amp; BMS)</a:t>
            </a:r>
            <a:endParaRPr lang="en-US" dirty="0"/>
          </a:p>
          <a:p>
            <a:endParaRPr dirty="0"/>
          </a:p>
        </p:txBody>
      </p:sp>
      <p:sp>
        <p:nvSpPr>
          <p:cNvPr id="6" name="Rounded Rectangle 5"/>
          <p:cNvSpPr/>
          <p:nvPr/>
        </p:nvSpPr>
        <p:spPr>
          <a:xfrm>
            <a:off x="4572000" y="3169704"/>
            <a:ext cx="3657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r>
              <a:rPr dirty="0"/>
              <a:t>Head of Departments (</a:t>
            </a:r>
            <a:r>
              <a:rPr dirty="0" err="1"/>
              <a:t>HoDs</a:t>
            </a:r>
            <a:r>
              <a:rPr dirty="0"/>
              <a:t>)</a:t>
            </a:r>
            <a:endParaRPr lang="en-US" dirty="0"/>
          </a:p>
          <a:p>
            <a:endParaRPr dirty="0"/>
          </a:p>
        </p:txBody>
      </p:sp>
      <p:sp>
        <p:nvSpPr>
          <p:cNvPr id="7" name="Rounded Rectangle 6"/>
          <p:cNvSpPr/>
          <p:nvPr/>
        </p:nvSpPr>
        <p:spPr>
          <a:xfrm>
            <a:off x="2366684" y="5023069"/>
            <a:ext cx="3657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r>
              <a:rPr dirty="0"/>
              <a:t>Senior Lecturers (SL)</a:t>
            </a:r>
            <a:endParaRPr lang="en-US" dirty="0"/>
          </a:p>
          <a:p>
            <a:endParaRPr dirty="0"/>
          </a:p>
        </p:txBody>
      </p:sp>
      <p:sp>
        <p:nvSpPr>
          <p:cNvPr id="8" name="Slide Number Placeholder 7">
            <a:extLst>
              <a:ext uri="{FF2B5EF4-FFF2-40B4-BE49-F238E27FC236}">
                <a16:creationId xmlns:a16="http://schemas.microsoft.com/office/drawing/2014/main" id="{5542CA35-A200-4265-891A-F558FF7CBFEC}"/>
              </a:ext>
            </a:extLst>
          </p:cNvPr>
          <p:cNvSpPr>
            <a:spLocks noGrp="1"/>
          </p:cNvSpPr>
          <p:nvPr>
            <p:ph type="sldNum" sz="quarter" idx="12"/>
          </p:nvPr>
        </p:nvSpPr>
        <p:spPr/>
        <p:txBody>
          <a:bodyPr/>
          <a:lstStyle/>
          <a:p>
            <a:fld id="{C1FF6DA9-008F-8B48-92A6-B652298478BF}" type="slidenum">
              <a:rPr lang="en-US" smtClean="0"/>
              <a:t>7</a:t>
            </a:fld>
            <a:endParaRPr lang="en-US"/>
          </a:p>
        </p:txBody>
      </p:sp>
      <p:pic>
        <p:nvPicPr>
          <p:cNvPr id="10" name="Picture 9">
            <a:extLst>
              <a:ext uri="{FF2B5EF4-FFF2-40B4-BE49-F238E27FC236}">
                <a16:creationId xmlns:a16="http://schemas.microsoft.com/office/drawing/2014/main" id="{D0B425DD-4A72-4231-9DA9-571BFDF86E82}"/>
              </a:ext>
            </a:extLst>
          </p:cNvPr>
          <p:cNvPicPr>
            <a:picLocks noChangeAspect="1"/>
          </p:cNvPicPr>
          <p:nvPr/>
        </p:nvPicPr>
        <p:blipFill>
          <a:blip r:embed="rId2"/>
          <a:stretch>
            <a:fillRect/>
          </a:stretch>
        </p:blipFill>
        <p:spPr>
          <a:xfrm>
            <a:off x="1559859" y="1701255"/>
            <a:ext cx="1075764" cy="1170380"/>
          </a:xfrm>
          <a:prstGeom prst="rect">
            <a:avLst/>
          </a:prstGeom>
        </p:spPr>
      </p:pic>
      <p:pic>
        <p:nvPicPr>
          <p:cNvPr id="12" name="Picture 11">
            <a:extLst>
              <a:ext uri="{FF2B5EF4-FFF2-40B4-BE49-F238E27FC236}">
                <a16:creationId xmlns:a16="http://schemas.microsoft.com/office/drawing/2014/main" id="{0298A973-667D-4E78-87CA-C4CA3C44B602}"/>
              </a:ext>
            </a:extLst>
          </p:cNvPr>
          <p:cNvPicPr>
            <a:picLocks noChangeAspect="1"/>
          </p:cNvPicPr>
          <p:nvPr/>
        </p:nvPicPr>
        <p:blipFill>
          <a:blip r:embed="rId3"/>
          <a:stretch>
            <a:fillRect/>
          </a:stretch>
        </p:blipFill>
        <p:spPr>
          <a:xfrm>
            <a:off x="5818095" y="1730212"/>
            <a:ext cx="1165410" cy="1112465"/>
          </a:xfrm>
          <a:prstGeom prst="rect">
            <a:avLst/>
          </a:prstGeom>
        </p:spPr>
      </p:pic>
      <p:pic>
        <p:nvPicPr>
          <p:cNvPr id="14" name="Picture 13">
            <a:extLst>
              <a:ext uri="{FF2B5EF4-FFF2-40B4-BE49-F238E27FC236}">
                <a16:creationId xmlns:a16="http://schemas.microsoft.com/office/drawing/2014/main" id="{D72B6575-B8C2-4E74-8C30-58A5933ACDA3}"/>
              </a:ext>
            </a:extLst>
          </p:cNvPr>
          <p:cNvPicPr>
            <a:picLocks noChangeAspect="1"/>
          </p:cNvPicPr>
          <p:nvPr/>
        </p:nvPicPr>
        <p:blipFill>
          <a:blip r:embed="rId4"/>
          <a:stretch>
            <a:fillRect/>
          </a:stretch>
        </p:blipFill>
        <p:spPr>
          <a:xfrm>
            <a:off x="1373392" y="3723043"/>
            <a:ext cx="1645920" cy="1097280"/>
          </a:xfrm>
          <a:prstGeom prst="rect">
            <a:avLst/>
          </a:prstGeom>
        </p:spPr>
      </p:pic>
      <p:pic>
        <p:nvPicPr>
          <p:cNvPr id="16" name="Picture 15">
            <a:extLst>
              <a:ext uri="{FF2B5EF4-FFF2-40B4-BE49-F238E27FC236}">
                <a16:creationId xmlns:a16="http://schemas.microsoft.com/office/drawing/2014/main" id="{6EFC5DA2-2037-46BE-9995-02AB6F8C26D5}"/>
              </a:ext>
            </a:extLst>
          </p:cNvPr>
          <p:cNvPicPr>
            <a:picLocks noChangeAspect="1"/>
          </p:cNvPicPr>
          <p:nvPr/>
        </p:nvPicPr>
        <p:blipFill>
          <a:blip r:embed="rId5"/>
          <a:stretch>
            <a:fillRect/>
          </a:stretch>
        </p:blipFill>
        <p:spPr>
          <a:xfrm>
            <a:off x="5818095" y="3723043"/>
            <a:ext cx="1356022" cy="1241183"/>
          </a:xfrm>
          <a:prstGeom prst="rect">
            <a:avLst/>
          </a:prstGeom>
        </p:spPr>
      </p:pic>
      <p:pic>
        <p:nvPicPr>
          <p:cNvPr id="18" name="Picture 17">
            <a:extLst>
              <a:ext uri="{FF2B5EF4-FFF2-40B4-BE49-F238E27FC236}">
                <a16:creationId xmlns:a16="http://schemas.microsoft.com/office/drawing/2014/main" id="{7AF9CB1A-14D8-4AA9-8D68-A20572404FD8}"/>
              </a:ext>
            </a:extLst>
          </p:cNvPr>
          <p:cNvPicPr>
            <a:picLocks noChangeAspect="1"/>
          </p:cNvPicPr>
          <p:nvPr/>
        </p:nvPicPr>
        <p:blipFill>
          <a:blip r:embed="rId6"/>
          <a:stretch>
            <a:fillRect/>
          </a:stretch>
        </p:blipFill>
        <p:spPr>
          <a:xfrm>
            <a:off x="3566021" y="5520361"/>
            <a:ext cx="1258925" cy="12011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Financials</a:t>
            </a:r>
          </a:p>
        </p:txBody>
      </p:sp>
      <p:graphicFrame>
        <p:nvGraphicFramePr>
          <p:cNvPr id="3" name="Table 2"/>
          <p:cNvGraphicFramePr>
            <a:graphicFrameLocks noGrp="1"/>
          </p:cNvGraphicFramePr>
          <p:nvPr>
            <p:extLst>
              <p:ext uri="{D42A27DB-BD31-4B8C-83A1-F6EECF244321}">
                <p14:modId xmlns:p14="http://schemas.microsoft.com/office/powerpoint/2010/main" val="614422086"/>
              </p:ext>
            </p:extLst>
          </p:nvPr>
        </p:nvGraphicFramePr>
        <p:xfrm>
          <a:off x="457200" y="1371600"/>
          <a:ext cx="6382872" cy="2743200"/>
        </p:xfrm>
        <a:graphic>
          <a:graphicData uri="http://schemas.openxmlformats.org/drawingml/2006/table">
            <a:tbl>
              <a:tblPr firstRow="1" bandRow="1">
                <a:tableStyleId>{5C22544A-7EE6-4342-B048-85BDC9FD1C3A}</a:tableStyleId>
              </a:tblPr>
              <a:tblGrid>
                <a:gridCol w="2127624">
                  <a:extLst>
                    <a:ext uri="{9D8B030D-6E8A-4147-A177-3AD203B41FA5}">
                      <a16:colId xmlns:a16="http://schemas.microsoft.com/office/drawing/2014/main" val="20000"/>
                    </a:ext>
                  </a:extLst>
                </a:gridCol>
                <a:gridCol w="2127624">
                  <a:extLst>
                    <a:ext uri="{9D8B030D-6E8A-4147-A177-3AD203B41FA5}">
                      <a16:colId xmlns:a16="http://schemas.microsoft.com/office/drawing/2014/main" val="20001"/>
                    </a:ext>
                  </a:extLst>
                </a:gridCol>
                <a:gridCol w="2127624">
                  <a:extLst>
                    <a:ext uri="{9D8B030D-6E8A-4147-A177-3AD203B41FA5}">
                      <a16:colId xmlns:a16="http://schemas.microsoft.com/office/drawing/2014/main" val="2549094842"/>
                    </a:ext>
                  </a:extLst>
                </a:gridCol>
              </a:tblGrid>
              <a:tr h="391885">
                <a:tc>
                  <a:txBody>
                    <a:bodyPr/>
                    <a:lstStyle/>
                    <a:p>
                      <a:r>
                        <a:t>Month</a:t>
                      </a:r>
                    </a:p>
                  </a:txBody>
                  <a:tcPr/>
                </a:tc>
                <a:tc>
                  <a:txBody>
                    <a:bodyPr/>
                    <a:lstStyle/>
                    <a:p>
                      <a:r>
                        <a:rPr dirty="0"/>
                        <a:t>Revenue</a:t>
                      </a:r>
                    </a:p>
                  </a:txBody>
                  <a:tcPr/>
                </a:tc>
                <a:tc>
                  <a:txBody>
                    <a:bodyPr/>
                    <a:lstStyle/>
                    <a:p>
                      <a:r>
                        <a:rPr lang="en-US" dirty="0"/>
                        <a:t>Services Cost</a:t>
                      </a:r>
                      <a:endParaRPr dirty="0"/>
                    </a:p>
                  </a:txBody>
                  <a:tcPr/>
                </a:tc>
                <a:extLst>
                  <a:ext uri="{0D108BD9-81ED-4DB2-BD59-A6C34878D82A}">
                    <a16:rowId xmlns:a16="http://schemas.microsoft.com/office/drawing/2014/main" val="10000"/>
                  </a:ext>
                </a:extLst>
              </a:tr>
              <a:tr h="391885">
                <a:tc>
                  <a:txBody>
                    <a:bodyPr/>
                    <a:lstStyle/>
                    <a:p>
                      <a:r>
                        <a:t>January</a:t>
                      </a:r>
                    </a:p>
                  </a:txBody>
                  <a:tcPr/>
                </a:tc>
                <a:tc>
                  <a:txBody>
                    <a:bodyPr/>
                    <a:lstStyle/>
                    <a:p>
                      <a:r>
                        <a:rPr lang="en-US" dirty="0"/>
                        <a:t>R50</a:t>
                      </a:r>
                      <a:r>
                        <a:rPr dirty="0"/>
                        <a:t>000</a:t>
                      </a:r>
                    </a:p>
                  </a:txBody>
                  <a:tcPr/>
                </a:tc>
                <a:tc>
                  <a:txBody>
                    <a:bodyPr/>
                    <a:lstStyle/>
                    <a:p>
                      <a:r>
                        <a:rPr lang="en-US" dirty="0"/>
                        <a:t>R4000</a:t>
                      </a:r>
                      <a:endParaRPr dirty="0"/>
                    </a:p>
                  </a:txBody>
                  <a:tcPr/>
                </a:tc>
                <a:extLst>
                  <a:ext uri="{0D108BD9-81ED-4DB2-BD59-A6C34878D82A}">
                    <a16:rowId xmlns:a16="http://schemas.microsoft.com/office/drawing/2014/main" val="10001"/>
                  </a:ext>
                </a:extLst>
              </a:tr>
              <a:tr h="391885">
                <a:tc>
                  <a:txBody>
                    <a:bodyPr/>
                    <a:lstStyle/>
                    <a:p>
                      <a:r>
                        <a:t>February</a:t>
                      </a:r>
                    </a:p>
                  </a:txBody>
                  <a:tcPr/>
                </a:tc>
                <a:tc>
                  <a:txBody>
                    <a:bodyPr/>
                    <a:lstStyle/>
                    <a:p>
                      <a:r>
                        <a:rPr lang="en-US" dirty="0"/>
                        <a:t>R40</a:t>
                      </a:r>
                      <a:r>
                        <a:rPr dirty="0"/>
                        <a:t>000</a:t>
                      </a:r>
                    </a:p>
                  </a:txBody>
                  <a:tcPr/>
                </a:tc>
                <a:tc>
                  <a:txBody>
                    <a:bodyPr/>
                    <a:lstStyle/>
                    <a:p>
                      <a:r>
                        <a:rPr lang="en-US" dirty="0"/>
                        <a:t>R2978</a:t>
                      </a:r>
                      <a:endParaRPr dirty="0"/>
                    </a:p>
                  </a:txBody>
                  <a:tcPr/>
                </a:tc>
                <a:extLst>
                  <a:ext uri="{0D108BD9-81ED-4DB2-BD59-A6C34878D82A}">
                    <a16:rowId xmlns:a16="http://schemas.microsoft.com/office/drawing/2014/main" val="10002"/>
                  </a:ext>
                </a:extLst>
              </a:tr>
              <a:tr h="391885">
                <a:tc>
                  <a:txBody>
                    <a:bodyPr/>
                    <a:lstStyle/>
                    <a:p>
                      <a:r>
                        <a:t>March</a:t>
                      </a:r>
                    </a:p>
                  </a:txBody>
                  <a:tcPr/>
                </a:tc>
                <a:tc>
                  <a:txBody>
                    <a:bodyPr/>
                    <a:lstStyle/>
                    <a:p>
                      <a:r>
                        <a:rPr lang="en-US" dirty="0"/>
                        <a:t>R60</a:t>
                      </a:r>
                      <a:r>
                        <a:rPr dirty="0"/>
                        <a:t>,000</a:t>
                      </a:r>
                    </a:p>
                  </a:txBody>
                  <a:tcPr/>
                </a:tc>
                <a:tc>
                  <a:txBody>
                    <a:bodyPr/>
                    <a:lstStyle/>
                    <a:p>
                      <a:r>
                        <a:rPr lang="en-US" dirty="0"/>
                        <a:t>R2209</a:t>
                      </a:r>
                      <a:endParaRPr dirty="0"/>
                    </a:p>
                  </a:txBody>
                  <a:tcPr/>
                </a:tc>
                <a:extLst>
                  <a:ext uri="{0D108BD9-81ED-4DB2-BD59-A6C34878D82A}">
                    <a16:rowId xmlns:a16="http://schemas.microsoft.com/office/drawing/2014/main" val="10003"/>
                  </a:ext>
                </a:extLst>
              </a:tr>
              <a:tr h="391885">
                <a:tc>
                  <a:txBody>
                    <a:bodyPr/>
                    <a:lstStyle/>
                    <a:p>
                      <a:r>
                        <a:t>April</a:t>
                      </a:r>
                    </a:p>
                  </a:txBody>
                  <a:tcPr/>
                </a:tc>
                <a:tc>
                  <a:txBody>
                    <a:bodyPr/>
                    <a:lstStyle/>
                    <a:p>
                      <a:r>
                        <a:rPr lang="en-US" dirty="0"/>
                        <a:t>R31</a:t>
                      </a:r>
                      <a:r>
                        <a:rPr dirty="0"/>
                        <a:t>000</a:t>
                      </a:r>
                    </a:p>
                  </a:txBody>
                  <a:tcPr/>
                </a:tc>
                <a:tc>
                  <a:txBody>
                    <a:bodyPr/>
                    <a:lstStyle/>
                    <a:p>
                      <a:r>
                        <a:rPr lang="en-US" dirty="0"/>
                        <a:t>R5000</a:t>
                      </a:r>
                      <a:endParaRPr dirty="0"/>
                    </a:p>
                  </a:txBody>
                  <a:tcPr/>
                </a:tc>
                <a:extLst>
                  <a:ext uri="{0D108BD9-81ED-4DB2-BD59-A6C34878D82A}">
                    <a16:rowId xmlns:a16="http://schemas.microsoft.com/office/drawing/2014/main" val="10004"/>
                  </a:ext>
                </a:extLst>
              </a:tr>
              <a:tr h="391885">
                <a:tc>
                  <a:txBody>
                    <a:bodyPr/>
                    <a:lstStyle/>
                    <a:p>
                      <a:r>
                        <a:t>May</a:t>
                      </a:r>
                    </a:p>
                  </a:txBody>
                  <a:tcPr/>
                </a:tc>
                <a:tc>
                  <a:txBody>
                    <a:bodyPr/>
                    <a:lstStyle/>
                    <a:p>
                      <a:r>
                        <a:rPr lang="en-US" dirty="0"/>
                        <a:t>R74</a:t>
                      </a:r>
                      <a:r>
                        <a:rPr dirty="0"/>
                        <a:t>000</a:t>
                      </a:r>
                    </a:p>
                  </a:txBody>
                  <a:tcPr/>
                </a:tc>
                <a:tc>
                  <a:txBody>
                    <a:bodyPr/>
                    <a:lstStyle/>
                    <a:p>
                      <a:r>
                        <a:rPr lang="en-US" dirty="0"/>
                        <a:t>R4987</a:t>
                      </a:r>
                      <a:endParaRPr dirty="0"/>
                    </a:p>
                  </a:txBody>
                  <a:tcPr/>
                </a:tc>
                <a:extLst>
                  <a:ext uri="{0D108BD9-81ED-4DB2-BD59-A6C34878D82A}">
                    <a16:rowId xmlns:a16="http://schemas.microsoft.com/office/drawing/2014/main" val="10005"/>
                  </a:ext>
                </a:extLst>
              </a:tr>
              <a:tr h="391890">
                <a:tc>
                  <a:txBody>
                    <a:bodyPr/>
                    <a:lstStyle/>
                    <a:p>
                      <a:r>
                        <a:t>June</a:t>
                      </a:r>
                    </a:p>
                  </a:txBody>
                  <a:tcPr/>
                </a:tc>
                <a:tc>
                  <a:txBody>
                    <a:bodyPr/>
                    <a:lstStyle/>
                    <a:p>
                      <a:r>
                        <a:rPr lang="en-US" dirty="0"/>
                        <a:t>R53</a:t>
                      </a:r>
                      <a:r>
                        <a:rPr dirty="0"/>
                        <a:t>000</a:t>
                      </a:r>
                    </a:p>
                  </a:txBody>
                  <a:tcPr/>
                </a:tc>
                <a:tc>
                  <a:txBody>
                    <a:bodyPr/>
                    <a:lstStyle/>
                    <a:p>
                      <a:r>
                        <a:rPr lang="en-US" dirty="0"/>
                        <a:t>R2000</a:t>
                      </a:r>
                      <a:endParaRPr dirty="0"/>
                    </a:p>
                  </a:txBody>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899DD768-298E-4891-A381-160A79101084}"/>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Graphical Representation of Our Financials</a:t>
            </a:r>
          </a:p>
        </p:txBody>
      </p:sp>
      <p:sp>
        <p:nvSpPr>
          <p:cNvPr id="4" name="Slide Number Placeholder 3">
            <a:extLst>
              <a:ext uri="{FF2B5EF4-FFF2-40B4-BE49-F238E27FC236}">
                <a16:creationId xmlns:a16="http://schemas.microsoft.com/office/drawing/2014/main" id="{15EC01F8-E3CF-41C9-A86F-F04714181BB1}"/>
              </a:ext>
            </a:extLst>
          </p:cNvPr>
          <p:cNvSpPr>
            <a:spLocks noGrp="1"/>
          </p:cNvSpPr>
          <p:nvPr>
            <p:ph type="sldNum" sz="quarter" idx="12"/>
          </p:nvPr>
        </p:nvSpPr>
        <p:spPr/>
        <p:txBody>
          <a:bodyPr/>
          <a:lstStyle/>
          <a:p>
            <a:fld id="{C1FF6DA9-008F-8B48-92A6-B652298478BF}" type="slidenum">
              <a:rPr lang="en-US" smtClean="0"/>
              <a:t>9</a:t>
            </a:fld>
            <a:endParaRPr lang="en-US"/>
          </a:p>
        </p:txBody>
      </p:sp>
      <p:graphicFrame>
        <p:nvGraphicFramePr>
          <p:cNvPr id="7" name="Chart 6">
            <a:extLst>
              <a:ext uri="{FF2B5EF4-FFF2-40B4-BE49-F238E27FC236}">
                <a16:creationId xmlns:a16="http://schemas.microsoft.com/office/drawing/2014/main" id="{502BFE14-84F5-4267-9B11-813A51BB730F}"/>
              </a:ext>
            </a:extLst>
          </p:cNvPr>
          <p:cNvGraphicFramePr/>
          <p:nvPr>
            <p:extLst>
              <p:ext uri="{D42A27DB-BD31-4B8C-83A1-F6EECF244321}">
                <p14:modId xmlns:p14="http://schemas.microsoft.com/office/powerpoint/2010/main" val="3317217691"/>
              </p:ext>
            </p:extLst>
          </p:nvPr>
        </p:nvGraphicFramePr>
        <p:xfrm>
          <a:off x="1299883" y="1827305"/>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84</TotalTime>
  <Words>1197</Words>
  <Application>Microsoft Office PowerPoint</Application>
  <PresentationFormat>On-screen Show (4:3)</PresentationFormat>
  <Paragraphs>84</Paragraphs>
  <Slides>11</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Depth</vt:lpstr>
      <vt:lpstr>Title</vt:lpstr>
      <vt:lpstr>RICHFIELD Software &amp; ICT Solutions</vt:lpstr>
      <vt:lpstr>Our Mission</vt:lpstr>
      <vt:lpstr>Our Vision</vt:lpstr>
      <vt:lpstr>Our Services</vt:lpstr>
      <vt:lpstr>Our Team</vt:lpstr>
      <vt:lpstr>Our Team in Action</vt:lpstr>
      <vt:lpstr>Our Financials</vt:lpstr>
      <vt:lpstr>Graphical Representation of Our Financials</vt:lpstr>
      <vt:lpstr>Visit Our Site</vt:lpstr>
      <vt:lpstr>This is the End of my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 Title</dc:title>
  <dc:subject/>
  <dc:creator/>
  <cp:keywords/>
  <dc:description>generated using python-pptx</dc:description>
  <cp:lastModifiedBy>Zaiyaan Jattiem</cp:lastModifiedBy>
  <cp:revision>10</cp:revision>
  <dcterms:created xsi:type="dcterms:W3CDTF">2013-01-27T09:14:16Z</dcterms:created>
  <dcterms:modified xsi:type="dcterms:W3CDTF">2024-08-28T10:18:54Z</dcterms:modified>
  <cp:category/>
</cp:coreProperties>
</file>