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Black"/>
      <p:bold r:id="rId28"/>
      <p:boldItalic r:id="rId29"/>
    </p:embeddedFont>
    <p:embeddedFont>
      <p:font typeface="Roboto Mono Medium"/>
      <p:regular r:id="rId30"/>
      <p:bold r:id="rId31"/>
      <p:italic r:id="rId32"/>
      <p:boldItalic r:id="rId33"/>
    </p:embeddedFont>
    <p:embeddedFont>
      <p:font typeface="Roboto Mono SemiBold"/>
      <p:regular r:id="rId34"/>
      <p:bold r:id="rId35"/>
      <p:italic r:id="rId36"/>
      <p:boldItalic r:id="rId37"/>
    </p:embeddedFont>
    <p:embeddedFont>
      <p:font typeface="Roboto Medium"/>
      <p:regular r:id="rId38"/>
      <p:bold r:id="rId39"/>
      <p:italic r:id="rId40"/>
      <p:boldItalic r:id="rId41"/>
    </p:embeddedFont>
    <p:embeddedFont>
      <p:font typeface="Roboto"/>
      <p:regular r:id="rId42"/>
      <p:bold r:id="rId43"/>
      <p:italic r:id="rId44"/>
      <p:boldItalic r:id="rId45"/>
    </p:embeddedFont>
    <p:embeddedFont>
      <p:font typeface="Roboto Light"/>
      <p:regular r:id="rId46"/>
      <p:bold r:id="rId47"/>
      <p:italic r:id="rId48"/>
      <p:boldItalic r:id="rId49"/>
    </p:embeddedFont>
    <p:embeddedFont>
      <p:font typeface="Roboto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2">
          <p15:clr>
            <a:srgbClr val="747775"/>
          </p15:clr>
        </p15:guide>
        <p15:guide id="2" pos="5472">
          <p15:clr>
            <a:srgbClr val="747775"/>
          </p15:clr>
        </p15:guide>
        <p15:guide id="3" orient="horz" pos="2878">
          <p15:clr>
            <a:srgbClr val="747775"/>
          </p15:clr>
        </p15:guide>
        <p15:guide id="4" pos="3456">
          <p15:clr>
            <a:srgbClr val="747775"/>
          </p15:clr>
        </p15:guide>
        <p15:guide id="5" pos="2880">
          <p15:clr>
            <a:srgbClr val="747775"/>
          </p15:clr>
        </p15:guide>
        <p15:guide id="6" orient="horz" pos="576">
          <p15:clr>
            <a:srgbClr val="747775"/>
          </p15:clr>
        </p15:guide>
        <p15:guide id="7" orient="horz" pos="1152">
          <p15:clr>
            <a:srgbClr val="747775"/>
          </p15:clr>
        </p15:guide>
        <p15:guide id="8" pos="5616">
          <p15:clr>
            <a:srgbClr val="747775"/>
          </p15:clr>
        </p15:guide>
        <p15:guide id="9" pos="2736">
          <p15:clr>
            <a:srgbClr val="747775"/>
          </p15:clr>
        </p15:guide>
        <p15:guide id="10" pos="3024">
          <p15:clr>
            <a:srgbClr val="747775"/>
          </p15:clr>
        </p15:guide>
        <p15:guide id="11" pos="2304">
          <p15:clr>
            <a:srgbClr val="747775"/>
          </p15:clr>
        </p15:guide>
        <p15:guide id="12" orient="horz" pos="288">
          <p15:clr>
            <a:srgbClr val="747775"/>
          </p15:clr>
        </p15:guide>
        <p15:guide id="13" pos="5184">
          <p15:clr>
            <a:srgbClr val="747775"/>
          </p15:clr>
        </p15:guide>
        <p15:guide id="14" pos="5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p:guide pos="5472"/>
        <p:guide pos="2878" orient="horz"/>
        <p:guide pos="3456"/>
        <p:guide pos="2880"/>
        <p:guide pos="576" orient="horz"/>
        <p:guide pos="1152" orient="horz"/>
        <p:guide pos="5616"/>
        <p:guide pos="2736"/>
        <p:guide pos="3024"/>
        <p:guide pos="2304"/>
        <p:guide pos="288" orient="horz"/>
        <p:guide pos="5184"/>
        <p:guide pos="5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42" Type="http://schemas.openxmlformats.org/officeDocument/2006/relationships/font" Target="fonts/Roboto-regular.fntdata"/><Relationship Id="rId41" Type="http://schemas.openxmlformats.org/officeDocument/2006/relationships/font" Target="fonts/RobotoMedium-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Light-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Medium-bold.fntdata"/><Relationship Id="rId30" Type="http://schemas.openxmlformats.org/officeDocument/2006/relationships/font" Target="fonts/RobotoMonoMedium-regular.fntdata"/><Relationship Id="rId33" Type="http://schemas.openxmlformats.org/officeDocument/2006/relationships/font" Target="fonts/RobotoMonoMedium-boldItalic.fntdata"/><Relationship Id="rId32" Type="http://schemas.openxmlformats.org/officeDocument/2006/relationships/font" Target="fonts/RobotoMonoMedium-italic.fntdata"/><Relationship Id="rId35" Type="http://schemas.openxmlformats.org/officeDocument/2006/relationships/font" Target="fonts/RobotoMonoSemiBold-bold.fntdata"/><Relationship Id="rId34" Type="http://schemas.openxmlformats.org/officeDocument/2006/relationships/font" Target="fonts/RobotoMonoSemiBold-regular.fntdata"/><Relationship Id="rId37" Type="http://schemas.openxmlformats.org/officeDocument/2006/relationships/font" Target="fonts/RobotoMonoSemiBold-boldItalic.fntdata"/><Relationship Id="rId36" Type="http://schemas.openxmlformats.org/officeDocument/2006/relationships/font" Target="fonts/RobotoMonoSemiBold-italic.fntdata"/><Relationship Id="rId39" Type="http://schemas.openxmlformats.org/officeDocument/2006/relationships/font" Target="fonts/RobotoMedium-bold.fntdata"/><Relationship Id="rId38" Type="http://schemas.openxmlformats.org/officeDocument/2006/relationships/font" Target="fonts/Roboto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fntdata"/><Relationship Id="rId27" Type="http://schemas.openxmlformats.org/officeDocument/2006/relationships/slide" Target="slides/slide22.xml"/><Relationship Id="rId29" Type="http://schemas.openxmlformats.org/officeDocument/2006/relationships/font" Target="fonts/RobotoBlack-boldItalic.fntdata"/><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welcome to my talk about Monorepos and more specifically JS monorepos.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 days developers can pretty much do anything and everything they want with Javascript or one of its many libraries, frameworks or packages.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one of those developers, and I am going to talk about my journey as a developer, why I’ve become impartial to the mono repo setup.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talk you through the </a:t>
            </a:r>
            <a:r>
              <a:rPr lang="en"/>
              <a:t>cartesian</a:t>
            </a:r>
            <a:r>
              <a:rPr lang="en"/>
              <a:t> plane of project setup </a:t>
            </a:r>
            <a:r>
              <a:rPr lang="en"/>
              <a:t>strategies, do some comparing and contrasting of 2 major mono repo build tools, Lerna and Turbo repo</a:t>
            </a:r>
            <a:endParaRPr/>
          </a:p>
          <a:p>
            <a:pPr indent="0" lvl="0" marL="0" rtl="0" algn="l">
              <a:spcBef>
                <a:spcPts val="0"/>
              </a:spcBef>
              <a:spcAft>
                <a:spcPts val="0"/>
              </a:spcAft>
              <a:buNone/>
            </a:pPr>
            <a:r>
              <a:rPr lang="en"/>
              <a:t>And will close out this evening with a short demo using the aforementioned tools.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e9e9953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e9e9953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24f8abc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24f8abc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yarn berry its adding a </a:t>
            </a:r>
            <a:br>
              <a:rPr lang="en"/>
            </a:br>
            <a:r>
              <a:rPr lang="en"/>
              <a:t>“</a:t>
            </a:r>
            <a:r>
              <a:rPr lang="en"/>
              <a:t>i</a:t>
            </a:r>
            <a:r>
              <a:rPr lang="en"/>
              <a:t>nstallConfig”: { “hoistingLimits”: “none” | “workspace” | “dependency”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the “noHoist”: boolean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e9e99538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e9e99538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22c35619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22c35619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22c35619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22c35619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22c3561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22c3561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22c35619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22c35619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22c3561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22c3561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22c35619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22c35619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e9e99538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e9e99538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e9e9953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e9e9953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e9e99538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e9e99538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24f8abc8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24f8abc8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24f8abc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24f8abc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1"/>
                </a:solidFill>
                <a:latin typeface="Roboto"/>
                <a:ea typeface="Roboto"/>
                <a:cs typeface="Roboto"/>
                <a:sym typeface="Roboto"/>
              </a:rPr>
              <a:t>Monorepo: </a:t>
            </a:r>
            <a:endParaRPr b="1" sz="14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Numerous distinct projects in single VCS repo. With well defined organization, code sharing and project structure. </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Pros: Ease of setting up new projects, reduced breaking changes, easier versioning, multiple teams with multiple technologies can easily work across the project rapidly</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Roboto"/>
                <a:ea typeface="Roboto"/>
                <a:cs typeface="Roboto"/>
                <a:sym typeface="Roboto"/>
              </a:rPr>
              <a:t>Cons: Lack of autonomy, regulated tech stack.</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22c3561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22c3561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400">
                <a:solidFill>
                  <a:schemeClr val="dk1"/>
                </a:solidFill>
              </a:rPr>
              <a:t>Across my time at several companies I’ve been lucky enough to work in over 50 code bases</a:t>
            </a:r>
            <a:endParaRPr sz="1400">
              <a:solidFill>
                <a:schemeClr val="dk1"/>
              </a:solidFill>
            </a:endParaRPr>
          </a:p>
          <a:p>
            <a:pPr indent="-304800" lvl="1" marL="914400" rtl="0" algn="l">
              <a:lnSpc>
                <a:spcPct val="115000"/>
              </a:lnSpc>
              <a:spcBef>
                <a:spcPts val="1200"/>
              </a:spcBef>
              <a:spcAft>
                <a:spcPts val="0"/>
              </a:spcAft>
              <a:buClr>
                <a:schemeClr val="dk1"/>
              </a:buClr>
              <a:buSzPts val="1200"/>
              <a:buChar char="○"/>
            </a:pPr>
            <a:r>
              <a:rPr lang="en" sz="1200">
                <a:solidFill>
                  <a:schemeClr val="dk1"/>
                </a:solidFill>
              </a:rPr>
              <a:t>Microservices for the API service layer but overall a poly repo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Monorepos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Monolithic projects.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Single page apps.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e9e99538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e9e9953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Companies that use monorepos:</a:t>
            </a:r>
            <a:endParaRPr/>
          </a:p>
          <a:p>
            <a:pPr indent="0" lvl="0" marL="0" rtl="0" algn="l">
              <a:spcBef>
                <a:spcPts val="0"/>
              </a:spcBef>
              <a:spcAft>
                <a:spcPts val="0"/>
              </a:spcAft>
              <a:buNone/>
            </a:pPr>
            <a:r>
              <a:rPr lang="en"/>
              <a:t>Google - Bazel, Twitter (X), Meta (F.B.), Microsoft - Rush &amp; Lage, Uber, AirBnB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Helps in improved scalability, build speed, code consistency and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Monoliths are common among developers working on a solo project. They become very </a:t>
            </a:r>
            <a:r>
              <a:rPr lang="en"/>
              <a:t>tedious</a:t>
            </a:r>
            <a:r>
              <a:rPr lang="en"/>
              <a:t> to untangle and change the architecture at a later date usually requiring a company to spend millions to rebuild projects. </a:t>
            </a:r>
            <a:endParaRPr/>
          </a:p>
          <a:p>
            <a:pPr indent="0" lvl="0" marL="0" rtl="0" algn="l">
              <a:spcBef>
                <a:spcPts val="0"/>
              </a:spcBef>
              <a:spcAft>
                <a:spcPts val="0"/>
              </a:spcAft>
              <a:buNone/>
            </a:pPr>
            <a:r>
              <a:t/>
            </a:r>
            <a:endParaRPr/>
          </a:p>
          <a:p>
            <a:pPr indent="-304800" lvl="1" marL="914400" rtl="0" algn="l">
              <a:lnSpc>
                <a:spcPct val="115000"/>
              </a:lnSpc>
              <a:spcBef>
                <a:spcPts val="0"/>
              </a:spcBef>
              <a:spcAft>
                <a:spcPts val="0"/>
              </a:spcAft>
              <a:buClr>
                <a:srgbClr val="ADADAD"/>
              </a:buClr>
              <a:buSzPts val="1200"/>
              <a:buFont typeface="Roboto"/>
              <a:buChar char="○"/>
            </a:pPr>
            <a:r>
              <a:rPr lang="en" sz="1200">
                <a:solidFill>
                  <a:srgbClr val="ADADAD"/>
                </a:solidFill>
                <a:latin typeface="Roboto"/>
                <a:ea typeface="Roboto"/>
                <a:cs typeface="Roboto"/>
                <a:sym typeface="Roboto"/>
              </a:rPr>
              <a:t>Easy small repos with a very granular set of code</a:t>
            </a:r>
            <a:endParaRPr sz="1200">
              <a:solidFill>
                <a:srgbClr val="ADADAD"/>
              </a:solidFill>
              <a:latin typeface="Roboto"/>
              <a:ea typeface="Roboto"/>
              <a:cs typeface="Roboto"/>
              <a:sym typeface="Roboto"/>
            </a:endParaRPr>
          </a:p>
          <a:p>
            <a:pPr indent="-304800" lvl="1" marL="914400" rtl="0" algn="l">
              <a:lnSpc>
                <a:spcPct val="115000"/>
              </a:lnSpc>
              <a:spcBef>
                <a:spcPts val="0"/>
              </a:spcBef>
              <a:spcAft>
                <a:spcPts val="0"/>
              </a:spcAft>
              <a:buClr>
                <a:srgbClr val="ADADAD"/>
              </a:buClr>
              <a:buSzPts val="1200"/>
              <a:buFont typeface="Roboto"/>
              <a:buChar char="○"/>
            </a:pPr>
            <a:r>
              <a:rPr lang="en" sz="1200">
                <a:solidFill>
                  <a:srgbClr val="ADADAD"/>
                </a:solidFill>
                <a:latin typeface="Roboto"/>
                <a:ea typeface="Roboto"/>
                <a:cs typeface="Roboto"/>
                <a:sym typeface="Roboto"/>
              </a:rPr>
              <a:t>Kept in a container and usually utilized by cloud services and tools like Docker and K8s</a:t>
            </a:r>
            <a:endParaRPr sz="1200">
              <a:solidFill>
                <a:srgbClr val="ADADAD"/>
              </a:solidFill>
              <a:latin typeface="Roboto"/>
              <a:ea typeface="Roboto"/>
              <a:cs typeface="Roboto"/>
              <a:sym typeface="Roboto"/>
            </a:endParaRPr>
          </a:p>
          <a:p>
            <a:pPr indent="-304800" lvl="1" marL="914400" rtl="0" algn="l">
              <a:lnSpc>
                <a:spcPct val="115000"/>
              </a:lnSpc>
              <a:spcBef>
                <a:spcPts val="0"/>
              </a:spcBef>
              <a:spcAft>
                <a:spcPts val="0"/>
              </a:spcAft>
              <a:buClr>
                <a:srgbClr val="ADADAD"/>
              </a:buClr>
              <a:buSzPts val="1200"/>
              <a:buFont typeface="Roboto"/>
              <a:buChar char="○"/>
            </a:pPr>
            <a:r>
              <a:rPr lang="en" sz="1200">
                <a:solidFill>
                  <a:srgbClr val="ADADAD"/>
                </a:solidFill>
                <a:latin typeface="Roboto"/>
                <a:ea typeface="Roboto"/>
                <a:cs typeface="Roboto"/>
                <a:sym typeface="Roboto"/>
              </a:rPr>
              <a:t>Easy disaster recovery as if one service drops, other aspects of the app can still operate. It’s easy to quickly restart and instance and it separates your app into small logical pieces</a:t>
            </a:r>
            <a:endParaRPr sz="1200">
              <a:solidFill>
                <a:srgbClr val="ADADAD"/>
              </a:solidFill>
              <a:latin typeface="Roboto"/>
              <a:ea typeface="Roboto"/>
              <a:cs typeface="Roboto"/>
              <a:sym typeface="Roboto"/>
            </a:endParaRPr>
          </a:p>
          <a:p>
            <a:pPr indent="-317500" lvl="0" marL="457200" rtl="0" algn="l">
              <a:lnSpc>
                <a:spcPct val="115000"/>
              </a:lnSpc>
              <a:spcBef>
                <a:spcPts val="0"/>
              </a:spcBef>
              <a:spcAft>
                <a:spcPts val="0"/>
              </a:spcAft>
              <a:buClr>
                <a:srgbClr val="ADADAD"/>
              </a:buClr>
              <a:buSzPts val="1400"/>
              <a:buFont typeface="Roboto"/>
              <a:buChar char="●"/>
            </a:pPr>
            <a:r>
              <a:rPr lang="en" sz="1400">
                <a:solidFill>
                  <a:srgbClr val="ADADAD"/>
                </a:solidFill>
                <a:latin typeface="Roboto"/>
                <a:ea typeface="Roboto"/>
                <a:cs typeface="Roboto"/>
                <a:sym typeface="Roboto"/>
              </a:rPr>
              <a:t>Small logical piece of code</a:t>
            </a:r>
            <a:endParaRPr sz="1400">
              <a:solidFill>
                <a:srgbClr val="ADADAD"/>
              </a:solidFill>
              <a:latin typeface="Roboto"/>
              <a:ea typeface="Roboto"/>
              <a:cs typeface="Roboto"/>
              <a:sym typeface="Roboto"/>
            </a:endParaRPr>
          </a:p>
          <a:p>
            <a:pPr indent="-317500" lvl="0" marL="457200" rtl="0" algn="l">
              <a:lnSpc>
                <a:spcPct val="115000"/>
              </a:lnSpc>
              <a:spcBef>
                <a:spcPts val="0"/>
              </a:spcBef>
              <a:spcAft>
                <a:spcPts val="0"/>
              </a:spcAft>
              <a:buClr>
                <a:srgbClr val="ADADAD"/>
              </a:buClr>
              <a:buSzPts val="1400"/>
              <a:buFont typeface="Roboto"/>
              <a:buChar char="●"/>
            </a:pPr>
            <a:r>
              <a:rPr lang="en" sz="1400">
                <a:solidFill>
                  <a:srgbClr val="ADADAD"/>
                </a:solidFill>
                <a:latin typeface="Roboto"/>
                <a:ea typeface="Roboto"/>
                <a:cs typeface="Roboto"/>
                <a:sym typeface="Roboto"/>
              </a:rPr>
              <a:t>Can deploy a single package or the entire thing</a:t>
            </a:r>
            <a:endParaRPr sz="1400">
              <a:solidFill>
                <a:srgbClr val="ADADAD"/>
              </a:solidFill>
              <a:latin typeface="Roboto"/>
              <a:ea typeface="Roboto"/>
              <a:cs typeface="Roboto"/>
              <a:sym typeface="Roboto"/>
            </a:endParaRPr>
          </a:p>
          <a:p>
            <a:pPr indent="-317500" lvl="0" marL="457200" rtl="0" algn="l">
              <a:lnSpc>
                <a:spcPct val="115000"/>
              </a:lnSpc>
              <a:spcBef>
                <a:spcPts val="0"/>
              </a:spcBef>
              <a:spcAft>
                <a:spcPts val="0"/>
              </a:spcAft>
              <a:buClr>
                <a:srgbClr val="ADADAD"/>
              </a:buClr>
              <a:buSzPts val="1400"/>
              <a:buFont typeface="Roboto"/>
              <a:buChar char="●"/>
            </a:pPr>
            <a:r>
              <a:rPr lang="en" sz="1400">
                <a:solidFill>
                  <a:srgbClr val="ADADAD"/>
                </a:solidFill>
                <a:latin typeface="Roboto"/>
                <a:ea typeface="Roboto"/>
                <a:cs typeface="Roboto"/>
                <a:sym typeface="Roboto"/>
              </a:rPr>
              <a:t>Still in a container </a:t>
            </a:r>
            <a:endParaRPr sz="1400">
              <a:solidFill>
                <a:srgbClr val="ADADAD"/>
              </a:solidFill>
              <a:latin typeface="Roboto"/>
              <a:ea typeface="Roboto"/>
              <a:cs typeface="Roboto"/>
              <a:sym typeface="Roboto"/>
            </a:endParaRPr>
          </a:p>
          <a:p>
            <a:pPr indent="0" lvl="0" marL="0" rtl="0" algn="l">
              <a:lnSpc>
                <a:spcPct val="115000"/>
              </a:lnSpc>
              <a:spcBef>
                <a:spcPts val="1200"/>
              </a:spcBef>
              <a:spcAft>
                <a:spcPts val="1200"/>
              </a:spcAft>
              <a:buNone/>
            </a:pPr>
            <a:r>
              <a:rPr lang="en" sz="1400">
                <a:solidFill>
                  <a:srgbClr val="ADADAD"/>
                </a:solidFill>
                <a:latin typeface="Roboto"/>
                <a:ea typeface="Roboto"/>
                <a:cs typeface="Roboto"/>
                <a:sym typeface="Roboto"/>
              </a:rPr>
              <a:t>We are going to focus on the Y-axis primarily </a:t>
            </a:r>
            <a:endParaRPr sz="1400">
              <a:solidFill>
                <a:srgbClr val="ADADAD"/>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e9e99538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e9e99538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Autonomy: Allowing each team in each project to build their own app at their own </a:t>
            </a:r>
            <a:r>
              <a:rPr lang="en"/>
              <a:t>discretion</a:t>
            </a:r>
            <a:r>
              <a:rPr lang="en"/>
              <a:t> and choice of packages. I.e. one team uses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Acme Project  (microservices)</a:t>
            </a:r>
            <a:endParaRPr/>
          </a:p>
          <a:p>
            <a:pPr indent="0" lvl="0" marL="0" rtl="0" algn="l">
              <a:spcBef>
                <a:spcPts val="0"/>
              </a:spcBef>
              <a:spcAft>
                <a:spcPts val="0"/>
              </a:spcAft>
              <a:buNone/>
            </a:pPr>
            <a:r>
              <a:rPr lang="en"/>
              <a:t>Inventory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 service -&gt; depends on AWS incognito</a:t>
            </a:r>
            <a:endParaRPr/>
          </a:p>
          <a:p>
            <a:pPr indent="0" lvl="0" marL="0" rtl="0" algn="l">
              <a:spcBef>
                <a:spcPts val="0"/>
              </a:spcBef>
              <a:spcAft>
                <a:spcPts val="0"/>
              </a:spcAft>
              <a:buNone/>
            </a:pPr>
            <a:r>
              <a:rPr lang="en"/>
              <a:t>Items service -&gt; depends on Auth service, MERN </a:t>
            </a:r>
            <a:endParaRPr/>
          </a:p>
          <a:p>
            <a:pPr indent="0" lvl="0" marL="0" rtl="0" algn="l">
              <a:spcBef>
                <a:spcPts val="0"/>
              </a:spcBef>
              <a:spcAft>
                <a:spcPts val="0"/>
              </a:spcAft>
              <a:buNone/>
            </a:pPr>
            <a:r>
              <a:rPr lang="en"/>
              <a:t>Warehouse service -&gt; depends on Items and Auth, MERN</a:t>
            </a:r>
            <a:endParaRPr/>
          </a:p>
          <a:p>
            <a:pPr indent="0" lvl="0" marL="0" rtl="0" algn="l">
              <a:spcBef>
                <a:spcPts val="0"/>
              </a:spcBef>
              <a:spcAft>
                <a:spcPts val="0"/>
              </a:spcAft>
              <a:buNone/>
            </a:pPr>
            <a:r>
              <a:rPr lang="en"/>
              <a:t>Employee service -&gt; depends on Auth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Opposum Inc. (mono repo)</a:t>
            </a:r>
            <a:endParaRPr/>
          </a:p>
          <a:p>
            <a:pPr indent="0" lvl="0" marL="0" rtl="0" algn="l">
              <a:spcBef>
                <a:spcPts val="0"/>
              </a:spcBef>
              <a:spcAft>
                <a:spcPts val="0"/>
              </a:spcAft>
              <a:buNone/>
            </a:pPr>
            <a:r>
              <a:rPr lang="en"/>
              <a:t>Same product</a:t>
            </a:r>
            <a:endParaRPr/>
          </a:p>
          <a:p>
            <a:pPr indent="0" lvl="0" marL="0" rtl="0" algn="l">
              <a:spcBef>
                <a:spcPts val="0"/>
              </a:spcBef>
              <a:spcAft>
                <a:spcPts val="0"/>
              </a:spcAft>
              <a:buNone/>
            </a:pPr>
            <a:r>
              <a:rPr lang="en"/>
              <a:t>Root { Auth, Items, Warehouse, Employee } service. </a:t>
            </a:r>
            <a:endParaRPr/>
          </a:p>
          <a:p>
            <a:pPr indent="0" lvl="0" marL="0" rtl="0" algn="l">
              <a:spcBef>
                <a:spcPts val="0"/>
              </a:spcBef>
              <a:spcAft>
                <a:spcPts val="0"/>
              </a:spcAft>
              <a:buNone/>
            </a:pPr>
            <a:r>
              <a:rPr lang="en"/>
              <a:t>Can hoist all dependencies to the root, can set peer dependencies once. </a:t>
            </a:r>
            <a:endParaRPr/>
          </a:p>
          <a:p>
            <a:pPr indent="0" lvl="0" marL="0" rtl="0" algn="l">
              <a:spcBef>
                <a:spcPts val="0"/>
              </a:spcBef>
              <a:spcAft>
                <a:spcPts val="0"/>
              </a:spcAft>
              <a:buNone/>
            </a:pPr>
            <a:r>
              <a:rPr lang="en"/>
              <a:t>Can avoid node_module bloat</a:t>
            </a:r>
            <a:endParaRPr/>
          </a:p>
          <a:p>
            <a:pPr indent="0" lvl="0" marL="0" rtl="0" algn="l">
              <a:spcBef>
                <a:spcPts val="0"/>
              </a:spcBef>
              <a:spcAft>
                <a:spcPts val="0"/>
              </a:spcAft>
              <a:buNone/>
            </a:pPr>
            <a:r>
              <a:rPr lang="en"/>
              <a:t>Can still deploy each service as its own package.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24f8abc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24f8abc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Autonomy: Allowing each team in each project to build their own app at their own discretion and choice of packages. I.e. one team uses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Acme Project  (microservices)</a:t>
            </a:r>
            <a:endParaRPr/>
          </a:p>
          <a:p>
            <a:pPr indent="0" lvl="0" marL="0" rtl="0" algn="l">
              <a:spcBef>
                <a:spcPts val="0"/>
              </a:spcBef>
              <a:spcAft>
                <a:spcPts val="0"/>
              </a:spcAft>
              <a:buNone/>
            </a:pPr>
            <a:r>
              <a:rPr lang="en"/>
              <a:t>Inventory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 service -&gt; depends on AWS incognito</a:t>
            </a:r>
            <a:endParaRPr/>
          </a:p>
          <a:p>
            <a:pPr indent="0" lvl="0" marL="0" rtl="0" algn="l">
              <a:spcBef>
                <a:spcPts val="0"/>
              </a:spcBef>
              <a:spcAft>
                <a:spcPts val="0"/>
              </a:spcAft>
              <a:buNone/>
            </a:pPr>
            <a:r>
              <a:rPr lang="en"/>
              <a:t>Items service -&gt; depends on Auth service, MERN </a:t>
            </a:r>
            <a:endParaRPr/>
          </a:p>
          <a:p>
            <a:pPr indent="0" lvl="0" marL="0" rtl="0" algn="l">
              <a:spcBef>
                <a:spcPts val="0"/>
              </a:spcBef>
              <a:spcAft>
                <a:spcPts val="0"/>
              </a:spcAft>
              <a:buNone/>
            </a:pPr>
            <a:r>
              <a:rPr lang="en"/>
              <a:t>Warehouse service -&gt; depends on Items and Auth, MERN</a:t>
            </a:r>
            <a:endParaRPr/>
          </a:p>
          <a:p>
            <a:pPr indent="0" lvl="0" marL="0" rtl="0" algn="l">
              <a:spcBef>
                <a:spcPts val="0"/>
              </a:spcBef>
              <a:spcAft>
                <a:spcPts val="0"/>
              </a:spcAft>
              <a:buNone/>
            </a:pPr>
            <a:r>
              <a:rPr lang="en"/>
              <a:t>Employee service -&gt; depends on Auth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Opposum Inc. (mono repo)</a:t>
            </a:r>
            <a:endParaRPr/>
          </a:p>
          <a:p>
            <a:pPr indent="0" lvl="0" marL="0" rtl="0" algn="l">
              <a:spcBef>
                <a:spcPts val="0"/>
              </a:spcBef>
              <a:spcAft>
                <a:spcPts val="0"/>
              </a:spcAft>
              <a:buNone/>
            </a:pPr>
            <a:r>
              <a:rPr lang="en"/>
              <a:t>Same product</a:t>
            </a:r>
            <a:endParaRPr/>
          </a:p>
          <a:p>
            <a:pPr indent="0" lvl="0" marL="0" rtl="0" algn="l">
              <a:spcBef>
                <a:spcPts val="0"/>
              </a:spcBef>
              <a:spcAft>
                <a:spcPts val="0"/>
              </a:spcAft>
              <a:buNone/>
            </a:pPr>
            <a:r>
              <a:rPr lang="en"/>
              <a:t>Root { Auth, Items, Warehouse, Employee } service. </a:t>
            </a:r>
            <a:endParaRPr/>
          </a:p>
          <a:p>
            <a:pPr indent="0" lvl="0" marL="0" rtl="0" algn="l">
              <a:spcBef>
                <a:spcPts val="0"/>
              </a:spcBef>
              <a:spcAft>
                <a:spcPts val="0"/>
              </a:spcAft>
              <a:buNone/>
            </a:pPr>
            <a:r>
              <a:rPr lang="en"/>
              <a:t>Can hoist all dependencies to the root, can set peer dependencies once. </a:t>
            </a:r>
            <a:endParaRPr/>
          </a:p>
          <a:p>
            <a:pPr indent="0" lvl="0" marL="0" rtl="0" algn="l">
              <a:spcBef>
                <a:spcPts val="0"/>
              </a:spcBef>
              <a:spcAft>
                <a:spcPts val="0"/>
              </a:spcAft>
              <a:buNone/>
            </a:pPr>
            <a:r>
              <a:rPr lang="en"/>
              <a:t>Can avoid node_module bloat</a:t>
            </a:r>
            <a:endParaRPr/>
          </a:p>
          <a:p>
            <a:pPr indent="0" lvl="0" marL="0" rtl="0" algn="l">
              <a:spcBef>
                <a:spcPts val="0"/>
              </a:spcBef>
              <a:spcAft>
                <a:spcPts val="0"/>
              </a:spcAft>
              <a:buNone/>
            </a:pPr>
            <a:r>
              <a:rPr lang="en"/>
              <a:t>Can still deploy each service as its own package.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24f8abc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24f8abc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24f8ab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24f8ab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1"/>
                </a:solidFill>
                <a:latin typeface="Roboto"/>
                <a:ea typeface="Roboto"/>
                <a:cs typeface="Roboto"/>
                <a:sym typeface="Roboto"/>
              </a:rPr>
              <a:t>Polyrepo: </a:t>
            </a:r>
            <a:endParaRPr b="1" sz="14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Many repos with singular build artifacts. Where each team has a repo(s) for each package, app or project.</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Pros: Team autonomy </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Roboto"/>
                <a:ea typeface="Roboto"/>
                <a:cs typeface="Roboto"/>
                <a:sym typeface="Roboto"/>
              </a:rPr>
              <a:t>Cons: Difficulty in code sharing, tons of duplicate code, issues with shared libraries, inconsistent tools, overhead in creating, configuring and connect new projects.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24f8abc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24f8abc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latin typeface="Roboto"/>
                <a:ea typeface="Roboto"/>
                <a:cs typeface="Roboto"/>
                <a:sym typeface="Roboto"/>
              </a:rPr>
              <a:t>Monorepo: </a:t>
            </a:r>
            <a:endParaRPr b="1" sz="14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400">
                <a:solidFill>
                  <a:schemeClr val="dk1"/>
                </a:solidFill>
                <a:latin typeface="Roboto"/>
                <a:ea typeface="Roboto"/>
                <a:cs typeface="Roboto"/>
                <a:sym typeface="Roboto"/>
              </a:rPr>
              <a:t>Numerous distinct projects in single VCS repo. With well defined organization, code sharing and project structure. </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400">
                <a:solidFill>
                  <a:schemeClr val="dk1"/>
                </a:solidFill>
                <a:latin typeface="Roboto"/>
                <a:ea typeface="Roboto"/>
                <a:cs typeface="Roboto"/>
                <a:sym typeface="Roboto"/>
              </a:rPr>
              <a:t>Pros: Ease of setting up new projects, reduced breaking changes, easier versioning, multiple teams with multiple technologies can easily work across the project rapidly</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400">
                <a:solidFill>
                  <a:schemeClr val="dk1"/>
                </a:solidFill>
                <a:latin typeface="Roboto"/>
                <a:ea typeface="Roboto"/>
                <a:cs typeface="Roboto"/>
                <a:sym typeface="Roboto"/>
              </a:rPr>
              <a:t>Cons: Lack of autonomy, regulated tech stack.</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24.jpg"/><Relationship Id="rId5" Type="http://schemas.openxmlformats.org/officeDocument/2006/relationships/image" Target="../media/image23.jpg"/><Relationship Id="rId6"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8.png"/><Relationship Id="rId8"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monorepo.tools/#what-is-a-monorepo" TargetMode="External"/><Relationship Id="rId4" Type="http://schemas.openxmlformats.org/officeDocument/2006/relationships/hyperlink" Target="https://medium.com/tech-bits-pub/why-you-should-consider-monorepo-and-nx-for-your-project-f4993e95de3f" TargetMode="External"/><Relationship Id="rId5" Type="http://schemas.openxmlformats.org/officeDocument/2006/relationships/hyperlink" Target="https://lerna.js.org/docs/introduction" TargetMode="External"/><Relationship Id="rId6" Type="http://schemas.openxmlformats.org/officeDocument/2006/relationships/hyperlink" Target="https://turbo.build/repo/docs/install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7175"/>
            <a:ext cx="8520600" cy="15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Black"/>
                <a:ea typeface="Roboto Black"/>
                <a:cs typeface="Roboto Black"/>
                <a:sym typeface="Roboto Black"/>
              </a:rPr>
              <a:t>MonoScript</a:t>
            </a:r>
            <a:endParaRPr>
              <a:latin typeface="Roboto Black"/>
              <a:ea typeface="Roboto Black"/>
              <a:cs typeface="Roboto Black"/>
              <a:sym typeface="Roboto Black"/>
            </a:endParaRPr>
          </a:p>
        </p:txBody>
      </p:sp>
      <p:sp>
        <p:nvSpPr>
          <p:cNvPr id="55" name="Google Shape;55;p13"/>
          <p:cNvSpPr txBox="1"/>
          <p:nvPr>
            <p:ph idx="1" type="subTitle"/>
          </p:nvPr>
        </p:nvSpPr>
        <p:spPr>
          <a:xfrm>
            <a:off x="114300" y="3199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Roboto Medium"/>
                <a:ea typeface="Roboto Medium"/>
                <a:cs typeface="Roboto Medium"/>
                <a:sym typeface="Roboto Medium"/>
              </a:rPr>
              <a:t>Building</a:t>
            </a:r>
            <a:r>
              <a:rPr lang="en">
                <a:solidFill>
                  <a:schemeClr val="dk1"/>
                </a:solidFill>
                <a:latin typeface="Roboto Medium"/>
                <a:ea typeface="Roboto Medium"/>
                <a:cs typeface="Roboto Medium"/>
                <a:sym typeface="Roboto Medium"/>
              </a:rPr>
              <a:t> a versatile JS mono repository </a:t>
            </a:r>
            <a:endParaRPr>
              <a:solidFill>
                <a:schemeClr val="dk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457200" y="436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Monorepo Managers</a:t>
            </a:r>
            <a:endParaRPr>
              <a:latin typeface="Roboto Black"/>
              <a:ea typeface="Roboto Black"/>
              <a:cs typeface="Roboto Black"/>
              <a:sym typeface="Roboto Black"/>
            </a:endParaRPr>
          </a:p>
        </p:txBody>
      </p:sp>
      <p:sp>
        <p:nvSpPr>
          <p:cNvPr id="135" name="Google Shape;135;p22"/>
          <p:cNvSpPr txBox="1"/>
          <p:nvPr/>
        </p:nvSpPr>
        <p:spPr>
          <a:xfrm>
            <a:off x="457200" y="991100"/>
            <a:ext cx="37509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Turbo</a:t>
            </a:r>
            <a:endParaRPr b="1" sz="1800">
              <a:solidFill>
                <a:schemeClr val="dk1"/>
              </a:solidFill>
              <a:latin typeface="Roboto"/>
              <a:ea typeface="Roboto"/>
              <a:cs typeface="Roboto"/>
              <a:sym typeface="Roboto"/>
            </a:endParaRPr>
          </a:p>
        </p:txBody>
      </p:sp>
      <p:sp>
        <p:nvSpPr>
          <p:cNvPr id="136" name="Google Shape;136;p22"/>
          <p:cNvSpPr txBox="1"/>
          <p:nvPr/>
        </p:nvSpPr>
        <p:spPr>
          <a:xfrm>
            <a:off x="4686300" y="991100"/>
            <a:ext cx="37509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Lerna</a:t>
            </a:r>
            <a:endParaRPr b="1" sz="1800">
              <a:solidFill>
                <a:schemeClr val="dk1"/>
              </a:solidFill>
              <a:latin typeface="Roboto"/>
              <a:ea typeface="Roboto"/>
              <a:cs typeface="Roboto"/>
              <a:sym typeface="Roboto"/>
            </a:endParaRPr>
          </a:p>
        </p:txBody>
      </p:sp>
      <p:sp>
        <p:nvSpPr>
          <p:cNvPr id="137" name="Google Shape;137;p22"/>
          <p:cNvSpPr txBox="1"/>
          <p:nvPr/>
        </p:nvSpPr>
        <p:spPr>
          <a:xfrm>
            <a:off x="4579550" y="1478000"/>
            <a:ext cx="21105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Pros:</a:t>
            </a:r>
            <a:endParaRPr b="1" sz="16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Targeted dependency scripts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Efficient parallelization of order execution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Scaliable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Workspace graphic visualization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Caching </a:t>
            </a:r>
            <a:endParaRPr>
              <a:solidFill>
                <a:schemeClr val="dk1"/>
              </a:solidFill>
              <a:latin typeface="Roboto"/>
              <a:ea typeface="Roboto"/>
              <a:cs typeface="Roboto"/>
              <a:sym typeface="Roboto"/>
            </a:endParaRPr>
          </a:p>
        </p:txBody>
      </p:sp>
      <p:sp>
        <p:nvSpPr>
          <p:cNvPr id="138" name="Google Shape;138;p22"/>
          <p:cNvSpPr txBox="1"/>
          <p:nvPr/>
        </p:nvSpPr>
        <p:spPr>
          <a:xfrm>
            <a:off x="6741400" y="1478000"/>
            <a:ext cx="21105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Cons:</a:t>
            </a:r>
            <a:endParaRPr b="1" sz="16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Minimal preconfiguration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Lerna takes no responsibility for symlinking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Limited Documentation </a:t>
            </a:r>
            <a:endParaRPr>
              <a:solidFill>
                <a:schemeClr val="dk1"/>
              </a:solidFill>
              <a:latin typeface="Roboto"/>
              <a:ea typeface="Roboto"/>
              <a:cs typeface="Roboto"/>
              <a:sym typeface="Roboto"/>
            </a:endParaRPr>
          </a:p>
        </p:txBody>
      </p:sp>
      <p:sp>
        <p:nvSpPr>
          <p:cNvPr id="139" name="Google Shape;139;p22"/>
          <p:cNvSpPr txBox="1"/>
          <p:nvPr/>
        </p:nvSpPr>
        <p:spPr>
          <a:xfrm>
            <a:off x="457200" y="1478000"/>
            <a:ext cx="20043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Pros:</a:t>
            </a:r>
            <a:endParaRPr b="1" sz="16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Very easy to get started with a new repo in minutes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Great documentation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Scaliable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Caching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Parallelization of task execution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Pick dependency manager. </a:t>
            </a:r>
            <a:endParaRPr>
              <a:solidFill>
                <a:schemeClr val="dk1"/>
              </a:solidFill>
              <a:latin typeface="Roboto"/>
              <a:ea typeface="Roboto"/>
              <a:cs typeface="Roboto"/>
              <a:sym typeface="Roboto"/>
            </a:endParaRPr>
          </a:p>
        </p:txBody>
      </p:sp>
      <p:sp>
        <p:nvSpPr>
          <p:cNvPr id="140" name="Google Shape;140;p22"/>
          <p:cNvSpPr txBox="1"/>
          <p:nvPr/>
        </p:nvSpPr>
        <p:spPr>
          <a:xfrm>
            <a:off x="2461500" y="1478000"/>
            <a:ext cx="2066700" cy="29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Cons:</a:t>
            </a:r>
            <a:endParaRPr b="1" sz="16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Creates a “bloated” base project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Pushes devs to use typescript</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for both</a:t>
            </a:r>
            <a:endParaRPr/>
          </a:p>
        </p:txBody>
      </p:sp>
      <p:sp>
        <p:nvSpPr>
          <p:cNvPr id="146" name="Google Shape;146;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Dependency Hoisting</a:t>
            </a:r>
            <a:endParaRPr>
              <a:solidFill>
                <a:schemeClr val="dk1"/>
              </a:solidFill>
            </a:endParaRPr>
          </a:p>
          <a:p>
            <a:pPr indent="0" lvl="0" marL="0" rtl="0" algn="l">
              <a:spcBef>
                <a:spcPts val="1200"/>
              </a:spcBef>
              <a:spcAft>
                <a:spcPts val="0"/>
              </a:spcAft>
              <a:buNone/>
            </a:pPr>
            <a:r>
              <a:rPr lang="en">
                <a:solidFill>
                  <a:schemeClr val="dk1"/>
                </a:solidFill>
              </a:rPr>
              <a:t>Add dependencies and devDependencies at the root of the mono, and they’re accessible through out. </a:t>
            </a:r>
            <a:endParaRPr>
              <a:solidFill>
                <a:schemeClr val="dk1"/>
              </a:solidFill>
            </a:endParaRPr>
          </a:p>
          <a:p>
            <a:pPr indent="0" lvl="0" marL="0" rtl="0" algn="l">
              <a:spcBef>
                <a:spcPts val="1200"/>
              </a:spcBef>
              <a:spcAft>
                <a:spcPts val="0"/>
              </a:spcAft>
              <a:buNone/>
            </a:pPr>
            <a:r>
              <a:rPr lang="en">
                <a:solidFill>
                  <a:schemeClr val="dk1"/>
                </a:solidFill>
              </a:rPr>
              <a:t>Have a dependency that’s </a:t>
            </a:r>
            <a:r>
              <a:rPr lang="en">
                <a:solidFill>
                  <a:schemeClr val="dk1"/>
                </a:solidFill>
              </a:rPr>
              <a:t>only</a:t>
            </a:r>
            <a:r>
              <a:rPr lang="en">
                <a:solidFill>
                  <a:schemeClr val="dk1"/>
                </a:solidFill>
              </a:rPr>
              <a:t> used once? You can declare it at the package level package.json</a:t>
            </a:r>
            <a:endParaRPr>
              <a:solidFill>
                <a:schemeClr val="dk1"/>
              </a:solidFill>
            </a:endParaRPr>
          </a:p>
          <a:p>
            <a:pPr indent="0" lvl="0" marL="0" rtl="0" algn="l">
              <a:spcBef>
                <a:spcPts val="1200"/>
              </a:spcBef>
              <a:spcAft>
                <a:spcPts val="1200"/>
              </a:spcAft>
              <a:buNone/>
            </a:pPr>
            <a:r>
              <a:rPr lang="en">
                <a:solidFill>
                  <a:schemeClr val="dk1"/>
                </a:solidFill>
              </a:rPr>
              <a:t>Using React Native or Expo in a monorepo? You can limit hoisting to the package level. </a:t>
            </a:r>
            <a:endParaRPr>
              <a:solidFill>
                <a:schemeClr val="dk1"/>
              </a:solidFill>
            </a:endParaRPr>
          </a:p>
        </p:txBody>
      </p:sp>
      <p:sp>
        <p:nvSpPr>
          <p:cNvPr id="147" name="Google Shape;147;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4807175" y="1017725"/>
            <a:ext cx="4050350" cy="355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52" name="Shape 152"/>
        <p:cNvGrpSpPr/>
        <p:nvPr/>
      </p:nvGrpSpPr>
      <p:grpSpPr>
        <a:xfrm>
          <a:off x="0" y="0"/>
          <a:ext cx="0" cy="0"/>
          <a:chOff x="0" y="0"/>
          <a:chExt cx="0" cy="0"/>
        </a:xfrm>
      </p:grpSpPr>
      <p:sp>
        <p:nvSpPr>
          <p:cNvPr id="153" name="Google Shape;153;p24"/>
          <p:cNvSpPr txBox="1"/>
          <p:nvPr>
            <p:ph type="title"/>
          </p:nvPr>
        </p:nvSpPr>
        <p:spPr>
          <a:xfrm>
            <a:off x="237275" y="1209750"/>
            <a:ext cx="2808000" cy="52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Mono Medium"/>
                <a:ea typeface="Roboto Mono Medium"/>
                <a:cs typeface="Roboto Mono Medium"/>
                <a:sym typeface="Roboto Mono Medium"/>
              </a:rPr>
              <a:t>NPM</a:t>
            </a:r>
            <a:r>
              <a:rPr lang="en"/>
              <a:t> </a:t>
            </a:r>
            <a:endParaRPr/>
          </a:p>
        </p:txBody>
      </p:sp>
      <p:sp>
        <p:nvSpPr>
          <p:cNvPr id="154" name="Google Shape;154;p24"/>
          <p:cNvSpPr txBox="1"/>
          <p:nvPr>
            <p:ph type="title"/>
          </p:nvPr>
        </p:nvSpPr>
        <p:spPr>
          <a:xfrm>
            <a:off x="3228200" y="1209875"/>
            <a:ext cx="2808000" cy="52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Mono Medium"/>
                <a:ea typeface="Roboto Mono Medium"/>
                <a:cs typeface="Roboto Mono Medium"/>
                <a:sym typeface="Roboto Mono Medium"/>
              </a:rPr>
              <a:t>Yarn</a:t>
            </a:r>
            <a:endParaRPr>
              <a:latin typeface="Roboto Mono Medium"/>
              <a:ea typeface="Roboto Mono Medium"/>
              <a:cs typeface="Roboto Mono Medium"/>
              <a:sym typeface="Roboto Mono Medium"/>
            </a:endParaRPr>
          </a:p>
        </p:txBody>
      </p:sp>
      <p:sp>
        <p:nvSpPr>
          <p:cNvPr id="155" name="Google Shape;155;p24"/>
          <p:cNvSpPr txBox="1"/>
          <p:nvPr>
            <p:ph idx="1" type="body"/>
          </p:nvPr>
        </p:nvSpPr>
        <p:spPr>
          <a:xfrm>
            <a:off x="2849775" y="2755000"/>
            <a:ext cx="3999600" cy="18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Roboto"/>
                <a:ea typeface="Roboto"/>
                <a:cs typeface="Roboto"/>
                <a:sym typeface="Roboto"/>
              </a:rPr>
              <a:t>This is at the discretion of the architects or developers and which fits their needs. </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I know this can be a touchy subject with some JS developers. </a:t>
            </a:r>
            <a:endParaRPr>
              <a:solidFill>
                <a:schemeClr val="dk1"/>
              </a:solidFill>
              <a:latin typeface="Roboto"/>
              <a:ea typeface="Roboto"/>
              <a:cs typeface="Roboto"/>
              <a:sym typeface="Roboto"/>
            </a:endParaRPr>
          </a:p>
        </p:txBody>
      </p:sp>
      <p:sp>
        <p:nvSpPr>
          <p:cNvPr id="156" name="Google Shape;156;p24"/>
          <p:cNvSpPr txBox="1"/>
          <p:nvPr>
            <p:ph type="title"/>
          </p:nvPr>
        </p:nvSpPr>
        <p:spPr>
          <a:xfrm>
            <a:off x="6219125" y="1209750"/>
            <a:ext cx="2808000" cy="52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Mono Medium"/>
                <a:ea typeface="Roboto Mono Medium"/>
                <a:cs typeface="Roboto Mono Medium"/>
                <a:sym typeface="Roboto Mono Medium"/>
              </a:rPr>
              <a:t>PNPM</a:t>
            </a:r>
            <a:endParaRPr>
              <a:latin typeface="Roboto Mono Medium"/>
              <a:ea typeface="Roboto Mono Medium"/>
              <a:cs typeface="Roboto Mono Medium"/>
              <a:sym typeface="Roboto Mono Medium"/>
            </a:endParaRPr>
          </a:p>
        </p:txBody>
      </p:sp>
      <p:sp>
        <p:nvSpPr>
          <p:cNvPr id="157" name="Google Shape;157;p24"/>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Black"/>
                <a:ea typeface="Roboto Black"/>
                <a:cs typeface="Roboto Black"/>
                <a:sym typeface="Roboto Black"/>
              </a:rPr>
              <a:t>Dependency Managers</a:t>
            </a:r>
            <a:endParaRPr>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33214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000">
                <a:latin typeface="Roboto Mono"/>
                <a:ea typeface="Roboto Mono"/>
                <a:cs typeface="Roboto Mono"/>
                <a:sym typeface="Roboto Mono"/>
              </a:rPr>
              <a:t>A quick Lerna demo</a:t>
            </a:r>
            <a:endParaRPr b="1" sz="4000">
              <a:latin typeface="Roboto Mono"/>
              <a:ea typeface="Roboto Mono"/>
              <a:cs typeface="Roboto Mono"/>
              <a:sym typeface="Roboto Mono"/>
            </a:endParaRPr>
          </a:p>
        </p:txBody>
      </p:sp>
      <p:pic>
        <p:nvPicPr>
          <p:cNvPr id="163" name="Google Shape;163;p25"/>
          <p:cNvPicPr preferRelativeResize="0"/>
          <p:nvPr/>
        </p:nvPicPr>
        <p:blipFill>
          <a:blip r:embed="rId3">
            <a:alphaModFix/>
          </a:blip>
          <a:stretch>
            <a:fillRect/>
          </a:stretch>
        </p:blipFill>
        <p:spPr>
          <a:xfrm>
            <a:off x="3143250" y="630850"/>
            <a:ext cx="2857500" cy="259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5470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Starting a new Lerna monorepo.</a:t>
            </a:r>
            <a:endParaRPr>
              <a:latin typeface="Roboto Black"/>
              <a:ea typeface="Roboto Black"/>
              <a:cs typeface="Roboto Black"/>
              <a:sym typeface="Roboto Black"/>
            </a:endParaRPr>
          </a:p>
        </p:txBody>
      </p:sp>
      <p:sp>
        <p:nvSpPr>
          <p:cNvPr id="169" name="Google Shape;169;p26"/>
          <p:cNvSpPr txBox="1"/>
          <p:nvPr>
            <p:ph idx="1" type="body"/>
          </p:nvPr>
        </p:nvSpPr>
        <p:spPr>
          <a:xfrm>
            <a:off x="457200" y="1389475"/>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Roboto"/>
                <a:ea typeface="Roboto"/>
                <a:cs typeface="Roboto"/>
                <a:sym typeface="Roboto"/>
              </a:rPr>
              <a:t>This is a very basic project setup.</a:t>
            </a:r>
            <a:endParaRPr>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Lerna leaves all of the project structure setup to the developer</a:t>
            </a:r>
            <a:endParaRPr>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Developers could create scripts to quickly build out general project structure. </a:t>
            </a:r>
            <a:endParaRPr>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Utilizes dependency managers workspace config in the root package.json</a:t>
            </a:r>
            <a:endParaRPr>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Easy publishing and versioning with built in lerna CLI tools. </a:t>
            </a:r>
            <a:endParaRPr>
              <a:solidFill>
                <a:schemeClr val="dk1"/>
              </a:solidFill>
              <a:latin typeface="Roboto"/>
              <a:ea typeface="Roboto"/>
              <a:cs typeface="Roboto"/>
              <a:sym typeface="Roboto"/>
            </a:endParaRPr>
          </a:p>
        </p:txBody>
      </p:sp>
      <p:sp>
        <p:nvSpPr>
          <p:cNvPr id="170" name="Google Shape;170;p26"/>
          <p:cNvSpPr txBox="1"/>
          <p:nvPr/>
        </p:nvSpPr>
        <p:spPr>
          <a:xfrm>
            <a:off x="6261350" y="632250"/>
            <a:ext cx="2537700" cy="3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Create a new blank directory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Move to that directory</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Use NPX to run lerna commands</a:t>
            </a:r>
            <a:endParaRPr>
              <a:solidFill>
                <a:schemeClr val="dk1"/>
              </a:solidFill>
              <a:latin typeface="Roboto"/>
              <a:ea typeface="Roboto"/>
              <a:cs typeface="Roboto"/>
              <a:sym typeface="Roboto"/>
            </a:endParaRPr>
          </a:p>
          <a:p>
            <a:pPr indent="-304800" lvl="0" marL="457200" rtl="0" algn="l">
              <a:spcBef>
                <a:spcPts val="0"/>
              </a:spcBef>
              <a:spcAft>
                <a:spcPts val="0"/>
              </a:spcAft>
              <a:buSzPts val="1200"/>
              <a:buChar char="●"/>
            </a:pPr>
            <a:r>
              <a:rPr lang="en" sz="1200">
                <a:solidFill>
                  <a:schemeClr val="dk1"/>
                </a:solidFill>
                <a:latin typeface="Roboto Light"/>
                <a:ea typeface="Roboto Light"/>
                <a:cs typeface="Roboto Light"/>
                <a:sym typeface="Roboto Light"/>
              </a:rPr>
              <a:t>Generates a package.json, .gitignore &amp; lerna.json</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a:solidFill>
                  <a:schemeClr val="dk1"/>
                </a:solidFill>
                <a:latin typeface="Roboto"/>
                <a:ea typeface="Roboto"/>
                <a:cs typeface="Roboto"/>
                <a:sym typeface="Roboto"/>
              </a:rPr>
              <a:t>Now create your desired project structure.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200">
                <a:solidFill>
                  <a:schemeClr val="dk1"/>
                </a:solidFill>
                <a:latin typeface="Roboto"/>
                <a:ea typeface="Roboto"/>
                <a:cs typeface="Roboto"/>
                <a:sym typeface="Roboto"/>
              </a:rPr>
              <a:t>Creating a util package that can be shared across all apps and packages as easy as adding a new dependency to dependencies or devDependencies in that projects </a:t>
            </a:r>
            <a:r>
              <a:rPr lang="en" sz="1200">
                <a:solidFill>
                  <a:schemeClr val="dk1"/>
                </a:solidFill>
                <a:latin typeface="Roboto Light"/>
                <a:ea typeface="Roboto Light"/>
                <a:cs typeface="Roboto Light"/>
                <a:sym typeface="Roboto Light"/>
              </a:rPr>
              <a:t>package.json</a:t>
            </a:r>
            <a:endParaRPr sz="1200">
              <a:solidFill>
                <a:schemeClr val="dk1"/>
              </a:solidFill>
              <a:latin typeface="Roboto Light"/>
              <a:ea typeface="Roboto Light"/>
              <a:cs typeface="Roboto Light"/>
              <a:sym typeface="Roboto Light"/>
            </a:endParaRPr>
          </a:p>
        </p:txBody>
      </p:sp>
      <p:sp>
        <p:nvSpPr>
          <p:cNvPr id="171" name="Google Shape;171;p26"/>
          <p:cNvSpPr txBox="1"/>
          <p:nvPr/>
        </p:nvSpPr>
        <p:spPr>
          <a:xfrm>
            <a:off x="3308725" y="632250"/>
            <a:ext cx="2808000" cy="3936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a:t>
            </a:r>
            <a:r>
              <a:rPr lang="en" sz="1300">
                <a:solidFill>
                  <a:srgbClr val="00FF00"/>
                </a:solidFill>
                <a:latin typeface="Roboto Mono"/>
                <a:ea typeface="Roboto Mono"/>
                <a:cs typeface="Roboto Mono"/>
                <a:sym typeface="Roboto Mono"/>
              </a:rPr>
              <a:t>mkdir lerna-demo</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cd lerna-demo</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npx lerna init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b="1" sz="1300">
              <a:solidFill>
                <a:srgbClr val="00FF00"/>
              </a:solidFill>
              <a:latin typeface="Roboto"/>
              <a:ea typeface="Roboto"/>
              <a:cs typeface="Roboto"/>
              <a:sym typeface="Robot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a:t>
            </a:r>
            <a:r>
              <a:rPr lang="en" sz="1300">
                <a:solidFill>
                  <a:srgbClr val="00FF00"/>
                </a:solidFill>
                <a:latin typeface="Roboto Mono"/>
                <a:ea typeface="Roboto Mono"/>
                <a:cs typeface="Roboto Mono"/>
                <a:sym typeface="Roboto Mono"/>
              </a:rPr>
              <a:t>mkdir packages</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mkdir packages/utils packages/pkg-a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cd packages/utils &amp;&amp; npm init</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mkdir src</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touch index.js src/index.js</a:t>
            </a:r>
            <a:endParaRPr sz="1300">
              <a:solidFill>
                <a:srgbClr val="00FF00"/>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75" name="Shape 175"/>
        <p:cNvGrpSpPr/>
        <p:nvPr/>
      </p:nvGrpSpPr>
      <p:grpSpPr>
        <a:xfrm>
          <a:off x="0" y="0"/>
          <a:ext cx="0" cy="0"/>
          <a:chOff x="0" y="0"/>
          <a:chExt cx="0" cy="0"/>
        </a:xfrm>
      </p:grpSpPr>
      <p:pic>
        <p:nvPicPr>
          <p:cNvPr id="176" name="Google Shape;176;p27"/>
          <p:cNvPicPr preferRelativeResize="0"/>
          <p:nvPr/>
        </p:nvPicPr>
        <p:blipFill rotWithShape="1">
          <a:blip r:embed="rId3">
            <a:alphaModFix/>
          </a:blip>
          <a:srcRect b="0" l="0" r="9990" t="0"/>
          <a:stretch/>
        </p:blipFill>
        <p:spPr>
          <a:xfrm>
            <a:off x="914400" y="445025"/>
            <a:ext cx="2610300" cy="4511249"/>
          </a:xfrm>
          <a:prstGeom prst="rect">
            <a:avLst/>
          </a:prstGeom>
          <a:noFill/>
          <a:ln>
            <a:noFill/>
          </a:ln>
        </p:spPr>
      </p:pic>
      <p:pic>
        <p:nvPicPr>
          <p:cNvPr id="177" name="Google Shape;177;p27"/>
          <p:cNvPicPr preferRelativeResize="0"/>
          <p:nvPr/>
        </p:nvPicPr>
        <p:blipFill>
          <a:blip r:embed="rId4">
            <a:alphaModFix/>
          </a:blip>
          <a:stretch>
            <a:fillRect/>
          </a:stretch>
        </p:blipFill>
        <p:spPr>
          <a:xfrm>
            <a:off x="4800600" y="445025"/>
            <a:ext cx="3718591" cy="4511250"/>
          </a:xfrm>
          <a:prstGeom prst="rect">
            <a:avLst/>
          </a:prstGeom>
          <a:noFill/>
          <a:ln>
            <a:noFill/>
          </a:ln>
        </p:spPr>
      </p:pic>
      <p:sp>
        <p:nvSpPr>
          <p:cNvPr id="178" name="Google Shape;178;p27"/>
          <p:cNvSpPr txBox="1"/>
          <p:nvPr/>
        </p:nvSpPr>
        <p:spPr>
          <a:xfrm>
            <a:off x="3306525" y="657900"/>
            <a:ext cx="17100" cy="1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562375" y="1851400"/>
            <a:ext cx="7917600" cy="14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33214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000">
                <a:latin typeface="Roboto Mono"/>
                <a:ea typeface="Roboto Mono"/>
                <a:cs typeface="Roboto Mono"/>
                <a:sym typeface="Roboto Mono"/>
              </a:rPr>
              <a:t>A quick Turbo repo demo</a:t>
            </a:r>
            <a:endParaRPr b="1" sz="4000">
              <a:latin typeface="Roboto Mono"/>
              <a:ea typeface="Roboto Mono"/>
              <a:cs typeface="Roboto Mono"/>
              <a:sym typeface="Roboto Mono"/>
            </a:endParaRPr>
          </a:p>
        </p:txBody>
      </p:sp>
      <p:pic>
        <p:nvPicPr>
          <p:cNvPr id="185" name="Google Shape;185;p28"/>
          <p:cNvPicPr preferRelativeResize="0"/>
          <p:nvPr/>
        </p:nvPicPr>
        <p:blipFill>
          <a:blip r:embed="rId3">
            <a:alphaModFix/>
          </a:blip>
          <a:stretch>
            <a:fillRect/>
          </a:stretch>
        </p:blipFill>
        <p:spPr>
          <a:xfrm>
            <a:off x="1333500" y="1510925"/>
            <a:ext cx="6477000" cy="156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89" name="Shape 189"/>
        <p:cNvGrpSpPr/>
        <p:nvPr/>
      </p:nvGrpSpPr>
      <p:grpSpPr>
        <a:xfrm>
          <a:off x="0" y="0"/>
          <a:ext cx="0" cy="0"/>
          <a:chOff x="0" y="0"/>
          <a:chExt cx="0" cy="0"/>
        </a:xfrm>
      </p:grpSpPr>
      <p:sp>
        <p:nvSpPr>
          <p:cNvPr id="190" name="Google Shape;190;p29"/>
          <p:cNvSpPr txBox="1"/>
          <p:nvPr>
            <p:ph idx="1" type="body"/>
          </p:nvPr>
        </p:nvSpPr>
        <p:spPr>
          <a:xfrm>
            <a:off x="457200" y="1302775"/>
            <a:ext cx="2808000" cy="317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20">
                <a:solidFill>
                  <a:schemeClr val="dk1"/>
                </a:solidFill>
                <a:latin typeface="Roboto"/>
                <a:ea typeface="Roboto"/>
                <a:cs typeface="Roboto"/>
                <a:sym typeface="Roboto"/>
              </a:rPr>
              <a:t>This is a very basic project setup.</a:t>
            </a:r>
            <a:endParaRPr sz="1220">
              <a:solidFill>
                <a:schemeClr val="dk1"/>
              </a:solidFill>
              <a:latin typeface="Roboto"/>
              <a:ea typeface="Roboto"/>
              <a:cs typeface="Roboto"/>
              <a:sym typeface="Roboto"/>
            </a:endParaRPr>
          </a:p>
          <a:p>
            <a:pPr indent="0" lvl="0" marL="0" rtl="0" algn="l">
              <a:lnSpc>
                <a:spcPct val="95000"/>
              </a:lnSpc>
              <a:spcBef>
                <a:spcPts val="1200"/>
              </a:spcBef>
              <a:spcAft>
                <a:spcPts val="0"/>
              </a:spcAft>
              <a:buSzPts val="935"/>
              <a:buNone/>
            </a:pPr>
            <a:r>
              <a:rPr lang="en" sz="1220">
                <a:solidFill>
                  <a:schemeClr val="dk1"/>
                </a:solidFill>
                <a:latin typeface="Roboto"/>
                <a:ea typeface="Roboto"/>
                <a:cs typeface="Roboto"/>
                <a:sym typeface="Roboto"/>
              </a:rPr>
              <a:t>Turbo out of the box creates a project with Typescript already configured with a base and extended for Next.js and React</a:t>
            </a:r>
            <a:endParaRPr sz="1220">
              <a:solidFill>
                <a:schemeClr val="dk1"/>
              </a:solidFill>
              <a:latin typeface="Roboto"/>
              <a:ea typeface="Roboto"/>
              <a:cs typeface="Roboto"/>
              <a:sym typeface="Roboto"/>
            </a:endParaRPr>
          </a:p>
          <a:p>
            <a:pPr indent="0" lvl="0" marL="0" rtl="0" algn="l">
              <a:lnSpc>
                <a:spcPct val="95000"/>
              </a:lnSpc>
              <a:spcBef>
                <a:spcPts val="1200"/>
              </a:spcBef>
              <a:spcAft>
                <a:spcPts val="0"/>
              </a:spcAft>
              <a:buSzPts val="935"/>
              <a:buNone/>
            </a:pPr>
            <a:r>
              <a:rPr lang="en" sz="1220">
                <a:solidFill>
                  <a:schemeClr val="dk1"/>
                </a:solidFill>
                <a:latin typeface="Roboto"/>
                <a:ea typeface="Roboto"/>
                <a:cs typeface="Roboto"/>
                <a:sym typeface="Roboto"/>
              </a:rPr>
              <a:t>apps/ with a Next.js app</a:t>
            </a:r>
            <a:endParaRPr sz="1220">
              <a:solidFill>
                <a:schemeClr val="dk1"/>
              </a:solidFill>
              <a:latin typeface="Roboto"/>
              <a:ea typeface="Roboto"/>
              <a:cs typeface="Roboto"/>
              <a:sym typeface="Roboto"/>
            </a:endParaRPr>
          </a:p>
          <a:p>
            <a:pPr indent="0" lvl="0" marL="0" rtl="0" algn="l">
              <a:lnSpc>
                <a:spcPct val="95000"/>
              </a:lnSpc>
              <a:spcBef>
                <a:spcPts val="1200"/>
              </a:spcBef>
              <a:spcAft>
                <a:spcPts val="0"/>
              </a:spcAft>
              <a:buSzPts val="935"/>
              <a:buNone/>
            </a:pPr>
            <a:r>
              <a:rPr lang="en" sz="1220">
                <a:solidFill>
                  <a:schemeClr val="dk1"/>
                </a:solidFill>
                <a:latin typeface="Roboto"/>
                <a:ea typeface="Roboto"/>
                <a:cs typeface="Roboto"/>
                <a:sym typeface="Roboto"/>
              </a:rPr>
              <a:t>packages/ with a eslint, tsconfig &amp; UI package that are modules to keep </a:t>
            </a:r>
            <a:endParaRPr sz="1220">
              <a:solidFill>
                <a:schemeClr val="dk1"/>
              </a:solidFill>
              <a:latin typeface="Roboto"/>
              <a:ea typeface="Roboto"/>
              <a:cs typeface="Roboto"/>
              <a:sym typeface="Roboto"/>
            </a:endParaRPr>
          </a:p>
          <a:p>
            <a:pPr indent="0" lvl="0" marL="0" rtl="0" algn="l">
              <a:lnSpc>
                <a:spcPct val="95000"/>
              </a:lnSpc>
              <a:spcBef>
                <a:spcPts val="1200"/>
              </a:spcBef>
              <a:spcAft>
                <a:spcPts val="0"/>
              </a:spcAft>
              <a:buSzPts val="935"/>
              <a:buNone/>
            </a:pPr>
            <a:r>
              <a:rPr lang="en" sz="1220">
                <a:solidFill>
                  <a:schemeClr val="dk1"/>
                </a:solidFill>
                <a:latin typeface="Roboto"/>
                <a:ea typeface="Roboto"/>
                <a:cs typeface="Roboto"/>
                <a:sym typeface="Roboto"/>
              </a:rPr>
              <a:t>Feels like it forces the developer to use Typescript</a:t>
            </a:r>
            <a:endParaRPr sz="1220">
              <a:solidFill>
                <a:schemeClr val="dk1"/>
              </a:solidFill>
              <a:latin typeface="Roboto"/>
              <a:ea typeface="Roboto"/>
              <a:cs typeface="Roboto"/>
              <a:sym typeface="Roboto"/>
            </a:endParaRPr>
          </a:p>
          <a:p>
            <a:pPr indent="0" lvl="0" marL="0" rtl="0" algn="l">
              <a:lnSpc>
                <a:spcPct val="95000"/>
              </a:lnSpc>
              <a:spcBef>
                <a:spcPts val="1200"/>
              </a:spcBef>
              <a:spcAft>
                <a:spcPts val="0"/>
              </a:spcAft>
              <a:buSzPts val="935"/>
              <a:buNone/>
            </a:pPr>
            <a:r>
              <a:rPr lang="en" sz="1220">
                <a:solidFill>
                  <a:schemeClr val="dk1"/>
                </a:solidFill>
                <a:latin typeface="Roboto"/>
                <a:ea typeface="Roboto"/>
                <a:cs typeface="Roboto"/>
                <a:sym typeface="Roboto"/>
              </a:rPr>
              <a:t>Well documented and numerous demo repos for different use cases. </a:t>
            </a:r>
            <a:endParaRPr sz="1220">
              <a:solidFill>
                <a:schemeClr val="dk1"/>
              </a:solidFill>
              <a:latin typeface="Roboto"/>
              <a:ea typeface="Roboto"/>
              <a:cs typeface="Roboto"/>
              <a:sym typeface="Roboto"/>
            </a:endParaRPr>
          </a:p>
          <a:p>
            <a:pPr indent="0" lvl="0" marL="0" rtl="0" algn="l">
              <a:lnSpc>
                <a:spcPct val="95000"/>
              </a:lnSpc>
              <a:spcBef>
                <a:spcPts val="1200"/>
              </a:spcBef>
              <a:spcAft>
                <a:spcPts val="1200"/>
              </a:spcAft>
              <a:buSzPts val="935"/>
              <a:buNone/>
            </a:pPr>
            <a:r>
              <a:rPr lang="en" sz="1220">
                <a:solidFill>
                  <a:schemeClr val="dk1"/>
                </a:solidFill>
                <a:latin typeface="Roboto"/>
                <a:ea typeface="Roboto"/>
                <a:cs typeface="Roboto"/>
                <a:sym typeface="Roboto"/>
              </a:rPr>
              <a:t>Easy publishing and versioning with built in lerna CLI tools. </a:t>
            </a:r>
            <a:endParaRPr sz="1220">
              <a:solidFill>
                <a:schemeClr val="dk1"/>
              </a:solidFill>
              <a:latin typeface="Roboto"/>
              <a:ea typeface="Roboto"/>
              <a:cs typeface="Roboto"/>
              <a:sym typeface="Roboto"/>
            </a:endParaRPr>
          </a:p>
        </p:txBody>
      </p:sp>
      <p:sp>
        <p:nvSpPr>
          <p:cNvPr id="191" name="Google Shape;191;p29"/>
          <p:cNvSpPr txBox="1"/>
          <p:nvPr>
            <p:ph type="title"/>
          </p:nvPr>
        </p:nvSpPr>
        <p:spPr>
          <a:xfrm>
            <a:off x="457200" y="5470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Starting a new Turbo repo.</a:t>
            </a:r>
            <a:endParaRPr>
              <a:latin typeface="Roboto Black"/>
              <a:ea typeface="Roboto Black"/>
              <a:cs typeface="Roboto Black"/>
              <a:sym typeface="Roboto Black"/>
            </a:endParaRPr>
          </a:p>
        </p:txBody>
      </p:sp>
      <p:sp>
        <p:nvSpPr>
          <p:cNvPr id="192" name="Google Shape;192;p29"/>
          <p:cNvSpPr txBox="1"/>
          <p:nvPr/>
        </p:nvSpPr>
        <p:spPr>
          <a:xfrm>
            <a:off x="3426175" y="632250"/>
            <a:ext cx="2674200" cy="3936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a:t>
            </a:r>
            <a:r>
              <a:rPr lang="en" sz="1300">
                <a:solidFill>
                  <a:srgbClr val="00FF00"/>
                </a:solidFill>
                <a:latin typeface="Roboto Mono"/>
                <a:ea typeface="Roboto Mono"/>
                <a:cs typeface="Roboto Mono"/>
                <a:sym typeface="Roboto Mono"/>
              </a:rPr>
              <a:t>c</a:t>
            </a:r>
            <a:r>
              <a:rPr lang="en" sz="1300">
                <a:solidFill>
                  <a:srgbClr val="00FF00"/>
                </a:solidFill>
                <a:latin typeface="Roboto Mono"/>
                <a:ea typeface="Roboto Mono"/>
                <a:cs typeface="Roboto Mono"/>
                <a:sym typeface="Roboto Mono"/>
              </a:rPr>
              <a:t>d code/</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yarn dlx create-turbo@latest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b="1" sz="1300">
              <a:solidFill>
                <a:srgbClr val="00FF00"/>
              </a:solidFill>
              <a:latin typeface="Roboto"/>
              <a:ea typeface="Roboto"/>
              <a:cs typeface="Roboto"/>
              <a:sym typeface="Robot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cd</a:t>
            </a:r>
            <a:r>
              <a:rPr lang="en" sz="1300">
                <a:solidFill>
                  <a:srgbClr val="00FF00"/>
                </a:solidFill>
                <a:latin typeface="Roboto Mono"/>
                <a:ea typeface="Roboto Mono"/>
                <a:cs typeface="Roboto Mono"/>
                <a:sym typeface="Roboto Mono"/>
              </a:rPr>
              <a:t> turbo-demo</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3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300">
                <a:solidFill>
                  <a:srgbClr val="00FF00"/>
                </a:solidFill>
                <a:latin typeface="Roboto Mono"/>
                <a:ea typeface="Roboto Mono"/>
                <a:cs typeface="Roboto Mono"/>
                <a:sym typeface="Roboto Mono"/>
              </a:rPr>
              <a:t>$ webstorm .</a:t>
            </a:r>
            <a:endParaRPr sz="1300">
              <a:solidFill>
                <a:srgbClr val="00FF00"/>
              </a:solidFill>
              <a:latin typeface="Roboto Mono"/>
              <a:ea typeface="Roboto Mono"/>
              <a:cs typeface="Roboto Mono"/>
              <a:sym typeface="Roboto Mono"/>
            </a:endParaRPr>
          </a:p>
        </p:txBody>
      </p:sp>
      <p:sp>
        <p:nvSpPr>
          <p:cNvPr id="193" name="Google Shape;193;p29"/>
          <p:cNvSpPr txBox="1"/>
          <p:nvPr/>
        </p:nvSpPr>
        <p:spPr>
          <a:xfrm>
            <a:off x="6306150" y="632250"/>
            <a:ext cx="2533800" cy="3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Move to the desired directory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Use Yarn dlx to run turbo commands</a:t>
            </a:r>
            <a:endParaRPr>
              <a:solidFill>
                <a:schemeClr val="dk1"/>
              </a:solidFill>
              <a:latin typeface="Roboto"/>
              <a:ea typeface="Roboto"/>
              <a:cs typeface="Roboto"/>
              <a:sym typeface="Roboto"/>
            </a:endParaRPr>
          </a:p>
          <a:p>
            <a:pPr indent="-304800" lvl="0" marL="457200" rtl="0" algn="l">
              <a:spcBef>
                <a:spcPts val="0"/>
              </a:spcBef>
              <a:spcAft>
                <a:spcPts val="0"/>
              </a:spcAft>
              <a:buSzPts val="1200"/>
              <a:buChar char="●"/>
            </a:pPr>
            <a:r>
              <a:rPr lang="en" sz="1200">
                <a:solidFill>
                  <a:schemeClr val="dk1"/>
                </a:solidFill>
                <a:latin typeface="Roboto Light"/>
                <a:ea typeface="Roboto Light"/>
                <a:cs typeface="Roboto Light"/>
                <a:sym typeface="Roboto Light"/>
              </a:rPr>
              <a:t>Generates a package.json, .gitignore, turbo.json, packages/, apps/, tsconfig, and more. </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a:solidFill>
                  <a:schemeClr val="dk1"/>
                </a:solidFill>
                <a:latin typeface="Roboto"/>
                <a:ea typeface="Roboto"/>
                <a:cs typeface="Roboto"/>
                <a:sym typeface="Roboto"/>
              </a:rPr>
              <a:t>The project is ready to go. All that needs to be done is add additional packages</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If using typescript add a tsconfig.json to the new package and add the dependency package.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97" name="Shape 197"/>
        <p:cNvGrpSpPr/>
        <p:nvPr/>
      </p:nvGrpSpPr>
      <p:grpSpPr>
        <a:xfrm>
          <a:off x="0" y="0"/>
          <a:ext cx="0" cy="0"/>
          <a:chOff x="0" y="0"/>
          <a:chExt cx="0" cy="0"/>
        </a:xfrm>
      </p:grpSpPr>
      <p:pic>
        <p:nvPicPr>
          <p:cNvPr id="198" name="Google Shape;198;p30"/>
          <p:cNvPicPr preferRelativeResize="0"/>
          <p:nvPr/>
        </p:nvPicPr>
        <p:blipFill>
          <a:blip r:embed="rId3">
            <a:alphaModFix/>
          </a:blip>
          <a:stretch>
            <a:fillRect/>
          </a:stretch>
        </p:blipFill>
        <p:spPr>
          <a:xfrm>
            <a:off x="4343400" y="152400"/>
            <a:ext cx="3907342" cy="4838701"/>
          </a:xfrm>
          <a:prstGeom prst="rect">
            <a:avLst/>
          </a:prstGeom>
          <a:noFill/>
          <a:ln>
            <a:noFill/>
          </a:ln>
        </p:spPr>
      </p:pic>
      <p:pic>
        <p:nvPicPr>
          <p:cNvPr id="199" name="Google Shape;199;p30"/>
          <p:cNvPicPr preferRelativeResize="0"/>
          <p:nvPr/>
        </p:nvPicPr>
        <p:blipFill rotWithShape="1">
          <a:blip r:embed="rId4">
            <a:alphaModFix/>
          </a:blip>
          <a:srcRect b="0" l="0" r="11855" t="0"/>
          <a:stretch/>
        </p:blipFill>
        <p:spPr>
          <a:xfrm>
            <a:off x="345299" y="152400"/>
            <a:ext cx="3206850"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latin typeface="Roboto Black"/>
                <a:ea typeface="Roboto Black"/>
                <a:cs typeface="Roboto Black"/>
                <a:sym typeface="Roboto Black"/>
              </a:rPr>
              <a:t>Any Questions?</a:t>
            </a:r>
            <a:endParaRPr sz="4000">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572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Introduction</a:t>
            </a:r>
            <a:endParaRPr b="1">
              <a:latin typeface="Roboto"/>
              <a:ea typeface="Roboto"/>
              <a:cs typeface="Roboto"/>
              <a:sym typeface="Roboto"/>
            </a:endParaRPr>
          </a:p>
        </p:txBody>
      </p:sp>
      <p:sp>
        <p:nvSpPr>
          <p:cNvPr id="61" name="Google Shape;61;p14"/>
          <p:cNvSpPr txBox="1"/>
          <p:nvPr>
            <p:ph idx="1" type="body"/>
          </p:nvPr>
        </p:nvSpPr>
        <p:spPr>
          <a:xfrm>
            <a:off x="457200" y="1152475"/>
            <a:ext cx="38544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My formal </a:t>
            </a:r>
            <a:r>
              <a:rPr lang="en">
                <a:solidFill>
                  <a:schemeClr val="dk1"/>
                </a:solidFill>
                <a:latin typeface="Roboto"/>
                <a:ea typeface="Roboto"/>
                <a:cs typeface="Roboto"/>
                <a:sym typeface="Roboto"/>
              </a:rPr>
              <a:t>education</a:t>
            </a:r>
            <a:r>
              <a:rPr lang="en">
                <a:solidFill>
                  <a:schemeClr val="dk1"/>
                </a:solidFill>
                <a:latin typeface="Roboto"/>
                <a:ea typeface="Roboto"/>
                <a:cs typeface="Roboto"/>
                <a:sym typeface="Roboto"/>
              </a:rPr>
              <a:t> background is in Geography &amp; Geographical Information Systems.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 moved to Columbus 7 years ago from Dayton, after </a:t>
            </a:r>
            <a:r>
              <a:rPr lang="en">
                <a:solidFill>
                  <a:schemeClr val="dk1"/>
                </a:solidFill>
                <a:latin typeface="Roboto"/>
                <a:ea typeface="Roboto"/>
                <a:cs typeface="Roboto"/>
                <a:sym typeface="Roboto"/>
              </a:rPr>
              <a:t>graduating</a:t>
            </a:r>
            <a:r>
              <a:rPr lang="en">
                <a:solidFill>
                  <a:schemeClr val="dk1"/>
                </a:solidFill>
                <a:latin typeface="Roboto"/>
                <a:ea typeface="Roboto"/>
                <a:cs typeface="Roboto"/>
                <a:sym typeface="Roboto"/>
              </a:rPr>
              <a:t> from Sinclair Community College to pursue my BA at Ohio State.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 2018, I made a pivot from GIS to CSE via a We Can Code IT Bootcamp.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Since the graduation I’ve worked at several companies:</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Nationwide</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Smart Cosmos / Bibliotheca</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NetJets</a:t>
            </a:r>
            <a:endParaRPr>
              <a:solidFill>
                <a:schemeClr val="dk1"/>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4572000" y="457198"/>
            <a:ext cx="1876325" cy="2261874"/>
          </a:xfrm>
          <a:prstGeom prst="rect">
            <a:avLst/>
          </a:prstGeom>
          <a:noFill/>
          <a:ln>
            <a:noFill/>
          </a:ln>
        </p:spPr>
      </p:pic>
      <p:pic>
        <p:nvPicPr>
          <p:cNvPr id="63" name="Google Shape;63;p14"/>
          <p:cNvPicPr preferRelativeResize="0"/>
          <p:nvPr/>
        </p:nvPicPr>
        <p:blipFill>
          <a:blip r:embed="rId4">
            <a:alphaModFix/>
          </a:blip>
          <a:stretch>
            <a:fillRect/>
          </a:stretch>
        </p:blipFill>
        <p:spPr>
          <a:xfrm>
            <a:off x="4813775" y="2719075"/>
            <a:ext cx="1634538" cy="1849800"/>
          </a:xfrm>
          <a:prstGeom prst="rect">
            <a:avLst/>
          </a:prstGeom>
          <a:noFill/>
          <a:ln>
            <a:noFill/>
          </a:ln>
        </p:spPr>
      </p:pic>
      <p:pic>
        <p:nvPicPr>
          <p:cNvPr id="64" name="Google Shape;64;p14"/>
          <p:cNvPicPr preferRelativeResize="0"/>
          <p:nvPr/>
        </p:nvPicPr>
        <p:blipFill rotWithShape="1">
          <a:blip r:embed="rId5">
            <a:alphaModFix/>
          </a:blip>
          <a:srcRect b="16611" l="0" r="0" t="0"/>
          <a:stretch/>
        </p:blipFill>
        <p:spPr>
          <a:xfrm>
            <a:off x="6448325" y="2590082"/>
            <a:ext cx="2238474" cy="1400045"/>
          </a:xfrm>
          <a:prstGeom prst="rect">
            <a:avLst/>
          </a:prstGeom>
          <a:noFill/>
          <a:ln>
            <a:noFill/>
          </a:ln>
        </p:spPr>
      </p:pic>
      <p:pic>
        <p:nvPicPr>
          <p:cNvPr id="65" name="Google Shape;65;p14"/>
          <p:cNvPicPr preferRelativeResize="0"/>
          <p:nvPr/>
        </p:nvPicPr>
        <p:blipFill rotWithShape="1">
          <a:blip r:embed="rId6">
            <a:alphaModFix/>
          </a:blip>
          <a:srcRect b="10583" l="9371" r="0" t="20955"/>
          <a:stretch/>
        </p:blipFill>
        <p:spPr>
          <a:xfrm>
            <a:off x="6448325" y="457200"/>
            <a:ext cx="2238473" cy="17925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208" name="Shape 208"/>
        <p:cNvGrpSpPr/>
        <p:nvPr/>
      </p:nvGrpSpPr>
      <p:grpSpPr>
        <a:xfrm>
          <a:off x="0" y="0"/>
          <a:ext cx="0" cy="0"/>
          <a:chOff x="0" y="0"/>
          <a:chExt cx="0" cy="0"/>
        </a:xfrm>
      </p:grpSpPr>
      <p:sp>
        <p:nvSpPr>
          <p:cNvPr id="209" name="Google Shape;209;p32"/>
          <p:cNvSpPr txBox="1"/>
          <p:nvPr>
            <p:ph type="title"/>
          </p:nvPr>
        </p:nvSpPr>
        <p:spPr>
          <a:xfrm>
            <a:off x="4572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SemiBold"/>
                <a:ea typeface="Roboto Mono SemiBold"/>
                <a:cs typeface="Roboto Mono SemiBold"/>
                <a:sym typeface="Roboto Mono SemiBold"/>
              </a:rPr>
              <a:t>Contact me</a:t>
            </a:r>
            <a:endParaRPr>
              <a:latin typeface="Roboto Mono SemiBold"/>
              <a:ea typeface="Roboto Mono SemiBold"/>
              <a:cs typeface="Roboto Mono SemiBold"/>
              <a:sym typeface="Roboto Mono SemiBold"/>
            </a:endParaRPr>
          </a:p>
        </p:txBody>
      </p:sp>
      <p:sp>
        <p:nvSpPr>
          <p:cNvPr id="210" name="Google Shape;210;p32"/>
          <p:cNvSpPr txBox="1"/>
          <p:nvPr>
            <p:ph idx="1" type="body"/>
          </p:nvPr>
        </p:nvSpPr>
        <p:spPr>
          <a:xfrm>
            <a:off x="4572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Roboto Mono"/>
                <a:ea typeface="Roboto Mono"/>
                <a:cs typeface="Roboto Mono"/>
                <a:sym typeface="Roboto Mono"/>
              </a:rPr>
              <a:t>GitHub:</a:t>
            </a:r>
            <a:r>
              <a:rPr lang="en"/>
              <a:t> retrojb</a:t>
            </a:r>
            <a:endParaRPr/>
          </a:p>
          <a:p>
            <a:pPr indent="0" lvl="0" marL="0" rtl="0" algn="l">
              <a:spcBef>
                <a:spcPts val="1200"/>
              </a:spcBef>
              <a:spcAft>
                <a:spcPts val="0"/>
              </a:spcAft>
              <a:buNone/>
            </a:pPr>
            <a:r>
              <a:rPr b="1" lang="en">
                <a:solidFill>
                  <a:schemeClr val="dk1"/>
                </a:solidFill>
                <a:latin typeface="Roboto Mono"/>
                <a:ea typeface="Roboto Mono"/>
                <a:cs typeface="Roboto Mono"/>
                <a:sym typeface="Roboto Mono"/>
              </a:rPr>
              <a:t>X</a:t>
            </a:r>
            <a:r>
              <a:rPr b="1" lang="en">
                <a:solidFill>
                  <a:schemeClr val="dk1"/>
                </a:solidFill>
                <a:latin typeface="Roboto Mono"/>
                <a:ea typeface="Roboto Mono"/>
                <a:cs typeface="Roboto Mono"/>
                <a:sym typeface="Roboto Mono"/>
              </a:rPr>
              <a:t>:</a:t>
            </a:r>
            <a:r>
              <a:rPr lang="en"/>
              <a:t> @johnbaltes6</a:t>
            </a:r>
            <a:endParaRPr/>
          </a:p>
          <a:p>
            <a:pPr indent="0" lvl="0" marL="0" rtl="0" algn="l">
              <a:spcBef>
                <a:spcPts val="1200"/>
              </a:spcBef>
              <a:spcAft>
                <a:spcPts val="0"/>
              </a:spcAft>
              <a:buNone/>
            </a:pPr>
            <a:r>
              <a:rPr b="1" lang="en">
                <a:solidFill>
                  <a:schemeClr val="dk1"/>
                </a:solidFill>
                <a:latin typeface="Roboto Mono"/>
                <a:ea typeface="Roboto Mono"/>
                <a:cs typeface="Roboto Mono"/>
                <a:sym typeface="Roboto Mono"/>
              </a:rPr>
              <a:t>LinkedIn:</a:t>
            </a:r>
            <a:r>
              <a:rPr lang="en"/>
              <a:t> j</a:t>
            </a:r>
            <a:r>
              <a:rPr lang="en"/>
              <a:t>ohn-baltes</a:t>
            </a:r>
            <a:endParaRPr/>
          </a:p>
          <a:p>
            <a:pPr indent="0" lvl="0" marL="0" rtl="0" algn="l">
              <a:spcBef>
                <a:spcPts val="1200"/>
              </a:spcBef>
              <a:spcAft>
                <a:spcPts val="0"/>
              </a:spcAft>
              <a:buNone/>
            </a:pPr>
            <a:r>
              <a:rPr b="1" lang="en">
                <a:solidFill>
                  <a:schemeClr val="dk1"/>
                </a:solidFill>
                <a:latin typeface="Roboto Mono"/>
                <a:ea typeface="Roboto Mono"/>
                <a:cs typeface="Roboto Mono"/>
                <a:sym typeface="Roboto Mono"/>
              </a:rPr>
              <a:t>Email:</a:t>
            </a:r>
            <a:r>
              <a:rPr b="1" lang="en">
                <a:latin typeface="Roboto Mono"/>
                <a:ea typeface="Roboto Mono"/>
                <a:cs typeface="Roboto Mono"/>
                <a:sym typeface="Roboto Mono"/>
              </a:rPr>
              <a:t> </a:t>
            </a:r>
            <a:r>
              <a:rPr lang="en"/>
              <a:t>baltescartography@gmail.com</a:t>
            </a:r>
            <a:endParaRPr/>
          </a:p>
          <a:p>
            <a:pPr indent="0" lvl="0" marL="0" rtl="0" algn="l">
              <a:spcBef>
                <a:spcPts val="1200"/>
              </a:spcBef>
              <a:spcAft>
                <a:spcPts val="1200"/>
              </a:spcAft>
              <a:buNone/>
            </a:pPr>
            <a:r>
              <a:t/>
            </a:r>
            <a:endParaRPr/>
          </a:p>
        </p:txBody>
      </p:sp>
      <p:pic>
        <p:nvPicPr>
          <p:cNvPr id="211" name="Google Shape;211;p32"/>
          <p:cNvPicPr preferRelativeResize="0"/>
          <p:nvPr/>
        </p:nvPicPr>
        <p:blipFill>
          <a:blip r:embed="rId3">
            <a:alphaModFix/>
          </a:blip>
          <a:stretch>
            <a:fillRect/>
          </a:stretch>
        </p:blipFill>
        <p:spPr>
          <a:xfrm>
            <a:off x="6992007" y="914400"/>
            <a:ext cx="1694793" cy="1656275"/>
          </a:xfrm>
          <a:prstGeom prst="rect">
            <a:avLst/>
          </a:prstGeom>
          <a:noFill/>
          <a:ln>
            <a:noFill/>
          </a:ln>
        </p:spPr>
      </p:pic>
      <p:pic>
        <p:nvPicPr>
          <p:cNvPr id="212" name="Google Shape;212;p32"/>
          <p:cNvPicPr preferRelativeResize="0"/>
          <p:nvPr/>
        </p:nvPicPr>
        <p:blipFill>
          <a:blip r:embed="rId4">
            <a:alphaModFix/>
          </a:blip>
          <a:stretch>
            <a:fillRect/>
          </a:stretch>
        </p:blipFill>
        <p:spPr>
          <a:xfrm>
            <a:off x="5791975" y="3212525"/>
            <a:ext cx="1676400" cy="1638300"/>
          </a:xfrm>
          <a:prstGeom prst="rect">
            <a:avLst/>
          </a:prstGeom>
          <a:noFill/>
          <a:ln>
            <a:noFill/>
          </a:ln>
        </p:spPr>
      </p:pic>
      <p:pic>
        <p:nvPicPr>
          <p:cNvPr id="213" name="Google Shape;213;p32"/>
          <p:cNvPicPr preferRelativeResize="0"/>
          <p:nvPr/>
        </p:nvPicPr>
        <p:blipFill>
          <a:blip r:embed="rId5">
            <a:alphaModFix/>
          </a:blip>
          <a:stretch>
            <a:fillRect/>
          </a:stretch>
        </p:blipFill>
        <p:spPr>
          <a:xfrm>
            <a:off x="4686300" y="923388"/>
            <a:ext cx="1676400" cy="1638300"/>
          </a:xfrm>
          <a:prstGeom prst="rect">
            <a:avLst/>
          </a:prstGeom>
          <a:noFill/>
          <a:ln>
            <a:noFill/>
          </a:ln>
        </p:spPr>
      </p:pic>
      <p:pic>
        <p:nvPicPr>
          <p:cNvPr id="214" name="Google Shape;214;p32"/>
          <p:cNvPicPr preferRelativeResize="0"/>
          <p:nvPr/>
        </p:nvPicPr>
        <p:blipFill>
          <a:blip r:embed="rId6">
            <a:alphaModFix/>
          </a:blip>
          <a:stretch>
            <a:fillRect/>
          </a:stretch>
        </p:blipFill>
        <p:spPr>
          <a:xfrm>
            <a:off x="5196048" y="208875"/>
            <a:ext cx="751876" cy="751876"/>
          </a:xfrm>
          <a:prstGeom prst="rect">
            <a:avLst/>
          </a:prstGeom>
          <a:noFill/>
          <a:ln>
            <a:noFill/>
          </a:ln>
        </p:spPr>
      </p:pic>
      <p:pic>
        <p:nvPicPr>
          <p:cNvPr id="215" name="Google Shape;215;p32"/>
          <p:cNvPicPr preferRelativeResize="0"/>
          <p:nvPr/>
        </p:nvPicPr>
        <p:blipFill>
          <a:blip r:embed="rId7">
            <a:alphaModFix/>
          </a:blip>
          <a:stretch>
            <a:fillRect/>
          </a:stretch>
        </p:blipFill>
        <p:spPr>
          <a:xfrm>
            <a:off x="7324411" y="208875"/>
            <a:ext cx="1029976" cy="751875"/>
          </a:xfrm>
          <a:prstGeom prst="rect">
            <a:avLst/>
          </a:prstGeom>
          <a:noFill/>
          <a:ln>
            <a:noFill/>
          </a:ln>
        </p:spPr>
      </p:pic>
      <p:pic>
        <p:nvPicPr>
          <p:cNvPr id="216" name="Google Shape;216;p32"/>
          <p:cNvPicPr preferRelativeResize="0"/>
          <p:nvPr/>
        </p:nvPicPr>
        <p:blipFill>
          <a:blip r:embed="rId8">
            <a:alphaModFix/>
          </a:blip>
          <a:stretch>
            <a:fillRect/>
          </a:stretch>
        </p:blipFill>
        <p:spPr>
          <a:xfrm>
            <a:off x="6239650" y="2510450"/>
            <a:ext cx="781050" cy="781050"/>
          </a:xfrm>
          <a:prstGeom prst="rect">
            <a:avLst/>
          </a:prstGeom>
          <a:noFill/>
          <a:ln>
            <a:noFill/>
          </a:ln>
        </p:spPr>
      </p:pic>
      <p:sp>
        <p:nvSpPr>
          <p:cNvPr id="217" name="Google Shape;217;p32"/>
          <p:cNvSpPr txBox="1"/>
          <p:nvPr/>
        </p:nvSpPr>
        <p:spPr>
          <a:xfrm>
            <a:off x="457200" y="3033025"/>
            <a:ext cx="3642000" cy="15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Mono"/>
                <a:ea typeface="Roboto Mono"/>
                <a:cs typeface="Roboto Mono"/>
                <a:sym typeface="Roboto Mono"/>
              </a:rPr>
              <a:t>Huge shout out to Reddit for the memes in r/</a:t>
            </a:r>
            <a:r>
              <a:rPr b="1" lang="en" sz="1500">
                <a:solidFill>
                  <a:schemeClr val="dk1"/>
                </a:solidFill>
                <a:latin typeface="Roboto Mono"/>
                <a:ea typeface="Roboto Mono"/>
                <a:cs typeface="Roboto Mono"/>
                <a:sym typeface="Roboto Mono"/>
              </a:rPr>
              <a:t>programming</a:t>
            </a:r>
            <a:endParaRPr b="1" sz="15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500">
                <a:solidFill>
                  <a:schemeClr val="dk1"/>
                </a:solidFill>
                <a:latin typeface="Roboto Mono"/>
                <a:ea typeface="Roboto Mono"/>
                <a:cs typeface="Roboto Mono"/>
                <a:sym typeface="Roboto Mono"/>
              </a:rPr>
              <a:t>Turbo Repo, Lerna, QR Code Generator, monorepo.tools, </a:t>
            </a:r>
            <a:endParaRPr b="1" sz="1500">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https://monorepo.tools/#what-is-a-monorepo</a:t>
            </a:r>
            <a:endParaRPr/>
          </a:p>
          <a:p>
            <a:pPr indent="0" lvl="0" marL="0" rtl="0" algn="l">
              <a:spcBef>
                <a:spcPts val="1200"/>
              </a:spcBef>
              <a:spcAft>
                <a:spcPts val="0"/>
              </a:spcAft>
              <a:buNone/>
            </a:pPr>
            <a:r>
              <a:rPr lang="en" u="sng">
                <a:solidFill>
                  <a:schemeClr val="hlink"/>
                </a:solidFill>
                <a:hlinkClick r:id="rId4"/>
              </a:rPr>
              <a:t>https://medium.com/tech-bits-pub/why-you-should-consider-monorepo-and-nx-for-your-project-f4993e95de3f</a:t>
            </a:r>
            <a:endParaRPr/>
          </a:p>
          <a:p>
            <a:pPr indent="0" lvl="0" marL="0" rtl="0" algn="l">
              <a:spcBef>
                <a:spcPts val="1200"/>
              </a:spcBef>
              <a:spcAft>
                <a:spcPts val="0"/>
              </a:spcAft>
              <a:buNone/>
            </a:pPr>
            <a:r>
              <a:rPr lang="en" u="sng">
                <a:solidFill>
                  <a:schemeClr val="hlink"/>
                </a:solidFill>
                <a:hlinkClick r:id="rId5"/>
              </a:rPr>
              <a:t>https://lerna.js.org/docs/introduction</a:t>
            </a:r>
            <a:endParaRPr/>
          </a:p>
          <a:p>
            <a:pPr indent="0" lvl="0" marL="0" rtl="0" algn="l">
              <a:spcBef>
                <a:spcPts val="1200"/>
              </a:spcBef>
              <a:spcAft>
                <a:spcPts val="0"/>
              </a:spcAft>
              <a:buNone/>
            </a:pPr>
            <a:r>
              <a:rPr lang="en" u="sng">
                <a:solidFill>
                  <a:schemeClr val="hlink"/>
                </a:solidFill>
                <a:hlinkClick r:id="rId6"/>
              </a:rPr>
              <a:t>https://turbo.build/repo/docs/installing</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227" name="Shape 227"/>
        <p:cNvGrpSpPr/>
        <p:nvPr/>
      </p:nvGrpSpPr>
      <p:grpSpPr>
        <a:xfrm>
          <a:off x="0" y="0"/>
          <a:ext cx="0" cy="0"/>
          <a:chOff x="0" y="0"/>
          <a:chExt cx="0" cy="0"/>
        </a:xfrm>
      </p:grpSpPr>
      <p:pic>
        <p:nvPicPr>
          <p:cNvPr id="228" name="Google Shape;228;p34"/>
          <p:cNvPicPr preferRelativeResize="0"/>
          <p:nvPr/>
        </p:nvPicPr>
        <p:blipFill>
          <a:blip r:embed="rId3">
            <a:alphaModFix/>
          </a:blip>
          <a:stretch>
            <a:fillRect/>
          </a:stretch>
        </p:blipFill>
        <p:spPr>
          <a:xfrm>
            <a:off x="152400" y="559650"/>
            <a:ext cx="8839201" cy="40241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457200" y="763950"/>
            <a:ext cx="2662500" cy="54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Nationwide</a:t>
            </a:r>
            <a:endParaRPr>
              <a:latin typeface="Roboto Medium"/>
              <a:ea typeface="Roboto Medium"/>
              <a:cs typeface="Roboto Medium"/>
              <a:sym typeface="Roboto Medium"/>
            </a:endParaRPr>
          </a:p>
        </p:txBody>
      </p:sp>
      <p:sp>
        <p:nvSpPr>
          <p:cNvPr id="71" name="Google Shape;71;p15"/>
          <p:cNvSpPr txBox="1"/>
          <p:nvPr>
            <p:ph idx="1" type="body"/>
          </p:nvPr>
        </p:nvSpPr>
        <p:spPr>
          <a:xfrm>
            <a:off x="457200" y="1389600"/>
            <a:ext cx="26625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Nationwide Mobile </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Angular, Cordova, Ionic</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Nationwide Internal Resource tracker</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Microservices / Polyrepo</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Angular, Java, AWS, Docker, K8s</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Nationwide Cybersecurity</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Angular, Azure, IAM</a:t>
            </a:r>
            <a:endParaRPr>
              <a:solidFill>
                <a:schemeClr val="dk1"/>
              </a:solidFill>
              <a:latin typeface="Roboto"/>
              <a:ea typeface="Roboto"/>
              <a:cs typeface="Roboto"/>
              <a:sym typeface="Roboto"/>
            </a:endParaRPr>
          </a:p>
        </p:txBody>
      </p:sp>
      <p:sp>
        <p:nvSpPr>
          <p:cNvPr id="72" name="Google Shape;72;p15"/>
          <p:cNvSpPr txBox="1"/>
          <p:nvPr>
            <p:ph idx="1" type="body"/>
          </p:nvPr>
        </p:nvSpPr>
        <p:spPr>
          <a:xfrm>
            <a:off x="3300600" y="1399050"/>
            <a:ext cx="26625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Physical Asset Management </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Microservices</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React, AWS, Docker, K8’s </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Cloud Library 2.0 (Bibliotheca)</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Microservices</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React, Java, AWS, K8’s</a:t>
            </a:r>
            <a:endParaRPr>
              <a:solidFill>
                <a:schemeClr val="dk1"/>
              </a:solidFill>
              <a:latin typeface="Roboto"/>
              <a:ea typeface="Roboto"/>
              <a:cs typeface="Roboto"/>
              <a:sym typeface="Roboto"/>
            </a:endParaRPr>
          </a:p>
        </p:txBody>
      </p:sp>
      <p:sp>
        <p:nvSpPr>
          <p:cNvPr id="73" name="Google Shape;73;p15"/>
          <p:cNvSpPr txBox="1"/>
          <p:nvPr>
            <p:ph idx="1" type="body"/>
          </p:nvPr>
        </p:nvSpPr>
        <p:spPr>
          <a:xfrm>
            <a:off x="6144000" y="1338900"/>
            <a:ext cx="2662500" cy="3239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Owner Portal</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React Native web</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Owner Web</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Monorepo</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React, .NET, jQuery, AWS</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Design System</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Monorepo</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React Native, Lerna, NodeJS, CI/CD</a:t>
            </a:r>
            <a:endParaRPr>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Design System 2</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Monorepo</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React Native, Turbo Repo, NodeJS, CI/CD</a:t>
            </a:r>
            <a:endParaRPr>
              <a:solidFill>
                <a:schemeClr val="dk1"/>
              </a:solidFill>
              <a:latin typeface="Roboto"/>
              <a:ea typeface="Roboto"/>
              <a:cs typeface="Roboto"/>
              <a:sym typeface="Roboto"/>
            </a:endParaRPr>
          </a:p>
        </p:txBody>
      </p:sp>
      <p:sp>
        <p:nvSpPr>
          <p:cNvPr id="74" name="Google Shape;74;p15"/>
          <p:cNvSpPr txBox="1"/>
          <p:nvPr>
            <p:ph type="title"/>
          </p:nvPr>
        </p:nvSpPr>
        <p:spPr>
          <a:xfrm>
            <a:off x="3300600" y="763800"/>
            <a:ext cx="2662500" cy="54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Smart Cosmos</a:t>
            </a:r>
            <a:endParaRPr>
              <a:latin typeface="Roboto Medium"/>
              <a:ea typeface="Roboto Medium"/>
              <a:cs typeface="Roboto Medium"/>
              <a:sym typeface="Roboto Medium"/>
            </a:endParaRPr>
          </a:p>
        </p:txBody>
      </p:sp>
      <p:sp>
        <p:nvSpPr>
          <p:cNvPr id="75" name="Google Shape;75;p15"/>
          <p:cNvSpPr txBox="1"/>
          <p:nvPr>
            <p:ph type="title"/>
          </p:nvPr>
        </p:nvSpPr>
        <p:spPr>
          <a:xfrm>
            <a:off x="6144000" y="763800"/>
            <a:ext cx="2662500" cy="54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NetJets</a:t>
            </a:r>
            <a:endParaRPr>
              <a:latin typeface="Roboto Medium"/>
              <a:ea typeface="Roboto Medium"/>
              <a:cs typeface="Roboto Medium"/>
              <a:sym typeface="Roboto Medium"/>
            </a:endParaRPr>
          </a:p>
        </p:txBody>
      </p:sp>
      <p:sp>
        <p:nvSpPr>
          <p:cNvPr id="76" name="Google Shape;76;p15"/>
          <p:cNvSpPr txBox="1"/>
          <p:nvPr>
            <p:ph type="title"/>
          </p:nvPr>
        </p:nvSpPr>
        <p:spPr>
          <a:xfrm>
            <a:off x="457200" y="79350"/>
            <a:ext cx="8229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latin typeface="Roboto Black"/>
                <a:ea typeface="Roboto Black"/>
                <a:cs typeface="Roboto Black"/>
                <a:sym typeface="Roboto Black"/>
              </a:rPr>
              <a:t>My Technological background</a:t>
            </a:r>
            <a:endParaRPr sz="2800">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57200" y="457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So what is a monorepo?</a:t>
            </a:r>
            <a:endParaRPr>
              <a:latin typeface="Roboto Black"/>
              <a:ea typeface="Roboto Black"/>
              <a:cs typeface="Roboto Black"/>
              <a:sym typeface="Roboto Black"/>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Until joining NetJets, I believed that poly repos were the best practice for code.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At its core a monorepo is a software </a:t>
            </a:r>
            <a:r>
              <a:rPr lang="en">
                <a:solidFill>
                  <a:schemeClr val="dk1"/>
                </a:solidFill>
                <a:latin typeface="Roboto"/>
                <a:ea typeface="Roboto"/>
                <a:cs typeface="Roboto"/>
                <a:sym typeface="Roboto"/>
              </a:rPr>
              <a:t>strategy</a:t>
            </a:r>
            <a:r>
              <a:rPr lang="en">
                <a:solidFill>
                  <a:schemeClr val="dk1"/>
                </a:solidFill>
                <a:latin typeface="Roboto"/>
                <a:ea typeface="Roboto"/>
                <a:cs typeface="Roboto"/>
                <a:sym typeface="Roboto"/>
              </a:rPr>
              <a:t> for containing any number of projects in a single VCS. </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This practice dates back to the turn of the millenia thru the strategy of shared codebases. </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Defined by having multiple distinct projects with well-defined relationships. </a:t>
            </a:r>
            <a:endParaRPr>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This level of organization and strategy is how we avoid a monolithic repo. A large repo lacking encapsulation and division of parts. </a:t>
            </a:r>
            <a:endParaRPr>
              <a:solidFill>
                <a:schemeClr val="dk1"/>
              </a:solidFill>
              <a:latin typeface="Roboto"/>
              <a:ea typeface="Roboto"/>
              <a:cs typeface="Roboto"/>
              <a:sym typeface="Roboto"/>
            </a:endParaRPr>
          </a:p>
          <a:p>
            <a:pPr indent="0" lvl="0" marL="914400" rtl="0" algn="l">
              <a:spcBef>
                <a:spcPts val="1200"/>
              </a:spcBef>
              <a:spcAft>
                <a:spcPts val="1200"/>
              </a:spcAft>
              <a:buNone/>
            </a:pPr>
            <a:r>
              <a:t/>
            </a:r>
            <a:endParaRPr>
              <a:solidFill>
                <a:schemeClr val="dk1"/>
              </a:solidFill>
              <a:latin typeface="Roboto"/>
              <a:ea typeface="Roboto"/>
              <a:cs typeface="Roboto"/>
              <a:sym typeface="Roboto"/>
            </a:endParaRPr>
          </a:p>
        </p:txBody>
      </p:sp>
      <p:sp>
        <p:nvSpPr>
          <p:cNvPr id="83" name="Google Shape;83;p16"/>
          <p:cNvSpPr txBox="1"/>
          <p:nvPr/>
        </p:nvSpPr>
        <p:spPr>
          <a:xfrm>
            <a:off x="6122500" y="1563750"/>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84" name="Google Shape;84;p16"/>
          <p:cNvCxnSpPr/>
          <p:nvPr/>
        </p:nvCxnSpPr>
        <p:spPr>
          <a:xfrm>
            <a:off x="6559825" y="636100"/>
            <a:ext cx="0" cy="3591300"/>
          </a:xfrm>
          <a:prstGeom prst="straightConnector1">
            <a:avLst/>
          </a:prstGeom>
          <a:noFill/>
          <a:ln cap="flat" cmpd="sng" w="38100">
            <a:solidFill>
              <a:schemeClr val="dk1"/>
            </a:solidFill>
            <a:prstDash val="dot"/>
            <a:round/>
            <a:headEnd len="med" w="med" type="none"/>
            <a:tailEnd len="med" w="med" type="none"/>
          </a:ln>
        </p:spPr>
      </p:cxnSp>
      <p:cxnSp>
        <p:nvCxnSpPr>
          <p:cNvPr id="85" name="Google Shape;85;p16"/>
          <p:cNvCxnSpPr/>
          <p:nvPr/>
        </p:nvCxnSpPr>
        <p:spPr>
          <a:xfrm rot="10800000">
            <a:off x="4572025" y="2478150"/>
            <a:ext cx="4121400" cy="0"/>
          </a:xfrm>
          <a:prstGeom prst="straightConnector1">
            <a:avLst/>
          </a:prstGeom>
          <a:noFill/>
          <a:ln cap="flat" cmpd="sng" w="38100">
            <a:solidFill>
              <a:schemeClr val="dk1"/>
            </a:solidFill>
            <a:prstDash val="dot"/>
            <a:round/>
            <a:headEnd len="med" w="med" type="none"/>
            <a:tailEnd len="med" w="med" type="none"/>
          </a:ln>
        </p:spPr>
      </p:cxnSp>
      <p:sp>
        <p:nvSpPr>
          <p:cNvPr id="86" name="Google Shape;86;p16"/>
          <p:cNvSpPr txBox="1"/>
          <p:nvPr/>
        </p:nvSpPr>
        <p:spPr>
          <a:xfrm>
            <a:off x="6109225" y="357750"/>
            <a:ext cx="901200" cy="1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5691775" y="211950"/>
            <a:ext cx="17361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Monorepo</a:t>
            </a:r>
            <a:endParaRPr b="1">
              <a:solidFill>
                <a:schemeClr val="dk1"/>
              </a:solidFill>
              <a:latin typeface="Roboto"/>
              <a:ea typeface="Roboto"/>
              <a:cs typeface="Roboto"/>
              <a:sym typeface="Roboto"/>
            </a:endParaRPr>
          </a:p>
        </p:txBody>
      </p:sp>
      <p:sp>
        <p:nvSpPr>
          <p:cNvPr id="88" name="Google Shape;88;p16"/>
          <p:cNvSpPr txBox="1"/>
          <p:nvPr/>
        </p:nvSpPr>
        <p:spPr>
          <a:xfrm>
            <a:off x="4386400" y="2133450"/>
            <a:ext cx="1736100" cy="3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Modular</a:t>
            </a:r>
            <a:endParaRPr b="1">
              <a:solidFill>
                <a:schemeClr val="dk1"/>
              </a:solidFill>
              <a:latin typeface="Roboto"/>
              <a:ea typeface="Roboto"/>
              <a:cs typeface="Roboto"/>
              <a:sym typeface="Roboto"/>
            </a:endParaRPr>
          </a:p>
        </p:txBody>
      </p:sp>
      <p:sp>
        <p:nvSpPr>
          <p:cNvPr id="89" name="Google Shape;89;p16"/>
          <p:cNvSpPr txBox="1"/>
          <p:nvPr/>
        </p:nvSpPr>
        <p:spPr>
          <a:xfrm>
            <a:off x="5691775" y="4227400"/>
            <a:ext cx="17361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Polyrepo</a:t>
            </a:r>
            <a:endParaRPr b="1">
              <a:solidFill>
                <a:schemeClr val="dk1"/>
              </a:solidFill>
              <a:latin typeface="Roboto"/>
              <a:ea typeface="Roboto"/>
              <a:cs typeface="Roboto"/>
              <a:sym typeface="Roboto"/>
            </a:endParaRPr>
          </a:p>
        </p:txBody>
      </p:sp>
      <p:sp>
        <p:nvSpPr>
          <p:cNvPr id="90" name="Google Shape;90;p16"/>
          <p:cNvSpPr txBox="1"/>
          <p:nvPr/>
        </p:nvSpPr>
        <p:spPr>
          <a:xfrm>
            <a:off x="7474300" y="2133450"/>
            <a:ext cx="1418100" cy="34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Monolith</a:t>
            </a:r>
            <a:endParaRPr b="1">
              <a:solidFill>
                <a:schemeClr val="dk1"/>
              </a:solidFill>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4677309" y="872209"/>
            <a:ext cx="1694390" cy="572700"/>
          </a:xfrm>
          <a:prstGeom prst="rect">
            <a:avLst/>
          </a:prstGeom>
          <a:noFill/>
          <a:ln>
            <a:noFill/>
          </a:ln>
        </p:spPr>
      </p:pic>
      <p:pic>
        <p:nvPicPr>
          <p:cNvPr id="92" name="Google Shape;92;p16"/>
          <p:cNvPicPr preferRelativeResize="0"/>
          <p:nvPr/>
        </p:nvPicPr>
        <p:blipFill>
          <a:blip r:embed="rId4">
            <a:alphaModFix/>
          </a:blip>
          <a:stretch>
            <a:fillRect/>
          </a:stretch>
        </p:blipFill>
        <p:spPr>
          <a:xfrm>
            <a:off x="4750337" y="3669098"/>
            <a:ext cx="1370767" cy="344700"/>
          </a:xfrm>
          <a:prstGeom prst="rect">
            <a:avLst/>
          </a:prstGeom>
          <a:noFill/>
          <a:ln>
            <a:noFill/>
          </a:ln>
        </p:spPr>
      </p:pic>
      <p:sp>
        <p:nvSpPr>
          <p:cNvPr id="93" name="Google Shape;93;p16"/>
          <p:cNvSpPr/>
          <p:nvPr/>
        </p:nvSpPr>
        <p:spPr>
          <a:xfrm>
            <a:off x="7142800" y="3144200"/>
            <a:ext cx="1478100" cy="869700"/>
          </a:xfrm>
          <a:prstGeom prst="round2DiagRect">
            <a:avLst>
              <a:gd fmla="val 16667" name="adj1"/>
              <a:gd fmla="val 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7098250" y="3228800"/>
            <a:ext cx="1567200" cy="7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Mono"/>
                <a:ea typeface="Roboto Mono"/>
                <a:cs typeface="Roboto Mono"/>
                <a:sym typeface="Roboto Mono"/>
              </a:rPr>
              <a:t>Most Enterprise projects </a:t>
            </a:r>
            <a:endParaRPr b="1">
              <a:latin typeface="Roboto Mono"/>
              <a:ea typeface="Roboto Mono"/>
              <a:cs typeface="Roboto Mono"/>
              <a:sym typeface="Roboto Mono"/>
            </a:endParaRPr>
          </a:p>
        </p:txBody>
      </p:sp>
      <p:sp>
        <p:nvSpPr>
          <p:cNvPr id="95" name="Google Shape;95;p16"/>
          <p:cNvSpPr/>
          <p:nvPr/>
        </p:nvSpPr>
        <p:spPr>
          <a:xfrm>
            <a:off x="6773500" y="1577875"/>
            <a:ext cx="700800" cy="629700"/>
          </a:xfrm>
          <a:prstGeom prst="star5">
            <a:avLst>
              <a:gd fmla="val 19098" name="adj"/>
              <a:gd fmla="val 105146" name="hf"/>
              <a:gd fmla="val 110557" name="vf"/>
            </a:avLst>
          </a:prstGeom>
          <a:solidFill>
            <a:srgbClr val="FFFF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273800" y="34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Poly Repos </a:t>
            </a:r>
            <a:endParaRPr>
              <a:latin typeface="Roboto Black"/>
              <a:ea typeface="Roboto Black"/>
              <a:cs typeface="Roboto Black"/>
              <a:sym typeface="Roboto Black"/>
            </a:endParaRPr>
          </a:p>
        </p:txBody>
      </p:sp>
      <p:sp>
        <p:nvSpPr>
          <p:cNvPr id="101" name="Google Shape;10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Pros: </a:t>
            </a:r>
            <a:endParaRPr b="1">
              <a:solidFill>
                <a:schemeClr val="dk1"/>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oboto"/>
              <a:buChar char="●"/>
            </a:pPr>
            <a:r>
              <a:rPr lang="en">
                <a:solidFill>
                  <a:schemeClr val="dk1"/>
                </a:solidFill>
                <a:latin typeface="Roboto"/>
                <a:ea typeface="Roboto"/>
                <a:cs typeface="Roboto"/>
                <a:sym typeface="Roboto"/>
              </a:rPr>
              <a:t>Team autonomy,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Tech stack choice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Smaller logical code repos.</a:t>
            </a:r>
            <a:endParaRPr>
              <a:solidFill>
                <a:schemeClr val="dk1"/>
              </a:solidFill>
              <a:latin typeface="Roboto"/>
              <a:ea typeface="Roboto"/>
              <a:cs typeface="Roboto"/>
              <a:sym typeface="Roboto"/>
            </a:endParaRPr>
          </a:p>
          <a:p>
            <a:pPr indent="0" lvl="0" marL="0" rtl="0" algn="l">
              <a:spcBef>
                <a:spcPts val="1200"/>
              </a:spcBef>
              <a:spcAft>
                <a:spcPts val="0"/>
              </a:spcAft>
              <a:buNone/>
            </a:pPr>
            <a:r>
              <a:rPr b="1" lang="en">
                <a:solidFill>
                  <a:schemeClr val="dk1"/>
                </a:solidFill>
                <a:latin typeface="Roboto"/>
                <a:ea typeface="Roboto"/>
                <a:cs typeface="Roboto"/>
                <a:sym typeface="Roboto"/>
              </a:rPr>
              <a:t>Cons: </a:t>
            </a:r>
            <a:endParaRPr b="1">
              <a:solidFill>
                <a:schemeClr val="dk1"/>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oboto"/>
              <a:buChar char="●"/>
            </a:pPr>
            <a:r>
              <a:rPr lang="en">
                <a:solidFill>
                  <a:schemeClr val="dk1"/>
                </a:solidFill>
                <a:latin typeface="Roboto"/>
                <a:ea typeface="Roboto"/>
                <a:cs typeface="Roboto"/>
                <a:sym typeface="Roboto"/>
              </a:rPr>
              <a:t>Difficulty in code sharing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Duplicate code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Difficulty with shared libs and versions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Inconsistent tooling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Overhead in creating, configuring and connecting new projects. </a:t>
            </a:r>
            <a:endParaRPr>
              <a:solidFill>
                <a:schemeClr val="dk1"/>
              </a:solidFill>
              <a:latin typeface="Roboto"/>
              <a:ea typeface="Roboto"/>
              <a:cs typeface="Roboto"/>
              <a:sym typeface="Roboto"/>
            </a:endParaRPr>
          </a:p>
        </p:txBody>
      </p:sp>
      <p:sp>
        <p:nvSpPr>
          <p:cNvPr id="102" name="Google Shape;102;p17"/>
          <p:cNvSpPr txBox="1"/>
          <p:nvPr/>
        </p:nvSpPr>
        <p:spPr>
          <a:xfrm>
            <a:off x="457200" y="4703625"/>
            <a:ext cx="7057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This is a personal opinion</a:t>
            </a:r>
            <a:endParaRPr>
              <a:solidFill>
                <a:schemeClr val="dk1"/>
              </a:solidFill>
              <a:latin typeface="Roboto Light"/>
              <a:ea typeface="Roboto Light"/>
              <a:cs typeface="Roboto Light"/>
              <a:sym typeface="Roboto Light"/>
            </a:endParaRPr>
          </a:p>
        </p:txBody>
      </p:sp>
      <p:sp>
        <p:nvSpPr>
          <p:cNvPr id="103" name="Google Shape;103;p17"/>
          <p:cNvSpPr txBox="1"/>
          <p:nvPr/>
        </p:nvSpPr>
        <p:spPr>
          <a:xfrm>
            <a:off x="273800" y="1799125"/>
            <a:ext cx="4134900" cy="21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Many repositories usually consisting of singular build artifacts. Where each team has a repo(s) for each package, app or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273800" y="34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Black"/>
                <a:ea typeface="Roboto Black"/>
                <a:cs typeface="Roboto Black"/>
                <a:sym typeface="Roboto Black"/>
              </a:rPr>
              <a:t>Monorepo</a:t>
            </a:r>
            <a:endParaRPr>
              <a:latin typeface="Roboto Black"/>
              <a:ea typeface="Roboto Black"/>
              <a:cs typeface="Roboto Black"/>
              <a:sym typeface="Roboto Black"/>
            </a:endParaRPr>
          </a:p>
        </p:txBody>
      </p:sp>
      <p:sp>
        <p:nvSpPr>
          <p:cNvPr id="109" name="Google Shape;109;p18"/>
          <p:cNvSpPr txBox="1"/>
          <p:nvPr>
            <p:ph idx="2" type="body"/>
          </p:nvPr>
        </p:nvSpPr>
        <p:spPr>
          <a:xfrm>
            <a:off x="4832400" y="914400"/>
            <a:ext cx="3999900" cy="365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latin typeface="Roboto"/>
                <a:ea typeface="Roboto"/>
                <a:cs typeface="Roboto"/>
                <a:sym typeface="Roboto"/>
              </a:rPr>
              <a:t>Pros: </a:t>
            </a:r>
            <a:endParaRPr b="1">
              <a:solidFill>
                <a:schemeClr val="dk1"/>
              </a:solidFill>
              <a:latin typeface="Roboto"/>
              <a:ea typeface="Roboto"/>
              <a:cs typeface="Roboto"/>
              <a:sym typeface="Roboto"/>
            </a:endParaRPr>
          </a:p>
          <a:p>
            <a:pPr indent="-310832" lvl="0" marL="457200" rtl="0" algn="l">
              <a:spcBef>
                <a:spcPts val="1200"/>
              </a:spcBef>
              <a:spcAft>
                <a:spcPts val="0"/>
              </a:spcAft>
              <a:buClr>
                <a:schemeClr val="dk1"/>
              </a:buClr>
              <a:buSzPct val="100000"/>
              <a:buFont typeface="Roboto"/>
              <a:buChar char="●"/>
            </a:pPr>
            <a:r>
              <a:rPr lang="en">
                <a:solidFill>
                  <a:schemeClr val="dk1"/>
                </a:solidFill>
                <a:latin typeface="Roboto"/>
                <a:ea typeface="Roboto"/>
                <a:cs typeface="Roboto"/>
                <a:sym typeface="Roboto"/>
              </a:rPr>
              <a:t>Reduced breaking changes and easier versioning.</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E</a:t>
            </a:r>
            <a:r>
              <a:rPr lang="en">
                <a:solidFill>
                  <a:schemeClr val="dk1"/>
                </a:solidFill>
                <a:latin typeface="Roboto"/>
                <a:ea typeface="Roboto"/>
                <a:cs typeface="Roboto"/>
                <a:sym typeface="Roboto"/>
              </a:rPr>
              <a:t>ase of setting up new projects</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Quicker on boarding</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Smaller logical code packages and apps.</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Code consistency and quality.</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Rapid access of code across teams</a:t>
            </a:r>
            <a:endParaRPr>
              <a:solidFill>
                <a:schemeClr val="dk1"/>
              </a:solidFill>
              <a:latin typeface="Roboto"/>
              <a:ea typeface="Roboto"/>
              <a:cs typeface="Roboto"/>
              <a:sym typeface="Roboto"/>
            </a:endParaRPr>
          </a:p>
          <a:p>
            <a:pPr indent="0" lvl="0" marL="0" rtl="0" algn="l">
              <a:spcBef>
                <a:spcPts val="1200"/>
              </a:spcBef>
              <a:spcAft>
                <a:spcPts val="0"/>
              </a:spcAft>
              <a:buNone/>
            </a:pPr>
            <a:r>
              <a:rPr b="1" lang="en">
                <a:solidFill>
                  <a:schemeClr val="dk1"/>
                </a:solidFill>
                <a:latin typeface="Roboto"/>
                <a:ea typeface="Roboto"/>
                <a:cs typeface="Roboto"/>
                <a:sym typeface="Roboto"/>
              </a:rPr>
              <a:t>Cons: </a:t>
            </a:r>
            <a:endParaRPr b="1">
              <a:solidFill>
                <a:schemeClr val="dk1"/>
              </a:solidFill>
              <a:latin typeface="Roboto"/>
              <a:ea typeface="Roboto"/>
              <a:cs typeface="Roboto"/>
              <a:sym typeface="Roboto"/>
            </a:endParaRPr>
          </a:p>
          <a:p>
            <a:pPr indent="-310832" lvl="0" marL="457200" rtl="0" algn="l">
              <a:spcBef>
                <a:spcPts val="1200"/>
              </a:spcBef>
              <a:spcAft>
                <a:spcPts val="0"/>
              </a:spcAft>
              <a:buClr>
                <a:schemeClr val="dk1"/>
              </a:buClr>
              <a:buSzPct val="100000"/>
              <a:buFont typeface="Roboto"/>
              <a:buChar char="●"/>
            </a:pPr>
            <a:r>
              <a:rPr lang="en">
                <a:solidFill>
                  <a:schemeClr val="dk1"/>
                </a:solidFill>
                <a:latin typeface="Roboto"/>
                <a:ea typeface="Roboto"/>
                <a:cs typeface="Roboto"/>
                <a:sym typeface="Roboto"/>
              </a:rPr>
              <a:t>Team autonomy</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Duplicate code</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Regulated tech stack </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Personal experience, kind of hard to deploy </a:t>
            </a:r>
            <a:r>
              <a:rPr lang="en">
                <a:solidFill>
                  <a:schemeClr val="dk1"/>
                </a:solidFill>
                <a:latin typeface="Roboto"/>
                <a:ea typeface="Roboto"/>
                <a:cs typeface="Roboto"/>
                <a:sym typeface="Roboto"/>
              </a:rPr>
              <a:t>without</a:t>
            </a:r>
            <a:r>
              <a:rPr lang="en">
                <a:solidFill>
                  <a:schemeClr val="dk1"/>
                </a:solidFill>
                <a:latin typeface="Roboto"/>
                <a:ea typeface="Roboto"/>
                <a:cs typeface="Roboto"/>
                <a:sym typeface="Roboto"/>
              </a:rPr>
              <a:t> the use of a manager. </a:t>
            </a:r>
            <a:endParaRPr>
              <a:solidFill>
                <a:schemeClr val="dk1"/>
              </a:solidFill>
              <a:latin typeface="Roboto"/>
              <a:ea typeface="Roboto"/>
              <a:cs typeface="Roboto"/>
              <a:sym typeface="Roboto"/>
            </a:endParaRPr>
          </a:p>
          <a:p>
            <a:pPr indent="-31083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More PR emails from parts of the repo you might not be involved in</a:t>
            </a:r>
            <a:endParaRPr>
              <a:solidFill>
                <a:schemeClr val="dk1"/>
              </a:solidFill>
              <a:latin typeface="Roboto"/>
              <a:ea typeface="Roboto"/>
              <a:cs typeface="Roboto"/>
              <a:sym typeface="Roboto"/>
            </a:endParaRPr>
          </a:p>
        </p:txBody>
      </p:sp>
      <p:sp>
        <p:nvSpPr>
          <p:cNvPr id="110" name="Google Shape;110;p18"/>
          <p:cNvSpPr txBox="1"/>
          <p:nvPr/>
        </p:nvSpPr>
        <p:spPr>
          <a:xfrm>
            <a:off x="1629300" y="4569000"/>
            <a:ext cx="7057500" cy="290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Roboto Light"/>
                <a:ea typeface="Roboto Light"/>
                <a:cs typeface="Roboto Light"/>
                <a:sym typeface="Roboto Light"/>
              </a:rPr>
              <a:t>This is my personal opinion</a:t>
            </a:r>
            <a:endParaRPr sz="900">
              <a:solidFill>
                <a:schemeClr val="dk1"/>
              </a:solidFill>
              <a:latin typeface="Roboto Light"/>
              <a:ea typeface="Roboto Light"/>
              <a:cs typeface="Roboto Light"/>
              <a:sym typeface="Roboto Light"/>
            </a:endParaRPr>
          </a:p>
        </p:txBody>
      </p:sp>
      <p:sp>
        <p:nvSpPr>
          <p:cNvPr id="111" name="Google Shape;111;p18"/>
          <p:cNvSpPr txBox="1"/>
          <p:nvPr/>
        </p:nvSpPr>
        <p:spPr>
          <a:xfrm>
            <a:off x="208525" y="1289025"/>
            <a:ext cx="4134900" cy="21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Numerous distinct projects in single VCS repo. With well defined organization, code sharing and project structure. </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a:solidFill>
                <a:schemeClr val="dk1"/>
              </a:solidFill>
              <a:latin typeface="Roboto"/>
              <a:ea typeface="Roboto"/>
              <a:cs typeface="Roboto"/>
              <a:sym typeface="Roboto"/>
            </a:endParaRPr>
          </a:p>
        </p:txBody>
      </p:sp>
      <p:pic>
        <p:nvPicPr>
          <p:cNvPr id="112" name="Google Shape;112;p18"/>
          <p:cNvPicPr preferRelativeResize="0"/>
          <p:nvPr/>
        </p:nvPicPr>
        <p:blipFill>
          <a:blip r:embed="rId3">
            <a:alphaModFix/>
          </a:blip>
          <a:stretch>
            <a:fillRect/>
          </a:stretch>
        </p:blipFill>
        <p:spPr>
          <a:xfrm>
            <a:off x="273797" y="2284275"/>
            <a:ext cx="3711502" cy="241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2" st="12"/>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3124100" y="457200"/>
            <a:ext cx="2895813" cy="4378474"/>
          </a:xfrm>
          <a:prstGeom prst="rect">
            <a:avLst/>
          </a:prstGeom>
          <a:noFill/>
          <a:ln>
            <a:noFill/>
          </a:ln>
        </p:spPr>
      </p:pic>
      <p:sp>
        <p:nvSpPr>
          <p:cNvPr id="118" name="Google Shape;118;p19"/>
          <p:cNvSpPr txBox="1"/>
          <p:nvPr/>
        </p:nvSpPr>
        <p:spPr>
          <a:xfrm>
            <a:off x="1383825" y="1718700"/>
            <a:ext cx="6546300" cy="128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Roboto Mono"/>
                <a:ea typeface="Roboto Mono"/>
                <a:cs typeface="Roboto Mono"/>
                <a:sym typeface="Roboto Mono"/>
              </a:rPr>
              <a:t>WHICH WILL YOU CHOOSE?!?</a:t>
            </a:r>
            <a:endParaRPr b="1" sz="2800">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childTnLst>
                          </p:cTn>
                        </p:par>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1448050" y="152400"/>
            <a:ext cx="6247891"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127"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b="8730" l="8187" r="10670" t="7165"/>
          <a:stretch/>
        </p:blipFill>
        <p:spPr>
          <a:xfrm>
            <a:off x="914400" y="457200"/>
            <a:ext cx="2743200" cy="4111675"/>
          </a:xfrm>
          <a:prstGeom prst="rect">
            <a:avLst/>
          </a:prstGeom>
          <a:noFill/>
          <a:ln>
            <a:noFill/>
          </a:ln>
        </p:spPr>
      </p:pic>
      <p:pic>
        <p:nvPicPr>
          <p:cNvPr id="129" name="Google Shape;129;p21"/>
          <p:cNvPicPr preferRelativeResize="0"/>
          <p:nvPr/>
        </p:nvPicPr>
        <p:blipFill>
          <a:blip r:embed="rId4">
            <a:alphaModFix/>
          </a:blip>
          <a:stretch>
            <a:fillRect/>
          </a:stretch>
        </p:blipFill>
        <p:spPr>
          <a:xfrm>
            <a:off x="5524500" y="457200"/>
            <a:ext cx="2701250" cy="414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