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63" r:id="rId3"/>
    <p:sldId id="269" r:id="rId4"/>
    <p:sldId id="264" r:id="rId5"/>
    <p:sldId id="266" r:id="rId6"/>
    <p:sldId id="268" r:id="rId7"/>
    <p:sldId id="258" r:id="rId8"/>
    <p:sldId id="259" r:id="rId9"/>
    <p:sldId id="260" r:id="rId10"/>
    <p:sldId id="261" r:id="rId11"/>
    <p:sldId id="26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53" autoAdjust="0"/>
    <p:restoredTop sz="94620" autoAdjust="0"/>
  </p:normalViewPr>
  <p:slideViewPr>
    <p:cSldViewPr snapToGrid="0">
      <p:cViewPr varScale="1">
        <p:scale>
          <a:sx n="83" d="100"/>
          <a:sy n="83" d="100"/>
        </p:scale>
        <p:origin x="8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B5CE14-3CF8-4BF2-8EDD-748E7D2BBB21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1AC1D655-B870-4F96-A235-3BAB5EDE8720}">
      <dgm:prSet/>
      <dgm:spPr/>
      <dgm:t>
        <a:bodyPr/>
        <a:lstStyle/>
        <a:p>
          <a:r>
            <a:rPr lang="en-US" dirty="0">
              <a:solidFill>
                <a:srgbClr val="CC0000"/>
              </a:solidFill>
            </a:rPr>
            <a:t>Andy</a:t>
          </a:r>
        </a:p>
      </dgm:t>
    </dgm:pt>
    <dgm:pt modelId="{39C4FD11-9378-4BC7-A6A6-3FC4FDDA39B4}" type="parTrans" cxnId="{DB5C4A93-AFE8-4983-8FBC-D1048B93D7E4}">
      <dgm:prSet/>
      <dgm:spPr/>
      <dgm:t>
        <a:bodyPr/>
        <a:lstStyle/>
        <a:p>
          <a:endParaRPr lang="en-US"/>
        </a:p>
      </dgm:t>
    </dgm:pt>
    <dgm:pt modelId="{4359E0B0-05E6-49CB-93A2-BA993500307B}" type="sibTrans" cxnId="{DB5C4A93-AFE8-4983-8FBC-D1048B93D7E4}">
      <dgm:prSet/>
      <dgm:spPr/>
      <dgm:t>
        <a:bodyPr/>
        <a:lstStyle/>
        <a:p>
          <a:endParaRPr lang="en-US"/>
        </a:p>
      </dgm:t>
    </dgm:pt>
    <dgm:pt modelId="{E696C087-35B0-4EBA-AEDC-520EDEC2BEB8}">
      <dgm:prSet/>
      <dgm:spPr/>
      <dgm:t>
        <a:bodyPr/>
        <a:lstStyle/>
        <a:p>
          <a:r>
            <a:rPr lang="en-US" dirty="0">
              <a:solidFill>
                <a:srgbClr val="CC0000"/>
              </a:solidFill>
            </a:rPr>
            <a:t>Marianna</a:t>
          </a:r>
        </a:p>
      </dgm:t>
    </dgm:pt>
    <dgm:pt modelId="{C09B03DF-9BC5-4F16-8D96-5910C13B382A}" type="parTrans" cxnId="{2F3DB2E2-0EE4-4F28-BD79-2A0D3EE85D45}">
      <dgm:prSet/>
      <dgm:spPr/>
      <dgm:t>
        <a:bodyPr/>
        <a:lstStyle/>
        <a:p>
          <a:endParaRPr lang="en-US"/>
        </a:p>
      </dgm:t>
    </dgm:pt>
    <dgm:pt modelId="{8BC72C4E-6147-4B2E-AE9D-A02884B11E80}" type="sibTrans" cxnId="{2F3DB2E2-0EE4-4F28-BD79-2A0D3EE85D45}">
      <dgm:prSet/>
      <dgm:spPr/>
      <dgm:t>
        <a:bodyPr/>
        <a:lstStyle/>
        <a:p>
          <a:endParaRPr lang="en-US"/>
        </a:p>
      </dgm:t>
    </dgm:pt>
    <dgm:pt modelId="{1F594062-FC24-4D9A-89CD-91AF06E32758}">
      <dgm:prSet/>
      <dgm:spPr/>
      <dgm:t>
        <a:bodyPr/>
        <a:lstStyle/>
        <a:p>
          <a:r>
            <a:rPr lang="en-US" dirty="0">
              <a:solidFill>
                <a:srgbClr val="CC0000"/>
              </a:solidFill>
            </a:rPr>
            <a:t>Reuben</a:t>
          </a:r>
        </a:p>
      </dgm:t>
    </dgm:pt>
    <dgm:pt modelId="{CE6B8B9A-DF10-45BD-B2FC-462C7425F871}" type="parTrans" cxnId="{1DBF4034-DEAE-4CF1-B8C8-3273753114C5}">
      <dgm:prSet/>
      <dgm:spPr/>
      <dgm:t>
        <a:bodyPr/>
        <a:lstStyle/>
        <a:p>
          <a:endParaRPr lang="en-US"/>
        </a:p>
      </dgm:t>
    </dgm:pt>
    <dgm:pt modelId="{EF225C52-1D5D-4286-8205-8E01B48CB1FB}" type="sibTrans" cxnId="{1DBF4034-DEAE-4CF1-B8C8-3273753114C5}">
      <dgm:prSet/>
      <dgm:spPr/>
      <dgm:t>
        <a:bodyPr/>
        <a:lstStyle/>
        <a:p>
          <a:endParaRPr lang="en-US"/>
        </a:p>
      </dgm:t>
    </dgm:pt>
    <dgm:pt modelId="{10EBA8E3-A490-4B46-8398-FA7FEA13E31F}">
      <dgm:prSet/>
      <dgm:spPr/>
      <dgm:t>
        <a:bodyPr/>
        <a:lstStyle/>
        <a:p>
          <a:r>
            <a:rPr lang="en-US" dirty="0">
              <a:solidFill>
                <a:srgbClr val="CC0000"/>
              </a:solidFill>
            </a:rPr>
            <a:t>Carla</a:t>
          </a:r>
        </a:p>
      </dgm:t>
    </dgm:pt>
    <dgm:pt modelId="{8FE61BB7-7404-4508-AF9F-C8BA3075AD38}" type="sibTrans" cxnId="{0D9103B3-D163-4897-AF3B-3C46BB294126}">
      <dgm:prSet/>
      <dgm:spPr/>
      <dgm:t>
        <a:bodyPr/>
        <a:lstStyle/>
        <a:p>
          <a:endParaRPr lang="en-US"/>
        </a:p>
      </dgm:t>
    </dgm:pt>
    <dgm:pt modelId="{90DE8C9A-A743-4EF9-A43C-3BB51966604B}" type="parTrans" cxnId="{0D9103B3-D163-4897-AF3B-3C46BB294126}">
      <dgm:prSet/>
      <dgm:spPr/>
      <dgm:t>
        <a:bodyPr/>
        <a:lstStyle/>
        <a:p>
          <a:endParaRPr lang="en-US"/>
        </a:p>
      </dgm:t>
    </dgm:pt>
    <dgm:pt modelId="{05152408-2ABC-4B40-955D-908101E611D8}" type="pres">
      <dgm:prSet presAssocID="{D1B5CE14-3CF8-4BF2-8EDD-748E7D2BBB21}" presName="linear" presStyleCnt="0">
        <dgm:presLayoutVars>
          <dgm:animLvl val="lvl"/>
          <dgm:resizeHandles val="exact"/>
        </dgm:presLayoutVars>
      </dgm:prSet>
      <dgm:spPr/>
    </dgm:pt>
    <dgm:pt modelId="{324CF6F4-6022-4680-BAB0-21876FC1CE7F}" type="pres">
      <dgm:prSet presAssocID="{1AC1D655-B870-4F96-A235-3BAB5EDE872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0081B40-B597-4571-B1B6-7F157FD9598C}" type="pres">
      <dgm:prSet presAssocID="{4359E0B0-05E6-49CB-93A2-BA993500307B}" presName="spacer" presStyleCnt="0"/>
      <dgm:spPr/>
    </dgm:pt>
    <dgm:pt modelId="{EBEB8E08-FE18-4EA1-B1BE-E1FE11B8767A}" type="pres">
      <dgm:prSet presAssocID="{10EBA8E3-A490-4B46-8398-FA7FEA13E31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3F54B97-5F1F-47B7-A35B-6FB1C05BCC4E}" type="pres">
      <dgm:prSet presAssocID="{8FE61BB7-7404-4508-AF9F-C8BA3075AD38}" presName="spacer" presStyleCnt="0"/>
      <dgm:spPr/>
    </dgm:pt>
    <dgm:pt modelId="{61083A4D-4F2D-4E74-9011-E727E7DDFC59}" type="pres">
      <dgm:prSet presAssocID="{E696C087-35B0-4EBA-AEDC-520EDEC2BEB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5213761-0781-4E3C-9397-E778AC77688E}" type="pres">
      <dgm:prSet presAssocID="{8BC72C4E-6147-4B2E-AE9D-A02884B11E80}" presName="spacer" presStyleCnt="0"/>
      <dgm:spPr/>
    </dgm:pt>
    <dgm:pt modelId="{FE99D92C-45DF-4950-89E1-30F279CCA44F}" type="pres">
      <dgm:prSet presAssocID="{1F594062-FC24-4D9A-89CD-91AF06E3275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5E1E222-24D5-49B9-A889-568DCCC5D31E}" type="presOf" srcId="{E696C087-35B0-4EBA-AEDC-520EDEC2BEB8}" destId="{61083A4D-4F2D-4E74-9011-E727E7DDFC59}" srcOrd="0" destOrd="0" presId="urn:microsoft.com/office/officeart/2005/8/layout/vList2"/>
    <dgm:cxn modelId="{1DBF4034-DEAE-4CF1-B8C8-3273753114C5}" srcId="{D1B5CE14-3CF8-4BF2-8EDD-748E7D2BBB21}" destId="{1F594062-FC24-4D9A-89CD-91AF06E32758}" srcOrd="3" destOrd="0" parTransId="{CE6B8B9A-DF10-45BD-B2FC-462C7425F871}" sibTransId="{EF225C52-1D5D-4286-8205-8E01B48CB1FB}"/>
    <dgm:cxn modelId="{B63AB85F-6FA8-4346-9FEB-C456C1CA6B0B}" type="presOf" srcId="{D1B5CE14-3CF8-4BF2-8EDD-748E7D2BBB21}" destId="{05152408-2ABC-4B40-955D-908101E611D8}" srcOrd="0" destOrd="0" presId="urn:microsoft.com/office/officeart/2005/8/layout/vList2"/>
    <dgm:cxn modelId="{DB5C4A93-AFE8-4983-8FBC-D1048B93D7E4}" srcId="{D1B5CE14-3CF8-4BF2-8EDD-748E7D2BBB21}" destId="{1AC1D655-B870-4F96-A235-3BAB5EDE8720}" srcOrd="0" destOrd="0" parTransId="{39C4FD11-9378-4BC7-A6A6-3FC4FDDA39B4}" sibTransId="{4359E0B0-05E6-49CB-93A2-BA993500307B}"/>
    <dgm:cxn modelId="{283A9DA7-3BF4-4FE0-8A75-641305E66FFC}" type="presOf" srcId="{1F594062-FC24-4D9A-89CD-91AF06E32758}" destId="{FE99D92C-45DF-4950-89E1-30F279CCA44F}" srcOrd="0" destOrd="0" presId="urn:microsoft.com/office/officeart/2005/8/layout/vList2"/>
    <dgm:cxn modelId="{18B8E1B0-11DF-4911-9639-F8AB32604FB5}" type="presOf" srcId="{1AC1D655-B870-4F96-A235-3BAB5EDE8720}" destId="{324CF6F4-6022-4680-BAB0-21876FC1CE7F}" srcOrd="0" destOrd="0" presId="urn:microsoft.com/office/officeart/2005/8/layout/vList2"/>
    <dgm:cxn modelId="{0D9103B3-D163-4897-AF3B-3C46BB294126}" srcId="{D1B5CE14-3CF8-4BF2-8EDD-748E7D2BBB21}" destId="{10EBA8E3-A490-4B46-8398-FA7FEA13E31F}" srcOrd="1" destOrd="0" parTransId="{90DE8C9A-A743-4EF9-A43C-3BB51966604B}" sibTransId="{8FE61BB7-7404-4508-AF9F-C8BA3075AD38}"/>
    <dgm:cxn modelId="{A2AED1D3-C144-46BD-A091-F8BDC94903FD}" type="presOf" srcId="{10EBA8E3-A490-4B46-8398-FA7FEA13E31F}" destId="{EBEB8E08-FE18-4EA1-B1BE-E1FE11B8767A}" srcOrd="0" destOrd="0" presId="urn:microsoft.com/office/officeart/2005/8/layout/vList2"/>
    <dgm:cxn modelId="{2F3DB2E2-0EE4-4F28-BD79-2A0D3EE85D45}" srcId="{D1B5CE14-3CF8-4BF2-8EDD-748E7D2BBB21}" destId="{E696C087-35B0-4EBA-AEDC-520EDEC2BEB8}" srcOrd="2" destOrd="0" parTransId="{C09B03DF-9BC5-4F16-8D96-5910C13B382A}" sibTransId="{8BC72C4E-6147-4B2E-AE9D-A02884B11E80}"/>
    <dgm:cxn modelId="{45A456EF-8D86-45CE-A17C-6EB4696570F8}" type="presParOf" srcId="{05152408-2ABC-4B40-955D-908101E611D8}" destId="{324CF6F4-6022-4680-BAB0-21876FC1CE7F}" srcOrd="0" destOrd="0" presId="urn:microsoft.com/office/officeart/2005/8/layout/vList2"/>
    <dgm:cxn modelId="{272B042D-4609-4AA4-AE74-37B52CE4F58B}" type="presParOf" srcId="{05152408-2ABC-4B40-955D-908101E611D8}" destId="{D0081B40-B597-4571-B1B6-7F157FD9598C}" srcOrd="1" destOrd="0" presId="urn:microsoft.com/office/officeart/2005/8/layout/vList2"/>
    <dgm:cxn modelId="{CA98E696-A3F7-4E0F-B1F9-D2819053CFAD}" type="presParOf" srcId="{05152408-2ABC-4B40-955D-908101E611D8}" destId="{EBEB8E08-FE18-4EA1-B1BE-E1FE11B8767A}" srcOrd="2" destOrd="0" presId="urn:microsoft.com/office/officeart/2005/8/layout/vList2"/>
    <dgm:cxn modelId="{344DA1C3-6DB1-4F53-92C5-48338A29B3D8}" type="presParOf" srcId="{05152408-2ABC-4B40-955D-908101E611D8}" destId="{53F54B97-5F1F-47B7-A35B-6FB1C05BCC4E}" srcOrd="3" destOrd="0" presId="urn:microsoft.com/office/officeart/2005/8/layout/vList2"/>
    <dgm:cxn modelId="{AC7BE4A2-8AAC-4F4C-8F98-F251DE2FF401}" type="presParOf" srcId="{05152408-2ABC-4B40-955D-908101E611D8}" destId="{61083A4D-4F2D-4E74-9011-E727E7DDFC59}" srcOrd="4" destOrd="0" presId="urn:microsoft.com/office/officeart/2005/8/layout/vList2"/>
    <dgm:cxn modelId="{A7CF0B7F-BE08-4946-AE10-043DB6EFA3A6}" type="presParOf" srcId="{05152408-2ABC-4B40-955D-908101E611D8}" destId="{85213761-0781-4E3C-9397-E778AC77688E}" srcOrd="5" destOrd="0" presId="urn:microsoft.com/office/officeart/2005/8/layout/vList2"/>
    <dgm:cxn modelId="{B39F5717-F60C-40FB-819C-2A552CBA5555}" type="presParOf" srcId="{05152408-2ABC-4B40-955D-908101E611D8}" destId="{FE99D92C-45DF-4950-89E1-30F279CCA44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4CF6F4-6022-4680-BAB0-21876FC1CE7F}">
      <dsp:nvSpPr>
        <dsp:cNvPr id="0" name=""/>
        <dsp:cNvSpPr/>
      </dsp:nvSpPr>
      <dsp:spPr>
        <a:xfrm>
          <a:off x="0" y="46860"/>
          <a:ext cx="2409892" cy="431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CC0000"/>
              </a:solidFill>
            </a:rPr>
            <a:t>Andy</a:t>
          </a:r>
        </a:p>
      </dsp:txBody>
      <dsp:txXfrm>
        <a:off x="21075" y="67935"/>
        <a:ext cx="2367742" cy="389580"/>
      </dsp:txXfrm>
    </dsp:sp>
    <dsp:sp modelId="{EBEB8E08-FE18-4EA1-B1BE-E1FE11B8767A}">
      <dsp:nvSpPr>
        <dsp:cNvPr id="0" name=""/>
        <dsp:cNvSpPr/>
      </dsp:nvSpPr>
      <dsp:spPr>
        <a:xfrm>
          <a:off x="0" y="530431"/>
          <a:ext cx="2409892" cy="431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CC0000"/>
              </a:solidFill>
            </a:rPr>
            <a:t>Carla</a:t>
          </a:r>
        </a:p>
      </dsp:txBody>
      <dsp:txXfrm>
        <a:off x="21075" y="551506"/>
        <a:ext cx="2367742" cy="389580"/>
      </dsp:txXfrm>
    </dsp:sp>
    <dsp:sp modelId="{61083A4D-4F2D-4E74-9011-E727E7DDFC59}">
      <dsp:nvSpPr>
        <dsp:cNvPr id="0" name=""/>
        <dsp:cNvSpPr/>
      </dsp:nvSpPr>
      <dsp:spPr>
        <a:xfrm>
          <a:off x="0" y="1014001"/>
          <a:ext cx="2409892" cy="431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CC0000"/>
              </a:solidFill>
            </a:rPr>
            <a:t>Marianna</a:t>
          </a:r>
        </a:p>
      </dsp:txBody>
      <dsp:txXfrm>
        <a:off x="21075" y="1035076"/>
        <a:ext cx="2367742" cy="389580"/>
      </dsp:txXfrm>
    </dsp:sp>
    <dsp:sp modelId="{FE99D92C-45DF-4950-89E1-30F279CCA44F}">
      <dsp:nvSpPr>
        <dsp:cNvPr id="0" name=""/>
        <dsp:cNvSpPr/>
      </dsp:nvSpPr>
      <dsp:spPr>
        <a:xfrm>
          <a:off x="0" y="1497571"/>
          <a:ext cx="2409892" cy="431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CC0000"/>
              </a:solidFill>
            </a:rPr>
            <a:t>Reuben</a:t>
          </a:r>
        </a:p>
      </dsp:txBody>
      <dsp:txXfrm>
        <a:off x="21075" y="1518646"/>
        <a:ext cx="2367742" cy="389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B3F0-A9BC-48CE-8EB6-ECE965069900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2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3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4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06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35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9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CF2683-E6E7-4CC3-9EEE-7854DD4F3545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4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65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4B320A-89BA-47B2-A525-92E8D10B06E4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6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4B709-3058-4503-B8D7-0B2B8C60F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B4D1766-EED1-40B0-AC4C-BD4080431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5000" y="3230175"/>
            <a:ext cx="2551583" cy="929133"/>
          </a:xfrm>
        </p:spPr>
        <p:txBody>
          <a:bodyPr>
            <a:normAutofit/>
          </a:bodyPr>
          <a:lstStyle/>
          <a:p>
            <a:r>
              <a:rPr lang="en-US" dirty="0"/>
              <a:t>“Team 1”</a:t>
            </a:r>
          </a:p>
          <a:p>
            <a:r>
              <a:rPr lang="en-US" dirty="0"/>
              <a:t>Analysts:</a:t>
            </a:r>
          </a:p>
        </p:txBody>
      </p:sp>
      <p:graphicFrame>
        <p:nvGraphicFramePr>
          <p:cNvPr id="4" name="TextBox 3">
            <a:extLst>
              <a:ext uri="{FF2B5EF4-FFF2-40B4-BE49-F238E27FC236}">
                <a16:creationId xmlns:a16="http://schemas.microsoft.com/office/drawing/2014/main" id="{A8AD405E-49DC-4288-8960-66BA6049B6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29079"/>
              </p:ext>
            </p:extLst>
          </p:nvPr>
        </p:nvGraphicFramePr>
        <p:xfrm>
          <a:off x="9590490" y="4261675"/>
          <a:ext cx="2409893" cy="1976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267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63E9-0DD8-4874-9767-C837E70B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Elon Musk Sentiment vs Price per Sale Ratio</a:t>
            </a:r>
          </a:p>
        </p:txBody>
      </p:sp>
      <p:pic>
        <p:nvPicPr>
          <p:cNvPr id="6" name="Content Placeholder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48BB7E5-6309-4C89-81EA-6A3A69C86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2788" y="1846263"/>
            <a:ext cx="5746749" cy="4022725"/>
          </a:xfrm>
        </p:spPr>
      </p:pic>
    </p:spTree>
    <p:extLst>
      <p:ext uri="{BB962C8B-B14F-4D97-AF65-F5344CB8AC3E}">
        <p14:creationId xmlns:p14="http://schemas.microsoft.com/office/powerpoint/2010/main" val="547923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5508-8E62-41D3-89AD-F000461D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CEFBE-96FB-4FA0-8FC6-B216751A5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Historical twitter data is not easily accessible without a paid license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GMT to PST date conversion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Merging multiple data sources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Plotting with multiple y-axis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Working with various date formats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Understand your underlying data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78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9A8BE-DBF0-4547-82D6-0D2E2801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E6C0C8-CA20-4A9B-8939-CE968F5FF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190" y="1737360"/>
            <a:ext cx="7710579" cy="437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7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106984-2A6E-4EDF-BF68-6275577EA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288" y="735061"/>
            <a:ext cx="4974641" cy="1542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7257B0-B9F7-4B66-AC68-058EA0455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34" y="735061"/>
            <a:ext cx="4600583" cy="48968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5DDB4F-08BF-4CD1-AB79-BE07A29EE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18" y="2412055"/>
            <a:ext cx="5449799" cy="15428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929EB75-FBE4-4467-812F-A7E76DBBD3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596"/>
          <a:stretch/>
        </p:blipFill>
        <p:spPr>
          <a:xfrm>
            <a:off x="5885424" y="4090043"/>
            <a:ext cx="5748985" cy="154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1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E518DD-FBC7-4704-ADF6-A0366B17D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09" y="469293"/>
            <a:ext cx="11028582" cy="55076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3988A1-B874-477B-A2F9-D78D938D0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114" y="729000"/>
            <a:ext cx="8028571" cy="540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1E5352-D147-4A39-90B4-5E1CA2247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369" y="1431660"/>
            <a:ext cx="579293" cy="39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7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263A-99FA-47E1-B3FF-73D526A1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 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FDBDA-08C5-4C53-87C3-3CADFE112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55467"/>
            <a:ext cx="10058400" cy="1840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Financial Statements (SEC 10-Q Filings)</a:t>
            </a:r>
          </a:p>
          <a:p>
            <a:pPr marL="0" indent="0">
              <a:buNone/>
            </a:pPr>
            <a:r>
              <a:rPr lang="en-US" dirty="0"/>
              <a:t>Yahoo Finance</a:t>
            </a:r>
          </a:p>
          <a:p>
            <a:pPr marL="0" indent="0">
              <a:buNone/>
            </a:pPr>
            <a:r>
              <a:rPr lang="en-US" dirty="0"/>
              <a:t>Twitter &amp; Zacks.com				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ED951D-EB1A-4A1E-AD01-C581AB63EB9A}"/>
              </a:ext>
            </a:extLst>
          </p:cNvPr>
          <p:cNvSpPr txBox="1">
            <a:spLocks/>
          </p:cNvSpPr>
          <p:nvPr/>
        </p:nvSpPr>
        <p:spPr>
          <a:xfrm>
            <a:off x="1066800" y="257803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6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D9C4-21BA-4694-851D-3C31FFCF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Reaction to Earnings (Financials):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ED69F-32FC-432C-91E5-E601053E1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943" y="2469063"/>
            <a:ext cx="5425013" cy="3797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2B4AF1-5DEB-4608-8C45-24E85B54E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43" y="2469063"/>
            <a:ext cx="5425013" cy="379750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CED17D8-9D8D-4B0A-81AA-81214EEBB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019" y="2044037"/>
            <a:ext cx="2912860" cy="42502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Cash Flows from Operations: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13021A-FB81-4F24-9889-45FC673FE0BC}"/>
              </a:ext>
            </a:extLst>
          </p:cNvPr>
          <p:cNvSpPr txBox="1">
            <a:spLocks/>
          </p:cNvSpPr>
          <p:nvPr/>
        </p:nvSpPr>
        <p:spPr>
          <a:xfrm>
            <a:off x="1971886" y="2037817"/>
            <a:ext cx="2239884" cy="4250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Operating Income: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880F82-633C-4D97-8464-CC97A8240906}"/>
              </a:ext>
            </a:extLst>
          </p:cNvPr>
          <p:cNvCxnSpPr/>
          <p:nvPr/>
        </p:nvCxnSpPr>
        <p:spPr>
          <a:xfrm flipH="1">
            <a:off x="6901003" y="4628369"/>
            <a:ext cx="3992579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FC746A0-DEB9-4144-A852-42493EE7AF7A}"/>
              </a:ext>
            </a:extLst>
          </p:cNvPr>
          <p:cNvCxnSpPr/>
          <p:nvPr/>
        </p:nvCxnSpPr>
        <p:spPr>
          <a:xfrm flipH="1">
            <a:off x="1186003" y="3398284"/>
            <a:ext cx="3992579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39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D9C4-21BA-4694-851D-3C31FFCF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Price/Sale Ratio Against: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C8A419-44C7-4164-9E7D-F78A6C4DE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78" y="2149574"/>
            <a:ext cx="5425004" cy="37975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2436F8-926D-4C5F-BE98-5E978C542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920" y="2149574"/>
            <a:ext cx="5706063" cy="399424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935334-2685-4E8B-BAD5-B80D1C633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019" y="2044037"/>
            <a:ext cx="2912860" cy="42502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Stock Market Price: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AA7B4E-8B48-42A7-A5F4-DE1F7E8D3C96}"/>
              </a:ext>
            </a:extLst>
          </p:cNvPr>
          <p:cNvCxnSpPr/>
          <p:nvPr/>
        </p:nvCxnSpPr>
        <p:spPr>
          <a:xfrm flipH="1">
            <a:off x="1307188" y="3078795"/>
            <a:ext cx="3992579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573C53E-60FF-4176-9794-87B3AE22CD47}"/>
              </a:ext>
            </a:extLst>
          </p:cNvPr>
          <p:cNvSpPr txBox="1">
            <a:spLocks/>
          </p:cNvSpPr>
          <p:nvPr/>
        </p:nvSpPr>
        <p:spPr>
          <a:xfrm>
            <a:off x="1971886" y="2037817"/>
            <a:ext cx="2239884" cy="4250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Operating Income:</a:t>
            </a:r>
          </a:p>
        </p:txBody>
      </p:sp>
    </p:spTree>
    <p:extLst>
      <p:ext uri="{BB962C8B-B14F-4D97-AF65-F5344CB8AC3E}">
        <p14:creationId xmlns:p14="http://schemas.microsoft.com/office/powerpoint/2010/main" val="136488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63E9-0DD8-4874-9767-C837E70B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TSLA Sentiment vs Stock Price</a:t>
            </a:r>
          </a:p>
        </p:txBody>
      </p:sp>
      <p:pic>
        <p:nvPicPr>
          <p:cNvPr id="9" name="Content Placeholder 8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77E878E6-F596-4A43-92C0-6D0C8AF18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2788" y="1846263"/>
            <a:ext cx="5746749" cy="4022725"/>
          </a:xfrm>
        </p:spPr>
      </p:pic>
    </p:spTree>
    <p:extLst>
      <p:ext uri="{BB962C8B-B14F-4D97-AF65-F5344CB8AC3E}">
        <p14:creationId xmlns:p14="http://schemas.microsoft.com/office/powerpoint/2010/main" val="203757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63E9-0DD8-4874-9767-C837E70B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Elon Musk Sentiment vs Stock Price</a:t>
            </a:r>
          </a:p>
        </p:txBody>
      </p:sp>
      <p:pic>
        <p:nvPicPr>
          <p:cNvPr id="6" name="Content Placeholder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D245D31-0A85-4223-A87D-47E86CE3B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2788" y="1846263"/>
            <a:ext cx="5746749" cy="4022725"/>
          </a:xfrm>
        </p:spPr>
      </p:pic>
    </p:spTree>
    <p:extLst>
      <p:ext uri="{BB962C8B-B14F-4D97-AF65-F5344CB8AC3E}">
        <p14:creationId xmlns:p14="http://schemas.microsoft.com/office/powerpoint/2010/main" val="2634633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63E9-0DD8-4874-9767-C837E70B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TSLA Sentiment vs Price per Sale Ratio</a:t>
            </a:r>
          </a:p>
        </p:txBody>
      </p:sp>
      <p:pic>
        <p:nvPicPr>
          <p:cNvPr id="7" name="Content Placeholder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8304B115-19D2-4EA5-B7E1-EF536182E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2788" y="1846263"/>
            <a:ext cx="5746749" cy="4022725"/>
          </a:xfrm>
        </p:spPr>
      </p:pic>
    </p:spTree>
    <p:extLst>
      <p:ext uri="{BB962C8B-B14F-4D97-AF65-F5344CB8AC3E}">
        <p14:creationId xmlns:p14="http://schemas.microsoft.com/office/powerpoint/2010/main" val="33590700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CC0000"/>
      </a:accent2>
      <a:accent3>
        <a:srgbClr val="865640"/>
      </a:accent3>
      <a:accent4>
        <a:srgbClr val="9B8357"/>
      </a:accent4>
      <a:accent5>
        <a:srgbClr val="BFBFBF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540</TotalTime>
  <Words>120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Our Data Sources:</vt:lpstr>
      <vt:lpstr>Market Reaction to Earnings (Financials):</vt:lpstr>
      <vt:lpstr>Price/Sale Ratio Against:</vt:lpstr>
      <vt:lpstr>TSLA Sentiment vs Stock Price</vt:lpstr>
      <vt:lpstr>Elon Musk Sentiment vs Stock Price</vt:lpstr>
      <vt:lpstr>TSLA Sentiment vs Price per Sale Ratio</vt:lpstr>
      <vt:lpstr>Elon Musk Sentiment vs Price per Sale Ratio</vt:lpstr>
      <vt:lpstr>Lessons Learned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Mauro</dc:creator>
  <cp:lastModifiedBy>Quinto, Reuben</cp:lastModifiedBy>
  <cp:revision>37</cp:revision>
  <dcterms:created xsi:type="dcterms:W3CDTF">2018-06-19T02:37:37Z</dcterms:created>
  <dcterms:modified xsi:type="dcterms:W3CDTF">2018-06-21T09:42:25Z</dcterms:modified>
</cp:coreProperties>
</file>