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Slab"/>
      <p:regular r:id="rId13"/>
      <p:bold r:id="rId14"/>
    </p:embeddedFon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font" Target="fonts/RobotoSlab-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52f16a6142_1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52f16a614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52f16a6142_1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52f16a614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2f16a6142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2f16a6142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catalog.data.gov/dataset/employment-unemployment-and-labor-force-data"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Progress of The US Economy Before the Pandemic</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Reuben Rinu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2" type="body"/>
          </p:nvPr>
        </p:nvSpPr>
        <p:spPr>
          <a:xfrm>
            <a:off x="4949050" y="478025"/>
            <a:ext cx="3837000" cy="4113300"/>
          </a:xfrm>
          <a:prstGeom prst="rect">
            <a:avLst/>
          </a:prstGeom>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1200">
              <a:solidFill>
                <a:srgbClr val="D1D5DB"/>
              </a:solidFill>
              <a:highlight>
                <a:srgbClr val="444654"/>
              </a:highlight>
            </a:endParaRPr>
          </a:p>
          <a:p>
            <a:pPr indent="-304800" lvl="0" marL="457200" rtl="0" algn="l">
              <a:spcBef>
                <a:spcPts val="1600"/>
              </a:spcBef>
              <a:spcAft>
                <a:spcPts val="0"/>
              </a:spcAft>
              <a:buSzPts val="1200"/>
              <a:buChar char="●"/>
            </a:pPr>
            <a:r>
              <a:rPr lang="en" sz="1200"/>
              <a:t>The US Economy refers to the comprehensive economic system of the United States, encompassing the production, distribution, and consumption of goods and services within the country, as well as the intricate network of markets, industries, and financial institutions that drive economic activity.</a:t>
            </a:r>
            <a:endParaRPr sz="1200"/>
          </a:p>
          <a:p>
            <a:pPr indent="-304800" lvl="0" marL="457200" rtl="0" algn="l">
              <a:spcBef>
                <a:spcPts val="1600"/>
              </a:spcBef>
              <a:spcAft>
                <a:spcPts val="0"/>
              </a:spcAft>
              <a:buSzPts val="1200"/>
              <a:buChar char="●"/>
            </a:pPr>
            <a:r>
              <a:rPr lang="en" sz="1200"/>
              <a:t>Studying the US Economy is of paramount importance due to its substantial global influence, as the performance of the US Economy significantly affects other economies, international trade, and financial markets, making it essential to comprehend its dynamics and trends for effective decision-making, strategic planning, and identifying potential business opportunities.</a:t>
            </a:r>
            <a:endParaRPr sz="1200"/>
          </a:p>
          <a:p>
            <a:pPr indent="0" lvl="0" marL="0" rtl="0" algn="l">
              <a:spcBef>
                <a:spcPts val="1600"/>
              </a:spcBef>
              <a:spcAft>
                <a:spcPts val="1600"/>
              </a:spcAft>
              <a:buNone/>
            </a:pPr>
            <a:r>
              <a:t/>
            </a:r>
            <a:endParaRPr sz="1200"/>
          </a:p>
        </p:txBody>
      </p:sp>
      <p:sp>
        <p:nvSpPr>
          <p:cNvPr id="70" name="Google Shape;70;p14"/>
          <p:cNvSpPr txBox="1"/>
          <p:nvPr>
            <p:ph type="title"/>
          </p:nvPr>
        </p:nvSpPr>
        <p:spPr>
          <a:xfrm>
            <a:off x="265500" y="994275"/>
            <a:ext cx="4045200" cy="223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the US Economy, and Why Should We Study 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Links:</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a:t>Unemployment Rate in America : </a:t>
            </a:r>
            <a:r>
              <a:rPr lang="en" u="sng">
                <a:solidFill>
                  <a:schemeClr val="hlink"/>
                </a:solidFill>
                <a:hlinkClick r:id="rId3"/>
              </a:rPr>
              <a:t>https://catalog.data.gov/dataset/employment-unemployment-and-labor-force-data</a:t>
            </a:r>
            <a:endParaRPr/>
          </a:p>
          <a:p>
            <a:pPr indent="-342900" lvl="0" marL="457200" rtl="0" algn="l">
              <a:spcBef>
                <a:spcPts val="0"/>
              </a:spcBef>
              <a:spcAft>
                <a:spcPts val="0"/>
              </a:spcAft>
              <a:buSzPts val="1800"/>
              <a:buAutoNum type="arabicParenR"/>
            </a:pPr>
            <a:r>
              <a:rPr lang="en"/>
              <a:t>GDP Growth in America:</a:t>
            </a:r>
            <a:endParaRPr/>
          </a:p>
          <a:p>
            <a:pPr indent="0" lvl="0" marL="457200" rtl="0" algn="l">
              <a:spcBef>
                <a:spcPts val="1600"/>
              </a:spcBef>
              <a:spcAft>
                <a:spcPts val="0"/>
              </a:spcAft>
              <a:buNone/>
            </a:pPr>
            <a:r>
              <a:rPr lang="en" u="sng">
                <a:solidFill>
                  <a:schemeClr val="hlink"/>
                </a:solidFill>
              </a:rPr>
              <a:t>https://fred.stlouisfed.org/series/GDP</a:t>
            </a:r>
            <a:endParaRPr/>
          </a:p>
          <a:p>
            <a:pPr indent="-342900" lvl="0" marL="457200" rtl="0" algn="l">
              <a:spcBef>
                <a:spcPts val="1600"/>
              </a:spcBef>
              <a:spcAft>
                <a:spcPts val="0"/>
              </a:spcAft>
              <a:buSzPts val="1800"/>
              <a:buAutoNum type="arabicParenR"/>
            </a:pPr>
            <a:r>
              <a:rPr lang="en"/>
              <a:t>Inflation % in America:</a:t>
            </a:r>
            <a:endParaRPr/>
          </a:p>
          <a:p>
            <a:pPr indent="0" lvl="0" marL="457200" rtl="0" algn="l">
              <a:spcBef>
                <a:spcPts val="1600"/>
              </a:spcBef>
              <a:spcAft>
                <a:spcPts val="1600"/>
              </a:spcAft>
              <a:buNone/>
            </a:pPr>
            <a:r>
              <a:rPr lang="en" u="sng">
                <a:solidFill>
                  <a:schemeClr val="hlink"/>
                </a:solidFill>
              </a:rPr>
              <a:t>https://fred.stlouisfed.org/series/FPCPITOTLZGUSA</a:t>
            </a:r>
            <a:endParaRPr/>
          </a:p>
        </p:txBody>
      </p:sp>
      <p:pic>
        <p:nvPicPr>
          <p:cNvPr id="77" name="Google Shape;77;p15"/>
          <p:cNvPicPr preferRelativeResize="0"/>
          <p:nvPr/>
        </p:nvPicPr>
        <p:blipFill>
          <a:blip r:embed="rId4">
            <a:alphaModFix/>
          </a:blip>
          <a:stretch>
            <a:fillRect/>
          </a:stretch>
        </p:blipFill>
        <p:spPr>
          <a:xfrm>
            <a:off x="6838875" y="3305575"/>
            <a:ext cx="2076525" cy="1609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Unemployment</a:t>
            </a:r>
            <a:endParaRPr/>
          </a:p>
        </p:txBody>
      </p:sp>
      <p:cxnSp>
        <p:nvCxnSpPr>
          <p:cNvPr id="83" name="Google Shape;83;p16"/>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pic>
        <p:nvPicPr>
          <p:cNvPr id="84" name="Google Shape;84;p16"/>
          <p:cNvPicPr preferRelativeResize="0"/>
          <p:nvPr/>
        </p:nvPicPr>
        <p:blipFill>
          <a:blip r:embed="rId3">
            <a:alphaModFix/>
          </a:blip>
          <a:stretch>
            <a:fillRect/>
          </a:stretch>
        </p:blipFill>
        <p:spPr>
          <a:xfrm>
            <a:off x="152400" y="1258400"/>
            <a:ext cx="3616776" cy="3732698"/>
          </a:xfrm>
          <a:prstGeom prst="rect">
            <a:avLst/>
          </a:prstGeom>
          <a:noFill/>
          <a:ln>
            <a:noFill/>
          </a:ln>
        </p:spPr>
      </p:pic>
      <p:pic>
        <p:nvPicPr>
          <p:cNvPr id="85" name="Google Shape;85;p16"/>
          <p:cNvPicPr preferRelativeResize="0"/>
          <p:nvPr/>
        </p:nvPicPr>
        <p:blipFill>
          <a:blip r:embed="rId4">
            <a:alphaModFix/>
          </a:blip>
          <a:stretch>
            <a:fillRect/>
          </a:stretch>
        </p:blipFill>
        <p:spPr>
          <a:xfrm>
            <a:off x="3921576" y="1258400"/>
            <a:ext cx="5070026" cy="2118046"/>
          </a:xfrm>
          <a:prstGeom prst="rect">
            <a:avLst/>
          </a:prstGeom>
          <a:noFill/>
          <a:ln>
            <a:noFill/>
          </a:ln>
        </p:spPr>
      </p:pic>
      <p:sp>
        <p:nvSpPr>
          <p:cNvPr id="86" name="Google Shape;86;p16"/>
          <p:cNvSpPr txBox="1"/>
          <p:nvPr/>
        </p:nvSpPr>
        <p:spPr>
          <a:xfrm>
            <a:off x="4024925" y="3556475"/>
            <a:ext cx="4966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latin typeface="Roboto"/>
                <a:ea typeface="Roboto"/>
                <a:cs typeface="Roboto"/>
                <a:sym typeface="Roboto"/>
              </a:rPr>
              <a:t>This Graph here shows that from 2010-2019, the US Unemployment Rate was getting lower each year, which shows that more people were joining the workforce, meaning more money was spent in the economy, showing economic growth.</a:t>
            </a:r>
            <a:endParaRPr>
              <a:solidFill>
                <a:schemeClr val="accent5"/>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 GDP </a:t>
            </a:r>
            <a:endParaRPr/>
          </a:p>
        </p:txBody>
      </p:sp>
      <p:cxnSp>
        <p:nvCxnSpPr>
          <p:cNvPr id="92" name="Google Shape;92;p17"/>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93" name="Google Shape;93;p17"/>
          <p:cNvSpPr txBox="1"/>
          <p:nvPr/>
        </p:nvSpPr>
        <p:spPr>
          <a:xfrm>
            <a:off x="4024925" y="3556475"/>
            <a:ext cx="4966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latin typeface="Roboto"/>
                <a:ea typeface="Roboto"/>
                <a:cs typeface="Roboto"/>
                <a:sym typeface="Roboto"/>
              </a:rPr>
              <a:t>This Graph here shows that from 2010-2019, the US GDP was rising steadily, a steady rise in Gross Domestic Product (GDP) is often considered an indicator of economic growth as GDP is a measure of the total value of goods and services produced within a country's borders over a specific period.</a:t>
            </a:r>
            <a:endParaRPr>
              <a:solidFill>
                <a:schemeClr val="accent5"/>
              </a:solidFill>
              <a:latin typeface="Roboto"/>
              <a:ea typeface="Roboto"/>
              <a:cs typeface="Roboto"/>
              <a:sym typeface="Roboto"/>
            </a:endParaRPr>
          </a:p>
        </p:txBody>
      </p:sp>
      <p:pic>
        <p:nvPicPr>
          <p:cNvPr id="94" name="Google Shape;94;p17"/>
          <p:cNvPicPr preferRelativeResize="0"/>
          <p:nvPr/>
        </p:nvPicPr>
        <p:blipFill>
          <a:blip r:embed="rId3">
            <a:alphaModFix/>
          </a:blip>
          <a:stretch>
            <a:fillRect/>
          </a:stretch>
        </p:blipFill>
        <p:spPr>
          <a:xfrm>
            <a:off x="311704" y="1258400"/>
            <a:ext cx="3516449" cy="3549926"/>
          </a:xfrm>
          <a:prstGeom prst="rect">
            <a:avLst/>
          </a:prstGeom>
          <a:noFill/>
          <a:ln>
            <a:noFill/>
          </a:ln>
        </p:spPr>
      </p:pic>
      <p:pic>
        <p:nvPicPr>
          <p:cNvPr id="95" name="Google Shape;95;p17"/>
          <p:cNvPicPr preferRelativeResize="0"/>
          <p:nvPr/>
        </p:nvPicPr>
        <p:blipFill>
          <a:blip r:embed="rId4">
            <a:alphaModFix/>
          </a:blip>
          <a:stretch>
            <a:fillRect/>
          </a:stretch>
        </p:blipFill>
        <p:spPr>
          <a:xfrm>
            <a:off x="3967575" y="1258400"/>
            <a:ext cx="4864726" cy="19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Unemployment</a:t>
            </a:r>
            <a:endParaRPr/>
          </a:p>
        </p:txBody>
      </p:sp>
      <p:cxnSp>
        <p:nvCxnSpPr>
          <p:cNvPr id="101" name="Google Shape;101;p18"/>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pic>
        <p:nvPicPr>
          <p:cNvPr id="102" name="Google Shape;102;p18"/>
          <p:cNvPicPr preferRelativeResize="0"/>
          <p:nvPr/>
        </p:nvPicPr>
        <p:blipFill>
          <a:blip r:embed="rId3">
            <a:alphaModFix/>
          </a:blip>
          <a:stretch>
            <a:fillRect/>
          </a:stretch>
        </p:blipFill>
        <p:spPr>
          <a:xfrm>
            <a:off x="171525" y="1355425"/>
            <a:ext cx="4111551" cy="3405676"/>
          </a:xfrm>
          <a:prstGeom prst="rect">
            <a:avLst/>
          </a:prstGeom>
          <a:noFill/>
          <a:ln>
            <a:noFill/>
          </a:ln>
        </p:spPr>
      </p:pic>
      <p:pic>
        <p:nvPicPr>
          <p:cNvPr id="103" name="Google Shape;103;p18"/>
          <p:cNvPicPr preferRelativeResize="0"/>
          <p:nvPr/>
        </p:nvPicPr>
        <p:blipFill>
          <a:blip r:embed="rId4">
            <a:alphaModFix/>
          </a:blip>
          <a:stretch>
            <a:fillRect/>
          </a:stretch>
        </p:blipFill>
        <p:spPr>
          <a:xfrm>
            <a:off x="4571999" y="1355429"/>
            <a:ext cx="4505076" cy="1744101"/>
          </a:xfrm>
          <a:prstGeom prst="rect">
            <a:avLst/>
          </a:prstGeom>
          <a:noFill/>
          <a:ln>
            <a:noFill/>
          </a:ln>
        </p:spPr>
      </p:pic>
      <p:sp>
        <p:nvSpPr>
          <p:cNvPr id="104" name="Google Shape;104;p18"/>
          <p:cNvSpPr txBox="1"/>
          <p:nvPr/>
        </p:nvSpPr>
        <p:spPr>
          <a:xfrm>
            <a:off x="4608125" y="3288775"/>
            <a:ext cx="4469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latin typeface="Roboto"/>
                <a:ea typeface="Roboto"/>
                <a:cs typeface="Roboto"/>
                <a:sym typeface="Roboto"/>
              </a:rPr>
              <a:t>Finally, the last metric is the Inflation %, which shows an overall decrease, aside from the spike in 2015 that carried into 2019. </a:t>
            </a:r>
            <a:endParaRPr>
              <a:solidFill>
                <a:schemeClr val="accent5"/>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10" name="Google Shape;110;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Overall, it can be </a:t>
            </a:r>
            <a:r>
              <a:rPr lang="en"/>
              <a:t>learned</a:t>
            </a:r>
            <a:r>
              <a:rPr lang="en"/>
              <a:t> from the graphs that the US Economy was growing steadily from the years 2010-2019, which goes to show an age of economic prosperity that was over the US. This also goes to show the effects of the pandemic, which struck at a time of Record Low Unemployment and Record High GDP. </a:t>
            </a:r>
            <a:endParaRPr/>
          </a:p>
        </p:txBody>
      </p:sp>
      <p:pic>
        <p:nvPicPr>
          <p:cNvPr id="111" name="Google Shape;111;p19"/>
          <p:cNvPicPr preferRelativeResize="0"/>
          <p:nvPr/>
        </p:nvPicPr>
        <p:blipFill>
          <a:blip r:embed="rId3">
            <a:alphaModFix/>
          </a:blip>
          <a:stretch>
            <a:fillRect/>
          </a:stretch>
        </p:blipFill>
        <p:spPr>
          <a:xfrm>
            <a:off x="6838875" y="3305575"/>
            <a:ext cx="2076525" cy="16093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