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60" r:id="rId6"/>
    <p:sldId id="259" r:id="rId7"/>
    <p:sldId id="261" r:id="rId8"/>
    <p:sldId id="265" r:id="rId9"/>
    <p:sldId id="262" r:id="rId10"/>
    <p:sldId id="263" r:id="rId11"/>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p:cViewPr varScale="1">
        <p:scale>
          <a:sx n="78" d="100"/>
          <a:sy n="78" d="100"/>
        </p:scale>
        <p:origin x="25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700" b="1" i="0">
                <a:solidFill>
                  <a:srgbClr val="FABC00"/>
                </a:solidFill>
                <a:latin typeface="Calibri"/>
                <a:cs typeface="Calibri"/>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450" b="1" i="0">
                <a:solidFill>
                  <a:srgbClr val="26316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FABC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450" b="1" i="0">
                <a:solidFill>
                  <a:srgbClr val="26316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FABC00"/>
                </a:solidFill>
                <a:latin typeface="Calibri"/>
                <a:cs typeface="Calibri"/>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74C3BF"/>
          </a:solidFill>
        </p:spPr>
        <p:txBody>
          <a:bodyPr wrap="square" lIns="0" tIns="0" rIns="0" bIns="0" rtlCol="0"/>
          <a:lstStyle/>
          <a:p>
            <a:endParaRPr/>
          </a:p>
        </p:txBody>
      </p:sp>
      <p:sp>
        <p:nvSpPr>
          <p:cNvPr id="17" name="bg object 17"/>
          <p:cNvSpPr/>
          <p:nvPr/>
        </p:nvSpPr>
        <p:spPr>
          <a:xfrm>
            <a:off x="0" y="0"/>
            <a:ext cx="3899535" cy="3729990"/>
          </a:xfrm>
          <a:custGeom>
            <a:avLst/>
            <a:gdLst/>
            <a:ahLst/>
            <a:cxnLst/>
            <a:rect l="l" t="t" r="r" b="b"/>
            <a:pathLst>
              <a:path w="3899535" h="3729990">
                <a:moveTo>
                  <a:pt x="2131202" y="3194409"/>
                </a:moveTo>
                <a:lnTo>
                  <a:pt x="199181" y="3194409"/>
                </a:lnTo>
                <a:lnTo>
                  <a:pt x="248054" y="3194338"/>
                </a:lnTo>
                <a:lnTo>
                  <a:pt x="296876" y="3193508"/>
                </a:lnTo>
                <a:lnTo>
                  <a:pt x="345636" y="3191923"/>
                </a:lnTo>
                <a:lnTo>
                  <a:pt x="394327" y="3189584"/>
                </a:lnTo>
                <a:lnTo>
                  <a:pt x="442940" y="3186494"/>
                </a:lnTo>
                <a:lnTo>
                  <a:pt x="491467" y="3182655"/>
                </a:lnTo>
                <a:lnTo>
                  <a:pt x="539898" y="3178069"/>
                </a:lnTo>
                <a:lnTo>
                  <a:pt x="588226" y="3172738"/>
                </a:lnTo>
                <a:lnTo>
                  <a:pt x="636441" y="3166666"/>
                </a:lnTo>
                <a:lnTo>
                  <a:pt x="684535" y="3159853"/>
                </a:lnTo>
                <a:lnTo>
                  <a:pt x="732500" y="3152303"/>
                </a:lnTo>
                <a:lnTo>
                  <a:pt x="780327" y="3144017"/>
                </a:lnTo>
                <a:lnTo>
                  <a:pt x="828006" y="3134998"/>
                </a:lnTo>
                <a:lnTo>
                  <a:pt x="875531" y="3125248"/>
                </a:lnTo>
                <a:lnTo>
                  <a:pt x="922892" y="3114769"/>
                </a:lnTo>
                <a:lnTo>
                  <a:pt x="970080" y="3103563"/>
                </a:lnTo>
                <a:lnTo>
                  <a:pt x="1017087" y="3091634"/>
                </a:lnTo>
                <a:lnTo>
                  <a:pt x="1063904" y="3078982"/>
                </a:lnTo>
                <a:lnTo>
                  <a:pt x="1110523" y="3065611"/>
                </a:lnTo>
                <a:lnTo>
                  <a:pt x="1156935" y="3051522"/>
                </a:lnTo>
                <a:lnTo>
                  <a:pt x="1203132" y="3036718"/>
                </a:lnTo>
                <a:lnTo>
                  <a:pt x="1249104" y="3021201"/>
                </a:lnTo>
                <a:lnTo>
                  <a:pt x="1294844" y="3004973"/>
                </a:lnTo>
                <a:lnTo>
                  <a:pt x="1340343" y="2988037"/>
                </a:lnTo>
                <a:lnTo>
                  <a:pt x="1385591" y="2970395"/>
                </a:lnTo>
                <a:lnTo>
                  <a:pt x="1430582" y="2952048"/>
                </a:lnTo>
                <a:lnTo>
                  <a:pt x="1475305" y="2933000"/>
                </a:lnTo>
                <a:lnTo>
                  <a:pt x="1519752" y="2913253"/>
                </a:lnTo>
                <a:lnTo>
                  <a:pt x="1563916" y="2892808"/>
                </a:lnTo>
                <a:lnTo>
                  <a:pt x="1607786" y="2871668"/>
                </a:lnTo>
                <a:lnTo>
                  <a:pt x="1651356" y="2849836"/>
                </a:lnTo>
                <a:lnTo>
                  <a:pt x="1694615" y="2827313"/>
                </a:lnTo>
                <a:lnTo>
                  <a:pt x="1737555" y="2804101"/>
                </a:lnTo>
                <a:lnTo>
                  <a:pt x="1780169" y="2780204"/>
                </a:lnTo>
                <a:lnTo>
                  <a:pt x="1822446" y="2755623"/>
                </a:lnTo>
                <a:lnTo>
                  <a:pt x="1864379" y="2730361"/>
                </a:lnTo>
                <a:lnTo>
                  <a:pt x="1905959" y="2704419"/>
                </a:lnTo>
                <a:lnTo>
                  <a:pt x="1947178" y="2677801"/>
                </a:lnTo>
                <a:lnTo>
                  <a:pt x="1988026" y="2650508"/>
                </a:lnTo>
                <a:lnTo>
                  <a:pt x="2028496" y="2622542"/>
                </a:lnTo>
                <a:lnTo>
                  <a:pt x="2068578" y="2593906"/>
                </a:lnTo>
                <a:lnTo>
                  <a:pt x="2108265" y="2564602"/>
                </a:lnTo>
                <a:lnTo>
                  <a:pt x="2147547" y="2534633"/>
                </a:lnTo>
                <a:lnTo>
                  <a:pt x="2186415" y="2504000"/>
                </a:lnTo>
                <a:lnTo>
                  <a:pt x="2224862" y="2472706"/>
                </a:lnTo>
                <a:lnTo>
                  <a:pt x="2262879" y="2440753"/>
                </a:lnTo>
                <a:lnTo>
                  <a:pt x="2300457" y="2408143"/>
                </a:lnTo>
                <a:lnTo>
                  <a:pt x="2337514" y="2374945"/>
                </a:lnTo>
                <a:lnTo>
                  <a:pt x="2373973" y="2341230"/>
                </a:lnTo>
                <a:lnTo>
                  <a:pt x="2409831" y="2307008"/>
                </a:lnTo>
                <a:lnTo>
                  <a:pt x="2445083" y="2272286"/>
                </a:lnTo>
                <a:lnTo>
                  <a:pt x="2479728" y="2237072"/>
                </a:lnTo>
                <a:lnTo>
                  <a:pt x="2513761" y="2201375"/>
                </a:lnTo>
                <a:lnTo>
                  <a:pt x="2547179" y="2165203"/>
                </a:lnTo>
                <a:lnTo>
                  <a:pt x="2579980" y="2128564"/>
                </a:lnTo>
                <a:lnTo>
                  <a:pt x="2612158" y="2091467"/>
                </a:lnTo>
                <a:lnTo>
                  <a:pt x="2643713" y="2053920"/>
                </a:lnTo>
                <a:lnTo>
                  <a:pt x="2674639" y="2015930"/>
                </a:lnTo>
                <a:lnTo>
                  <a:pt x="2704934" y="1977507"/>
                </a:lnTo>
                <a:lnTo>
                  <a:pt x="2734595" y="1938658"/>
                </a:lnTo>
                <a:lnTo>
                  <a:pt x="2763617" y="1899391"/>
                </a:lnTo>
                <a:lnTo>
                  <a:pt x="2791999" y="1859716"/>
                </a:lnTo>
                <a:lnTo>
                  <a:pt x="2819735" y="1819639"/>
                </a:lnTo>
                <a:lnTo>
                  <a:pt x="2846825" y="1779170"/>
                </a:lnTo>
                <a:lnTo>
                  <a:pt x="2873263" y="1738316"/>
                </a:lnTo>
                <a:lnTo>
                  <a:pt x="2899047" y="1697087"/>
                </a:lnTo>
                <a:lnTo>
                  <a:pt x="2924173" y="1655489"/>
                </a:lnTo>
                <a:lnTo>
                  <a:pt x="2948638" y="1613532"/>
                </a:lnTo>
                <a:lnTo>
                  <a:pt x="2972439" y="1571223"/>
                </a:lnTo>
                <a:lnTo>
                  <a:pt x="2995572" y="1528571"/>
                </a:lnTo>
                <a:lnTo>
                  <a:pt x="3018034" y="1485584"/>
                </a:lnTo>
                <a:lnTo>
                  <a:pt x="3039822" y="1442270"/>
                </a:lnTo>
                <a:lnTo>
                  <a:pt x="3060933" y="1398638"/>
                </a:lnTo>
                <a:lnTo>
                  <a:pt x="3081363" y="1354695"/>
                </a:lnTo>
                <a:lnTo>
                  <a:pt x="3101109" y="1310450"/>
                </a:lnTo>
                <a:lnTo>
                  <a:pt x="3120167" y="1265912"/>
                </a:lnTo>
                <a:lnTo>
                  <a:pt x="3138535" y="1221088"/>
                </a:lnTo>
                <a:lnTo>
                  <a:pt x="3156209" y="1175986"/>
                </a:lnTo>
                <a:lnTo>
                  <a:pt x="3173185" y="1130616"/>
                </a:lnTo>
                <a:lnTo>
                  <a:pt x="3189461" y="1084984"/>
                </a:lnTo>
                <a:lnTo>
                  <a:pt x="3205033" y="1039100"/>
                </a:lnTo>
                <a:lnTo>
                  <a:pt x="3219898" y="992972"/>
                </a:lnTo>
                <a:lnTo>
                  <a:pt x="3234052" y="946607"/>
                </a:lnTo>
                <a:lnTo>
                  <a:pt x="3247493" y="900015"/>
                </a:lnTo>
                <a:lnTo>
                  <a:pt x="3260216" y="853202"/>
                </a:lnTo>
                <a:lnTo>
                  <a:pt x="3272219" y="806179"/>
                </a:lnTo>
                <a:lnTo>
                  <a:pt x="3283499" y="758952"/>
                </a:lnTo>
                <a:lnTo>
                  <a:pt x="3294051" y="711530"/>
                </a:lnTo>
                <a:lnTo>
                  <a:pt x="3303873" y="663921"/>
                </a:lnTo>
                <a:lnTo>
                  <a:pt x="3312962" y="616134"/>
                </a:lnTo>
                <a:lnTo>
                  <a:pt x="3321313" y="568177"/>
                </a:lnTo>
                <a:lnTo>
                  <a:pt x="3328925" y="520058"/>
                </a:lnTo>
                <a:lnTo>
                  <a:pt x="3335792" y="471784"/>
                </a:lnTo>
                <a:lnTo>
                  <a:pt x="3341914" y="423366"/>
                </a:lnTo>
                <a:lnTo>
                  <a:pt x="3347284" y="374810"/>
                </a:lnTo>
                <a:lnTo>
                  <a:pt x="3351902" y="326124"/>
                </a:lnTo>
                <a:lnTo>
                  <a:pt x="3355763" y="277318"/>
                </a:lnTo>
                <a:lnTo>
                  <a:pt x="3358864" y="228400"/>
                </a:lnTo>
                <a:lnTo>
                  <a:pt x="3361201" y="179377"/>
                </a:lnTo>
                <a:lnTo>
                  <a:pt x="3362772" y="130258"/>
                </a:lnTo>
                <a:lnTo>
                  <a:pt x="3363499" y="85600"/>
                </a:lnTo>
                <a:lnTo>
                  <a:pt x="3363601" y="31764"/>
                </a:lnTo>
                <a:lnTo>
                  <a:pt x="3363119" y="0"/>
                </a:lnTo>
                <a:lnTo>
                  <a:pt x="3898923" y="0"/>
                </a:lnTo>
                <a:lnTo>
                  <a:pt x="3899298" y="31764"/>
                </a:lnTo>
                <a:lnTo>
                  <a:pt x="3899266" y="85600"/>
                </a:lnTo>
                <a:lnTo>
                  <a:pt x="3898518" y="134968"/>
                </a:lnTo>
                <a:lnTo>
                  <a:pt x="3897107" y="184263"/>
                </a:lnTo>
                <a:lnTo>
                  <a:pt x="3895037" y="233476"/>
                </a:lnTo>
                <a:lnTo>
                  <a:pt x="3892308" y="282603"/>
                </a:lnTo>
                <a:lnTo>
                  <a:pt x="3888925" y="331637"/>
                </a:lnTo>
                <a:lnTo>
                  <a:pt x="3884889" y="380572"/>
                </a:lnTo>
                <a:lnTo>
                  <a:pt x="3880203" y="429403"/>
                </a:lnTo>
                <a:lnTo>
                  <a:pt x="3874869" y="478122"/>
                </a:lnTo>
                <a:lnTo>
                  <a:pt x="3868889" y="526724"/>
                </a:lnTo>
                <a:lnTo>
                  <a:pt x="3862267" y="575203"/>
                </a:lnTo>
                <a:lnTo>
                  <a:pt x="3855004" y="623553"/>
                </a:lnTo>
                <a:lnTo>
                  <a:pt x="3847103" y="671768"/>
                </a:lnTo>
                <a:lnTo>
                  <a:pt x="3838566" y="719841"/>
                </a:lnTo>
                <a:lnTo>
                  <a:pt x="3829396" y="767767"/>
                </a:lnTo>
                <a:lnTo>
                  <a:pt x="3819595" y="815539"/>
                </a:lnTo>
                <a:lnTo>
                  <a:pt x="3809166" y="863152"/>
                </a:lnTo>
                <a:lnTo>
                  <a:pt x="3798111" y="910599"/>
                </a:lnTo>
                <a:lnTo>
                  <a:pt x="3786433" y="957875"/>
                </a:lnTo>
                <a:lnTo>
                  <a:pt x="3774133" y="1004972"/>
                </a:lnTo>
                <a:lnTo>
                  <a:pt x="3761215" y="1051886"/>
                </a:lnTo>
                <a:lnTo>
                  <a:pt x="3747681" y="1098610"/>
                </a:lnTo>
                <a:lnTo>
                  <a:pt x="3733533" y="1145138"/>
                </a:lnTo>
                <a:lnTo>
                  <a:pt x="3718773" y="1191464"/>
                </a:lnTo>
                <a:lnTo>
                  <a:pt x="3703405" y="1237582"/>
                </a:lnTo>
                <a:lnTo>
                  <a:pt x="3687430" y="1283485"/>
                </a:lnTo>
                <a:lnTo>
                  <a:pt x="3670851" y="1329169"/>
                </a:lnTo>
                <a:lnTo>
                  <a:pt x="3653671" y="1374626"/>
                </a:lnTo>
                <a:lnTo>
                  <a:pt x="3635891" y="1419850"/>
                </a:lnTo>
                <a:lnTo>
                  <a:pt x="3617515" y="1464836"/>
                </a:lnTo>
                <a:lnTo>
                  <a:pt x="3598545" y="1509578"/>
                </a:lnTo>
                <a:lnTo>
                  <a:pt x="3578982" y="1554069"/>
                </a:lnTo>
                <a:lnTo>
                  <a:pt x="3558830" y="1598303"/>
                </a:lnTo>
                <a:lnTo>
                  <a:pt x="3538091" y="1642275"/>
                </a:lnTo>
                <a:lnTo>
                  <a:pt x="3516768" y="1685977"/>
                </a:lnTo>
                <a:lnTo>
                  <a:pt x="3494862" y="1729405"/>
                </a:lnTo>
                <a:lnTo>
                  <a:pt x="3472377" y="1772552"/>
                </a:lnTo>
                <a:lnTo>
                  <a:pt x="3449315" y="1815412"/>
                </a:lnTo>
                <a:lnTo>
                  <a:pt x="3425677" y="1857979"/>
                </a:lnTo>
                <a:lnTo>
                  <a:pt x="3401467" y="1900246"/>
                </a:lnTo>
                <a:lnTo>
                  <a:pt x="3376688" y="1942208"/>
                </a:lnTo>
                <a:lnTo>
                  <a:pt x="3351341" y="1983859"/>
                </a:lnTo>
                <a:lnTo>
                  <a:pt x="3325428" y="2025193"/>
                </a:lnTo>
                <a:lnTo>
                  <a:pt x="3298953" y="2066203"/>
                </a:lnTo>
                <a:lnTo>
                  <a:pt x="3271918" y="2106883"/>
                </a:lnTo>
                <a:lnTo>
                  <a:pt x="3244325" y="2147228"/>
                </a:lnTo>
                <a:lnTo>
                  <a:pt x="3216176" y="2187232"/>
                </a:lnTo>
                <a:lnTo>
                  <a:pt x="3187475" y="2226887"/>
                </a:lnTo>
                <a:lnTo>
                  <a:pt x="3158223" y="2266189"/>
                </a:lnTo>
                <a:lnTo>
                  <a:pt x="3128423" y="2305131"/>
                </a:lnTo>
                <a:lnTo>
                  <a:pt x="3098078" y="2343707"/>
                </a:lnTo>
                <a:lnTo>
                  <a:pt x="3067189" y="2381910"/>
                </a:lnTo>
                <a:lnTo>
                  <a:pt x="3035760" y="2419736"/>
                </a:lnTo>
                <a:lnTo>
                  <a:pt x="3003792" y="2457178"/>
                </a:lnTo>
                <a:lnTo>
                  <a:pt x="2971288" y="2494229"/>
                </a:lnTo>
                <a:lnTo>
                  <a:pt x="2938251" y="2530884"/>
                </a:lnTo>
                <a:lnTo>
                  <a:pt x="2904683" y="2567137"/>
                </a:lnTo>
                <a:lnTo>
                  <a:pt x="2870586" y="2602981"/>
                </a:lnTo>
                <a:lnTo>
                  <a:pt x="2835963" y="2638411"/>
                </a:lnTo>
                <a:lnTo>
                  <a:pt x="2800816" y="2673420"/>
                </a:lnTo>
                <a:lnTo>
                  <a:pt x="2765148" y="2708002"/>
                </a:lnTo>
                <a:lnTo>
                  <a:pt x="2728961" y="2742152"/>
                </a:lnTo>
                <a:lnTo>
                  <a:pt x="2692258" y="2775863"/>
                </a:lnTo>
                <a:lnTo>
                  <a:pt x="2655040" y="2809129"/>
                </a:lnTo>
                <a:lnTo>
                  <a:pt x="2617375" y="2841889"/>
                </a:lnTo>
                <a:lnTo>
                  <a:pt x="2579332" y="2874085"/>
                </a:lnTo>
                <a:lnTo>
                  <a:pt x="2540916" y="2905714"/>
                </a:lnTo>
                <a:lnTo>
                  <a:pt x="2502135" y="2936776"/>
                </a:lnTo>
                <a:lnTo>
                  <a:pt x="2462994" y="2967268"/>
                </a:lnTo>
                <a:lnTo>
                  <a:pt x="2423501" y="2997190"/>
                </a:lnTo>
                <a:lnTo>
                  <a:pt x="2383660" y="3026539"/>
                </a:lnTo>
                <a:lnTo>
                  <a:pt x="2343479" y="3055313"/>
                </a:lnTo>
                <a:lnTo>
                  <a:pt x="2302964" y="3083511"/>
                </a:lnTo>
                <a:lnTo>
                  <a:pt x="2262121" y="3111132"/>
                </a:lnTo>
                <a:lnTo>
                  <a:pt x="2220956" y="3138174"/>
                </a:lnTo>
                <a:lnTo>
                  <a:pt x="2179476" y="3164634"/>
                </a:lnTo>
                <a:lnTo>
                  <a:pt x="2137688" y="3190512"/>
                </a:lnTo>
                <a:lnTo>
                  <a:pt x="2131202" y="3194409"/>
                </a:lnTo>
                <a:close/>
              </a:path>
              <a:path w="3899535" h="3729990">
                <a:moveTo>
                  <a:pt x="236660" y="3729373"/>
                </a:moveTo>
                <a:lnTo>
                  <a:pt x="187622" y="3729281"/>
                </a:lnTo>
                <a:lnTo>
                  <a:pt x="138547" y="3728536"/>
                </a:lnTo>
                <a:lnTo>
                  <a:pt x="89442" y="3727135"/>
                </a:lnTo>
                <a:lnTo>
                  <a:pt x="40314" y="3725076"/>
                </a:lnTo>
                <a:lnTo>
                  <a:pt x="0" y="3722847"/>
                </a:lnTo>
                <a:lnTo>
                  <a:pt x="0" y="3186815"/>
                </a:lnTo>
                <a:lnTo>
                  <a:pt x="3337" y="3187071"/>
                </a:lnTo>
                <a:lnTo>
                  <a:pt x="52333" y="3190054"/>
                </a:lnTo>
                <a:lnTo>
                  <a:pt x="101312" y="3192270"/>
                </a:lnTo>
                <a:lnTo>
                  <a:pt x="150264" y="3193721"/>
                </a:lnTo>
                <a:lnTo>
                  <a:pt x="199181" y="3194409"/>
                </a:lnTo>
                <a:lnTo>
                  <a:pt x="2131202" y="3194409"/>
                </a:lnTo>
                <a:lnTo>
                  <a:pt x="2095597" y="3215805"/>
                </a:lnTo>
                <a:lnTo>
                  <a:pt x="2053210" y="3240513"/>
                </a:lnTo>
                <a:lnTo>
                  <a:pt x="2010533" y="3264633"/>
                </a:lnTo>
                <a:lnTo>
                  <a:pt x="1967573" y="3288164"/>
                </a:lnTo>
                <a:lnTo>
                  <a:pt x="1924336" y="3311103"/>
                </a:lnTo>
                <a:lnTo>
                  <a:pt x="1880828" y="3333450"/>
                </a:lnTo>
                <a:lnTo>
                  <a:pt x="1837055" y="3355203"/>
                </a:lnTo>
                <a:lnTo>
                  <a:pt x="1793025" y="3376360"/>
                </a:lnTo>
                <a:lnTo>
                  <a:pt x="1748742" y="3396920"/>
                </a:lnTo>
                <a:lnTo>
                  <a:pt x="1704214" y="3416880"/>
                </a:lnTo>
                <a:lnTo>
                  <a:pt x="1659447" y="3436239"/>
                </a:lnTo>
                <a:lnTo>
                  <a:pt x="1614447" y="3454996"/>
                </a:lnTo>
                <a:lnTo>
                  <a:pt x="1569221" y="3473148"/>
                </a:lnTo>
                <a:lnTo>
                  <a:pt x="1523775" y="3490695"/>
                </a:lnTo>
                <a:lnTo>
                  <a:pt x="1478114" y="3507634"/>
                </a:lnTo>
                <a:lnTo>
                  <a:pt x="1432247" y="3523964"/>
                </a:lnTo>
                <a:lnTo>
                  <a:pt x="1386178" y="3539683"/>
                </a:lnTo>
                <a:lnTo>
                  <a:pt x="1339914" y="3554790"/>
                </a:lnTo>
                <a:lnTo>
                  <a:pt x="1293462" y="3569282"/>
                </a:lnTo>
                <a:lnTo>
                  <a:pt x="1246828" y="3583159"/>
                </a:lnTo>
                <a:lnTo>
                  <a:pt x="1200018" y="3596418"/>
                </a:lnTo>
                <a:lnTo>
                  <a:pt x="1153039" y="3609058"/>
                </a:lnTo>
                <a:lnTo>
                  <a:pt x="1105897" y="3621077"/>
                </a:lnTo>
                <a:lnTo>
                  <a:pt x="1058597" y="3632474"/>
                </a:lnTo>
                <a:lnTo>
                  <a:pt x="1011148" y="3643246"/>
                </a:lnTo>
                <a:lnTo>
                  <a:pt x="963554" y="3653393"/>
                </a:lnTo>
                <a:lnTo>
                  <a:pt x="915822" y="3662912"/>
                </a:lnTo>
                <a:lnTo>
                  <a:pt x="867959" y="3671803"/>
                </a:lnTo>
                <a:lnTo>
                  <a:pt x="819971" y="3680062"/>
                </a:lnTo>
                <a:lnTo>
                  <a:pt x="771864" y="3687689"/>
                </a:lnTo>
                <a:lnTo>
                  <a:pt x="723645" y="3694682"/>
                </a:lnTo>
                <a:lnTo>
                  <a:pt x="675319" y="3701039"/>
                </a:lnTo>
                <a:lnTo>
                  <a:pt x="626894" y="3706759"/>
                </a:lnTo>
                <a:lnTo>
                  <a:pt x="578375" y="3711840"/>
                </a:lnTo>
                <a:lnTo>
                  <a:pt x="529769" y="3716280"/>
                </a:lnTo>
                <a:lnTo>
                  <a:pt x="481083" y="3720078"/>
                </a:lnTo>
                <a:lnTo>
                  <a:pt x="432322" y="3723231"/>
                </a:lnTo>
                <a:lnTo>
                  <a:pt x="383493" y="3725739"/>
                </a:lnTo>
                <a:lnTo>
                  <a:pt x="334602" y="3727600"/>
                </a:lnTo>
                <a:lnTo>
                  <a:pt x="285655" y="3728812"/>
                </a:lnTo>
                <a:lnTo>
                  <a:pt x="236660" y="3729373"/>
                </a:lnTo>
                <a:close/>
              </a:path>
            </a:pathLst>
          </a:custGeom>
          <a:solidFill>
            <a:srgbClr val="FABC00"/>
          </a:solidFill>
        </p:spPr>
        <p:txBody>
          <a:bodyPr wrap="square" lIns="0" tIns="0" rIns="0" bIns="0" rtlCol="0"/>
          <a:lstStyle/>
          <a:p>
            <a:endParaRPr/>
          </a:p>
        </p:txBody>
      </p:sp>
      <p:sp>
        <p:nvSpPr>
          <p:cNvPr id="18" name="bg object 18"/>
          <p:cNvSpPr/>
          <p:nvPr/>
        </p:nvSpPr>
        <p:spPr>
          <a:xfrm>
            <a:off x="1415975" y="799500"/>
            <a:ext cx="15459075" cy="8686800"/>
          </a:xfrm>
          <a:custGeom>
            <a:avLst/>
            <a:gdLst/>
            <a:ahLst/>
            <a:cxnLst/>
            <a:rect l="l" t="t" r="r" b="b"/>
            <a:pathLst>
              <a:path w="15459075" h="8686800">
                <a:moveTo>
                  <a:pt x="15459073" y="8686800"/>
                </a:moveTo>
                <a:lnTo>
                  <a:pt x="1448316" y="8686800"/>
                </a:lnTo>
                <a:lnTo>
                  <a:pt x="1398310" y="8685938"/>
                </a:lnTo>
                <a:lnTo>
                  <a:pt x="1348522" y="8683362"/>
                </a:lnTo>
                <a:lnTo>
                  <a:pt x="1298992" y="8679089"/>
                </a:lnTo>
                <a:lnTo>
                  <a:pt x="1249761" y="8673136"/>
                </a:lnTo>
                <a:lnTo>
                  <a:pt x="1200868" y="8665518"/>
                </a:lnTo>
                <a:lnTo>
                  <a:pt x="1152353" y="8656254"/>
                </a:lnTo>
                <a:lnTo>
                  <a:pt x="1104257" y="8645358"/>
                </a:lnTo>
                <a:lnTo>
                  <a:pt x="1056618" y="8632848"/>
                </a:lnTo>
                <a:lnTo>
                  <a:pt x="1009478" y="8618741"/>
                </a:lnTo>
                <a:lnTo>
                  <a:pt x="962876" y="8603052"/>
                </a:lnTo>
                <a:lnTo>
                  <a:pt x="916852" y="8585799"/>
                </a:lnTo>
                <a:lnTo>
                  <a:pt x="871446" y="8566997"/>
                </a:lnTo>
                <a:lnTo>
                  <a:pt x="826698" y="8546664"/>
                </a:lnTo>
                <a:lnTo>
                  <a:pt x="782648" y="8524816"/>
                </a:lnTo>
                <a:lnTo>
                  <a:pt x="739336" y="8501470"/>
                </a:lnTo>
                <a:lnTo>
                  <a:pt x="696802" y="8476642"/>
                </a:lnTo>
                <a:lnTo>
                  <a:pt x="655086" y="8450348"/>
                </a:lnTo>
                <a:lnTo>
                  <a:pt x="614228" y="8422606"/>
                </a:lnTo>
                <a:lnTo>
                  <a:pt x="574267" y="8393431"/>
                </a:lnTo>
                <a:lnTo>
                  <a:pt x="535244" y="8362841"/>
                </a:lnTo>
                <a:lnTo>
                  <a:pt x="497199" y="8330851"/>
                </a:lnTo>
                <a:lnTo>
                  <a:pt x="460172" y="8297479"/>
                </a:lnTo>
                <a:lnTo>
                  <a:pt x="424202" y="8262741"/>
                </a:lnTo>
                <a:lnTo>
                  <a:pt x="389452" y="8226783"/>
                </a:lnTo>
                <a:lnTo>
                  <a:pt x="356068" y="8189768"/>
                </a:lnTo>
                <a:lnTo>
                  <a:pt x="324068" y="8151736"/>
                </a:lnTo>
                <a:lnTo>
                  <a:pt x="293467" y="8112726"/>
                </a:lnTo>
                <a:lnTo>
                  <a:pt x="264283" y="8072779"/>
                </a:lnTo>
                <a:lnTo>
                  <a:pt x="236531" y="8031934"/>
                </a:lnTo>
                <a:lnTo>
                  <a:pt x="210229" y="7990232"/>
                </a:lnTo>
                <a:lnTo>
                  <a:pt x="185392" y="7947712"/>
                </a:lnTo>
                <a:lnTo>
                  <a:pt x="162038" y="7904415"/>
                </a:lnTo>
                <a:lnTo>
                  <a:pt x="140182" y="7860380"/>
                </a:lnTo>
                <a:lnTo>
                  <a:pt x="119842" y="7815647"/>
                </a:lnTo>
                <a:lnTo>
                  <a:pt x="101035" y="7770256"/>
                </a:lnTo>
                <a:lnTo>
                  <a:pt x="83776" y="7724248"/>
                </a:lnTo>
                <a:lnTo>
                  <a:pt x="68082" y="7677661"/>
                </a:lnTo>
                <a:lnTo>
                  <a:pt x="53969" y="7630537"/>
                </a:lnTo>
                <a:lnTo>
                  <a:pt x="41455" y="7582915"/>
                </a:lnTo>
                <a:lnTo>
                  <a:pt x="30556" y="7534834"/>
                </a:lnTo>
                <a:lnTo>
                  <a:pt x="21288" y="7486336"/>
                </a:lnTo>
                <a:lnTo>
                  <a:pt x="13669" y="7437459"/>
                </a:lnTo>
                <a:lnTo>
                  <a:pt x="7713" y="7388245"/>
                </a:lnTo>
                <a:lnTo>
                  <a:pt x="3439" y="7338732"/>
                </a:lnTo>
                <a:lnTo>
                  <a:pt x="862" y="7288960"/>
                </a:lnTo>
                <a:lnTo>
                  <a:pt x="0" y="7238971"/>
                </a:lnTo>
                <a:lnTo>
                  <a:pt x="0" y="0"/>
                </a:lnTo>
                <a:lnTo>
                  <a:pt x="15459073" y="0"/>
                </a:lnTo>
                <a:lnTo>
                  <a:pt x="15459073" y="8686800"/>
                </a:lnTo>
                <a:close/>
              </a:path>
            </a:pathLst>
          </a:custGeom>
          <a:solidFill>
            <a:srgbClr val="F1F1F1"/>
          </a:solidFill>
        </p:spPr>
        <p:txBody>
          <a:bodyPr wrap="square" lIns="0" tIns="0" rIns="0" bIns="0" rtlCol="0"/>
          <a:lstStyle/>
          <a:p>
            <a:endParaRPr/>
          </a:p>
        </p:txBody>
      </p:sp>
      <p:sp>
        <p:nvSpPr>
          <p:cNvPr id="19" name="bg object 19"/>
          <p:cNvSpPr/>
          <p:nvPr/>
        </p:nvSpPr>
        <p:spPr>
          <a:xfrm>
            <a:off x="13002477" y="7813676"/>
            <a:ext cx="3409950" cy="1695450"/>
          </a:xfrm>
          <a:custGeom>
            <a:avLst/>
            <a:gdLst/>
            <a:ahLst/>
            <a:cxnLst/>
            <a:rect l="l" t="t" r="r" b="b"/>
            <a:pathLst>
              <a:path w="3409950" h="1695450">
                <a:moveTo>
                  <a:pt x="853480" y="1695436"/>
                </a:moveTo>
                <a:lnTo>
                  <a:pt x="0" y="1688679"/>
                </a:lnTo>
                <a:lnTo>
                  <a:pt x="1048" y="1640624"/>
                </a:lnTo>
                <a:lnTo>
                  <a:pt x="3417" y="1592907"/>
                </a:lnTo>
                <a:lnTo>
                  <a:pt x="7087" y="1545544"/>
                </a:lnTo>
                <a:lnTo>
                  <a:pt x="12042" y="1498554"/>
                </a:lnTo>
                <a:lnTo>
                  <a:pt x="18264" y="1451954"/>
                </a:lnTo>
                <a:lnTo>
                  <a:pt x="25734" y="1405762"/>
                </a:lnTo>
                <a:lnTo>
                  <a:pt x="34437" y="1359995"/>
                </a:lnTo>
                <a:lnTo>
                  <a:pt x="44353" y="1314670"/>
                </a:lnTo>
                <a:lnTo>
                  <a:pt x="55465" y="1269805"/>
                </a:lnTo>
                <a:lnTo>
                  <a:pt x="67756" y="1225418"/>
                </a:lnTo>
                <a:lnTo>
                  <a:pt x="81209" y="1181527"/>
                </a:lnTo>
                <a:lnTo>
                  <a:pt x="95804" y="1138147"/>
                </a:lnTo>
                <a:lnTo>
                  <a:pt x="111526" y="1095299"/>
                </a:lnTo>
                <a:lnTo>
                  <a:pt x="128355" y="1052997"/>
                </a:lnTo>
                <a:lnTo>
                  <a:pt x="146275" y="1011262"/>
                </a:lnTo>
                <a:lnTo>
                  <a:pt x="165268" y="970108"/>
                </a:lnTo>
                <a:lnTo>
                  <a:pt x="185316" y="929556"/>
                </a:lnTo>
                <a:lnTo>
                  <a:pt x="206402" y="889621"/>
                </a:lnTo>
                <a:lnTo>
                  <a:pt x="228508" y="850321"/>
                </a:lnTo>
                <a:lnTo>
                  <a:pt x="251617" y="811674"/>
                </a:lnTo>
                <a:lnTo>
                  <a:pt x="275710" y="773698"/>
                </a:lnTo>
                <a:lnTo>
                  <a:pt x="300770" y="736409"/>
                </a:lnTo>
                <a:lnTo>
                  <a:pt x="326780" y="699826"/>
                </a:lnTo>
                <a:lnTo>
                  <a:pt x="353722" y="663966"/>
                </a:lnTo>
                <a:lnTo>
                  <a:pt x="381578" y="628847"/>
                </a:lnTo>
                <a:lnTo>
                  <a:pt x="410331" y="594485"/>
                </a:lnTo>
                <a:lnTo>
                  <a:pt x="439962" y="560899"/>
                </a:lnTo>
                <a:lnTo>
                  <a:pt x="470456" y="528106"/>
                </a:lnTo>
                <a:lnTo>
                  <a:pt x="501793" y="496124"/>
                </a:lnTo>
                <a:lnTo>
                  <a:pt x="533956" y="464970"/>
                </a:lnTo>
                <a:lnTo>
                  <a:pt x="566928" y="434661"/>
                </a:lnTo>
                <a:lnTo>
                  <a:pt x="600691" y="405215"/>
                </a:lnTo>
                <a:lnTo>
                  <a:pt x="635227" y="376650"/>
                </a:lnTo>
                <a:lnTo>
                  <a:pt x="670518" y="348984"/>
                </a:lnTo>
                <a:lnTo>
                  <a:pt x="706548" y="322233"/>
                </a:lnTo>
                <a:lnTo>
                  <a:pt x="743298" y="296415"/>
                </a:lnTo>
                <a:lnTo>
                  <a:pt x="780751" y="271548"/>
                </a:lnTo>
                <a:lnTo>
                  <a:pt x="818890" y="247649"/>
                </a:lnTo>
                <a:lnTo>
                  <a:pt x="857695" y="224737"/>
                </a:lnTo>
                <a:lnTo>
                  <a:pt x="897151" y="202827"/>
                </a:lnTo>
                <a:lnTo>
                  <a:pt x="937239" y="181938"/>
                </a:lnTo>
                <a:lnTo>
                  <a:pt x="977942" y="162088"/>
                </a:lnTo>
                <a:lnTo>
                  <a:pt x="1019242" y="143293"/>
                </a:lnTo>
                <a:lnTo>
                  <a:pt x="1061121" y="125572"/>
                </a:lnTo>
                <a:lnTo>
                  <a:pt x="1103562" y="108942"/>
                </a:lnTo>
                <a:lnTo>
                  <a:pt x="1146547" y="93421"/>
                </a:lnTo>
                <a:lnTo>
                  <a:pt x="1190059" y="79025"/>
                </a:lnTo>
                <a:lnTo>
                  <a:pt x="1234080" y="65773"/>
                </a:lnTo>
                <a:lnTo>
                  <a:pt x="1278592" y="53682"/>
                </a:lnTo>
                <a:lnTo>
                  <a:pt x="1323578" y="42769"/>
                </a:lnTo>
                <a:lnTo>
                  <a:pt x="1369020" y="33053"/>
                </a:lnTo>
                <a:lnTo>
                  <a:pt x="1414900" y="24550"/>
                </a:lnTo>
                <a:lnTo>
                  <a:pt x="1461201" y="17278"/>
                </a:lnTo>
                <a:lnTo>
                  <a:pt x="1507906" y="11255"/>
                </a:lnTo>
                <a:lnTo>
                  <a:pt x="1554996" y="6498"/>
                </a:lnTo>
                <a:lnTo>
                  <a:pt x="1602454" y="3025"/>
                </a:lnTo>
                <a:lnTo>
                  <a:pt x="1650262" y="853"/>
                </a:lnTo>
                <a:lnTo>
                  <a:pt x="1698403" y="0"/>
                </a:lnTo>
                <a:lnTo>
                  <a:pt x="1746549" y="478"/>
                </a:lnTo>
                <a:lnTo>
                  <a:pt x="1794373" y="2278"/>
                </a:lnTo>
                <a:lnTo>
                  <a:pt x="1841857" y="5381"/>
                </a:lnTo>
                <a:lnTo>
                  <a:pt x="1888982" y="9771"/>
                </a:lnTo>
                <a:lnTo>
                  <a:pt x="1935732" y="15430"/>
                </a:lnTo>
                <a:lnTo>
                  <a:pt x="1982089" y="22341"/>
                </a:lnTo>
                <a:lnTo>
                  <a:pt x="2028034" y="30487"/>
                </a:lnTo>
                <a:lnTo>
                  <a:pt x="2073551" y="39849"/>
                </a:lnTo>
                <a:lnTo>
                  <a:pt x="2118621" y="50411"/>
                </a:lnTo>
                <a:lnTo>
                  <a:pt x="2163226" y="62155"/>
                </a:lnTo>
                <a:lnTo>
                  <a:pt x="2207349" y="75064"/>
                </a:lnTo>
                <a:lnTo>
                  <a:pt x="2250972" y="89120"/>
                </a:lnTo>
                <a:lnTo>
                  <a:pt x="2294077" y="104307"/>
                </a:lnTo>
                <a:lnTo>
                  <a:pt x="2336647" y="120606"/>
                </a:lnTo>
                <a:lnTo>
                  <a:pt x="2378663" y="138000"/>
                </a:lnTo>
                <a:lnTo>
                  <a:pt x="2420109" y="156473"/>
                </a:lnTo>
                <a:lnTo>
                  <a:pt x="2460965" y="176005"/>
                </a:lnTo>
                <a:lnTo>
                  <a:pt x="2501215" y="196581"/>
                </a:lnTo>
                <a:lnTo>
                  <a:pt x="2540841" y="218183"/>
                </a:lnTo>
                <a:lnTo>
                  <a:pt x="2579825" y="240793"/>
                </a:lnTo>
                <a:lnTo>
                  <a:pt x="2618148" y="264394"/>
                </a:lnTo>
                <a:lnTo>
                  <a:pt x="2655795" y="288969"/>
                </a:lnTo>
                <a:lnTo>
                  <a:pt x="2692745" y="314499"/>
                </a:lnTo>
                <a:lnTo>
                  <a:pt x="2728983" y="340969"/>
                </a:lnTo>
                <a:lnTo>
                  <a:pt x="2764490" y="368360"/>
                </a:lnTo>
                <a:lnTo>
                  <a:pt x="2799248" y="396655"/>
                </a:lnTo>
                <a:lnTo>
                  <a:pt x="2833240" y="425837"/>
                </a:lnTo>
                <a:lnTo>
                  <a:pt x="2866448" y="455888"/>
                </a:lnTo>
                <a:lnTo>
                  <a:pt x="2898853" y="486791"/>
                </a:lnTo>
                <a:lnTo>
                  <a:pt x="2930439" y="518528"/>
                </a:lnTo>
                <a:lnTo>
                  <a:pt x="2961188" y="551083"/>
                </a:lnTo>
                <a:lnTo>
                  <a:pt x="2991081" y="584437"/>
                </a:lnTo>
                <a:lnTo>
                  <a:pt x="3020102" y="618574"/>
                </a:lnTo>
                <a:lnTo>
                  <a:pt x="3048231" y="653475"/>
                </a:lnTo>
                <a:lnTo>
                  <a:pt x="3075452" y="689124"/>
                </a:lnTo>
                <a:lnTo>
                  <a:pt x="3101747" y="725504"/>
                </a:lnTo>
                <a:lnTo>
                  <a:pt x="3127098" y="762596"/>
                </a:lnTo>
                <a:lnTo>
                  <a:pt x="3151487" y="800383"/>
                </a:lnTo>
                <a:lnTo>
                  <a:pt x="3174897" y="838849"/>
                </a:lnTo>
                <a:lnTo>
                  <a:pt x="3197309" y="877975"/>
                </a:lnTo>
                <a:lnTo>
                  <a:pt x="3218707" y="917745"/>
                </a:lnTo>
                <a:lnTo>
                  <a:pt x="3239071" y="958140"/>
                </a:lnTo>
                <a:lnTo>
                  <a:pt x="3258385" y="999144"/>
                </a:lnTo>
                <a:lnTo>
                  <a:pt x="3276631" y="1040739"/>
                </a:lnTo>
                <a:lnTo>
                  <a:pt x="3293790" y="1082908"/>
                </a:lnTo>
                <a:lnTo>
                  <a:pt x="3309846" y="1125633"/>
                </a:lnTo>
                <a:lnTo>
                  <a:pt x="3324780" y="1168898"/>
                </a:lnTo>
                <a:lnTo>
                  <a:pt x="3338575" y="1212683"/>
                </a:lnTo>
                <a:lnTo>
                  <a:pt x="3351212" y="1256973"/>
                </a:lnTo>
                <a:lnTo>
                  <a:pt x="3362675" y="1301750"/>
                </a:lnTo>
                <a:lnTo>
                  <a:pt x="3372945" y="1346996"/>
                </a:lnTo>
                <a:lnTo>
                  <a:pt x="3382005" y="1392694"/>
                </a:lnTo>
                <a:lnTo>
                  <a:pt x="3389836" y="1438827"/>
                </a:lnTo>
                <a:lnTo>
                  <a:pt x="3396422" y="1485377"/>
                </a:lnTo>
                <a:lnTo>
                  <a:pt x="3401744" y="1532327"/>
                </a:lnTo>
                <a:lnTo>
                  <a:pt x="3405784" y="1579659"/>
                </a:lnTo>
                <a:lnTo>
                  <a:pt x="3408525" y="1627357"/>
                </a:lnTo>
                <a:lnTo>
                  <a:pt x="3409949" y="1675402"/>
                </a:lnTo>
                <a:lnTo>
                  <a:pt x="2556547" y="1688805"/>
                </a:lnTo>
                <a:lnTo>
                  <a:pt x="2554466" y="1640988"/>
                </a:lnTo>
                <a:lnTo>
                  <a:pt x="2549790" y="1593899"/>
                </a:lnTo>
                <a:lnTo>
                  <a:pt x="2542590" y="1547610"/>
                </a:lnTo>
                <a:lnTo>
                  <a:pt x="2532936" y="1502188"/>
                </a:lnTo>
                <a:lnTo>
                  <a:pt x="2520899" y="1457705"/>
                </a:lnTo>
                <a:lnTo>
                  <a:pt x="2506551" y="1414229"/>
                </a:lnTo>
                <a:lnTo>
                  <a:pt x="2489962" y="1371829"/>
                </a:lnTo>
                <a:lnTo>
                  <a:pt x="2471203" y="1330576"/>
                </a:lnTo>
                <a:lnTo>
                  <a:pt x="2450346" y="1290539"/>
                </a:lnTo>
                <a:lnTo>
                  <a:pt x="2427460" y="1251786"/>
                </a:lnTo>
                <a:lnTo>
                  <a:pt x="2402618" y="1214388"/>
                </a:lnTo>
                <a:lnTo>
                  <a:pt x="2375890" y="1178414"/>
                </a:lnTo>
                <a:lnTo>
                  <a:pt x="2347347" y="1143934"/>
                </a:lnTo>
                <a:lnTo>
                  <a:pt x="2317060" y="1111016"/>
                </a:lnTo>
                <a:lnTo>
                  <a:pt x="2285100" y="1079731"/>
                </a:lnTo>
                <a:lnTo>
                  <a:pt x="2251538" y="1050148"/>
                </a:lnTo>
                <a:lnTo>
                  <a:pt x="2216445" y="1022336"/>
                </a:lnTo>
                <a:lnTo>
                  <a:pt x="2179891" y="996365"/>
                </a:lnTo>
                <a:lnTo>
                  <a:pt x="2141949" y="972304"/>
                </a:lnTo>
                <a:lnTo>
                  <a:pt x="2102688" y="950223"/>
                </a:lnTo>
                <a:lnTo>
                  <a:pt x="2062180" y="930192"/>
                </a:lnTo>
                <a:lnTo>
                  <a:pt x="2020496" y="912278"/>
                </a:lnTo>
                <a:lnTo>
                  <a:pt x="1977707" y="896553"/>
                </a:lnTo>
                <a:lnTo>
                  <a:pt x="1933883" y="883086"/>
                </a:lnTo>
                <a:lnTo>
                  <a:pt x="1889095" y="871945"/>
                </a:lnTo>
                <a:lnTo>
                  <a:pt x="1843416" y="863201"/>
                </a:lnTo>
                <a:lnTo>
                  <a:pt x="1796915" y="856923"/>
                </a:lnTo>
                <a:lnTo>
                  <a:pt x="1749663" y="853181"/>
                </a:lnTo>
                <a:lnTo>
                  <a:pt x="1701732" y="852043"/>
                </a:lnTo>
                <a:lnTo>
                  <a:pt x="1653811" y="853554"/>
                </a:lnTo>
                <a:lnTo>
                  <a:pt x="1606589" y="857664"/>
                </a:lnTo>
                <a:lnTo>
                  <a:pt x="1560139" y="864304"/>
                </a:lnTo>
                <a:lnTo>
                  <a:pt x="1514529" y="873404"/>
                </a:lnTo>
                <a:lnTo>
                  <a:pt x="1469830" y="884893"/>
                </a:lnTo>
                <a:lnTo>
                  <a:pt x="1426112" y="898701"/>
                </a:lnTo>
                <a:lnTo>
                  <a:pt x="1383447" y="914759"/>
                </a:lnTo>
                <a:lnTo>
                  <a:pt x="1341904" y="932996"/>
                </a:lnTo>
                <a:lnTo>
                  <a:pt x="1301554" y="953343"/>
                </a:lnTo>
                <a:lnTo>
                  <a:pt x="1262467" y="975729"/>
                </a:lnTo>
                <a:lnTo>
                  <a:pt x="1224714" y="1000085"/>
                </a:lnTo>
                <a:lnTo>
                  <a:pt x="1188364" y="1026339"/>
                </a:lnTo>
                <a:lnTo>
                  <a:pt x="1153490" y="1054424"/>
                </a:lnTo>
                <a:lnTo>
                  <a:pt x="1120160" y="1084267"/>
                </a:lnTo>
                <a:lnTo>
                  <a:pt x="1088445" y="1115800"/>
                </a:lnTo>
                <a:lnTo>
                  <a:pt x="1058416" y="1148953"/>
                </a:lnTo>
                <a:lnTo>
                  <a:pt x="1030143" y="1183654"/>
                </a:lnTo>
                <a:lnTo>
                  <a:pt x="1003697" y="1219835"/>
                </a:lnTo>
                <a:lnTo>
                  <a:pt x="979148" y="1257425"/>
                </a:lnTo>
                <a:lnTo>
                  <a:pt x="956566" y="1296355"/>
                </a:lnTo>
                <a:lnTo>
                  <a:pt x="936022" y="1336554"/>
                </a:lnTo>
                <a:lnTo>
                  <a:pt x="917586" y="1377952"/>
                </a:lnTo>
                <a:lnTo>
                  <a:pt x="901329" y="1420479"/>
                </a:lnTo>
                <a:lnTo>
                  <a:pt x="887321" y="1464066"/>
                </a:lnTo>
                <a:lnTo>
                  <a:pt x="875632" y="1508641"/>
                </a:lnTo>
                <a:lnTo>
                  <a:pt x="866333" y="1554136"/>
                </a:lnTo>
                <a:lnTo>
                  <a:pt x="859495" y="1600481"/>
                </a:lnTo>
                <a:lnTo>
                  <a:pt x="855187" y="1647604"/>
                </a:lnTo>
                <a:lnTo>
                  <a:pt x="853480" y="1695436"/>
                </a:lnTo>
                <a:close/>
              </a:path>
            </a:pathLst>
          </a:custGeom>
          <a:solidFill>
            <a:srgbClr val="81818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700" b="1" i="0">
                <a:solidFill>
                  <a:srgbClr val="FABC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01747" y="1856632"/>
            <a:ext cx="6151880" cy="711200"/>
          </a:xfrm>
          <a:prstGeom prst="rect">
            <a:avLst/>
          </a:prstGeom>
        </p:spPr>
        <p:txBody>
          <a:bodyPr wrap="square" lIns="0" tIns="0" rIns="0" bIns="0">
            <a:spAutoFit/>
          </a:bodyPr>
          <a:lstStyle>
            <a:lvl1pPr>
              <a:defRPr sz="4700" b="1" i="0">
                <a:solidFill>
                  <a:srgbClr val="FABC00"/>
                </a:solidFill>
                <a:latin typeface="Calibri"/>
                <a:cs typeface="Calibri"/>
              </a:defRPr>
            </a:lvl1pPr>
          </a:lstStyle>
          <a:p>
            <a:endParaRPr/>
          </a:p>
        </p:txBody>
      </p:sp>
      <p:sp>
        <p:nvSpPr>
          <p:cNvPr id="3" name="Holder 3"/>
          <p:cNvSpPr>
            <a:spLocks noGrp="1"/>
          </p:cNvSpPr>
          <p:nvPr>
            <p:ph type="body" idx="1"/>
          </p:nvPr>
        </p:nvSpPr>
        <p:spPr>
          <a:xfrm>
            <a:off x="3155552" y="2914937"/>
            <a:ext cx="11976894" cy="3092450"/>
          </a:xfrm>
          <a:prstGeom prst="rect">
            <a:avLst/>
          </a:prstGeom>
        </p:spPr>
        <p:txBody>
          <a:bodyPr wrap="square" lIns="0" tIns="0" rIns="0" bIns="0">
            <a:spAutoFit/>
          </a:bodyPr>
          <a:lstStyle>
            <a:lvl1pPr>
              <a:defRPr sz="3450" b="1" i="0">
                <a:solidFill>
                  <a:srgbClr val="26316F"/>
                </a:solidFill>
                <a:latin typeface="Calibri"/>
                <a:cs typeface="Calibri"/>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3372" y="2155725"/>
            <a:ext cx="13517244" cy="4403090"/>
          </a:xfrm>
          <a:prstGeom prst="rect">
            <a:avLst/>
          </a:prstGeom>
          <a:ln>
            <a:solidFill>
              <a:schemeClr val="accent1"/>
            </a:solidFill>
          </a:ln>
        </p:spPr>
        <p:txBody>
          <a:bodyPr vert="horz" wrap="square" lIns="0" tIns="40005" rIns="0" bIns="0" rtlCol="0">
            <a:spAutoFit/>
          </a:bodyPr>
          <a:lstStyle/>
          <a:p>
            <a:pPr marL="12065" marR="5080" indent="-635" algn="ctr">
              <a:lnSpc>
                <a:spcPts val="11480"/>
              </a:lnSpc>
              <a:spcBef>
                <a:spcPts val="315"/>
              </a:spcBef>
            </a:pPr>
            <a:r>
              <a:rPr sz="9600" spc="1415" dirty="0">
                <a:solidFill>
                  <a:srgbClr val="26316F"/>
                </a:solidFill>
              </a:rPr>
              <a:t>EXPLORING</a:t>
            </a:r>
            <a:r>
              <a:rPr sz="9600" spc="545" dirty="0">
                <a:solidFill>
                  <a:srgbClr val="26316F"/>
                </a:solidFill>
              </a:rPr>
              <a:t> </a:t>
            </a:r>
            <a:r>
              <a:rPr sz="9600" spc="1280" dirty="0">
                <a:solidFill>
                  <a:srgbClr val="26316F"/>
                </a:solidFill>
              </a:rPr>
              <a:t>CITIBIKE </a:t>
            </a:r>
            <a:r>
              <a:rPr sz="9600" spc="1035" dirty="0">
                <a:solidFill>
                  <a:srgbClr val="26316F"/>
                </a:solidFill>
              </a:rPr>
              <a:t>DATA:</a:t>
            </a:r>
            <a:r>
              <a:rPr sz="9600" spc="565" dirty="0">
                <a:solidFill>
                  <a:srgbClr val="26316F"/>
                </a:solidFill>
              </a:rPr>
              <a:t> </a:t>
            </a:r>
            <a:r>
              <a:rPr sz="9600" spc="1205" dirty="0">
                <a:solidFill>
                  <a:srgbClr val="26316F"/>
                </a:solidFill>
              </a:rPr>
              <a:t>INSIGHTS</a:t>
            </a:r>
            <a:r>
              <a:rPr sz="9600" spc="565" dirty="0">
                <a:solidFill>
                  <a:srgbClr val="26316F"/>
                </a:solidFill>
              </a:rPr>
              <a:t> </a:t>
            </a:r>
            <a:r>
              <a:rPr sz="9600" spc="1565" dirty="0">
                <a:solidFill>
                  <a:srgbClr val="26316F"/>
                </a:solidFill>
              </a:rPr>
              <a:t>AND </a:t>
            </a:r>
            <a:r>
              <a:rPr sz="9600" spc="1540" dirty="0">
                <a:solidFill>
                  <a:srgbClr val="26316F"/>
                </a:solidFill>
              </a:rPr>
              <a:t>TRENDS</a:t>
            </a:r>
            <a:endParaRPr sz="9600" dirty="0"/>
          </a:p>
        </p:txBody>
      </p:sp>
      <p:sp>
        <p:nvSpPr>
          <p:cNvPr id="3" name="TextBox 2">
            <a:extLst>
              <a:ext uri="{FF2B5EF4-FFF2-40B4-BE49-F238E27FC236}">
                <a16:creationId xmlns:a16="http://schemas.microsoft.com/office/drawing/2014/main" id="{A14C7BAD-8A31-CC09-FCC7-E97500FDE547}"/>
              </a:ext>
            </a:extLst>
          </p:cNvPr>
          <p:cNvSpPr txBox="1"/>
          <p:nvPr/>
        </p:nvSpPr>
        <p:spPr>
          <a:xfrm>
            <a:off x="11582400" y="6819900"/>
            <a:ext cx="1905000" cy="369332"/>
          </a:xfrm>
          <a:prstGeom prst="rect">
            <a:avLst/>
          </a:prstGeom>
          <a:noFill/>
        </p:spPr>
        <p:txBody>
          <a:bodyPr wrap="square" rtlCol="0">
            <a:spAutoFit/>
          </a:bodyPr>
          <a:lstStyle/>
          <a:p>
            <a:r>
              <a:rPr lang="en-US" dirty="0">
                <a:latin typeface="+mj-lt"/>
              </a:rPr>
              <a:t>By Reuben</a:t>
            </a:r>
            <a:r>
              <a:rPr lang="en-US" dirty="0"/>
              <a:t> </a:t>
            </a:r>
            <a:r>
              <a:rPr lang="en-US" dirty="0" err="1">
                <a:latin typeface="+mj-lt"/>
              </a:rPr>
              <a:t>Rinu</a:t>
            </a:r>
            <a:endParaRPr lang="en-US"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3" name="object 3"/>
          <p:cNvSpPr txBox="1">
            <a:spLocks noGrp="1"/>
          </p:cNvSpPr>
          <p:nvPr>
            <p:ph type="title"/>
          </p:nvPr>
        </p:nvSpPr>
        <p:spPr>
          <a:xfrm>
            <a:off x="2293453" y="2088104"/>
            <a:ext cx="6675120" cy="1854200"/>
          </a:xfrm>
          <a:prstGeom prst="rect">
            <a:avLst/>
          </a:prstGeom>
        </p:spPr>
        <p:txBody>
          <a:bodyPr vert="horz" wrap="square" lIns="0" tIns="12700" rIns="0" bIns="0" rtlCol="0">
            <a:spAutoFit/>
          </a:bodyPr>
          <a:lstStyle/>
          <a:p>
            <a:pPr marL="12700">
              <a:lnSpc>
                <a:spcPct val="100000"/>
              </a:lnSpc>
              <a:spcBef>
                <a:spcPts val="100"/>
              </a:spcBef>
            </a:pPr>
            <a:r>
              <a:rPr sz="12000" spc="1860" dirty="0">
                <a:solidFill>
                  <a:srgbClr val="26316F"/>
                </a:solidFill>
              </a:rPr>
              <a:t>THANKS</a:t>
            </a:r>
            <a:endParaRPr sz="12000"/>
          </a:p>
        </p:txBody>
      </p:sp>
      <p:sp>
        <p:nvSpPr>
          <p:cNvPr id="4" name="object 4"/>
          <p:cNvSpPr txBox="1"/>
          <p:nvPr/>
        </p:nvSpPr>
        <p:spPr>
          <a:xfrm>
            <a:off x="2301253" y="4172591"/>
            <a:ext cx="5616575" cy="2320925"/>
          </a:xfrm>
          <a:prstGeom prst="rect">
            <a:avLst/>
          </a:prstGeom>
        </p:spPr>
        <p:txBody>
          <a:bodyPr vert="horz" wrap="square" lIns="0" tIns="12700" rIns="0" bIns="0" rtlCol="0">
            <a:spAutoFit/>
          </a:bodyPr>
          <a:lstStyle/>
          <a:p>
            <a:pPr marL="12700" marR="5080">
              <a:lnSpc>
                <a:spcPct val="119000"/>
              </a:lnSpc>
              <a:spcBef>
                <a:spcPts val="100"/>
              </a:spcBef>
            </a:pPr>
            <a:r>
              <a:rPr sz="3150" spc="475" dirty="0">
                <a:solidFill>
                  <a:srgbClr val="FABC00"/>
                </a:solidFill>
                <a:latin typeface="Calibri"/>
                <a:cs typeface="Calibri"/>
              </a:rPr>
              <a:t>Do</a:t>
            </a:r>
            <a:r>
              <a:rPr sz="3150" spc="120" dirty="0">
                <a:solidFill>
                  <a:srgbClr val="FABC00"/>
                </a:solidFill>
                <a:latin typeface="Calibri"/>
                <a:cs typeface="Calibri"/>
              </a:rPr>
              <a:t> </a:t>
            </a:r>
            <a:r>
              <a:rPr sz="3150" spc="325" dirty="0">
                <a:solidFill>
                  <a:srgbClr val="FABC00"/>
                </a:solidFill>
                <a:latin typeface="Calibri"/>
                <a:cs typeface="Calibri"/>
              </a:rPr>
              <a:t>you</a:t>
            </a:r>
            <a:r>
              <a:rPr sz="3150" spc="120" dirty="0">
                <a:solidFill>
                  <a:srgbClr val="FABC00"/>
                </a:solidFill>
                <a:latin typeface="Calibri"/>
                <a:cs typeface="Calibri"/>
              </a:rPr>
              <a:t> </a:t>
            </a:r>
            <a:r>
              <a:rPr sz="3150" spc="330" dirty="0">
                <a:solidFill>
                  <a:srgbClr val="FABC00"/>
                </a:solidFill>
                <a:latin typeface="Calibri"/>
                <a:cs typeface="Calibri"/>
              </a:rPr>
              <a:t>have</a:t>
            </a:r>
            <a:r>
              <a:rPr sz="3150" spc="125" dirty="0">
                <a:solidFill>
                  <a:srgbClr val="FABC00"/>
                </a:solidFill>
                <a:latin typeface="Calibri"/>
                <a:cs typeface="Calibri"/>
              </a:rPr>
              <a:t> </a:t>
            </a:r>
            <a:r>
              <a:rPr sz="3150" spc="345" dirty="0">
                <a:solidFill>
                  <a:srgbClr val="FABC00"/>
                </a:solidFill>
                <a:latin typeface="Calibri"/>
                <a:cs typeface="Calibri"/>
              </a:rPr>
              <a:t>any</a:t>
            </a:r>
            <a:r>
              <a:rPr sz="3150" spc="120" dirty="0">
                <a:solidFill>
                  <a:srgbClr val="FABC00"/>
                </a:solidFill>
                <a:latin typeface="Calibri"/>
                <a:cs typeface="Calibri"/>
              </a:rPr>
              <a:t> </a:t>
            </a:r>
            <a:r>
              <a:rPr sz="3150" spc="315" dirty="0">
                <a:solidFill>
                  <a:srgbClr val="FABC00"/>
                </a:solidFill>
                <a:latin typeface="Calibri"/>
                <a:cs typeface="Calibri"/>
              </a:rPr>
              <a:t>questions? </a:t>
            </a:r>
            <a:r>
              <a:rPr sz="3150" spc="310" dirty="0">
                <a:solidFill>
                  <a:srgbClr val="26316F"/>
                </a:solidFill>
                <a:latin typeface="Calibri"/>
                <a:cs typeface="Calibri"/>
              </a:rPr>
              <a:t>youremail@freepik.com</a:t>
            </a:r>
            <a:endParaRPr sz="3150">
              <a:latin typeface="Calibri"/>
              <a:cs typeface="Calibri"/>
            </a:endParaRPr>
          </a:p>
          <a:p>
            <a:pPr marL="12700">
              <a:lnSpc>
                <a:spcPct val="100000"/>
              </a:lnSpc>
              <a:spcBef>
                <a:spcPts val="795"/>
              </a:spcBef>
            </a:pPr>
            <a:r>
              <a:rPr sz="3150" dirty="0">
                <a:solidFill>
                  <a:srgbClr val="26316F"/>
                </a:solidFill>
                <a:latin typeface="Calibri"/>
                <a:cs typeface="Calibri"/>
              </a:rPr>
              <a:t>+91</a:t>
            </a:r>
            <a:r>
              <a:rPr sz="3150" spc="140" dirty="0">
                <a:solidFill>
                  <a:srgbClr val="26316F"/>
                </a:solidFill>
                <a:latin typeface="Calibri"/>
                <a:cs typeface="Calibri"/>
              </a:rPr>
              <a:t> </a:t>
            </a:r>
            <a:r>
              <a:rPr sz="3150" spc="325" dirty="0">
                <a:solidFill>
                  <a:srgbClr val="26316F"/>
                </a:solidFill>
                <a:latin typeface="Calibri"/>
                <a:cs typeface="Calibri"/>
              </a:rPr>
              <a:t>620</a:t>
            </a:r>
            <a:r>
              <a:rPr sz="3150" spc="140" dirty="0">
                <a:solidFill>
                  <a:srgbClr val="26316F"/>
                </a:solidFill>
                <a:latin typeface="Calibri"/>
                <a:cs typeface="Calibri"/>
              </a:rPr>
              <a:t> </a:t>
            </a:r>
            <a:r>
              <a:rPr sz="3150" spc="60" dirty="0">
                <a:solidFill>
                  <a:srgbClr val="26316F"/>
                </a:solidFill>
                <a:latin typeface="Calibri"/>
                <a:cs typeface="Calibri"/>
              </a:rPr>
              <a:t>421</a:t>
            </a:r>
            <a:r>
              <a:rPr sz="3150" spc="140" dirty="0">
                <a:solidFill>
                  <a:srgbClr val="26316F"/>
                </a:solidFill>
                <a:latin typeface="Calibri"/>
                <a:cs typeface="Calibri"/>
              </a:rPr>
              <a:t> </a:t>
            </a:r>
            <a:r>
              <a:rPr sz="3150" spc="295" dirty="0">
                <a:solidFill>
                  <a:srgbClr val="26316F"/>
                </a:solidFill>
                <a:latin typeface="Calibri"/>
                <a:cs typeface="Calibri"/>
              </a:rPr>
              <a:t>838</a:t>
            </a:r>
            <a:endParaRPr sz="3150">
              <a:latin typeface="Calibri"/>
              <a:cs typeface="Calibri"/>
            </a:endParaRPr>
          </a:p>
          <a:p>
            <a:pPr marL="12700">
              <a:lnSpc>
                <a:spcPct val="100000"/>
              </a:lnSpc>
              <a:spcBef>
                <a:spcPts val="720"/>
              </a:spcBef>
            </a:pPr>
            <a:r>
              <a:rPr sz="3150" spc="345" dirty="0">
                <a:solidFill>
                  <a:srgbClr val="26316F"/>
                </a:solidFill>
                <a:latin typeface="Calibri"/>
                <a:cs typeface="Calibri"/>
              </a:rPr>
              <a:t>yourcompany.com</a:t>
            </a:r>
            <a:endParaRPr sz="315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8" cy="10286999"/>
            </a:xfrm>
            <a:prstGeom prst="rect">
              <a:avLst/>
            </a:prstGeom>
          </p:spPr>
        </p:pic>
        <p:sp>
          <p:nvSpPr>
            <p:cNvPr id="4" name="object 4"/>
            <p:cNvSpPr/>
            <p:nvPr/>
          </p:nvSpPr>
          <p:spPr>
            <a:xfrm>
              <a:off x="10170547" y="310205"/>
              <a:ext cx="7705725" cy="1733550"/>
            </a:xfrm>
            <a:custGeom>
              <a:avLst/>
              <a:gdLst/>
              <a:ahLst/>
              <a:cxnLst/>
              <a:rect l="l" t="t" r="r" b="b"/>
              <a:pathLst>
                <a:path w="7705725" h="1733550">
                  <a:moveTo>
                    <a:pt x="7282750" y="1733549"/>
                  </a:moveTo>
                  <a:lnTo>
                    <a:pt x="0" y="1733549"/>
                  </a:lnTo>
                  <a:lnTo>
                    <a:pt x="0" y="0"/>
                  </a:lnTo>
                  <a:lnTo>
                    <a:pt x="7705724" y="0"/>
                  </a:lnTo>
                  <a:lnTo>
                    <a:pt x="7705724" y="1444619"/>
                  </a:lnTo>
                  <a:lnTo>
                    <a:pt x="7700455" y="1490090"/>
                  </a:lnTo>
                  <a:lnTo>
                    <a:pt x="7684961" y="1534033"/>
                  </a:lnTo>
                  <a:lnTo>
                    <a:pt x="7659714" y="1575670"/>
                  </a:lnTo>
                  <a:lnTo>
                    <a:pt x="7625182" y="1614225"/>
                  </a:lnTo>
                  <a:lnTo>
                    <a:pt x="7581838" y="1648924"/>
                  </a:lnTo>
                  <a:lnTo>
                    <a:pt x="7539931" y="1674006"/>
                  </a:lnTo>
                  <a:lnTo>
                    <a:pt x="7493971" y="1694946"/>
                  </a:lnTo>
                  <a:lnTo>
                    <a:pt x="7444616" y="1711556"/>
                  </a:lnTo>
                  <a:lnTo>
                    <a:pt x="7392522" y="1723650"/>
                  </a:lnTo>
                  <a:lnTo>
                    <a:pt x="7338348" y="1731044"/>
                  </a:lnTo>
                  <a:lnTo>
                    <a:pt x="7282750" y="1733549"/>
                  </a:lnTo>
                  <a:close/>
                </a:path>
              </a:pathLst>
            </a:custGeom>
            <a:solidFill>
              <a:srgbClr val="74C3BF"/>
            </a:solidFill>
          </p:spPr>
          <p:txBody>
            <a:bodyPr wrap="square" lIns="0" tIns="0" rIns="0" bIns="0" rtlCol="0"/>
            <a:lstStyle/>
            <a:p>
              <a:endParaRPr/>
            </a:p>
          </p:txBody>
        </p:sp>
      </p:grpSp>
      <p:sp>
        <p:nvSpPr>
          <p:cNvPr id="5" name="object 5"/>
          <p:cNvSpPr txBox="1">
            <a:spLocks noGrp="1"/>
          </p:cNvSpPr>
          <p:nvPr>
            <p:ph type="title"/>
          </p:nvPr>
        </p:nvSpPr>
        <p:spPr>
          <a:xfrm>
            <a:off x="12211715" y="756581"/>
            <a:ext cx="3667125" cy="688340"/>
          </a:xfrm>
          <a:prstGeom prst="rect">
            <a:avLst/>
          </a:prstGeom>
        </p:spPr>
        <p:txBody>
          <a:bodyPr vert="horz" wrap="square" lIns="0" tIns="12700" rIns="0" bIns="0" rtlCol="0">
            <a:spAutoFit/>
          </a:bodyPr>
          <a:lstStyle/>
          <a:p>
            <a:pPr marL="12700">
              <a:lnSpc>
                <a:spcPct val="100000"/>
              </a:lnSpc>
              <a:spcBef>
                <a:spcPts val="100"/>
              </a:spcBef>
            </a:pPr>
            <a:r>
              <a:rPr sz="4350" spc="480" dirty="0">
                <a:solidFill>
                  <a:srgbClr val="FFFFFF"/>
                </a:solidFill>
              </a:rPr>
              <a:t>Introduction</a:t>
            </a:r>
            <a:endParaRPr sz="4350"/>
          </a:p>
        </p:txBody>
      </p:sp>
      <p:sp>
        <p:nvSpPr>
          <p:cNvPr id="6" name="object 6"/>
          <p:cNvSpPr/>
          <p:nvPr/>
        </p:nvSpPr>
        <p:spPr>
          <a:xfrm>
            <a:off x="10165681" y="2316727"/>
            <a:ext cx="7705725" cy="6334125"/>
          </a:xfrm>
          <a:custGeom>
            <a:avLst/>
            <a:gdLst/>
            <a:ahLst/>
            <a:cxnLst/>
            <a:rect l="l" t="t" r="r" b="b"/>
            <a:pathLst>
              <a:path w="7705725" h="6334125">
                <a:moveTo>
                  <a:pt x="7282750" y="6334124"/>
                </a:moveTo>
                <a:lnTo>
                  <a:pt x="0" y="6334124"/>
                </a:lnTo>
                <a:lnTo>
                  <a:pt x="0" y="0"/>
                </a:lnTo>
                <a:lnTo>
                  <a:pt x="7705724" y="0"/>
                </a:lnTo>
                <a:lnTo>
                  <a:pt x="7705724" y="5278417"/>
                </a:lnTo>
                <a:lnTo>
                  <a:pt x="7705133" y="5334245"/>
                </a:lnTo>
                <a:lnTo>
                  <a:pt x="7703371" y="5389661"/>
                </a:lnTo>
                <a:lnTo>
                  <a:pt x="7700455" y="5444562"/>
                </a:lnTo>
                <a:lnTo>
                  <a:pt x="7696403" y="5498843"/>
                </a:lnTo>
                <a:lnTo>
                  <a:pt x="7691233" y="5552397"/>
                </a:lnTo>
                <a:lnTo>
                  <a:pt x="7684961" y="5605120"/>
                </a:lnTo>
                <a:lnTo>
                  <a:pt x="7677606" y="5656908"/>
                </a:lnTo>
                <a:lnTo>
                  <a:pt x="7669184" y="5707655"/>
                </a:lnTo>
                <a:lnTo>
                  <a:pt x="7659714" y="5757255"/>
                </a:lnTo>
                <a:lnTo>
                  <a:pt x="7649212" y="5805605"/>
                </a:lnTo>
                <a:lnTo>
                  <a:pt x="7637695" y="5852599"/>
                </a:lnTo>
                <a:lnTo>
                  <a:pt x="7625182" y="5898132"/>
                </a:lnTo>
                <a:lnTo>
                  <a:pt x="7611690" y="5942099"/>
                </a:lnTo>
                <a:lnTo>
                  <a:pt x="7597236" y="5984395"/>
                </a:lnTo>
                <a:lnTo>
                  <a:pt x="7581838" y="6024914"/>
                </a:lnTo>
                <a:lnTo>
                  <a:pt x="7554383" y="6087662"/>
                </a:lnTo>
                <a:lnTo>
                  <a:pt x="7525029" y="6143782"/>
                </a:lnTo>
                <a:lnTo>
                  <a:pt x="7493971" y="6193073"/>
                </a:lnTo>
                <a:lnTo>
                  <a:pt x="7461404" y="6235333"/>
                </a:lnTo>
                <a:lnTo>
                  <a:pt x="7427523" y="6270360"/>
                </a:lnTo>
                <a:lnTo>
                  <a:pt x="7392522" y="6297955"/>
                </a:lnTo>
                <a:lnTo>
                  <a:pt x="7356596" y="6317915"/>
                </a:lnTo>
                <a:lnTo>
                  <a:pt x="7319941" y="6330038"/>
                </a:lnTo>
                <a:lnTo>
                  <a:pt x="7282750" y="6334124"/>
                </a:lnTo>
                <a:close/>
              </a:path>
            </a:pathLst>
          </a:custGeom>
          <a:solidFill>
            <a:srgbClr val="FFFFFF"/>
          </a:solidFill>
        </p:spPr>
        <p:txBody>
          <a:bodyPr wrap="square" lIns="0" tIns="0" rIns="0" bIns="0" rtlCol="0"/>
          <a:lstStyle/>
          <a:p>
            <a:endParaRPr/>
          </a:p>
        </p:txBody>
      </p:sp>
      <p:sp>
        <p:nvSpPr>
          <p:cNvPr id="7" name="object 7"/>
          <p:cNvSpPr txBox="1"/>
          <p:nvPr/>
        </p:nvSpPr>
        <p:spPr>
          <a:xfrm>
            <a:off x="10716288" y="3001503"/>
            <a:ext cx="6563995" cy="4225925"/>
          </a:xfrm>
          <a:prstGeom prst="rect">
            <a:avLst/>
          </a:prstGeom>
        </p:spPr>
        <p:txBody>
          <a:bodyPr vert="horz" wrap="square" lIns="0" tIns="12700" rIns="0" bIns="0" rtlCol="0">
            <a:spAutoFit/>
          </a:bodyPr>
          <a:lstStyle/>
          <a:p>
            <a:pPr marL="12700" marR="5080">
              <a:lnSpc>
                <a:spcPct val="125000"/>
              </a:lnSpc>
              <a:spcBef>
                <a:spcPts val="100"/>
              </a:spcBef>
            </a:pPr>
            <a:r>
              <a:rPr sz="3150" b="1" spc="365" dirty="0">
                <a:solidFill>
                  <a:srgbClr val="26316F"/>
                </a:solidFill>
                <a:latin typeface="Calibri"/>
                <a:cs typeface="Calibri"/>
              </a:rPr>
              <a:t>CitiBike</a:t>
            </a:r>
            <a:r>
              <a:rPr sz="3150" b="1" spc="114" dirty="0">
                <a:solidFill>
                  <a:srgbClr val="26316F"/>
                </a:solidFill>
                <a:latin typeface="Calibri"/>
                <a:cs typeface="Calibri"/>
              </a:rPr>
              <a:t> </a:t>
            </a:r>
            <a:r>
              <a:rPr sz="3150" spc="215" dirty="0">
                <a:solidFill>
                  <a:srgbClr val="26316F"/>
                </a:solidFill>
                <a:latin typeface="Calibri"/>
                <a:cs typeface="Calibri"/>
              </a:rPr>
              <a:t>is</a:t>
            </a:r>
            <a:r>
              <a:rPr sz="3150" spc="120" dirty="0">
                <a:solidFill>
                  <a:srgbClr val="26316F"/>
                </a:solidFill>
                <a:latin typeface="Calibri"/>
                <a:cs typeface="Calibri"/>
              </a:rPr>
              <a:t> </a:t>
            </a:r>
            <a:r>
              <a:rPr sz="3150" spc="345" dirty="0">
                <a:solidFill>
                  <a:srgbClr val="26316F"/>
                </a:solidFill>
                <a:latin typeface="Calibri"/>
                <a:cs typeface="Calibri"/>
              </a:rPr>
              <a:t>a</a:t>
            </a:r>
            <a:r>
              <a:rPr sz="3150" spc="120" dirty="0">
                <a:solidFill>
                  <a:srgbClr val="26316F"/>
                </a:solidFill>
                <a:latin typeface="Calibri"/>
                <a:cs typeface="Calibri"/>
              </a:rPr>
              <a:t> </a:t>
            </a:r>
            <a:r>
              <a:rPr sz="3150" spc="330" dirty="0">
                <a:solidFill>
                  <a:srgbClr val="26316F"/>
                </a:solidFill>
                <a:latin typeface="Calibri"/>
                <a:cs typeface="Calibri"/>
              </a:rPr>
              <a:t>bike</a:t>
            </a:r>
            <a:r>
              <a:rPr sz="3150" spc="114" dirty="0">
                <a:solidFill>
                  <a:srgbClr val="26316F"/>
                </a:solidFill>
                <a:latin typeface="Calibri"/>
                <a:cs typeface="Calibri"/>
              </a:rPr>
              <a:t> </a:t>
            </a:r>
            <a:r>
              <a:rPr sz="3150" spc="355" dirty="0">
                <a:solidFill>
                  <a:srgbClr val="26316F"/>
                </a:solidFill>
                <a:latin typeface="Calibri"/>
                <a:cs typeface="Calibri"/>
              </a:rPr>
              <a:t>sharing</a:t>
            </a:r>
            <a:r>
              <a:rPr sz="3150" spc="120" dirty="0">
                <a:solidFill>
                  <a:srgbClr val="26316F"/>
                </a:solidFill>
                <a:latin typeface="Calibri"/>
                <a:cs typeface="Calibri"/>
              </a:rPr>
              <a:t> </a:t>
            </a:r>
            <a:r>
              <a:rPr sz="3150" spc="270" dirty="0">
                <a:solidFill>
                  <a:srgbClr val="26316F"/>
                </a:solidFill>
                <a:latin typeface="Calibri"/>
                <a:cs typeface="Calibri"/>
              </a:rPr>
              <a:t>service </a:t>
            </a:r>
            <a:r>
              <a:rPr sz="3150" spc="290" dirty="0">
                <a:solidFill>
                  <a:srgbClr val="26316F"/>
                </a:solidFill>
                <a:latin typeface="Calibri"/>
                <a:cs typeface="Calibri"/>
              </a:rPr>
              <a:t>in</a:t>
            </a:r>
            <a:r>
              <a:rPr sz="3150" spc="120" dirty="0">
                <a:solidFill>
                  <a:srgbClr val="26316F"/>
                </a:solidFill>
                <a:latin typeface="Calibri"/>
                <a:cs typeface="Calibri"/>
              </a:rPr>
              <a:t> </a:t>
            </a:r>
            <a:r>
              <a:rPr sz="3150" spc="335" dirty="0">
                <a:solidFill>
                  <a:srgbClr val="26316F"/>
                </a:solidFill>
                <a:latin typeface="Calibri"/>
                <a:cs typeface="Calibri"/>
              </a:rPr>
              <a:t>NYC.</a:t>
            </a:r>
            <a:r>
              <a:rPr sz="3150" spc="120" dirty="0">
                <a:solidFill>
                  <a:srgbClr val="26316F"/>
                </a:solidFill>
                <a:latin typeface="Calibri"/>
                <a:cs typeface="Calibri"/>
              </a:rPr>
              <a:t> </a:t>
            </a:r>
            <a:r>
              <a:rPr sz="3150" spc="350" dirty="0">
                <a:solidFill>
                  <a:srgbClr val="26316F"/>
                </a:solidFill>
                <a:latin typeface="Calibri"/>
                <a:cs typeface="Calibri"/>
              </a:rPr>
              <a:t>The</a:t>
            </a:r>
            <a:r>
              <a:rPr sz="3150" spc="120" dirty="0">
                <a:solidFill>
                  <a:srgbClr val="26316F"/>
                </a:solidFill>
                <a:latin typeface="Calibri"/>
                <a:cs typeface="Calibri"/>
              </a:rPr>
              <a:t> </a:t>
            </a:r>
            <a:r>
              <a:rPr sz="3150" spc="430" dirty="0">
                <a:solidFill>
                  <a:srgbClr val="26316F"/>
                </a:solidFill>
                <a:latin typeface="Calibri"/>
                <a:cs typeface="Calibri"/>
              </a:rPr>
              <a:t>company</a:t>
            </a:r>
            <a:r>
              <a:rPr sz="3150" spc="120" dirty="0">
                <a:solidFill>
                  <a:srgbClr val="26316F"/>
                </a:solidFill>
                <a:latin typeface="Calibri"/>
                <a:cs typeface="Calibri"/>
              </a:rPr>
              <a:t> </a:t>
            </a:r>
            <a:r>
              <a:rPr sz="3150" spc="370" dirty="0">
                <a:solidFill>
                  <a:srgbClr val="26316F"/>
                </a:solidFill>
                <a:latin typeface="Calibri"/>
                <a:cs typeface="Calibri"/>
              </a:rPr>
              <a:t>has</a:t>
            </a:r>
            <a:r>
              <a:rPr sz="3150" spc="120" dirty="0">
                <a:solidFill>
                  <a:srgbClr val="26316F"/>
                </a:solidFill>
                <a:latin typeface="Calibri"/>
                <a:cs typeface="Calibri"/>
              </a:rPr>
              <a:t> </a:t>
            </a:r>
            <a:r>
              <a:rPr sz="3150" spc="380" dirty="0">
                <a:solidFill>
                  <a:srgbClr val="26316F"/>
                </a:solidFill>
                <a:latin typeface="Calibri"/>
                <a:cs typeface="Calibri"/>
              </a:rPr>
              <a:t>been </a:t>
            </a:r>
            <a:r>
              <a:rPr sz="3150" spc="320" dirty="0">
                <a:solidFill>
                  <a:srgbClr val="26316F"/>
                </a:solidFill>
                <a:latin typeface="Calibri"/>
                <a:cs typeface="Calibri"/>
              </a:rPr>
              <a:t>collecting</a:t>
            </a:r>
            <a:r>
              <a:rPr sz="3150" spc="114" dirty="0">
                <a:solidFill>
                  <a:srgbClr val="26316F"/>
                </a:solidFill>
                <a:latin typeface="Calibri"/>
                <a:cs typeface="Calibri"/>
              </a:rPr>
              <a:t> </a:t>
            </a:r>
            <a:r>
              <a:rPr sz="3150" spc="345" dirty="0">
                <a:solidFill>
                  <a:srgbClr val="26316F"/>
                </a:solidFill>
                <a:latin typeface="Calibri"/>
                <a:cs typeface="Calibri"/>
              </a:rPr>
              <a:t>data</a:t>
            </a:r>
            <a:r>
              <a:rPr sz="3150" spc="120" dirty="0">
                <a:solidFill>
                  <a:srgbClr val="26316F"/>
                </a:solidFill>
                <a:latin typeface="Calibri"/>
                <a:cs typeface="Calibri"/>
              </a:rPr>
              <a:t> </a:t>
            </a:r>
            <a:r>
              <a:rPr sz="3150" spc="380" dirty="0">
                <a:solidFill>
                  <a:srgbClr val="26316F"/>
                </a:solidFill>
                <a:latin typeface="Calibri"/>
                <a:cs typeface="Calibri"/>
              </a:rPr>
              <a:t>on</a:t>
            </a:r>
            <a:r>
              <a:rPr sz="3150" spc="120" dirty="0">
                <a:solidFill>
                  <a:srgbClr val="26316F"/>
                </a:solidFill>
                <a:latin typeface="Calibri"/>
                <a:cs typeface="Calibri"/>
              </a:rPr>
              <a:t> </a:t>
            </a:r>
            <a:r>
              <a:rPr sz="3150" spc="330" dirty="0">
                <a:solidFill>
                  <a:srgbClr val="26316F"/>
                </a:solidFill>
                <a:latin typeface="Calibri"/>
                <a:cs typeface="Calibri"/>
              </a:rPr>
              <a:t>bike</a:t>
            </a:r>
            <a:r>
              <a:rPr sz="3150" spc="120" dirty="0">
                <a:solidFill>
                  <a:srgbClr val="26316F"/>
                </a:solidFill>
                <a:latin typeface="Calibri"/>
                <a:cs typeface="Calibri"/>
              </a:rPr>
              <a:t> </a:t>
            </a:r>
            <a:r>
              <a:rPr sz="3150" spc="250" dirty="0">
                <a:solidFill>
                  <a:srgbClr val="26316F"/>
                </a:solidFill>
                <a:latin typeface="Calibri"/>
                <a:cs typeface="Calibri"/>
              </a:rPr>
              <a:t>rides </a:t>
            </a:r>
            <a:r>
              <a:rPr sz="3150" spc="325" dirty="0">
                <a:solidFill>
                  <a:srgbClr val="26316F"/>
                </a:solidFill>
                <a:latin typeface="Calibri"/>
                <a:cs typeface="Calibri"/>
              </a:rPr>
              <a:t>since</a:t>
            </a:r>
            <a:r>
              <a:rPr sz="3150" spc="160" dirty="0">
                <a:solidFill>
                  <a:srgbClr val="26316F"/>
                </a:solidFill>
                <a:latin typeface="Calibri"/>
                <a:cs typeface="Calibri"/>
              </a:rPr>
              <a:t> </a:t>
            </a:r>
            <a:r>
              <a:rPr sz="3150" dirty="0">
                <a:solidFill>
                  <a:srgbClr val="26316F"/>
                </a:solidFill>
                <a:latin typeface="Calibri"/>
                <a:cs typeface="Calibri"/>
              </a:rPr>
              <a:t>2013.</a:t>
            </a:r>
            <a:r>
              <a:rPr sz="3150" spc="160" dirty="0">
                <a:solidFill>
                  <a:srgbClr val="26316F"/>
                </a:solidFill>
                <a:latin typeface="Calibri"/>
                <a:cs typeface="Calibri"/>
              </a:rPr>
              <a:t> </a:t>
            </a:r>
            <a:r>
              <a:rPr sz="3150" spc="350" dirty="0">
                <a:solidFill>
                  <a:srgbClr val="26316F"/>
                </a:solidFill>
                <a:latin typeface="Calibri"/>
                <a:cs typeface="Calibri"/>
              </a:rPr>
              <a:t>The</a:t>
            </a:r>
            <a:r>
              <a:rPr sz="3150" spc="165" dirty="0">
                <a:solidFill>
                  <a:srgbClr val="26316F"/>
                </a:solidFill>
                <a:latin typeface="Calibri"/>
                <a:cs typeface="Calibri"/>
              </a:rPr>
              <a:t> </a:t>
            </a:r>
            <a:r>
              <a:rPr sz="3150" spc="345" dirty="0">
                <a:solidFill>
                  <a:srgbClr val="26316F"/>
                </a:solidFill>
                <a:latin typeface="Calibri"/>
                <a:cs typeface="Calibri"/>
              </a:rPr>
              <a:t>data</a:t>
            </a:r>
            <a:r>
              <a:rPr sz="3150" spc="160" dirty="0">
                <a:solidFill>
                  <a:srgbClr val="26316F"/>
                </a:solidFill>
                <a:latin typeface="Calibri"/>
                <a:cs typeface="Calibri"/>
              </a:rPr>
              <a:t> </a:t>
            </a:r>
            <a:r>
              <a:rPr sz="3150" spc="215" dirty="0">
                <a:solidFill>
                  <a:srgbClr val="26316F"/>
                </a:solidFill>
                <a:latin typeface="Calibri"/>
                <a:cs typeface="Calibri"/>
              </a:rPr>
              <a:t>is</a:t>
            </a:r>
            <a:r>
              <a:rPr sz="3150" spc="165" dirty="0">
                <a:solidFill>
                  <a:srgbClr val="26316F"/>
                </a:solidFill>
                <a:latin typeface="Calibri"/>
                <a:cs typeface="Calibri"/>
              </a:rPr>
              <a:t> </a:t>
            </a:r>
            <a:r>
              <a:rPr sz="3150" spc="295" dirty="0">
                <a:solidFill>
                  <a:srgbClr val="26316F"/>
                </a:solidFill>
                <a:latin typeface="Calibri"/>
                <a:cs typeface="Calibri"/>
              </a:rPr>
              <a:t>publicly </a:t>
            </a:r>
            <a:r>
              <a:rPr sz="3150" spc="265" dirty="0">
                <a:solidFill>
                  <a:srgbClr val="26316F"/>
                </a:solidFill>
                <a:latin typeface="Calibri"/>
                <a:cs typeface="Calibri"/>
              </a:rPr>
              <a:t>available</a:t>
            </a:r>
            <a:r>
              <a:rPr sz="3150" spc="120" dirty="0">
                <a:solidFill>
                  <a:srgbClr val="26316F"/>
                </a:solidFill>
                <a:latin typeface="Calibri"/>
                <a:cs typeface="Calibri"/>
              </a:rPr>
              <a:t> </a:t>
            </a:r>
            <a:r>
              <a:rPr sz="3150" spc="430" dirty="0">
                <a:solidFill>
                  <a:srgbClr val="26316F"/>
                </a:solidFill>
                <a:latin typeface="Calibri"/>
                <a:cs typeface="Calibri"/>
              </a:rPr>
              <a:t>and</a:t>
            </a:r>
            <a:r>
              <a:rPr sz="3150" spc="125" dirty="0">
                <a:solidFill>
                  <a:srgbClr val="26316F"/>
                </a:solidFill>
                <a:latin typeface="Calibri"/>
                <a:cs typeface="Calibri"/>
              </a:rPr>
              <a:t> </a:t>
            </a:r>
            <a:r>
              <a:rPr sz="3150" spc="415" dirty="0">
                <a:solidFill>
                  <a:srgbClr val="26316F"/>
                </a:solidFill>
                <a:latin typeface="Calibri"/>
                <a:cs typeface="Calibri"/>
              </a:rPr>
              <a:t>can</a:t>
            </a:r>
            <a:r>
              <a:rPr sz="3150" spc="120" dirty="0">
                <a:solidFill>
                  <a:srgbClr val="26316F"/>
                </a:solidFill>
                <a:latin typeface="Calibri"/>
                <a:cs typeface="Calibri"/>
              </a:rPr>
              <a:t> </a:t>
            </a:r>
            <a:r>
              <a:rPr sz="3150" spc="285" dirty="0">
                <a:solidFill>
                  <a:srgbClr val="26316F"/>
                </a:solidFill>
                <a:latin typeface="Calibri"/>
                <a:cs typeface="Calibri"/>
              </a:rPr>
              <a:t>provide </a:t>
            </a:r>
            <a:r>
              <a:rPr sz="3150" spc="305" dirty="0">
                <a:solidFill>
                  <a:srgbClr val="26316F"/>
                </a:solidFill>
                <a:latin typeface="Calibri"/>
                <a:cs typeface="Calibri"/>
              </a:rPr>
              <a:t>valuable</a:t>
            </a:r>
            <a:r>
              <a:rPr sz="3150" spc="120" dirty="0">
                <a:solidFill>
                  <a:srgbClr val="26316F"/>
                </a:solidFill>
                <a:latin typeface="Calibri"/>
                <a:cs typeface="Calibri"/>
              </a:rPr>
              <a:t> </a:t>
            </a:r>
            <a:r>
              <a:rPr sz="3150" spc="330" dirty="0">
                <a:solidFill>
                  <a:srgbClr val="26316F"/>
                </a:solidFill>
                <a:latin typeface="Calibri"/>
                <a:cs typeface="Calibri"/>
              </a:rPr>
              <a:t>insights</a:t>
            </a:r>
            <a:r>
              <a:rPr sz="3150" spc="120" dirty="0">
                <a:solidFill>
                  <a:srgbClr val="26316F"/>
                </a:solidFill>
                <a:latin typeface="Calibri"/>
                <a:cs typeface="Calibri"/>
              </a:rPr>
              <a:t> </a:t>
            </a:r>
            <a:r>
              <a:rPr sz="3150" spc="260" dirty="0">
                <a:solidFill>
                  <a:srgbClr val="26316F"/>
                </a:solidFill>
                <a:latin typeface="Calibri"/>
                <a:cs typeface="Calibri"/>
              </a:rPr>
              <a:t>into</a:t>
            </a:r>
            <a:r>
              <a:rPr sz="3150" spc="120" dirty="0">
                <a:solidFill>
                  <a:srgbClr val="26316F"/>
                </a:solidFill>
                <a:latin typeface="Calibri"/>
                <a:cs typeface="Calibri"/>
              </a:rPr>
              <a:t> </a:t>
            </a:r>
            <a:r>
              <a:rPr sz="3150" spc="330" dirty="0">
                <a:solidFill>
                  <a:srgbClr val="26316F"/>
                </a:solidFill>
                <a:latin typeface="Calibri"/>
                <a:cs typeface="Calibri"/>
              </a:rPr>
              <a:t>bike</a:t>
            </a:r>
            <a:r>
              <a:rPr sz="3150" spc="125" dirty="0">
                <a:solidFill>
                  <a:srgbClr val="26316F"/>
                </a:solidFill>
                <a:latin typeface="Calibri"/>
                <a:cs typeface="Calibri"/>
              </a:rPr>
              <a:t> </a:t>
            </a:r>
            <a:r>
              <a:rPr sz="3150" spc="400" dirty="0">
                <a:solidFill>
                  <a:srgbClr val="26316F"/>
                </a:solidFill>
                <a:latin typeface="Calibri"/>
                <a:cs typeface="Calibri"/>
              </a:rPr>
              <a:t>usage </a:t>
            </a:r>
            <a:r>
              <a:rPr sz="3150" spc="295" dirty="0">
                <a:solidFill>
                  <a:srgbClr val="26316F"/>
                </a:solidFill>
                <a:latin typeface="Calibri"/>
                <a:cs typeface="Calibri"/>
              </a:rPr>
              <a:t>patterns</a:t>
            </a:r>
            <a:r>
              <a:rPr sz="3150" spc="125" dirty="0">
                <a:solidFill>
                  <a:srgbClr val="26316F"/>
                </a:solidFill>
                <a:latin typeface="Calibri"/>
                <a:cs typeface="Calibri"/>
              </a:rPr>
              <a:t> </a:t>
            </a:r>
            <a:r>
              <a:rPr sz="3150" spc="430" dirty="0">
                <a:solidFill>
                  <a:srgbClr val="26316F"/>
                </a:solidFill>
                <a:latin typeface="Calibri"/>
                <a:cs typeface="Calibri"/>
              </a:rPr>
              <a:t>and</a:t>
            </a:r>
            <a:r>
              <a:rPr sz="3150" spc="130" dirty="0">
                <a:solidFill>
                  <a:srgbClr val="26316F"/>
                </a:solidFill>
                <a:latin typeface="Calibri"/>
                <a:cs typeface="Calibri"/>
              </a:rPr>
              <a:t> </a:t>
            </a:r>
            <a:r>
              <a:rPr sz="3150" spc="245" dirty="0">
                <a:solidFill>
                  <a:srgbClr val="26316F"/>
                </a:solidFill>
                <a:latin typeface="Calibri"/>
                <a:cs typeface="Calibri"/>
              </a:rPr>
              <a:t>trends.</a:t>
            </a:r>
            <a:endParaRPr sz="315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7810" y="0"/>
            <a:ext cx="1900555" cy="1597025"/>
          </a:xfrm>
          <a:custGeom>
            <a:avLst/>
            <a:gdLst/>
            <a:ahLst/>
            <a:cxnLst/>
            <a:rect l="l" t="t" r="r" b="b"/>
            <a:pathLst>
              <a:path w="1900555" h="1597025">
                <a:moveTo>
                  <a:pt x="1900190" y="1596713"/>
                </a:moveTo>
                <a:lnTo>
                  <a:pt x="1821838" y="1594636"/>
                </a:lnTo>
                <a:lnTo>
                  <a:pt x="1773771" y="1591725"/>
                </a:lnTo>
                <a:lnTo>
                  <a:pt x="1726007" y="1587654"/>
                </a:lnTo>
                <a:lnTo>
                  <a:pt x="1678559" y="1582435"/>
                </a:lnTo>
                <a:lnTo>
                  <a:pt x="1631443" y="1576083"/>
                </a:lnTo>
                <a:lnTo>
                  <a:pt x="1584673" y="1568611"/>
                </a:lnTo>
                <a:lnTo>
                  <a:pt x="1538264" y="1560032"/>
                </a:lnTo>
                <a:lnTo>
                  <a:pt x="1492230" y="1550359"/>
                </a:lnTo>
                <a:lnTo>
                  <a:pt x="1446587" y="1539607"/>
                </a:lnTo>
                <a:lnTo>
                  <a:pt x="1401349" y="1527788"/>
                </a:lnTo>
                <a:lnTo>
                  <a:pt x="1356531" y="1514916"/>
                </a:lnTo>
                <a:lnTo>
                  <a:pt x="1312147" y="1501004"/>
                </a:lnTo>
                <a:lnTo>
                  <a:pt x="1268212" y="1486066"/>
                </a:lnTo>
                <a:lnTo>
                  <a:pt x="1224741" y="1470115"/>
                </a:lnTo>
                <a:lnTo>
                  <a:pt x="1181749" y="1453165"/>
                </a:lnTo>
                <a:lnTo>
                  <a:pt x="1139250" y="1435228"/>
                </a:lnTo>
                <a:lnTo>
                  <a:pt x="1097259" y="1416319"/>
                </a:lnTo>
                <a:lnTo>
                  <a:pt x="1055791" y="1396450"/>
                </a:lnTo>
                <a:lnTo>
                  <a:pt x="1014859" y="1375636"/>
                </a:lnTo>
                <a:lnTo>
                  <a:pt x="974480" y="1353889"/>
                </a:lnTo>
                <a:lnTo>
                  <a:pt x="934668" y="1331223"/>
                </a:lnTo>
                <a:lnTo>
                  <a:pt x="895437" y="1307651"/>
                </a:lnTo>
                <a:lnTo>
                  <a:pt x="856803" y="1283187"/>
                </a:lnTo>
                <a:lnTo>
                  <a:pt x="818682" y="1257777"/>
                </a:lnTo>
                <a:lnTo>
                  <a:pt x="781381" y="1231637"/>
                </a:lnTo>
                <a:lnTo>
                  <a:pt x="744623" y="1204577"/>
                </a:lnTo>
                <a:lnTo>
                  <a:pt x="708520" y="1176678"/>
                </a:lnTo>
                <a:lnTo>
                  <a:pt x="673087" y="1147954"/>
                </a:lnTo>
                <a:lnTo>
                  <a:pt x="638338" y="1118418"/>
                </a:lnTo>
                <a:lnTo>
                  <a:pt x="604288" y="1088084"/>
                </a:lnTo>
                <a:lnTo>
                  <a:pt x="570953" y="1056965"/>
                </a:lnTo>
                <a:lnTo>
                  <a:pt x="538345" y="1025075"/>
                </a:lnTo>
                <a:lnTo>
                  <a:pt x="506481" y="992426"/>
                </a:lnTo>
                <a:lnTo>
                  <a:pt x="475375" y="959033"/>
                </a:lnTo>
                <a:lnTo>
                  <a:pt x="445041" y="924908"/>
                </a:lnTo>
                <a:lnTo>
                  <a:pt x="415495" y="890065"/>
                </a:lnTo>
                <a:lnTo>
                  <a:pt x="386750" y="854518"/>
                </a:lnTo>
                <a:lnTo>
                  <a:pt x="358823" y="818280"/>
                </a:lnTo>
                <a:lnTo>
                  <a:pt x="331726" y="781364"/>
                </a:lnTo>
                <a:lnTo>
                  <a:pt x="305476" y="743783"/>
                </a:lnTo>
                <a:lnTo>
                  <a:pt x="280087" y="705552"/>
                </a:lnTo>
                <a:lnTo>
                  <a:pt x="255573" y="666684"/>
                </a:lnTo>
                <a:lnTo>
                  <a:pt x="231950" y="627191"/>
                </a:lnTo>
                <a:lnTo>
                  <a:pt x="209231" y="587088"/>
                </a:lnTo>
                <a:lnTo>
                  <a:pt x="187432" y="546387"/>
                </a:lnTo>
                <a:lnTo>
                  <a:pt x="166568" y="505102"/>
                </a:lnTo>
                <a:lnTo>
                  <a:pt x="146652" y="463248"/>
                </a:lnTo>
                <a:lnTo>
                  <a:pt x="127701" y="420836"/>
                </a:lnTo>
                <a:lnTo>
                  <a:pt x="109727" y="377880"/>
                </a:lnTo>
                <a:lnTo>
                  <a:pt x="92747" y="334394"/>
                </a:lnTo>
                <a:lnTo>
                  <a:pt x="76775" y="290392"/>
                </a:lnTo>
                <a:lnTo>
                  <a:pt x="61825" y="245886"/>
                </a:lnTo>
                <a:lnTo>
                  <a:pt x="47913" y="200890"/>
                </a:lnTo>
                <a:lnTo>
                  <a:pt x="35052" y="155418"/>
                </a:lnTo>
                <a:lnTo>
                  <a:pt x="23258" y="109482"/>
                </a:lnTo>
                <a:lnTo>
                  <a:pt x="12546" y="63097"/>
                </a:lnTo>
                <a:lnTo>
                  <a:pt x="2930" y="16275"/>
                </a:lnTo>
                <a:lnTo>
                  <a:pt x="0" y="0"/>
                </a:lnTo>
                <a:lnTo>
                  <a:pt x="310994" y="0"/>
                </a:lnTo>
                <a:lnTo>
                  <a:pt x="319021" y="35287"/>
                </a:lnTo>
                <a:lnTo>
                  <a:pt x="330946" y="81464"/>
                </a:lnTo>
                <a:lnTo>
                  <a:pt x="344148" y="127084"/>
                </a:lnTo>
                <a:lnTo>
                  <a:pt x="358605" y="172127"/>
                </a:lnTo>
                <a:lnTo>
                  <a:pt x="374296" y="216573"/>
                </a:lnTo>
                <a:lnTo>
                  <a:pt x="391201" y="260404"/>
                </a:lnTo>
                <a:lnTo>
                  <a:pt x="409299" y="303601"/>
                </a:lnTo>
                <a:lnTo>
                  <a:pt x="428567" y="346143"/>
                </a:lnTo>
                <a:lnTo>
                  <a:pt x="448986" y="388013"/>
                </a:lnTo>
                <a:lnTo>
                  <a:pt x="470535" y="429190"/>
                </a:lnTo>
                <a:lnTo>
                  <a:pt x="493192" y="469656"/>
                </a:lnTo>
                <a:lnTo>
                  <a:pt x="516936" y="509392"/>
                </a:lnTo>
                <a:lnTo>
                  <a:pt x="541746" y="548378"/>
                </a:lnTo>
                <a:lnTo>
                  <a:pt x="567602" y="586595"/>
                </a:lnTo>
                <a:lnTo>
                  <a:pt x="594482" y="624024"/>
                </a:lnTo>
                <a:lnTo>
                  <a:pt x="622365" y="660646"/>
                </a:lnTo>
                <a:lnTo>
                  <a:pt x="651231" y="696442"/>
                </a:lnTo>
                <a:lnTo>
                  <a:pt x="681057" y="731392"/>
                </a:lnTo>
                <a:lnTo>
                  <a:pt x="711824" y="765477"/>
                </a:lnTo>
                <a:lnTo>
                  <a:pt x="743510" y="798678"/>
                </a:lnTo>
                <a:lnTo>
                  <a:pt x="776094" y="830977"/>
                </a:lnTo>
                <a:lnTo>
                  <a:pt x="809555" y="862353"/>
                </a:lnTo>
                <a:lnTo>
                  <a:pt x="843872" y="892788"/>
                </a:lnTo>
                <a:lnTo>
                  <a:pt x="879024" y="922262"/>
                </a:lnTo>
                <a:lnTo>
                  <a:pt x="914990" y="950756"/>
                </a:lnTo>
                <a:lnTo>
                  <a:pt x="951749" y="978252"/>
                </a:lnTo>
                <a:lnTo>
                  <a:pt x="989280" y="1004729"/>
                </a:lnTo>
                <a:lnTo>
                  <a:pt x="1027562" y="1030170"/>
                </a:lnTo>
                <a:lnTo>
                  <a:pt x="1066574" y="1054553"/>
                </a:lnTo>
                <a:lnTo>
                  <a:pt x="1106295" y="1077861"/>
                </a:lnTo>
                <a:lnTo>
                  <a:pt x="1146704" y="1100075"/>
                </a:lnTo>
                <a:lnTo>
                  <a:pt x="1187779" y="1121174"/>
                </a:lnTo>
                <a:lnTo>
                  <a:pt x="1229500" y="1141140"/>
                </a:lnTo>
                <a:lnTo>
                  <a:pt x="1271846" y="1159954"/>
                </a:lnTo>
                <a:lnTo>
                  <a:pt x="1314796" y="1177597"/>
                </a:lnTo>
                <a:lnTo>
                  <a:pt x="1358329" y="1194048"/>
                </a:lnTo>
                <a:lnTo>
                  <a:pt x="1402423" y="1209290"/>
                </a:lnTo>
                <a:lnTo>
                  <a:pt x="1447058" y="1223303"/>
                </a:lnTo>
                <a:lnTo>
                  <a:pt x="1492213" y="1236068"/>
                </a:lnTo>
                <a:lnTo>
                  <a:pt x="1537866" y="1247566"/>
                </a:lnTo>
                <a:lnTo>
                  <a:pt x="1583997" y="1257777"/>
                </a:lnTo>
                <a:lnTo>
                  <a:pt x="1630584" y="1266682"/>
                </a:lnTo>
                <a:lnTo>
                  <a:pt x="1677607" y="1274262"/>
                </a:lnTo>
                <a:lnTo>
                  <a:pt x="1725045" y="1280498"/>
                </a:lnTo>
                <a:lnTo>
                  <a:pt x="1772876" y="1285372"/>
                </a:lnTo>
                <a:lnTo>
                  <a:pt x="1821079" y="1288862"/>
                </a:lnTo>
                <a:lnTo>
                  <a:pt x="1869634" y="1290951"/>
                </a:lnTo>
                <a:lnTo>
                  <a:pt x="1900190" y="1291369"/>
                </a:lnTo>
                <a:lnTo>
                  <a:pt x="1900190" y="1596713"/>
                </a:lnTo>
                <a:close/>
              </a:path>
            </a:pathLst>
          </a:custGeom>
          <a:solidFill>
            <a:srgbClr val="818183"/>
          </a:solidFill>
        </p:spPr>
        <p:txBody>
          <a:bodyPr wrap="square" lIns="0" tIns="0" rIns="0" bIns="0" rtlCol="0"/>
          <a:lstStyle/>
          <a:p>
            <a:endParaRPr/>
          </a:p>
        </p:txBody>
      </p:sp>
      <p:sp>
        <p:nvSpPr>
          <p:cNvPr id="3" name="object 3"/>
          <p:cNvSpPr/>
          <p:nvPr/>
        </p:nvSpPr>
        <p:spPr>
          <a:xfrm>
            <a:off x="0" y="8037241"/>
            <a:ext cx="1918335" cy="2249805"/>
          </a:xfrm>
          <a:custGeom>
            <a:avLst/>
            <a:gdLst/>
            <a:ahLst/>
            <a:cxnLst/>
            <a:rect l="l" t="t" r="r" b="b"/>
            <a:pathLst>
              <a:path w="1918335" h="2249804">
                <a:moveTo>
                  <a:pt x="1918049" y="2249758"/>
                </a:moveTo>
                <a:lnTo>
                  <a:pt x="1478141" y="2249758"/>
                </a:lnTo>
                <a:lnTo>
                  <a:pt x="1475636" y="2204880"/>
                </a:lnTo>
                <a:lnTo>
                  <a:pt x="1471721" y="2156435"/>
                </a:lnTo>
                <a:lnTo>
                  <a:pt x="1466624" y="2108304"/>
                </a:lnTo>
                <a:lnTo>
                  <a:pt x="1460358" y="2060502"/>
                </a:lnTo>
                <a:lnTo>
                  <a:pt x="1452938" y="2013045"/>
                </a:lnTo>
                <a:lnTo>
                  <a:pt x="1444376" y="1965949"/>
                </a:lnTo>
                <a:lnTo>
                  <a:pt x="1434687" y="1919230"/>
                </a:lnTo>
                <a:lnTo>
                  <a:pt x="1423884" y="1872904"/>
                </a:lnTo>
                <a:lnTo>
                  <a:pt x="1411981" y="1826985"/>
                </a:lnTo>
                <a:lnTo>
                  <a:pt x="1398991" y="1781491"/>
                </a:lnTo>
                <a:lnTo>
                  <a:pt x="1384928" y="1736438"/>
                </a:lnTo>
                <a:lnTo>
                  <a:pt x="1369805" y="1691839"/>
                </a:lnTo>
                <a:lnTo>
                  <a:pt x="1353636" y="1647713"/>
                </a:lnTo>
                <a:lnTo>
                  <a:pt x="1336435" y="1604074"/>
                </a:lnTo>
                <a:lnTo>
                  <a:pt x="1318216" y="1560939"/>
                </a:lnTo>
                <a:lnTo>
                  <a:pt x="1298991" y="1518322"/>
                </a:lnTo>
                <a:lnTo>
                  <a:pt x="1278775" y="1476240"/>
                </a:lnTo>
                <a:lnTo>
                  <a:pt x="1257580" y="1434710"/>
                </a:lnTo>
                <a:lnTo>
                  <a:pt x="1235422" y="1393746"/>
                </a:lnTo>
                <a:lnTo>
                  <a:pt x="1212312" y="1353364"/>
                </a:lnTo>
                <a:lnTo>
                  <a:pt x="1188266" y="1313580"/>
                </a:lnTo>
                <a:lnTo>
                  <a:pt x="1163296" y="1274411"/>
                </a:lnTo>
                <a:lnTo>
                  <a:pt x="1137416" y="1235871"/>
                </a:lnTo>
                <a:lnTo>
                  <a:pt x="1110640" y="1197977"/>
                </a:lnTo>
                <a:lnTo>
                  <a:pt x="1082981" y="1160744"/>
                </a:lnTo>
                <a:lnTo>
                  <a:pt x="1054453" y="1124189"/>
                </a:lnTo>
                <a:lnTo>
                  <a:pt x="1025069" y="1088327"/>
                </a:lnTo>
                <a:lnTo>
                  <a:pt x="994844" y="1053174"/>
                </a:lnTo>
                <a:lnTo>
                  <a:pt x="963790" y="1018745"/>
                </a:lnTo>
                <a:lnTo>
                  <a:pt x="931921" y="985057"/>
                </a:lnTo>
                <a:lnTo>
                  <a:pt x="899251" y="952126"/>
                </a:lnTo>
                <a:lnTo>
                  <a:pt x="865794" y="919967"/>
                </a:lnTo>
                <a:lnTo>
                  <a:pt x="831563" y="888595"/>
                </a:lnTo>
                <a:lnTo>
                  <a:pt x="796572" y="858028"/>
                </a:lnTo>
                <a:lnTo>
                  <a:pt x="760833" y="828280"/>
                </a:lnTo>
                <a:lnTo>
                  <a:pt x="724362" y="799368"/>
                </a:lnTo>
                <a:lnTo>
                  <a:pt x="687171" y="771307"/>
                </a:lnTo>
                <a:lnTo>
                  <a:pt x="649275" y="744113"/>
                </a:lnTo>
                <a:lnTo>
                  <a:pt x="610686" y="717802"/>
                </a:lnTo>
                <a:lnTo>
                  <a:pt x="571418" y="692390"/>
                </a:lnTo>
                <a:lnTo>
                  <a:pt x="531485" y="667893"/>
                </a:lnTo>
                <a:lnTo>
                  <a:pt x="490901" y="644326"/>
                </a:lnTo>
                <a:lnTo>
                  <a:pt x="449678" y="621705"/>
                </a:lnTo>
                <a:lnTo>
                  <a:pt x="407832" y="600046"/>
                </a:lnTo>
                <a:lnTo>
                  <a:pt x="365375" y="579365"/>
                </a:lnTo>
                <a:lnTo>
                  <a:pt x="322320" y="559677"/>
                </a:lnTo>
                <a:lnTo>
                  <a:pt x="278682" y="540999"/>
                </a:lnTo>
                <a:lnTo>
                  <a:pt x="234392" y="523316"/>
                </a:lnTo>
                <a:lnTo>
                  <a:pt x="189710" y="506735"/>
                </a:lnTo>
                <a:lnTo>
                  <a:pt x="144403" y="491181"/>
                </a:lnTo>
                <a:lnTo>
                  <a:pt x="98568" y="476699"/>
                </a:lnTo>
                <a:lnTo>
                  <a:pt x="52216" y="463306"/>
                </a:lnTo>
                <a:lnTo>
                  <a:pt x="5363" y="451017"/>
                </a:lnTo>
                <a:lnTo>
                  <a:pt x="0" y="449751"/>
                </a:lnTo>
                <a:lnTo>
                  <a:pt x="0" y="0"/>
                </a:lnTo>
                <a:lnTo>
                  <a:pt x="79680" y="17148"/>
                </a:lnTo>
                <a:lnTo>
                  <a:pt x="126764" y="28689"/>
                </a:lnTo>
                <a:lnTo>
                  <a:pt x="173448" y="41137"/>
                </a:lnTo>
                <a:lnTo>
                  <a:pt x="219723" y="54482"/>
                </a:lnTo>
                <a:lnTo>
                  <a:pt x="265581" y="68713"/>
                </a:lnTo>
                <a:lnTo>
                  <a:pt x="311012" y="83819"/>
                </a:lnTo>
                <a:lnTo>
                  <a:pt x="356007" y="99792"/>
                </a:lnTo>
                <a:lnTo>
                  <a:pt x="400558" y="116618"/>
                </a:lnTo>
                <a:lnTo>
                  <a:pt x="444654" y="134290"/>
                </a:lnTo>
                <a:lnTo>
                  <a:pt x="488288" y="152795"/>
                </a:lnTo>
                <a:lnTo>
                  <a:pt x="531451" y="172123"/>
                </a:lnTo>
                <a:lnTo>
                  <a:pt x="574132" y="192265"/>
                </a:lnTo>
                <a:lnTo>
                  <a:pt x="616324" y="213208"/>
                </a:lnTo>
                <a:lnTo>
                  <a:pt x="658017" y="234944"/>
                </a:lnTo>
                <a:lnTo>
                  <a:pt x="699203" y="257462"/>
                </a:lnTo>
                <a:lnTo>
                  <a:pt x="739871" y="280750"/>
                </a:lnTo>
                <a:lnTo>
                  <a:pt x="780014" y="304799"/>
                </a:lnTo>
                <a:lnTo>
                  <a:pt x="819623" y="329598"/>
                </a:lnTo>
                <a:lnTo>
                  <a:pt x="858687" y="355137"/>
                </a:lnTo>
                <a:lnTo>
                  <a:pt x="897199" y="381405"/>
                </a:lnTo>
                <a:lnTo>
                  <a:pt x="935149" y="408392"/>
                </a:lnTo>
                <a:lnTo>
                  <a:pt x="972528" y="436087"/>
                </a:lnTo>
                <a:lnTo>
                  <a:pt x="1009328" y="464479"/>
                </a:lnTo>
                <a:lnTo>
                  <a:pt x="1045538" y="493559"/>
                </a:lnTo>
                <a:lnTo>
                  <a:pt x="1081187" y="523347"/>
                </a:lnTo>
                <a:lnTo>
                  <a:pt x="1116158" y="553739"/>
                </a:lnTo>
                <a:lnTo>
                  <a:pt x="1150548" y="584818"/>
                </a:lnTo>
                <a:lnTo>
                  <a:pt x="1184314" y="616543"/>
                </a:lnTo>
                <a:lnTo>
                  <a:pt x="1217446" y="648903"/>
                </a:lnTo>
                <a:lnTo>
                  <a:pt x="1249936" y="681887"/>
                </a:lnTo>
                <a:lnTo>
                  <a:pt x="1281773" y="715485"/>
                </a:lnTo>
                <a:lnTo>
                  <a:pt x="1312950" y="749686"/>
                </a:lnTo>
                <a:lnTo>
                  <a:pt x="1343457" y="784481"/>
                </a:lnTo>
                <a:lnTo>
                  <a:pt x="1373286" y="819858"/>
                </a:lnTo>
                <a:lnTo>
                  <a:pt x="1402426" y="855808"/>
                </a:lnTo>
                <a:lnTo>
                  <a:pt x="1430870" y="892319"/>
                </a:lnTo>
                <a:lnTo>
                  <a:pt x="1458608" y="929381"/>
                </a:lnTo>
                <a:lnTo>
                  <a:pt x="1485632" y="966984"/>
                </a:lnTo>
                <a:lnTo>
                  <a:pt x="1511931" y="1005118"/>
                </a:lnTo>
                <a:lnTo>
                  <a:pt x="1537498" y="1043771"/>
                </a:lnTo>
                <a:lnTo>
                  <a:pt x="1562323" y="1082933"/>
                </a:lnTo>
                <a:lnTo>
                  <a:pt x="1586398" y="1122595"/>
                </a:lnTo>
                <a:lnTo>
                  <a:pt x="1609712" y="1162745"/>
                </a:lnTo>
                <a:lnTo>
                  <a:pt x="1632258" y="1203372"/>
                </a:lnTo>
                <a:lnTo>
                  <a:pt x="1654026" y="1244468"/>
                </a:lnTo>
                <a:lnTo>
                  <a:pt x="1675007" y="1286020"/>
                </a:lnTo>
                <a:lnTo>
                  <a:pt x="1695193" y="1328019"/>
                </a:lnTo>
                <a:lnTo>
                  <a:pt x="1714574" y="1370453"/>
                </a:lnTo>
                <a:lnTo>
                  <a:pt x="1733141" y="1413314"/>
                </a:lnTo>
                <a:lnTo>
                  <a:pt x="1750885" y="1456589"/>
                </a:lnTo>
                <a:lnTo>
                  <a:pt x="1767797" y="1500270"/>
                </a:lnTo>
                <a:lnTo>
                  <a:pt x="1783869" y="1544344"/>
                </a:lnTo>
                <a:lnTo>
                  <a:pt x="1799091" y="1588802"/>
                </a:lnTo>
                <a:lnTo>
                  <a:pt x="1813454" y="1633633"/>
                </a:lnTo>
                <a:lnTo>
                  <a:pt x="1826950" y="1678827"/>
                </a:lnTo>
                <a:lnTo>
                  <a:pt x="1839568" y="1724374"/>
                </a:lnTo>
                <a:lnTo>
                  <a:pt x="1851301" y="1770262"/>
                </a:lnTo>
                <a:lnTo>
                  <a:pt x="1862139" y="1816482"/>
                </a:lnTo>
                <a:lnTo>
                  <a:pt x="1872074" y="1863022"/>
                </a:lnTo>
                <a:lnTo>
                  <a:pt x="1881095" y="1909873"/>
                </a:lnTo>
                <a:lnTo>
                  <a:pt x="1889195" y="1957024"/>
                </a:lnTo>
                <a:lnTo>
                  <a:pt x="1896364" y="2004465"/>
                </a:lnTo>
                <a:lnTo>
                  <a:pt x="1902593" y="2052184"/>
                </a:lnTo>
                <a:lnTo>
                  <a:pt x="1907873" y="2100172"/>
                </a:lnTo>
                <a:lnTo>
                  <a:pt x="1912196" y="2148419"/>
                </a:lnTo>
                <a:lnTo>
                  <a:pt x="1915552" y="2196912"/>
                </a:lnTo>
                <a:lnTo>
                  <a:pt x="1917932" y="2245643"/>
                </a:lnTo>
                <a:lnTo>
                  <a:pt x="1918049" y="2249758"/>
                </a:lnTo>
                <a:close/>
              </a:path>
            </a:pathLst>
          </a:custGeom>
          <a:solidFill>
            <a:srgbClr val="FABC00"/>
          </a:solidFill>
        </p:spPr>
        <p:txBody>
          <a:bodyPr wrap="square" lIns="0" tIns="0" rIns="0" bIns="0" rtlCol="0"/>
          <a:lstStyle/>
          <a:p>
            <a:endParaRPr/>
          </a:p>
        </p:txBody>
      </p:sp>
      <p:pic>
        <p:nvPicPr>
          <p:cNvPr id="4" name="object 4"/>
          <p:cNvPicPr/>
          <p:nvPr/>
        </p:nvPicPr>
        <p:blipFill>
          <a:blip r:embed="rId2" cstate="print"/>
          <a:stretch>
            <a:fillRect/>
          </a:stretch>
        </p:blipFill>
        <p:spPr>
          <a:xfrm>
            <a:off x="10398474" y="1451399"/>
            <a:ext cx="6219824" cy="7284094"/>
          </a:xfrm>
          <a:prstGeom prst="rect">
            <a:avLst/>
          </a:prstGeom>
        </p:spPr>
      </p:pic>
      <p:sp>
        <p:nvSpPr>
          <p:cNvPr id="5" name="object 5"/>
          <p:cNvSpPr txBox="1">
            <a:spLocks noGrp="1"/>
          </p:cNvSpPr>
          <p:nvPr>
            <p:ph type="title"/>
          </p:nvPr>
        </p:nvSpPr>
        <p:spPr>
          <a:xfrm>
            <a:off x="1859528" y="2015057"/>
            <a:ext cx="6254750" cy="745490"/>
          </a:xfrm>
          <a:prstGeom prst="rect">
            <a:avLst/>
          </a:prstGeom>
        </p:spPr>
        <p:txBody>
          <a:bodyPr vert="horz" wrap="square" lIns="0" tIns="15875" rIns="0" bIns="0" rtlCol="0">
            <a:spAutoFit/>
          </a:bodyPr>
          <a:lstStyle/>
          <a:p>
            <a:pPr marL="12700">
              <a:lnSpc>
                <a:spcPct val="100000"/>
              </a:lnSpc>
              <a:spcBef>
                <a:spcPts val="125"/>
              </a:spcBef>
            </a:pPr>
            <a:r>
              <a:rPr spc="725" dirty="0">
                <a:solidFill>
                  <a:srgbClr val="26316F"/>
                </a:solidFill>
              </a:rPr>
              <a:t>RIDERSHIP</a:t>
            </a:r>
            <a:r>
              <a:rPr spc="305" dirty="0">
                <a:solidFill>
                  <a:srgbClr val="26316F"/>
                </a:solidFill>
              </a:rPr>
              <a:t> </a:t>
            </a:r>
            <a:r>
              <a:rPr spc="770" dirty="0">
                <a:solidFill>
                  <a:srgbClr val="26316F"/>
                </a:solidFill>
              </a:rPr>
              <a:t>TRENDS</a:t>
            </a:r>
          </a:p>
        </p:txBody>
      </p:sp>
      <p:sp>
        <p:nvSpPr>
          <p:cNvPr id="6" name="object 6"/>
          <p:cNvSpPr txBox="1"/>
          <p:nvPr/>
        </p:nvSpPr>
        <p:spPr>
          <a:xfrm>
            <a:off x="1825381" y="3273453"/>
            <a:ext cx="6442710" cy="5375831"/>
          </a:xfrm>
          <a:prstGeom prst="rect">
            <a:avLst/>
          </a:prstGeom>
        </p:spPr>
        <p:txBody>
          <a:bodyPr vert="horz" wrap="square" lIns="0" tIns="12700" rIns="0" bIns="0" rtlCol="0">
            <a:spAutoFit/>
          </a:bodyPr>
          <a:lstStyle/>
          <a:p>
            <a:pPr algn="l"/>
            <a:r>
              <a:rPr lang="en-US" sz="3150" spc="300" dirty="0">
                <a:solidFill>
                  <a:srgbClr val="26316F"/>
                </a:solidFill>
                <a:latin typeface="Calibri"/>
                <a:cs typeface="Calibri"/>
              </a:rPr>
              <a:t>First we can track the peak hours for Citi bike rides. This is important because it helps optimize resource allocation, improve operational efficiency, and enhance user experience by aligning available bikes and infrastructure with the demand during the busiest periods.</a:t>
            </a:r>
          </a:p>
          <a:p>
            <a:br>
              <a:rPr lang="en-US" sz="3200" dirty="0"/>
            </a:br>
            <a:endParaRPr sz="315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7998" cy="10286999"/>
            <a:chOff x="0" y="0"/>
            <a:chExt cx="18287998" cy="10286999"/>
          </a:xfrm>
        </p:grpSpPr>
        <p:pic>
          <p:nvPicPr>
            <p:cNvPr id="3" name="object 3"/>
            <p:cNvPicPr/>
            <p:nvPr/>
          </p:nvPicPr>
          <p:blipFill>
            <a:blip r:embed="rId2" cstate="print"/>
            <a:stretch>
              <a:fillRect/>
            </a:stretch>
          </p:blipFill>
          <p:spPr>
            <a:xfrm>
              <a:off x="0" y="0"/>
              <a:ext cx="18287998" cy="10286999"/>
            </a:xfrm>
            <a:prstGeom prst="rect">
              <a:avLst/>
            </a:prstGeom>
          </p:spPr>
        </p:pic>
        <p:sp>
          <p:nvSpPr>
            <p:cNvPr id="4" name="object 4"/>
            <p:cNvSpPr/>
            <p:nvPr/>
          </p:nvSpPr>
          <p:spPr>
            <a:xfrm>
              <a:off x="9372601" y="310205"/>
              <a:ext cx="8503672" cy="1733550"/>
            </a:xfrm>
            <a:custGeom>
              <a:avLst/>
              <a:gdLst/>
              <a:ahLst/>
              <a:cxnLst/>
              <a:rect l="l" t="t" r="r" b="b"/>
              <a:pathLst>
                <a:path w="7705725" h="1733550">
                  <a:moveTo>
                    <a:pt x="7282750" y="1733549"/>
                  </a:moveTo>
                  <a:lnTo>
                    <a:pt x="0" y="1733549"/>
                  </a:lnTo>
                  <a:lnTo>
                    <a:pt x="0" y="0"/>
                  </a:lnTo>
                  <a:lnTo>
                    <a:pt x="7705724" y="0"/>
                  </a:lnTo>
                  <a:lnTo>
                    <a:pt x="7705724" y="1444619"/>
                  </a:lnTo>
                  <a:lnTo>
                    <a:pt x="7700455" y="1490090"/>
                  </a:lnTo>
                  <a:lnTo>
                    <a:pt x="7684961" y="1534033"/>
                  </a:lnTo>
                  <a:lnTo>
                    <a:pt x="7659714" y="1575670"/>
                  </a:lnTo>
                  <a:lnTo>
                    <a:pt x="7625182" y="1614225"/>
                  </a:lnTo>
                  <a:lnTo>
                    <a:pt x="7581838" y="1648924"/>
                  </a:lnTo>
                  <a:lnTo>
                    <a:pt x="7539931" y="1674006"/>
                  </a:lnTo>
                  <a:lnTo>
                    <a:pt x="7493971" y="1694946"/>
                  </a:lnTo>
                  <a:lnTo>
                    <a:pt x="7444616" y="1711556"/>
                  </a:lnTo>
                  <a:lnTo>
                    <a:pt x="7392522" y="1723650"/>
                  </a:lnTo>
                  <a:lnTo>
                    <a:pt x="7338348" y="1731044"/>
                  </a:lnTo>
                  <a:lnTo>
                    <a:pt x="7282750" y="1733549"/>
                  </a:lnTo>
                  <a:close/>
                </a:path>
              </a:pathLst>
            </a:custGeom>
            <a:solidFill>
              <a:srgbClr val="74C3BF"/>
            </a:solidFill>
          </p:spPr>
          <p:txBody>
            <a:bodyPr wrap="square" lIns="0" tIns="0" rIns="0" bIns="0" rtlCol="0"/>
            <a:lstStyle/>
            <a:p>
              <a:endParaRPr/>
            </a:p>
          </p:txBody>
        </p:sp>
      </p:grpSp>
      <p:sp>
        <p:nvSpPr>
          <p:cNvPr id="5" name="object 5"/>
          <p:cNvSpPr txBox="1">
            <a:spLocks noGrp="1"/>
          </p:cNvSpPr>
          <p:nvPr>
            <p:ph type="title"/>
          </p:nvPr>
        </p:nvSpPr>
        <p:spPr>
          <a:xfrm>
            <a:off x="9525000" y="756581"/>
            <a:ext cx="8346405" cy="682238"/>
          </a:xfrm>
          <a:prstGeom prst="rect">
            <a:avLst/>
          </a:prstGeom>
        </p:spPr>
        <p:txBody>
          <a:bodyPr vert="horz" wrap="square" lIns="0" tIns="12700" rIns="0" bIns="0" rtlCol="0">
            <a:spAutoFit/>
          </a:bodyPr>
          <a:lstStyle/>
          <a:p>
            <a:pPr marL="12700">
              <a:lnSpc>
                <a:spcPct val="100000"/>
              </a:lnSpc>
              <a:spcBef>
                <a:spcPts val="100"/>
              </a:spcBef>
            </a:pPr>
            <a:r>
              <a:rPr lang="en-US" sz="4350" spc="480" dirty="0">
                <a:solidFill>
                  <a:srgbClr val="FFFFFF"/>
                </a:solidFill>
              </a:rPr>
              <a:t>Peak Hours Analysis Using R</a:t>
            </a:r>
            <a:endParaRPr sz="4350" dirty="0"/>
          </a:p>
        </p:txBody>
      </p:sp>
      <p:sp>
        <p:nvSpPr>
          <p:cNvPr id="6" name="object 6"/>
          <p:cNvSpPr/>
          <p:nvPr/>
        </p:nvSpPr>
        <p:spPr>
          <a:xfrm>
            <a:off x="9367735" y="2316728"/>
            <a:ext cx="8503672" cy="4569934"/>
          </a:xfrm>
          <a:custGeom>
            <a:avLst/>
            <a:gdLst/>
            <a:ahLst/>
            <a:cxnLst/>
            <a:rect l="l" t="t" r="r" b="b"/>
            <a:pathLst>
              <a:path w="7705725" h="6334125">
                <a:moveTo>
                  <a:pt x="7282750" y="6334124"/>
                </a:moveTo>
                <a:lnTo>
                  <a:pt x="0" y="6334124"/>
                </a:lnTo>
                <a:lnTo>
                  <a:pt x="0" y="0"/>
                </a:lnTo>
                <a:lnTo>
                  <a:pt x="7705724" y="0"/>
                </a:lnTo>
                <a:lnTo>
                  <a:pt x="7705724" y="5278417"/>
                </a:lnTo>
                <a:lnTo>
                  <a:pt x="7705133" y="5334245"/>
                </a:lnTo>
                <a:lnTo>
                  <a:pt x="7703371" y="5389661"/>
                </a:lnTo>
                <a:lnTo>
                  <a:pt x="7700455" y="5444562"/>
                </a:lnTo>
                <a:lnTo>
                  <a:pt x="7696403" y="5498843"/>
                </a:lnTo>
                <a:lnTo>
                  <a:pt x="7691233" y="5552397"/>
                </a:lnTo>
                <a:lnTo>
                  <a:pt x="7684961" y="5605120"/>
                </a:lnTo>
                <a:lnTo>
                  <a:pt x="7677606" y="5656908"/>
                </a:lnTo>
                <a:lnTo>
                  <a:pt x="7669184" y="5707655"/>
                </a:lnTo>
                <a:lnTo>
                  <a:pt x="7659714" y="5757255"/>
                </a:lnTo>
                <a:lnTo>
                  <a:pt x="7649212" y="5805605"/>
                </a:lnTo>
                <a:lnTo>
                  <a:pt x="7637695" y="5852599"/>
                </a:lnTo>
                <a:lnTo>
                  <a:pt x="7625182" y="5898132"/>
                </a:lnTo>
                <a:lnTo>
                  <a:pt x="7611690" y="5942099"/>
                </a:lnTo>
                <a:lnTo>
                  <a:pt x="7597236" y="5984395"/>
                </a:lnTo>
                <a:lnTo>
                  <a:pt x="7581838" y="6024914"/>
                </a:lnTo>
                <a:lnTo>
                  <a:pt x="7554383" y="6087662"/>
                </a:lnTo>
                <a:lnTo>
                  <a:pt x="7525029" y="6143782"/>
                </a:lnTo>
                <a:lnTo>
                  <a:pt x="7493971" y="6193073"/>
                </a:lnTo>
                <a:lnTo>
                  <a:pt x="7461404" y="6235333"/>
                </a:lnTo>
                <a:lnTo>
                  <a:pt x="7427523" y="6270360"/>
                </a:lnTo>
                <a:lnTo>
                  <a:pt x="7392522" y="6297955"/>
                </a:lnTo>
                <a:lnTo>
                  <a:pt x="7356596" y="6317915"/>
                </a:lnTo>
                <a:lnTo>
                  <a:pt x="7319941" y="6330038"/>
                </a:lnTo>
                <a:lnTo>
                  <a:pt x="7282750" y="6334124"/>
                </a:lnTo>
                <a:close/>
              </a:path>
            </a:pathLst>
          </a:custGeom>
          <a:solidFill>
            <a:srgbClr val="FFFFFF"/>
          </a:solidFill>
        </p:spPr>
        <p:txBody>
          <a:bodyPr wrap="square" lIns="0" tIns="0" rIns="0" bIns="0" rtlCol="0"/>
          <a:lstStyle/>
          <a:p>
            <a:endParaRPr/>
          </a:p>
        </p:txBody>
      </p:sp>
      <p:sp>
        <p:nvSpPr>
          <p:cNvPr id="7" name="object 7"/>
          <p:cNvSpPr txBox="1"/>
          <p:nvPr/>
        </p:nvSpPr>
        <p:spPr>
          <a:xfrm>
            <a:off x="10416204" y="2496920"/>
            <a:ext cx="6563995" cy="4209550"/>
          </a:xfrm>
          <a:prstGeom prst="rect">
            <a:avLst/>
          </a:prstGeom>
        </p:spPr>
        <p:txBody>
          <a:bodyPr vert="horz" wrap="square" lIns="0" tIns="12700" rIns="0" bIns="0" rtlCol="0">
            <a:spAutoFit/>
          </a:bodyPr>
          <a:lstStyle/>
          <a:p>
            <a:pPr marL="12700" marR="5080">
              <a:lnSpc>
                <a:spcPct val="125000"/>
              </a:lnSpc>
              <a:spcBef>
                <a:spcPts val="100"/>
              </a:spcBef>
            </a:pPr>
            <a:r>
              <a:rPr lang="en-US" sz="3150" spc="365" dirty="0">
                <a:solidFill>
                  <a:srgbClr val="26316F"/>
                </a:solidFill>
                <a:latin typeface="Calibri"/>
                <a:cs typeface="Calibri"/>
              </a:rPr>
              <a:t>This code shows that the most rides in a day occur during 5PM and 6PM. Citi bike can utilize this data to charge more during those hours, as users would still pay and this would maximize profits</a:t>
            </a:r>
            <a:endParaRPr sz="3150" dirty="0">
              <a:latin typeface="Calibri"/>
              <a:cs typeface="Calibri"/>
            </a:endParaRPr>
          </a:p>
        </p:txBody>
      </p:sp>
      <p:pic>
        <p:nvPicPr>
          <p:cNvPr id="9" name="Picture 8" descr="A graph of a number of rides&#10;&#10;Description automatically generated with low confidence">
            <a:extLst>
              <a:ext uri="{FF2B5EF4-FFF2-40B4-BE49-F238E27FC236}">
                <a16:creationId xmlns:a16="http://schemas.microsoft.com/office/drawing/2014/main" id="{7F687F2E-4B1D-BA0B-121E-4193F63F5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9538"/>
            <a:ext cx="6523049" cy="7092522"/>
          </a:xfrm>
          <a:prstGeom prst="rect">
            <a:avLst/>
          </a:prstGeom>
        </p:spPr>
      </p:pic>
      <p:pic>
        <p:nvPicPr>
          <p:cNvPr id="11" name="Picture 10" descr="A picture containing text, screenshot&#10;&#10;Description automatically generated">
            <a:extLst>
              <a:ext uri="{FF2B5EF4-FFF2-40B4-BE49-F238E27FC236}">
                <a16:creationId xmlns:a16="http://schemas.microsoft.com/office/drawing/2014/main" id="{389F607E-AA00-25D3-A153-6BB2BC8382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7491597"/>
            <a:ext cx="14652171" cy="2683289"/>
          </a:xfrm>
          <a:prstGeom prst="rect">
            <a:avLst/>
          </a:prstGeom>
        </p:spPr>
      </p:pic>
    </p:spTree>
    <p:extLst>
      <p:ext uri="{BB962C8B-B14F-4D97-AF65-F5344CB8AC3E}">
        <p14:creationId xmlns:p14="http://schemas.microsoft.com/office/powerpoint/2010/main" val="74535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35340" y="0"/>
            <a:ext cx="9152890" cy="10287000"/>
            <a:chOff x="9135340" y="0"/>
            <a:chExt cx="9152890" cy="10287000"/>
          </a:xfrm>
        </p:grpSpPr>
        <p:sp>
          <p:nvSpPr>
            <p:cNvPr id="3" name="object 3"/>
            <p:cNvSpPr/>
            <p:nvPr/>
          </p:nvSpPr>
          <p:spPr>
            <a:xfrm>
              <a:off x="9135340" y="0"/>
              <a:ext cx="9152890" cy="10287000"/>
            </a:xfrm>
            <a:custGeom>
              <a:avLst/>
              <a:gdLst/>
              <a:ahLst/>
              <a:cxnLst/>
              <a:rect l="l" t="t" r="r" b="b"/>
              <a:pathLst>
                <a:path w="9152890" h="10287000">
                  <a:moveTo>
                    <a:pt x="0" y="10286998"/>
                  </a:moveTo>
                  <a:lnTo>
                    <a:pt x="0" y="0"/>
                  </a:lnTo>
                  <a:lnTo>
                    <a:pt x="9152658" y="0"/>
                  </a:lnTo>
                  <a:lnTo>
                    <a:pt x="9152658" y="10286998"/>
                  </a:lnTo>
                  <a:lnTo>
                    <a:pt x="0" y="10286998"/>
                  </a:lnTo>
                  <a:close/>
                </a:path>
              </a:pathLst>
            </a:custGeom>
            <a:solidFill>
              <a:srgbClr val="74C3BF"/>
            </a:solidFill>
          </p:spPr>
          <p:txBody>
            <a:bodyPr wrap="square" lIns="0" tIns="0" rIns="0" bIns="0" rtlCol="0"/>
            <a:lstStyle/>
            <a:p>
              <a:endParaRPr/>
            </a:p>
          </p:txBody>
        </p:sp>
        <p:pic>
          <p:nvPicPr>
            <p:cNvPr id="4" name="object 4"/>
            <p:cNvPicPr/>
            <p:nvPr/>
          </p:nvPicPr>
          <p:blipFill>
            <a:blip r:embed="rId2" cstate="print"/>
            <a:stretch>
              <a:fillRect/>
            </a:stretch>
          </p:blipFill>
          <p:spPr>
            <a:xfrm>
              <a:off x="10481309" y="1321841"/>
              <a:ext cx="6524624" cy="7639049"/>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z="4500" spc="710" dirty="0"/>
              <a:t>Ride Start Stations</a:t>
            </a:r>
            <a:endParaRPr sz="4500" dirty="0"/>
          </a:p>
        </p:txBody>
      </p:sp>
      <p:sp>
        <p:nvSpPr>
          <p:cNvPr id="6" name="object 6"/>
          <p:cNvSpPr txBox="1"/>
          <p:nvPr/>
        </p:nvSpPr>
        <p:spPr>
          <a:xfrm>
            <a:off x="1810901" y="3218707"/>
            <a:ext cx="6096635" cy="5348259"/>
          </a:xfrm>
          <a:prstGeom prst="rect">
            <a:avLst/>
          </a:prstGeom>
        </p:spPr>
        <p:txBody>
          <a:bodyPr vert="horz" wrap="square" lIns="0" tIns="15875" rIns="0" bIns="0" rtlCol="0">
            <a:spAutoFit/>
          </a:bodyPr>
          <a:lstStyle/>
          <a:p>
            <a:pPr algn="l"/>
            <a:r>
              <a:rPr lang="en-US" sz="3150" spc="365" dirty="0">
                <a:solidFill>
                  <a:srgbClr val="26316F"/>
                </a:solidFill>
                <a:latin typeface="Calibri"/>
                <a:cs typeface="Calibri"/>
              </a:rPr>
              <a:t>Tracking the start stations of </a:t>
            </a:r>
            <a:r>
              <a:rPr lang="en-US" sz="3150" spc="365" dirty="0" err="1">
                <a:solidFill>
                  <a:srgbClr val="26316F"/>
                </a:solidFill>
                <a:latin typeface="Calibri"/>
                <a:cs typeface="Calibri"/>
              </a:rPr>
              <a:t>Citibike</a:t>
            </a:r>
            <a:r>
              <a:rPr lang="en-US" sz="3150" spc="365" dirty="0">
                <a:solidFill>
                  <a:srgbClr val="26316F"/>
                </a:solidFill>
                <a:latin typeface="Calibri"/>
                <a:cs typeface="Calibri"/>
              </a:rPr>
              <a:t> rides is important as it provides valuable insights into user preferences, popular locations, and potential infrastructure needs, allowing for targeted improvements and efficient allocation of resources.</a:t>
            </a:r>
          </a:p>
          <a:p>
            <a:br>
              <a:rPr lang="en-US" sz="3150" spc="365" dirty="0">
                <a:solidFill>
                  <a:srgbClr val="26316F"/>
                </a:solidFill>
                <a:latin typeface="Calibri"/>
                <a:cs typeface="Calibri"/>
              </a:rPr>
            </a:br>
            <a:endParaRPr lang="en-US" sz="3150" spc="365" dirty="0">
              <a:solidFill>
                <a:srgbClr val="26316F"/>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7999" cy="10286999"/>
            <a:chOff x="0" y="0"/>
            <a:chExt cx="18287999" cy="10286999"/>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416595" y="374682"/>
              <a:ext cx="7732939" cy="1733550"/>
            </a:xfrm>
            <a:custGeom>
              <a:avLst/>
              <a:gdLst/>
              <a:ahLst/>
              <a:cxnLst/>
              <a:rect l="l" t="t" r="r" b="b"/>
              <a:pathLst>
                <a:path w="7705725" h="1733550">
                  <a:moveTo>
                    <a:pt x="7282750" y="1733549"/>
                  </a:moveTo>
                  <a:lnTo>
                    <a:pt x="0" y="1733549"/>
                  </a:lnTo>
                  <a:lnTo>
                    <a:pt x="0" y="0"/>
                  </a:lnTo>
                  <a:lnTo>
                    <a:pt x="7705724" y="0"/>
                  </a:lnTo>
                  <a:lnTo>
                    <a:pt x="7705724" y="1444619"/>
                  </a:lnTo>
                  <a:lnTo>
                    <a:pt x="7700455" y="1490090"/>
                  </a:lnTo>
                  <a:lnTo>
                    <a:pt x="7684961" y="1534033"/>
                  </a:lnTo>
                  <a:lnTo>
                    <a:pt x="7659714" y="1575670"/>
                  </a:lnTo>
                  <a:lnTo>
                    <a:pt x="7625182" y="1614225"/>
                  </a:lnTo>
                  <a:lnTo>
                    <a:pt x="7581838" y="1648924"/>
                  </a:lnTo>
                  <a:lnTo>
                    <a:pt x="7539931" y="1674006"/>
                  </a:lnTo>
                  <a:lnTo>
                    <a:pt x="7493971" y="1694946"/>
                  </a:lnTo>
                  <a:lnTo>
                    <a:pt x="7444616" y="1711556"/>
                  </a:lnTo>
                  <a:lnTo>
                    <a:pt x="7392522" y="1723650"/>
                  </a:lnTo>
                  <a:lnTo>
                    <a:pt x="7338348" y="1731044"/>
                  </a:lnTo>
                  <a:lnTo>
                    <a:pt x="7282750" y="1733549"/>
                  </a:lnTo>
                  <a:close/>
                </a:path>
              </a:pathLst>
            </a:custGeom>
            <a:solidFill>
              <a:srgbClr val="74C3BF"/>
            </a:solidFill>
          </p:spPr>
          <p:txBody>
            <a:bodyPr wrap="square" lIns="0" tIns="0" rIns="0" bIns="0" rtlCol="0"/>
            <a:lstStyle/>
            <a:p>
              <a:endParaRPr/>
            </a:p>
          </p:txBody>
        </p:sp>
      </p:grpSp>
      <p:sp>
        <p:nvSpPr>
          <p:cNvPr id="5" name="object 5"/>
          <p:cNvSpPr txBox="1">
            <a:spLocks noGrp="1"/>
          </p:cNvSpPr>
          <p:nvPr>
            <p:ph type="title"/>
          </p:nvPr>
        </p:nvSpPr>
        <p:spPr>
          <a:xfrm>
            <a:off x="593989" y="565631"/>
            <a:ext cx="6568812" cy="1351652"/>
          </a:xfrm>
          <a:prstGeom prst="rect">
            <a:avLst/>
          </a:prstGeom>
        </p:spPr>
        <p:txBody>
          <a:bodyPr vert="horz" wrap="square" lIns="0" tIns="12700" rIns="0" bIns="0" rtlCol="0">
            <a:spAutoFit/>
          </a:bodyPr>
          <a:lstStyle/>
          <a:p>
            <a:pPr marL="12700">
              <a:lnSpc>
                <a:spcPct val="100000"/>
              </a:lnSpc>
              <a:spcBef>
                <a:spcPts val="100"/>
              </a:spcBef>
            </a:pPr>
            <a:r>
              <a:rPr lang="en-US" sz="4350" spc="525" dirty="0">
                <a:solidFill>
                  <a:srgbClr val="FFFFFF"/>
                </a:solidFill>
              </a:rPr>
              <a:t>Tracking Popular Start Stations Using R</a:t>
            </a:r>
            <a:endParaRPr sz="4350" dirty="0"/>
          </a:p>
        </p:txBody>
      </p:sp>
      <p:sp>
        <p:nvSpPr>
          <p:cNvPr id="6" name="object 6"/>
          <p:cNvSpPr/>
          <p:nvPr/>
        </p:nvSpPr>
        <p:spPr>
          <a:xfrm>
            <a:off x="443809" y="2482914"/>
            <a:ext cx="7705725" cy="4620301"/>
          </a:xfrm>
          <a:custGeom>
            <a:avLst/>
            <a:gdLst/>
            <a:ahLst/>
            <a:cxnLst/>
            <a:rect l="l" t="t" r="r" b="b"/>
            <a:pathLst>
              <a:path w="7705725" h="6334125">
                <a:moveTo>
                  <a:pt x="7282750" y="6334124"/>
                </a:moveTo>
                <a:lnTo>
                  <a:pt x="0" y="6334124"/>
                </a:lnTo>
                <a:lnTo>
                  <a:pt x="0" y="0"/>
                </a:lnTo>
                <a:lnTo>
                  <a:pt x="7705724" y="0"/>
                </a:lnTo>
                <a:lnTo>
                  <a:pt x="7705724" y="5278417"/>
                </a:lnTo>
                <a:lnTo>
                  <a:pt x="7705133" y="5334245"/>
                </a:lnTo>
                <a:lnTo>
                  <a:pt x="7703371" y="5389661"/>
                </a:lnTo>
                <a:lnTo>
                  <a:pt x="7700455" y="5444562"/>
                </a:lnTo>
                <a:lnTo>
                  <a:pt x="7696403" y="5498843"/>
                </a:lnTo>
                <a:lnTo>
                  <a:pt x="7691233" y="5552397"/>
                </a:lnTo>
                <a:lnTo>
                  <a:pt x="7684961" y="5605120"/>
                </a:lnTo>
                <a:lnTo>
                  <a:pt x="7677606" y="5656908"/>
                </a:lnTo>
                <a:lnTo>
                  <a:pt x="7669184" y="5707655"/>
                </a:lnTo>
                <a:lnTo>
                  <a:pt x="7659714" y="5757255"/>
                </a:lnTo>
                <a:lnTo>
                  <a:pt x="7649212" y="5805605"/>
                </a:lnTo>
                <a:lnTo>
                  <a:pt x="7637695" y="5852599"/>
                </a:lnTo>
                <a:lnTo>
                  <a:pt x="7625182" y="5898132"/>
                </a:lnTo>
                <a:lnTo>
                  <a:pt x="7611690" y="5942099"/>
                </a:lnTo>
                <a:lnTo>
                  <a:pt x="7597236" y="5984395"/>
                </a:lnTo>
                <a:lnTo>
                  <a:pt x="7581838" y="6024914"/>
                </a:lnTo>
                <a:lnTo>
                  <a:pt x="7554383" y="6087662"/>
                </a:lnTo>
                <a:lnTo>
                  <a:pt x="7525029" y="6143782"/>
                </a:lnTo>
                <a:lnTo>
                  <a:pt x="7493971" y="6193073"/>
                </a:lnTo>
                <a:lnTo>
                  <a:pt x="7461404" y="6235333"/>
                </a:lnTo>
                <a:lnTo>
                  <a:pt x="7427523" y="6270360"/>
                </a:lnTo>
                <a:lnTo>
                  <a:pt x="7392522" y="6297955"/>
                </a:lnTo>
                <a:lnTo>
                  <a:pt x="7356596" y="6317915"/>
                </a:lnTo>
                <a:lnTo>
                  <a:pt x="7319941" y="6330038"/>
                </a:lnTo>
                <a:lnTo>
                  <a:pt x="7282750" y="6334124"/>
                </a:lnTo>
                <a:close/>
              </a:path>
            </a:pathLst>
          </a:custGeom>
          <a:solidFill>
            <a:srgbClr val="FFFFFF"/>
          </a:solidFill>
        </p:spPr>
        <p:txBody>
          <a:bodyPr wrap="square" lIns="0" tIns="0" rIns="0" bIns="0" rtlCol="0"/>
          <a:lstStyle/>
          <a:p>
            <a:endParaRPr/>
          </a:p>
        </p:txBody>
      </p:sp>
      <p:sp>
        <p:nvSpPr>
          <p:cNvPr id="7" name="object 7"/>
          <p:cNvSpPr txBox="1"/>
          <p:nvPr/>
        </p:nvSpPr>
        <p:spPr>
          <a:xfrm>
            <a:off x="994416" y="3167694"/>
            <a:ext cx="6530975" cy="3343544"/>
          </a:xfrm>
          <a:prstGeom prst="rect">
            <a:avLst/>
          </a:prstGeom>
        </p:spPr>
        <p:txBody>
          <a:bodyPr vert="horz" wrap="square" lIns="0" tIns="12700" rIns="0" bIns="0" rtlCol="0">
            <a:spAutoFit/>
          </a:bodyPr>
          <a:lstStyle/>
          <a:p>
            <a:pPr marL="12700" marR="5080">
              <a:lnSpc>
                <a:spcPct val="125000"/>
              </a:lnSpc>
              <a:spcBef>
                <a:spcPts val="100"/>
              </a:spcBef>
            </a:pPr>
            <a:r>
              <a:rPr lang="en-US" sz="2500" spc="310" dirty="0">
                <a:solidFill>
                  <a:srgbClr val="26316F"/>
                </a:solidFill>
                <a:latin typeface="Calibri"/>
                <a:cs typeface="Calibri"/>
              </a:rPr>
              <a:t>Certain stations are more active than others. This can prove useful as </a:t>
            </a:r>
            <a:r>
              <a:rPr lang="en-US" sz="2500" spc="310" dirty="0" err="1">
                <a:solidFill>
                  <a:srgbClr val="26316F"/>
                </a:solidFill>
                <a:latin typeface="Calibri"/>
                <a:cs typeface="Calibri"/>
              </a:rPr>
              <a:t>Citibike</a:t>
            </a:r>
            <a:r>
              <a:rPr lang="en-US" sz="2500" spc="310" dirty="0">
                <a:solidFill>
                  <a:srgbClr val="26316F"/>
                </a:solidFill>
                <a:latin typeface="Calibri"/>
                <a:cs typeface="Calibri"/>
              </a:rPr>
              <a:t> can focus more resources for bike maintenance at these stations, and It could add vending machines that refresh users before their bike, again increasing profits.</a:t>
            </a:r>
            <a:endParaRPr sz="2500" dirty="0">
              <a:latin typeface="Calibri"/>
              <a:cs typeface="Calibri"/>
            </a:endParaRPr>
          </a:p>
        </p:txBody>
      </p:sp>
      <p:pic>
        <p:nvPicPr>
          <p:cNvPr id="9" name="Picture 8" descr="A picture containing text, screenshot, font&#10;&#10;Description automatically generated">
            <a:extLst>
              <a:ext uri="{FF2B5EF4-FFF2-40B4-BE49-F238E27FC236}">
                <a16:creationId xmlns:a16="http://schemas.microsoft.com/office/drawing/2014/main" id="{59CDB4FD-079E-2C51-9ADE-A7403AF39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89" y="7171443"/>
            <a:ext cx="15408011" cy="3014863"/>
          </a:xfrm>
          <a:prstGeom prst="rect">
            <a:avLst/>
          </a:prstGeom>
        </p:spPr>
      </p:pic>
      <p:pic>
        <p:nvPicPr>
          <p:cNvPr id="11" name="Picture 10" descr="A picture containing text, screenshot, diagram, line&#10;&#10;Description automatically generated">
            <a:extLst>
              <a:ext uri="{FF2B5EF4-FFF2-40B4-BE49-F238E27FC236}">
                <a16:creationId xmlns:a16="http://schemas.microsoft.com/office/drawing/2014/main" id="{A8FE1982-85D4-3F7C-980D-D5E37CDD5C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413" y="708830"/>
            <a:ext cx="7538588" cy="63943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35340" y="0"/>
            <a:ext cx="9152890" cy="10287000"/>
            <a:chOff x="9135340" y="0"/>
            <a:chExt cx="9152890" cy="10287000"/>
          </a:xfrm>
        </p:grpSpPr>
        <p:sp>
          <p:nvSpPr>
            <p:cNvPr id="3" name="object 3"/>
            <p:cNvSpPr/>
            <p:nvPr/>
          </p:nvSpPr>
          <p:spPr>
            <a:xfrm>
              <a:off x="9135340" y="0"/>
              <a:ext cx="9152890" cy="10287000"/>
            </a:xfrm>
            <a:custGeom>
              <a:avLst/>
              <a:gdLst/>
              <a:ahLst/>
              <a:cxnLst/>
              <a:rect l="l" t="t" r="r" b="b"/>
              <a:pathLst>
                <a:path w="9152890" h="10287000">
                  <a:moveTo>
                    <a:pt x="0" y="10286998"/>
                  </a:moveTo>
                  <a:lnTo>
                    <a:pt x="0" y="0"/>
                  </a:lnTo>
                  <a:lnTo>
                    <a:pt x="9152658" y="0"/>
                  </a:lnTo>
                  <a:lnTo>
                    <a:pt x="9152658" y="10286998"/>
                  </a:lnTo>
                  <a:lnTo>
                    <a:pt x="0" y="10286998"/>
                  </a:lnTo>
                  <a:close/>
                </a:path>
              </a:pathLst>
            </a:custGeom>
            <a:solidFill>
              <a:srgbClr val="74C3BF"/>
            </a:solidFill>
          </p:spPr>
          <p:txBody>
            <a:bodyPr wrap="square" lIns="0" tIns="0" rIns="0" bIns="0" rtlCol="0"/>
            <a:lstStyle/>
            <a:p>
              <a:endParaRPr/>
            </a:p>
          </p:txBody>
        </p:sp>
        <p:pic>
          <p:nvPicPr>
            <p:cNvPr id="4" name="object 4"/>
            <p:cNvPicPr/>
            <p:nvPr/>
          </p:nvPicPr>
          <p:blipFill>
            <a:blip r:embed="rId2" cstate="print"/>
            <a:stretch>
              <a:fillRect/>
            </a:stretch>
          </p:blipFill>
          <p:spPr>
            <a:xfrm>
              <a:off x="10481309" y="1321841"/>
              <a:ext cx="6524624" cy="7639049"/>
            </a:xfrm>
            <a:prstGeom prst="rect">
              <a:avLst/>
            </a:prstGeom>
          </p:spPr>
        </p:pic>
      </p:grpSp>
      <p:sp>
        <p:nvSpPr>
          <p:cNvPr id="5" name="object 5"/>
          <p:cNvSpPr txBox="1">
            <a:spLocks noGrp="1"/>
          </p:cNvSpPr>
          <p:nvPr>
            <p:ph type="title"/>
          </p:nvPr>
        </p:nvSpPr>
        <p:spPr>
          <a:xfrm>
            <a:off x="1801746" y="1856632"/>
            <a:ext cx="7037453" cy="739305"/>
          </a:xfrm>
          <a:prstGeom prst="rect">
            <a:avLst/>
          </a:prstGeom>
        </p:spPr>
        <p:txBody>
          <a:bodyPr vert="horz" wrap="square" lIns="0" tIns="15875" rIns="0" bIns="0" rtlCol="0">
            <a:spAutoFit/>
          </a:bodyPr>
          <a:lstStyle/>
          <a:p>
            <a:pPr marL="12700">
              <a:lnSpc>
                <a:spcPct val="100000"/>
              </a:lnSpc>
              <a:spcBef>
                <a:spcPts val="125"/>
              </a:spcBef>
            </a:pPr>
            <a:r>
              <a:rPr lang="en-US" spc="775" dirty="0"/>
              <a:t>Casual vs. Members</a:t>
            </a:r>
            <a:endParaRPr spc="715" dirty="0"/>
          </a:p>
        </p:txBody>
      </p:sp>
      <p:sp>
        <p:nvSpPr>
          <p:cNvPr id="6" name="object 6"/>
          <p:cNvSpPr txBox="1"/>
          <p:nvPr/>
        </p:nvSpPr>
        <p:spPr>
          <a:xfrm>
            <a:off x="1810901" y="3224423"/>
            <a:ext cx="7028298" cy="5380191"/>
          </a:xfrm>
          <a:prstGeom prst="rect">
            <a:avLst/>
          </a:prstGeom>
        </p:spPr>
        <p:txBody>
          <a:bodyPr vert="horz" wrap="square" lIns="0" tIns="12065" rIns="0" bIns="0" rtlCol="0">
            <a:spAutoFit/>
          </a:bodyPr>
          <a:lstStyle/>
          <a:p>
            <a:pPr marL="12700" marR="5080">
              <a:lnSpc>
                <a:spcPct val="116700"/>
              </a:lnSpc>
              <a:spcBef>
                <a:spcPts val="95"/>
              </a:spcBef>
            </a:pPr>
            <a:r>
              <a:rPr sz="3000" spc="370" dirty="0">
                <a:solidFill>
                  <a:srgbClr val="26316F"/>
                </a:solidFill>
                <a:latin typeface="Calibri"/>
                <a:cs typeface="Calibri"/>
              </a:rPr>
              <a:t>Data</a:t>
            </a:r>
            <a:r>
              <a:rPr sz="3000" spc="114" dirty="0">
                <a:solidFill>
                  <a:srgbClr val="26316F"/>
                </a:solidFill>
                <a:latin typeface="Calibri"/>
                <a:cs typeface="Calibri"/>
              </a:rPr>
              <a:t> </a:t>
            </a:r>
            <a:r>
              <a:rPr sz="3000" spc="360" dirty="0">
                <a:solidFill>
                  <a:srgbClr val="26316F"/>
                </a:solidFill>
                <a:latin typeface="Calibri"/>
                <a:cs typeface="Calibri"/>
              </a:rPr>
              <a:t>on</a:t>
            </a:r>
            <a:r>
              <a:rPr sz="3000" spc="120" dirty="0">
                <a:solidFill>
                  <a:srgbClr val="26316F"/>
                </a:solidFill>
                <a:latin typeface="Calibri"/>
                <a:cs typeface="Calibri"/>
              </a:rPr>
              <a:t> </a:t>
            </a:r>
            <a:r>
              <a:rPr sz="3000" spc="300" dirty="0">
                <a:solidFill>
                  <a:srgbClr val="26316F"/>
                </a:solidFill>
                <a:latin typeface="Calibri"/>
                <a:cs typeface="Calibri"/>
              </a:rPr>
              <a:t>user</a:t>
            </a:r>
            <a:r>
              <a:rPr sz="3000" spc="114" dirty="0">
                <a:solidFill>
                  <a:srgbClr val="26316F"/>
                </a:solidFill>
                <a:latin typeface="Calibri"/>
                <a:cs typeface="Calibri"/>
              </a:rPr>
              <a:t> </a:t>
            </a:r>
            <a:r>
              <a:rPr sz="3000" spc="290" dirty="0">
                <a:solidFill>
                  <a:srgbClr val="26316F"/>
                </a:solidFill>
                <a:latin typeface="Calibri"/>
                <a:cs typeface="Calibri"/>
              </a:rPr>
              <a:t>behavior</a:t>
            </a:r>
            <a:r>
              <a:rPr sz="3000" spc="120" dirty="0">
                <a:solidFill>
                  <a:srgbClr val="26316F"/>
                </a:solidFill>
                <a:latin typeface="Calibri"/>
                <a:cs typeface="Calibri"/>
              </a:rPr>
              <a:t> </a:t>
            </a:r>
            <a:r>
              <a:rPr sz="3000" spc="320" dirty="0">
                <a:solidFill>
                  <a:srgbClr val="26316F"/>
                </a:solidFill>
                <a:latin typeface="Calibri"/>
                <a:cs typeface="Calibri"/>
              </a:rPr>
              <a:t>shows </a:t>
            </a:r>
            <a:r>
              <a:rPr sz="3000" spc="295" dirty="0">
                <a:solidFill>
                  <a:srgbClr val="26316F"/>
                </a:solidFill>
                <a:latin typeface="Calibri"/>
                <a:cs typeface="Calibri"/>
              </a:rPr>
              <a:t>that</a:t>
            </a:r>
            <a:r>
              <a:rPr sz="3000" spc="114" dirty="0">
                <a:solidFill>
                  <a:srgbClr val="26316F"/>
                </a:solidFill>
                <a:latin typeface="Calibri"/>
                <a:cs typeface="Calibri"/>
              </a:rPr>
              <a:t> </a:t>
            </a:r>
            <a:r>
              <a:rPr sz="3000" spc="440" dirty="0">
                <a:solidFill>
                  <a:srgbClr val="26316F"/>
                </a:solidFill>
                <a:latin typeface="Calibri"/>
                <a:cs typeface="Calibri"/>
              </a:rPr>
              <a:t>many</a:t>
            </a:r>
            <a:r>
              <a:rPr sz="3000" spc="114" dirty="0">
                <a:solidFill>
                  <a:srgbClr val="26316F"/>
                </a:solidFill>
                <a:latin typeface="Calibri"/>
                <a:cs typeface="Calibri"/>
              </a:rPr>
              <a:t> </a:t>
            </a:r>
            <a:r>
              <a:rPr sz="3000" spc="240" dirty="0">
                <a:solidFill>
                  <a:srgbClr val="26316F"/>
                </a:solidFill>
                <a:latin typeface="Calibri"/>
                <a:cs typeface="Calibri"/>
              </a:rPr>
              <a:t>riders</a:t>
            </a:r>
            <a:r>
              <a:rPr sz="3000" spc="120" dirty="0">
                <a:solidFill>
                  <a:srgbClr val="26316F"/>
                </a:solidFill>
                <a:latin typeface="Calibri"/>
                <a:cs typeface="Calibri"/>
              </a:rPr>
              <a:t> </a:t>
            </a:r>
            <a:r>
              <a:rPr sz="3000" spc="345" dirty="0">
                <a:solidFill>
                  <a:srgbClr val="26316F"/>
                </a:solidFill>
                <a:latin typeface="Calibri"/>
                <a:cs typeface="Calibri"/>
              </a:rPr>
              <a:t>use</a:t>
            </a:r>
            <a:r>
              <a:rPr sz="3000" spc="114" dirty="0">
                <a:solidFill>
                  <a:srgbClr val="26316F"/>
                </a:solidFill>
                <a:latin typeface="Calibri"/>
                <a:cs typeface="Calibri"/>
              </a:rPr>
              <a:t> </a:t>
            </a:r>
            <a:r>
              <a:rPr sz="3000" b="1" spc="335" dirty="0">
                <a:solidFill>
                  <a:srgbClr val="26316F"/>
                </a:solidFill>
                <a:latin typeface="Calibri"/>
                <a:cs typeface="Calibri"/>
              </a:rPr>
              <a:t>CitiBike </a:t>
            </a:r>
            <a:r>
              <a:rPr sz="3000" spc="170" dirty="0">
                <a:solidFill>
                  <a:srgbClr val="26316F"/>
                </a:solidFill>
                <a:latin typeface="Calibri"/>
                <a:cs typeface="Calibri"/>
              </a:rPr>
              <a:t>for</a:t>
            </a:r>
            <a:r>
              <a:rPr sz="3000" spc="114" dirty="0">
                <a:solidFill>
                  <a:srgbClr val="26316F"/>
                </a:solidFill>
                <a:latin typeface="Calibri"/>
                <a:cs typeface="Calibri"/>
              </a:rPr>
              <a:t> </a:t>
            </a:r>
            <a:r>
              <a:rPr sz="3000" spc="450" dirty="0">
                <a:solidFill>
                  <a:srgbClr val="26316F"/>
                </a:solidFill>
                <a:latin typeface="Calibri"/>
                <a:cs typeface="Calibri"/>
              </a:rPr>
              <a:t>commuting</a:t>
            </a:r>
            <a:r>
              <a:rPr sz="3000" spc="114" dirty="0">
                <a:solidFill>
                  <a:srgbClr val="26316F"/>
                </a:solidFill>
                <a:latin typeface="Calibri"/>
                <a:cs typeface="Calibri"/>
              </a:rPr>
              <a:t> </a:t>
            </a:r>
            <a:r>
              <a:rPr sz="3000" spc="280" dirty="0">
                <a:solidFill>
                  <a:srgbClr val="26316F"/>
                </a:solidFill>
                <a:latin typeface="Calibri"/>
                <a:cs typeface="Calibri"/>
              </a:rPr>
              <a:t>purposes.</a:t>
            </a:r>
            <a:r>
              <a:rPr sz="3000" spc="114" dirty="0">
                <a:solidFill>
                  <a:srgbClr val="26316F"/>
                </a:solidFill>
                <a:latin typeface="Calibri"/>
                <a:cs typeface="Calibri"/>
              </a:rPr>
              <a:t> </a:t>
            </a:r>
            <a:r>
              <a:rPr sz="3000" spc="434" dirty="0">
                <a:solidFill>
                  <a:srgbClr val="26316F"/>
                </a:solidFill>
                <a:latin typeface="Calibri"/>
                <a:cs typeface="Calibri"/>
              </a:rPr>
              <a:t>Some </a:t>
            </a:r>
            <a:r>
              <a:rPr sz="3000" spc="295" dirty="0">
                <a:solidFill>
                  <a:srgbClr val="26316F"/>
                </a:solidFill>
                <a:latin typeface="Calibri"/>
                <a:cs typeface="Calibri"/>
              </a:rPr>
              <a:t>users</a:t>
            </a:r>
            <a:r>
              <a:rPr sz="3000" spc="114" dirty="0">
                <a:solidFill>
                  <a:srgbClr val="26316F"/>
                </a:solidFill>
                <a:latin typeface="Calibri"/>
                <a:cs typeface="Calibri"/>
              </a:rPr>
              <a:t> </a:t>
            </a:r>
            <a:r>
              <a:rPr sz="3000" spc="320" dirty="0">
                <a:solidFill>
                  <a:srgbClr val="26316F"/>
                </a:solidFill>
                <a:latin typeface="Calibri"/>
                <a:cs typeface="Calibri"/>
              </a:rPr>
              <a:t>have</a:t>
            </a:r>
            <a:r>
              <a:rPr sz="3000" spc="120" dirty="0">
                <a:solidFill>
                  <a:srgbClr val="26316F"/>
                </a:solidFill>
                <a:latin typeface="Calibri"/>
                <a:cs typeface="Calibri"/>
              </a:rPr>
              <a:t> </a:t>
            </a:r>
            <a:r>
              <a:rPr sz="3000" spc="215" dirty="0">
                <a:solidFill>
                  <a:srgbClr val="26316F"/>
                </a:solidFill>
                <a:latin typeface="Calibri"/>
                <a:cs typeface="Calibri"/>
              </a:rPr>
              <a:t>yearly</a:t>
            </a:r>
            <a:r>
              <a:rPr sz="3000" spc="114" dirty="0">
                <a:solidFill>
                  <a:srgbClr val="26316F"/>
                </a:solidFill>
                <a:latin typeface="Calibri"/>
                <a:cs typeface="Calibri"/>
              </a:rPr>
              <a:t> </a:t>
            </a:r>
            <a:r>
              <a:rPr sz="3000" spc="385" dirty="0">
                <a:solidFill>
                  <a:srgbClr val="26316F"/>
                </a:solidFill>
                <a:latin typeface="Calibri"/>
                <a:cs typeface="Calibri"/>
              </a:rPr>
              <a:t>memberships </a:t>
            </a:r>
            <a:r>
              <a:rPr sz="3000" spc="290" dirty="0">
                <a:solidFill>
                  <a:srgbClr val="26316F"/>
                </a:solidFill>
                <a:latin typeface="Calibri"/>
                <a:cs typeface="Calibri"/>
              </a:rPr>
              <a:t>while</a:t>
            </a:r>
            <a:r>
              <a:rPr sz="3000" spc="110" dirty="0">
                <a:solidFill>
                  <a:srgbClr val="26316F"/>
                </a:solidFill>
                <a:latin typeface="Calibri"/>
                <a:cs typeface="Calibri"/>
              </a:rPr>
              <a:t> </a:t>
            </a:r>
            <a:r>
              <a:rPr sz="3000" spc="280" dirty="0">
                <a:solidFill>
                  <a:srgbClr val="26316F"/>
                </a:solidFill>
                <a:latin typeface="Calibri"/>
                <a:cs typeface="Calibri"/>
              </a:rPr>
              <a:t>others</a:t>
            </a:r>
            <a:r>
              <a:rPr sz="3000" spc="114" dirty="0">
                <a:solidFill>
                  <a:srgbClr val="26316F"/>
                </a:solidFill>
                <a:latin typeface="Calibri"/>
                <a:cs typeface="Calibri"/>
              </a:rPr>
              <a:t> </a:t>
            </a:r>
            <a:r>
              <a:rPr sz="3000" spc="315" dirty="0">
                <a:solidFill>
                  <a:srgbClr val="26316F"/>
                </a:solidFill>
                <a:latin typeface="Calibri"/>
                <a:cs typeface="Calibri"/>
              </a:rPr>
              <a:t>opt</a:t>
            </a:r>
            <a:r>
              <a:rPr sz="3000" spc="114" dirty="0">
                <a:solidFill>
                  <a:srgbClr val="26316F"/>
                </a:solidFill>
                <a:latin typeface="Calibri"/>
                <a:cs typeface="Calibri"/>
              </a:rPr>
              <a:t> </a:t>
            </a:r>
            <a:r>
              <a:rPr sz="3000" spc="170" dirty="0">
                <a:solidFill>
                  <a:srgbClr val="26316F"/>
                </a:solidFill>
                <a:latin typeface="Calibri"/>
                <a:cs typeface="Calibri"/>
              </a:rPr>
              <a:t>for</a:t>
            </a:r>
            <a:r>
              <a:rPr sz="3000" spc="110" dirty="0">
                <a:solidFill>
                  <a:srgbClr val="26316F"/>
                </a:solidFill>
                <a:latin typeface="Calibri"/>
                <a:cs typeface="Calibri"/>
              </a:rPr>
              <a:t> </a:t>
            </a:r>
            <a:r>
              <a:rPr sz="3000" spc="335" dirty="0">
                <a:solidFill>
                  <a:srgbClr val="26316F"/>
                </a:solidFill>
                <a:latin typeface="Calibri"/>
                <a:cs typeface="Calibri"/>
              </a:rPr>
              <a:t>day</a:t>
            </a:r>
            <a:r>
              <a:rPr sz="3000" spc="114" dirty="0">
                <a:solidFill>
                  <a:srgbClr val="26316F"/>
                </a:solidFill>
                <a:latin typeface="Calibri"/>
                <a:cs typeface="Calibri"/>
              </a:rPr>
              <a:t> </a:t>
            </a:r>
            <a:r>
              <a:rPr sz="3000" spc="250" dirty="0">
                <a:solidFill>
                  <a:srgbClr val="26316F"/>
                </a:solidFill>
                <a:latin typeface="Calibri"/>
                <a:cs typeface="Calibri"/>
              </a:rPr>
              <a:t>passes. </a:t>
            </a:r>
            <a:r>
              <a:rPr lang="en-US" sz="3000" spc="310" dirty="0">
                <a:solidFill>
                  <a:srgbClr val="26316F"/>
                </a:solidFill>
                <a:latin typeface="Calibri"/>
                <a:cs typeface="Calibri"/>
              </a:rPr>
              <a:t>Further Analyzing this data could allow </a:t>
            </a:r>
            <a:r>
              <a:rPr lang="en-US" sz="3000" spc="310" dirty="0" err="1">
                <a:solidFill>
                  <a:srgbClr val="26316F"/>
                </a:solidFill>
                <a:latin typeface="Calibri"/>
                <a:cs typeface="Calibri"/>
              </a:rPr>
              <a:t>Citibike</a:t>
            </a:r>
            <a:r>
              <a:rPr lang="en-US" sz="3000" spc="310" dirty="0">
                <a:solidFill>
                  <a:srgbClr val="26316F"/>
                </a:solidFill>
                <a:latin typeface="Calibri"/>
                <a:cs typeface="Calibri"/>
              </a:rPr>
              <a:t> to increase revenue by having more people switch to a membership, or having casual members pay more </a:t>
            </a:r>
            <a:r>
              <a:rPr sz="3000" spc="170" dirty="0">
                <a:solidFill>
                  <a:srgbClr val="26316F"/>
                </a:solidFill>
                <a:latin typeface="Calibri"/>
                <a:cs typeface="Calibri"/>
              </a:rPr>
              <a:t>.</a:t>
            </a:r>
            <a:endParaRPr sz="30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7999" cy="10286999"/>
            <a:chOff x="0" y="0"/>
            <a:chExt cx="18287999" cy="10286999"/>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416595" y="374682"/>
              <a:ext cx="7732939" cy="1733550"/>
            </a:xfrm>
            <a:custGeom>
              <a:avLst/>
              <a:gdLst/>
              <a:ahLst/>
              <a:cxnLst/>
              <a:rect l="l" t="t" r="r" b="b"/>
              <a:pathLst>
                <a:path w="7705725" h="1733550">
                  <a:moveTo>
                    <a:pt x="7282750" y="1733549"/>
                  </a:moveTo>
                  <a:lnTo>
                    <a:pt x="0" y="1733549"/>
                  </a:lnTo>
                  <a:lnTo>
                    <a:pt x="0" y="0"/>
                  </a:lnTo>
                  <a:lnTo>
                    <a:pt x="7705724" y="0"/>
                  </a:lnTo>
                  <a:lnTo>
                    <a:pt x="7705724" y="1444619"/>
                  </a:lnTo>
                  <a:lnTo>
                    <a:pt x="7700455" y="1490090"/>
                  </a:lnTo>
                  <a:lnTo>
                    <a:pt x="7684961" y="1534033"/>
                  </a:lnTo>
                  <a:lnTo>
                    <a:pt x="7659714" y="1575670"/>
                  </a:lnTo>
                  <a:lnTo>
                    <a:pt x="7625182" y="1614225"/>
                  </a:lnTo>
                  <a:lnTo>
                    <a:pt x="7581838" y="1648924"/>
                  </a:lnTo>
                  <a:lnTo>
                    <a:pt x="7539931" y="1674006"/>
                  </a:lnTo>
                  <a:lnTo>
                    <a:pt x="7493971" y="1694946"/>
                  </a:lnTo>
                  <a:lnTo>
                    <a:pt x="7444616" y="1711556"/>
                  </a:lnTo>
                  <a:lnTo>
                    <a:pt x="7392522" y="1723650"/>
                  </a:lnTo>
                  <a:lnTo>
                    <a:pt x="7338348" y="1731044"/>
                  </a:lnTo>
                  <a:lnTo>
                    <a:pt x="7282750" y="1733549"/>
                  </a:lnTo>
                  <a:close/>
                </a:path>
              </a:pathLst>
            </a:custGeom>
            <a:solidFill>
              <a:srgbClr val="74C3BF"/>
            </a:solidFill>
          </p:spPr>
          <p:txBody>
            <a:bodyPr wrap="square" lIns="0" tIns="0" rIns="0" bIns="0" rtlCol="0"/>
            <a:lstStyle/>
            <a:p>
              <a:endParaRPr/>
            </a:p>
          </p:txBody>
        </p:sp>
      </p:grpSp>
      <p:sp>
        <p:nvSpPr>
          <p:cNvPr id="5" name="object 5"/>
          <p:cNvSpPr txBox="1">
            <a:spLocks noGrp="1"/>
          </p:cNvSpPr>
          <p:nvPr>
            <p:ph type="title"/>
          </p:nvPr>
        </p:nvSpPr>
        <p:spPr>
          <a:xfrm>
            <a:off x="593989" y="565631"/>
            <a:ext cx="6568812" cy="1351652"/>
          </a:xfrm>
          <a:prstGeom prst="rect">
            <a:avLst/>
          </a:prstGeom>
        </p:spPr>
        <p:txBody>
          <a:bodyPr vert="horz" wrap="square" lIns="0" tIns="12700" rIns="0" bIns="0" rtlCol="0">
            <a:spAutoFit/>
          </a:bodyPr>
          <a:lstStyle/>
          <a:p>
            <a:pPr marL="12700">
              <a:lnSpc>
                <a:spcPct val="100000"/>
              </a:lnSpc>
              <a:spcBef>
                <a:spcPts val="100"/>
              </a:spcBef>
            </a:pPr>
            <a:r>
              <a:rPr lang="en-US" sz="4350" spc="525" dirty="0">
                <a:solidFill>
                  <a:srgbClr val="FFFFFF"/>
                </a:solidFill>
              </a:rPr>
              <a:t>Tracking Popular Start Stations Using R</a:t>
            </a:r>
            <a:endParaRPr sz="4350" dirty="0"/>
          </a:p>
        </p:txBody>
      </p:sp>
      <p:sp>
        <p:nvSpPr>
          <p:cNvPr id="6" name="object 6"/>
          <p:cNvSpPr/>
          <p:nvPr/>
        </p:nvSpPr>
        <p:spPr>
          <a:xfrm>
            <a:off x="443809" y="2482914"/>
            <a:ext cx="7705725" cy="4620301"/>
          </a:xfrm>
          <a:custGeom>
            <a:avLst/>
            <a:gdLst/>
            <a:ahLst/>
            <a:cxnLst/>
            <a:rect l="l" t="t" r="r" b="b"/>
            <a:pathLst>
              <a:path w="7705725" h="6334125">
                <a:moveTo>
                  <a:pt x="7282750" y="6334124"/>
                </a:moveTo>
                <a:lnTo>
                  <a:pt x="0" y="6334124"/>
                </a:lnTo>
                <a:lnTo>
                  <a:pt x="0" y="0"/>
                </a:lnTo>
                <a:lnTo>
                  <a:pt x="7705724" y="0"/>
                </a:lnTo>
                <a:lnTo>
                  <a:pt x="7705724" y="5278417"/>
                </a:lnTo>
                <a:lnTo>
                  <a:pt x="7705133" y="5334245"/>
                </a:lnTo>
                <a:lnTo>
                  <a:pt x="7703371" y="5389661"/>
                </a:lnTo>
                <a:lnTo>
                  <a:pt x="7700455" y="5444562"/>
                </a:lnTo>
                <a:lnTo>
                  <a:pt x="7696403" y="5498843"/>
                </a:lnTo>
                <a:lnTo>
                  <a:pt x="7691233" y="5552397"/>
                </a:lnTo>
                <a:lnTo>
                  <a:pt x="7684961" y="5605120"/>
                </a:lnTo>
                <a:lnTo>
                  <a:pt x="7677606" y="5656908"/>
                </a:lnTo>
                <a:lnTo>
                  <a:pt x="7669184" y="5707655"/>
                </a:lnTo>
                <a:lnTo>
                  <a:pt x="7659714" y="5757255"/>
                </a:lnTo>
                <a:lnTo>
                  <a:pt x="7649212" y="5805605"/>
                </a:lnTo>
                <a:lnTo>
                  <a:pt x="7637695" y="5852599"/>
                </a:lnTo>
                <a:lnTo>
                  <a:pt x="7625182" y="5898132"/>
                </a:lnTo>
                <a:lnTo>
                  <a:pt x="7611690" y="5942099"/>
                </a:lnTo>
                <a:lnTo>
                  <a:pt x="7597236" y="5984395"/>
                </a:lnTo>
                <a:lnTo>
                  <a:pt x="7581838" y="6024914"/>
                </a:lnTo>
                <a:lnTo>
                  <a:pt x="7554383" y="6087662"/>
                </a:lnTo>
                <a:lnTo>
                  <a:pt x="7525029" y="6143782"/>
                </a:lnTo>
                <a:lnTo>
                  <a:pt x="7493971" y="6193073"/>
                </a:lnTo>
                <a:lnTo>
                  <a:pt x="7461404" y="6235333"/>
                </a:lnTo>
                <a:lnTo>
                  <a:pt x="7427523" y="6270360"/>
                </a:lnTo>
                <a:lnTo>
                  <a:pt x="7392522" y="6297955"/>
                </a:lnTo>
                <a:lnTo>
                  <a:pt x="7356596" y="6317915"/>
                </a:lnTo>
                <a:lnTo>
                  <a:pt x="7319941" y="6330038"/>
                </a:lnTo>
                <a:lnTo>
                  <a:pt x="7282750" y="6334124"/>
                </a:lnTo>
                <a:close/>
              </a:path>
            </a:pathLst>
          </a:custGeom>
          <a:solidFill>
            <a:srgbClr val="FFFFFF"/>
          </a:solidFill>
        </p:spPr>
        <p:txBody>
          <a:bodyPr wrap="square" lIns="0" tIns="0" rIns="0" bIns="0" rtlCol="0"/>
          <a:lstStyle/>
          <a:p>
            <a:endParaRPr/>
          </a:p>
        </p:txBody>
      </p:sp>
      <p:sp>
        <p:nvSpPr>
          <p:cNvPr id="7" name="object 7"/>
          <p:cNvSpPr txBox="1"/>
          <p:nvPr/>
        </p:nvSpPr>
        <p:spPr>
          <a:xfrm>
            <a:off x="994416" y="3167694"/>
            <a:ext cx="6530975" cy="2862643"/>
          </a:xfrm>
          <a:prstGeom prst="rect">
            <a:avLst/>
          </a:prstGeom>
        </p:spPr>
        <p:txBody>
          <a:bodyPr vert="horz" wrap="square" lIns="0" tIns="12700" rIns="0" bIns="0" rtlCol="0">
            <a:spAutoFit/>
          </a:bodyPr>
          <a:lstStyle/>
          <a:p>
            <a:pPr marL="12700" marR="5080">
              <a:lnSpc>
                <a:spcPct val="125000"/>
              </a:lnSpc>
              <a:spcBef>
                <a:spcPts val="100"/>
              </a:spcBef>
            </a:pPr>
            <a:r>
              <a:rPr lang="en-US" sz="2500" spc="310" dirty="0">
                <a:solidFill>
                  <a:srgbClr val="26316F"/>
                </a:solidFill>
                <a:latin typeface="Calibri"/>
                <a:cs typeface="Calibri"/>
              </a:rPr>
              <a:t>This shows that most riders are members. Citi bike can thus ensure membership increases by making it more expensive for a daily commuter to be a casual user, thereby increasing profits. </a:t>
            </a:r>
            <a:endParaRPr sz="2500" dirty="0">
              <a:latin typeface="Calibri"/>
              <a:cs typeface="Calibri"/>
            </a:endParaRPr>
          </a:p>
        </p:txBody>
      </p:sp>
      <p:pic>
        <p:nvPicPr>
          <p:cNvPr id="10" name="Picture 9" descr="A picture containing text, screenshot, diagram, rectangle&#10;&#10;Description automatically generated">
            <a:extLst>
              <a:ext uri="{FF2B5EF4-FFF2-40B4-BE49-F238E27FC236}">
                <a16:creationId xmlns:a16="http://schemas.microsoft.com/office/drawing/2014/main" id="{C647E772-7F81-E564-C318-E6B85CCCB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399" y="470937"/>
            <a:ext cx="8928791" cy="6632278"/>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FC387F0F-3F0A-25DF-483E-04707E616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808" y="7193769"/>
            <a:ext cx="14415191" cy="3079542"/>
          </a:xfrm>
          <a:prstGeom prst="rect">
            <a:avLst/>
          </a:prstGeom>
        </p:spPr>
      </p:pic>
    </p:spTree>
    <p:extLst>
      <p:ext uri="{BB962C8B-B14F-4D97-AF65-F5344CB8AC3E}">
        <p14:creationId xmlns:p14="http://schemas.microsoft.com/office/powerpoint/2010/main" val="25105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74C3BF"/>
          </a:solidFill>
        </p:spPr>
        <p:txBody>
          <a:bodyPr wrap="square" lIns="0" tIns="0" rIns="0" bIns="0" rtlCol="0"/>
          <a:lstStyle/>
          <a:p>
            <a:endParaRPr/>
          </a:p>
        </p:txBody>
      </p:sp>
      <p:sp>
        <p:nvSpPr>
          <p:cNvPr id="3" name="object 3"/>
          <p:cNvSpPr/>
          <p:nvPr/>
        </p:nvSpPr>
        <p:spPr>
          <a:xfrm>
            <a:off x="15007558" y="6465045"/>
            <a:ext cx="3281045" cy="3822065"/>
          </a:xfrm>
          <a:custGeom>
            <a:avLst/>
            <a:gdLst/>
            <a:ahLst/>
            <a:cxnLst/>
            <a:rect l="l" t="t" r="r" b="b"/>
            <a:pathLst>
              <a:path w="3281044" h="3822065">
                <a:moveTo>
                  <a:pt x="573546" y="3821954"/>
                </a:moveTo>
                <a:lnTo>
                  <a:pt x="17475" y="3821954"/>
                </a:lnTo>
                <a:lnTo>
                  <a:pt x="13086" y="3778204"/>
                </a:lnTo>
                <a:lnTo>
                  <a:pt x="9027" y="3730170"/>
                </a:lnTo>
                <a:lnTo>
                  <a:pt x="5722" y="3682118"/>
                </a:lnTo>
                <a:lnTo>
                  <a:pt x="3169" y="3634053"/>
                </a:lnTo>
                <a:lnTo>
                  <a:pt x="1366" y="3585983"/>
                </a:lnTo>
                <a:lnTo>
                  <a:pt x="310" y="3537915"/>
                </a:lnTo>
                <a:lnTo>
                  <a:pt x="0" y="3489855"/>
                </a:lnTo>
                <a:lnTo>
                  <a:pt x="432" y="3441812"/>
                </a:lnTo>
                <a:lnTo>
                  <a:pt x="1606" y="3393792"/>
                </a:lnTo>
                <a:lnTo>
                  <a:pt x="3519" y="3345802"/>
                </a:lnTo>
                <a:lnTo>
                  <a:pt x="6169" y="3297849"/>
                </a:lnTo>
                <a:lnTo>
                  <a:pt x="9553" y="3249940"/>
                </a:lnTo>
                <a:lnTo>
                  <a:pt x="13670" y="3202083"/>
                </a:lnTo>
                <a:lnTo>
                  <a:pt x="18517" y="3154284"/>
                </a:lnTo>
                <a:lnTo>
                  <a:pt x="24092" y="3106551"/>
                </a:lnTo>
                <a:lnTo>
                  <a:pt x="30431" y="3058631"/>
                </a:lnTo>
                <a:lnTo>
                  <a:pt x="37531" y="3010617"/>
                </a:lnTo>
                <a:lnTo>
                  <a:pt x="45164" y="2963816"/>
                </a:lnTo>
                <a:lnTo>
                  <a:pt x="53630" y="2916415"/>
                </a:lnTo>
                <a:lnTo>
                  <a:pt x="62814" y="2869116"/>
                </a:lnTo>
                <a:lnTo>
                  <a:pt x="72713" y="2821925"/>
                </a:lnTo>
                <a:lnTo>
                  <a:pt x="83324" y="2774849"/>
                </a:lnTo>
                <a:lnTo>
                  <a:pt x="94647" y="2727895"/>
                </a:lnTo>
                <a:lnTo>
                  <a:pt x="106678" y="2681070"/>
                </a:lnTo>
                <a:lnTo>
                  <a:pt x="119416" y="2634382"/>
                </a:lnTo>
                <a:lnTo>
                  <a:pt x="132858" y="2587837"/>
                </a:lnTo>
                <a:lnTo>
                  <a:pt x="147003" y="2541442"/>
                </a:lnTo>
                <a:lnTo>
                  <a:pt x="161847" y="2495205"/>
                </a:lnTo>
                <a:lnTo>
                  <a:pt x="177390" y="2449133"/>
                </a:lnTo>
                <a:lnTo>
                  <a:pt x="193628" y="2403233"/>
                </a:lnTo>
                <a:lnTo>
                  <a:pt x="210560" y="2357511"/>
                </a:lnTo>
                <a:lnTo>
                  <a:pt x="228183" y="2311975"/>
                </a:lnTo>
                <a:lnTo>
                  <a:pt x="246496" y="2266632"/>
                </a:lnTo>
                <a:lnTo>
                  <a:pt x="265496" y="2221489"/>
                </a:lnTo>
                <a:lnTo>
                  <a:pt x="285182" y="2176551"/>
                </a:lnTo>
                <a:lnTo>
                  <a:pt x="305548" y="2131832"/>
                </a:lnTo>
                <a:lnTo>
                  <a:pt x="326596" y="2087332"/>
                </a:lnTo>
                <a:lnTo>
                  <a:pt x="348323" y="2043060"/>
                </a:lnTo>
                <a:lnTo>
                  <a:pt x="370726" y="1999023"/>
                </a:lnTo>
                <a:lnTo>
                  <a:pt x="393803" y="1955229"/>
                </a:lnTo>
                <a:lnTo>
                  <a:pt x="417552" y="1911685"/>
                </a:lnTo>
                <a:lnTo>
                  <a:pt x="441972" y="1868397"/>
                </a:lnTo>
                <a:lnTo>
                  <a:pt x="467059" y="1825373"/>
                </a:lnTo>
                <a:lnTo>
                  <a:pt x="492811" y="1782620"/>
                </a:lnTo>
                <a:lnTo>
                  <a:pt x="519227" y="1740145"/>
                </a:lnTo>
                <a:lnTo>
                  <a:pt x="546304" y="1697955"/>
                </a:lnTo>
                <a:lnTo>
                  <a:pt x="574040" y="1656056"/>
                </a:lnTo>
                <a:lnTo>
                  <a:pt x="602433" y="1614457"/>
                </a:lnTo>
                <a:lnTo>
                  <a:pt x="631481" y="1573165"/>
                </a:lnTo>
                <a:lnTo>
                  <a:pt x="661181" y="1532185"/>
                </a:lnTo>
                <a:lnTo>
                  <a:pt x="691532" y="1491526"/>
                </a:lnTo>
                <a:lnTo>
                  <a:pt x="722532" y="1451194"/>
                </a:lnTo>
                <a:lnTo>
                  <a:pt x="754177" y="1411197"/>
                </a:lnTo>
                <a:lnTo>
                  <a:pt x="786466" y="1371541"/>
                </a:lnTo>
                <a:lnTo>
                  <a:pt x="819397" y="1332234"/>
                </a:lnTo>
                <a:lnTo>
                  <a:pt x="851228" y="1295276"/>
                </a:lnTo>
                <a:lnTo>
                  <a:pt x="883537" y="1258750"/>
                </a:lnTo>
                <a:lnTo>
                  <a:pt x="916320" y="1222660"/>
                </a:lnTo>
                <a:lnTo>
                  <a:pt x="949570" y="1187009"/>
                </a:lnTo>
                <a:lnTo>
                  <a:pt x="983281" y="1151800"/>
                </a:lnTo>
                <a:lnTo>
                  <a:pt x="1017447" y="1117037"/>
                </a:lnTo>
                <a:lnTo>
                  <a:pt x="1052063" y="1082721"/>
                </a:lnTo>
                <a:lnTo>
                  <a:pt x="1087122" y="1048858"/>
                </a:lnTo>
                <a:lnTo>
                  <a:pt x="1122618" y="1015449"/>
                </a:lnTo>
                <a:lnTo>
                  <a:pt x="1158546" y="982498"/>
                </a:lnTo>
                <a:lnTo>
                  <a:pt x="1194898" y="950007"/>
                </a:lnTo>
                <a:lnTo>
                  <a:pt x="1231671" y="917981"/>
                </a:lnTo>
                <a:lnTo>
                  <a:pt x="1268856" y="886423"/>
                </a:lnTo>
                <a:lnTo>
                  <a:pt x="1306449" y="855334"/>
                </a:lnTo>
                <a:lnTo>
                  <a:pt x="1344443" y="824720"/>
                </a:lnTo>
                <a:lnTo>
                  <a:pt x="1382833" y="794582"/>
                </a:lnTo>
                <a:lnTo>
                  <a:pt x="1421612" y="764923"/>
                </a:lnTo>
                <a:lnTo>
                  <a:pt x="1460775" y="735748"/>
                </a:lnTo>
                <a:lnTo>
                  <a:pt x="1500315" y="707060"/>
                </a:lnTo>
                <a:lnTo>
                  <a:pt x="1540226" y="678860"/>
                </a:lnTo>
                <a:lnTo>
                  <a:pt x="1580504" y="651153"/>
                </a:lnTo>
                <a:lnTo>
                  <a:pt x="1621140" y="623942"/>
                </a:lnTo>
                <a:lnTo>
                  <a:pt x="1662130" y="597229"/>
                </a:lnTo>
                <a:lnTo>
                  <a:pt x="1703468" y="571018"/>
                </a:lnTo>
                <a:lnTo>
                  <a:pt x="1745147" y="545313"/>
                </a:lnTo>
                <a:lnTo>
                  <a:pt x="1787162" y="520115"/>
                </a:lnTo>
                <a:lnTo>
                  <a:pt x="1829506" y="495429"/>
                </a:lnTo>
                <a:lnTo>
                  <a:pt x="1872174" y="471258"/>
                </a:lnTo>
                <a:lnTo>
                  <a:pt x="1915160" y="447604"/>
                </a:lnTo>
                <a:lnTo>
                  <a:pt x="1958457" y="424471"/>
                </a:lnTo>
                <a:lnTo>
                  <a:pt x="2002060" y="401862"/>
                </a:lnTo>
                <a:lnTo>
                  <a:pt x="2045963" y="379781"/>
                </a:lnTo>
                <a:lnTo>
                  <a:pt x="2090159" y="358229"/>
                </a:lnTo>
                <a:lnTo>
                  <a:pt x="2134643" y="337211"/>
                </a:lnTo>
                <a:lnTo>
                  <a:pt x="2179409" y="316729"/>
                </a:lnTo>
                <a:lnTo>
                  <a:pt x="2224450" y="296788"/>
                </a:lnTo>
                <a:lnTo>
                  <a:pt x="2269762" y="277389"/>
                </a:lnTo>
                <a:lnTo>
                  <a:pt x="2315337" y="258536"/>
                </a:lnTo>
                <a:lnTo>
                  <a:pt x="2361170" y="240232"/>
                </a:lnTo>
                <a:lnTo>
                  <a:pt x="2407254" y="222481"/>
                </a:lnTo>
                <a:lnTo>
                  <a:pt x="2453585" y="205285"/>
                </a:lnTo>
                <a:lnTo>
                  <a:pt x="2500155" y="188647"/>
                </a:lnTo>
                <a:lnTo>
                  <a:pt x="2546960" y="172572"/>
                </a:lnTo>
                <a:lnTo>
                  <a:pt x="2593992" y="157061"/>
                </a:lnTo>
                <a:lnTo>
                  <a:pt x="2641246" y="142119"/>
                </a:lnTo>
                <a:lnTo>
                  <a:pt x="2688716" y="127747"/>
                </a:lnTo>
                <a:lnTo>
                  <a:pt x="2736396" y="113950"/>
                </a:lnTo>
                <a:lnTo>
                  <a:pt x="2784280" y="100731"/>
                </a:lnTo>
                <a:lnTo>
                  <a:pt x="2832362" y="88092"/>
                </a:lnTo>
                <a:lnTo>
                  <a:pt x="2880635" y="76037"/>
                </a:lnTo>
                <a:lnTo>
                  <a:pt x="2929095" y="64569"/>
                </a:lnTo>
                <a:lnTo>
                  <a:pt x="2977735" y="53691"/>
                </a:lnTo>
                <a:lnTo>
                  <a:pt x="3026549" y="43407"/>
                </a:lnTo>
                <a:lnTo>
                  <a:pt x="3075531" y="33719"/>
                </a:lnTo>
                <a:lnTo>
                  <a:pt x="3124675" y="24630"/>
                </a:lnTo>
                <a:lnTo>
                  <a:pt x="3173975" y="16144"/>
                </a:lnTo>
                <a:lnTo>
                  <a:pt x="3223425" y="8264"/>
                </a:lnTo>
                <a:lnTo>
                  <a:pt x="3273020" y="993"/>
                </a:lnTo>
                <a:lnTo>
                  <a:pt x="3280440" y="0"/>
                </a:lnTo>
                <a:lnTo>
                  <a:pt x="3280440" y="558255"/>
                </a:lnTo>
                <a:lnTo>
                  <a:pt x="3268017" y="560209"/>
                </a:lnTo>
                <a:lnTo>
                  <a:pt x="3217876" y="568849"/>
                </a:lnTo>
                <a:lnTo>
                  <a:pt x="3167923" y="578210"/>
                </a:lnTo>
                <a:lnTo>
                  <a:pt x="3118166" y="588288"/>
                </a:lnTo>
                <a:lnTo>
                  <a:pt x="3068612" y="599077"/>
                </a:lnTo>
                <a:lnTo>
                  <a:pt x="3019272" y="610574"/>
                </a:lnTo>
                <a:lnTo>
                  <a:pt x="2970154" y="622774"/>
                </a:lnTo>
                <a:lnTo>
                  <a:pt x="2921266" y="635672"/>
                </a:lnTo>
                <a:lnTo>
                  <a:pt x="2872617" y="649263"/>
                </a:lnTo>
                <a:lnTo>
                  <a:pt x="2824216" y="663544"/>
                </a:lnTo>
                <a:lnTo>
                  <a:pt x="2776072" y="678509"/>
                </a:lnTo>
                <a:lnTo>
                  <a:pt x="2728193" y="694155"/>
                </a:lnTo>
                <a:lnTo>
                  <a:pt x="2680589" y="710475"/>
                </a:lnTo>
                <a:lnTo>
                  <a:pt x="2633267" y="727467"/>
                </a:lnTo>
                <a:lnTo>
                  <a:pt x="2586236" y="745125"/>
                </a:lnTo>
                <a:lnTo>
                  <a:pt x="2539506" y="763444"/>
                </a:lnTo>
                <a:lnTo>
                  <a:pt x="2493084" y="782421"/>
                </a:lnTo>
                <a:lnTo>
                  <a:pt x="2446981" y="802050"/>
                </a:lnTo>
                <a:lnTo>
                  <a:pt x="2401203" y="822328"/>
                </a:lnTo>
                <a:lnTo>
                  <a:pt x="2355761" y="843249"/>
                </a:lnTo>
                <a:lnTo>
                  <a:pt x="2310662" y="864809"/>
                </a:lnTo>
                <a:lnTo>
                  <a:pt x="2265916" y="887003"/>
                </a:lnTo>
                <a:lnTo>
                  <a:pt x="2221531" y="909827"/>
                </a:lnTo>
                <a:lnTo>
                  <a:pt x="2177516" y="933276"/>
                </a:lnTo>
                <a:lnTo>
                  <a:pt x="2133880" y="957346"/>
                </a:lnTo>
                <a:lnTo>
                  <a:pt x="2090631" y="982032"/>
                </a:lnTo>
                <a:lnTo>
                  <a:pt x="2047778" y="1007330"/>
                </a:lnTo>
                <a:lnTo>
                  <a:pt x="2005329" y="1033235"/>
                </a:lnTo>
                <a:lnTo>
                  <a:pt x="1963295" y="1059742"/>
                </a:lnTo>
                <a:lnTo>
                  <a:pt x="1921682" y="1086847"/>
                </a:lnTo>
                <a:lnTo>
                  <a:pt x="1880500" y="1114545"/>
                </a:lnTo>
                <a:lnTo>
                  <a:pt x="1839758" y="1142832"/>
                </a:lnTo>
                <a:lnTo>
                  <a:pt x="1799465" y="1171703"/>
                </a:lnTo>
                <a:lnTo>
                  <a:pt x="1759628" y="1201154"/>
                </a:lnTo>
                <a:lnTo>
                  <a:pt x="1720257" y="1231180"/>
                </a:lnTo>
                <a:lnTo>
                  <a:pt x="1681361" y="1261777"/>
                </a:lnTo>
                <a:lnTo>
                  <a:pt x="1642947" y="1292939"/>
                </a:lnTo>
                <a:lnTo>
                  <a:pt x="1605026" y="1324663"/>
                </a:lnTo>
                <a:lnTo>
                  <a:pt x="1567605" y="1356944"/>
                </a:lnTo>
                <a:lnTo>
                  <a:pt x="1530694" y="1389777"/>
                </a:lnTo>
                <a:lnTo>
                  <a:pt x="1494301" y="1423157"/>
                </a:lnTo>
                <a:lnTo>
                  <a:pt x="1458434" y="1457081"/>
                </a:lnTo>
                <a:lnTo>
                  <a:pt x="1423103" y="1491544"/>
                </a:lnTo>
                <a:lnTo>
                  <a:pt x="1388316" y="1526540"/>
                </a:lnTo>
                <a:lnTo>
                  <a:pt x="1354082" y="1562066"/>
                </a:lnTo>
                <a:lnTo>
                  <a:pt x="1320410" y="1598117"/>
                </a:lnTo>
                <a:lnTo>
                  <a:pt x="1287308" y="1634688"/>
                </a:lnTo>
                <a:lnTo>
                  <a:pt x="1254785" y="1671775"/>
                </a:lnTo>
                <a:lnTo>
                  <a:pt x="1220893" y="1711716"/>
                </a:lnTo>
                <a:lnTo>
                  <a:pt x="1187797" y="1752078"/>
                </a:lnTo>
                <a:lnTo>
                  <a:pt x="1155500" y="1792850"/>
                </a:lnTo>
                <a:lnTo>
                  <a:pt x="1124005" y="1834023"/>
                </a:lnTo>
                <a:lnTo>
                  <a:pt x="1093314" y="1875585"/>
                </a:lnTo>
                <a:lnTo>
                  <a:pt x="1063433" y="1917527"/>
                </a:lnTo>
                <a:lnTo>
                  <a:pt x="1034363" y="1959837"/>
                </a:lnTo>
                <a:lnTo>
                  <a:pt x="1006108" y="2002505"/>
                </a:lnTo>
                <a:lnTo>
                  <a:pt x="978672" y="2045521"/>
                </a:lnTo>
                <a:lnTo>
                  <a:pt x="952058" y="2088874"/>
                </a:lnTo>
                <a:lnTo>
                  <a:pt x="926268" y="2132554"/>
                </a:lnTo>
                <a:lnTo>
                  <a:pt x="901306" y="2176553"/>
                </a:lnTo>
                <a:lnTo>
                  <a:pt x="877178" y="2220853"/>
                </a:lnTo>
                <a:lnTo>
                  <a:pt x="853883" y="2265450"/>
                </a:lnTo>
                <a:lnTo>
                  <a:pt x="831426" y="2310332"/>
                </a:lnTo>
                <a:lnTo>
                  <a:pt x="809811" y="2355489"/>
                </a:lnTo>
                <a:lnTo>
                  <a:pt x="789041" y="2400909"/>
                </a:lnTo>
                <a:lnTo>
                  <a:pt x="769119" y="2446583"/>
                </a:lnTo>
                <a:lnTo>
                  <a:pt x="750048" y="2492499"/>
                </a:lnTo>
                <a:lnTo>
                  <a:pt x="731832" y="2538648"/>
                </a:lnTo>
                <a:lnTo>
                  <a:pt x="714474" y="2585019"/>
                </a:lnTo>
                <a:lnTo>
                  <a:pt x="697977" y="2631602"/>
                </a:lnTo>
                <a:lnTo>
                  <a:pt x="682345" y="2678385"/>
                </a:lnTo>
                <a:lnTo>
                  <a:pt x="667580" y="2725359"/>
                </a:lnTo>
                <a:lnTo>
                  <a:pt x="653687" y="2772513"/>
                </a:lnTo>
                <a:lnTo>
                  <a:pt x="640668" y="2819837"/>
                </a:lnTo>
                <a:lnTo>
                  <a:pt x="628526" y="2867319"/>
                </a:lnTo>
                <a:lnTo>
                  <a:pt x="617266" y="2914951"/>
                </a:lnTo>
                <a:lnTo>
                  <a:pt x="606890" y="2962720"/>
                </a:lnTo>
                <a:lnTo>
                  <a:pt x="597402" y="3010617"/>
                </a:lnTo>
                <a:lnTo>
                  <a:pt x="588763" y="3058890"/>
                </a:lnTo>
                <a:lnTo>
                  <a:pt x="581101" y="3106751"/>
                </a:lnTo>
                <a:lnTo>
                  <a:pt x="574295" y="3154968"/>
                </a:lnTo>
                <a:lnTo>
                  <a:pt x="568390" y="3203271"/>
                </a:lnTo>
                <a:lnTo>
                  <a:pt x="563389" y="3251649"/>
                </a:lnTo>
                <a:lnTo>
                  <a:pt x="559295" y="3300091"/>
                </a:lnTo>
                <a:lnTo>
                  <a:pt x="556112" y="3348588"/>
                </a:lnTo>
                <a:lnTo>
                  <a:pt x="553843" y="3397128"/>
                </a:lnTo>
                <a:lnTo>
                  <a:pt x="552491" y="3445702"/>
                </a:lnTo>
                <a:lnTo>
                  <a:pt x="552060" y="3494299"/>
                </a:lnTo>
                <a:lnTo>
                  <a:pt x="552553" y="3542908"/>
                </a:lnTo>
                <a:lnTo>
                  <a:pt x="553973" y="3591519"/>
                </a:lnTo>
                <a:lnTo>
                  <a:pt x="556323" y="3640121"/>
                </a:lnTo>
                <a:lnTo>
                  <a:pt x="559606" y="3688704"/>
                </a:lnTo>
                <a:lnTo>
                  <a:pt x="563827" y="3737257"/>
                </a:lnTo>
                <a:lnTo>
                  <a:pt x="568988" y="3785771"/>
                </a:lnTo>
                <a:lnTo>
                  <a:pt x="573546" y="3821954"/>
                </a:lnTo>
                <a:close/>
              </a:path>
            </a:pathLst>
          </a:custGeom>
          <a:solidFill>
            <a:srgbClr val="FABC00"/>
          </a:solidFill>
        </p:spPr>
        <p:txBody>
          <a:bodyPr wrap="square" lIns="0" tIns="0" rIns="0" bIns="0" rtlCol="0"/>
          <a:lstStyle/>
          <a:p>
            <a:endParaRPr/>
          </a:p>
        </p:txBody>
      </p:sp>
      <p:grpSp>
        <p:nvGrpSpPr>
          <p:cNvPr id="4" name="object 4"/>
          <p:cNvGrpSpPr/>
          <p:nvPr/>
        </p:nvGrpSpPr>
        <p:grpSpPr>
          <a:xfrm>
            <a:off x="0" y="0"/>
            <a:ext cx="17248505" cy="9486900"/>
            <a:chOff x="0" y="0"/>
            <a:chExt cx="17248505" cy="9486900"/>
          </a:xfrm>
        </p:grpSpPr>
        <p:sp>
          <p:nvSpPr>
            <p:cNvPr id="5" name="object 5"/>
            <p:cNvSpPr/>
            <p:nvPr/>
          </p:nvSpPr>
          <p:spPr>
            <a:xfrm>
              <a:off x="0" y="0"/>
              <a:ext cx="1892935" cy="1603375"/>
            </a:xfrm>
            <a:custGeom>
              <a:avLst/>
              <a:gdLst/>
              <a:ahLst/>
              <a:cxnLst/>
              <a:rect l="l" t="t" r="r" b="b"/>
              <a:pathLst>
                <a:path w="1892935" h="1603375">
                  <a:moveTo>
                    <a:pt x="1590513" y="872152"/>
                  </a:moveTo>
                  <a:lnTo>
                    <a:pt x="185623" y="872152"/>
                  </a:lnTo>
                  <a:lnTo>
                    <a:pt x="235106" y="870982"/>
                  </a:lnTo>
                  <a:lnTo>
                    <a:pt x="284360" y="867320"/>
                  </a:lnTo>
                  <a:lnTo>
                    <a:pt x="333290" y="861189"/>
                  </a:lnTo>
                  <a:lnTo>
                    <a:pt x="381804" y="852609"/>
                  </a:lnTo>
                  <a:lnTo>
                    <a:pt x="429805" y="841603"/>
                  </a:lnTo>
                  <a:lnTo>
                    <a:pt x="477201" y="828192"/>
                  </a:lnTo>
                  <a:lnTo>
                    <a:pt x="523898" y="812397"/>
                  </a:lnTo>
                  <a:lnTo>
                    <a:pt x="569800" y="794240"/>
                  </a:lnTo>
                  <a:lnTo>
                    <a:pt x="614814" y="773743"/>
                  </a:lnTo>
                  <a:lnTo>
                    <a:pt x="658845" y="750927"/>
                  </a:lnTo>
                  <a:lnTo>
                    <a:pt x="701800" y="725814"/>
                  </a:lnTo>
                  <a:lnTo>
                    <a:pt x="743584" y="698426"/>
                  </a:lnTo>
                  <a:lnTo>
                    <a:pt x="784103" y="668784"/>
                  </a:lnTo>
                  <a:lnTo>
                    <a:pt x="823035" y="637102"/>
                  </a:lnTo>
                  <a:lnTo>
                    <a:pt x="860090" y="603639"/>
                  </a:lnTo>
                  <a:lnTo>
                    <a:pt x="895225" y="568479"/>
                  </a:lnTo>
                  <a:lnTo>
                    <a:pt x="928394" y="531707"/>
                  </a:lnTo>
                  <a:lnTo>
                    <a:pt x="959553" y="493411"/>
                  </a:lnTo>
                  <a:lnTo>
                    <a:pt x="988658" y="453674"/>
                  </a:lnTo>
                  <a:lnTo>
                    <a:pt x="1015664" y="412582"/>
                  </a:lnTo>
                  <a:lnTo>
                    <a:pt x="1040526" y="370221"/>
                  </a:lnTo>
                  <a:lnTo>
                    <a:pt x="1063201" y="326676"/>
                  </a:lnTo>
                  <a:lnTo>
                    <a:pt x="1083643" y="282032"/>
                  </a:lnTo>
                  <a:lnTo>
                    <a:pt x="1101809" y="236376"/>
                  </a:lnTo>
                  <a:lnTo>
                    <a:pt x="1117653" y="189792"/>
                  </a:lnTo>
                  <a:lnTo>
                    <a:pt x="1131131" y="142365"/>
                  </a:lnTo>
                  <a:lnTo>
                    <a:pt x="1142200" y="94182"/>
                  </a:lnTo>
                  <a:lnTo>
                    <a:pt x="1150813" y="45328"/>
                  </a:lnTo>
                  <a:lnTo>
                    <a:pt x="1156419" y="0"/>
                  </a:lnTo>
                  <a:lnTo>
                    <a:pt x="1892704" y="0"/>
                  </a:lnTo>
                  <a:lnTo>
                    <a:pt x="1886530" y="78251"/>
                  </a:lnTo>
                  <a:lnTo>
                    <a:pt x="1880662" y="127428"/>
                  </a:lnTo>
                  <a:lnTo>
                    <a:pt x="1873379" y="176290"/>
                  </a:lnTo>
                  <a:lnTo>
                    <a:pt x="1864696" y="224809"/>
                  </a:lnTo>
                  <a:lnTo>
                    <a:pt x="1854626" y="272959"/>
                  </a:lnTo>
                  <a:lnTo>
                    <a:pt x="1843183" y="320711"/>
                  </a:lnTo>
                  <a:lnTo>
                    <a:pt x="1830383" y="368038"/>
                  </a:lnTo>
                  <a:lnTo>
                    <a:pt x="1816238" y="414914"/>
                  </a:lnTo>
                  <a:lnTo>
                    <a:pt x="1800764" y="461311"/>
                  </a:lnTo>
                  <a:lnTo>
                    <a:pt x="1783974" y="507201"/>
                  </a:lnTo>
                  <a:lnTo>
                    <a:pt x="1765883" y="552558"/>
                  </a:lnTo>
                  <a:lnTo>
                    <a:pt x="1746505" y="597353"/>
                  </a:lnTo>
                  <a:lnTo>
                    <a:pt x="1725854" y="641561"/>
                  </a:lnTo>
                  <a:lnTo>
                    <a:pt x="1703944" y="685154"/>
                  </a:lnTo>
                  <a:lnTo>
                    <a:pt x="1680790" y="728104"/>
                  </a:lnTo>
                  <a:lnTo>
                    <a:pt x="1656405" y="770383"/>
                  </a:lnTo>
                  <a:lnTo>
                    <a:pt x="1630804" y="811966"/>
                  </a:lnTo>
                  <a:lnTo>
                    <a:pt x="1604002" y="852825"/>
                  </a:lnTo>
                  <a:lnTo>
                    <a:pt x="1590513" y="872152"/>
                  </a:lnTo>
                  <a:close/>
                </a:path>
                <a:path w="1892935" h="1603375">
                  <a:moveTo>
                    <a:pt x="181482" y="1603287"/>
                  </a:moveTo>
                  <a:lnTo>
                    <a:pt x="132190" y="1602413"/>
                  </a:lnTo>
                  <a:lnTo>
                    <a:pt x="82854" y="1600116"/>
                  </a:lnTo>
                  <a:lnTo>
                    <a:pt x="33504" y="1596390"/>
                  </a:lnTo>
                  <a:lnTo>
                    <a:pt x="0" y="1592883"/>
                  </a:lnTo>
                  <a:lnTo>
                    <a:pt x="0" y="853802"/>
                  </a:lnTo>
                  <a:lnTo>
                    <a:pt x="36743" y="860497"/>
                  </a:lnTo>
                  <a:lnTo>
                    <a:pt x="86347" y="866931"/>
                  </a:lnTo>
                  <a:lnTo>
                    <a:pt x="136005" y="870809"/>
                  </a:lnTo>
                  <a:lnTo>
                    <a:pt x="185623" y="872152"/>
                  </a:lnTo>
                  <a:lnTo>
                    <a:pt x="1590513" y="872152"/>
                  </a:lnTo>
                  <a:lnTo>
                    <a:pt x="1576011" y="892931"/>
                  </a:lnTo>
                  <a:lnTo>
                    <a:pt x="1546847" y="932259"/>
                  </a:lnTo>
                  <a:lnTo>
                    <a:pt x="1516523" y="970781"/>
                  </a:lnTo>
                  <a:lnTo>
                    <a:pt x="1485055" y="1008469"/>
                  </a:lnTo>
                  <a:lnTo>
                    <a:pt x="1452455" y="1045296"/>
                  </a:lnTo>
                  <a:lnTo>
                    <a:pt x="1418739" y="1081236"/>
                  </a:lnTo>
                  <a:lnTo>
                    <a:pt x="1383920" y="1116260"/>
                  </a:lnTo>
                  <a:lnTo>
                    <a:pt x="1348013" y="1150341"/>
                  </a:lnTo>
                  <a:lnTo>
                    <a:pt x="1311031" y="1183453"/>
                  </a:lnTo>
                  <a:lnTo>
                    <a:pt x="1272990" y="1215568"/>
                  </a:lnTo>
                  <a:lnTo>
                    <a:pt x="1233902" y="1246659"/>
                  </a:lnTo>
                  <a:lnTo>
                    <a:pt x="1193919" y="1276598"/>
                  </a:lnTo>
                  <a:lnTo>
                    <a:pt x="1153201" y="1305274"/>
                  </a:lnTo>
                  <a:lnTo>
                    <a:pt x="1111777" y="1332679"/>
                  </a:lnTo>
                  <a:lnTo>
                    <a:pt x="1069678" y="1358806"/>
                  </a:lnTo>
                  <a:lnTo>
                    <a:pt x="1026934" y="1383648"/>
                  </a:lnTo>
                  <a:lnTo>
                    <a:pt x="983575" y="1407199"/>
                  </a:lnTo>
                  <a:lnTo>
                    <a:pt x="939631" y="1429452"/>
                  </a:lnTo>
                  <a:lnTo>
                    <a:pt x="895132" y="1450399"/>
                  </a:lnTo>
                  <a:lnTo>
                    <a:pt x="850107" y="1470034"/>
                  </a:lnTo>
                  <a:lnTo>
                    <a:pt x="804589" y="1488350"/>
                  </a:lnTo>
                  <a:lnTo>
                    <a:pt x="758605" y="1505340"/>
                  </a:lnTo>
                  <a:lnTo>
                    <a:pt x="712186" y="1520998"/>
                  </a:lnTo>
                  <a:lnTo>
                    <a:pt x="665363" y="1535315"/>
                  </a:lnTo>
                  <a:lnTo>
                    <a:pt x="618165" y="1548286"/>
                  </a:lnTo>
                  <a:lnTo>
                    <a:pt x="570622" y="1559903"/>
                  </a:lnTo>
                  <a:lnTo>
                    <a:pt x="522765" y="1570160"/>
                  </a:lnTo>
                  <a:lnTo>
                    <a:pt x="474624" y="1579050"/>
                  </a:lnTo>
                  <a:lnTo>
                    <a:pt x="426227" y="1586565"/>
                  </a:lnTo>
                  <a:lnTo>
                    <a:pt x="377607" y="1592699"/>
                  </a:lnTo>
                  <a:lnTo>
                    <a:pt x="328792" y="1597445"/>
                  </a:lnTo>
                  <a:lnTo>
                    <a:pt x="279813" y="1600797"/>
                  </a:lnTo>
                  <a:lnTo>
                    <a:pt x="230699" y="1602746"/>
                  </a:lnTo>
                  <a:lnTo>
                    <a:pt x="181482" y="1603287"/>
                  </a:lnTo>
                  <a:close/>
                </a:path>
              </a:pathLst>
            </a:custGeom>
            <a:solidFill>
              <a:srgbClr val="818183"/>
            </a:solidFill>
          </p:spPr>
          <p:txBody>
            <a:bodyPr wrap="square" lIns="0" tIns="0" rIns="0" bIns="0" rtlCol="0"/>
            <a:lstStyle/>
            <a:p>
              <a:endParaRPr/>
            </a:p>
          </p:txBody>
        </p:sp>
        <p:sp>
          <p:nvSpPr>
            <p:cNvPr id="6" name="object 6"/>
            <p:cNvSpPr/>
            <p:nvPr/>
          </p:nvSpPr>
          <p:spPr>
            <a:xfrm>
              <a:off x="1027229" y="799500"/>
              <a:ext cx="16221075" cy="8686800"/>
            </a:xfrm>
            <a:custGeom>
              <a:avLst/>
              <a:gdLst/>
              <a:ahLst/>
              <a:cxnLst/>
              <a:rect l="l" t="t" r="r" b="b"/>
              <a:pathLst>
                <a:path w="16221075" h="8686800">
                  <a:moveTo>
                    <a:pt x="16221075" y="8686800"/>
                  </a:moveTo>
                  <a:lnTo>
                    <a:pt x="1447767" y="8686800"/>
                  </a:lnTo>
                  <a:lnTo>
                    <a:pt x="1397780" y="8685938"/>
                  </a:lnTo>
                  <a:lnTo>
                    <a:pt x="1348011" y="8683362"/>
                  </a:lnTo>
                  <a:lnTo>
                    <a:pt x="1298500" y="8679089"/>
                  </a:lnTo>
                  <a:lnTo>
                    <a:pt x="1249287" y="8673136"/>
                  </a:lnTo>
                  <a:lnTo>
                    <a:pt x="1200413" y="8665518"/>
                  </a:lnTo>
                  <a:lnTo>
                    <a:pt x="1151917" y="8656254"/>
                  </a:lnTo>
                  <a:lnTo>
                    <a:pt x="1103838" y="8645358"/>
                  </a:lnTo>
                  <a:lnTo>
                    <a:pt x="1056218" y="8632848"/>
                  </a:lnTo>
                  <a:lnTo>
                    <a:pt x="1009096" y="8618741"/>
                  </a:lnTo>
                  <a:lnTo>
                    <a:pt x="962511" y="8603052"/>
                  </a:lnTo>
                  <a:lnTo>
                    <a:pt x="916505" y="8585799"/>
                  </a:lnTo>
                  <a:lnTo>
                    <a:pt x="871116" y="8566997"/>
                  </a:lnTo>
                  <a:lnTo>
                    <a:pt x="826385" y="8546664"/>
                  </a:lnTo>
                  <a:lnTo>
                    <a:pt x="782352" y="8524816"/>
                  </a:lnTo>
                  <a:lnTo>
                    <a:pt x="739056" y="8501470"/>
                  </a:lnTo>
                  <a:lnTo>
                    <a:pt x="696538" y="8476642"/>
                  </a:lnTo>
                  <a:lnTo>
                    <a:pt x="654838" y="8450348"/>
                  </a:lnTo>
                  <a:lnTo>
                    <a:pt x="613995" y="8422606"/>
                  </a:lnTo>
                  <a:lnTo>
                    <a:pt x="574049" y="8393431"/>
                  </a:lnTo>
                  <a:lnTo>
                    <a:pt x="535041" y="8362841"/>
                  </a:lnTo>
                  <a:lnTo>
                    <a:pt x="497011" y="8330851"/>
                  </a:lnTo>
                  <a:lnTo>
                    <a:pt x="459997" y="8297479"/>
                  </a:lnTo>
                  <a:lnTo>
                    <a:pt x="424041" y="8262741"/>
                  </a:lnTo>
                  <a:lnTo>
                    <a:pt x="389304" y="8226783"/>
                  </a:lnTo>
                  <a:lnTo>
                    <a:pt x="355933" y="8189768"/>
                  </a:lnTo>
                  <a:lnTo>
                    <a:pt x="323945" y="8151736"/>
                  </a:lnTo>
                  <a:lnTo>
                    <a:pt x="293356" y="8112726"/>
                  </a:lnTo>
                  <a:lnTo>
                    <a:pt x="264183" y="8072779"/>
                  </a:lnTo>
                  <a:lnTo>
                    <a:pt x="236441" y="8031934"/>
                  </a:lnTo>
                  <a:lnTo>
                    <a:pt x="210149" y="7990232"/>
                  </a:lnTo>
                  <a:lnTo>
                    <a:pt x="185322" y="7947712"/>
                  </a:lnTo>
                  <a:lnTo>
                    <a:pt x="161976" y="7904415"/>
                  </a:lnTo>
                  <a:lnTo>
                    <a:pt x="140129" y="7860380"/>
                  </a:lnTo>
                  <a:lnTo>
                    <a:pt x="119797" y="7815647"/>
                  </a:lnTo>
                  <a:lnTo>
                    <a:pt x="100996" y="7770256"/>
                  </a:lnTo>
                  <a:lnTo>
                    <a:pt x="83744" y="7724248"/>
                  </a:lnTo>
                  <a:lnTo>
                    <a:pt x="68056" y="7677661"/>
                  </a:lnTo>
                  <a:lnTo>
                    <a:pt x="53949" y="7630537"/>
                  </a:lnTo>
                  <a:lnTo>
                    <a:pt x="41440" y="7582915"/>
                  </a:lnTo>
                  <a:lnTo>
                    <a:pt x="30545" y="7534834"/>
                  </a:lnTo>
                  <a:lnTo>
                    <a:pt x="21280" y="7486336"/>
                  </a:lnTo>
                  <a:lnTo>
                    <a:pt x="13663" y="7437459"/>
                  </a:lnTo>
                  <a:lnTo>
                    <a:pt x="7710" y="7388245"/>
                  </a:lnTo>
                  <a:lnTo>
                    <a:pt x="3438" y="7338732"/>
                  </a:lnTo>
                  <a:lnTo>
                    <a:pt x="862" y="7288960"/>
                  </a:lnTo>
                  <a:lnTo>
                    <a:pt x="0" y="7238971"/>
                  </a:lnTo>
                  <a:lnTo>
                    <a:pt x="0" y="0"/>
                  </a:lnTo>
                  <a:lnTo>
                    <a:pt x="16221075" y="0"/>
                  </a:lnTo>
                  <a:lnTo>
                    <a:pt x="16221075" y="8686800"/>
                  </a:lnTo>
                  <a:close/>
                </a:path>
              </a:pathLst>
            </a:custGeom>
            <a:solidFill>
              <a:srgbClr val="F1F1F1"/>
            </a:solidFill>
          </p:spPr>
          <p:txBody>
            <a:bodyPr wrap="square" lIns="0" tIns="0" rIns="0" bIns="0" rtlCol="0"/>
            <a:lstStyle/>
            <a:p>
              <a:endParaRPr/>
            </a:p>
          </p:txBody>
        </p:sp>
      </p:grpSp>
      <p:sp>
        <p:nvSpPr>
          <p:cNvPr id="7" name="object 7"/>
          <p:cNvSpPr txBox="1">
            <a:spLocks noGrp="1"/>
          </p:cNvSpPr>
          <p:nvPr>
            <p:ph type="body" idx="1"/>
          </p:nvPr>
        </p:nvSpPr>
        <p:spPr>
          <a:prstGeom prst="rect">
            <a:avLst/>
          </a:prstGeom>
        </p:spPr>
        <p:txBody>
          <a:bodyPr vert="horz" wrap="square" lIns="0" tIns="8255" rIns="0" bIns="0" rtlCol="0">
            <a:spAutoFit/>
          </a:bodyPr>
          <a:lstStyle/>
          <a:p>
            <a:pPr marR="5080" algn="ctr">
              <a:lnSpc>
                <a:spcPct val="116799"/>
              </a:lnSpc>
              <a:spcBef>
                <a:spcPts val="65"/>
              </a:spcBef>
            </a:pPr>
            <a:r>
              <a:rPr spc="459" dirty="0"/>
              <a:t>The</a:t>
            </a:r>
            <a:r>
              <a:rPr spc="200" dirty="0"/>
              <a:t> </a:t>
            </a:r>
            <a:r>
              <a:rPr spc="-10" dirty="0">
                <a:latin typeface="Verdana"/>
                <a:cs typeface="Verdana"/>
              </a:rPr>
              <a:t>CitiBike</a:t>
            </a:r>
            <a:r>
              <a:rPr spc="-200" dirty="0">
                <a:latin typeface="Verdana"/>
                <a:cs typeface="Verdana"/>
              </a:rPr>
              <a:t> </a:t>
            </a:r>
            <a:r>
              <a:rPr spc="415" dirty="0"/>
              <a:t>data</a:t>
            </a:r>
            <a:r>
              <a:rPr spc="200" dirty="0"/>
              <a:t> </a:t>
            </a:r>
            <a:r>
              <a:rPr spc="380" dirty="0"/>
              <a:t>provides</a:t>
            </a:r>
            <a:r>
              <a:rPr spc="200" dirty="0"/>
              <a:t> </a:t>
            </a:r>
            <a:r>
              <a:rPr spc="375" dirty="0"/>
              <a:t>valuable</a:t>
            </a:r>
            <a:r>
              <a:rPr spc="204" dirty="0"/>
              <a:t> </a:t>
            </a:r>
            <a:r>
              <a:rPr spc="420" dirty="0"/>
              <a:t>insights</a:t>
            </a:r>
            <a:r>
              <a:rPr spc="200" dirty="0"/>
              <a:t> </a:t>
            </a:r>
            <a:r>
              <a:rPr spc="310" dirty="0"/>
              <a:t>into </a:t>
            </a:r>
            <a:r>
              <a:rPr spc="415" dirty="0"/>
              <a:t>bike</a:t>
            </a:r>
            <a:r>
              <a:rPr spc="204" dirty="0"/>
              <a:t> </a:t>
            </a:r>
            <a:r>
              <a:rPr spc="520" dirty="0"/>
              <a:t>usage</a:t>
            </a:r>
            <a:r>
              <a:rPr spc="210" dirty="0"/>
              <a:t> </a:t>
            </a:r>
            <a:r>
              <a:rPr spc="375" dirty="0"/>
              <a:t>patterns</a:t>
            </a:r>
            <a:r>
              <a:rPr spc="204" dirty="0"/>
              <a:t> </a:t>
            </a:r>
            <a:r>
              <a:rPr spc="484" dirty="0"/>
              <a:t>and</a:t>
            </a:r>
            <a:r>
              <a:rPr spc="210" dirty="0"/>
              <a:t> </a:t>
            </a:r>
            <a:r>
              <a:rPr spc="409" dirty="0"/>
              <a:t>trends</a:t>
            </a:r>
            <a:r>
              <a:rPr spc="210" dirty="0"/>
              <a:t> </a:t>
            </a:r>
            <a:r>
              <a:rPr spc="350" dirty="0"/>
              <a:t>in</a:t>
            </a:r>
            <a:r>
              <a:rPr spc="204" dirty="0"/>
              <a:t> </a:t>
            </a:r>
            <a:r>
              <a:rPr spc="390" dirty="0"/>
              <a:t>NYC. </a:t>
            </a:r>
            <a:r>
              <a:rPr spc="450" dirty="0"/>
              <a:t>Understanding</a:t>
            </a:r>
            <a:r>
              <a:rPr spc="215" dirty="0"/>
              <a:t> </a:t>
            </a:r>
            <a:r>
              <a:rPr spc="425" dirty="0"/>
              <a:t>these</a:t>
            </a:r>
            <a:r>
              <a:rPr spc="220" dirty="0"/>
              <a:t> </a:t>
            </a:r>
            <a:r>
              <a:rPr spc="375" dirty="0"/>
              <a:t>patterns</a:t>
            </a:r>
            <a:r>
              <a:rPr spc="220" dirty="0"/>
              <a:t> </a:t>
            </a:r>
            <a:r>
              <a:rPr spc="505" dirty="0"/>
              <a:t>can</a:t>
            </a:r>
            <a:r>
              <a:rPr spc="215" dirty="0"/>
              <a:t> </a:t>
            </a:r>
            <a:r>
              <a:rPr spc="415" dirty="0"/>
              <a:t>help</a:t>
            </a:r>
            <a:r>
              <a:rPr spc="220" dirty="0"/>
              <a:t> </a:t>
            </a:r>
            <a:r>
              <a:rPr spc="405" dirty="0"/>
              <a:t>improve</a:t>
            </a:r>
            <a:r>
              <a:rPr spc="220" dirty="0"/>
              <a:t> </a:t>
            </a:r>
            <a:r>
              <a:rPr spc="395" dirty="0"/>
              <a:t>the </a:t>
            </a:r>
            <a:r>
              <a:rPr spc="415" dirty="0"/>
              <a:t>bike</a:t>
            </a:r>
            <a:r>
              <a:rPr spc="204" dirty="0"/>
              <a:t> </a:t>
            </a:r>
            <a:r>
              <a:rPr spc="445" dirty="0"/>
              <a:t>sharing</a:t>
            </a:r>
            <a:r>
              <a:rPr spc="210" dirty="0"/>
              <a:t> </a:t>
            </a:r>
            <a:r>
              <a:rPr spc="395" dirty="0"/>
              <a:t>service</a:t>
            </a:r>
            <a:r>
              <a:rPr spc="210" dirty="0"/>
              <a:t> </a:t>
            </a:r>
            <a:r>
              <a:rPr spc="484" dirty="0"/>
              <a:t>and</a:t>
            </a:r>
            <a:r>
              <a:rPr spc="210" dirty="0"/>
              <a:t> </a:t>
            </a:r>
            <a:r>
              <a:rPr spc="480" dirty="0"/>
              <a:t>encourage</a:t>
            </a:r>
            <a:r>
              <a:rPr spc="210" dirty="0"/>
              <a:t> </a:t>
            </a:r>
            <a:r>
              <a:rPr spc="459" dirty="0"/>
              <a:t>more</a:t>
            </a:r>
            <a:r>
              <a:rPr spc="210" dirty="0"/>
              <a:t> </a:t>
            </a:r>
            <a:r>
              <a:rPr spc="409" dirty="0"/>
              <a:t>people</a:t>
            </a:r>
            <a:r>
              <a:rPr spc="210" dirty="0"/>
              <a:t> </a:t>
            </a:r>
            <a:r>
              <a:rPr spc="285" dirty="0"/>
              <a:t>to </a:t>
            </a:r>
            <a:r>
              <a:rPr spc="465" dirty="0"/>
              <a:t>use</a:t>
            </a:r>
            <a:r>
              <a:rPr spc="200" dirty="0"/>
              <a:t> </a:t>
            </a:r>
            <a:r>
              <a:rPr spc="420" dirty="0"/>
              <a:t>bikes</a:t>
            </a:r>
            <a:r>
              <a:rPr spc="204" dirty="0"/>
              <a:t> </a:t>
            </a:r>
            <a:r>
              <a:rPr spc="430" dirty="0"/>
              <a:t>as</a:t>
            </a:r>
            <a:r>
              <a:rPr spc="204" dirty="0"/>
              <a:t> </a:t>
            </a:r>
            <a:r>
              <a:rPr spc="405" dirty="0"/>
              <a:t>a</a:t>
            </a:r>
            <a:r>
              <a:rPr spc="204" dirty="0"/>
              <a:t> </a:t>
            </a:r>
            <a:r>
              <a:rPr spc="509" dirty="0"/>
              <a:t>means</a:t>
            </a:r>
            <a:r>
              <a:rPr spc="200" dirty="0"/>
              <a:t> </a:t>
            </a:r>
            <a:r>
              <a:rPr spc="310" dirty="0"/>
              <a:t>of</a:t>
            </a:r>
            <a:r>
              <a:rPr spc="204" dirty="0"/>
              <a:t> </a:t>
            </a:r>
            <a:r>
              <a:rPr spc="335" dirty="0"/>
              <a:t>transportation.</a:t>
            </a:r>
          </a:p>
        </p:txBody>
      </p:sp>
      <p:sp>
        <p:nvSpPr>
          <p:cNvPr id="8" name="object 8"/>
          <p:cNvSpPr txBox="1">
            <a:spLocks noGrp="1"/>
          </p:cNvSpPr>
          <p:nvPr>
            <p:ph type="title"/>
          </p:nvPr>
        </p:nvSpPr>
        <p:spPr>
          <a:xfrm>
            <a:off x="7128376" y="1742325"/>
            <a:ext cx="4018279" cy="699770"/>
          </a:xfrm>
          <a:prstGeom prst="rect">
            <a:avLst/>
          </a:prstGeom>
        </p:spPr>
        <p:txBody>
          <a:bodyPr vert="horz" wrap="square" lIns="0" tIns="15875" rIns="0" bIns="0" rtlCol="0">
            <a:spAutoFit/>
          </a:bodyPr>
          <a:lstStyle/>
          <a:p>
            <a:pPr marL="12700">
              <a:lnSpc>
                <a:spcPct val="100000"/>
              </a:lnSpc>
              <a:spcBef>
                <a:spcPts val="125"/>
              </a:spcBef>
            </a:pPr>
            <a:r>
              <a:rPr sz="4400" spc="680" dirty="0"/>
              <a:t>CONCLUSION</a:t>
            </a:r>
            <a:endParaRPr sz="4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383</Words>
  <Application>Microsoft Macintosh PowerPoint</Application>
  <PresentationFormat>Custom</PresentationFormat>
  <Paragraphs>24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Verdana</vt:lpstr>
      <vt:lpstr>Office Theme</vt:lpstr>
      <vt:lpstr>EXPLORING CITIBIKE DATA: INSIGHTS AND TRENDS</vt:lpstr>
      <vt:lpstr>Introduction</vt:lpstr>
      <vt:lpstr>RIDERSHIP TRENDS</vt:lpstr>
      <vt:lpstr>Peak Hours Analysis Using R</vt:lpstr>
      <vt:lpstr>Ride Start Stations</vt:lpstr>
      <vt:lpstr>Tracking Popular Start Stations Using R</vt:lpstr>
      <vt:lpstr>Casual vs. Members</vt:lpstr>
      <vt:lpstr>Tracking Popular Start Stations Using R</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CITIBIKE DATA: INSIGHTS AND TRENDS</dc:title>
  <cp:lastModifiedBy>Reuben Rinu</cp:lastModifiedBy>
  <cp:revision>1</cp:revision>
  <dcterms:created xsi:type="dcterms:W3CDTF">2023-06-21T14:04:42Z</dcterms:created>
  <dcterms:modified xsi:type="dcterms:W3CDTF">2023-06-21T14:42:01Z</dcterms:modified>
</cp:coreProperties>
</file>