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0"/>
  </p:notesMasterIdLst>
  <p:sldIdLst>
    <p:sldId id="256" r:id="rId3"/>
    <p:sldId id="257" r:id="rId4"/>
    <p:sldId id="262" r:id="rId5"/>
    <p:sldId id="263" r:id="rId6"/>
    <p:sldId id="265" r:id="rId7"/>
    <p:sldId id="259" r:id="rId8"/>
    <p:sldId id="260" r:id="rId9"/>
    <p:sldId id="267" r:id="rId10"/>
    <p:sldId id="268" r:id="rId11"/>
    <p:sldId id="286" r:id="rId12"/>
    <p:sldId id="269" r:id="rId13"/>
    <p:sldId id="273" r:id="rId14"/>
    <p:sldId id="275" r:id="rId15"/>
    <p:sldId id="276" r:id="rId16"/>
    <p:sldId id="274" r:id="rId17"/>
    <p:sldId id="278" r:id="rId18"/>
    <p:sldId id="271" r:id="rId19"/>
    <p:sldId id="277" r:id="rId20"/>
    <p:sldId id="283" r:id="rId21"/>
    <p:sldId id="284" r:id="rId22"/>
    <p:sldId id="285" r:id="rId23"/>
    <p:sldId id="266" r:id="rId24"/>
    <p:sldId id="279" r:id="rId25"/>
    <p:sldId id="281" r:id="rId26"/>
    <p:sldId id="272" r:id="rId27"/>
    <p:sldId id="258" r:id="rId28"/>
    <p:sldId id="26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347" autoAdjust="0"/>
  </p:normalViewPr>
  <p:slideViewPr>
    <p:cSldViewPr snapToGrid="0">
      <p:cViewPr>
        <p:scale>
          <a:sx n="125" d="100"/>
          <a:sy n="125" d="100"/>
        </p:scale>
        <p:origin x="14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333174-56A1-4DE5-BD48-A5BAA3B130E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8CFDC66-472B-42E2-84F5-BFE811874E09}">
      <dgm:prSet phldrT="[Text]"/>
      <dgm:spPr/>
      <dgm:t>
        <a:bodyPr/>
        <a:lstStyle/>
        <a:p>
          <a:r>
            <a:rPr lang="en-AU" dirty="0"/>
            <a:t>Input</a:t>
          </a:r>
        </a:p>
      </dgm:t>
    </dgm:pt>
    <dgm:pt modelId="{14BFA7E3-CF8F-401C-AF1D-C3C11AB0C6C8}" type="parTrans" cxnId="{90CD3433-E604-473C-AD73-F8F8BA3665E6}">
      <dgm:prSet/>
      <dgm:spPr/>
      <dgm:t>
        <a:bodyPr/>
        <a:lstStyle/>
        <a:p>
          <a:endParaRPr lang="en-AU"/>
        </a:p>
      </dgm:t>
    </dgm:pt>
    <dgm:pt modelId="{440B35CC-6A97-4942-B6D8-EA00E427AEBA}" type="sibTrans" cxnId="{90CD3433-E604-473C-AD73-F8F8BA3665E6}">
      <dgm:prSet/>
      <dgm:spPr/>
      <dgm:t>
        <a:bodyPr/>
        <a:lstStyle/>
        <a:p>
          <a:endParaRPr lang="en-AU"/>
        </a:p>
      </dgm:t>
    </dgm:pt>
    <dgm:pt modelId="{5AC30E42-4896-4DF3-ACFE-AE121E64D711}">
      <dgm:prSet phldrT="[Text]"/>
      <dgm:spPr/>
      <dgm:t>
        <a:bodyPr/>
        <a:lstStyle/>
        <a:p>
          <a:r>
            <a:rPr lang="en-AU" dirty="0"/>
            <a:t>Model</a:t>
          </a:r>
        </a:p>
      </dgm:t>
    </dgm:pt>
    <dgm:pt modelId="{C3369DF6-02EF-4319-A95A-D7524B6533FC}" type="parTrans" cxnId="{EC979399-0889-46A3-B19C-361CD4DEC0C2}">
      <dgm:prSet/>
      <dgm:spPr/>
      <dgm:t>
        <a:bodyPr/>
        <a:lstStyle/>
        <a:p>
          <a:endParaRPr lang="en-AU"/>
        </a:p>
      </dgm:t>
    </dgm:pt>
    <dgm:pt modelId="{7E3668EA-EACF-4BDA-907A-2A06860E981F}" type="sibTrans" cxnId="{EC979399-0889-46A3-B19C-361CD4DEC0C2}">
      <dgm:prSet/>
      <dgm:spPr/>
      <dgm:t>
        <a:bodyPr/>
        <a:lstStyle/>
        <a:p>
          <a:endParaRPr lang="en-AU"/>
        </a:p>
      </dgm:t>
    </dgm:pt>
    <dgm:pt modelId="{80DEE995-41EA-47AE-997A-59816159AFF3}">
      <dgm:prSet phldrT="[Text]"/>
      <dgm:spPr/>
      <dgm:t>
        <a:bodyPr/>
        <a:lstStyle/>
        <a:p>
          <a:r>
            <a:rPr lang="en-AU" dirty="0"/>
            <a:t>Generated Code</a:t>
          </a:r>
        </a:p>
      </dgm:t>
    </dgm:pt>
    <dgm:pt modelId="{CB48BD26-60CC-4EE2-B19C-D862DBA78BE3}" type="parTrans" cxnId="{50146EC8-DD4B-4EB6-AD3F-0CDFBEFBD5FA}">
      <dgm:prSet/>
      <dgm:spPr/>
      <dgm:t>
        <a:bodyPr/>
        <a:lstStyle/>
        <a:p>
          <a:endParaRPr lang="en-AU"/>
        </a:p>
      </dgm:t>
    </dgm:pt>
    <dgm:pt modelId="{5834293B-A342-4D4A-8DC1-708A38EA97BE}" type="sibTrans" cxnId="{50146EC8-DD4B-4EB6-AD3F-0CDFBEFBD5FA}">
      <dgm:prSet/>
      <dgm:spPr/>
      <dgm:t>
        <a:bodyPr/>
        <a:lstStyle/>
        <a:p>
          <a:endParaRPr lang="en-AU"/>
        </a:p>
      </dgm:t>
    </dgm:pt>
    <dgm:pt modelId="{A5D05ADB-6A7E-4923-A2D4-039B7BAF7A26}" type="pres">
      <dgm:prSet presAssocID="{BF333174-56A1-4DE5-BD48-A5BAA3B130EB}" presName="Name0" presStyleCnt="0">
        <dgm:presLayoutVars>
          <dgm:dir/>
          <dgm:resizeHandles val="exact"/>
        </dgm:presLayoutVars>
      </dgm:prSet>
      <dgm:spPr/>
    </dgm:pt>
    <dgm:pt modelId="{78DA7DB8-76CE-4E1B-BCF9-9274383E739C}" type="pres">
      <dgm:prSet presAssocID="{D8CFDC66-472B-42E2-84F5-BFE811874E09}" presName="node" presStyleLbl="node1" presStyleIdx="0" presStyleCnt="3">
        <dgm:presLayoutVars>
          <dgm:bulletEnabled val="1"/>
        </dgm:presLayoutVars>
      </dgm:prSet>
      <dgm:spPr/>
    </dgm:pt>
    <dgm:pt modelId="{05543D44-0A6F-46D3-941C-CDED82121DC8}" type="pres">
      <dgm:prSet presAssocID="{440B35CC-6A97-4942-B6D8-EA00E427AEBA}" presName="sibTrans" presStyleLbl="sibTrans2D1" presStyleIdx="0" presStyleCnt="2"/>
      <dgm:spPr/>
    </dgm:pt>
    <dgm:pt modelId="{9CFD0490-9FEA-4278-9D2F-114BE570B707}" type="pres">
      <dgm:prSet presAssocID="{440B35CC-6A97-4942-B6D8-EA00E427AEBA}" presName="connectorText" presStyleLbl="sibTrans2D1" presStyleIdx="0" presStyleCnt="2"/>
      <dgm:spPr/>
    </dgm:pt>
    <dgm:pt modelId="{28A4C204-7A06-41A5-BEE4-FE7BD19736F8}" type="pres">
      <dgm:prSet presAssocID="{5AC30E42-4896-4DF3-ACFE-AE121E64D711}" presName="node" presStyleLbl="node1" presStyleIdx="1" presStyleCnt="3">
        <dgm:presLayoutVars>
          <dgm:bulletEnabled val="1"/>
        </dgm:presLayoutVars>
      </dgm:prSet>
      <dgm:spPr/>
    </dgm:pt>
    <dgm:pt modelId="{77A108C4-5A8E-4C2B-BCAD-1F428E6051AB}" type="pres">
      <dgm:prSet presAssocID="{7E3668EA-EACF-4BDA-907A-2A06860E981F}" presName="sibTrans" presStyleLbl="sibTrans2D1" presStyleIdx="1" presStyleCnt="2"/>
      <dgm:spPr/>
    </dgm:pt>
    <dgm:pt modelId="{94DFEF69-836C-4DB5-9071-E644780B0270}" type="pres">
      <dgm:prSet presAssocID="{7E3668EA-EACF-4BDA-907A-2A06860E981F}" presName="connectorText" presStyleLbl="sibTrans2D1" presStyleIdx="1" presStyleCnt="2"/>
      <dgm:spPr/>
    </dgm:pt>
    <dgm:pt modelId="{DEB273CF-C1BF-4DB8-8599-7109C18BD6A4}" type="pres">
      <dgm:prSet presAssocID="{80DEE995-41EA-47AE-997A-59816159AFF3}" presName="node" presStyleLbl="node1" presStyleIdx="2" presStyleCnt="3">
        <dgm:presLayoutVars>
          <dgm:bulletEnabled val="1"/>
        </dgm:presLayoutVars>
      </dgm:prSet>
      <dgm:spPr/>
    </dgm:pt>
  </dgm:ptLst>
  <dgm:cxnLst>
    <dgm:cxn modelId="{90CD3433-E604-473C-AD73-F8F8BA3665E6}" srcId="{BF333174-56A1-4DE5-BD48-A5BAA3B130EB}" destId="{D8CFDC66-472B-42E2-84F5-BFE811874E09}" srcOrd="0" destOrd="0" parTransId="{14BFA7E3-CF8F-401C-AF1D-C3C11AB0C6C8}" sibTransId="{440B35CC-6A97-4942-B6D8-EA00E427AEBA}"/>
    <dgm:cxn modelId="{215F2C35-16EE-45A3-AE5A-C280BB494FDF}" type="presOf" srcId="{BF333174-56A1-4DE5-BD48-A5BAA3B130EB}" destId="{A5D05ADB-6A7E-4923-A2D4-039B7BAF7A26}" srcOrd="0" destOrd="0" presId="urn:microsoft.com/office/officeart/2005/8/layout/process1"/>
    <dgm:cxn modelId="{EE758560-FF33-47EA-90F8-C20887028884}" type="presOf" srcId="{440B35CC-6A97-4942-B6D8-EA00E427AEBA}" destId="{9CFD0490-9FEA-4278-9D2F-114BE570B707}" srcOrd="1" destOrd="0" presId="urn:microsoft.com/office/officeart/2005/8/layout/process1"/>
    <dgm:cxn modelId="{EC979399-0889-46A3-B19C-361CD4DEC0C2}" srcId="{BF333174-56A1-4DE5-BD48-A5BAA3B130EB}" destId="{5AC30E42-4896-4DF3-ACFE-AE121E64D711}" srcOrd="1" destOrd="0" parTransId="{C3369DF6-02EF-4319-A95A-D7524B6533FC}" sibTransId="{7E3668EA-EACF-4BDA-907A-2A06860E981F}"/>
    <dgm:cxn modelId="{708614A1-C517-410D-973D-CDEDE9994DB9}" type="presOf" srcId="{7E3668EA-EACF-4BDA-907A-2A06860E981F}" destId="{94DFEF69-836C-4DB5-9071-E644780B0270}" srcOrd="1" destOrd="0" presId="urn:microsoft.com/office/officeart/2005/8/layout/process1"/>
    <dgm:cxn modelId="{D8C2CFA9-107B-4A57-A5C4-EEF48FFDCBA3}" type="presOf" srcId="{5AC30E42-4896-4DF3-ACFE-AE121E64D711}" destId="{28A4C204-7A06-41A5-BEE4-FE7BD19736F8}" srcOrd="0" destOrd="0" presId="urn:microsoft.com/office/officeart/2005/8/layout/process1"/>
    <dgm:cxn modelId="{12CD64AB-5B1E-49F2-852B-D290642F72D6}" type="presOf" srcId="{440B35CC-6A97-4942-B6D8-EA00E427AEBA}" destId="{05543D44-0A6F-46D3-941C-CDED82121DC8}" srcOrd="0" destOrd="0" presId="urn:microsoft.com/office/officeart/2005/8/layout/process1"/>
    <dgm:cxn modelId="{25A177C0-252B-4237-A581-DC39AFB246B4}" type="presOf" srcId="{80DEE995-41EA-47AE-997A-59816159AFF3}" destId="{DEB273CF-C1BF-4DB8-8599-7109C18BD6A4}" srcOrd="0" destOrd="0" presId="urn:microsoft.com/office/officeart/2005/8/layout/process1"/>
    <dgm:cxn modelId="{50146EC8-DD4B-4EB6-AD3F-0CDFBEFBD5FA}" srcId="{BF333174-56A1-4DE5-BD48-A5BAA3B130EB}" destId="{80DEE995-41EA-47AE-997A-59816159AFF3}" srcOrd="2" destOrd="0" parTransId="{CB48BD26-60CC-4EE2-B19C-D862DBA78BE3}" sibTransId="{5834293B-A342-4D4A-8DC1-708A38EA97BE}"/>
    <dgm:cxn modelId="{9BF1C3CC-A229-4C01-AFF6-C2BAE13754AB}" type="presOf" srcId="{D8CFDC66-472B-42E2-84F5-BFE811874E09}" destId="{78DA7DB8-76CE-4E1B-BCF9-9274383E739C}" srcOrd="0" destOrd="0" presId="urn:microsoft.com/office/officeart/2005/8/layout/process1"/>
    <dgm:cxn modelId="{7E504EEF-B525-4439-BDA9-3C13336A51B3}" type="presOf" srcId="{7E3668EA-EACF-4BDA-907A-2A06860E981F}" destId="{77A108C4-5A8E-4C2B-BCAD-1F428E6051AB}" srcOrd="0" destOrd="0" presId="urn:microsoft.com/office/officeart/2005/8/layout/process1"/>
    <dgm:cxn modelId="{2B0975A2-8AF9-4556-92B0-A5474E1ED960}" type="presParOf" srcId="{A5D05ADB-6A7E-4923-A2D4-039B7BAF7A26}" destId="{78DA7DB8-76CE-4E1B-BCF9-9274383E739C}" srcOrd="0" destOrd="0" presId="urn:microsoft.com/office/officeart/2005/8/layout/process1"/>
    <dgm:cxn modelId="{3966099E-5AC9-4E88-BA24-0D59DA639C6B}" type="presParOf" srcId="{A5D05ADB-6A7E-4923-A2D4-039B7BAF7A26}" destId="{05543D44-0A6F-46D3-941C-CDED82121DC8}" srcOrd="1" destOrd="0" presId="urn:microsoft.com/office/officeart/2005/8/layout/process1"/>
    <dgm:cxn modelId="{3685D818-B97C-4A07-A234-761FE706EE62}" type="presParOf" srcId="{05543D44-0A6F-46D3-941C-CDED82121DC8}" destId="{9CFD0490-9FEA-4278-9D2F-114BE570B707}" srcOrd="0" destOrd="0" presId="urn:microsoft.com/office/officeart/2005/8/layout/process1"/>
    <dgm:cxn modelId="{46119166-C474-414E-B1C2-D3F69A1C6A7B}" type="presParOf" srcId="{A5D05ADB-6A7E-4923-A2D4-039B7BAF7A26}" destId="{28A4C204-7A06-41A5-BEE4-FE7BD19736F8}" srcOrd="2" destOrd="0" presId="urn:microsoft.com/office/officeart/2005/8/layout/process1"/>
    <dgm:cxn modelId="{958BCE49-54B5-4301-84A0-00953EAED60F}" type="presParOf" srcId="{A5D05ADB-6A7E-4923-A2D4-039B7BAF7A26}" destId="{77A108C4-5A8E-4C2B-BCAD-1F428E6051AB}" srcOrd="3" destOrd="0" presId="urn:microsoft.com/office/officeart/2005/8/layout/process1"/>
    <dgm:cxn modelId="{4BF4FA79-F830-436E-A867-6C83F26A5314}" type="presParOf" srcId="{77A108C4-5A8E-4C2B-BCAD-1F428E6051AB}" destId="{94DFEF69-836C-4DB5-9071-E644780B0270}" srcOrd="0" destOrd="0" presId="urn:microsoft.com/office/officeart/2005/8/layout/process1"/>
    <dgm:cxn modelId="{8270715A-0E4C-4507-AADC-139AAEE649DE}" type="presParOf" srcId="{A5D05ADB-6A7E-4923-A2D4-039B7BAF7A26}" destId="{DEB273CF-C1BF-4DB8-8599-7109C18BD6A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A7DB8-76CE-4E1B-BCF9-9274383E739C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200" kern="1200" dirty="0"/>
            <a:t>Input</a:t>
          </a:r>
        </a:p>
      </dsp:txBody>
      <dsp:txXfrm>
        <a:off x="57787" y="1395494"/>
        <a:ext cx="2665308" cy="1560349"/>
      </dsp:txXfrm>
    </dsp:sp>
    <dsp:sp modelId="{05543D44-0A6F-46D3-941C-CDED82121DC8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900" kern="1200"/>
        </a:p>
      </dsp:txBody>
      <dsp:txXfrm>
        <a:off x="3047880" y="1970146"/>
        <a:ext cx="409940" cy="411044"/>
      </dsp:txXfrm>
    </dsp:sp>
    <dsp:sp modelId="{28A4C204-7A06-41A5-BEE4-FE7BD19736F8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200" kern="1200" dirty="0"/>
            <a:t>Model</a:t>
          </a:r>
        </a:p>
      </dsp:txBody>
      <dsp:txXfrm>
        <a:off x="3925145" y="1395494"/>
        <a:ext cx="2665308" cy="1560349"/>
      </dsp:txXfrm>
    </dsp:sp>
    <dsp:sp modelId="{77A108C4-5A8E-4C2B-BCAD-1F428E6051AB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900" kern="1200"/>
        </a:p>
      </dsp:txBody>
      <dsp:txXfrm>
        <a:off x="6915239" y="1970146"/>
        <a:ext cx="409940" cy="411044"/>
      </dsp:txXfrm>
    </dsp:sp>
    <dsp:sp modelId="{DEB273CF-C1BF-4DB8-8599-7109C18BD6A4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200" kern="1200" dirty="0"/>
            <a:t>Generated Code</a:t>
          </a:r>
        </a:p>
      </dsp:txBody>
      <dsp:txXfrm>
        <a:off x="7792503" y="1395494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EF62E-9A7C-4FB8-B5FD-43461D35DB46}" type="datetimeFigureOut">
              <a:rPr lang="en-AU" smtClean="0"/>
              <a:t>23/04/2018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9AA8C-223C-43A1-8709-ABDCD48B6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761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9AA8C-223C-43A1-8709-ABDCD48B68E4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1144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9AA8C-223C-43A1-8709-ABDCD48B68E4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3666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9AA8C-223C-43A1-8709-ABDCD48B68E4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9431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AU" dirty="0"/>
              <a:t>Show Model: </a:t>
            </a:r>
            <a:r>
              <a:rPr lang="en-AU" dirty="0" err="1"/>
              <a:t>TypeDescription</a:t>
            </a:r>
            <a:r>
              <a:rPr lang="en-AU" dirty="0"/>
              <a:t>, </a:t>
            </a:r>
            <a:r>
              <a:rPr lang="en-AU" dirty="0" err="1"/>
              <a:t>PropertyDescription</a:t>
            </a:r>
            <a:r>
              <a:rPr lang="en-AU" dirty="0"/>
              <a:t>, </a:t>
            </a:r>
            <a:r>
              <a:rPr lang="en-AU" dirty="0" err="1"/>
              <a:t>FieldDescription</a:t>
            </a:r>
            <a:endParaRPr lang="en-AU" dirty="0"/>
          </a:p>
          <a:p>
            <a:pPr marL="228600" indent="-228600">
              <a:buAutoNum type="arabicPeriod"/>
            </a:pPr>
            <a:endParaRPr lang="en-AU" dirty="0"/>
          </a:p>
          <a:p>
            <a:pPr marL="228600" indent="-228600">
              <a:buAutoNum type="arabicPeriod"/>
            </a:pPr>
            <a:r>
              <a:rPr lang="en-AU" dirty="0"/>
              <a:t>Show </a:t>
            </a:r>
            <a:r>
              <a:rPr lang="en-AU" dirty="0" err="1"/>
              <a:t>GenerateCode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9AA8C-223C-43A1-8709-ABDCD48B68E4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829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C32A-DDF8-4C02-90B1-006453D32392}" type="datetimeFigureOut">
              <a:rPr lang="en-AU" smtClean="0"/>
              <a:t>20/04/2018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2A9D-B00E-463F-803F-27E53F2E9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231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C32A-DDF8-4C02-90B1-006453D32392}" type="datetimeFigureOut">
              <a:rPr lang="en-AU" smtClean="0"/>
              <a:t>20/04/2018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2A9D-B00E-463F-803F-27E53F2E9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13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C32A-DDF8-4C02-90B1-006453D32392}" type="datetimeFigureOut">
              <a:rPr lang="en-AU" smtClean="0"/>
              <a:t>20/04/2018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2A9D-B00E-463F-803F-27E53F2E9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3972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113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78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C32A-DDF8-4C02-90B1-006453D32392}" type="datetimeFigureOut">
              <a:rPr lang="en-AU" smtClean="0"/>
              <a:t>20/04/2018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2A9D-B00E-463F-803F-27E53F2E9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219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C32A-DDF8-4C02-90B1-006453D32392}" type="datetimeFigureOut">
              <a:rPr lang="en-AU" smtClean="0"/>
              <a:t>20/04/2018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2A9D-B00E-463F-803F-27E53F2E9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349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C32A-DDF8-4C02-90B1-006453D32392}" type="datetimeFigureOut">
              <a:rPr lang="en-AU" smtClean="0"/>
              <a:t>20/04/2018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2A9D-B00E-463F-803F-27E53F2E9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519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C32A-DDF8-4C02-90B1-006453D32392}" type="datetimeFigureOut">
              <a:rPr lang="en-AU" smtClean="0"/>
              <a:t>20/04/2018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2A9D-B00E-463F-803F-27E53F2E9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450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C32A-DDF8-4C02-90B1-006453D32392}" type="datetimeFigureOut">
              <a:rPr lang="en-AU" smtClean="0"/>
              <a:t>20/04/2018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2A9D-B00E-463F-803F-27E53F2E9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656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C32A-DDF8-4C02-90B1-006453D32392}" type="datetimeFigureOut">
              <a:rPr lang="en-AU" smtClean="0"/>
              <a:t>20/04/2018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2A9D-B00E-463F-803F-27E53F2E9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9192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C32A-DDF8-4C02-90B1-006453D32392}" type="datetimeFigureOut">
              <a:rPr lang="en-AU" smtClean="0"/>
              <a:t>20/04/2018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2A9D-B00E-463F-803F-27E53F2E9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500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C32A-DDF8-4C02-90B1-006453D32392}" type="datetimeFigureOut">
              <a:rPr lang="en-AU" smtClean="0"/>
              <a:t>20/04/2018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2A9D-B00E-463F-803F-27E53F2E9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355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FC32A-DDF8-4C02-90B1-006453D32392}" type="datetimeFigureOut">
              <a:rPr lang="en-AU" smtClean="0"/>
              <a:t>20/04/2018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12A9D-B00E-463F-803F-27E53F2E9A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2529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53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450F-332B-4FAA-8453-3D127B700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AU" dirty="0"/>
              <a:t>Code Generation on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B0CED-F0E4-42C3-8078-8C48E41A82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@</a:t>
            </a:r>
            <a:r>
              <a:rPr lang="en-AU" dirty="0" err="1"/>
              <a:t>ReubenBond</a:t>
            </a:r>
            <a:endParaRPr lang="en-AU" dirty="0"/>
          </a:p>
          <a:p>
            <a:endParaRPr lang="en-AU" dirty="0"/>
          </a:p>
          <a:p>
            <a:r>
              <a:rPr lang="en-AU" dirty="0"/>
              <a:t>👍 interrupt me whenever.</a:t>
            </a:r>
          </a:p>
        </p:txBody>
      </p:sp>
    </p:spTree>
    <p:extLst>
      <p:ext uri="{BB962C8B-B14F-4D97-AF65-F5344CB8AC3E}">
        <p14:creationId xmlns:p14="http://schemas.microsoft.com/office/powerpoint/2010/main" val="4062736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488F92-A925-4463-8AA0-6FCAB0131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9481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72A2F1-11E5-4A19-A1CD-E75DA531A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845" y="2824162"/>
            <a:ext cx="38671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10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0D2F7-3049-41EA-AD79-C29365FE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IL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9FCDC-C283-4976-AFB1-79E5D31CF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</a:t>
            </a:r>
            <a:r>
              <a:rPr lang="en-US" b="1" dirty="0" err="1">
                <a:solidFill>
                  <a:srgbClr val="00B0F0"/>
                </a:solidFill>
              </a:rPr>
              <a:t>Reflection.Emit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to dynamically create types/methods</a:t>
            </a:r>
          </a:p>
          <a:p>
            <a:pPr marL="0" indent="0">
              <a:buNone/>
            </a:pPr>
            <a:r>
              <a:rPr lang="en-AU" dirty="0">
                <a:solidFill>
                  <a:srgbClr val="00B050"/>
                </a:solidFill>
              </a:rPr>
              <a:t>✔ </a:t>
            </a:r>
            <a:r>
              <a:rPr lang="en-US" dirty="0"/>
              <a:t>Can produce code which cannot be expressed in C#</a:t>
            </a:r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❌ </a:t>
            </a:r>
            <a:r>
              <a:rPr lang="en-US" i="1" dirty="0"/>
              <a:t>Very</a:t>
            </a:r>
            <a:r>
              <a:rPr lang="en-US" dirty="0"/>
              <a:t> verbose</a:t>
            </a:r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❌ </a:t>
            </a:r>
            <a:r>
              <a:rPr lang="en-US" i="1" dirty="0"/>
              <a:t>Very</a:t>
            </a:r>
            <a:r>
              <a:rPr lang="en-US" dirty="0"/>
              <a:t> difficult to debug</a:t>
            </a:r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❌ </a:t>
            </a:r>
            <a:r>
              <a:rPr lang="en-US" dirty="0"/>
              <a:t>No higher level abstractions (</a:t>
            </a:r>
            <a:r>
              <a:rPr lang="en-US" dirty="0" err="1"/>
              <a:t>async</a:t>
            </a:r>
            <a:r>
              <a:rPr lang="en-US" dirty="0"/>
              <a:t>, enumerators, loops)</a:t>
            </a:r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❌ </a:t>
            </a:r>
            <a:r>
              <a:rPr lang="en-US" dirty="0"/>
              <a:t>Not supported on AOT-only platforms like iOS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459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C1D8-9E43-4A03-B840-9A5994F43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/>
              <a:t>First: What is 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1049A2-0956-4243-906D-CBC482D9D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33389"/>
            <a:ext cx="6991350" cy="139065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63EC85-2964-4351-8AD5-01131182A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80021"/>
            <a:ext cx="3724275" cy="235267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473DAC-7A02-4FF8-BC01-F6126A509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44056"/>
            <a:ext cx="9069066" cy="666843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90739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4D93-BA1D-4D07-A0F5-F2477A34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create a method at runtime using IL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C72898-9E79-406A-9DE1-BCE089427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9638"/>
            <a:ext cx="10515600" cy="516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14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BC7736-BB33-4AA7-9BB6-D8DADA99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Example: </a:t>
            </a:r>
            <a:r>
              <a:rPr lang="en-AU" dirty="0" err="1"/>
              <a:t>CreateGrainReferenceCaster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080855-2647-420D-9D7F-6382537BD1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More complex example from Orleans codebase</a:t>
            </a:r>
          </a:p>
        </p:txBody>
      </p:sp>
    </p:spTree>
    <p:extLst>
      <p:ext uri="{BB962C8B-B14F-4D97-AF65-F5344CB8AC3E}">
        <p14:creationId xmlns:p14="http://schemas.microsoft.com/office/powerpoint/2010/main" val="3443630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C765BE2-03C2-4CA0-9D68-EA1DD21C0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925" y="214898"/>
            <a:ext cx="7556150" cy="6428204"/>
          </a:xfrm>
        </p:spPr>
      </p:pic>
    </p:spTree>
    <p:extLst>
      <p:ext uri="{BB962C8B-B14F-4D97-AF65-F5344CB8AC3E}">
        <p14:creationId xmlns:p14="http://schemas.microsoft.com/office/powerpoint/2010/main" val="302069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5AE183B-85D1-451C-B72D-6FC8D41BA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87" y="26812"/>
            <a:ext cx="8541026" cy="6804376"/>
          </a:xfrm>
        </p:spPr>
      </p:pic>
    </p:spTree>
    <p:extLst>
      <p:ext uri="{BB962C8B-B14F-4D97-AF65-F5344CB8AC3E}">
        <p14:creationId xmlns:p14="http://schemas.microsoft.com/office/powerpoint/2010/main" val="3459928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0D2F7-3049-41EA-AD79-C29365FE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Syntax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9FCDC-C283-4976-AFB1-79E5D31CF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</a:t>
            </a:r>
            <a:r>
              <a:rPr lang="en-US" b="1" dirty="0">
                <a:solidFill>
                  <a:srgbClr val="00B0F0"/>
                </a:solidFill>
              </a:rPr>
              <a:t>Roslyn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to generate C# syntax trees in code</a:t>
            </a:r>
          </a:p>
          <a:p>
            <a:pPr marL="0" indent="0">
              <a:buNone/>
            </a:pPr>
            <a:r>
              <a:rPr lang="en-AU" dirty="0">
                <a:solidFill>
                  <a:srgbClr val="00B050"/>
                </a:solidFill>
              </a:rPr>
              <a:t>✔ </a:t>
            </a:r>
            <a:r>
              <a:rPr lang="en-US" dirty="0"/>
              <a:t>Access all C# features (</a:t>
            </a:r>
            <a:r>
              <a:rPr lang="en-US" dirty="0" err="1"/>
              <a:t>async</a:t>
            </a:r>
            <a:r>
              <a:rPr lang="en-US" dirty="0"/>
              <a:t>!)</a:t>
            </a:r>
          </a:p>
          <a:p>
            <a:pPr marL="0" indent="0">
              <a:buNone/>
            </a:pPr>
            <a:r>
              <a:rPr lang="en-AU" dirty="0">
                <a:solidFill>
                  <a:srgbClr val="00B050"/>
                </a:solidFill>
              </a:rPr>
              <a:t>✔ </a:t>
            </a:r>
            <a:r>
              <a:rPr lang="en-US" dirty="0"/>
              <a:t>Supported on AOT platforms</a:t>
            </a:r>
          </a:p>
          <a:p>
            <a:pPr marL="0" indent="0">
              <a:buNone/>
            </a:pPr>
            <a:r>
              <a:rPr lang="en-AU" dirty="0">
                <a:solidFill>
                  <a:srgbClr val="00B050"/>
                </a:solidFill>
              </a:rPr>
              <a:t>✔ </a:t>
            </a:r>
            <a:r>
              <a:rPr lang="en-US" dirty="0" err="1"/>
              <a:t>Debuggable</a:t>
            </a:r>
            <a:r>
              <a:rPr lang="en-US" dirty="0"/>
              <a:t> output</a:t>
            </a:r>
          </a:p>
          <a:p>
            <a:pPr marL="0" indent="0">
              <a:buNone/>
            </a:pPr>
            <a:r>
              <a:rPr lang="en-AU" dirty="0">
                <a:solidFill>
                  <a:srgbClr val="00B050"/>
                </a:solidFill>
              </a:rPr>
              <a:t>✔ </a:t>
            </a:r>
            <a:r>
              <a:rPr lang="en-US" dirty="0"/>
              <a:t>Human-readable output (</a:t>
            </a:r>
            <a:r>
              <a:rPr lang="en-US" dirty="0" err="1"/>
              <a:t>kinda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❌ </a:t>
            </a:r>
            <a:r>
              <a:rPr lang="en-US" dirty="0"/>
              <a:t>API isn’t always obvious</a:t>
            </a:r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❌ </a:t>
            </a:r>
            <a:r>
              <a:rPr lang="en-US" dirty="0"/>
              <a:t>Code must obey C# rules (no privates, can’t write to </a:t>
            </a:r>
            <a:r>
              <a:rPr lang="en-US" dirty="0" err="1"/>
              <a:t>readonly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7538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6EAA-E62B-4F3F-A792-EFB4B4E4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Roslyn is a compiler</a:t>
            </a:r>
          </a:p>
        </p:txBody>
      </p:sp>
    </p:spTree>
    <p:extLst>
      <p:ext uri="{BB962C8B-B14F-4D97-AF65-F5344CB8AC3E}">
        <p14:creationId xmlns:p14="http://schemas.microsoft.com/office/powerpoint/2010/main" val="2762427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309BF-DF4A-4C25-8426-DB0E63D1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Syntax Trees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49D528-D214-4C1A-949A-C22444DEE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4046" y="1575276"/>
            <a:ext cx="8403908" cy="497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4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74EE88-5A5A-4BBD-8489-C9525C0F4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DEC3C0-D16A-4B46-87E5-F919CE039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5385"/>
            <a:ext cx="12192000" cy="566722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D2D047C-4F22-438C-B197-4F51F7C0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08721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It’s not a story the Jedi would tell you</a:t>
            </a:r>
          </a:p>
        </p:txBody>
      </p:sp>
    </p:spTree>
    <p:extLst>
      <p:ext uri="{BB962C8B-B14F-4D97-AF65-F5344CB8AC3E}">
        <p14:creationId xmlns:p14="http://schemas.microsoft.com/office/powerpoint/2010/main" val="3820453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3570D0-AC5B-4B2F-857E-D0276E737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75" y="0"/>
            <a:ext cx="11902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05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93FA62-1953-45B3-81C1-DB2525DF3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" y="0"/>
            <a:ext cx="773699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B41671-E9C3-4A89-830B-14B70E77E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133" y="2418397"/>
            <a:ext cx="4280867" cy="202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30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3AE9-3BEC-4522-9AB7-87F597CB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General strategy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F8A161-FDC7-4527-BE41-EC09FEE300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4893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D72F9E2E-CA2E-44F7-BC94-C19B044BF548}"/>
              </a:ext>
            </a:extLst>
          </p:cNvPr>
          <p:cNvSpPr/>
          <p:nvPr/>
        </p:nvSpPr>
        <p:spPr>
          <a:xfrm rot="5400000">
            <a:off x="3897794" y="-614569"/>
            <a:ext cx="563219" cy="668241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AF2BE5F-94F2-4A15-B776-6083D95C653C}"/>
              </a:ext>
            </a:extLst>
          </p:cNvPr>
          <p:cNvSpPr/>
          <p:nvPr/>
        </p:nvSpPr>
        <p:spPr>
          <a:xfrm rot="16200000">
            <a:off x="7730985" y="1943103"/>
            <a:ext cx="563219" cy="668241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3D7090-F5B0-490C-BF10-F5D02F1126AB}"/>
              </a:ext>
            </a:extLst>
          </p:cNvPr>
          <p:cNvSpPr txBox="1"/>
          <p:nvPr/>
        </p:nvSpPr>
        <p:spPr>
          <a:xfrm>
            <a:off x="5676898" y="5640608"/>
            <a:ext cx="4671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Phase 2: Generate code from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550556-8757-4A53-BC97-804029FA8689}"/>
              </a:ext>
            </a:extLst>
          </p:cNvPr>
          <p:cNvSpPr txBox="1"/>
          <p:nvPr/>
        </p:nvSpPr>
        <p:spPr>
          <a:xfrm>
            <a:off x="1837081" y="1848424"/>
            <a:ext cx="4684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Phase 1: Build model from input</a:t>
            </a:r>
          </a:p>
        </p:txBody>
      </p:sp>
    </p:spTree>
    <p:extLst>
      <p:ext uri="{BB962C8B-B14F-4D97-AF65-F5344CB8AC3E}">
        <p14:creationId xmlns:p14="http://schemas.microsoft.com/office/powerpoint/2010/main" val="1746353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49807-4603-4AEC-A48A-4A310395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Choices….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BAF7-EA0D-4910-8E0F-740370B16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Input</a:t>
            </a:r>
          </a:p>
          <a:p>
            <a:pPr lvl="1"/>
            <a:r>
              <a:rPr lang="en-AU" dirty="0"/>
              <a:t>Compiled Binary</a:t>
            </a:r>
          </a:p>
          <a:p>
            <a:pPr lvl="2"/>
            <a:r>
              <a:rPr lang="en-AU" dirty="0"/>
              <a:t>.NET Reflection APIs</a:t>
            </a:r>
          </a:p>
          <a:p>
            <a:pPr lvl="2"/>
            <a:r>
              <a:rPr lang="en-AU" dirty="0" err="1"/>
              <a:t>System.Reflection.Metadata</a:t>
            </a:r>
            <a:endParaRPr lang="en-AU" dirty="0"/>
          </a:p>
          <a:p>
            <a:pPr lvl="1"/>
            <a:r>
              <a:rPr lang="en-AU" dirty="0"/>
              <a:t>Source Code</a:t>
            </a:r>
          </a:p>
          <a:p>
            <a:pPr lvl="2"/>
            <a:r>
              <a:rPr lang="en-AU" dirty="0"/>
              <a:t>Roslyn code analysis APIs</a:t>
            </a:r>
          </a:p>
          <a:p>
            <a:pPr lvl="1"/>
            <a:r>
              <a:rPr lang="en-AU" dirty="0"/>
              <a:t>.proto file, etc</a:t>
            </a:r>
          </a:p>
          <a:p>
            <a:pPr lvl="2"/>
            <a:r>
              <a:rPr lang="en-AU" dirty="0"/>
              <a:t>Custom parser</a:t>
            </a:r>
          </a:p>
          <a:p>
            <a:pPr marL="0" indent="0">
              <a:buNone/>
            </a:pPr>
            <a:r>
              <a:rPr lang="en-AU" dirty="0"/>
              <a:t>Output</a:t>
            </a:r>
          </a:p>
          <a:p>
            <a:pPr lvl="1"/>
            <a:r>
              <a:rPr lang="en-AU" dirty="0"/>
              <a:t>Compile at runtime?</a:t>
            </a:r>
          </a:p>
          <a:p>
            <a:pPr lvl="1"/>
            <a:r>
              <a:rPr lang="en-AU" dirty="0"/>
              <a:t>Write source to disk?</a:t>
            </a:r>
          </a:p>
        </p:txBody>
      </p:sp>
    </p:spTree>
    <p:extLst>
      <p:ext uri="{BB962C8B-B14F-4D97-AF65-F5344CB8AC3E}">
        <p14:creationId xmlns:p14="http://schemas.microsoft.com/office/powerpoint/2010/main" val="403992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BC7736-BB33-4AA7-9BB6-D8DADA99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Example:</a:t>
            </a:r>
            <a:br>
              <a:rPr lang="en-AU" dirty="0"/>
            </a:br>
            <a:r>
              <a:rPr lang="en-AU" dirty="0"/>
              <a:t>Hagar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080855-2647-420D-9D7F-6382537BD1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Source-to-source serializer generator</a:t>
            </a:r>
          </a:p>
        </p:txBody>
      </p:sp>
    </p:spTree>
    <p:extLst>
      <p:ext uri="{BB962C8B-B14F-4D97-AF65-F5344CB8AC3E}">
        <p14:creationId xmlns:p14="http://schemas.microsoft.com/office/powerpoint/2010/main" val="1103809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AC51-2EA1-4598-A950-A41F0A1CF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Which one do you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F2BEC-F6D9-4D73-88F1-F970EC052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Usually: Roslyn</a:t>
            </a:r>
          </a:p>
          <a:p>
            <a:r>
              <a:rPr lang="en-AU" dirty="0"/>
              <a:t>When necessary: IL</a:t>
            </a:r>
          </a:p>
        </p:txBody>
      </p:sp>
    </p:spTree>
    <p:extLst>
      <p:ext uri="{BB962C8B-B14F-4D97-AF65-F5344CB8AC3E}">
        <p14:creationId xmlns:p14="http://schemas.microsoft.com/office/powerpoint/2010/main" val="164969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erson looking at the camera&#10;&#10;Description generated with very high confidence">
            <a:extLst>
              <a:ext uri="{FF2B5EF4-FFF2-40B4-BE49-F238E27FC236}">
                <a16:creationId xmlns:a16="http://schemas.microsoft.com/office/drawing/2014/main" id="{E77BB63F-7907-4CCC-9E1B-8F8B65C5F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36" y="983974"/>
            <a:ext cx="11618128" cy="489005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A03E4D-0DD2-4E85-B58D-1446E0290349}"/>
              </a:ext>
            </a:extLst>
          </p:cNvPr>
          <p:cNvSpPr txBox="1"/>
          <p:nvPr/>
        </p:nvSpPr>
        <p:spPr>
          <a:xfrm>
            <a:off x="286936" y="5618774"/>
            <a:ext cx="8638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5"/>
                </a:solidFill>
              </a:rPr>
              <a:t>https://reubenbond.github.io/posts/codegen-1</a:t>
            </a:r>
          </a:p>
          <a:p>
            <a:r>
              <a:rPr lang="en-AU" sz="2400" dirty="0">
                <a:solidFill>
                  <a:schemeClr val="accent5"/>
                </a:solidFill>
              </a:rPr>
              <a:t>https://reubenbond.github.io/posts/codegen-2-il-boogaloo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E6B0C4-874E-41C2-9B12-0F7524145AC8}"/>
              </a:ext>
            </a:extLst>
          </p:cNvPr>
          <p:cNvSpPr txBox="1"/>
          <p:nvPr/>
        </p:nvSpPr>
        <p:spPr>
          <a:xfrm>
            <a:off x="8534400" y="5210547"/>
            <a:ext cx="3657600" cy="1647453"/>
          </a:xfrm>
          <a:prstGeom prst="rect">
            <a:avLst/>
          </a:prstGeom>
          <a:noFill/>
        </p:spPr>
        <p:txBody>
          <a:bodyPr wrap="square" lIns="720000" tIns="720000" rIns="360000" bIns="180000" rtlCol="0">
            <a:spAutoFit/>
          </a:bodyPr>
          <a:lstStyle/>
          <a:p>
            <a:pPr algn="r">
              <a:spcAft>
                <a:spcPts val="2400"/>
              </a:spcAft>
            </a:pPr>
            <a:r>
              <a:rPr lang="en-AU" sz="4800" cap="small" dirty="0">
                <a:solidFill>
                  <a:schemeClr val="tx1">
                    <a:alpha val="3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81713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427A4C8-F069-4B02-914E-54868E2E1AE0}"/>
              </a:ext>
            </a:extLst>
          </p:cNvPr>
          <p:cNvSpPr txBox="1"/>
          <p:nvPr/>
        </p:nvSpPr>
        <p:spPr>
          <a:xfrm>
            <a:off x="8534400" y="5210547"/>
            <a:ext cx="3657600" cy="1647453"/>
          </a:xfrm>
          <a:prstGeom prst="rect">
            <a:avLst/>
          </a:prstGeom>
          <a:noFill/>
        </p:spPr>
        <p:txBody>
          <a:bodyPr wrap="square" lIns="720000" tIns="720000" rIns="360000" bIns="180000" rtlCol="0">
            <a:spAutoFit/>
          </a:bodyPr>
          <a:lstStyle/>
          <a:p>
            <a:pPr algn="r">
              <a:spcAft>
                <a:spcPts val="2400"/>
              </a:spcAft>
            </a:pPr>
            <a:r>
              <a:rPr lang="en-AU" sz="4800" cap="small" dirty="0">
                <a:solidFill>
                  <a:schemeClr val="tx1">
                    <a:alpha val="30000"/>
                  </a:schemeClr>
                </a:solidFill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324682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C7F0-6B00-4CB9-9F3B-EBC33124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4EFF-AA55-4C06-BE20-939656D15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</a:t>
            </a:r>
          </a:p>
          <a:p>
            <a:r>
              <a:rPr lang="en-AU" dirty="0"/>
              <a:t>Why</a:t>
            </a:r>
          </a:p>
          <a:p>
            <a:r>
              <a:rPr lang="en-AU" dirty="0"/>
              <a:t>Intro to</a:t>
            </a:r>
          </a:p>
          <a:p>
            <a:pPr lvl="1"/>
            <a:r>
              <a:rPr lang="en-AU" dirty="0"/>
              <a:t>Expression Trees</a:t>
            </a:r>
          </a:p>
          <a:p>
            <a:pPr lvl="1"/>
            <a:r>
              <a:rPr lang="en-AU" dirty="0"/>
              <a:t>IL</a:t>
            </a:r>
          </a:p>
          <a:p>
            <a:pPr lvl="1"/>
            <a:r>
              <a:rPr lang="en-AU" dirty="0"/>
              <a:t>Roslyn</a:t>
            </a:r>
          </a:p>
        </p:txBody>
      </p:sp>
    </p:spTree>
    <p:extLst>
      <p:ext uri="{BB962C8B-B14F-4D97-AF65-F5344CB8AC3E}">
        <p14:creationId xmlns:p14="http://schemas.microsoft.com/office/powerpoint/2010/main" val="206404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5619-559A-4B47-9161-85FDF0C28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Generation is…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D0FEA0-254C-492F-9CB9-EBF62AE83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347" y="1358348"/>
            <a:ext cx="7525305" cy="46468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A2BE6E-ECA3-4B36-9AB1-BB9253AB5740}"/>
              </a:ext>
            </a:extLst>
          </p:cNvPr>
          <p:cNvSpPr txBox="1"/>
          <p:nvPr/>
        </p:nvSpPr>
        <p:spPr>
          <a:xfrm>
            <a:off x="8534400" y="5210547"/>
            <a:ext cx="3657600" cy="1647453"/>
          </a:xfrm>
          <a:prstGeom prst="rect">
            <a:avLst/>
          </a:prstGeom>
          <a:noFill/>
        </p:spPr>
        <p:txBody>
          <a:bodyPr wrap="square" lIns="720000" tIns="720000" rIns="360000" bIns="180000" rtlCol="0">
            <a:spAutoFit/>
          </a:bodyPr>
          <a:lstStyle/>
          <a:p>
            <a:pPr algn="r">
              <a:spcAft>
                <a:spcPts val="2400"/>
              </a:spcAft>
            </a:pPr>
            <a:r>
              <a:rPr lang="en-AU" sz="4800" cap="small" dirty="0">
                <a:solidFill>
                  <a:schemeClr val="tx1">
                    <a:alpha val="30000"/>
                  </a:schemeClr>
                </a:solidFill>
              </a:rPr>
              <a:t>What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C16679-2522-49E6-9AA3-49B00BFA5847}"/>
              </a:ext>
            </a:extLst>
          </p:cNvPr>
          <p:cNvSpPr txBox="1">
            <a:spLocks/>
          </p:cNvSpPr>
          <p:nvPr/>
        </p:nvSpPr>
        <p:spPr>
          <a:xfrm rot="20076372">
            <a:off x="5771689" y="3018986"/>
            <a:ext cx="44043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FF0000"/>
                </a:solidFill>
                <a:latin typeface="Arial Black" panose="020B0A04020102020204" pitchFamily="34" charset="0"/>
              </a:rPr>
              <a:t>Not </a:t>
            </a:r>
            <a:r>
              <a:rPr lang="en-AU" altLang="zh-CN" b="1" dirty="0">
                <a:solidFill>
                  <a:srgbClr val="FF0000"/>
                </a:solidFill>
                <a:latin typeface="Arial Black" panose="020B0A04020102020204" pitchFamily="34" charset="0"/>
              </a:rPr>
              <a:t>this kind!</a:t>
            </a:r>
            <a:endParaRPr lang="en-AU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46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5619-559A-4B47-9161-85FDF0C28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Generation is…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2BE6E-ECA3-4B36-9AB1-BB9253AB5740}"/>
              </a:ext>
            </a:extLst>
          </p:cNvPr>
          <p:cNvSpPr txBox="1"/>
          <p:nvPr/>
        </p:nvSpPr>
        <p:spPr>
          <a:xfrm>
            <a:off x="8534400" y="5210547"/>
            <a:ext cx="3657600" cy="1647453"/>
          </a:xfrm>
          <a:prstGeom prst="rect">
            <a:avLst/>
          </a:prstGeom>
          <a:noFill/>
        </p:spPr>
        <p:txBody>
          <a:bodyPr wrap="square" lIns="720000" tIns="720000" rIns="360000" bIns="180000" rtlCol="0">
            <a:spAutoFit/>
          </a:bodyPr>
          <a:lstStyle/>
          <a:p>
            <a:pPr algn="r">
              <a:spcAft>
                <a:spcPts val="2400"/>
              </a:spcAft>
            </a:pPr>
            <a:r>
              <a:rPr lang="en-AU" sz="4800" cap="small" dirty="0">
                <a:solidFill>
                  <a:schemeClr val="tx1">
                    <a:alpha val="30000"/>
                  </a:schemeClr>
                </a:solidFill>
              </a:rPr>
              <a:t>What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6B9DBA-BDDC-434A-A73B-4BF7E4B803C7}"/>
              </a:ext>
            </a:extLst>
          </p:cNvPr>
          <p:cNvGrpSpPr/>
          <p:nvPr/>
        </p:nvGrpSpPr>
        <p:grpSpPr>
          <a:xfrm>
            <a:off x="3104322" y="-274760"/>
            <a:ext cx="3448878" cy="1325563"/>
            <a:chOff x="3349487" y="-274760"/>
            <a:chExt cx="3448878" cy="1325563"/>
          </a:xfrm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845B1C53-2E98-4DC8-821F-981F31C48F2E}"/>
                </a:ext>
              </a:extLst>
            </p:cNvPr>
            <p:cNvSpPr txBox="1">
              <a:spLocks/>
            </p:cNvSpPr>
            <p:nvPr/>
          </p:nvSpPr>
          <p:spPr>
            <a:xfrm>
              <a:off x="3349487" y="-274760"/>
              <a:ext cx="3448878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AU" dirty="0">
                  <a:solidFill>
                    <a:srgbClr val="FFFF00"/>
                  </a:solidFill>
                </a:rPr>
                <a:t>in this context</a:t>
              </a:r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45D0571A-BCCE-4BEB-B46D-9018EDFBBFAD}"/>
                </a:ext>
              </a:extLst>
            </p:cNvPr>
            <p:cNvSpPr/>
            <p:nvPr/>
          </p:nvSpPr>
          <p:spPr>
            <a:xfrm rot="5400000">
              <a:off x="4936435" y="-876599"/>
              <a:ext cx="205408" cy="3187148"/>
            </a:xfrm>
            <a:prstGeom prst="rightBrac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FF00"/>
                </a:solidFill>
              </a:endParaRPr>
            </a:p>
          </p:txBody>
        </p:sp>
      </p:grp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D7472F91-E142-4034-BE02-A1AEB0E05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AU" dirty="0"/>
              <a:t>A tool which takes some input and generates output which is intended to be later executed</a:t>
            </a:r>
          </a:p>
          <a:p>
            <a:r>
              <a:rPr lang="en-AU" dirty="0"/>
              <a:t>Input can be:</a:t>
            </a:r>
          </a:p>
          <a:p>
            <a:pPr lvl="1"/>
            <a:r>
              <a:rPr lang="en-AU" dirty="0"/>
              <a:t>Source code</a:t>
            </a:r>
          </a:p>
          <a:p>
            <a:pPr lvl="1"/>
            <a:r>
              <a:rPr lang="en-AU" dirty="0"/>
              <a:t>Executable</a:t>
            </a:r>
          </a:p>
          <a:p>
            <a:pPr lvl="1"/>
            <a:r>
              <a:rPr lang="en-AU" dirty="0"/>
              <a:t>Some other file (</a:t>
            </a:r>
            <a:r>
              <a:rPr lang="en-AU" dirty="0" err="1"/>
              <a:t>eg</a:t>
            </a:r>
            <a:r>
              <a:rPr lang="en-AU" dirty="0"/>
              <a:t>, .proto file)</a:t>
            </a:r>
          </a:p>
          <a:p>
            <a:r>
              <a:rPr lang="en-AU" dirty="0"/>
              <a:t>Output is typically:</a:t>
            </a:r>
          </a:p>
          <a:p>
            <a:pPr lvl="1"/>
            <a:r>
              <a:rPr lang="en-AU" dirty="0"/>
              <a:t>Source code</a:t>
            </a:r>
          </a:p>
          <a:p>
            <a:pPr lvl="1"/>
            <a:r>
              <a:rPr lang="en-AU" dirty="0"/>
              <a:t>Executable (either on disk or in-memory)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8653A7-EEA6-484D-8447-E8BF6B1FE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42396"/>
            <a:ext cx="5440017" cy="204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0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96A18-7DDF-4A92-8F12-74CAC08CF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/>
              <a:t>Seems obscure…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07A77-8217-4A2A-904A-65F038F12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Serializers (JSON.NET, </a:t>
            </a:r>
            <a:r>
              <a:rPr lang="en-AU" dirty="0" err="1"/>
              <a:t>protobuf</a:t>
            </a:r>
            <a:r>
              <a:rPr lang="en-AU" dirty="0"/>
              <a:t>-net)</a:t>
            </a:r>
          </a:p>
          <a:p>
            <a:r>
              <a:rPr lang="en-AU" dirty="0"/>
              <a:t>RPCs (</a:t>
            </a:r>
            <a:r>
              <a:rPr lang="en-AU" dirty="0" err="1"/>
              <a:t>gRPC</a:t>
            </a:r>
            <a:r>
              <a:rPr lang="en-AU" dirty="0"/>
              <a:t>, Orleans)</a:t>
            </a:r>
          </a:p>
          <a:p>
            <a:r>
              <a:rPr lang="en-AU" dirty="0"/>
              <a:t>ORMs (EF, Dapper)</a:t>
            </a:r>
          </a:p>
          <a:p>
            <a:r>
              <a:rPr lang="en-AU" dirty="0"/>
              <a:t>Mocks (</a:t>
            </a:r>
            <a:r>
              <a:rPr lang="en-AU" dirty="0" err="1"/>
              <a:t>NSubstitute</a:t>
            </a:r>
            <a:r>
              <a:rPr lang="en-AU" dirty="0"/>
              <a:t>, </a:t>
            </a:r>
            <a:r>
              <a:rPr lang="en-AU" dirty="0" err="1"/>
              <a:t>Moq</a:t>
            </a:r>
            <a:r>
              <a:rPr lang="en-AU" dirty="0"/>
              <a:t>)</a:t>
            </a:r>
          </a:p>
          <a:p>
            <a:r>
              <a:rPr lang="en-AU" dirty="0"/>
              <a:t>UI tooling (XAML, Razor)</a:t>
            </a:r>
          </a:p>
          <a:p>
            <a:r>
              <a:rPr lang="en-AU" dirty="0"/>
              <a:t>Dependency Injection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3E8FAF-FA36-426E-86E9-185AED399743}"/>
              </a:ext>
            </a:extLst>
          </p:cNvPr>
          <p:cNvSpPr txBox="1"/>
          <p:nvPr/>
        </p:nvSpPr>
        <p:spPr>
          <a:xfrm>
            <a:off x="8534400" y="5210547"/>
            <a:ext cx="3657600" cy="1647453"/>
          </a:xfrm>
          <a:prstGeom prst="rect">
            <a:avLst/>
          </a:prstGeom>
          <a:noFill/>
        </p:spPr>
        <p:txBody>
          <a:bodyPr wrap="square" lIns="720000" tIns="720000" rIns="360000" bIns="180000" rtlCol="0">
            <a:spAutoFit/>
          </a:bodyPr>
          <a:lstStyle/>
          <a:p>
            <a:pPr algn="r">
              <a:spcAft>
                <a:spcPts val="2400"/>
              </a:spcAft>
            </a:pPr>
            <a:r>
              <a:rPr lang="en-AU" sz="4800" cap="small" dirty="0">
                <a:solidFill>
                  <a:schemeClr val="tx1">
                    <a:alpha val="30000"/>
                  </a:schemeClr>
                </a:solidFill>
              </a:rPr>
              <a:t>Who</a:t>
            </a:r>
          </a:p>
        </p:txBody>
      </p:sp>
    </p:spTree>
    <p:extLst>
      <p:ext uri="{BB962C8B-B14F-4D97-AF65-F5344CB8AC3E}">
        <p14:creationId xmlns:p14="http://schemas.microsoft.com/office/powerpoint/2010/main" val="362439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C7F0-6B00-4CB9-9F3B-EBC33124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>
              <a:bevelB w="38100" h="38100"/>
            </a:sp3d>
          </a:bodyPr>
          <a:lstStyle/>
          <a:p>
            <a:pPr algn="ctr"/>
            <a:r>
              <a:rPr lang="en-AU" sz="4800" dirty="0"/>
              <a:t>Code gen is </a:t>
            </a:r>
            <a:r>
              <a:rPr lang="en-AU" sz="4800" i="1" dirty="0">
                <a:solidFill>
                  <a:srgbClr val="FF0000"/>
                </a:solidFill>
              </a:rPr>
              <a:t>crucial</a:t>
            </a:r>
            <a:r>
              <a:rPr lang="en-AU" sz="4800" i="1" dirty="0"/>
              <a:t>, but it is not </a:t>
            </a:r>
            <a:r>
              <a:rPr lang="en-AU" sz="4800" i="1" dirty="0">
                <a:pattFill prst="solidDmnd">
                  <a:fgClr>
                    <a:srgbClr val="CC00FF"/>
                  </a:fgClr>
                  <a:bgClr>
                    <a:srgbClr val="FFFF00"/>
                  </a:bgClr>
                </a:pattFill>
                <a:effectLst>
                  <a:glow rad="228600">
                    <a:srgbClr val="7030A0">
                      <a:alpha val="40000"/>
                    </a:srgbClr>
                  </a:glow>
                </a:effectLst>
              </a:rPr>
              <a:t>magic</a:t>
            </a:r>
          </a:p>
        </p:txBody>
      </p:sp>
    </p:spTree>
    <p:extLst>
      <p:ext uri="{BB962C8B-B14F-4D97-AF65-F5344CB8AC3E}">
        <p14:creationId xmlns:p14="http://schemas.microsoft.com/office/powerpoint/2010/main" val="475823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210DC89-683E-4430-988D-9D86908F0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 anchor="ctr">
            <a:normAutofit/>
            <a:scene3d>
              <a:camera prst="orthographicFront"/>
              <a:lightRig rig="threePt" dir="t"/>
            </a:scene3d>
            <a:sp3d>
              <a:bevelB w="38100" h="38100"/>
            </a:sp3d>
          </a:bodyPr>
          <a:lstStyle/>
          <a:p>
            <a:pPr algn="ctr"/>
            <a:r>
              <a:rPr lang="en-AU" sz="4800" dirty="0"/>
              <a:t>.NET</a:t>
            </a:r>
            <a:endParaRPr lang="en-AU" sz="4800" i="1" dirty="0">
              <a:pattFill prst="solidDmnd">
                <a:fgClr>
                  <a:srgbClr val="CC00FF"/>
                </a:fgClr>
                <a:bgClr>
                  <a:srgbClr val="FFFF00"/>
                </a:bgClr>
              </a:pattFill>
              <a:effectLst>
                <a:glow rad="228600">
                  <a:srgbClr val="7030A0"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1734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0D2F7-3049-41EA-AD79-C29365FE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Expression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9FCDC-C283-4976-AFB1-79E5D31CF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</a:t>
            </a:r>
            <a:r>
              <a:rPr lang="en-US" b="1" dirty="0">
                <a:solidFill>
                  <a:srgbClr val="00B0F0"/>
                </a:solidFill>
              </a:rPr>
              <a:t>LINQ Expression Trees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to compile expressions at runtime</a:t>
            </a:r>
          </a:p>
          <a:p>
            <a:pPr marL="0" indent="0">
              <a:buNone/>
            </a:pPr>
            <a:r>
              <a:rPr lang="en-AU" dirty="0">
                <a:solidFill>
                  <a:srgbClr val="00B050"/>
                </a:solidFill>
              </a:rPr>
              <a:t>✔ </a:t>
            </a:r>
            <a:r>
              <a:rPr lang="en-US" dirty="0"/>
              <a:t>Easy to use, expressive API</a:t>
            </a:r>
          </a:p>
          <a:p>
            <a:pPr marL="0" indent="0">
              <a:buNone/>
            </a:pPr>
            <a:r>
              <a:rPr lang="en-AU" dirty="0">
                <a:solidFill>
                  <a:srgbClr val="00B050"/>
                </a:solidFill>
              </a:rPr>
              <a:t>✔ </a:t>
            </a:r>
            <a:r>
              <a:rPr lang="en-US" dirty="0"/>
              <a:t>Allows level of access to private members</a:t>
            </a:r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❌ </a:t>
            </a:r>
            <a:r>
              <a:rPr lang="en-US" dirty="0"/>
              <a:t>Not fully supported on AOT-only platforms like iOS</a:t>
            </a:r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❌ </a:t>
            </a:r>
            <a:r>
              <a:rPr lang="en-US" dirty="0"/>
              <a:t>Not all language constructs are supported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8847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4633</TotalTime>
  <Words>437</Words>
  <Application>Microsoft Office PowerPoint</Application>
  <PresentationFormat>Widescreen</PresentationFormat>
  <Paragraphs>97</Paragraphs>
  <Slides>27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等线 Light</vt:lpstr>
      <vt:lpstr>Arial</vt:lpstr>
      <vt:lpstr>Arial Black</vt:lpstr>
      <vt:lpstr>Calibri</vt:lpstr>
      <vt:lpstr>Calibri Light</vt:lpstr>
      <vt:lpstr>Office Theme</vt:lpstr>
      <vt:lpstr>Storyboard Layouts</vt:lpstr>
      <vt:lpstr>Code Generation on .NET</vt:lpstr>
      <vt:lpstr>It’s not a story the Jedi would tell you</vt:lpstr>
      <vt:lpstr>Goals</vt:lpstr>
      <vt:lpstr>Code Generation is…</vt:lpstr>
      <vt:lpstr>Code Generation is…</vt:lpstr>
      <vt:lpstr>Seems obscure…</vt:lpstr>
      <vt:lpstr>Code gen is crucial, but it is not magic</vt:lpstr>
      <vt:lpstr>.NET</vt:lpstr>
      <vt:lpstr>Expression Trees</vt:lpstr>
      <vt:lpstr>PowerPoint Presentation</vt:lpstr>
      <vt:lpstr>IL Generation</vt:lpstr>
      <vt:lpstr>First: What is IL</vt:lpstr>
      <vt:lpstr>How to create a method at runtime using IL</vt:lpstr>
      <vt:lpstr>Example: CreateGrainReferenceCaster</vt:lpstr>
      <vt:lpstr>PowerPoint Presentation</vt:lpstr>
      <vt:lpstr>PowerPoint Presentation</vt:lpstr>
      <vt:lpstr>Syntax Generation</vt:lpstr>
      <vt:lpstr>Roslyn is a compiler</vt:lpstr>
      <vt:lpstr>Syntax Trees</vt:lpstr>
      <vt:lpstr>PowerPoint Presentation</vt:lpstr>
      <vt:lpstr>PowerPoint Presentation</vt:lpstr>
      <vt:lpstr>General strategy</vt:lpstr>
      <vt:lpstr>Choices….</vt:lpstr>
      <vt:lpstr>Example: Hagar</vt:lpstr>
      <vt:lpstr>Which one do you use?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Reuben Bond</dc:creator>
  <cp:lastModifiedBy>Reuben Bond</cp:lastModifiedBy>
  <cp:revision>44</cp:revision>
  <dcterms:created xsi:type="dcterms:W3CDTF">2018-04-20T05:59:46Z</dcterms:created>
  <dcterms:modified xsi:type="dcterms:W3CDTF">2018-04-23T11:13:34Z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a-rebond@microsoft.com</vt:lpwstr>
  </property>
  <property fmtid="{D5CDD505-2E9C-101B-9397-08002B2CF9AE}" pid="5" name="MSIP_Label_f42aa342-8706-4288-bd11-ebb85995028c_SetDate">
    <vt:lpwstr>2018-04-20T07:37:08.2704980Z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