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56" r:id="rId2"/>
    <p:sldId id="302" r:id="rId3"/>
    <p:sldId id="303" r:id="rId4"/>
    <p:sldId id="304" r:id="rId5"/>
    <p:sldId id="306" r:id="rId6"/>
    <p:sldId id="307" r:id="rId7"/>
    <p:sldId id="309" r:id="rId8"/>
    <p:sldId id="310" r:id="rId9"/>
    <p:sldId id="311" r:id="rId10"/>
    <p:sldId id="316" r:id="rId11"/>
    <p:sldId id="312" r:id="rId12"/>
    <p:sldId id="313" r:id="rId13"/>
    <p:sldId id="314" r:id="rId14"/>
    <p:sldId id="318" r:id="rId15"/>
    <p:sldId id="339" r:id="rId16"/>
    <p:sldId id="319" r:id="rId17"/>
    <p:sldId id="320" r:id="rId18"/>
    <p:sldId id="321" r:id="rId19"/>
    <p:sldId id="322" r:id="rId20"/>
    <p:sldId id="323" r:id="rId21"/>
    <p:sldId id="324" r:id="rId22"/>
    <p:sldId id="325" r:id="rId23"/>
    <p:sldId id="326" r:id="rId24"/>
    <p:sldId id="315"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40" r:id="rId38"/>
    <p:sldId id="341" r:id="rId39"/>
    <p:sldId id="342" r:id="rId40"/>
    <p:sldId id="343" r:id="rId41"/>
    <p:sldId id="344" r:id="rId42"/>
    <p:sldId id="345" r:id="rId43"/>
    <p:sldId id="346" r:id="rId44"/>
    <p:sldId id="347" r:id="rId45"/>
    <p:sldId id="348" r:id="rId46"/>
    <p:sldId id="349" r:id="rId47"/>
    <p:sldId id="317" r:id="rId48"/>
    <p:sldId id="279" r:id="rId49"/>
  </p:sldIdLst>
  <p:sldSz cx="9144000" cy="6858000" type="screen4x3"/>
  <p:notesSz cx="6858000" cy="91440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3E16"/>
    <a:srgbClr val="6A4118"/>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2" autoAdjust="0"/>
    <p:restoredTop sz="94631" autoAdjust="0"/>
  </p:normalViewPr>
  <p:slideViewPr>
    <p:cSldViewPr>
      <p:cViewPr varScale="1">
        <p:scale>
          <a:sx n="83" d="100"/>
          <a:sy n="83" d="100"/>
        </p:scale>
        <p:origin x="172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30.wmf"/><Relationship Id="rId1" Type="http://schemas.openxmlformats.org/officeDocument/2006/relationships/image" Target="../media/image6.wmf"/><Relationship Id="rId5" Type="http://schemas.openxmlformats.org/officeDocument/2006/relationships/image" Target="../media/image32.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Ta</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AF00C-6D75-48A8-A194-B96D46F0E30B}" type="datetimeFigureOut">
              <a:rPr lang="en-US" smtClean="0"/>
              <a:t>11/24/2021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Ta</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11/24/2021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33400" y="1295400"/>
            <a:ext cx="8077200" cy="9906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zh-CN" altLang="en-US"/>
              <a:t>单击此处编辑母版标题样式</a:t>
            </a:r>
            <a:endParaRPr lang="en-US" dirty="0"/>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dirty="0"/>
          </a:p>
        </p:txBody>
      </p:sp>
      <p:sp>
        <p:nvSpPr>
          <p:cNvPr id="15" name="Rectangle 14"/>
          <p:cNvSpPr/>
          <p:nvPr userDrawn="1"/>
        </p:nvSpPr>
        <p:spPr>
          <a:xfrm>
            <a:off x="4555958" y="-12032"/>
            <a:ext cx="4588042" cy="7740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6" name="Rectangle 15"/>
          <p:cNvSpPr/>
          <p:nvPr userDrawn="1"/>
        </p:nvSpPr>
        <p:spPr>
          <a:xfrm>
            <a:off x="-16042" y="-12032"/>
            <a:ext cx="4572000" cy="774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10"/>
          <p:cNvSpPr txBox="1"/>
          <p:nvPr userDrawn="1"/>
        </p:nvSpPr>
        <p:spPr>
          <a:xfrm>
            <a:off x="2895600" y="2819400"/>
            <a:ext cx="3429000" cy="1861066"/>
          </a:xfrm>
          <a:prstGeom prst="rect">
            <a:avLst/>
          </a:prstGeom>
          <a:solidFill>
            <a:schemeClr val="bg1"/>
          </a:solidFill>
        </p:spPr>
        <p:txBody>
          <a:bodyPr wrap="square" rtlCol="0">
            <a:sp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r-FR" dirty="0"/>
              <a:t>GRACE-FO KBR Noise Post-fit Analysis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76200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3" name="Content Placeholder 2"/>
          <p:cNvSpPr>
            <a:spLocks noGrp="1"/>
          </p:cNvSpPr>
          <p:nvPr>
            <p:ph idx="1"/>
          </p:nvPr>
        </p:nvSpPr>
        <p:spPr>
          <a:xfrm>
            <a:off x="304800" y="1752600"/>
            <a:ext cx="8382000" cy="4373563"/>
          </a:xfrm>
        </p:spPr>
        <p:txBody>
          <a:bodyPr/>
          <a:lstStyle>
            <a:lvl1pPr>
              <a:buSzPct val="60000"/>
              <a:buFontTx/>
              <a:buBlip>
                <a:blip r:embed="rId2"/>
              </a:buBlip>
              <a:defRPr/>
            </a:lvl1pPr>
            <a:lvl2pPr>
              <a:buSzPct val="60000"/>
              <a:buFontTx/>
              <a:buBlip>
                <a:blip r:embed="rId3"/>
              </a:buBlip>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Title 1"/>
          <p:cNvSpPr>
            <a:spLocks noGrp="1"/>
          </p:cNvSpPr>
          <p:nvPr>
            <p:ph type="title"/>
          </p:nvPr>
        </p:nvSpPr>
        <p:spPr>
          <a:xfrm>
            <a:off x="38100" y="780047"/>
            <a:ext cx="9007642" cy="743953"/>
          </a:xfrm>
        </p:spPr>
        <p:txBody>
          <a:bodyPr/>
          <a:lstStyle>
            <a:lvl1pPr marL="182880" algn="l">
              <a:defRPr baseline="0">
                <a:solidFill>
                  <a:schemeClr val="bg1"/>
                </a:solidFill>
              </a:defRPr>
            </a:lvl1pPr>
          </a:lstStyle>
          <a:p>
            <a:r>
              <a:rPr lang="zh-CN" altLang="en-US"/>
              <a:t>单击此处编辑母版标题样式</a:t>
            </a:r>
            <a:endParaRPr lang="en-US" dirty="0"/>
          </a:p>
        </p:txBody>
      </p:sp>
      <p:sp>
        <p:nvSpPr>
          <p:cNvPr id="9" name="Footer Placeholder 4"/>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a:t>
            </a:r>
            <a:r>
              <a:rPr lang="en-US" altLang="zh-CN" dirty="0"/>
              <a:t>KBR</a:t>
            </a:r>
            <a:r>
              <a:rPr lang="zh-CN" altLang="en-US" dirty="0"/>
              <a:t>天线相位中心标定</a:t>
            </a:r>
            <a:endParaRPr lang="en-US" altLang="zh-CN"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
        <p:nvSpPr>
          <p:cNvPr id="11" name="Rectangle 10"/>
          <p:cNvSpPr/>
          <p:nvPr userDrawn="1"/>
        </p:nvSpPr>
        <p:spPr>
          <a:xfrm>
            <a:off x="4495800" y="-12032"/>
            <a:ext cx="4648200" cy="7740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2" name="Rectangle 11"/>
          <p:cNvSpPr/>
          <p:nvPr userDrawn="1"/>
        </p:nvSpPr>
        <p:spPr>
          <a:xfrm>
            <a:off x="-6016" y="-12032"/>
            <a:ext cx="4572000" cy="7920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3" name="文本框 12">
            <a:extLst>
              <a:ext uri="{FF2B5EF4-FFF2-40B4-BE49-F238E27FC236}">
                <a16:creationId xmlns:a16="http://schemas.microsoft.com/office/drawing/2014/main" id="{9BE6D15C-CD57-4F35-BA7E-F93F4520C3A7}"/>
              </a:ext>
            </a:extLst>
          </p:cNvPr>
          <p:cNvSpPr txBox="1"/>
          <p:nvPr userDrawn="1"/>
        </p:nvSpPr>
        <p:spPr>
          <a:xfrm>
            <a:off x="2123728" y="44624"/>
            <a:ext cx="2442256" cy="523220"/>
          </a:xfrm>
          <a:prstGeom prst="rect">
            <a:avLst/>
          </a:prstGeom>
          <a:noFill/>
        </p:spPr>
        <p:txBody>
          <a:bodyPr wrap="square" rtlCol="0">
            <a:spAutoFit/>
          </a:bodyPr>
          <a:lstStyle/>
          <a:p>
            <a:pPr algn="r"/>
            <a:r>
              <a:rPr lang="zh-CN" altLang="en-US" sz="1400" dirty="0">
                <a:solidFill>
                  <a:schemeClr val="bg1"/>
                </a:solidFill>
              </a:rPr>
              <a:t>研究方法</a:t>
            </a:r>
            <a:endParaRPr lang="en-US" altLang="zh-CN" sz="1400" dirty="0">
              <a:solidFill>
                <a:schemeClr val="bg1"/>
              </a:solidFill>
            </a:endParaRPr>
          </a:p>
          <a:p>
            <a:pPr algn="r"/>
            <a:r>
              <a:rPr lang="zh-CN" altLang="en-US" sz="1400" dirty="0">
                <a:solidFill>
                  <a:schemeClr val="bg1"/>
                </a:solidFill>
              </a:rPr>
              <a:t>反演结果与讨论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userDrawn="1"/>
        </p:nvSpPr>
        <p:spPr>
          <a:xfrm>
            <a:off x="-16042"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zh-CN" altLang="en-US"/>
              <a:t>单击此处编辑母版标题样式</a:t>
            </a:r>
            <a:endParaRPr lang="en-US" dirty="0"/>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endParaRPr lang="en-US" dirty="0"/>
          </a:p>
        </p:txBody>
      </p:sp>
      <p:sp>
        <p:nvSpPr>
          <p:cNvPr id="10" name="Footer Placeholder 5"/>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zh-CN" altLang="en-US"/>
              <a:t>单击此处编辑母版标题样式</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zh-CN" altLang="en-US"/>
              <a:t>单击此处编辑母版标题样式</a:t>
            </a:r>
            <a:endParaRPr lang="en-US"/>
          </a:p>
        </p:txBody>
      </p:sp>
      <p:sp>
        <p:nvSpPr>
          <p:cNvPr id="12"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zh-CN" altLang="en-US" dirty="0"/>
              <a:t>李浩思</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Rectangle 2"/>
          <p:cNvSpPr/>
          <p:nvPr/>
        </p:nvSpPr>
        <p:spPr>
          <a:xfrm>
            <a:off x="4548302" y="6492875"/>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zh-CN" altLang="en-US" dirty="0"/>
              <a:t>李浩思</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2020</a:t>
            </a:r>
            <a:r>
              <a:rPr lang="zh-CN" altLang="en-US" dirty="0"/>
              <a:t>年度年终总结</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a:xfrm>
            <a:off x="3059832" y="6356350"/>
            <a:ext cx="3024336" cy="365125"/>
          </a:xfrm>
        </p:spPr>
        <p:txBody>
          <a:bodyPr/>
          <a:lstStyle>
            <a:lvl1pPr>
              <a:defRPr/>
            </a:lvl1pPr>
          </a:lstStyle>
          <a:p>
            <a:pPr>
              <a:defRPr/>
            </a:pPr>
            <a:r>
              <a:rPr lang="zh-CN" altLang="en-US" dirty="0"/>
              <a:t>低低卫卫跟踪重力卫星相位中心矢量反演</a:t>
            </a: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2987824" y="6356350"/>
            <a:ext cx="3096344" cy="365125"/>
          </a:xfrm>
        </p:spPr>
        <p:txBody>
          <a:bodyPr/>
          <a:lstStyle>
            <a:lvl1pPr>
              <a:defRPr/>
            </a:lvl1pPr>
          </a:lstStyle>
          <a:p>
            <a:pPr>
              <a:defRPr/>
            </a:pPr>
            <a:r>
              <a:rPr lang="zh-CN" altLang="en-US" dirty="0"/>
              <a:t>低低卫卫跟踪重力卫星相位中心矢量反演</a:t>
            </a: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67" r:id="rId7"/>
    <p:sldLayoutId id="2147483668" r:id="rId8"/>
    <p:sldLayoutId id="2147483669" r:id="rId9"/>
    <p:sldLayoutId id="2147483670" r:id="rId10"/>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2.xml"/><Relationship Id="rId7" Type="http://schemas.openxmlformats.org/officeDocument/2006/relationships/image" Target="../media/image23.w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2.wmf"/><Relationship Id="rId4" Type="http://schemas.openxmlformats.org/officeDocument/2006/relationships/oleObject" Target="../embeddings/oleObject12.bin"/><Relationship Id="rId9"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tmp"/><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26.tmp"/><Relationship Id="rId5" Type="http://schemas.openxmlformats.org/officeDocument/2006/relationships/image" Target="../media/image25.wmf"/><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slideLayout" Target="../slideLayouts/slideLayout2.xml"/><Relationship Id="rId7" Type="http://schemas.openxmlformats.org/officeDocument/2006/relationships/image" Target="../media/image27.wmf"/><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 Id="rId9"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bin"/><Relationship Id="rId7" Type="http://schemas.openxmlformats.org/officeDocument/2006/relationships/oleObject" Target="../embeddings/oleObject20.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1.wmf"/><Relationship Id="rId4" Type="http://schemas.openxmlformats.org/officeDocument/2006/relationships/image" Target="../media/image6.wmf"/><Relationship Id="rId9"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4.tmp"/></Relationships>
</file>

<file path=ppt/slides/_rels/slide16.xml.rels><?xml version="1.0" encoding="UTF-8" standalone="yes"?>
<Relationships xmlns="http://schemas.openxmlformats.org/package/2006/relationships"><Relationship Id="rId3" Type="http://schemas.openxmlformats.org/officeDocument/2006/relationships/image" Target="../media/image35.tmp"/><Relationship Id="rId7" Type="http://schemas.openxmlformats.org/officeDocument/2006/relationships/image" Target="../media/image39.tmp"/><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tmp"/></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6.tmp"/><Relationship Id="rId5" Type="http://schemas.openxmlformats.org/officeDocument/2006/relationships/image" Target="../media/image45.tmp"/><Relationship Id="rId4" Type="http://schemas.openxmlformats.org/officeDocument/2006/relationships/image" Target="../media/image44.tmp"/></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tmp"/><Relationship Id="rId12"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61.png"/><Relationship Id="rId11" Type="http://schemas.openxmlformats.org/officeDocument/2006/relationships/image" Target="../media/image66.tmp"/><Relationship Id="rId5" Type="http://schemas.openxmlformats.org/officeDocument/2006/relationships/image" Target="../media/image60.tmp"/><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tmp"/></Relationships>
</file>

<file path=ppt/slides/_rels/slide22.xml.rels><?xml version="1.0" encoding="UTF-8" standalone="yes"?>
<Relationships xmlns="http://schemas.openxmlformats.org/package/2006/relationships"><Relationship Id="rId8" Type="http://schemas.openxmlformats.org/officeDocument/2006/relationships/image" Target="../media/image72.tmp"/><Relationship Id="rId3" Type="http://schemas.openxmlformats.org/officeDocument/2006/relationships/image" Target="../media/image68.png"/><Relationship Id="rId7" Type="http://schemas.openxmlformats.org/officeDocument/2006/relationships/image" Target="../media/image71.tmp"/><Relationship Id="rId12"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70.png"/><Relationship Id="rId11" Type="http://schemas.openxmlformats.org/officeDocument/2006/relationships/image" Target="../media/image75.tmp"/><Relationship Id="rId5" Type="http://schemas.openxmlformats.org/officeDocument/2006/relationships/image" Target="../media/image69.png"/><Relationship Id="rId10" Type="http://schemas.openxmlformats.org/officeDocument/2006/relationships/image" Target="../media/image74.tmp"/><Relationship Id="rId4" Type="http://schemas.openxmlformats.org/officeDocument/2006/relationships/image" Target="../media/image59.png"/><Relationship Id="rId9" Type="http://schemas.openxmlformats.org/officeDocument/2006/relationships/image" Target="../media/image73.png"/></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8.png"/><Relationship Id="rId7" Type="http://schemas.openxmlformats.org/officeDocument/2006/relationships/image" Target="../media/image79.png"/><Relationship Id="rId12" Type="http://schemas.openxmlformats.org/officeDocument/2006/relationships/image" Target="../media/image64.tmp"/><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78.png"/><Relationship Id="rId11" Type="http://schemas.openxmlformats.org/officeDocument/2006/relationships/image" Target="../media/image62.tmp"/><Relationship Id="rId5" Type="http://schemas.openxmlformats.org/officeDocument/2006/relationships/image" Target="../media/image77.png"/><Relationship Id="rId10" Type="http://schemas.openxmlformats.org/officeDocument/2006/relationships/image" Target="../media/image60.tmp"/><Relationship Id="rId4" Type="http://schemas.openxmlformats.org/officeDocument/2006/relationships/image" Target="../media/image59.png"/><Relationship Id="rId9" Type="http://schemas.openxmlformats.org/officeDocument/2006/relationships/image" Target="../media/image66.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83.tmp"/><Relationship Id="rId5" Type="http://schemas.openxmlformats.org/officeDocument/2006/relationships/image" Target="../media/image46.tmp"/><Relationship Id="rId4" Type="http://schemas.openxmlformats.org/officeDocument/2006/relationships/image" Target="../media/image45.tmp"/></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12"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52.png"/><Relationship Id="rId11" Type="http://schemas.openxmlformats.org/officeDocument/2006/relationships/image" Target="../media/image84.png"/><Relationship Id="rId5" Type="http://schemas.openxmlformats.org/officeDocument/2006/relationships/image" Target="../media/image50.png"/><Relationship Id="rId10"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58.png"/><Relationship Id="rId7" Type="http://schemas.openxmlformats.org/officeDocument/2006/relationships/image" Target="../media/image62.tmp"/><Relationship Id="rId12" Type="http://schemas.openxmlformats.org/officeDocument/2006/relationships/image" Target="../media/image89.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86.png"/><Relationship Id="rId11" Type="http://schemas.openxmlformats.org/officeDocument/2006/relationships/image" Target="../media/image66.tmp"/><Relationship Id="rId5" Type="http://schemas.openxmlformats.org/officeDocument/2006/relationships/image" Target="../media/image60.tmp"/><Relationship Id="rId10" Type="http://schemas.openxmlformats.org/officeDocument/2006/relationships/image" Target="../media/image88.png"/><Relationship Id="rId4" Type="http://schemas.openxmlformats.org/officeDocument/2006/relationships/image" Target="../media/image59.png"/><Relationship Id="rId9" Type="http://schemas.openxmlformats.org/officeDocument/2006/relationships/image" Target="../media/image64.tmp"/></Relationships>
</file>

<file path=ppt/slides/_rels/slide31.xml.rels><?xml version="1.0" encoding="UTF-8" standalone="yes"?>
<Relationships xmlns="http://schemas.openxmlformats.org/package/2006/relationships"><Relationship Id="rId8" Type="http://schemas.openxmlformats.org/officeDocument/2006/relationships/image" Target="../media/image72.tmp"/><Relationship Id="rId3" Type="http://schemas.openxmlformats.org/officeDocument/2006/relationships/image" Target="../media/image68.png"/><Relationship Id="rId7" Type="http://schemas.openxmlformats.org/officeDocument/2006/relationships/image" Target="../media/image71.tmp"/><Relationship Id="rId12" Type="http://schemas.openxmlformats.org/officeDocument/2006/relationships/image" Target="../media/image93.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91.png"/><Relationship Id="rId11" Type="http://schemas.openxmlformats.org/officeDocument/2006/relationships/image" Target="../media/image75.tmp"/><Relationship Id="rId5" Type="http://schemas.openxmlformats.org/officeDocument/2006/relationships/image" Target="../media/image90.png"/><Relationship Id="rId10" Type="http://schemas.openxmlformats.org/officeDocument/2006/relationships/image" Target="../media/image74.tmp"/><Relationship Id="rId4" Type="http://schemas.openxmlformats.org/officeDocument/2006/relationships/image" Target="../media/image59.png"/><Relationship Id="rId9" Type="http://schemas.openxmlformats.org/officeDocument/2006/relationships/image" Target="../media/image92.png"/></Relationships>
</file>

<file path=ppt/slides/_rels/slide3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68.png"/><Relationship Id="rId7" Type="http://schemas.openxmlformats.org/officeDocument/2006/relationships/image" Target="../media/image96.png"/><Relationship Id="rId12" Type="http://schemas.openxmlformats.org/officeDocument/2006/relationships/image" Target="../media/image64.tmp"/><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95.png"/><Relationship Id="rId11" Type="http://schemas.openxmlformats.org/officeDocument/2006/relationships/image" Target="../media/image62.tmp"/><Relationship Id="rId5" Type="http://schemas.openxmlformats.org/officeDocument/2006/relationships/image" Target="../media/image94.png"/><Relationship Id="rId10" Type="http://schemas.openxmlformats.org/officeDocument/2006/relationships/image" Target="../media/image60.tmp"/><Relationship Id="rId4" Type="http://schemas.openxmlformats.org/officeDocument/2006/relationships/image" Target="../media/image59.png"/><Relationship Id="rId9" Type="http://schemas.openxmlformats.org/officeDocument/2006/relationships/image" Target="../media/image66.tm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43.png"/><Relationship Id="rId5" Type="http://schemas.openxmlformats.org/officeDocument/2006/relationships/image" Target="../media/image83.tmp"/><Relationship Id="rId4" Type="http://schemas.openxmlformats.org/officeDocument/2006/relationships/image" Target="../media/image46.tmp"/></Relationships>
</file>

<file path=ppt/slides/_rels/slide3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12"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52.png"/><Relationship Id="rId11" Type="http://schemas.openxmlformats.org/officeDocument/2006/relationships/image" Target="../media/image84.png"/><Relationship Id="rId5" Type="http://schemas.openxmlformats.org/officeDocument/2006/relationships/image" Target="../media/image50.png"/><Relationship Id="rId10"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56.png"/></Relationships>
</file>

<file path=ppt/slides/_rels/slide3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58.png"/><Relationship Id="rId7" Type="http://schemas.openxmlformats.org/officeDocument/2006/relationships/image" Target="../media/image62.tmp"/><Relationship Id="rId12"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00.png"/><Relationship Id="rId11" Type="http://schemas.openxmlformats.org/officeDocument/2006/relationships/image" Target="../media/image66.tmp"/><Relationship Id="rId5" Type="http://schemas.openxmlformats.org/officeDocument/2006/relationships/image" Target="../media/image60.tmp"/><Relationship Id="rId10" Type="http://schemas.openxmlformats.org/officeDocument/2006/relationships/image" Target="../media/image102.png"/><Relationship Id="rId4" Type="http://schemas.openxmlformats.org/officeDocument/2006/relationships/image" Target="../media/image59.png"/><Relationship Id="rId9" Type="http://schemas.openxmlformats.org/officeDocument/2006/relationships/image" Target="../media/image64.tmp"/></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oleObject" Target="../embeddings/oleObject1.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oleObject" Target="../embeddings/oleObject3.bin"/><Relationship Id="rId5" Type="http://schemas.openxmlformats.org/officeDocument/2006/relationships/image" Target="../media/image3.gif"/><Relationship Id="rId10" Type="http://schemas.openxmlformats.org/officeDocument/2006/relationships/image" Target="../media/image7.wmf"/><Relationship Id="rId4" Type="http://schemas.openxmlformats.org/officeDocument/2006/relationships/image" Target="../media/image2.gif"/><Relationship Id="rId9" Type="http://schemas.openxmlformats.org/officeDocument/2006/relationships/oleObject" Target="../embeddings/oleObject2.bin"/><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72.tmp"/><Relationship Id="rId3" Type="http://schemas.openxmlformats.org/officeDocument/2006/relationships/image" Target="../media/image68.png"/><Relationship Id="rId7" Type="http://schemas.openxmlformats.org/officeDocument/2006/relationships/image" Target="../media/image71.tmp"/><Relationship Id="rId12"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105.png"/><Relationship Id="rId11" Type="http://schemas.openxmlformats.org/officeDocument/2006/relationships/image" Target="../media/image75.tmp"/><Relationship Id="rId5" Type="http://schemas.openxmlformats.org/officeDocument/2006/relationships/image" Target="../media/image104.png"/><Relationship Id="rId10" Type="http://schemas.openxmlformats.org/officeDocument/2006/relationships/image" Target="../media/image74.tmp"/><Relationship Id="rId4" Type="http://schemas.openxmlformats.org/officeDocument/2006/relationships/image" Target="../media/image59.png"/><Relationship Id="rId9" Type="http://schemas.openxmlformats.org/officeDocument/2006/relationships/image" Target="../media/image106.png"/></Relationships>
</file>

<file path=ppt/slides/_rels/slide41.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8.png"/><Relationship Id="rId7" Type="http://schemas.openxmlformats.org/officeDocument/2006/relationships/image" Target="../media/image109.png"/><Relationship Id="rId12" Type="http://schemas.openxmlformats.org/officeDocument/2006/relationships/image" Target="../media/image64.tmp"/><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95.png"/><Relationship Id="rId11" Type="http://schemas.openxmlformats.org/officeDocument/2006/relationships/image" Target="../media/image62.tmp"/><Relationship Id="rId5" Type="http://schemas.openxmlformats.org/officeDocument/2006/relationships/image" Target="../media/image108.png"/><Relationship Id="rId10" Type="http://schemas.openxmlformats.org/officeDocument/2006/relationships/image" Target="../media/image60.tmp"/><Relationship Id="rId4" Type="http://schemas.openxmlformats.org/officeDocument/2006/relationships/image" Target="../media/image59.png"/><Relationship Id="rId9" Type="http://schemas.openxmlformats.org/officeDocument/2006/relationships/image" Target="../media/image66.tm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7.xml.rels><?xml version="1.0" encoding="UTF-8" standalone="yes"?>
<Relationships xmlns="http://schemas.openxmlformats.org/package/2006/relationships"><Relationship Id="rId3" Type="http://schemas.openxmlformats.org/officeDocument/2006/relationships/image" Target="../media/image114.tmp"/><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tmp"/><Relationship Id="rId7"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gif"/><Relationship Id="rId5" Type="http://schemas.openxmlformats.org/officeDocument/2006/relationships/image" Target="../media/image11.wmf"/><Relationship Id="rId10"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15.tmp"/><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9.png"/><Relationship Id="rId4" Type="http://schemas.openxmlformats.org/officeDocument/2006/relationships/image" Target="../media/image16.tm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2.xml"/><Relationship Id="rId7" Type="http://schemas.openxmlformats.org/officeDocument/2006/relationships/image" Target="../media/image18.w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9.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image" Target="../media/image21.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8C29DF-E979-4A8B-BA1A-492BBB5B7AC8}"/>
              </a:ext>
            </a:extLst>
          </p:cNvPr>
          <p:cNvSpPr/>
          <p:nvPr/>
        </p:nvSpPr>
        <p:spPr>
          <a:xfrm>
            <a:off x="17736" y="0"/>
            <a:ext cx="9108528" cy="350417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194" name="Title 15"/>
          <p:cNvSpPr>
            <a:spLocks noGrp="1"/>
          </p:cNvSpPr>
          <p:nvPr>
            <p:ph type="ctrTitle"/>
          </p:nvPr>
        </p:nvSpPr>
        <p:spPr>
          <a:xfrm>
            <a:off x="770817" y="1348631"/>
            <a:ext cx="7866632" cy="936100"/>
          </a:xfrm>
          <a:noFill/>
        </p:spPr>
        <p:txBody>
          <a:bodyPr/>
          <a:lstStyle/>
          <a:p>
            <a:pPr algn="l"/>
            <a:r>
              <a:rPr lang="en-US" sz="6000" dirty="0">
                <a:solidFill>
                  <a:schemeClr val="bg2"/>
                </a:solidFill>
                <a:latin typeface="+mn-lt"/>
                <a:ea typeface="+mn-ea"/>
                <a:cs typeface="+mn-ea"/>
                <a:sym typeface="+mn-lt"/>
              </a:rPr>
              <a:t>KBR</a:t>
            </a:r>
            <a:r>
              <a:rPr lang="zh-CN" altLang="en-US" sz="6000" dirty="0">
                <a:solidFill>
                  <a:schemeClr val="bg2"/>
                </a:solidFill>
                <a:latin typeface="+mn-lt"/>
                <a:ea typeface="+mn-ea"/>
                <a:cs typeface="+mn-ea"/>
                <a:sym typeface="+mn-lt"/>
              </a:rPr>
              <a:t>天线相位中心标定</a:t>
            </a:r>
            <a:endParaRPr lang="en-US" sz="6000" dirty="0">
              <a:solidFill>
                <a:schemeClr val="bg2"/>
              </a:solidFill>
              <a:latin typeface="+mn-lt"/>
              <a:ea typeface="+mn-ea"/>
              <a:cs typeface="+mn-ea"/>
              <a:sym typeface="+mn-lt"/>
            </a:endParaRPr>
          </a:p>
        </p:txBody>
      </p:sp>
      <p:sp>
        <p:nvSpPr>
          <p:cNvPr id="6" name="TextBox 5"/>
          <p:cNvSpPr txBox="1"/>
          <p:nvPr/>
        </p:nvSpPr>
        <p:spPr>
          <a:xfrm>
            <a:off x="789112" y="3865066"/>
            <a:ext cx="6120680" cy="2351541"/>
          </a:xfrm>
          <a:prstGeom prst="rect">
            <a:avLst/>
          </a:prstGeom>
          <a:noFill/>
        </p:spPr>
        <p:txBody>
          <a:bodyPr wrap="square" rtlCol="0">
            <a:spAutoFit/>
          </a:bodyPr>
          <a:lstStyle/>
          <a:p>
            <a:pPr>
              <a:lnSpc>
                <a:spcPct val="150000"/>
              </a:lnSpc>
            </a:pPr>
            <a:r>
              <a:rPr lang="zh-CN" altLang="en-US" sz="2800" dirty="0">
                <a:latin typeface="楷体" panose="02010609060101010101" pitchFamily="49" charset="-122"/>
                <a:ea typeface="楷体" panose="02010609060101010101" pitchFamily="49" charset="-122"/>
                <a:cs typeface="+mn-ea"/>
                <a:sym typeface="+mn-lt"/>
              </a:rPr>
              <a:t>李浩思</a:t>
            </a:r>
            <a:r>
              <a:rPr lang="en-US" altLang="zh-CN" sz="2800" baseline="30000" dirty="0">
                <a:latin typeface="楷体" panose="02010609060101010101" pitchFamily="49" charset="-122"/>
                <a:ea typeface="楷体" panose="02010609060101010101" pitchFamily="49" charset="-122"/>
                <a:cs typeface="+mn-ea"/>
                <a:sym typeface="+mn-lt"/>
              </a:rPr>
              <a:t>1</a:t>
            </a:r>
            <a:r>
              <a:rPr lang="zh-CN" altLang="en-US" sz="2800" baseline="30000" dirty="0">
                <a:latin typeface="楷体" panose="02010609060101010101" pitchFamily="49" charset="-122"/>
                <a:ea typeface="楷体" panose="02010609060101010101" pitchFamily="49" charset="-122"/>
                <a:cs typeface="+mn-ea"/>
                <a:sym typeface="+mn-lt"/>
              </a:rPr>
              <a:t> </a:t>
            </a:r>
            <a:r>
              <a:rPr lang="zh-CN" altLang="en-US" sz="2800" dirty="0">
                <a:latin typeface="楷体" panose="02010609060101010101" pitchFamily="49" charset="-122"/>
                <a:ea typeface="楷体" panose="02010609060101010101" pitchFamily="49" charset="-122"/>
                <a:cs typeface="+mn-ea"/>
                <a:sym typeface="+mn-lt"/>
              </a:rPr>
              <a:t>邓琼</a:t>
            </a:r>
            <a:r>
              <a:rPr lang="en-US" altLang="zh-CN" sz="2800" baseline="30000" dirty="0">
                <a:latin typeface="楷体" panose="02010609060101010101" pitchFamily="49" charset="-122"/>
                <a:ea typeface="楷体" panose="02010609060101010101" pitchFamily="49" charset="-122"/>
                <a:cs typeface="+mn-ea"/>
                <a:sym typeface="+mn-lt"/>
              </a:rPr>
              <a:t>2</a:t>
            </a:r>
            <a:r>
              <a:rPr lang="en-US" altLang="zh-CN" sz="2800" dirty="0">
                <a:latin typeface="楷体" panose="02010609060101010101" pitchFamily="49" charset="-122"/>
                <a:ea typeface="楷体" panose="02010609060101010101" pitchFamily="49" charset="-122"/>
                <a:cs typeface="+mn-ea"/>
                <a:sym typeface="+mn-lt"/>
              </a:rPr>
              <a:t> </a:t>
            </a:r>
            <a:r>
              <a:rPr lang="zh-CN" altLang="en-US" sz="2800" dirty="0">
                <a:latin typeface="楷体" panose="02010609060101010101" pitchFamily="49" charset="-122"/>
                <a:ea typeface="楷体" panose="02010609060101010101" pitchFamily="49" charset="-122"/>
                <a:cs typeface="+mn-ea"/>
                <a:sym typeface="+mn-lt"/>
              </a:rPr>
              <a:t>徐鹏</a:t>
            </a:r>
            <a:r>
              <a:rPr lang="en-US" altLang="zh-CN" sz="2800" baseline="30000" dirty="0">
                <a:latin typeface="楷体" panose="02010609060101010101" pitchFamily="49" charset="-122"/>
                <a:ea typeface="楷体" panose="02010609060101010101" pitchFamily="49" charset="-122"/>
                <a:cs typeface="+mn-ea"/>
                <a:sym typeface="+mn-lt"/>
              </a:rPr>
              <a:t>3</a:t>
            </a:r>
          </a:p>
          <a:p>
            <a:pPr>
              <a:lnSpc>
                <a:spcPct val="150000"/>
              </a:lnSpc>
            </a:pPr>
            <a:endParaRPr lang="en-US" altLang="zh-CN" i="1" dirty="0">
              <a:latin typeface="+mn-lt"/>
              <a:cs typeface="+mn-ea"/>
              <a:sym typeface="+mn-lt"/>
            </a:endParaRPr>
          </a:p>
          <a:p>
            <a:pPr>
              <a:lnSpc>
                <a:spcPct val="150000"/>
              </a:lnSpc>
            </a:pPr>
            <a:r>
              <a:rPr lang="en-US" altLang="zh-CN" dirty="0">
                <a:latin typeface="+mn-lt"/>
                <a:cs typeface="+mn-ea"/>
                <a:sym typeface="+mn-lt"/>
              </a:rPr>
              <a:t>1</a:t>
            </a:r>
            <a:r>
              <a:rPr lang="zh-CN" altLang="en-US" dirty="0">
                <a:latin typeface="+mn-lt"/>
                <a:cs typeface="+mn-ea"/>
                <a:sym typeface="+mn-lt"/>
              </a:rPr>
              <a:t>长安大学地质工程与测绘学院</a:t>
            </a:r>
            <a:endParaRPr lang="en-US" altLang="zh-CN" dirty="0">
              <a:latin typeface="+mn-lt"/>
              <a:cs typeface="+mn-ea"/>
              <a:sym typeface="+mn-lt"/>
            </a:endParaRPr>
          </a:p>
          <a:p>
            <a:pPr>
              <a:lnSpc>
                <a:spcPct val="150000"/>
              </a:lnSpc>
            </a:pPr>
            <a:r>
              <a:rPr lang="en-US" altLang="zh-CN" dirty="0">
                <a:latin typeface="+mn-lt"/>
                <a:cs typeface="+mn-ea"/>
                <a:sym typeface="+mn-lt"/>
              </a:rPr>
              <a:t>2 </a:t>
            </a:r>
            <a:r>
              <a:rPr lang="zh-CN" altLang="en-US" dirty="0">
                <a:latin typeface="+mn-lt"/>
                <a:cs typeface="+mn-ea"/>
                <a:sym typeface="+mn-lt"/>
              </a:rPr>
              <a:t>兰州大学物理科学与技术学院</a:t>
            </a:r>
            <a:endParaRPr lang="en-US" altLang="zh-CN" dirty="0">
              <a:latin typeface="+mn-lt"/>
              <a:cs typeface="+mn-ea"/>
              <a:sym typeface="+mn-lt"/>
            </a:endParaRPr>
          </a:p>
          <a:p>
            <a:pPr>
              <a:lnSpc>
                <a:spcPct val="150000"/>
              </a:lnSpc>
            </a:pPr>
            <a:r>
              <a:rPr lang="en-US" altLang="zh-CN" dirty="0">
                <a:latin typeface="+mn-lt"/>
                <a:cs typeface="+mn-ea"/>
                <a:sym typeface="+mn-lt"/>
              </a:rPr>
              <a:t>3</a:t>
            </a:r>
            <a:r>
              <a:rPr lang="zh-CN" altLang="en-US" dirty="0">
                <a:latin typeface="+mn-lt"/>
                <a:cs typeface="+mn-ea"/>
                <a:sym typeface="+mn-lt"/>
              </a:rPr>
              <a:t>中国科学院力学研究所</a:t>
            </a:r>
            <a:endParaRPr lang="en-US" altLang="zh-CN" dirty="0">
              <a:latin typeface="+mn-lt"/>
              <a:cs typeface="+mn-ea"/>
              <a:sym typeface="+mn-lt"/>
            </a:endParaRPr>
          </a:p>
        </p:txBody>
      </p:sp>
      <p:pic>
        <p:nvPicPr>
          <p:cNvPr id="4" name="图片 3">
            <a:extLst>
              <a:ext uri="{FF2B5EF4-FFF2-40B4-BE49-F238E27FC236}">
                <a16:creationId xmlns:a16="http://schemas.microsoft.com/office/drawing/2014/main" id="{20B8A3D1-CE86-4FE4-B5EF-4C3F964E7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63378"/>
            <a:ext cx="2578832" cy="688908"/>
          </a:xfrm>
          <a:prstGeom prst="rect">
            <a:avLst/>
          </a:prstGeom>
        </p:spPr>
      </p:pic>
      <p:cxnSp>
        <p:nvCxnSpPr>
          <p:cNvPr id="7" name="直接连接符 6">
            <a:extLst>
              <a:ext uri="{FF2B5EF4-FFF2-40B4-BE49-F238E27FC236}">
                <a16:creationId xmlns:a16="http://schemas.microsoft.com/office/drawing/2014/main" id="{25358850-630D-4885-AC74-380102FA61EE}"/>
              </a:ext>
            </a:extLst>
          </p:cNvPr>
          <p:cNvCxnSpPr>
            <a:cxnSpLocks/>
          </p:cNvCxnSpPr>
          <p:nvPr/>
        </p:nvCxnSpPr>
        <p:spPr>
          <a:xfrm>
            <a:off x="17736" y="3568318"/>
            <a:ext cx="912626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5">
            <a:extLst>
              <a:ext uri="{FF2B5EF4-FFF2-40B4-BE49-F238E27FC236}">
                <a16:creationId xmlns:a16="http://schemas.microsoft.com/office/drawing/2014/main" id="{20081756-560D-47E7-B6B1-EFBB7621BC49}"/>
              </a:ext>
            </a:extLst>
          </p:cNvPr>
          <p:cNvSpPr txBox="1">
            <a:spLocks/>
          </p:cNvSpPr>
          <p:nvPr/>
        </p:nvSpPr>
        <p:spPr bwMode="auto">
          <a:xfrm>
            <a:off x="789112" y="2356080"/>
            <a:ext cx="7650608" cy="93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baseline="0">
                <a:solidFill>
                  <a:schemeClr val="bg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altLang="zh-CN" sz="2800" i="1" dirty="0">
                <a:latin typeface="+mj-ea"/>
                <a:cs typeface="+mn-ea"/>
                <a:sym typeface="+mn-lt"/>
              </a:rPr>
              <a:t>——</a:t>
            </a:r>
            <a:r>
              <a:rPr lang="zh-CN" altLang="en-US" sz="2800" i="1" dirty="0">
                <a:latin typeface="+mj-ea"/>
                <a:cs typeface="+mn-ea"/>
                <a:sym typeface="+mn-lt"/>
              </a:rPr>
              <a:t>标定方案与估计算法</a:t>
            </a:r>
            <a:endParaRPr lang="en-US" sz="2800" i="1" dirty="0">
              <a:latin typeface="+mj-ea"/>
              <a:cs typeface="+mn-ea"/>
              <a:sym typeface="+mn-lt"/>
            </a:endParaRPr>
          </a:p>
        </p:txBody>
      </p:sp>
      <p:sp>
        <p:nvSpPr>
          <p:cNvPr id="10" name="TextBox 5">
            <a:extLst>
              <a:ext uri="{FF2B5EF4-FFF2-40B4-BE49-F238E27FC236}">
                <a16:creationId xmlns:a16="http://schemas.microsoft.com/office/drawing/2014/main" id="{1CE0CFB3-267D-47B8-AD15-CBC9CB3F3529}"/>
              </a:ext>
            </a:extLst>
          </p:cNvPr>
          <p:cNvSpPr txBox="1"/>
          <p:nvPr/>
        </p:nvSpPr>
        <p:spPr>
          <a:xfrm>
            <a:off x="7398072" y="6035907"/>
            <a:ext cx="1728192" cy="458715"/>
          </a:xfrm>
          <a:prstGeom prst="rect">
            <a:avLst/>
          </a:prstGeom>
          <a:noFill/>
        </p:spPr>
        <p:txBody>
          <a:bodyPr wrap="square" rtlCol="0">
            <a:spAutoFit/>
          </a:bodyPr>
          <a:lstStyle/>
          <a:p>
            <a:pPr>
              <a:lnSpc>
                <a:spcPct val="150000"/>
              </a:lnSpc>
            </a:pPr>
            <a:r>
              <a:rPr lang="en-US" altLang="zh-CN" dirty="0">
                <a:latin typeface="+mn-lt"/>
                <a:cs typeface="+mn-ea"/>
                <a:sym typeface="+mn-lt"/>
              </a:rPr>
              <a:t>2021-11-23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频率域估计算法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2" name="文本框 1">
            <a:extLst>
              <a:ext uri="{FF2B5EF4-FFF2-40B4-BE49-F238E27FC236}">
                <a16:creationId xmlns:a16="http://schemas.microsoft.com/office/drawing/2014/main" id="{01632E27-4C7F-46A5-9950-40D7D66DE08A}"/>
              </a:ext>
            </a:extLst>
          </p:cNvPr>
          <p:cNvSpPr txBox="1"/>
          <p:nvPr/>
        </p:nvSpPr>
        <p:spPr>
          <a:xfrm>
            <a:off x="179512" y="1772816"/>
            <a:ext cx="2664296" cy="461665"/>
          </a:xfrm>
          <a:prstGeom prst="rect">
            <a:avLst/>
          </a:prstGeom>
          <a:solidFill>
            <a:schemeClr val="accent2">
              <a:lumMod val="20000"/>
              <a:lumOff val="80000"/>
            </a:schemeClr>
          </a:solidFill>
          <a:ln>
            <a:solidFill>
              <a:schemeClr val="accent2">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dist"/>
            <a:r>
              <a:rPr lang="zh-CN" altLang="en-US" sz="2400" dirty="0"/>
              <a:t>参数消元法</a:t>
            </a:r>
          </a:p>
        </p:txBody>
      </p:sp>
      <p:sp>
        <p:nvSpPr>
          <p:cNvPr id="7" name="Rectangle 2">
            <a:extLst>
              <a:ext uri="{FF2B5EF4-FFF2-40B4-BE49-F238E27FC236}">
                <a16:creationId xmlns:a16="http://schemas.microsoft.com/office/drawing/2014/main" id="{8A88866F-475A-438A-9F02-E2B7ED68B8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a:extLst>
              <a:ext uri="{FF2B5EF4-FFF2-40B4-BE49-F238E27FC236}">
                <a16:creationId xmlns:a16="http://schemas.microsoft.com/office/drawing/2014/main" id="{132A66B5-60BF-4A9E-959C-05E355A414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24">
            <a:extLst>
              <a:ext uri="{FF2B5EF4-FFF2-40B4-BE49-F238E27FC236}">
                <a16:creationId xmlns:a16="http://schemas.microsoft.com/office/drawing/2014/main" id="{071C021E-ABC5-4ACE-B9F1-26DB067E46E4}"/>
              </a:ext>
            </a:extLst>
          </p:cNvPr>
          <p:cNvSpPr txBox="1"/>
          <p:nvPr/>
        </p:nvSpPr>
        <p:spPr>
          <a:xfrm>
            <a:off x="598625" y="2327779"/>
            <a:ext cx="7946746" cy="707886"/>
          </a:xfrm>
          <a:prstGeom prst="rect">
            <a:avLst/>
          </a:prstGeom>
          <a:solidFill>
            <a:schemeClr val="accent4">
              <a:lumMod val="40000"/>
              <a:lumOff val="60000"/>
            </a:schemeClr>
          </a:solidFill>
          <a:ln>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000" dirty="0"/>
              <a:t>理想情况下，单次子机动仅有两个敏感参数，而待估计参数为六个，因此需减少参数。将</a:t>
            </a:r>
            <a:r>
              <a:rPr lang="zh-CN" altLang="en-US" sz="2000" b="1" dirty="0"/>
              <a:t>观测法方程</a:t>
            </a:r>
            <a:r>
              <a:rPr lang="zh-CN" altLang="en-US" sz="2000" dirty="0"/>
              <a:t>表示如下，</a:t>
            </a:r>
            <a:endParaRPr lang="en-US" altLang="zh-CN" sz="2000" dirty="0"/>
          </a:p>
        </p:txBody>
      </p:sp>
      <p:sp>
        <p:nvSpPr>
          <p:cNvPr id="27" name="文本框 26">
            <a:extLst>
              <a:ext uri="{FF2B5EF4-FFF2-40B4-BE49-F238E27FC236}">
                <a16:creationId xmlns:a16="http://schemas.microsoft.com/office/drawing/2014/main" id="{132C2C37-EBF2-4D35-9EFF-0A3C414830A0}"/>
              </a:ext>
            </a:extLst>
          </p:cNvPr>
          <p:cNvSpPr txBox="1"/>
          <p:nvPr/>
        </p:nvSpPr>
        <p:spPr>
          <a:xfrm>
            <a:off x="225654" y="6014856"/>
            <a:ext cx="8692689" cy="384721"/>
          </a:xfrm>
          <a:prstGeom prst="rect">
            <a:avLst/>
          </a:prstGeom>
          <a:solidFill>
            <a:schemeClr val="accent1"/>
          </a:solidFill>
          <a:ln>
            <a:solidFill>
              <a:schemeClr val="accent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900" dirty="0"/>
              <a:t>该方法同样适用于时间域估计算法。</a:t>
            </a:r>
          </a:p>
        </p:txBody>
      </p:sp>
      <p:graphicFrame>
        <p:nvGraphicFramePr>
          <p:cNvPr id="6" name="对象 5">
            <a:extLst>
              <a:ext uri="{FF2B5EF4-FFF2-40B4-BE49-F238E27FC236}">
                <a16:creationId xmlns:a16="http://schemas.microsoft.com/office/drawing/2014/main" id="{71D00153-A77A-4651-8958-8D5FB3BC24B3}"/>
              </a:ext>
            </a:extLst>
          </p:cNvPr>
          <p:cNvGraphicFramePr>
            <a:graphicFrameLocks noChangeAspect="1"/>
          </p:cNvGraphicFramePr>
          <p:nvPr>
            <p:extLst>
              <p:ext uri="{D42A27DB-BD31-4B8C-83A1-F6EECF244321}">
                <p14:modId xmlns:p14="http://schemas.microsoft.com/office/powerpoint/2010/main" val="3000033217"/>
              </p:ext>
            </p:extLst>
          </p:nvPr>
        </p:nvGraphicFramePr>
        <p:xfrm>
          <a:off x="2863915" y="3047356"/>
          <a:ext cx="2890572" cy="792088"/>
        </p:xfrm>
        <a:graphic>
          <a:graphicData uri="http://schemas.openxmlformats.org/presentationml/2006/ole">
            <mc:AlternateContent xmlns:mc="http://schemas.openxmlformats.org/markup-compatibility/2006">
              <mc:Choice xmlns:v="urn:schemas-microsoft-com:vml" Requires="v">
                <p:oleObj spid="_x0000_s10284" name="AxMath" r:id="rId4" imgW="1668600" imgH="457200" progId="Equation.AxMath">
                  <p:embed/>
                </p:oleObj>
              </mc:Choice>
              <mc:Fallback>
                <p:oleObj name="AxMath" r:id="rId4" imgW="1668600" imgH="457200" progId="Equation.AxMath">
                  <p:embed/>
                  <p:pic>
                    <p:nvPicPr>
                      <p:cNvPr id="0" name=""/>
                      <p:cNvPicPr/>
                      <p:nvPr/>
                    </p:nvPicPr>
                    <p:blipFill>
                      <a:blip r:embed="rId5"/>
                      <a:stretch>
                        <a:fillRect/>
                      </a:stretch>
                    </p:blipFill>
                    <p:spPr>
                      <a:xfrm>
                        <a:off x="2863915" y="3047356"/>
                        <a:ext cx="2890572" cy="79208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0211C0A-1711-4517-999C-5946B732C0EF}"/>
              </a:ext>
            </a:extLst>
          </p:cNvPr>
          <p:cNvGraphicFramePr>
            <a:graphicFrameLocks noChangeAspect="1"/>
          </p:cNvGraphicFramePr>
          <p:nvPr>
            <p:extLst>
              <p:ext uri="{D42A27DB-BD31-4B8C-83A1-F6EECF244321}">
                <p14:modId xmlns:p14="http://schemas.microsoft.com/office/powerpoint/2010/main" val="4223932776"/>
              </p:ext>
            </p:extLst>
          </p:nvPr>
        </p:nvGraphicFramePr>
        <p:xfrm>
          <a:off x="3090495" y="3969066"/>
          <a:ext cx="2437411" cy="384721"/>
        </p:xfrm>
        <a:graphic>
          <a:graphicData uri="http://schemas.openxmlformats.org/presentationml/2006/ole">
            <mc:AlternateContent xmlns:mc="http://schemas.openxmlformats.org/markup-compatibility/2006">
              <mc:Choice xmlns:v="urn:schemas-microsoft-com:vml" Requires="v">
                <p:oleObj spid="_x0000_s10285" name="AxMath" r:id="rId6" imgW="1529280" imgH="241560" progId="Equation.AxMath">
                  <p:embed/>
                </p:oleObj>
              </mc:Choice>
              <mc:Fallback>
                <p:oleObj name="AxMath" r:id="rId6" imgW="1529280" imgH="241560" progId="Equation.AxMath">
                  <p:embed/>
                  <p:pic>
                    <p:nvPicPr>
                      <p:cNvPr id="0" name=""/>
                      <p:cNvPicPr/>
                      <p:nvPr/>
                    </p:nvPicPr>
                    <p:blipFill>
                      <a:blip r:embed="rId7"/>
                      <a:stretch>
                        <a:fillRect/>
                      </a:stretch>
                    </p:blipFill>
                    <p:spPr>
                      <a:xfrm>
                        <a:off x="3090495" y="3969066"/>
                        <a:ext cx="2437411" cy="384721"/>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2FC04738-8988-431A-859F-BB4BE5EDD6DE}"/>
              </a:ext>
            </a:extLst>
          </p:cNvPr>
          <p:cNvGraphicFramePr>
            <a:graphicFrameLocks noChangeAspect="1"/>
          </p:cNvGraphicFramePr>
          <p:nvPr>
            <p:extLst>
              <p:ext uri="{D42A27DB-BD31-4B8C-83A1-F6EECF244321}">
                <p14:modId xmlns:p14="http://schemas.microsoft.com/office/powerpoint/2010/main" val="2114112007"/>
              </p:ext>
            </p:extLst>
          </p:nvPr>
        </p:nvGraphicFramePr>
        <p:xfrm>
          <a:off x="1705852" y="4448060"/>
          <a:ext cx="5672138" cy="1123950"/>
        </p:xfrm>
        <a:graphic>
          <a:graphicData uri="http://schemas.openxmlformats.org/presentationml/2006/ole">
            <mc:AlternateContent xmlns:mc="http://schemas.openxmlformats.org/markup-compatibility/2006">
              <mc:Choice xmlns:v="urn:schemas-microsoft-com:vml" Requires="v">
                <p:oleObj spid="_x0000_s10286" name="AxMath" r:id="rId8" imgW="3478680" imgH="688680" progId="Equation.AxMath">
                  <p:embed/>
                </p:oleObj>
              </mc:Choice>
              <mc:Fallback>
                <p:oleObj name="AxMath" r:id="rId8" imgW="3478680" imgH="688680" progId="Equation.AxMath">
                  <p:embed/>
                  <p:pic>
                    <p:nvPicPr>
                      <p:cNvPr id="0" name=""/>
                      <p:cNvPicPr/>
                      <p:nvPr/>
                    </p:nvPicPr>
                    <p:blipFill>
                      <a:blip r:embed="rId9"/>
                      <a:stretch>
                        <a:fillRect/>
                      </a:stretch>
                    </p:blipFill>
                    <p:spPr>
                      <a:xfrm>
                        <a:off x="1705852" y="4448060"/>
                        <a:ext cx="5672138" cy="1123950"/>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F61305B0-6460-47CB-9095-14DDDFFE4000}"/>
              </a:ext>
            </a:extLst>
          </p:cNvPr>
          <p:cNvSpPr txBox="1"/>
          <p:nvPr/>
        </p:nvSpPr>
        <p:spPr>
          <a:xfrm>
            <a:off x="827584" y="3969066"/>
            <a:ext cx="2262911" cy="338554"/>
          </a:xfrm>
          <a:prstGeom prst="rect">
            <a:avLst/>
          </a:prstGeom>
          <a:noFill/>
        </p:spPr>
        <p:txBody>
          <a:bodyPr wrap="square" rtlCol="0">
            <a:spAutoFit/>
          </a:bodyPr>
          <a:lstStyle/>
          <a:p>
            <a:r>
              <a:rPr lang="zh-CN" altLang="en-US" sz="1600" i="1" dirty="0"/>
              <a:t>第二行表示非敏感参数</a:t>
            </a:r>
          </a:p>
        </p:txBody>
      </p:sp>
    </p:spTree>
    <p:custDataLst>
      <p:tags r:id="rId2"/>
    </p:custDataLst>
    <p:extLst>
      <p:ext uri="{BB962C8B-B14F-4D97-AF65-F5344CB8AC3E}">
        <p14:creationId xmlns:p14="http://schemas.microsoft.com/office/powerpoint/2010/main" val="251042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时间域估计算法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文本框 5">
            <a:extLst>
              <a:ext uri="{FF2B5EF4-FFF2-40B4-BE49-F238E27FC236}">
                <a16:creationId xmlns:a16="http://schemas.microsoft.com/office/drawing/2014/main" id="{36330D0C-F332-47A3-B8F7-38A5EB759271}"/>
              </a:ext>
            </a:extLst>
          </p:cNvPr>
          <p:cNvSpPr txBox="1"/>
          <p:nvPr/>
        </p:nvSpPr>
        <p:spPr>
          <a:xfrm>
            <a:off x="323528" y="1740693"/>
            <a:ext cx="1944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时间域观测方程：</a:t>
            </a:r>
          </a:p>
        </p:txBody>
      </p:sp>
      <p:graphicFrame>
        <p:nvGraphicFramePr>
          <p:cNvPr id="8" name="对象 7">
            <a:extLst>
              <a:ext uri="{FF2B5EF4-FFF2-40B4-BE49-F238E27FC236}">
                <a16:creationId xmlns:a16="http://schemas.microsoft.com/office/drawing/2014/main" id="{BB5CD077-9196-4F2A-9CA7-5448F22431DE}"/>
              </a:ext>
            </a:extLst>
          </p:cNvPr>
          <p:cNvGraphicFramePr>
            <a:graphicFrameLocks noChangeAspect="1"/>
          </p:cNvGraphicFramePr>
          <p:nvPr>
            <p:extLst>
              <p:ext uri="{D42A27DB-BD31-4B8C-83A1-F6EECF244321}">
                <p14:modId xmlns:p14="http://schemas.microsoft.com/office/powerpoint/2010/main" val="3508242866"/>
              </p:ext>
            </p:extLst>
          </p:nvPr>
        </p:nvGraphicFramePr>
        <p:xfrm>
          <a:off x="2483768" y="1713036"/>
          <a:ext cx="3494088" cy="471487"/>
        </p:xfrm>
        <a:graphic>
          <a:graphicData uri="http://schemas.openxmlformats.org/presentationml/2006/ole">
            <mc:AlternateContent xmlns:mc="http://schemas.openxmlformats.org/markup-compatibility/2006">
              <mc:Choice xmlns:v="urn:schemas-microsoft-com:vml" Requires="v">
                <p:oleObj spid="_x0000_s8217" name="AxMath" r:id="rId4" imgW="1780200" imgH="239400" progId="Equation.AxMath">
                  <p:embed/>
                </p:oleObj>
              </mc:Choice>
              <mc:Fallback>
                <p:oleObj name="AxMath" r:id="rId4" imgW="1780200" imgH="23940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5"/>
                      <a:stretch>
                        <a:fillRect/>
                      </a:stretch>
                    </p:blipFill>
                    <p:spPr>
                      <a:xfrm>
                        <a:off x="2483768" y="1713036"/>
                        <a:ext cx="3494088" cy="471487"/>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15CEE2FC-04AA-422C-9C17-B291CC617A68}"/>
              </a:ext>
            </a:extLst>
          </p:cNvPr>
          <p:cNvSpPr txBox="1"/>
          <p:nvPr/>
        </p:nvSpPr>
        <p:spPr>
          <a:xfrm>
            <a:off x="323528" y="2248398"/>
            <a:ext cx="8496944" cy="646331"/>
          </a:xfrm>
          <a:prstGeom prst="rect">
            <a:avLst/>
          </a:prstGeom>
          <a:solidFill>
            <a:schemeClr val="accent5">
              <a:lumMod val="20000"/>
              <a:lumOff val="8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时间域最小二乘估计的主要问题：</a:t>
            </a:r>
            <a:r>
              <a:rPr lang="zh-CN" altLang="en-US" b="1" dirty="0"/>
              <a:t>信噪比低、噪声模型未知、模型矩阵条件数大与偏置未知</a:t>
            </a:r>
            <a:r>
              <a:rPr lang="zh-CN" altLang="en-US" dirty="0"/>
              <a:t>等</a:t>
            </a:r>
            <a:endParaRPr lang="en-US" altLang="zh-CN" dirty="0"/>
          </a:p>
        </p:txBody>
      </p:sp>
      <p:pic>
        <p:nvPicPr>
          <p:cNvPr id="9" name="图片 8">
            <a:extLst>
              <a:ext uri="{FF2B5EF4-FFF2-40B4-BE49-F238E27FC236}">
                <a16:creationId xmlns:a16="http://schemas.microsoft.com/office/drawing/2014/main" id="{958E1B73-D607-4D21-826A-83359C67E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9915" y="3019890"/>
            <a:ext cx="2892525" cy="3413623"/>
          </a:xfrm>
          <a:prstGeom prst="rect">
            <a:avLst/>
          </a:prstGeom>
        </p:spPr>
      </p:pic>
      <p:pic>
        <p:nvPicPr>
          <p:cNvPr id="24" name="图片 23">
            <a:extLst>
              <a:ext uri="{FF2B5EF4-FFF2-40B4-BE49-F238E27FC236}">
                <a16:creationId xmlns:a16="http://schemas.microsoft.com/office/drawing/2014/main" id="{D9D45557-B64A-4959-9D6F-0A7676FFC5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0968" y="4209763"/>
            <a:ext cx="4101852" cy="2223750"/>
          </a:xfrm>
          <a:prstGeom prst="rect">
            <a:avLst/>
          </a:prstGeom>
        </p:spPr>
      </p:pic>
      <p:sp>
        <p:nvSpPr>
          <p:cNvPr id="25" name="文本框 24">
            <a:extLst>
              <a:ext uri="{FF2B5EF4-FFF2-40B4-BE49-F238E27FC236}">
                <a16:creationId xmlns:a16="http://schemas.microsoft.com/office/drawing/2014/main" id="{6764E55E-7AE7-4321-A28F-4039479AA955}"/>
              </a:ext>
            </a:extLst>
          </p:cNvPr>
          <p:cNvSpPr txBox="1"/>
          <p:nvPr/>
        </p:nvSpPr>
        <p:spPr>
          <a:xfrm>
            <a:off x="323528" y="3033102"/>
            <a:ext cx="5184576" cy="1077218"/>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a:t>解决方案：</a:t>
            </a:r>
            <a:endParaRPr lang="en-US" altLang="zh-CN" sz="1600" dirty="0"/>
          </a:p>
          <a:p>
            <a:r>
              <a:rPr lang="en-US" altLang="zh-CN" sz="1600" dirty="0"/>
              <a:t>    1. </a:t>
            </a:r>
            <a:r>
              <a:rPr lang="zh-CN" altLang="en-US" sz="1600" dirty="0"/>
              <a:t>滤波；</a:t>
            </a:r>
            <a:endParaRPr lang="en-US" altLang="zh-CN" sz="1600" dirty="0"/>
          </a:p>
          <a:p>
            <a:r>
              <a:rPr lang="en-US" altLang="zh-CN" sz="1600" dirty="0"/>
              <a:t>    2. </a:t>
            </a:r>
            <a:r>
              <a:rPr lang="zh-CN" altLang="en-US" sz="1600" dirty="0"/>
              <a:t>通过</a:t>
            </a:r>
            <a:r>
              <a:rPr lang="en-US" altLang="zh-CN" sz="1600" dirty="0"/>
              <a:t>VCE</a:t>
            </a:r>
            <a:r>
              <a:rPr lang="zh-CN" altLang="en-US" sz="1600" dirty="0"/>
              <a:t>寻找噪声</a:t>
            </a:r>
            <a:r>
              <a:rPr lang="en-US" altLang="zh-CN" sz="1600" dirty="0"/>
              <a:t>variance-covariance</a:t>
            </a:r>
            <a:r>
              <a:rPr lang="zh-CN" altLang="en-US" sz="1600" dirty="0"/>
              <a:t>矩阵；</a:t>
            </a:r>
            <a:endParaRPr lang="en-US" altLang="zh-CN" sz="1600" dirty="0"/>
          </a:p>
          <a:p>
            <a:r>
              <a:rPr lang="en-US" altLang="zh-CN" sz="1600" dirty="0"/>
              <a:t>    3. </a:t>
            </a:r>
            <a:r>
              <a:rPr lang="zh-CN" altLang="en-US" sz="1600" dirty="0"/>
              <a:t>正则化或加入先验信息。</a:t>
            </a:r>
            <a:endParaRPr lang="en-US" altLang="zh-CN" sz="1600" dirty="0"/>
          </a:p>
        </p:txBody>
      </p:sp>
      <p:sp>
        <p:nvSpPr>
          <p:cNvPr id="27" name="文本框 26">
            <a:extLst>
              <a:ext uri="{FF2B5EF4-FFF2-40B4-BE49-F238E27FC236}">
                <a16:creationId xmlns:a16="http://schemas.microsoft.com/office/drawing/2014/main" id="{77654557-0C11-43BE-AF60-4ABC1DF39E51}"/>
              </a:ext>
            </a:extLst>
          </p:cNvPr>
          <p:cNvSpPr txBox="1"/>
          <p:nvPr/>
        </p:nvSpPr>
        <p:spPr>
          <a:xfrm>
            <a:off x="6384949" y="3140555"/>
            <a:ext cx="140245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1200" dirty="0"/>
              <a:t>Cond(total): 72e3</a:t>
            </a:r>
          </a:p>
          <a:p>
            <a:pPr algn="ctr"/>
            <a:r>
              <a:rPr lang="en-US" altLang="zh-CN" sz="1200" dirty="0"/>
              <a:t>Cond(</a:t>
            </a:r>
            <a:r>
              <a:rPr lang="en-US" altLang="zh-CN" sz="1200" dirty="0" err="1"/>
              <a:t>sens</a:t>
            </a:r>
            <a:r>
              <a:rPr lang="en-US" altLang="zh-CN" sz="1200" dirty="0"/>
              <a:t>): 81</a:t>
            </a:r>
          </a:p>
          <a:p>
            <a:pPr algn="ctr"/>
            <a:r>
              <a:rPr lang="en-US" altLang="zh-CN" sz="1200" dirty="0"/>
              <a:t>Cond(</a:t>
            </a:r>
            <a:r>
              <a:rPr lang="en-US" altLang="zh-CN" sz="1200" dirty="0" err="1"/>
              <a:t>insens</a:t>
            </a:r>
            <a:r>
              <a:rPr lang="en-US" altLang="zh-CN" sz="1200" dirty="0"/>
              <a:t>): 50e3</a:t>
            </a:r>
          </a:p>
        </p:txBody>
      </p:sp>
    </p:spTree>
    <p:custDataLst>
      <p:tags r:id="rId2"/>
    </p:custDataLst>
    <p:extLst>
      <p:ext uri="{BB962C8B-B14F-4D97-AF65-F5344CB8AC3E}">
        <p14:creationId xmlns:p14="http://schemas.microsoft.com/office/powerpoint/2010/main" val="743020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时间域估计算法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文本框 5">
            <a:extLst>
              <a:ext uri="{FF2B5EF4-FFF2-40B4-BE49-F238E27FC236}">
                <a16:creationId xmlns:a16="http://schemas.microsoft.com/office/drawing/2014/main" id="{36330D0C-F332-47A3-B8F7-38A5EB759271}"/>
              </a:ext>
            </a:extLst>
          </p:cNvPr>
          <p:cNvSpPr txBox="1"/>
          <p:nvPr/>
        </p:nvSpPr>
        <p:spPr>
          <a:xfrm>
            <a:off x="323528" y="1856446"/>
            <a:ext cx="1944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时间域观测方程：</a:t>
            </a:r>
          </a:p>
        </p:txBody>
      </p:sp>
      <p:graphicFrame>
        <p:nvGraphicFramePr>
          <p:cNvPr id="8" name="对象 7">
            <a:extLst>
              <a:ext uri="{FF2B5EF4-FFF2-40B4-BE49-F238E27FC236}">
                <a16:creationId xmlns:a16="http://schemas.microsoft.com/office/drawing/2014/main" id="{BB5CD077-9196-4F2A-9CA7-5448F22431DE}"/>
              </a:ext>
            </a:extLst>
          </p:cNvPr>
          <p:cNvGraphicFramePr>
            <a:graphicFrameLocks noChangeAspect="1"/>
          </p:cNvGraphicFramePr>
          <p:nvPr/>
        </p:nvGraphicFramePr>
        <p:xfrm>
          <a:off x="2555776" y="1805369"/>
          <a:ext cx="3494088" cy="471487"/>
        </p:xfrm>
        <a:graphic>
          <a:graphicData uri="http://schemas.openxmlformats.org/presentationml/2006/ole">
            <mc:AlternateContent xmlns:mc="http://schemas.openxmlformats.org/markup-compatibility/2006">
              <mc:Choice xmlns:v="urn:schemas-microsoft-com:vml" Requires="v">
                <p:oleObj spid="_x0000_s9271" name="AxMath" r:id="rId4" imgW="1780200" imgH="239400" progId="Equation.AxMath">
                  <p:embed/>
                </p:oleObj>
              </mc:Choice>
              <mc:Fallback>
                <p:oleObj name="AxMath" r:id="rId4" imgW="1780200" imgH="23940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5"/>
                      <a:stretch>
                        <a:fillRect/>
                      </a:stretch>
                    </p:blipFill>
                    <p:spPr>
                      <a:xfrm>
                        <a:off x="2555776" y="1805369"/>
                        <a:ext cx="3494088" cy="471487"/>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15CEE2FC-04AA-422C-9C17-B291CC617A68}"/>
              </a:ext>
            </a:extLst>
          </p:cNvPr>
          <p:cNvSpPr txBox="1"/>
          <p:nvPr/>
        </p:nvSpPr>
        <p:spPr>
          <a:xfrm>
            <a:off x="323528" y="2608808"/>
            <a:ext cx="1152128" cy="369332"/>
          </a:xfrm>
          <a:prstGeom prst="rect">
            <a:avLst/>
          </a:prstGeom>
          <a:solidFill>
            <a:schemeClr val="accent5">
              <a:lumMod val="20000"/>
              <a:lumOff val="8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dist"/>
            <a:r>
              <a:rPr lang="zh-CN" altLang="en-US" dirty="0"/>
              <a:t>滤波算法</a:t>
            </a:r>
          </a:p>
        </p:txBody>
      </p:sp>
      <p:sp>
        <p:nvSpPr>
          <p:cNvPr id="10" name="矩形: 圆角 9">
            <a:extLst>
              <a:ext uri="{FF2B5EF4-FFF2-40B4-BE49-F238E27FC236}">
                <a16:creationId xmlns:a16="http://schemas.microsoft.com/office/drawing/2014/main" id="{770C09AF-E80B-4693-9EEC-7D5C97087061}"/>
              </a:ext>
            </a:extLst>
          </p:cNvPr>
          <p:cNvSpPr/>
          <p:nvPr/>
        </p:nvSpPr>
        <p:spPr>
          <a:xfrm>
            <a:off x="292413" y="3629286"/>
            <a:ext cx="4107153" cy="167350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2651601-06A3-416A-9F1D-AECBEC33B9A7}"/>
              </a:ext>
            </a:extLst>
          </p:cNvPr>
          <p:cNvSpPr txBox="1"/>
          <p:nvPr/>
        </p:nvSpPr>
        <p:spPr>
          <a:xfrm>
            <a:off x="634529" y="3771135"/>
            <a:ext cx="2589591" cy="369332"/>
          </a:xfrm>
          <a:prstGeom prst="rect">
            <a:avLst/>
          </a:prstGeom>
          <a:noFill/>
        </p:spPr>
        <p:txBody>
          <a:bodyPr wrap="square" rtlCol="0">
            <a:spAutoFit/>
          </a:bodyPr>
          <a:lstStyle/>
          <a:p>
            <a:r>
              <a:rPr lang="en-US" altLang="zh-CN" u="sng" dirty="0"/>
              <a:t>1. </a:t>
            </a:r>
            <a:r>
              <a:rPr lang="zh-CN" altLang="en-US" u="sng" dirty="0"/>
              <a:t>窗函数</a:t>
            </a:r>
            <a:r>
              <a:rPr lang="en-US" altLang="zh-CN" u="sng" dirty="0"/>
              <a:t>FIR</a:t>
            </a:r>
            <a:r>
              <a:rPr lang="zh-CN" altLang="en-US" u="sng" dirty="0"/>
              <a:t>滤波</a:t>
            </a:r>
          </a:p>
        </p:txBody>
      </p:sp>
      <p:graphicFrame>
        <p:nvGraphicFramePr>
          <p:cNvPr id="12" name="对象 11">
            <a:extLst>
              <a:ext uri="{FF2B5EF4-FFF2-40B4-BE49-F238E27FC236}">
                <a16:creationId xmlns:a16="http://schemas.microsoft.com/office/drawing/2014/main" id="{52F9630A-86DB-4614-97B6-E6118E1A68D1}"/>
              </a:ext>
            </a:extLst>
          </p:cNvPr>
          <p:cNvGraphicFramePr>
            <a:graphicFrameLocks noChangeAspect="1"/>
          </p:cNvGraphicFramePr>
          <p:nvPr>
            <p:extLst>
              <p:ext uri="{D42A27DB-BD31-4B8C-83A1-F6EECF244321}">
                <p14:modId xmlns:p14="http://schemas.microsoft.com/office/powerpoint/2010/main" val="1496122467"/>
              </p:ext>
            </p:extLst>
          </p:nvPr>
        </p:nvGraphicFramePr>
        <p:xfrm>
          <a:off x="1760711" y="4195091"/>
          <a:ext cx="915987" cy="387350"/>
        </p:xfrm>
        <a:graphic>
          <a:graphicData uri="http://schemas.openxmlformats.org/presentationml/2006/ole">
            <mc:AlternateContent xmlns:mc="http://schemas.openxmlformats.org/markup-compatibility/2006">
              <mc:Choice xmlns:v="urn:schemas-microsoft-com:vml" Requires="v">
                <p:oleObj spid="_x0000_s9272" name="AxMath" r:id="rId6" imgW="564840" imgH="239040" progId="Equation.AxMath">
                  <p:embed/>
                </p:oleObj>
              </mc:Choice>
              <mc:Fallback>
                <p:oleObj name="AxMath" r:id="rId6" imgW="564840" imgH="239040" progId="Equation.AxMath">
                  <p:embed/>
                  <p:pic>
                    <p:nvPicPr>
                      <p:cNvPr id="38" name="对象 37">
                        <a:extLst>
                          <a:ext uri="{FF2B5EF4-FFF2-40B4-BE49-F238E27FC236}">
                            <a16:creationId xmlns:a16="http://schemas.microsoft.com/office/drawing/2014/main" id="{9894B83C-F45D-42ED-A458-1351AC858CCC}"/>
                          </a:ext>
                        </a:extLst>
                      </p:cNvPr>
                      <p:cNvPicPr/>
                      <p:nvPr/>
                    </p:nvPicPr>
                    <p:blipFill>
                      <a:blip r:embed="rId7"/>
                      <a:stretch>
                        <a:fillRect/>
                      </a:stretch>
                    </p:blipFill>
                    <p:spPr>
                      <a:xfrm>
                        <a:off x="1760711" y="4195091"/>
                        <a:ext cx="915987" cy="387350"/>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6BCC0FB1-1D92-447E-A1C5-74575E566702}"/>
              </a:ext>
            </a:extLst>
          </p:cNvPr>
          <p:cNvSpPr txBox="1"/>
          <p:nvPr/>
        </p:nvSpPr>
        <p:spPr>
          <a:xfrm>
            <a:off x="705187" y="4673815"/>
            <a:ext cx="3384377" cy="369332"/>
          </a:xfrm>
          <a:prstGeom prst="rect">
            <a:avLst/>
          </a:prstGeom>
          <a:solidFill>
            <a:schemeClr val="accent4">
              <a:lumMod val="20000"/>
              <a:lumOff val="80000"/>
            </a:schemeClr>
          </a:solidFill>
        </p:spPr>
        <p:txBody>
          <a:bodyPr wrap="square" rtlCol="0">
            <a:spAutoFit/>
          </a:bodyPr>
          <a:lstStyle/>
          <a:p>
            <a:r>
              <a:rPr lang="zh-CN" altLang="en-US" dirty="0"/>
              <a:t>对噪声压制能力强，但损失数据</a:t>
            </a:r>
            <a:endParaRPr lang="en-US" altLang="zh-CN" dirty="0"/>
          </a:p>
        </p:txBody>
      </p:sp>
      <p:sp>
        <p:nvSpPr>
          <p:cNvPr id="14" name="矩形: 圆角 13">
            <a:extLst>
              <a:ext uri="{FF2B5EF4-FFF2-40B4-BE49-F238E27FC236}">
                <a16:creationId xmlns:a16="http://schemas.microsoft.com/office/drawing/2014/main" id="{AB5AA377-C434-41E2-AC9E-7E7583F292A1}"/>
              </a:ext>
            </a:extLst>
          </p:cNvPr>
          <p:cNvSpPr/>
          <p:nvPr/>
        </p:nvSpPr>
        <p:spPr>
          <a:xfrm>
            <a:off x="4660530" y="2899309"/>
            <a:ext cx="4107153" cy="313346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569B180-091D-4D46-AE6E-6D6DFD5E96D7}"/>
              </a:ext>
            </a:extLst>
          </p:cNvPr>
          <p:cNvSpPr txBox="1"/>
          <p:nvPr/>
        </p:nvSpPr>
        <p:spPr>
          <a:xfrm>
            <a:off x="5029804" y="3063377"/>
            <a:ext cx="2589591" cy="369332"/>
          </a:xfrm>
          <a:prstGeom prst="rect">
            <a:avLst/>
          </a:prstGeom>
          <a:noFill/>
        </p:spPr>
        <p:txBody>
          <a:bodyPr wrap="square" rtlCol="0">
            <a:spAutoFit/>
          </a:bodyPr>
          <a:lstStyle/>
          <a:p>
            <a:r>
              <a:rPr lang="en-US" altLang="zh-CN" u="sng" dirty="0"/>
              <a:t>2. </a:t>
            </a:r>
            <a:r>
              <a:rPr lang="zh-CN" altLang="en-US" u="sng" dirty="0"/>
              <a:t>差分滤波</a:t>
            </a:r>
          </a:p>
        </p:txBody>
      </p:sp>
      <p:graphicFrame>
        <p:nvGraphicFramePr>
          <p:cNvPr id="16" name="对象 15">
            <a:extLst>
              <a:ext uri="{FF2B5EF4-FFF2-40B4-BE49-F238E27FC236}">
                <a16:creationId xmlns:a16="http://schemas.microsoft.com/office/drawing/2014/main" id="{31CA58E2-7F41-43D6-9029-4689253483F8}"/>
              </a:ext>
            </a:extLst>
          </p:cNvPr>
          <p:cNvGraphicFramePr>
            <a:graphicFrameLocks noChangeAspect="1"/>
          </p:cNvGraphicFramePr>
          <p:nvPr>
            <p:extLst>
              <p:ext uri="{D42A27DB-BD31-4B8C-83A1-F6EECF244321}">
                <p14:modId xmlns:p14="http://schemas.microsoft.com/office/powerpoint/2010/main" val="3731894549"/>
              </p:ext>
            </p:extLst>
          </p:nvPr>
        </p:nvGraphicFramePr>
        <p:xfrm>
          <a:off x="4937669" y="3406010"/>
          <a:ext cx="3576637" cy="909638"/>
        </p:xfrm>
        <a:graphic>
          <a:graphicData uri="http://schemas.openxmlformats.org/presentationml/2006/ole">
            <mc:AlternateContent xmlns:mc="http://schemas.openxmlformats.org/markup-compatibility/2006">
              <mc:Choice xmlns:v="urn:schemas-microsoft-com:vml" Requires="v">
                <p:oleObj spid="_x0000_s9273" name="AxMath" r:id="rId8" imgW="1970280" imgH="502560" progId="Equation.AxMath">
                  <p:embed/>
                </p:oleObj>
              </mc:Choice>
              <mc:Fallback>
                <p:oleObj name="AxMath" r:id="rId8" imgW="1970280" imgH="502560" progId="Equation.AxMath">
                  <p:embed/>
                  <p:pic>
                    <p:nvPicPr>
                      <p:cNvPr id="42" name="对象 41">
                        <a:extLst>
                          <a:ext uri="{FF2B5EF4-FFF2-40B4-BE49-F238E27FC236}">
                            <a16:creationId xmlns:a16="http://schemas.microsoft.com/office/drawing/2014/main" id="{313EC9CE-5AF4-4742-8614-3142C3C49E25}"/>
                          </a:ext>
                        </a:extLst>
                      </p:cNvPr>
                      <p:cNvPicPr/>
                      <p:nvPr/>
                    </p:nvPicPr>
                    <p:blipFill>
                      <a:blip r:embed="rId9"/>
                      <a:stretch>
                        <a:fillRect/>
                      </a:stretch>
                    </p:blipFill>
                    <p:spPr>
                      <a:xfrm>
                        <a:off x="4937669" y="3406010"/>
                        <a:ext cx="3576637" cy="909638"/>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3F4E36BA-F049-42B0-84FA-D32CEDCA7F61}"/>
              </a:ext>
            </a:extLst>
          </p:cNvPr>
          <p:cNvSpPr txBox="1"/>
          <p:nvPr/>
        </p:nvSpPr>
        <p:spPr>
          <a:xfrm>
            <a:off x="4937669" y="4405796"/>
            <a:ext cx="3600400" cy="1477328"/>
          </a:xfrm>
          <a:prstGeom prst="rect">
            <a:avLst/>
          </a:prstGeom>
          <a:solidFill>
            <a:schemeClr val="accent4">
              <a:lumMod val="20000"/>
              <a:lumOff val="80000"/>
            </a:schemeClr>
          </a:solidFill>
        </p:spPr>
        <p:txBody>
          <a:bodyPr wrap="square" rtlCol="0">
            <a:spAutoFit/>
          </a:bodyPr>
          <a:lstStyle/>
          <a:p>
            <a:r>
              <a:rPr lang="zh-CN" altLang="en-US" dirty="0"/>
              <a:t>根据傅里叶变换微分性质，差分也是一种</a:t>
            </a:r>
            <a:r>
              <a:rPr lang="en-US" altLang="zh-CN" dirty="0"/>
              <a:t>FIR</a:t>
            </a:r>
            <a:r>
              <a:rPr lang="zh-CN" altLang="en-US" dirty="0"/>
              <a:t>高通滤波器（微分器），压制低频噪声的同时将增益高频噪声。由此在时域算法中需对二、三阶微分进行低通滤波。</a:t>
            </a:r>
            <a:endParaRPr lang="en-US" altLang="zh-CN" dirty="0"/>
          </a:p>
        </p:txBody>
      </p:sp>
    </p:spTree>
    <p:custDataLst>
      <p:tags r:id="rId2"/>
    </p:custDataLst>
    <p:extLst>
      <p:ext uri="{BB962C8B-B14F-4D97-AF65-F5344CB8AC3E}">
        <p14:creationId xmlns:p14="http://schemas.microsoft.com/office/powerpoint/2010/main" val="143697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时间域估计算法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18" name="文本框 17">
            <a:extLst>
              <a:ext uri="{FF2B5EF4-FFF2-40B4-BE49-F238E27FC236}">
                <a16:creationId xmlns:a16="http://schemas.microsoft.com/office/drawing/2014/main" id="{752675C3-4774-479C-93C2-95216AC0118C}"/>
              </a:ext>
            </a:extLst>
          </p:cNvPr>
          <p:cNvSpPr txBox="1"/>
          <p:nvPr/>
        </p:nvSpPr>
        <p:spPr>
          <a:xfrm>
            <a:off x="107504" y="1766057"/>
            <a:ext cx="2304256" cy="369332"/>
          </a:xfrm>
          <a:prstGeom prst="rect">
            <a:avLst/>
          </a:prstGeom>
          <a:solidFill>
            <a:schemeClr val="accent5">
              <a:lumMod val="20000"/>
              <a:lumOff val="8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dist"/>
            <a:r>
              <a:rPr lang="zh-CN" altLang="en-US" dirty="0"/>
              <a:t>差分滤波的频率解释</a:t>
            </a:r>
          </a:p>
        </p:txBody>
      </p:sp>
      <p:pic>
        <p:nvPicPr>
          <p:cNvPr id="20" name="图片 19">
            <a:extLst>
              <a:ext uri="{FF2B5EF4-FFF2-40B4-BE49-F238E27FC236}">
                <a16:creationId xmlns:a16="http://schemas.microsoft.com/office/drawing/2014/main" id="{3C654ABE-419F-44CE-9858-7F69ED2212EE}"/>
              </a:ext>
            </a:extLst>
          </p:cNvPr>
          <p:cNvPicPr>
            <a:picLocks noChangeAspect="1"/>
          </p:cNvPicPr>
          <p:nvPr/>
        </p:nvPicPr>
        <p:blipFill rotWithShape="1">
          <a:blip r:embed="rId3"/>
          <a:srcRect l="5900" t="12963" r="6688" b="3801"/>
          <a:stretch/>
        </p:blipFill>
        <p:spPr>
          <a:xfrm>
            <a:off x="1593691" y="2925208"/>
            <a:ext cx="6028625" cy="3434393"/>
          </a:xfrm>
          <a:prstGeom prst="rect">
            <a:avLst/>
          </a:prstGeom>
        </p:spPr>
      </p:pic>
      <p:sp>
        <p:nvSpPr>
          <p:cNvPr id="21" name="文本框 20">
            <a:extLst>
              <a:ext uri="{FF2B5EF4-FFF2-40B4-BE49-F238E27FC236}">
                <a16:creationId xmlns:a16="http://schemas.microsoft.com/office/drawing/2014/main" id="{15271A24-ED80-4C5C-B781-906B47CF1EE4}"/>
              </a:ext>
            </a:extLst>
          </p:cNvPr>
          <p:cNvSpPr txBox="1"/>
          <p:nvPr/>
        </p:nvSpPr>
        <p:spPr>
          <a:xfrm>
            <a:off x="395536" y="2207133"/>
            <a:ext cx="8424936" cy="646331"/>
          </a:xfrm>
          <a:prstGeom prst="rect">
            <a:avLst/>
          </a:prstGeom>
          <a:solidFill>
            <a:schemeClr val="accent6">
              <a:lumMod val="40000"/>
              <a:lumOff val="6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由下图，差分对低频噪声的压制效果与对高频噪声的增益效果随着差分阶数增加而更加显著。同时，机动频率振幅的衰减是机动倍频振幅衰减的四倍。</a:t>
            </a:r>
          </a:p>
        </p:txBody>
      </p:sp>
    </p:spTree>
    <p:custDataLst>
      <p:tags r:id="rId1"/>
    </p:custDataLst>
    <p:extLst>
      <p:ext uri="{BB962C8B-B14F-4D97-AF65-F5344CB8AC3E}">
        <p14:creationId xmlns:p14="http://schemas.microsoft.com/office/powerpoint/2010/main" val="175165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D798A5-C680-4D36-B653-CB969E434CEF}"/>
              </a:ext>
            </a:extLst>
          </p:cNvPr>
          <p:cNvSpPr>
            <a:spLocks noGrp="1"/>
          </p:cNvSpPr>
          <p:nvPr>
            <p:ph type="title"/>
          </p:nvPr>
        </p:nvSpPr>
        <p:spPr/>
        <p:txBody>
          <a:bodyPr/>
          <a:lstStyle/>
          <a:p>
            <a:r>
              <a:rPr lang="zh-CN" altLang="en-US" dirty="0"/>
              <a:t>标定流程</a:t>
            </a:r>
          </a:p>
        </p:txBody>
      </p:sp>
      <p:sp>
        <p:nvSpPr>
          <p:cNvPr id="4" name="页脚占位符 3">
            <a:extLst>
              <a:ext uri="{FF2B5EF4-FFF2-40B4-BE49-F238E27FC236}">
                <a16:creationId xmlns:a16="http://schemas.microsoft.com/office/drawing/2014/main" id="{4751A429-D72F-4311-AFFD-B091E0B5CE01}"/>
              </a:ext>
            </a:extLst>
          </p:cNvPr>
          <p:cNvSpPr>
            <a:spLocks noGrp="1"/>
          </p:cNvSpPr>
          <p:nvPr>
            <p:ph type="ftr" sz="quarter" idx="11"/>
          </p:nvPr>
        </p:nvSpPr>
        <p:spPr/>
        <p:txBody>
          <a:bodyPr/>
          <a:lstStyle/>
          <a:p>
            <a:pPr>
              <a:defRPr/>
            </a:pPr>
            <a:r>
              <a:rPr lang="zh-CN" altLang="en-US"/>
              <a:t>低低卫卫跟踪重力卫星</a:t>
            </a:r>
            <a:r>
              <a:rPr lang="en-US" altLang="zh-CN"/>
              <a:t>KBR</a:t>
            </a:r>
            <a:r>
              <a:rPr lang="zh-CN" altLang="en-US"/>
              <a:t>天线相位中心标定</a:t>
            </a:r>
            <a:endParaRPr lang="en-US" altLang="zh-CN" dirty="0"/>
          </a:p>
        </p:txBody>
      </p:sp>
      <p:sp>
        <p:nvSpPr>
          <p:cNvPr id="5" name="灯片编号占位符 4">
            <a:extLst>
              <a:ext uri="{FF2B5EF4-FFF2-40B4-BE49-F238E27FC236}">
                <a16:creationId xmlns:a16="http://schemas.microsoft.com/office/drawing/2014/main" id="{7E45BBCE-5159-442C-9FDA-F4003239D1F5}"/>
              </a:ext>
            </a:extLst>
          </p:cNvPr>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矩形: 圆角 5">
            <a:extLst>
              <a:ext uri="{FF2B5EF4-FFF2-40B4-BE49-F238E27FC236}">
                <a16:creationId xmlns:a16="http://schemas.microsoft.com/office/drawing/2014/main" id="{4E5751EE-F3BC-4F45-88EA-6F8FDB57F5B3}"/>
              </a:ext>
            </a:extLst>
          </p:cNvPr>
          <p:cNvSpPr/>
          <p:nvPr/>
        </p:nvSpPr>
        <p:spPr>
          <a:xfrm>
            <a:off x="4102109" y="1611339"/>
            <a:ext cx="936104"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GNI1B</a:t>
            </a:r>
            <a:endParaRPr lang="zh-CN" altLang="en-US" dirty="0"/>
          </a:p>
        </p:txBody>
      </p:sp>
      <p:sp>
        <p:nvSpPr>
          <p:cNvPr id="9" name="矩形: 圆角 8">
            <a:extLst>
              <a:ext uri="{FF2B5EF4-FFF2-40B4-BE49-F238E27FC236}">
                <a16:creationId xmlns:a16="http://schemas.microsoft.com/office/drawing/2014/main" id="{F36BF36F-3522-4813-8B6C-95D7126A79AE}"/>
              </a:ext>
            </a:extLst>
          </p:cNvPr>
          <p:cNvSpPr/>
          <p:nvPr/>
        </p:nvSpPr>
        <p:spPr>
          <a:xfrm>
            <a:off x="7860293" y="1612471"/>
            <a:ext cx="100811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KBR1B</a:t>
            </a:r>
            <a:endParaRPr lang="zh-CN" altLang="en-US" dirty="0"/>
          </a:p>
        </p:txBody>
      </p:sp>
      <p:sp>
        <p:nvSpPr>
          <p:cNvPr id="10" name="矩形: 圆角 9">
            <a:extLst>
              <a:ext uri="{FF2B5EF4-FFF2-40B4-BE49-F238E27FC236}">
                <a16:creationId xmlns:a16="http://schemas.microsoft.com/office/drawing/2014/main" id="{FF1AA7AF-8CF5-4E12-B021-1271E1BA4AEF}"/>
              </a:ext>
            </a:extLst>
          </p:cNvPr>
          <p:cNvSpPr/>
          <p:nvPr/>
        </p:nvSpPr>
        <p:spPr>
          <a:xfrm>
            <a:off x="193984" y="1611338"/>
            <a:ext cx="1008112"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SCA1B</a:t>
            </a:r>
            <a:endParaRPr lang="zh-CN" altLang="en-US" dirty="0"/>
          </a:p>
        </p:txBody>
      </p:sp>
      <p:sp>
        <p:nvSpPr>
          <p:cNvPr id="11" name="矩形: 圆角 10">
            <a:extLst>
              <a:ext uri="{FF2B5EF4-FFF2-40B4-BE49-F238E27FC236}">
                <a16:creationId xmlns:a16="http://schemas.microsoft.com/office/drawing/2014/main" id="{CAD4F5F6-21C2-4D73-83C5-00B5C45DBC70}"/>
              </a:ext>
            </a:extLst>
          </p:cNvPr>
          <p:cNvSpPr/>
          <p:nvPr/>
        </p:nvSpPr>
        <p:spPr>
          <a:xfrm>
            <a:off x="8184330" y="5702967"/>
            <a:ext cx="360040" cy="1440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47A0DF40-39BC-4F16-8B33-306FF205E65E}"/>
              </a:ext>
            </a:extLst>
          </p:cNvPr>
          <p:cNvSpPr txBox="1"/>
          <p:nvPr/>
        </p:nvSpPr>
        <p:spPr>
          <a:xfrm>
            <a:off x="8486282" y="5589240"/>
            <a:ext cx="792088" cy="369332"/>
          </a:xfrm>
          <a:prstGeom prst="rect">
            <a:avLst/>
          </a:prstGeom>
          <a:noFill/>
        </p:spPr>
        <p:txBody>
          <a:bodyPr wrap="square" rtlCol="0">
            <a:spAutoFit/>
          </a:bodyPr>
          <a:lstStyle/>
          <a:p>
            <a:r>
              <a:rPr lang="zh-CN" altLang="en-US" dirty="0"/>
              <a:t>双星</a:t>
            </a:r>
          </a:p>
        </p:txBody>
      </p:sp>
      <p:sp>
        <p:nvSpPr>
          <p:cNvPr id="13" name="矩形: 圆角 12">
            <a:extLst>
              <a:ext uri="{FF2B5EF4-FFF2-40B4-BE49-F238E27FC236}">
                <a16:creationId xmlns:a16="http://schemas.microsoft.com/office/drawing/2014/main" id="{0DD861E6-43EC-4BE6-BF14-16CCAD38A7FE}"/>
              </a:ext>
            </a:extLst>
          </p:cNvPr>
          <p:cNvSpPr/>
          <p:nvPr/>
        </p:nvSpPr>
        <p:spPr>
          <a:xfrm>
            <a:off x="8184330" y="6040033"/>
            <a:ext cx="360040"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65F9B01A-B85E-4ED1-A0C2-DF4CC1D3C6D8}"/>
              </a:ext>
            </a:extLst>
          </p:cNvPr>
          <p:cNvSpPr txBox="1"/>
          <p:nvPr/>
        </p:nvSpPr>
        <p:spPr>
          <a:xfrm>
            <a:off x="8494600" y="5928607"/>
            <a:ext cx="792088" cy="369332"/>
          </a:xfrm>
          <a:prstGeom prst="rect">
            <a:avLst/>
          </a:prstGeom>
          <a:noFill/>
        </p:spPr>
        <p:txBody>
          <a:bodyPr wrap="square" rtlCol="0">
            <a:spAutoFit/>
          </a:bodyPr>
          <a:lstStyle/>
          <a:p>
            <a:r>
              <a:rPr lang="zh-CN" altLang="en-US" dirty="0"/>
              <a:t>单星</a:t>
            </a:r>
          </a:p>
        </p:txBody>
      </p:sp>
      <p:cxnSp>
        <p:nvCxnSpPr>
          <p:cNvPr id="18" name="连接符: 肘形 17">
            <a:extLst>
              <a:ext uri="{FF2B5EF4-FFF2-40B4-BE49-F238E27FC236}">
                <a16:creationId xmlns:a16="http://schemas.microsoft.com/office/drawing/2014/main" id="{95799476-DF73-4524-A032-8C5D883B3846}"/>
              </a:ext>
            </a:extLst>
          </p:cNvPr>
          <p:cNvCxnSpPr>
            <a:cxnSpLocks/>
            <a:endCxn id="55" idx="1"/>
          </p:cNvCxnSpPr>
          <p:nvPr/>
        </p:nvCxnSpPr>
        <p:spPr>
          <a:xfrm rot="16200000" flipH="1">
            <a:off x="350264" y="2439514"/>
            <a:ext cx="1074134" cy="41409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5AF74B24-1503-4052-A9BA-1F770AFD5CC3}"/>
              </a:ext>
            </a:extLst>
          </p:cNvPr>
          <p:cNvSpPr/>
          <p:nvPr/>
        </p:nvSpPr>
        <p:spPr>
          <a:xfrm>
            <a:off x="5049697" y="2277958"/>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对象 31">
            <a:extLst>
              <a:ext uri="{FF2B5EF4-FFF2-40B4-BE49-F238E27FC236}">
                <a16:creationId xmlns:a16="http://schemas.microsoft.com/office/drawing/2014/main" id="{4ADB1B71-4963-47C2-ACAD-553E1AF6DF85}"/>
              </a:ext>
            </a:extLst>
          </p:cNvPr>
          <p:cNvGraphicFramePr>
            <a:graphicFrameLocks noChangeAspect="1"/>
          </p:cNvGraphicFramePr>
          <p:nvPr>
            <p:extLst>
              <p:ext uri="{D42A27DB-BD31-4B8C-83A1-F6EECF244321}">
                <p14:modId xmlns:p14="http://schemas.microsoft.com/office/powerpoint/2010/main" val="3833865374"/>
              </p:ext>
            </p:extLst>
          </p:nvPr>
        </p:nvGraphicFramePr>
        <p:xfrm>
          <a:off x="5139114" y="2371225"/>
          <a:ext cx="2845502" cy="365125"/>
        </p:xfrm>
        <a:graphic>
          <a:graphicData uri="http://schemas.openxmlformats.org/presentationml/2006/ole">
            <mc:AlternateContent xmlns:mc="http://schemas.openxmlformats.org/markup-compatibility/2006">
              <mc:Choice xmlns:v="urn:schemas-microsoft-com:vml" Requires="v">
                <p:oleObj spid="_x0000_s11316" name="AxMath" r:id="rId3" imgW="1931040" imgH="246960" progId="Equation.AxMath">
                  <p:embed/>
                </p:oleObj>
              </mc:Choice>
              <mc:Fallback>
                <p:oleObj name="AxMath" r:id="rId3" imgW="1931040" imgH="246960" progId="Equation.AxMath">
                  <p:embed/>
                  <p:pic>
                    <p:nvPicPr>
                      <p:cNvPr id="8" name="对象 7">
                        <a:extLst>
                          <a:ext uri="{FF2B5EF4-FFF2-40B4-BE49-F238E27FC236}">
                            <a16:creationId xmlns:a16="http://schemas.microsoft.com/office/drawing/2014/main" id="{D2A5B47A-7CB8-4670-8F3B-4BEDEF60D439}"/>
                          </a:ext>
                        </a:extLst>
                      </p:cNvPr>
                      <p:cNvPicPr/>
                      <p:nvPr/>
                    </p:nvPicPr>
                    <p:blipFill>
                      <a:blip r:embed="rId4"/>
                      <a:stretch>
                        <a:fillRect/>
                      </a:stretch>
                    </p:blipFill>
                    <p:spPr>
                      <a:xfrm>
                        <a:off x="5139114" y="2371225"/>
                        <a:ext cx="2845502" cy="365125"/>
                      </a:xfrm>
                      <a:prstGeom prst="rect">
                        <a:avLst/>
                      </a:prstGeom>
                    </p:spPr>
                  </p:pic>
                </p:oleObj>
              </mc:Fallback>
            </mc:AlternateContent>
          </a:graphicData>
        </a:graphic>
      </p:graphicFrame>
      <p:sp>
        <p:nvSpPr>
          <p:cNvPr id="36" name="矩形 35">
            <a:extLst>
              <a:ext uri="{FF2B5EF4-FFF2-40B4-BE49-F238E27FC236}">
                <a16:creationId xmlns:a16="http://schemas.microsoft.com/office/drawing/2014/main" id="{75EE42B9-34FF-4FBD-82D6-529199FBCEB0}"/>
              </a:ext>
            </a:extLst>
          </p:cNvPr>
          <p:cNvSpPr/>
          <p:nvPr/>
        </p:nvSpPr>
        <p:spPr>
          <a:xfrm>
            <a:off x="1077773" y="2274930"/>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对象 36">
            <a:extLst>
              <a:ext uri="{FF2B5EF4-FFF2-40B4-BE49-F238E27FC236}">
                <a16:creationId xmlns:a16="http://schemas.microsoft.com/office/drawing/2014/main" id="{F72E40F6-8D38-4AAF-94E0-ACD5CB39A8CE}"/>
              </a:ext>
            </a:extLst>
          </p:cNvPr>
          <p:cNvGraphicFramePr>
            <a:graphicFrameLocks noChangeAspect="1"/>
          </p:cNvGraphicFramePr>
          <p:nvPr>
            <p:extLst>
              <p:ext uri="{D42A27DB-BD31-4B8C-83A1-F6EECF244321}">
                <p14:modId xmlns:p14="http://schemas.microsoft.com/office/powerpoint/2010/main" val="1683042653"/>
              </p:ext>
            </p:extLst>
          </p:nvPr>
        </p:nvGraphicFramePr>
        <p:xfrm>
          <a:off x="1094381" y="2385551"/>
          <a:ext cx="3024335" cy="345071"/>
        </p:xfrm>
        <a:graphic>
          <a:graphicData uri="http://schemas.openxmlformats.org/presentationml/2006/ole">
            <mc:AlternateContent xmlns:mc="http://schemas.openxmlformats.org/markup-compatibility/2006">
              <mc:Choice xmlns:v="urn:schemas-microsoft-com:vml" Requires="v">
                <p:oleObj spid="_x0000_s11317" name="AxMath" r:id="rId5" imgW="2592000" imgH="312840" progId="Equation.AxMath">
                  <p:embed/>
                </p:oleObj>
              </mc:Choice>
              <mc:Fallback>
                <p:oleObj name="AxMath" r:id="rId5" imgW="2592000" imgH="312840" progId="Equation.AxMath">
                  <p:embed/>
                  <p:pic>
                    <p:nvPicPr>
                      <p:cNvPr id="10" name="对象 9">
                        <a:extLst>
                          <a:ext uri="{FF2B5EF4-FFF2-40B4-BE49-F238E27FC236}">
                            <a16:creationId xmlns:a16="http://schemas.microsoft.com/office/drawing/2014/main" id="{C4050930-B241-4371-846E-4A2197B5B779}"/>
                          </a:ext>
                        </a:extLst>
                      </p:cNvPr>
                      <p:cNvPicPr/>
                      <p:nvPr/>
                    </p:nvPicPr>
                    <p:blipFill>
                      <a:blip r:embed="rId6"/>
                      <a:stretch>
                        <a:fillRect/>
                      </a:stretch>
                    </p:blipFill>
                    <p:spPr>
                      <a:xfrm>
                        <a:off x="1094381" y="2385551"/>
                        <a:ext cx="3024335" cy="345071"/>
                      </a:xfrm>
                      <a:prstGeom prst="rect">
                        <a:avLst/>
                      </a:prstGeom>
                    </p:spPr>
                  </p:pic>
                </p:oleObj>
              </mc:Fallback>
            </mc:AlternateContent>
          </a:graphicData>
        </a:graphic>
      </p:graphicFrame>
      <p:sp>
        <p:nvSpPr>
          <p:cNvPr id="38" name="矩形 37">
            <a:extLst>
              <a:ext uri="{FF2B5EF4-FFF2-40B4-BE49-F238E27FC236}">
                <a16:creationId xmlns:a16="http://schemas.microsoft.com/office/drawing/2014/main" id="{B8B130BB-F9A9-4F4E-93F5-EE3A416F66D4}"/>
              </a:ext>
            </a:extLst>
          </p:cNvPr>
          <p:cNvSpPr/>
          <p:nvPr/>
        </p:nvSpPr>
        <p:spPr>
          <a:xfrm>
            <a:off x="3057993" y="2933910"/>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对象 38">
            <a:extLst>
              <a:ext uri="{FF2B5EF4-FFF2-40B4-BE49-F238E27FC236}">
                <a16:creationId xmlns:a16="http://schemas.microsoft.com/office/drawing/2014/main" id="{C446EFC4-32A5-48D3-BC0C-F440CBEEB0F7}"/>
              </a:ext>
            </a:extLst>
          </p:cNvPr>
          <p:cNvGraphicFramePr>
            <a:graphicFrameLocks noChangeAspect="1"/>
          </p:cNvGraphicFramePr>
          <p:nvPr>
            <p:extLst>
              <p:ext uri="{D42A27DB-BD31-4B8C-83A1-F6EECF244321}">
                <p14:modId xmlns:p14="http://schemas.microsoft.com/office/powerpoint/2010/main" val="1553993209"/>
              </p:ext>
            </p:extLst>
          </p:nvPr>
        </p:nvGraphicFramePr>
        <p:xfrm>
          <a:off x="3297632" y="3044880"/>
          <a:ext cx="2605215" cy="351544"/>
        </p:xfrm>
        <a:graphic>
          <a:graphicData uri="http://schemas.openxmlformats.org/presentationml/2006/ole">
            <mc:AlternateContent xmlns:mc="http://schemas.openxmlformats.org/markup-compatibility/2006">
              <mc:Choice xmlns:v="urn:schemas-microsoft-com:vml" Requires="v">
                <p:oleObj spid="_x0000_s11318" name="AxMath" r:id="rId7" imgW="1780200" imgH="239400" progId="Equation.AxMath">
                  <p:embed/>
                </p:oleObj>
              </mc:Choice>
              <mc:Fallback>
                <p:oleObj name="AxMath" r:id="rId7" imgW="1780200" imgH="23940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8"/>
                      <a:stretch>
                        <a:fillRect/>
                      </a:stretch>
                    </p:blipFill>
                    <p:spPr>
                      <a:xfrm>
                        <a:off x="3297632" y="3044880"/>
                        <a:ext cx="2605215" cy="351544"/>
                      </a:xfrm>
                      <a:prstGeom prst="rect">
                        <a:avLst/>
                      </a:prstGeom>
                    </p:spPr>
                  </p:pic>
                </p:oleObj>
              </mc:Fallback>
            </mc:AlternateContent>
          </a:graphicData>
        </a:graphic>
      </p:graphicFrame>
      <p:sp>
        <p:nvSpPr>
          <p:cNvPr id="42" name="矩形 41">
            <a:extLst>
              <a:ext uri="{FF2B5EF4-FFF2-40B4-BE49-F238E27FC236}">
                <a16:creationId xmlns:a16="http://schemas.microsoft.com/office/drawing/2014/main" id="{A571E757-D125-4788-A5F3-BD8AB8EBBCE4}"/>
              </a:ext>
            </a:extLst>
          </p:cNvPr>
          <p:cNvSpPr/>
          <p:nvPr/>
        </p:nvSpPr>
        <p:spPr>
          <a:xfrm>
            <a:off x="3057993" y="3586318"/>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73C90D56-D2C0-4427-A3CD-61BA96540A78}"/>
              </a:ext>
            </a:extLst>
          </p:cNvPr>
          <p:cNvSpPr/>
          <p:nvPr/>
        </p:nvSpPr>
        <p:spPr>
          <a:xfrm>
            <a:off x="3057993" y="4211936"/>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4" name="对象 43">
            <a:extLst>
              <a:ext uri="{FF2B5EF4-FFF2-40B4-BE49-F238E27FC236}">
                <a16:creationId xmlns:a16="http://schemas.microsoft.com/office/drawing/2014/main" id="{07B9CB55-EA27-42E0-8E67-21D4A6AD5E2B}"/>
              </a:ext>
            </a:extLst>
          </p:cNvPr>
          <p:cNvGraphicFramePr>
            <a:graphicFrameLocks noChangeAspect="1"/>
          </p:cNvGraphicFramePr>
          <p:nvPr>
            <p:extLst>
              <p:ext uri="{D42A27DB-BD31-4B8C-83A1-F6EECF244321}">
                <p14:modId xmlns:p14="http://schemas.microsoft.com/office/powerpoint/2010/main" val="2962681259"/>
              </p:ext>
            </p:extLst>
          </p:nvPr>
        </p:nvGraphicFramePr>
        <p:xfrm>
          <a:off x="3189573" y="4316586"/>
          <a:ext cx="2821332" cy="317948"/>
        </p:xfrm>
        <a:graphic>
          <a:graphicData uri="http://schemas.openxmlformats.org/presentationml/2006/ole">
            <mc:AlternateContent xmlns:mc="http://schemas.openxmlformats.org/markup-compatibility/2006">
              <mc:Choice xmlns:v="urn:schemas-microsoft-com:vml" Requires="v">
                <p:oleObj spid="_x0000_s11319" name="AxMath" r:id="rId9" imgW="2136240" imgH="239400" progId="Equation.AxMath">
                  <p:embed/>
                </p:oleObj>
              </mc:Choice>
              <mc:Fallback>
                <p:oleObj name="AxMath" r:id="rId9" imgW="2136240" imgH="239400" progId="Equation.AxMath">
                  <p:embed/>
                  <p:pic>
                    <p:nvPicPr>
                      <p:cNvPr id="41" name="对象 40">
                        <a:extLst>
                          <a:ext uri="{FF2B5EF4-FFF2-40B4-BE49-F238E27FC236}">
                            <a16:creationId xmlns:a16="http://schemas.microsoft.com/office/drawing/2014/main" id="{EE2550B9-4699-40D3-9794-D4A052215176}"/>
                          </a:ext>
                        </a:extLst>
                      </p:cNvPr>
                      <p:cNvPicPr/>
                      <p:nvPr/>
                    </p:nvPicPr>
                    <p:blipFill>
                      <a:blip r:embed="rId10"/>
                      <a:stretch>
                        <a:fillRect/>
                      </a:stretch>
                    </p:blipFill>
                    <p:spPr>
                      <a:xfrm>
                        <a:off x="3189573" y="4316586"/>
                        <a:ext cx="2821332" cy="317948"/>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AE0AEDF4-4706-47B3-A89E-C0049F9BA756}"/>
              </a:ext>
            </a:extLst>
          </p:cNvPr>
          <p:cNvGraphicFramePr>
            <a:graphicFrameLocks noChangeAspect="1"/>
          </p:cNvGraphicFramePr>
          <p:nvPr>
            <p:extLst>
              <p:ext uri="{D42A27DB-BD31-4B8C-83A1-F6EECF244321}">
                <p14:modId xmlns:p14="http://schemas.microsoft.com/office/powerpoint/2010/main" val="1128030441"/>
              </p:ext>
            </p:extLst>
          </p:nvPr>
        </p:nvGraphicFramePr>
        <p:xfrm>
          <a:off x="3176518" y="3707748"/>
          <a:ext cx="2861562" cy="324235"/>
        </p:xfrm>
        <a:graphic>
          <a:graphicData uri="http://schemas.openxmlformats.org/presentationml/2006/ole">
            <mc:AlternateContent xmlns:mc="http://schemas.openxmlformats.org/markup-compatibility/2006">
              <mc:Choice xmlns:v="urn:schemas-microsoft-com:vml" Requires="v">
                <p:oleObj spid="_x0000_s11320" name="AxMath" r:id="rId11" imgW="2129760" imgH="239400" progId="Equation.AxMath">
                  <p:embed/>
                </p:oleObj>
              </mc:Choice>
              <mc:Fallback>
                <p:oleObj name="AxMath" r:id="rId11" imgW="2129760" imgH="239400" progId="Equation.AxMath">
                  <p:embed/>
                  <p:pic>
                    <p:nvPicPr>
                      <p:cNvPr id="41" name="对象 40">
                        <a:extLst>
                          <a:ext uri="{FF2B5EF4-FFF2-40B4-BE49-F238E27FC236}">
                            <a16:creationId xmlns:a16="http://schemas.microsoft.com/office/drawing/2014/main" id="{EE2550B9-4699-40D3-9794-D4A052215176}"/>
                          </a:ext>
                        </a:extLst>
                      </p:cNvPr>
                      <p:cNvPicPr/>
                      <p:nvPr/>
                    </p:nvPicPr>
                    <p:blipFill>
                      <a:blip r:embed="rId12"/>
                      <a:stretch>
                        <a:fillRect/>
                      </a:stretch>
                    </p:blipFill>
                    <p:spPr>
                      <a:xfrm>
                        <a:off x="3176518" y="3707748"/>
                        <a:ext cx="2861562" cy="324235"/>
                      </a:xfrm>
                      <a:prstGeom prst="rect">
                        <a:avLst/>
                      </a:prstGeom>
                    </p:spPr>
                  </p:pic>
                </p:oleObj>
              </mc:Fallback>
            </mc:AlternateContent>
          </a:graphicData>
        </a:graphic>
      </p:graphicFrame>
      <p:sp>
        <p:nvSpPr>
          <p:cNvPr id="50" name="文本框 49">
            <a:extLst>
              <a:ext uri="{FF2B5EF4-FFF2-40B4-BE49-F238E27FC236}">
                <a16:creationId xmlns:a16="http://schemas.microsoft.com/office/drawing/2014/main" id="{FB9F3BC0-69DF-484B-9E56-F1A01DC45414}"/>
              </a:ext>
            </a:extLst>
          </p:cNvPr>
          <p:cNvSpPr txBox="1"/>
          <p:nvPr/>
        </p:nvSpPr>
        <p:spPr>
          <a:xfrm>
            <a:off x="6918173" y="4275040"/>
            <a:ext cx="11159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低通滤波</a:t>
            </a:r>
          </a:p>
        </p:txBody>
      </p:sp>
      <p:sp>
        <p:nvSpPr>
          <p:cNvPr id="51" name="文本框 50">
            <a:extLst>
              <a:ext uri="{FF2B5EF4-FFF2-40B4-BE49-F238E27FC236}">
                <a16:creationId xmlns:a16="http://schemas.microsoft.com/office/drawing/2014/main" id="{19ED9803-7448-4207-B141-11462EB84194}"/>
              </a:ext>
            </a:extLst>
          </p:cNvPr>
          <p:cNvSpPr txBox="1"/>
          <p:nvPr/>
        </p:nvSpPr>
        <p:spPr>
          <a:xfrm>
            <a:off x="1090405" y="3653680"/>
            <a:ext cx="11004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振幅估计</a:t>
            </a:r>
          </a:p>
        </p:txBody>
      </p:sp>
      <p:sp>
        <p:nvSpPr>
          <p:cNvPr id="52" name="文本框 51">
            <a:extLst>
              <a:ext uri="{FF2B5EF4-FFF2-40B4-BE49-F238E27FC236}">
                <a16:creationId xmlns:a16="http://schemas.microsoft.com/office/drawing/2014/main" id="{745FFF8C-22BD-4932-B220-D5AEA8928F4C}"/>
              </a:ext>
            </a:extLst>
          </p:cNvPr>
          <p:cNvSpPr txBox="1"/>
          <p:nvPr/>
        </p:nvSpPr>
        <p:spPr>
          <a:xfrm>
            <a:off x="3769325" y="4811834"/>
            <a:ext cx="16800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最小二乘估计</a:t>
            </a:r>
          </a:p>
        </p:txBody>
      </p:sp>
      <p:sp>
        <p:nvSpPr>
          <p:cNvPr id="54" name="文本框 53">
            <a:extLst>
              <a:ext uri="{FF2B5EF4-FFF2-40B4-BE49-F238E27FC236}">
                <a16:creationId xmlns:a16="http://schemas.microsoft.com/office/drawing/2014/main" id="{A3AEF138-9EDD-443B-862B-A61E5840DE40}"/>
              </a:ext>
            </a:extLst>
          </p:cNvPr>
          <p:cNvSpPr txBox="1"/>
          <p:nvPr/>
        </p:nvSpPr>
        <p:spPr>
          <a:xfrm>
            <a:off x="1101277" y="4290894"/>
            <a:ext cx="11004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振幅估计</a:t>
            </a:r>
          </a:p>
        </p:txBody>
      </p:sp>
      <p:sp>
        <p:nvSpPr>
          <p:cNvPr id="55" name="文本框 54">
            <a:extLst>
              <a:ext uri="{FF2B5EF4-FFF2-40B4-BE49-F238E27FC236}">
                <a16:creationId xmlns:a16="http://schemas.microsoft.com/office/drawing/2014/main" id="{40173480-9005-41F1-BABB-6B8B0229972C}"/>
              </a:ext>
            </a:extLst>
          </p:cNvPr>
          <p:cNvSpPr txBox="1"/>
          <p:nvPr/>
        </p:nvSpPr>
        <p:spPr>
          <a:xfrm>
            <a:off x="1094381" y="2998965"/>
            <a:ext cx="11004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周期估计</a:t>
            </a:r>
          </a:p>
        </p:txBody>
      </p:sp>
      <p:sp>
        <p:nvSpPr>
          <p:cNvPr id="56" name="文本框 55">
            <a:extLst>
              <a:ext uri="{FF2B5EF4-FFF2-40B4-BE49-F238E27FC236}">
                <a16:creationId xmlns:a16="http://schemas.microsoft.com/office/drawing/2014/main" id="{F888857C-F8C7-400C-ADE4-C33134DB67C5}"/>
              </a:ext>
            </a:extLst>
          </p:cNvPr>
          <p:cNvSpPr txBox="1"/>
          <p:nvPr/>
        </p:nvSpPr>
        <p:spPr>
          <a:xfrm>
            <a:off x="6923578" y="3653680"/>
            <a:ext cx="11159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低通滤波</a:t>
            </a:r>
          </a:p>
        </p:txBody>
      </p:sp>
      <p:sp>
        <p:nvSpPr>
          <p:cNvPr id="57" name="矩形 56">
            <a:extLst>
              <a:ext uri="{FF2B5EF4-FFF2-40B4-BE49-F238E27FC236}">
                <a16:creationId xmlns:a16="http://schemas.microsoft.com/office/drawing/2014/main" id="{F446AE59-CFBC-46A9-8427-303313EAAE40}"/>
              </a:ext>
            </a:extLst>
          </p:cNvPr>
          <p:cNvSpPr/>
          <p:nvPr/>
        </p:nvSpPr>
        <p:spPr>
          <a:xfrm>
            <a:off x="351768" y="2829617"/>
            <a:ext cx="5976665" cy="2533983"/>
          </a:xfrm>
          <a:prstGeom prst="rect">
            <a:avLst/>
          </a:prstGeom>
          <a:noFill/>
          <a:ln>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BF52A7F1-F570-482D-B3A5-76D8A91B9486}"/>
              </a:ext>
            </a:extLst>
          </p:cNvPr>
          <p:cNvSpPr/>
          <p:nvPr/>
        </p:nvSpPr>
        <p:spPr>
          <a:xfrm>
            <a:off x="2800040" y="2825885"/>
            <a:ext cx="5706164" cy="253771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连接符: 肘形 60">
            <a:extLst>
              <a:ext uri="{FF2B5EF4-FFF2-40B4-BE49-F238E27FC236}">
                <a16:creationId xmlns:a16="http://schemas.microsoft.com/office/drawing/2014/main" id="{7050472F-858F-4C79-B913-4D982265C90C}"/>
              </a:ext>
            </a:extLst>
          </p:cNvPr>
          <p:cNvCxnSpPr>
            <a:cxnSpLocks/>
          </p:cNvCxnSpPr>
          <p:nvPr/>
        </p:nvCxnSpPr>
        <p:spPr>
          <a:xfrm rot="16200000" flipH="1">
            <a:off x="677863" y="2117812"/>
            <a:ext cx="411564" cy="40672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连接符: 肘形 62">
            <a:extLst>
              <a:ext uri="{FF2B5EF4-FFF2-40B4-BE49-F238E27FC236}">
                <a16:creationId xmlns:a16="http://schemas.microsoft.com/office/drawing/2014/main" id="{D790D00E-37B7-4BE9-A120-1F907BDAABC1}"/>
              </a:ext>
            </a:extLst>
          </p:cNvPr>
          <p:cNvCxnSpPr>
            <a:cxnSpLocks/>
            <a:stCxn id="6" idx="2"/>
            <a:endCxn id="36" idx="3"/>
          </p:cNvCxnSpPr>
          <p:nvPr/>
        </p:nvCxnSpPr>
        <p:spPr>
          <a:xfrm rot="5400000">
            <a:off x="4130354" y="2087150"/>
            <a:ext cx="411563" cy="46805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连接符: 肘形 64">
            <a:extLst>
              <a:ext uri="{FF2B5EF4-FFF2-40B4-BE49-F238E27FC236}">
                <a16:creationId xmlns:a16="http://schemas.microsoft.com/office/drawing/2014/main" id="{5A8C48CF-9600-4193-BEF7-EA0AACC7F093}"/>
              </a:ext>
            </a:extLst>
          </p:cNvPr>
          <p:cNvCxnSpPr>
            <a:cxnSpLocks/>
          </p:cNvCxnSpPr>
          <p:nvPr/>
        </p:nvCxnSpPr>
        <p:spPr>
          <a:xfrm>
            <a:off x="4577534" y="2108462"/>
            <a:ext cx="488770" cy="414592"/>
          </a:xfrm>
          <a:prstGeom prst="bentConnector3">
            <a:avLst>
              <a:gd name="adj1" fmla="val -2912"/>
            </a:avLst>
          </a:prstGeom>
          <a:ln w="28575">
            <a:tailEnd type="triangle"/>
          </a:ln>
        </p:spPr>
        <p:style>
          <a:lnRef idx="1">
            <a:schemeClr val="dk1"/>
          </a:lnRef>
          <a:fillRef idx="0">
            <a:schemeClr val="dk1"/>
          </a:fillRef>
          <a:effectRef idx="0">
            <a:schemeClr val="dk1"/>
          </a:effectRef>
          <a:fontRef idx="minor">
            <a:schemeClr val="tx1"/>
          </a:fontRef>
        </p:style>
      </p:cxnSp>
      <p:cxnSp>
        <p:nvCxnSpPr>
          <p:cNvPr id="72" name="连接符: 肘形 71">
            <a:extLst>
              <a:ext uri="{FF2B5EF4-FFF2-40B4-BE49-F238E27FC236}">
                <a16:creationId xmlns:a16="http://schemas.microsoft.com/office/drawing/2014/main" id="{53A80E1E-263F-4A66-BE9F-7E34C6074030}"/>
              </a:ext>
            </a:extLst>
          </p:cNvPr>
          <p:cNvCxnSpPr>
            <a:cxnSpLocks/>
            <a:stCxn id="9" idx="2"/>
          </p:cNvCxnSpPr>
          <p:nvPr/>
        </p:nvCxnSpPr>
        <p:spPr>
          <a:xfrm rot="5400000">
            <a:off x="7998341" y="2164007"/>
            <a:ext cx="413489" cy="318529"/>
          </a:xfrm>
          <a:prstGeom prst="bentConnector3">
            <a:avLst>
              <a:gd name="adj1" fmla="val 99143"/>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650492E8-B8C7-4F5D-9A54-1967714DF6D3}"/>
              </a:ext>
            </a:extLst>
          </p:cNvPr>
          <p:cNvCxnSpPr>
            <a:cxnSpLocks/>
          </p:cNvCxnSpPr>
          <p:nvPr/>
        </p:nvCxnSpPr>
        <p:spPr>
          <a:xfrm rot="5400000">
            <a:off x="3361257" y="2861786"/>
            <a:ext cx="17371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80" name="连接符: 肘形 79">
            <a:extLst>
              <a:ext uri="{FF2B5EF4-FFF2-40B4-BE49-F238E27FC236}">
                <a16:creationId xmlns:a16="http://schemas.microsoft.com/office/drawing/2014/main" id="{11340980-D3A8-4991-9F65-E5C4492382A5}"/>
              </a:ext>
            </a:extLst>
          </p:cNvPr>
          <p:cNvCxnSpPr>
            <a:cxnSpLocks/>
          </p:cNvCxnSpPr>
          <p:nvPr/>
        </p:nvCxnSpPr>
        <p:spPr>
          <a:xfrm rot="5400000">
            <a:off x="5616829" y="2865961"/>
            <a:ext cx="173718" cy="1"/>
          </a:xfrm>
          <a:prstGeom prst="bentConnector3">
            <a:avLst>
              <a:gd name="adj1" fmla="val 34049"/>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连接符: 肘形 81">
            <a:extLst>
              <a:ext uri="{FF2B5EF4-FFF2-40B4-BE49-F238E27FC236}">
                <a16:creationId xmlns:a16="http://schemas.microsoft.com/office/drawing/2014/main" id="{1ACC236D-6126-4BFA-876F-894E3E1828EA}"/>
              </a:ext>
            </a:extLst>
          </p:cNvPr>
          <p:cNvCxnSpPr>
            <a:cxnSpLocks/>
          </p:cNvCxnSpPr>
          <p:nvPr/>
        </p:nvCxnSpPr>
        <p:spPr>
          <a:xfrm rot="5400000">
            <a:off x="4483302" y="4159477"/>
            <a:ext cx="17371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连接符: 肘形 82">
            <a:extLst>
              <a:ext uri="{FF2B5EF4-FFF2-40B4-BE49-F238E27FC236}">
                <a16:creationId xmlns:a16="http://schemas.microsoft.com/office/drawing/2014/main" id="{A762A7F0-EB05-495E-A796-82D693D55125}"/>
              </a:ext>
            </a:extLst>
          </p:cNvPr>
          <p:cNvCxnSpPr>
            <a:cxnSpLocks/>
          </p:cNvCxnSpPr>
          <p:nvPr/>
        </p:nvCxnSpPr>
        <p:spPr>
          <a:xfrm rot="5400000">
            <a:off x="4469625" y="3517563"/>
            <a:ext cx="17371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a:extLst>
              <a:ext uri="{FF2B5EF4-FFF2-40B4-BE49-F238E27FC236}">
                <a16:creationId xmlns:a16="http://schemas.microsoft.com/office/drawing/2014/main" id="{2274C07B-164A-4293-AFB7-7E9E40CA0C06}"/>
              </a:ext>
            </a:extLst>
          </p:cNvPr>
          <p:cNvCxnSpPr>
            <a:cxnSpLocks/>
            <a:stCxn id="42" idx="1"/>
            <a:endCxn id="51" idx="3"/>
          </p:cNvCxnSpPr>
          <p:nvPr/>
        </p:nvCxnSpPr>
        <p:spPr>
          <a:xfrm flipH="1">
            <a:off x="2190893" y="3838346"/>
            <a:ext cx="8671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0674E0A7-9FFB-491B-9153-9C95E0FC01DA}"/>
              </a:ext>
            </a:extLst>
          </p:cNvPr>
          <p:cNvCxnSpPr>
            <a:cxnSpLocks/>
          </p:cNvCxnSpPr>
          <p:nvPr/>
        </p:nvCxnSpPr>
        <p:spPr>
          <a:xfrm flipH="1">
            <a:off x="2194869" y="4463964"/>
            <a:ext cx="85622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a:extLst>
              <a:ext uri="{FF2B5EF4-FFF2-40B4-BE49-F238E27FC236}">
                <a16:creationId xmlns:a16="http://schemas.microsoft.com/office/drawing/2014/main" id="{417F23AA-21FB-46A8-BB5F-9F4A221A2D3C}"/>
              </a:ext>
            </a:extLst>
          </p:cNvPr>
          <p:cNvCxnSpPr>
            <a:cxnSpLocks/>
            <a:stCxn id="42" idx="3"/>
            <a:endCxn id="56" idx="1"/>
          </p:cNvCxnSpPr>
          <p:nvPr/>
        </p:nvCxnSpPr>
        <p:spPr>
          <a:xfrm>
            <a:off x="6082329" y="3838346"/>
            <a:ext cx="8412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a:extLst>
              <a:ext uri="{FF2B5EF4-FFF2-40B4-BE49-F238E27FC236}">
                <a16:creationId xmlns:a16="http://schemas.microsoft.com/office/drawing/2014/main" id="{4B9E1FB3-2D05-4B3A-90B0-A3B56ABE16DB}"/>
              </a:ext>
            </a:extLst>
          </p:cNvPr>
          <p:cNvCxnSpPr>
            <a:cxnSpLocks/>
          </p:cNvCxnSpPr>
          <p:nvPr/>
        </p:nvCxnSpPr>
        <p:spPr>
          <a:xfrm>
            <a:off x="6082329" y="4459706"/>
            <a:ext cx="8412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440D9F40-421F-434B-855C-81E7A29C4EA8}"/>
              </a:ext>
            </a:extLst>
          </p:cNvPr>
          <p:cNvCxnSpPr>
            <a:cxnSpLocks/>
          </p:cNvCxnSpPr>
          <p:nvPr/>
        </p:nvCxnSpPr>
        <p:spPr>
          <a:xfrm flipH="1">
            <a:off x="1791247" y="3385798"/>
            <a:ext cx="3976" cy="2853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7" name="直接箭头连接符 116">
            <a:extLst>
              <a:ext uri="{FF2B5EF4-FFF2-40B4-BE49-F238E27FC236}">
                <a16:creationId xmlns:a16="http://schemas.microsoft.com/office/drawing/2014/main" id="{54371CF0-984B-4325-8E6F-A6E9E6920C97}"/>
              </a:ext>
            </a:extLst>
          </p:cNvPr>
          <p:cNvCxnSpPr>
            <a:cxnSpLocks/>
          </p:cNvCxnSpPr>
          <p:nvPr/>
        </p:nvCxnSpPr>
        <p:spPr>
          <a:xfrm>
            <a:off x="4628915" y="5170571"/>
            <a:ext cx="7060" cy="2924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9" name="连接符: 肘形 118">
            <a:extLst>
              <a:ext uri="{FF2B5EF4-FFF2-40B4-BE49-F238E27FC236}">
                <a16:creationId xmlns:a16="http://schemas.microsoft.com/office/drawing/2014/main" id="{C100432D-1453-4A56-925B-5EFF63A4C02E}"/>
              </a:ext>
            </a:extLst>
          </p:cNvPr>
          <p:cNvCxnSpPr>
            <a:cxnSpLocks/>
            <a:endCxn id="54" idx="1"/>
          </p:cNvCxnSpPr>
          <p:nvPr/>
        </p:nvCxnSpPr>
        <p:spPr>
          <a:xfrm rot="5400000">
            <a:off x="741753" y="3727823"/>
            <a:ext cx="1107261" cy="388212"/>
          </a:xfrm>
          <a:prstGeom prst="bentConnector4">
            <a:avLst>
              <a:gd name="adj1" fmla="val 13300"/>
              <a:gd name="adj2" fmla="val 158885"/>
            </a:avLst>
          </a:prstGeom>
          <a:ln w="28575">
            <a:tailEnd type="triangle"/>
          </a:ln>
        </p:spPr>
        <p:style>
          <a:lnRef idx="1">
            <a:schemeClr val="dk1"/>
          </a:lnRef>
          <a:fillRef idx="0">
            <a:schemeClr val="dk1"/>
          </a:fillRef>
          <a:effectRef idx="0">
            <a:schemeClr val="dk1"/>
          </a:effectRef>
          <a:fontRef idx="minor">
            <a:schemeClr val="tx1"/>
          </a:fontRef>
        </p:style>
      </p:cxnSp>
      <p:cxnSp>
        <p:nvCxnSpPr>
          <p:cNvPr id="128" name="连接符: 肘形 127">
            <a:extLst>
              <a:ext uri="{FF2B5EF4-FFF2-40B4-BE49-F238E27FC236}">
                <a16:creationId xmlns:a16="http://schemas.microsoft.com/office/drawing/2014/main" id="{F2F864FB-84B3-4E93-8953-5A9AD82376C6}"/>
              </a:ext>
            </a:extLst>
          </p:cNvPr>
          <p:cNvCxnSpPr>
            <a:cxnSpLocks/>
            <a:stCxn id="51" idx="1"/>
            <a:endCxn id="52" idx="1"/>
          </p:cNvCxnSpPr>
          <p:nvPr/>
        </p:nvCxnSpPr>
        <p:spPr>
          <a:xfrm rot="10800000" flipH="1" flipV="1">
            <a:off x="1090405" y="3838346"/>
            <a:ext cx="2678920" cy="1158154"/>
          </a:xfrm>
          <a:prstGeom prst="bentConnector3">
            <a:avLst>
              <a:gd name="adj1" fmla="val -8188"/>
            </a:avLst>
          </a:prstGeom>
          <a:ln w="28575">
            <a:tailEnd type="triangle"/>
          </a:ln>
        </p:spPr>
        <p:style>
          <a:lnRef idx="1">
            <a:schemeClr val="dk1"/>
          </a:lnRef>
          <a:fillRef idx="0">
            <a:schemeClr val="dk1"/>
          </a:fillRef>
          <a:effectRef idx="0">
            <a:schemeClr val="dk1"/>
          </a:effectRef>
          <a:fontRef idx="minor">
            <a:schemeClr val="tx1"/>
          </a:fontRef>
        </p:style>
      </p:cxnSp>
      <p:cxnSp>
        <p:nvCxnSpPr>
          <p:cNvPr id="133" name="连接符: 肘形 132">
            <a:extLst>
              <a:ext uri="{FF2B5EF4-FFF2-40B4-BE49-F238E27FC236}">
                <a16:creationId xmlns:a16="http://schemas.microsoft.com/office/drawing/2014/main" id="{53904D66-2A0A-47AC-9268-9F57501496F7}"/>
              </a:ext>
            </a:extLst>
          </p:cNvPr>
          <p:cNvCxnSpPr>
            <a:cxnSpLocks/>
            <a:stCxn id="54" idx="2"/>
            <a:endCxn id="52" idx="1"/>
          </p:cNvCxnSpPr>
          <p:nvPr/>
        </p:nvCxnSpPr>
        <p:spPr>
          <a:xfrm rot="16200000" flipH="1">
            <a:off x="2542286" y="3769461"/>
            <a:ext cx="336274" cy="211780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6" name="连接符: 肘形 135">
            <a:extLst>
              <a:ext uri="{FF2B5EF4-FFF2-40B4-BE49-F238E27FC236}">
                <a16:creationId xmlns:a16="http://schemas.microsoft.com/office/drawing/2014/main" id="{533FAB69-C064-4203-B6AF-BCEA7873BA8A}"/>
              </a:ext>
            </a:extLst>
          </p:cNvPr>
          <p:cNvCxnSpPr>
            <a:cxnSpLocks/>
            <a:stCxn id="56" idx="3"/>
            <a:endCxn id="52" idx="3"/>
          </p:cNvCxnSpPr>
          <p:nvPr/>
        </p:nvCxnSpPr>
        <p:spPr>
          <a:xfrm flipH="1">
            <a:off x="5449333" y="3838346"/>
            <a:ext cx="2590164" cy="1158154"/>
          </a:xfrm>
          <a:prstGeom prst="bentConnector3">
            <a:avLst>
              <a:gd name="adj1" fmla="val -8826"/>
            </a:avLst>
          </a:prstGeom>
          <a:ln w="28575">
            <a:tailEnd type="triangle"/>
          </a:ln>
        </p:spPr>
        <p:style>
          <a:lnRef idx="1">
            <a:schemeClr val="dk1"/>
          </a:lnRef>
          <a:fillRef idx="0">
            <a:schemeClr val="dk1"/>
          </a:fillRef>
          <a:effectRef idx="0">
            <a:schemeClr val="dk1"/>
          </a:effectRef>
          <a:fontRef idx="minor">
            <a:schemeClr val="tx1"/>
          </a:fontRef>
        </p:style>
      </p:cxnSp>
      <p:cxnSp>
        <p:nvCxnSpPr>
          <p:cNvPr id="140" name="连接符: 肘形 139">
            <a:extLst>
              <a:ext uri="{FF2B5EF4-FFF2-40B4-BE49-F238E27FC236}">
                <a16:creationId xmlns:a16="http://schemas.microsoft.com/office/drawing/2014/main" id="{B1332BEA-4412-47C4-A274-BC1F07F38CBA}"/>
              </a:ext>
            </a:extLst>
          </p:cNvPr>
          <p:cNvCxnSpPr>
            <a:cxnSpLocks/>
            <a:stCxn id="50" idx="2"/>
            <a:endCxn id="52" idx="3"/>
          </p:cNvCxnSpPr>
          <p:nvPr/>
        </p:nvCxnSpPr>
        <p:spPr>
          <a:xfrm rot="5400000">
            <a:off x="6286669" y="3807036"/>
            <a:ext cx="352128" cy="202680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45" name="矩形: 圆角 144">
            <a:extLst>
              <a:ext uri="{FF2B5EF4-FFF2-40B4-BE49-F238E27FC236}">
                <a16:creationId xmlns:a16="http://schemas.microsoft.com/office/drawing/2014/main" id="{BAD8B830-11A4-48B4-B971-E62ABAA20308}"/>
              </a:ext>
            </a:extLst>
          </p:cNvPr>
          <p:cNvSpPr/>
          <p:nvPr/>
        </p:nvSpPr>
        <p:spPr>
          <a:xfrm>
            <a:off x="4127774" y="6024126"/>
            <a:ext cx="1020398" cy="4539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VKB1B</a:t>
            </a:r>
            <a:endParaRPr lang="zh-CN" altLang="en-US" dirty="0"/>
          </a:p>
        </p:txBody>
      </p:sp>
      <p:sp>
        <p:nvSpPr>
          <p:cNvPr id="148" name="文本框 147">
            <a:extLst>
              <a:ext uri="{FF2B5EF4-FFF2-40B4-BE49-F238E27FC236}">
                <a16:creationId xmlns:a16="http://schemas.microsoft.com/office/drawing/2014/main" id="{97F2C28D-A4B2-4D88-BD0B-CD283FE6D42E}"/>
              </a:ext>
            </a:extLst>
          </p:cNvPr>
          <p:cNvSpPr txBox="1"/>
          <p:nvPr/>
        </p:nvSpPr>
        <p:spPr>
          <a:xfrm>
            <a:off x="376271" y="5015705"/>
            <a:ext cx="1065714" cy="369332"/>
          </a:xfrm>
          <a:prstGeom prst="rect">
            <a:avLst/>
          </a:prstGeom>
          <a:noFill/>
        </p:spPr>
        <p:txBody>
          <a:bodyPr wrap="square" rtlCol="0">
            <a:spAutoFit/>
          </a:bodyPr>
          <a:lstStyle/>
          <a:p>
            <a:r>
              <a:rPr lang="zh-CN" altLang="en-US" dirty="0"/>
              <a:t>频率域</a:t>
            </a:r>
          </a:p>
        </p:txBody>
      </p:sp>
      <p:sp>
        <p:nvSpPr>
          <p:cNvPr id="149" name="文本框 148">
            <a:extLst>
              <a:ext uri="{FF2B5EF4-FFF2-40B4-BE49-F238E27FC236}">
                <a16:creationId xmlns:a16="http://schemas.microsoft.com/office/drawing/2014/main" id="{D4762697-1368-44D1-BA41-084B7CC75E11}"/>
              </a:ext>
            </a:extLst>
          </p:cNvPr>
          <p:cNvSpPr txBox="1"/>
          <p:nvPr/>
        </p:nvSpPr>
        <p:spPr>
          <a:xfrm>
            <a:off x="7702015" y="5034621"/>
            <a:ext cx="1065714" cy="369332"/>
          </a:xfrm>
          <a:prstGeom prst="rect">
            <a:avLst/>
          </a:prstGeom>
          <a:noFill/>
        </p:spPr>
        <p:txBody>
          <a:bodyPr wrap="square" rtlCol="0">
            <a:spAutoFit/>
          </a:bodyPr>
          <a:lstStyle/>
          <a:p>
            <a:r>
              <a:rPr lang="zh-CN" altLang="en-US" dirty="0"/>
              <a:t>时间域</a:t>
            </a:r>
          </a:p>
        </p:txBody>
      </p:sp>
      <p:sp>
        <p:nvSpPr>
          <p:cNvPr id="156" name="文本框 155">
            <a:extLst>
              <a:ext uri="{FF2B5EF4-FFF2-40B4-BE49-F238E27FC236}">
                <a16:creationId xmlns:a16="http://schemas.microsoft.com/office/drawing/2014/main" id="{06C2E3B1-D6CD-4D82-B0C9-C95D043F239C}"/>
              </a:ext>
            </a:extLst>
          </p:cNvPr>
          <p:cNvSpPr txBox="1"/>
          <p:nvPr/>
        </p:nvSpPr>
        <p:spPr>
          <a:xfrm>
            <a:off x="3795971" y="5463017"/>
            <a:ext cx="16800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求期望</a:t>
            </a:r>
          </a:p>
        </p:txBody>
      </p:sp>
      <p:cxnSp>
        <p:nvCxnSpPr>
          <p:cNvPr id="157" name="直接箭头连接符 156">
            <a:extLst>
              <a:ext uri="{FF2B5EF4-FFF2-40B4-BE49-F238E27FC236}">
                <a16:creationId xmlns:a16="http://schemas.microsoft.com/office/drawing/2014/main" id="{182CE1FC-2EAB-4030-8624-C8CD8B7E31E3}"/>
              </a:ext>
            </a:extLst>
          </p:cNvPr>
          <p:cNvCxnSpPr>
            <a:cxnSpLocks/>
            <a:endCxn id="145" idx="0"/>
          </p:cNvCxnSpPr>
          <p:nvPr/>
        </p:nvCxnSpPr>
        <p:spPr>
          <a:xfrm>
            <a:off x="4637973" y="5843796"/>
            <a:ext cx="0" cy="1803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83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置信区间</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pic>
        <p:nvPicPr>
          <p:cNvPr id="12290" name="Picture 2" descr="preview">
            <a:extLst>
              <a:ext uri="{FF2B5EF4-FFF2-40B4-BE49-F238E27FC236}">
                <a16:creationId xmlns:a16="http://schemas.microsoft.com/office/drawing/2014/main" id="{4A7A0A0C-7CB9-4632-924D-21EE06152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371" y="1772816"/>
            <a:ext cx="5753100" cy="382905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8F934D0C-C851-4621-B355-8BA96664B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308" y="5547525"/>
            <a:ext cx="3993226" cy="914479"/>
          </a:xfrm>
          <a:prstGeom prst="rect">
            <a:avLst/>
          </a:prstGeom>
        </p:spPr>
      </p:pic>
    </p:spTree>
    <p:custDataLst>
      <p:tags r:id="rId1"/>
    </p:custDataLst>
    <p:extLst>
      <p:ext uri="{BB962C8B-B14F-4D97-AF65-F5344CB8AC3E}">
        <p14:creationId xmlns:p14="http://schemas.microsoft.com/office/powerpoint/2010/main" val="397798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回顾</a:t>
            </a:r>
            <a:r>
              <a:rPr lang="en-US" altLang="zh-CN" dirty="0"/>
              <a:t>GRACE</a:t>
            </a:r>
            <a:r>
              <a:rPr lang="zh-CN" altLang="en-US" dirty="0"/>
              <a:t>标定算法要点</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pic>
        <p:nvPicPr>
          <p:cNvPr id="6" name="图片 5">
            <a:extLst>
              <a:ext uri="{FF2B5EF4-FFF2-40B4-BE49-F238E27FC236}">
                <a16:creationId xmlns:a16="http://schemas.microsoft.com/office/drawing/2014/main" id="{0FEBDB49-4E08-483B-B6B6-6768EF590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700" y="1616237"/>
            <a:ext cx="4588784" cy="2168958"/>
          </a:xfrm>
          <a:prstGeom prst="rect">
            <a:avLst/>
          </a:prstGeom>
        </p:spPr>
      </p:pic>
      <p:pic>
        <p:nvPicPr>
          <p:cNvPr id="22" name="图片 21">
            <a:extLst>
              <a:ext uri="{FF2B5EF4-FFF2-40B4-BE49-F238E27FC236}">
                <a16:creationId xmlns:a16="http://schemas.microsoft.com/office/drawing/2014/main" id="{F2E6DCEC-1424-449E-B038-734774D3F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425" y="3708073"/>
            <a:ext cx="5899267" cy="722643"/>
          </a:xfrm>
          <a:prstGeom prst="rect">
            <a:avLst/>
          </a:prstGeom>
        </p:spPr>
      </p:pic>
      <p:pic>
        <p:nvPicPr>
          <p:cNvPr id="24" name="图片 23">
            <a:extLst>
              <a:ext uri="{FF2B5EF4-FFF2-40B4-BE49-F238E27FC236}">
                <a16:creationId xmlns:a16="http://schemas.microsoft.com/office/drawing/2014/main" id="{1794F5D9-BD04-4213-9780-E21C07522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425" y="4348876"/>
            <a:ext cx="5931455" cy="695364"/>
          </a:xfrm>
          <a:prstGeom prst="rect">
            <a:avLst/>
          </a:prstGeom>
        </p:spPr>
      </p:pic>
      <p:pic>
        <p:nvPicPr>
          <p:cNvPr id="26" name="图片 25">
            <a:extLst>
              <a:ext uri="{FF2B5EF4-FFF2-40B4-BE49-F238E27FC236}">
                <a16:creationId xmlns:a16="http://schemas.microsoft.com/office/drawing/2014/main" id="{6A934A6F-2929-44EA-BE8F-C69B992637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4336" y="4976904"/>
            <a:ext cx="4784909" cy="554349"/>
          </a:xfrm>
          <a:prstGeom prst="rect">
            <a:avLst/>
          </a:prstGeom>
        </p:spPr>
      </p:pic>
      <p:pic>
        <p:nvPicPr>
          <p:cNvPr id="28" name="图片 27">
            <a:extLst>
              <a:ext uri="{FF2B5EF4-FFF2-40B4-BE49-F238E27FC236}">
                <a16:creationId xmlns:a16="http://schemas.microsoft.com/office/drawing/2014/main" id="{1EF2344F-4C18-45D2-8B04-FBA79CC46E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3192" y="5428310"/>
            <a:ext cx="5577458" cy="916666"/>
          </a:xfrm>
          <a:prstGeom prst="rect">
            <a:avLst/>
          </a:prstGeom>
        </p:spPr>
      </p:pic>
      <p:sp>
        <p:nvSpPr>
          <p:cNvPr id="29" name="矩形 28">
            <a:extLst>
              <a:ext uri="{FF2B5EF4-FFF2-40B4-BE49-F238E27FC236}">
                <a16:creationId xmlns:a16="http://schemas.microsoft.com/office/drawing/2014/main" id="{1B94C63A-C42C-4B24-A576-42802D343542}"/>
              </a:ext>
            </a:extLst>
          </p:cNvPr>
          <p:cNvSpPr/>
          <p:nvPr/>
        </p:nvSpPr>
        <p:spPr>
          <a:xfrm>
            <a:off x="6588224" y="1700808"/>
            <a:ext cx="216024" cy="207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8807C1A-816E-41A7-A3DE-7CE2DC4B17AA}"/>
              </a:ext>
            </a:extLst>
          </p:cNvPr>
          <p:cNvSpPr/>
          <p:nvPr/>
        </p:nvSpPr>
        <p:spPr>
          <a:xfrm>
            <a:off x="5724128" y="5051402"/>
            <a:ext cx="648072" cy="37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03E3515-C5AF-4996-97AF-26332A1FE051}"/>
              </a:ext>
            </a:extLst>
          </p:cNvPr>
          <p:cNvSpPr/>
          <p:nvPr/>
        </p:nvSpPr>
        <p:spPr>
          <a:xfrm>
            <a:off x="2771800" y="5968068"/>
            <a:ext cx="1008112" cy="37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78594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标定仿真实验</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17</a:t>
            </a:fld>
            <a:endParaRPr lang="en-US"/>
          </a:p>
        </p:txBody>
      </p:sp>
      <p:sp>
        <p:nvSpPr>
          <p:cNvPr id="12" name="文本框 11">
            <a:extLst>
              <a:ext uri="{FF2B5EF4-FFF2-40B4-BE49-F238E27FC236}">
                <a16:creationId xmlns:a16="http://schemas.microsoft.com/office/drawing/2014/main" id="{D7E93319-F161-42E0-BED4-2DE2163D6588}"/>
              </a:ext>
            </a:extLst>
          </p:cNvPr>
          <p:cNvSpPr txBox="1"/>
          <p:nvPr/>
        </p:nvSpPr>
        <p:spPr>
          <a:xfrm>
            <a:off x="1524472" y="4381628"/>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采用</a:t>
            </a:r>
            <a:r>
              <a:rPr lang="zh-CN" altLang="en-US" sz="1600" b="1" dirty="0"/>
              <a:t>共轭梯度法或网格点搜索（由于</a:t>
            </a:r>
            <a:r>
              <a:rPr lang="en-US" altLang="zh-CN" sz="1600" b="1" dirty="0"/>
              <a:t>GKB1B</a:t>
            </a:r>
            <a:r>
              <a:rPr lang="zh-CN" altLang="en-US" sz="1600" b="1" dirty="0"/>
              <a:t>是双频段）</a:t>
            </a:r>
            <a:r>
              <a:rPr lang="zh-CN" altLang="en-US" sz="1600" dirty="0"/>
              <a:t>求解估计问题</a:t>
            </a:r>
            <a:endParaRPr lang="en-US" altLang="zh-CN" sz="1600" dirty="0"/>
          </a:p>
        </p:txBody>
      </p:sp>
      <mc:AlternateContent xmlns:mc="http://schemas.openxmlformats.org/markup-compatibility/2006">
        <mc:Choice xmlns:a14="http://schemas.microsoft.com/office/drawing/2010/main" Requires="a14">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3586566295"/>
                  </p:ext>
                </p:extLst>
              </p:nvPr>
            </p:nvGraphicFramePr>
            <p:xfrm>
              <a:off x="413792" y="1857279"/>
              <a:ext cx="8316416" cy="1410589"/>
            </p:xfrm>
            <a:graphic>
              <a:graphicData uri="http://schemas.openxmlformats.org/drawingml/2006/table">
                <a:tbl>
                  <a:tblPr firstRow="1" bandRow="1">
                    <a:tableStyleId>{7DF18680-E054-41AD-8BC1-D1AEF772440D}</a:tableStyleId>
                  </a:tblPr>
                  <a:tblGrid>
                    <a:gridCol w="1801521">
                      <a:extLst>
                        <a:ext uri="{9D8B030D-6E8A-4147-A177-3AD203B41FA5}">
                          <a16:colId xmlns:a16="http://schemas.microsoft.com/office/drawing/2014/main" val="365426450"/>
                        </a:ext>
                      </a:extLst>
                    </a:gridCol>
                    <a:gridCol w="1293868">
                      <a:extLst>
                        <a:ext uri="{9D8B030D-6E8A-4147-A177-3AD203B41FA5}">
                          <a16:colId xmlns:a16="http://schemas.microsoft.com/office/drawing/2014/main" val="3351721830"/>
                        </a:ext>
                      </a:extLst>
                    </a:gridCol>
                    <a:gridCol w="2033220">
                      <a:extLst>
                        <a:ext uri="{9D8B030D-6E8A-4147-A177-3AD203B41FA5}">
                          <a16:colId xmlns:a16="http://schemas.microsoft.com/office/drawing/2014/main" val="4084376421"/>
                        </a:ext>
                      </a:extLst>
                    </a:gridCol>
                    <a:gridCol w="1293868">
                      <a:extLst>
                        <a:ext uri="{9D8B030D-6E8A-4147-A177-3AD203B41FA5}">
                          <a16:colId xmlns:a16="http://schemas.microsoft.com/office/drawing/2014/main" val="1527877398"/>
                        </a:ext>
                      </a:extLst>
                    </a:gridCol>
                    <a:gridCol w="1893939">
                      <a:extLst>
                        <a:ext uri="{9D8B030D-6E8A-4147-A177-3AD203B41FA5}">
                          <a16:colId xmlns:a16="http://schemas.microsoft.com/office/drawing/2014/main" val="29751390"/>
                        </a:ext>
                      </a:extLst>
                    </a:gridCol>
                  </a:tblGrid>
                  <a:tr h="0">
                    <a:tc>
                      <a:txBody>
                        <a:bodyPr/>
                        <a:lstStyle/>
                        <a:p>
                          <a:pPr algn="ctr"/>
                          <a:r>
                            <a:rPr lang="zh-CN" altLang="en-US" sz="1600" dirty="0"/>
                            <a:t>有效机动时长</a:t>
                          </a:r>
                        </a:p>
                      </a:txBody>
                      <a:tcPr anchor="ctr"/>
                    </a:tc>
                    <a:tc>
                      <a:txBody>
                        <a:bodyPr/>
                        <a:lstStyle/>
                        <a:p>
                          <a:pPr algn="ctr"/>
                          <a:r>
                            <a:rPr lang="zh-CN" altLang="en-US" sz="1600" dirty="0"/>
                            <a:t>星敏噪声</a:t>
                          </a:r>
                        </a:p>
                      </a:txBody>
                      <a:tcPr anchor="ctr"/>
                    </a:tc>
                    <a:tc>
                      <a:txBody>
                        <a:bodyPr/>
                        <a:lstStyle/>
                        <a:p>
                          <a:pPr algn="ctr"/>
                          <a:r>
                            <a:rPr lang="zh-CN" altLang="en-US" sz="1600" dirty="0"/>
                            <a:t>实验</a:t>
                          </a:r>
                          <a:r>
                            <a:rPr lang="en-US" altLang="zh-CN" sz="1600" dirty="0"/>
                            <a:t>1</a:t>
                          </a:r>
                          <a:endParaRPr lang="zh-CN" altLang="en-US" sz="1600" dirty="0"/>
                        </a:p>
                      </a:txBody>
                      <a:tcPr anchor="ctr"/>
                    </a:tc>
                    <a:tc>
                      <a:txBody>
                        <a:bodyPr/>
                        <a:lstStyle/>
                        <a:p>
                          <a:pPr algn="ctr"/>
                          <a:r>
                            <a:rPr lang="zh-CN" altLang="en-US" sz="1600" dirty="0"/>
                            <a:t>实验</a:t>
                          </a:r>
                          <a:r>
                            <a:rPr lang="en-US" altLang="zh-CN" sz="1600" dirty="0"/>
                            <a:t>2</a:t>
                          </a:r>
                        </a:p>
                      </a:txBody>
                      <a:tcPr anchor="ctr"/>
                    </a:tc>
                    <a:tc>
                      <a:txBody>
                        <a:bodyPr/>
                        <a:lstStyle/>
                        <a:p>
                          <a:pPr algn="ctr"/>
                          <a:r>
                            <a:rPr lang="zh-CN" altLang="en-US" sz="1600" dirty="0"/>
                            <a:t>实验</a:t>
                          </a:r>
                          <a:r>
                            <a:rPr lang="en-US" altLang="zh-CN" sz="1600" dirty="0"/>
                            <a:t>3</a:t>
                          </a:r>
                          <a:endParaRPr lang="zh-CN" altLang="en-US" sz="1600" dirty="0"/>
                        </a:p>
                      </a:txBody>
                      <a:tcPr anchor="ctr"/>
                    </a:tc>
                    <a:extLst>
                      <a:ext uri="{0D108BD9-81ED-4DB2-BD59-A6C34878D82A}">
                        <a16:rowId xmlns:a16="http://schemas.microsoft.com/office/drawing/2014/main" val="823932208"/>
                      </a:ext>
                    </a:extLst>
                  </a:tr>
                  <a:tr h="516361">
                    <a:tc>
                      <a:txBody>
                        <a:bodyPr/>
                        <a:lstStyle/>
                        <a:p>
                          <a:pPr algn="ctr"/>
                          <a:r>
                            <a:rPr lang="en-US" altLang="zh-CN" sz="1600" dirty="0"/>
                            <a:t>1000s</a:t>
                          </a:r>
                          <a:endParaRPr lang="zh-CN" altLang="en-US" sz="1600" dirty="0"/>
                        </a:p>
                      </a:txBody>
                      <a:tcPr anchor="ctr"/>
                    </a:tc>
                    <a:tc rowSpan="2">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(0, 5′′)</m:t>
                                </m:r>
                              </m:oMath>
                            </m:oMathPara>
                          </a14:m>
                          <a:endParaRPr lang="en-US" altLang="zh-CN" sz="1600" b="0" dirty="0"/>
                        </a:p>
                      </a:txBody>
                      <a:tcPr anchor="ctr"/>
                    </a:tc>
                    <a:tc rowSpan="2">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𝑦𝑎𝑤</m:t>
                                    </m:r>
                                  </m:sub>
                                </m:sSub>
                                <m:r>
                                  <a:rPr lang="en-US" altLang="zh-CN" sz="1600" b="0" i="1" smtClean="0">
                                    <a:latin typeface="Cambria Math" panose="02040503050406030204" pitchFamily="18" charset="0"/>
                                  </a:rPr>
                                  <m:t>=0.97°</m:t>
                                </m:r>
                              </m:oMath>
                            </m:oMathPara>
                          </a14:m>
                          <a:endParaRPr lang="en-US" altLang="zh-CN" sz="1600" dirty="0"/>
                        </a:p>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𝑝𝑖𝑡𝑐h</m:t>
                                    </m:r>
                                  </m:sub>
                                </m:sSub>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m:t>
                                </m:r>
                              </m:oMath>
                            </m:oMathPara>
                          </a14:m>
                          <a:endParaRPr lang="zh-CN" altLang="en-US" sz="1600" dirty="0"/>
                        </a:p>
                      </a:txBody>
                      <a:tcPr anchor="ctr"/>
                    </a:tc>
                    <a:tc rowSpan="2">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255</m:t>
                                    </m:r>
                                  </m:den>
                                </m:f>
                                <m:r>
                                  <a:rPr lang="en-US" altLang="zh-CN" sz="1600" b="0" i="1" smtClean="0">
                                    <a:latin typeface="Cambria Math" panose="02040503050406030204" pitchFamily="18" charset="0"/>
                                  </a:rPr>
                                  <m:t>𝐻𝑧</m:t>
                                </m:r>
                                <m:r>
                                  <a:rPr lang="en-US" altLang="zh-CN" sz="1600" b="0" i="1" smtClean="0">
                                    <a:latin typeface="Cambria Math" panose="02040503050406030204" pitchFamily="18" charset="0"/>
                                  </a:rPr>
                                  <m:t> </m:t>
                                </m:r>
                              </m:oMath>
                            </m:oMathPara>
                          </a14:m>
                          <a:endParaRPr lang="en-US" altLang="zh-CN" sz="1600" b="0" dirty="0"/>
                        </a:p>
                      </a:txBody>
                      <a:tcPr anchor="ctr"/>
                    </a:tc>
                    <a:tc rowSpan="2">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𝑦𝑎𝑤</m:t>
                                    </m:r>
                                  </m:sub>
                                </m:sSub>
                                <m:r>
                                  <a:rPr lang="en-US" altLang="zh-CN" sz="1600" b="0" i="1" smtClean="0">
                                    <a:latin typeface="Cambria Math" panose="02040503050406030204" pitchFamily="18" charset="0"/>
                                  </a:rPr>
                                  <m:t>=0.97°</m:t>
                                </m:r>
                              </m:oMath>
                            </m:oMathPara>
                          </a14:m>
                          <a:endParaRPr lang="en-US" altLang="zh-CN" sz="1600" dirty="0"/>
                        </a:p>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𝑝𝑖𝑡𝑐h</m:t>
                                    </m:r>
                                  </m:sub>
                                </m:sSub>
                                <m:r>
                                  <a:rPr lang="en-US" altLang="zh-CN" sz="1600" b="0" i="1" smtClean="0">
                                    <a:latin typeface="Cambria Math" panose="02040503050406030204" pitchFamily="18" charset="0"/>
                                  </a:rPr>
                                  <m:t>=0.1°</m:t>
                                </m:r>
                              </m:oMath>
                            </m:oMathPara>
                          </a14:m>
                          <a:endParaRPr lang="en-US" altLang="zh-CN" sz="1600" b="0" dirty="0"/>
                        </a:p>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255</m:t>
                                    </m:r>
                                  </m:den>
                                </m:f>
                                <m:r>
                                  <a:rPr lang="en-US" altLang="zh-CN" sz="1600" b="0" i="1" smtClean="0">
                                    <a:latin typeface="Cambria Math" panose="02040503050406030204" pitchFamily="18" charset="0"/>
                                  </a:rPr>
                                  <m:t>𝐻𝑧</m:t>
                                </m:r>
                              </m:oMath>
                            </m:oMathPara>
                          </a14:m>
                          <a:endParaRPr lang="zh-CN" altLang="en-US" sz="1600" dirty="0"/>
                        </a:p>
                      </a:txBody>
                      <a:tcPr anchor="ctr"/>
                    </a:tc>
                    <a:extLst>
                      <a:ext uri="{0D108BD9-81ED-4DB2-BD59-A6C34878D82A}">
                        <a16:rowId xmlns:a16="http://schemas.microsoft.com/office/drawing/2014/main" val="3037856044"/>
                      </a:ext>
                    </a:extLst>
                  </a:tr>
                  <a:tr h="370840">
                    <a:tc>
                      <a:txBody>
                        <a:bodyPr/>
                        <a:lstStyle/>
                        <a:p>
                          <a:pPr algn="ctr"/>
                          <a:r>
                            <a:rPr lang="en-US" altLang="zh-CN" sz="1600" dirty="0"/>
                            <a:t>3000s</a:t>
                          </a:r>
                        </a:p>
                      </a:txBody>
                      <a:tcPr anchor="ctr"/>
                    </a:tc>
                    <a:tc vMerge="1">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(0, 10′′</m:t>
                                </m:r>
                                <m:r>
                                  <a:rPr lang="en-US" altLang="zh-CN" sz="1600" b="0" i="1" smtClean="0">
                                    <a:latin typeface="Cambria Math" panose="02040503050406030204" pitchFamily="18" charset="0"/>
                                  </a:rPr>
                                  <m:t>)</m:t>
                                </m:r>
                              </m:oMath>
                            </m:oMathPara>
                          </a14:m>
                          <a:endParaRPr lang="en-US" altLang="zh-CN" sz="1600" dirty="0"/>
                        </a:p>
                      </a:txBody>
                      <a:tcPr anchor="ctr"/>
                    </a:tc>
                    <a:tc vMerge="1">
                      <a:txBody>
                        <a:bodyPr/>
                        <a:lstStyle/>
                        <a:p>
                          <a:r>
                            <a:rPr lang="en-US" altLang="zh-CN" dirty="0"/>
                            <a:t>4e-5</a:t>
                          </a:r>
                          <a:endParaRPr lang="zh-CN" altLang="en-US" dirty="0"/>
                        </a:p>
                      </a:txBody>
                      <a:tcPr/>
                    </a:tc>
                    <a:tc vMerge="1">
                      <a:txBody>
                        <a:bodyPr/>
                        <a:lstStyle/>
                        <a:p>
                          <a:r>
                            <a:rPr lang="en-US" altLang="zh-CN" dirty="0"/>
                            <a:t>10.896e-5</a:t>
                          </a:r>
                          <a:endParaRPr lang="zh-CN" altLang="en-US" dirty="0"/>
                        </a:p>
                      </a:txBody>
                      <a:tcPr/>
                    </a:tc>
                    <a:tc vMerge="1">
                      <a:txBody>
                        <a:bodyPr/>
                        <a:lstStyle/>
                        <a:p>
                          <a:r>
                            <a:rPr lang="en-US" altLang="zh-CN" dirty="0"/>
                            <a:t>10.592e-5</a:t>
                          </a:r>
                          <a:endParaRPr lang="zh-CN" altLang="en-US" dirty="0"/>
                        </a:p>
                      </a:txBody>
                      <a:tcPr/>
                    </a:tc>
                    <a:extLst>
                      <a:ext uri="{0D108BD9-81ED-4DB2-BD59-A6C34878D82A}">
                        <a16:rowId xmlns:a16="http://schemas.microsoft.com/office/drawing/2014/main" val="2062783098"/>
                      </a:ext>
                    </a:extLst>
                  </a:tr>
                </a:tbl>
              </a:graphicData>
            </a:graphic>
          </p:graphicFrame>
        </mc:Choice>
        <mc:Fallback>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3586566295"/>
                  </p:ext>
                </p:extLst>
              </p:nvPr>
            </p:nvGraphicFramePr>
            <p:xfrm>
              <a:off x="413792" y="1857279"/>
              <a:ext cx="8316416" cy="1410589"/>
            </p:xfrm>
            <a:graphic>
              <a:graphicData uri="http://schemas.openxmlformats.org/drawingml/2006/table">
                <a:tbl>
                  <a:tblPr firstRow="1" bandRow="1">
                    <a:tableStyleId>{7DF18680-E054-41AD-8BC1-D1AEF772440D}</a:tableStyleId>
                  </a:tblPr>
                  <a:tblGrid>
                    <a:gridCol w="1801521">
                      <a:extLst>
                        <a:ext uri="{9D8B030D-6E8A-4147-A177-3AD203B41FA5}">
                          <a16:colId xmlns:a16="http://schemas.microsoft.com/office/drawing/2014/main" val="365426450"/>
                        </a:ext>
                      </a:extLst>
                    </a:gridCol>
                    <a:gridCol w="1293868">
                      <a:extLst>
                        <a:ext uri="{9D8B030D-6E8A-4147-A177-3AD203B41FA5}">
                          <a16:colId xmlns:a16="http://schemas.microsoft.com/office/drawing/2014/main" val="3351721830"/>
                        </a:ext>
                      </a:extLst>
                    </a:gridCol>
                    <a:gridCol w="2033220">
                      <a:extLst>
                        <a:ext uri="{9D8B030D-6E8A-4147-A177-3AD203B41FA5}">
                          <a16:colId xmlns:a16="http://schemas.microsoft.com/office/drawing/2014/main" val="4084376421"/>
                        </a:ext>
                      </a:extLst>
                    </a:gridCol>
                    <a:gridCol w="1293868">
                      <a:extLst>
                        <a:ext uri="{9D8B030D-6E8A-4147-A177-3AD203B41FA5}">
                          <a16:colId xmlns:a16="http://schemas.microsoft.com/office/drawing/2014/main" val="1527877398"/>
                        </a:ext>
                      </a:extLst>
                    </a:gridCol>
                    <a:gridCol w="1893939">
                      <a:extLst>
                        <a:ext uri="{9D8B030D-6E8A-4147-A177-3AD203B41FA5}">
                          <a16:colId xmlns:a16="http://schemas.microsoft.com/office/drawing/2014/main" val="29751390"/>
                        </a:ext>
                      </a:extLst>
                    </a:gridCol>
                  </a:tblGrid>
                  <a:tr h="335280">
                    <a:tc>
                      <a:txBody>
                        <a:bodyPr/>
                        <a:lstStyle/>
                        <a:p>
                          <a:pPr algn="ctr"/>
                          <a:r>
                            <a:rPr lang="zh-CN" altLang="en-US" sz="1600" dirty="0"/>
                            <a:t>有效机动时长</a:t>
                          </a:r>
                        </a:p>
                      </a:txBody>
                      <a:tcPr anchor="ctr"/>
                    </a:tc>
                    <a:tc>
                      <a:txBody>
                        <a:bodyPr/>
                        <a:lstStyle/>
                        <a:p>
                          <a:pPr algn="ctr"/>
                          <a:r>
                            <a:rPr lang="zh-CN" altLang="en-US" sz="1600" dirty="0"/>
                            <a:t>星敏噪声</a:t>
                          </a:r>
                        </a:p>
                      </a:txBody>
                      <a:tcPr anchor="ctr"/>
                    </a:tc>
                    <a:tc>
                      <a:txBody>
                        <a:bodyPr/>
                        <a:lstStyle/>
                        <a:p>
                          <a:pPr algn="ctr"/>
                          <a:r>
                            <a:rPr lang="zh-CN" altLang="en-US" sz="1600" dirty="0"/>
                            <a:t>实验</a:t>
                          </a:r>
                          <a:r>
                            <a:rPr lang="en-US" altLang="zh-CN" sz="1600" dirty="0"/>
                            <a:t>1</a:t>
                          </a:r>
                          <a:endParaRPr lang="zh-CN" altLang="en-US" sz="1600" dirty="0"/>
                        </a:p>
                      </a:txBody>
                      <a:tcPr anchor="ctr"/>
                    </a:tc>
                    <a:tc>
                      <a:txBody>
                        <a:bodyPr/>
                        <a:lstStyle/>
                        <a:p>
                          <a:pPr algn="ctr"/>
                          <a:r>
                            <a:rPr lang="zh-CN" altLang="en-US" sz="1600" dirty="0"/>
                            <a:t>实验</a:t>
                          </a:r>
                          <a:r>
                            <a:rPr lang="en-US" altLang="zh-CN" sz="1600" dirty="0"/>
                            <a:t>2</a:t>
                          </a:r>
                        </a:p>
                      </a:txBody>
                      <a:tcPr anchor="ctr"/>
                    </a:tc>
                    <a:tc>
                      <a:txBody>
                        <a:bodyPr/>
                        <a:lstStyle/>
                        <a:p>
                          <a:pPr algn="ctr"/>
                          <a:r>
                            <a:rPr lang="zh-CN" altLang="en-US" sz="1600" dirty="0"/>
                            <a:t>实验</a:t>
                          </a:r>
                          <a:r>
                            <a:rPr lang="en-US" altLang="zh-CN" sz="1600" dirty="0"/>
                            <a:t>3</a:t>
                          </a:r>
                          <a:endParaRPr lang="zh-CN" altLang="en-US" sz="1600" dirty="0"/>
                        </a:p>
                      </a:txBody>
                      <a:tcPr anchor="ctr"/>
                    </a:tc>
                    <a:extLst>
                      <a:ext uri="{0D108BD9-81ED-4DB2-BD59-A6C34878D82A}">
                        <a16:rowId xmlns:a16="http://schemas.microsoft.com/office/drawing/2014/main" val="823932208"/>
                      </a:ext>
                    </a:extLst>
                  </a:tr>
                  <a:tr h="516361">
                    <a:tc>
                      <a:txBody>
                        <a:bodyPr/>
                        <a:lstStyle/>
                        <a:p>
                          <a:pPr algn="ctr"/>
                          <a:r>
                            <a:rPr lang="en-US" altLang="zh-CN" sz="1600" dirty="0"/>
                            <a:t>1000s</a:t>
                          </a:r>
                          <a:endParaRPr lang="zh-CN" altLang="en-US" sz="1600" dirty="0"/>
                        </a:p>
                      </a:txBody>
                      <a:tcPr anchor="ctr"/>
                    </a:tc>
                    <a:tc rowSpan="2">
                      <a:txBody>
                        <a:bodyPr/>
                        <a:lstStyle/>
                        <a:p>
                          <a:endParaRPr lang="zh-CN"/>
                        </a:p>
                      </a:txBody>
                      <a:tcPr anchor="ctr">
                        <a:blipFill>
                          <a:blip r:embed="rId3"/>
                          <a:stretch>
                            <a:fillRect l="-140094" t="-32022" r="-406604" b="-1124"/>
                          </a:stretch>
                        </a:blipFill>
                      </a:tcPr>
                    </a:tc>
                    <a:tc rowSpan="2">
                      <a:txBody>
                        <a:bodyPr/>
                        <a:lstStyle/>
                        <a:p>
                          <a:endParaRPr lang="zh-CN"/>
                        </a:p>
                      </a:txBody>
                      <a:tcPr anchor="ctr">
                        <a:blipFill>
                          <a:blip r:embed="rId3"/>
                          <a:stretch>
                            <a:fillRect l="-152395" t="-32022" r="-158084" b="-1124"/>
                          </a:stretch>
                        </a:blipFill>
                      </a:tcPr>
                    </a:tc>
                    <a:tc rowSpan="2">
                      <a:txBody>
                        <a:bodyPr/>
                        <a:lstStyle/>
                        <a:p>
                          <a:endParaRPr lang="zh-CN"/>
                        </a:p>
                      </a:txBody>
                      <a:tcPr anchor="ctr">
                        <a:blipFill>
                          <a:blip r:embed="rId3"/>
                          <a:stretch>
                            <a:fillRect l="-395775" t="-32022" r="-147887" b="-1124"/>
                          </a:stretch>
                        </a:blipFill>
                      </a:tcPr>
                    </a:tc>
                    <a:tc rowSpan="2">
                      <a:txBody>
                        <a:bodyPr/>
                        <a:lstStyle/>
                        <a:p>
                          <a:endParaRPr lang="zh-CN"/>
                        </a:p>
                      </a:txBody>
                      <a:tcPr anchor="ctr">
                        <a:blipFill>
                          <a:blip r:embed="rId3"/>
                          <a:stretch>
                            <a:fillRect l="-339550" t="-32022" r="-1286" b="-1124"/>
                          </a:stretch>
                        </a:blipFill>
                      </a:tcPr>
                    </a:tc>
                    <a:extLst>
                      <a:ext uri="{0D108BD9-81ED-4DB2-BD59-A6C34878D82A}">
                        <a16:rowId xmlns:a16="http://schemas.microsoft.com/office/drawing/2014/main" val="3037856044"/>
                      </a:ext>
                    </a:extLst>
                  </a:tr>
                  <a:tr h="558948">
                    <a:tc>
                      <a:txBody>
                        <a:bodyPr/>
                        <a:lstStyle/>
                        <a:p>
                          <a:pPr algn="ctr"/>
                          <a:r>
                            <a:rPr lang="en-US" altLang="zh-CN" sz="1600" dirty="0"/>
                            <a:t>3000s</a:t>
                          </a:r>
                        </a:p>
                      </a:txBody>
                      <a:tcPr anchor="ctr"/>
                    </a:tc>
                    <a:tc vMerge="1">
                      <a:txBody>
                        <a:bodyPr/>
                        <a:lstStyle/>
                        <a:p>
                          <a:pPr algn="ctr"/>
                          <a14:m xmlns:a14="http://schemas.microsoft.com/office/drawing/2010/main">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(0, 10′′</m:t>
                                </m:r>
                                <m:r>
                                  <a:rPr lang="en-US" altLang="zh-CN" sz="1600" b="0" i="1" smtClean="0">
                                    <a:latin typeface="Cambria Math" panose="02040503050406030204" pitchFamily="18" charset="0"/>
                                  </a:rPr>
                                  <m:t>)</m:t>
                                </m:r>
                              </m:oMath>
                            </m:oMathPara>
                          </a14:m>
                          <a:endParaRPr lang="en-US" altLang="zh-CN" sz="1600" dirty="0"/>
                        </a:p>
                      </a:txBody>
                      <a:tcPr anchor="ctr"/>
                    </a:tc>
                    <a:tc vMerge="1">
                      <a:txBody>
                        <a:bodyPr/>
                        <a:lstStyle/>
                        <a:p>
                          <a:r>
                            <a:rPr lang="en-US" altLang="zh-CN" dirty="0"/>
                            <a:t>4e-5</a:t>
                          </a:r>
                          <a:endParaRPr lang="zh-CN" altLang="en-US" dirty="0"/>
                        </a:p>
                      </a:txBody>
                      <a:tcPr/>
                    </a:tc>
                    <a:tc vMerge="1">
                      <a:txBody>
                        <a:bodyPr/>
                        <a:lstStyle/>
                        <a:p>
                          <a:r>
                            <a:rPr lang="en-US" altLang="zh-CN" dirty="0"/>
                            <a:t>10.896e-5</a:t>
                          </a:r>
                          <a:endParaRPr lang="zh-CN" altLang="en-US" dirty="0"/>
                        </a:p>
                      </a:txBody>
                      <a:tcPr/>
                    </a:tc>
                    <a:tc vMerge="1">
                      <a:txBody>
                        <a:bodyPr/>
                        <a:lstStyle/>
                        <a:p>
                          <a:r>
                            <a:rPr lang="en-US" altLang="zh-CN" dirty="0"/>
                            <a:t>10.592e-5</a:t>
                          </a:r>
                          <a:endParaRPr lang="zh-CN" altLang="en-US" dirty="0"/>
                        </a:p>
                      </a:txBody>
                      <a:tcPr/>
                    </a:tc>
                    <a:extLst>
                      <a:ext uri="{0D108BD9-81ED-4DB2-BD59-A6C34878D82A}">
                        <a16:rowId xmlns:a16="http://schemas.microsoft.com/office/drawing/2014/main" val="2062783098"/>
                      </a:ext>
                    </a:extLst>
                  </a:tr>
                </a:tbl>
              </a:graphicData>
            </a:graphic>
          </p:graphicFrame>
        </mc:Fallback>
      </mc:AlternateContent>
      <p:sp>
        <p:nvSpPr>
          <p:cNvPr id="14" name="number-one_1474">
            <a:extLst>
              <a:ext uri="{FF2B5EF4-FFF2-40B4-BE49-F238E27FC236}">
                <a16:creationId xmlns:a16="http://schemas.microsoft.com/office/drawing/2014/main" id="{B25433D3-C701-454B-AED8-25EDFCBBA409}"/>
              </a:ext>
            </a:extLst>
          </p:cNvPr>
          <p:cNvSpPr/>
          <p:nvPr/>
        </p:nvSpPr>
        <p:spPr>
          <a:xfrm>
            <a:off x="804393" y="5000721"/>
            <a:ext cx="584014" cy="656375"/>
          </a:xfrm>
          <a:custGeom>
            <a:avLst/>
            <a:gdLst>
              <a:gd name="connsiteX0" fmla="*/ 297218 w 585891"/>
              <a:gd name="connsiteY0" fmla="*/ 120351 h 584857"/>
              <a:gd name="connsiteX1" fmla="*/ 417783 w 585891"/>
              <a:gd name="connsiteY1" fmla="*/ 225749 h 584857"/>
              <a:gd name="connsiteX2" fmla="*/ 327359 w 585891"/>
              <a:gd name="connsiteY2" fmla="*/ 372015 h 584857"/>
              <a:gd name="connsiteX3" fmla="*/ 295065 w 585891"/>
              <a:gd name="connsiteY3" fmla="*/ 397826 h 584857"/>
              <a:gd name="connsiteX4" fmla="*/ 295065 w 585891"/>
              <a:gd name="connsiteY4" fmla="*/ 399977 h 584857"/>
              <a:gd name="connsiteX5" fmla="*/ 422089 w 585891"/>
              <a:gd name="connsiteY5" fmla="*/ 399977 h 584857"/>
              <a:gd name="connsiteX6" fmla="*/ 422089 w 585891"/>
              <a:gd name="connsiteY6" fmla="*/ 464506 h 584857"/>
              <a:gd name="connsiteX7" fmla="*/ 183112 w 585891"/>
              <a:gd name="connsiteY7" fmla="*/ 464506 h 584857"/>
              <a:gd name="connsiteX8" fmla="*/ 183112 w 585891"/>
              <a:gd name="connsiteY8" fmla="*/ 417185 h 584857"/>
              <a:gd name="connsiteX9" fmla="*/ 226171 w 585891"/>
              <a:gd name="connsiteY9" fmla="*/ 376317 h 584857"/>
              <a:gd name="connsiteX10" fmla="*/ 338124 w 585891"/>
              <a:gd name="connsiteY10" fmla="*/ 232202 h 584857"/>
              <a:gd name="connsiteX11" fmla="*/ 282148 w 585891"/>
              <a:gd name="connsiteY11" fmla="*/ 182729 h 584857"/>
              <a:gd name="connsiteX12" fmla="*/ 208947 w 585891"/>
              <a:gd name="connsiteY12" fmla="*/ 210692 h 584857"/>
              <a:gd name="connsiteX13" fmla="*/ 185265 w 585891"/>
              <a:gd name="connsiteY13" fmla="*/ 154767 h 584857"/>
              <a:gd name="connsiteX14" fmla="*/ 297218 w 585891"/>
              <a:gd name="connsiteY14" fmla="*/ 120351 h 584857"/>
              <a:gd name="connsiteX15" fmla="*/ 49542 w 585891"/>
              <a:gd name="connsiteY15" fmla="*/ 43004 h 584857"/>
              <a:gd name="connsiteX16" fmla="*/ 43080 w 585891"/>
              <a:gd name="connsiteY16" fmla="*/ 49455 h 584857"/>
              <a:gd name="connsiteX17" fmla="*/ 43080 w 585891"/>
              <a:gd name="connsiteY17" fmla="*/ 533252 h 584857"/>
              <a:gd name="connsiteX18" fmla="*/ 49542 w 585891"/>
              <a:gd name="connsiteY18" fmla="*/ 541853 h 584857"/>
              <a:gd name="connsiteX19" fmla="*/ 534195 w 585891"/>
              <a:gd name="connsiteY19" fmla="*/ 541853 h 584857"/>
              <a:gd name="connsiteX20" fmla="*/ 542811 w 585891"/>
              <a:gd name="connsiteY20" fmla="*/ 533252 h 584857"/>
              <a:gd name="connsiteX21" fmla="*/ 542811 w 585891"/>
              <a:gd name="connsiteY21" fmla="*/ 49455 h 584857"/>
              <a:gd name="connsiteX22" fmla="*/ 534195 w 585891"/>
              <a:gd name="connsiteY22" fmla="*/ 43004 h 584857"/>
              <a:gd name="connsiteX23" fmla="*/ 49542 w 585891"/>
              <a:gd name="connsiteY23" fmla="*/ 0 h 584857"/>
              <a:gd name="connsiteX24" fmla="*/ 534195 w 585891"/>
              <a:gd name="connsiteY24" fmla="*/ 0 h 584857"/>
              <a:gd name="connsiteX25" fmla="*/ 585891 w 585891"/>
              <a:gd name="connsiteY25" fmla="*/ 49455 h 584857"/>
              <a:gd name="connsiteX26" fmla="*/ 585891 w 585891"/>
              <a:gd name="connsiteY26" fmla="*/ 533252 h 584857"/>
              <a:gd name="connsiteX27" fmla="*/ 534195 w 585891"/>
              <a:gd name="connsiteY27" fmla="*/ 584857 h 584857"/>
              <a:gd name="connsiteX28" fmla="*/ 49542 w 585891"/>
              <a:gd name="connsiteY28" fmla="*/ 584857 h 584857"/>
              <a:gd name="connsiteX29" fmla="*/ 0 w 585891"/>
              <a:gd name="connsiteY29" fmla="*/ 533252 h 584857"/>
              <a:gd name="connsiteX30" fmla="*/ 0 w 585891"/>
              <a:gd name="connsiteY30" fmla="*/ 49455 h 584857"/>
              <a:gd name="connsiteX31" fmla="*/ 49542 w 585891"/>
              <a:gd name="connsiteY31" fmla="*/ 0 h 58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5891" h="584857">
                <a:moveTo>
                  <a:pt x="297218" y="120351"/>
                </a:moveTo>
                <a:cubicBezTo>
                  <a:pt x="374724" y="120351"/>
                  <a:pt x="417783" y="163371"/>
                  <a:pt x="417783" y="225749"/>
                </a:cubicBezTo>
                <a:cubicBezTo>
                  <a:pt x="417783" y="283825"/>
                  <a:pt x="374724" y="328995"/>
                  <a:pt x="327359" y="372015"/>
                </a:cubicBezTo>
                <a:lnTo>
                  <a:pt x="295065" y="397826"/>
                </a:lnTo>
                <a:lnTo>
                  <a:pt x="295065" y="399977"/>
                </a:lnTo>
                <a:lnTo>
                  <a:pt x="422089" y="399977"/>
                </a:lnTo>
                <a:lnTo>
                  <a:pt x="422089" y="464506"/>
                </a:lnTo>
                <a:lnTo>
                  <a:pt x="183112" y="464506"/>
                </a:lnTo>
                <a:lnTo>
                  <a:pt x="183112" y="417185"/>
                </a:lnTo>
                <a:lnTo>
                  <a:pt x="226171" y="376317"/>
                </a:lnTo>
                <a:cubicBezTo>
                  <a:pt x="299371" y="309636"/>
                  <a:pt x="335971" y="273070"/>
                  <a:pt x="338124" y="232202"/>
                </a:cubicBezTo>
                <a:cubicBezTo>
                  <a:pt x="338124" y="204239"/>
                  <a:pt x="320901" y="182729"/>
                  <a:pt x="282148" y="182729"/>
                </a:cubicBezTo>
                <a:cubicBezTo>
                  <a:pt x="252006" y="182729"/>
                  <a:pt x="226171" y="197786"/>
                  <a:pt x="208947" y="210692"/>
                </a:cubicBezTo>
                <a:lnTo>
                  <a:pt x="185265" y="154767"/>
                </a:lnTo>
                <a:cubicBezTo>
                  <a:pt x="211100" y="135408"/>
                  <a:pt x="252006" y="120351"/>
                  <a:pt x="297218" y="120351"/>
                </a:cubicBezTo>
                <a:close/>
                <a:moveTo>
                  <a:pt x="49542" y="43004"/>
                </a:moveTo>
                <a:cubicBezTo>
                  <a:pt x="47388" y="43004"/>
                  <a:pt x="43080" y="47304"/>
                  <a:pt x="43080" y="49455"/>
                </a:cubicBezTo>
                <a:lnTo>
                  <a:pt x="43080" y="533252"/>
                </a:lnTo>
                <a:cubicBezTo>
                  <a:pt x="43080" y="537553"/>
                  <a:pt x="47388" y="541853"/>
                  <a:pt x="49542" y="541853"/>
                </a:cubicBezTo>
                <a:lnTo>
                  <a:pt x="534195" y="541853"/>
                </a:lnTo>
                <a:cubicBezTo>
                  <a:pt x="538503" y="541853"/>
                  <a:pt x="542811" y="537553"/>
                  <a:pt x="542811" y="533252"/>
                </a:cubicBezTo>
                <a:lnTo>
                  <a:pt x="542811" y="49455"/>
                </a:lnTo>
                <a:cubicBezTo>
                  <a:pt x="542811" y="47304"/>
                  <a:pt x="538503" y="43004"/>
                  <a:pt x="534195" y="43004"/>
                </a:cubicBezTo>
                <a:close/>
                <a:moveTo>
                  <a:pt x="49542" y="0"/>
                </a:moveTo>
                <a:lnTo>
                  <a:pt x="534195" y="0"/>
                </a:lnTo>
                <a:cubicBezTo>
                  <a:pt x="562197" y="0"/>
                  <a:pt x="585891" y="21502"/>
                  <a:pt x="585891" y="49455"/>
                </a:cubicBezTo>
                <a:lnTo>
                  <a:pt x="585891" y="533252"/>
                </a:lnTo>
                <a:cubicBezTo>
                  <a:pt x="585891" y="561205"/>
                  <a:pt x="562197" y="584857"/>
                  <a:pt x="534195" y="584857"/>
                </a:cubicBezTo>
                <a:lnTo>
                  <a:pt x="49542" y="584857"/>
                </a:lnTo>
                <a:cubicBezTo>
                  <a:pt x="21540" y="584857"/>
                  <a:pt x="0" y="561205"/>
                  <a:pt x="0" y="533252"/>
                </a:cubicBezTo>
                <a:lnTo>
                  <a:pt x="0" y="49455"/>
                </a:lnTo>
                <a:cubicBezTo>
                  <a:pt x="0" y="21502"/>
                  <a:pt x="21540" y="0"/>
                  <a:pt x="495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number-one_1474">
            <a:extLst>
              <a:ext uri="{FF2B5EF4-FFF2-40B4-BE49-F238E27FC236}">
                <a16:creationId xmlns:a16="http://schemas.microsoft.com/office/drawing/2014/main" id="{97E01A6A-5CE2-446D-9874-B899A01B6D21}"/>
              </a:ext>
            </a:extLst>
          </p:cNvPr>
          <p:cNvSpPr/>
          <p:nvPr/>
        </p:nvSpPr>
        <p:spPr>
          <a:xfrm>
            <a:off x="804393" y="4225401"/>
            <a:ext cx="584014" cy="656384"/>
          </a:xfrm>
          <a:custGeom>
            <a:avLst/>
            <a:gdLst>
              <a:gd name="connsiteX0" fmla="*/ 286553 w 590374"/>
              <a:gd name="connsiteY0" fmla="*/ 124834 h 589340"/>
              <a:gd name="connsiteX1" fmla="*/ 357604 w 590374"/>
              <a:gd name="connsiteY1" fmla="*/ 124834 h 589340"/>
              <a:gd name="connsiteX2" fmla="*/ 357604 w 590374"/>
              <a:gd name="connsiteY2" fmla="*/ 488301 h 589340"/>
              <a:gd name="connsiteX3" fmla="*/ 275788 w 590374"/>
              <a:gd name="connsiteY3" fmla="*/ 488301 h 589340"/>
              <a:gd name="connsiteX4" fmla="*/ 275788 w 590374"/>
              <a:gd name="connsiteY4" fmla="*/ 200108 h 589340"/>
              <a:gd name="connsiteX5" fmla="*/ 273635 w 590374"/>
              <a:gd name="connsiteY5" fmla="*/ 200108 h 589340"/>
              <a:gd name="connsiteX6" fmla="*/ 204737 w 590374"/>
              <a:gd name="connsiteY6" fmla="*/ 232369 h 589340"/>
              <a:gd name="connsiteX7" fmla="*/ 189665 w 590374"/>
              <a:gd name="connsiteY7" fmla="*/ 169999 h 589340"/>
              <a:gd name="connsiteX8" fmla="*/ 51711 w 590374"/>
              <a:gd name="connsiteY8" fmla="*/ 43017 h 589340"/>
              <a:gd name="connsiteX9" fmla="*/ 43093 w 590374"/>
              <a:gd name="connsiteY9" fmla="*/ 51621 h 589340"/>
              <a:gd name="connsiteX10" fmla="*/ 43093 w 590374"/>
              <a:gd name="connsiteY10" fmla="*/ 537719 h 589340"/>
              <a:gd name="connsiteX11" fmla="*/ 51711 w 590374"/>
              <a:gd name="connsiteY11" fmla="*/ 546323 h 589340"/>
              <a:gd name="connsiteX12" fmla="*/ 538663 w 590374"/>
              <a:gd name="connsiteY12" fmla="*/ 546323 h 589340"/>
              <a:gd name="connsiteX13" fmla="*/ 547281 w 590374"/>
              <a:gd name="connsiteY13" fmla="*/ 537719 h 589340"/>
              <a:gd name="connsiteX14" fmla="*/ 547281 w 590374"/>
              <a:gd name="connsiteY14" fmla="*/ 51621 h 589340"/>
              <a:gd name="connsiteX15" fmla="*/ 538663 w 590374"/>
              <a:gd name="connsiteY15" fmla="*/ 43017 h 589340"/>
              <a:gd name="connsiteX16" fmla="*/ 51711 w 590374"/>
              <a:gd name="connsiteY16" fmla="*/ 0 h 589340"/>
              <a:gd name="connsiteX17" fmla="*/ 538663 w 590374"/>
              <a:gd name="connsiteY17" fmla="*/ 0 h 589340"/>
              <a:gd name="connsiteX18" fmla="*/ 590374 w 590374"/>
              <a:gd name="connsiteY18" fmla="*/ 51621 h 589340"/>
              <a:gd name="connsiteX19" fmla="*/ 590374 w 590374"/>
              <a:gd name="connsiteY19" fmla="*/ 537719 h 589340"/>
              <a:gd name="connsiteX20" fmla="*/ 538663 w 590374"/>
              <a:gd name="connsiteY20" fmla="*/ 589340 h 589340"/>
              <a:gd name="connsiteX21" fmla="*/ 51711 w 590374"/>
              <a:gd name="connsiteY21" fmla="*/ 589340 h 589340"/>
              <a:gd name="connsiteX22" fmla="*/ 0 w 590374"/>
              <a:gd name="connsiteY22" fmla="*/ 537719 h 589340"/>
              <a:gd name="connsiteX23" fmla="*/ 0 w 590374"/>
              <a:gd name="connsiteY23" fmla="*/ 51621 h 589340"/>
              <a:gd name="connsiteX24" fmla="*/ 51711 w 590374"/>
              <a:gd name="connsiteY24" fmla="*/ 0 h 58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0374" h="589340">
                <a:moveTo>
                  <a:pt x="286553" y="124834"/>
                </a:moveTo>
                <a:lnTo>
                  <a:pt x="357604" y="124834"/>
                </a:lnTo>
                <a:lnTo>
                  <a:pt x="357604" y="488301"/>
                </a:lnTo>
                <a:lnTo>
                  <a:pt x="275788" y="488301"/>
                </a:lnTo>
                <a:lnTo>
                  <a:pt x="275788" y="200108"/>
                </a:lnTo>
                <a:lnTo>
                  <a:pt x="273635" y="200108"/>
                </a:lnTo>
                <a:lnTo>
                  <a:pt x="204737" y="232369"/>
                </a:lnTo>
                <a:lnTo>
                  <a:pt x="189665" y="169999"/>
                </a:lnTo>
                <a:close/>
                <a:moveTo>
                  <a:pt x="51711" y="43017"/>
                </a:moveTo>
                <a:cubicBezTo>
                  <a:pt x="47402" y="43017"/>
                  <a:pt x="43093" y="47319"/>
                  <a:pt x="43093" y="51621"/>
                </a:cubicBezTo>
                <a:lnTo>
                  <a:pt x="43093" y="537719"/>
                </a:lnTo>
                <a:cubicBezTo>
                  <a:pt x="43093" y="542021"/>
                  <a:pt x="47402" y="546323"/>
                  <a:pt x="51711" y="546323"/>
                </a:cubicBezTo>
                <a:lnTo>
                  <a:pt x="538663" y="546323"/>
                </a:lnTo>
                <a:cubicBezTo>
                  <a:pt x="542972" y="546323"/>
                  <a:pt x="547281" y="542021"/>
                  <a:pt x="547281" y="537719"/>
                </a:cubicBezTo>
                <a:cubicBezTo>
                  <a:pt x="547281" y="537719"/>
                  <a:pt x="547281" y="51621"/>
                  <a:pt x="547281" y="51621"/>
                </a:cubicBezTo>
                <a:cubicBezTo>
                  <a:pt x="547281" y="47319"/>
                  <a:pt x="542972" y="43017"/>
                  <a:pt x="538663" y="43017"/>
                </a:cubicBezTo>
                <a:close/>
                <a:moveTo>
                  <a:pt x="51711" y="0"/>
                </a:moveTo>
                <a:lnTo>
                  <a:pt x="538663" y="0"/>
                </a:lnTo>
                <a:cubicBezTo>
                  <a:pt x="566673" y="0"/>
                  <a:pt x="590374" y="23659"/>
                  <a:pt x="590374" y="51621"/>
                </a:cubicBezTo>
                <a:lnTo>
                  <a:pt x="590374" y="537719"/>
                </a:lnTo>
                <a:cubicBezTo>
                  <a:pt x="590374" y="565681"/>
                  <a:pt x="566673" y="589340"/>
                  <a:pt x="538663" y="589340"/>
                </a:cubicBezTo>
                <a:lnTo>
                  <a:pt x="51711" y="589340"/>
                </a:lnTo>
                <a:cubicBezTo>
                  <a:pt x="23701" y="589340"/>
                  <a:pt x="0" y="565681"/>
                  <a:pt x="0" y="537719"/>
                </a:cubicBezTo>
                <a:lnTo>
                  <a:pt x="0" y="51621"/>
                </a:lnTo>
                <a:cubicBezTo>
                  <a:pt x="0" y="23659"/>
                  <a:pt x="23701" y="0"/>
                  <a:pt x="51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umber-three-button_3767">
            <a:extLst>
              <a:ext uri="{FF2B5EF4-FFF2-40B4-BE49-F238E27FC236}">
                <a16:creationId xmlns:a16="http://schemas.microsoft.com/office/drawing/2014/main" id="{6ED7BDED-BF84-4635-84EA-CBD2BB2CBD88}"/>
              </a:ext>
            </a:extLst>
          </p:cNvPr>
          <p:cNvSpPr/>
          <p:nvPr/>
        </p:nvSpPr>
        <p:spPr>
          <a:xfrm>
            <a:off x="804392" y="5776876"/>
            <a:ext cx="584014" cy="656434"/>
          </a:xfrm>
          <a:custGeom>
            <a:avLst/>
            <a:gdLst>
              <a:gd name="connsiteX0" fmla="*/ 243096 w 493948"/>
              <a:gd name="connsiteY0" fmla="*/ 100856 h 493121"/>
              <a:gd name="connsiteX1" fmla="*/ 336149 w 493948"/>
              <a:gd name="connsiteY1" fmla="*/ 170533 h 493121"/>
              <a:gd name="connsiteX2" fmla="*/ 284453 w 493948"/>
              <a:gd name="connsiteY2" fmla="*/ 235048 h 493121"/>
              <a:gd name="connsiteX3" fmla="*/ 343903 w 493948"/>
              <a:gd name="connsiteY3" fmla="*/ 302144 h 493121"/>
              <a:gd name="connsiteX4" fmla="*/ 232757 w 493948"/>
              <a:gd name="connsiteY4" fmla="*/ 387304 h 493121"/>
              <a:gd name="connsiteX5" fmla="*/ 150044 w 493948"/>
              <a:gd name="connsiteY5" fmla="*/ 366659 h 493121"/>
              <a:gd name="connsiteX6" fmla="*/ 162968 w 493948"/>
              <a:gd name="connsiteY6" fmla="*/ 320208 h 493121"/>
              <a:gd name="connsiteX7" fmla="*/ 227588 w 493948"/>
              <a:gd name="connsiteY7" fmla="*/ 335692 h 493121"/>
              <a:gd name="connsiteX8" fmla="*/ 276699 w 493948"/>
              <a:gd name="connsiteY8" fmla="*/ 299563 h 493121"/>
              <a:gd name="connsiteX9" fmla="*/ 222418 w 493948"/>
              <a:gd name="connsiteY9" fmla="*/ 260854 h 493121"/>
              <a:gd name="connsiteX10" fmla="*/ 196570 w 493948"/>
              <a:gd name="connsiteY10" fmla="*/ 260854 h 493121"/>
              <a:gd name="connsiteX11" fmla="*/ 196570 w 493948"/>
              <a:gd name="connsiteY11" fmla="*/ 214403 h 493121"/>
              <a:gd name="connsiteX12" fmla="*/ 219833 w 493948"/>
              <a:gd name="connsiteY12" fmla="*/ 214403 h 493121"/>
              <a:gd name="connsiteX13" fmla="*/ 271529 w 493948"/>
              <a:gd name="connsiteY13" fmla="*/ 180855 h 493121"/>
              <a:gd name="connsiteX14" fmla="*/ 230172 w 493948"/>
              <a:gd name="connsiteY14" fmla="*/ 152468 h 493121"/>
              <a:gd name="connsiteX15" fmla="*/ 170722 w 493948"/>
              <a:gd name="connsiteY15" fmla="*/ 170533 h 493121"/>
              <a:gd name="connsiteX16" fmla="*/ 157798 w 493948"/>
              <a:gd name="connsiteY16" fmla="*/ 121501 h 493121"/>
              <a:gd name="connsiteX17" fmla="*/ 243096 w 493948"/>
              <a:gd name="connsiteY17" fmla="*/ 100856 h 493121"/>
              <a:gd name="connsiteX18" fmla="*/ 41378 w 493948"/>
              <a:gd name="connsiteY18" fmla="*/ 36145 h 493121"/>
              <a:gd name="connsiteX19" fmla="*/ 36206 w 493948"/>
              <a:gd name="connsiteY19" fmla="*/ 41309 h 493121"/>
              <a:gd name="connsiteX20" fmla="*/ 36206 w 493948"/>
              <a:gd name="connsiteY20" fmla="*/ 451812 h 493121"/>
              <a:gd name="connsiteX21" fmla="*/ 41378 w 493948"/>
              <a:gd name="connsiteY21" fmla="*/ 456976 h 493121"/>
              <a:gd name="connsiteX22" fmla="*/ 452570 w 493948"/>
              <a:gd name="connsiteY22" fmla="*/ 456976 h 493121"/>
              <a:gd name="connsiteX23" fmla="*/ 457742 w 493948"/>
              <a:gd name="connsiteY23" fmla="*/ 451812 h 493121"/>
              <a:gd name="connsiteX24" fmla="*/ 457742 w 493948"/>
              <a:gd name="connsiteY24" fmla="*/ 41309 h 493121"/>
              <a:gd name="connsiteX25" fmla="*/ 452570 w 493948"/>
              <a:gd name="connsiteY25" fmla="*/ 36145 h 493121"/>
              <a:gd name="connsiteX26" fmla="*/ 41378 w 493948"/>
              <a:gd name="connsiteY26" fmla="*/ 0 h 493121"/>
              <a:gd name="connsiteX27" fmla="*/ 452570 w 493948"/>
              <a:gd name="connsiteY27" fmla="*/ 0 h 493121"/>
              <a:gd name="connsiteX28" fmla="*/ 493948 w 493948"/>
              <a:gd name="connsiteY28" fmla="*/ 41309 h 493121"/>
              <a:gd name="connsiteX29" fmla="*/ 493948 w 493948"/>
              <a:gd name="connsiteY29" fmla="*/ 451812 h 493121"/>
              <a:gd name="connsiteX30" fmla="*/ 452570 w 493948"/>
              <a:gd name="connsiteY30" fmla="*/ 493121 h 493121"/>
              <a:gd name="connsiteX31" fmla="*/ 41378 w 493948"/>
              <a:gd name="connsiteY31" fmla="*/ 493121 h 493121"/>
              <a:gd name="connsiteX32" fmla="*/ 0 w 493948"/>
              <a:gd name="connsiteY32" fmla="*/ 451812 h 493121"/>
              <a:gd name="connsiteX33" fmla="*/ 0 w 493948"/>
              <a:gd name="connsiteY33" fmla="*/ 41309 h 493121"/>
              <a:gd name="connsiteX34" fmla="*/ 41378 w 493948"/>
              <a:gd name="connsiteY34" fmla="*/ 0 h 49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3948" h="493121">
                <a:moveTo>
                  <a:pt x="243096" y="100856"/>
                </a:moveTo>
                <a:cubicBezTo>
                  <a:pt x="302546" y="100856"/>
                  <a:pt x="336149" y="131823"/>
                  <a:pt x="336149" y="170533"/>
                </a:cubicBezTo>
                <a:cubicBezTo>
                  <a:pt x="336149" y="198919"/>
                  <a:pt x="318055" y="222145"/>
                  <a:pt x="284453" y="235048"/>
                </a:cubicBezTo>
                <a:cubicBezTo>
                  <a:pt x="318055" y="242790"/>
                  <a:pt x="343903" y="266015"/>
                  <a:pt x="343903" y="302144"/>
                </a:cubicBezTo>
                <a:cubicBezTo>
                  <a:pt x="343903" y="351175"/>
                  <a:pt x="302546" y="387304"/>
                  <a:pt x="232757" y="387304"/>
                </a:cubicBezTo>
                <a:cubicBezTo>
                  <a:pt x="196570" y="387304"/>
                  <a:pt x="165553" y="376982"/>
                  <a:pt x="150044" y="366659"/>
                </a:cubicBezTo>
                <a:lnTo>
                  <a:pt x="162968" y="320208"/>
                </a:lnTo>
                <a:cubicBezTo>
                  <a:pt x="175892" y="325369"/>
                  <a:pt x="201740" y="335692"/>
                  <a:pt x="227588" y="335692"/>
                </a:cubicBezTo>
                <a:cubicBezTo>
                  <a:pt x="261190" y="335692"/>
                  <a:pt x="276699" y="320208"/>
                  <a:pt x="276699" y="299563"/>
                </a:cubicBezTo>
                <a:cubicBezTo>
                  <a:pt x="276699" y="271176"/>
                  <a:pt x="250851" y="260854"/>
                  <a:pt x="222418" y="260854"/>
                </a:cubicBezTo>
                <a:lnTo>
                  <a:pt x="196570" y="260854"/>
                </a:lnTo>
                <a:lnTo>
                  <a:pt x="196570" y="214403"/>
                </a:lnTo>
                <a:lnTo>
                  <a:pt x="219833" y="214403"/>
                </a:lnTo>
                <a:cubicBezTo>
                  <a:pt x="243096" y="211822"/>
                  <a:pt x="271529" y="204081"/>
                  <a:pt x="271529" y="180855"/>
                </a:cubicBezTo>
                <a:cubicBezTo>
                  <a:pt x="271529" y="165371"/>
                  <a:pt x="256020" y="152468"/>
                  <a:pt x="230172" y="152468"/>
                </a:cubicBezTo>
                <a:cubicBezTo>
                  <a:pt x="206909" y="152468"/>
                  <a:pt x="183646" y="162791"/>
                  <a:pt x="170722" y="170533"/>
                </a:cubicBezTo>
                <a:lnTo>
                  <a:pt x="157798" y="121501"/>
                </a:lnTo>
                <a:cubicBezTo>
                  <a:pt x="175892" y="111178"/>
                  <a:pt x="209494" y="100856"/>
                  <a:pt x="243096" y="100856"/>
                </a:cubicBezTo>
                <a:close/>
                <a:moveTo>
                  <a:pt x="41378" y="36145"/>
                </a:moveTo>
                <a:cubicBezTo>
                  <a:pt x="38792" y="36145"/>
                  <a:pt x="36206" y="38727"/>
                  <a:pt x="36206" y="41309"/>
                </a:cubicBezTo>
                <a:lnTo>
                  <a:pt x="36206" y="451812"/>
                </a:lnTo>
                <a:cubicBezTo>
                  <a:pt x="36206" y="454394"/>
                  <a:pt x="38792" y="456976"/>
                  <a:pt x="41378" y="456976"/>
                </a:cubicBezTo>
                <a:lnTo>
                  <a:pt x="452570" y="456976"/>
                </a:lnTo>
                <a:cubicBezTo>
                  <a:pt x="455156" y="456976"/>
                  <a:pt x="457742" y="454394"/>
                  <a:pt x="457742" y="451812"/>
                </a:cubicBezTo>
                <a:lnTo>
                  <a:pt x="457742" y="41309"/>
                </a:lnTo>
                <a:cubicBezTo>
                  <a:pt x="457742" y="38727"/>
                  <a:pt x="455156" y="36145"/>
                  <a:pt x="452570" y="36145"/>
                </a:cubicBezTo>
                <a:close/>
                <a:moveTo>
                  <a:pt x="41378" y="0"/>
                </a:moveTo>
                <a:lnTo>
                  <a:pt x="452570" y="0"/>
                </a:lnTo>
                <a:cubicBezTo>
                  <a:pt x="475845" y="0"/>
                  <a:pt x="493948" y="18073"/>
                  <a:pt x="493948" y="41309"/>
                </a:cubicBezTo>
                <a:lnTo>
                  <a:pt x="493948" y="451812"/>
                </a:lnTo>
                <a:cubicBezTo>
                  <a:pt x="493948" y="475049"/>
                  <a:pt x="475845" y="493121"/>
                  <a:pt x="452570" y="493121"/>
                </a:cubicBezTo>
                <a:lnTo>
                  <a:pt x="41378" y="493121"/>
                </a:lnTo>
                <a:cubicBezTo>
                  <a:pt x="18103" y="493121"/>
                  <a:pt x="0" y="475049"/>
                  <a:pt x="0" y="451812"/>
                </a:cubicBezTo>
                <a:lnTo>
                  <a:pt x="0" y="41309"/>
                </a:lnTo>
                <a:cubicBezTo>
                  <a:pt x="0" y="18073"/>
                  <a:pt x="18103" y="0"/>
                  <a:pt x="4137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文本框 19">
            <a:extLst>
              <a:ext uri="{FF2B5EF4-FFF2-40B4-BE49-F238E27FC236}">
                <a16:creationId xmlns:a16="http://schemas.microsoft.com/office/drawing/2014/main" id="{8ED4EE22-5036-4329-8F4C-9F47B6897EDD}"/>
              </a:ext>
            </a:extLst>
          </p:cNvPr>
          <p:cNvSpPr txBox="1"/>
          <p:nvPr/>
        </p:nvSpPr>
        <p:spPr>
          <a:xfrm>
            <a:off x="1524472" y="5156943"/>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噪声为高斯白噪声。单星单次子机动并假设机动为</a:t>
            </a:r>
            <a:r>
              <a:rPr lang="en-US" altLang="zh-CN" sz="1600" dirty="0"/>
              <a:t>LTI</a:t>
            </a:r>
            <a:r>
              <a:rPr lang="zh-CN" altLang="en-US" sz="1600" dirty="0"/>
              <a:t>系统</a:t>
            </a:r>
            <a:endParaRPr lang="en-US" altLang="zh-CN" sz="1600" dirty="0"/>
          </a:p>
        </p:txBody>
      </p:sp>
      <p:sp>
        <p:nvSpPr>
          <p:cNvPr id="21" name="文本框 20">
            <a:extLst>
              <a:ext uri="{FF2B5EF4-FFF2-40B4-BE49-F238E27FC236}">
                <a16:creationId xmlns:a16="http://schemas.microsoft.com/office/drawing/2014/main" id="{A07420EE-5E01-494B-8B15-D7A7185B6D1D}"/>
              </a:ext>
            </a:extLst>
          </p:cNvPr>
          <p:cNvSpPr txBox="1"/>
          <p:nvPr/>
        </p:nvSpPr>
        <p:spPr>
          <a:xfrm>
            <a:off x="1538365" y="5928957"/>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以</a:t>
            </a:r>
            <a:r>
              <a:rPr lang="en-US" altLang="zh-CN" sz="1600" dirty="0"/>
              <a:t>GRACE-FO</a:t>
            </a:r>
            <a:r>
              <a:rPr lang="zh-CN" altLang="en-US" sz="1600" dirty="0"/>
              <a:t>卫星</a:t>
            </a:r>
            <a:r>
              <a:rPr lang="en-US" altLang="zh-CN" sz="1600" dirty="0"/>
              <a:t>2019</a:t>
            </a:r>
            <a:r>
              <a:rPr lang="zh-CN" altLang="en-US" sz="1600" dirty="0"/>
              <a:t>年</a:t>
            </a:r>
            <a:r>
              <a:rPr lang="en-US" altLang="zh-CN" sz="1600" dirty="0"/>
              <a:t>1</a:t>
            </a:r>
            <a:r>
              <a:rPr lang="zh-CN" altLang="en-US" sz="1600" dirty="0"/>
              <a:t>月</a:t>
            </a:r>
            <a:r>
              <a:rPr lang="en-US" altLang="zh-CN" sz="1600" dirty="0"/>
              <a:t>1</a:t>
            </a:r>
            <a:r>
              <a:rPr lang="zh-CN" altLang="en-US" sz="1600" dirty="0"/>
              <a:t>日实测数据为蓝本，选取三个时间段</a:t>
            </a:r>
            <a:endParaRPr lang="en-US" altLang="zh-CN" sz="1600"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D3574CD-CDB9-490D-A379-BEC22C706FB5}"/>
                  </a:ext>
                </a:extLst>
              </p:cNvPr>
              <p:cNvSpPr txBox="1"/>
              <p:nvPr/>
            </p:nvSpPr>
            <p:spPr>
              <a:xfrm>
                <a:off x="1166231" y="3719949"/>
                <a:ext cx="6751380" cy="365998"/>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𝑝𝑐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sub>
                      </m:sSub>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1.49;</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2×10</m:t>
                              </m:r>
                            </m:e>
                            <m:sup>
                              <m:r>
                                <a:rPr lang="en-US" altLang="zh-CN" sz="1600" b="0" i="1" smtClean="0">
                                  <a:latin typeface="Cambria Math" panose="02040503050406030204" pitchFamily="18" charset="0"/>
                                </a:rPr>
                                <m:t>−5</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3×10</m:t>
                              </m:r>
                            </m:e>
                            <m:sup>
                              <m:r>
                                <a:rPr lang="en-US" altLang="zh-CN" sz="1600" b="0" i="1" smtClean="0">
                                  <a:latin typeface="Cambria Math" panose="02040503050406030204" pitchFamily="18" charset="0"/>
                                </a:rPr>
                                <m:t>−5</m:t>
                              </m:r>
                            </m:sup>
                          </m:sSup>
                        </m:e>
                      </m:d>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𝑝𝑐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sub>
                      </m:sSub>
                      <m:r>
                        <a:rPr lang="en-US" altLang="zh-CN" sz="1600" b="0" i="1" smtClean="0">
                          <a:latin typeface="Cambria Math" panose="02040503050406030204" pitchFamily="18" charset="0"/>
                        </a:rPr>
                        <m:t>=[1.50;</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3×10</m:t>
                          </m:r>
                        </m:e>
                        <m:sup>
                          <m:r>
                            <a:rPr lang="en-US" altLang="zh-CN" sz="1600" b="0" i="1" smtClean="0">
                              <a:latin typeface="Cambria Math" panose="02040503050406030204" pitchFamily="18" charset="0"/>
                            </a:rPr>
                            <m:t>−5</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4×10</m:t>
                          </m:r>
                        </m:e>
                        <m:sup>
                          <m:r>
                            <a:rPr lang="en-US" altLang="zh-CN" sz="1600" b="0" i="1" smtClean="0">
                              <a:latin typeface="Cambria Math" panose="02040503050406030204" pitchFamily="18" charset="0"/>
                            </a:rPr>
                            <m:t>−5</m:t>
                          </m:r>
                        </m:sup>
                      </m:sSup>
                      <m:r>
                        <a:rPr lang="en-US" altLang="zh-CN" sz="1600" b="0" i="1" smtClean="0">
                          <a:latin typeface="Cambria Math" panose="02040503050406030204" pitchFamily="18" charset="0"/>
                        </a:rPr>
                        <m:t>] </m:t>
                      </m:r>
                    </m:oMath>
                  </m:oMathPara>
                </a14:m>
                <a:endParaRPr lang="en-US" altLang="zh-CN" sz="1600" dirty="0"/>
              </a:p>
            </p:txBody>
          </p:sp>
        </mc:Choice>
        <mc:Fallback>
          <p:sp>
            <p:nvSpPr>
              <p:cNvPr id="16" name="文本框 15">
                <a:extLst>
                  <a:ext uri="{FF2B5EF4-FFF2-40B4-BE49-F238E27FC236}">
                    <a16:creationId xmlns:a16="http://schemas.microsoft.com/office/drawing/2014/main" id="{ED3574CD-CDB9-490D-A379-BEC22C706FB5}"/>
                  </a:ext>
                </a:extLst>
              </p:cNvPr>
              <p:cNvSpPr txBox="1">
                <a:spLocks noRot="1" noChangeAspect="1" noMove="1" noResize="1" noEditPoints="1" noAdjustHandles="1" noChangeArrowheads="1" noChangeShapeType="1" noTextEdit="1"/>
              </p:cNvSpPr>
              <p:nvPr/>
            </p:nvSpPr>
            <p:spPr>
              <a:xfrm>
                <a:off x="1166231" y="3719949"/>
                <a:ext cx="6751380" cy="365998"/>
              </a:xfrm>
              <a:prstGeom prst="rect">
                <a:avLst/>
              </a:prstGeom>
              <a:blipFill>
                <a:blip r:embed="rId4"/>
                <a:stretch>
                  <a:fillRect b="-1563"/>
                </a:stretch>
              </a:blipFill>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7200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标定仿真选取时间段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18</a:t>
            </a:fld>
            <a:endParaRPr lang="en-US"/>
          </a:p>
        </p:txBody>
      </p:sp>
      <p:pic>
        <p:nvPicPr>
          <p:cNvPr id="6" name="图片 5">
            <a:extLst>
              <a:ext uri="{FF2B5EF4-FFF2-40B4-BE49-F238E27FC236}">
                <a16:creationId xmlns:a16="http://schemas.microsoft.com/office/drawing/2014/main" id="{E0652D55-C861-4CBF-862A-584B80124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5677"/>
            <a:ext cx="9144000" cy="4948387"/>
          </a:xfrm>
          <a:prstGeom prst="rect">
            <a:avLst/>
          </a:prstGeom>
        </p:spPr>
      </p:pic>
      <p:sp>
        <p:nvSpPr>
          <p:cNvPr id="7" name="文本框 6">
            <a:extLst>
              <a:ext uri="{FF2B5EF4-FFF2-40B4-BE49-F238E27FC236}">
                <a16:creationId xmlns:a16="http://schemas.microsoft.com/office/drawing/2014/main" id="{A94CA7DE-2486-457E-A1FB-3D3CA55F632B}"/>
              </a:ext>
            </a:extLst>
          </p:cNvPr>
          <p:cNvSpPr txBox="1"/>
          <p:nvPr/>
        </p:nvSpPr>
        <p:spPr>
          <a:xfrm>
            <a:off x="5292080" y="1988840"/>
            <a:ext cx="3024336" cy="369332"/>
          </a:xfrm>
          <a:prstGeom prst="rect">
            <a:avLst/>
          </a:prstGeom>
          <a:noFill/>
        </p:spPr>
        <p:txBody>
          <a:bodyPr wrap="square" rtlCol="0">
            <a:spAutoFit/>
          </a:bodyPr>
          <a:lstStyle/>
          <a:p>
            <a:r>
              <a:rPr lang="zh-CN" altLang="en-US" dirty="0">
                <a:solidFill>
                  <a:srgbClr val="FF0000"/>
                </a:solidFill>
              </a:rPr>
              <a:t>主要噪声来自相对定轨误差</a:t>
            </a:r>
          </a:p>
        </p:txBody>
      </p:sp>
    </p:spTree>
    <p:custDataLst>
      <p:tags r:id="rId1"/>
    </p:custDataLst>
    <p:extLst>
      <p:ext uri="{BB962C8B-B14F-4D97-AF65-F5344CB8AC3E}">
        <p14:creationId xmlns:p14="http://schemas.microsoft.com/office/powerpoint/2010/main" val="74105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19</a:t>
            </a:fld>
            <a:endParaRPr lang="en-US"/>
          </a:p>
        </p:txBody>
      </p:sp>
      <p:pic>
        <p:nvPicPr>
          <p:cNvPr id="8" name="图片 7">
            <a:extLst>
              <a:ext uri="{FF2B5EF4-FFF2-40B4-BE49-F238E27FC236}">
                <a16:creationId xmlns:a16="http://schemas.microsoft.com/office/drawing/2014/main" id="{6BE70DEF-63EB-49B5-AADC-1ECB7203FF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5" y="1712214"/>
            <a:ext cx="4160742" cy="2183411"/>
          </a:xfrm>
          <a:prstGeom prst="rect">
            <a:avLst/>
          </a:prstGeom>
        </p:spPr>
      </p:pic>
      <p:sp>
        <p:nvSpPr>
          <p:cNvPr id="9" name="文本框 8">
            <a:extLst>
              <a:ext uri="{FF2B5EF4-FFF2-40B4-BE49-F238E27FC236}">
                <a16:creationId xmlns:a16="http://schemas.microsoft.com/office/drawing/2014/main" id="{C9B9914B-5B80-44A2-9E0C-9307D0C11A99}"/>
              </a:ext>
            </a:extLst>
          </p:cNvPr>
          <p:cNvSpPr txBox="1"/>
          <p:nvPr/>
        </p:nvSpPr>
        <p:spPr>
          <a:xfrm>
            <a:off x="1332450" y="3931370"/>
            <a:ext cx="18476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机动角度（仿真）</a:t>
            </a:r>
          </a:p>
        </p:txBody>
      </p:sp>
      <p:cxnSp>
        <p:nvCxnSpPr>
          <p:cNvPr id="11" name="直接连接符 10">
            <a:extLst>
              <a:ext uri="{FF2B5EF4-FFF2-40B4-BE49-F238E27FC236}">
                <a16:creationId xmlns:a16="http://schemas.microsoft.com/office/drawing/2014/main" id="{C10FABD9-995B-4AC6-B55E-B11BE2DCEBA2}"/>
              </a:ext>
            </a:extLst>
          </p:cNvPr>
          <p:cNvCxnSpPr>
            <a:cxnSpLocks/>
          </p:cNvCxnSpPr>
          <p:nvPr/>
        </p:nvCxnSpPr>
        <p:spPr>
          <a:xfrm flipH="1">
            <a:off x="215515" y="1772816"/>
            <a:ext cx="408153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D5D063E-AD96-4DDD-AC47-16F819635DBB}"/>
              </a:ext>
            </a:extLst>
          </p:cNvPr>
          <p:cNvCxnSpPr>
            <a:cxnSpLocks/>
          </p:cNvCxnSpPr>
          <p:nvPr/>
        </p:nvCxnSpPr>
        <p:spPr>
          <a:xfrm flipH="1">
            <a:off x="215514" y="3763314"/>
            <a:ext cx="4081537"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5" name="文本框 14">
            <a:extLst>
              <a:ext uri="{FF2B5EF4-FFF2-40B4-BE49-F238E27FC236}">
                <a16:creationId xmlns:a16="http://schemas.microsoft.com/office/drawing/2014/main" id="{0EACCE59-D6C5-47AE-87E6-F4466BDE5B5D}"/>
              </a:ext>
            </a:extLst>
          </p:cNvPr>
          <p:cNvSpPr txBox="1"/>
          <p:nvPr/>
        </p:nvSpPr>
        <p:spPr>
          <a:xfrm>
            <a:off x="323527" y="1737071"/>
            <a:ext cx="576064" cy="369332"/>
          </a:xfrm>
          <a:prstGeom prst="rect">
            <a:avLst/>
          </a:prstGeom>
          <a:noFill/>
        </p:spPr>
        <p:txBody>
          <a:bodyPr wrap="square" rtlCol="0">
            <a:spAutoFit/>
          </a:bodyPr>
          <a:lstStyle/>
          <a:p>
            <a:r>
              <a:rPr lang="en-US" altLang="zh-CN" dirty="0"/>
              <a:t>3°</a:t>
            </a:r>
            <a:endParaRPr lang="zh-CN" altLang="en-US" dirty="0"/>
          </a:p>
        </p:txBody>
      </p:sp>
      <p:sp>
        <p:nvSpPr>
          <p:cNvPr id="16" name="文本框 15">
            <a:extLst>
              <a:ext uri="{FF2B5EF4-FFF2-40B4-BE49-F238E27FC236}">
                <a16:creationId xmlns:a16="http://schemas.microsoft.com/office/drawing/2014/main" id="{969B9F0B-1BEF-404F-810F-BDA5165B3E75}"/>
              </a:ext>
            </a:extLst>
          </p:cNvPr>
          <p:cNvSpPr txBox="1"/>
          <p:nvPr/>
        </p:nvSpPr>
        <p:spPr>
          <a:xfrm>
            <a:off x="323527" y="3685341"/>
            <a:ext cx="576064" cy="369332"/>
          </a:xfrm>
          <a:prstGeom prst="rect">
            <a:avLst/>
          </a:prstGeom>
          <a:noFill/>
        </p:spPr>
        <p:txBody>
          <a:bodyPr wrap="square" rtlCol="0">
            <a:spAutoFit/>
          </a:bodyPr>
          <a:lstStyle/>
          <a:p>
            <a:r>
              <a:rPr lang="en-US" altLang="zh-CN" dirty="0"/>
              <a:t>1°</a:t>
            </a:r>
            <a:endParaRPr lang="zh-CN" altLang="en-US" dirty="0"/>
          </a:p>
        </p:txBody>
      </p:sp>
      <p:pic>
        <p:nvPicPr>
          <p:cNvPr id="18" name="图片 17">
            <a:extLst>
              <a:ext uri="{FF2B5EF4-FFF2-40B4-BE49-F238E27FC236}">
                <a16:creationId xmlns:a16="http://schemas.microsoft.com/office/drawing/2014/main" id="{E06F4B8E-78D3-453B-A530-F24263C6F6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5900" y="1712214"/>
            <a:ext cx="4788100" cy="2364858"/>
          </a:xfrm>
          <a:prstGeom prst="rect">
            <a:avLst/>
          </a:prstGeom>
        </p:spPr>
      </p:pic>
      <p:sp>
        <p:nvSpPr>
          <p:cNvPr id="19" name="文本框 18">
            <a:extLst>
              <a:ext uri="{FF2B5EF4-FFF2-40B4-BE49-F238E27FC236}">
                <a16:creationId xmlns:a16="http://schemas.microsoft.com/office/drawing/2014/main" id="{22C12336-F2B9-4E9C-B268-546658F73632}"/>
              </a:ext>
            </a:extLst>
          </p:cNvPr>
          <p:cNvSpPr txBox="1"/>
          <p:nvPr/>
        </p:nvSpPr>
        <p:spPr>
          <a:xfrm>
            <a:off x="5324781" y="4049272"/>
            <a:ext cx="28503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观测方程数据向量（有偏）</a:t>
            </a:r>
          </a:p>
        </p:txBody>
      </p:sp>
      <p:pic>
        <p:nvPicPr>
          <p:cNvPr id="25" name="图片 24">
            <a:extLst>
              <a:ext uri="{FF2B5EF4-FFF2-40B4-BE49-F238E27FC236}">
                <a16:creationId xmlns:a16="http://schemas.microsoft.com/office/drawing/2014/main" id="{148496A3-418C-41AC-9F8C-3CEC9453FE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731" y="4446404"/>
            <a:ext cx="3737102" cy="2022098"/>
          </a:xfrm>
          <a:prstGeom prst="rect">
            <a:avLst/>
          </a:prstGeom>
        </p:spPr>
      </p:pic>
      <p:pic>
        <p:nvPicPr>
          <p:cNvPr id="27" name="图片 26">
            <a:extLst>
              <a:ext uri="{FF2B5EF4-FFF2-40B4-BE49-F238E27FC236}">
                <a16:creationId xmlns:a16="http://schemas.microsoft.com/office/drawing/2014/main" id="{9E9BEFC7-D320-46A4-9B23-906363D215B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8475" y="4446404"/>
            <a:ext cx="3692125" cy="2022098"/>
          </a:xfrm>
          <a:prstGeom prst="rect">
            <a:avLst/>
          </a:prstGeom>
        </p:spPr>
      </p:pic>
      <p:sp>
        <p:nvSpPr>
          <p:cNvPr id="28" name="文本框 27">
            <a:extLst>
              <a:ext uri="{FF2B5EF4-FFF2-40B4-BE49-F238E27FC236}">
                <a16:creationId xmlns:a16="http://schemas.microsoft.com/office/drawing/2014/main" id="{2D5A870D-97BA-43A8-A96B-60FC580120F5}"/>
              </a:ext>
            </a:extLst>
          </p:cNvPr>
          <p:cNvSpPr txBox="1"/>
          <p:nvPr/>
        </p:nvSpPr>
        <p:spPr>
          <a:xfrm>
            <a:off x="899591" y="5753812"/>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模型矩阵第一列</a:t>
            </a:r>
          </a:p>
        </p:txBody>
      </p:sp>
      <p:sp>
        <p:nvSpPr>
          <p:cNvPr id="29" name="文本框 28">
            <a:extLst>
              <a:ext uri="{FF2B5EF4-FFF2-40B4-BE49-F238E27FC236}">
                <a16:creationId xmlns:a16="http://schemas.microsoft.com/office/drawing/2014/main" id="{3760D784-EDEE-40E2-B28A-485186522700}"/>
              </a:ext>
            </a:extLst>
          </p:cNvPr>
          <p:cNvSpPr txBox="1"/>
          <p:nvPr/>
        </p:nvSpPr>
        <p:spPr>
          <a:xfrm>
            <a:off x="5373737" y="5757988"/>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模型矩阵第三列</a:t>
            </a:r>
          </a:p>
        </p:txBody>
      </p:sp>
    </p:spTree>
    <p:custDataLst>
      <p:tags r:id="rId1"/>
    </p:custDataLst>
    <p:extLst>
      <p:ext uri="{BB962C8B-B14F-4D97-AF65-F5344CB8AC3E}">
        <p14:creationId xmlns:p14="http://schemas.microsoft.com/office/powerpoint/2010/main" val="87463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EDB61339-C7E6-4737-9378-C26C524F5ABC}"/>
              </a:ext>
            </a:extLst>
          </p:cNvPr>
          <p:cNvSpPr>
            <a:spLocks noGrp="1"/>
          </p:cNvSpPr>
          <p:nvPr/>
        </p:nvSpPr>
        <p:spPr bwMode="auto">
          <a:xfrm>
            <a:off x="304800" y="-244277"/>
            <a:ext cx="8382000" cy="8367317"/>
          </a:xfrm>
          <a:custGeom>
            <a:avLst/>
            <a:gdLst>
              <a:gd name="connsiteX0" fmla="*/ 286553 w 590374"/>
              <a:gd name="connsiteY0" fmla="*/ 124834 h 589340"/>
              <a:gd name="connsiteX1" fmla="*/ 357604 w 590374"/>
              <a:gd name="connsiteY1" fmla="*/ 124834 h 589340"/>
              <a:gd name="connsiteX2" fmla="*/ 357604 w 590374"/>
              <a:gd name="connsiteY2" fmla="*/ 488301 h 589340"/>
              <a:gd name="connsiteX3" fmla="*/ 275788 w 590374"/>
              <a:gd name="connsiteY3" fmla="*/ 488301 h 589340"/>
              <a:gd name="connsiteX4" fmla="*/ 275788 w 590374"/>
              <a:gd name="connsiteY4" fmla="*/ 200108 h 589340"/>
              <a:gd name="connsiteX5" fmla="*/ 273635 w 590374"/>
              <a:gd name="connsiteY5" fmla="*/ 200108 h 589340"/>
              <a:gd name="connsiteX6" fmla="*/ 204737 w 590374"/>
              <a:gd name="connsiteY6" fmla="*/ 232369 h 589340"/>
              <a:gd name="connsiteX7" fmla="*/ 189665 w 590374"/>
              <a:gd name="connsiteY7" fmla="*/ 169999 h 589340"/>
              <a:gd name="connsiteX8" fmla="*/ 51711 w 590374"/>
              <a:gd name="connsiteY8" fmla="*/ 43017 h 589340"/>
              <a:gd name="connsiteX9" fmla="*/ 43093 w 590374"/>
              <a:gd name="connsiteY9" fmla="*/ 51621 h 589340"/>
              <a:gd name="connsiteX10" fmla="*/ 43093 w 590374"/>
              <a:gd name="connsiteY10" fmla="*/ 537719 h 589340"/>
              <a:gd name="connsiteX11" fmla="*/ 51711 w 590374"/>
              <a:gd name="connsiteY11" fmla="*/ 546323 h 589340"/>
              <a:gd name="connsiteX12" fmla="*/ 538663 w 590374"/>
              <a:gd name="connsiteY12" fmla="*/ 546323 h 589340"/>
              <a:gd name="connsiteX13" fmla="*/ 547281 w 590374"/>
              <a:gd name="connsiteY13" fmla="*/ 537719 h 589340"/>
              <a:gd name="connsiteX14" fmla="*/ 547281 w 590374"/>
              <a:gd name="connsiteY14" fmla="*/ 51621 h 589340"/>
              <a:gd name="connsiteX15" fmla="*/ 538663 w 590374"/>
              <a:gd name="connsiteY15" fmla="*/ 43017 h 589340"/>
              <a:gd name="connsiteX16" fmla="*/ 51711 w 590374"/>
              <a:gd name="connsiteY16" fmla="*/ 0 h 589340"/>
              <a:gd name="connsiteX17" fmla="*/ 538663 w 590374"/>
              <a:gd name="connsiteY17" fmla="*/ 0 h 589340"/>
              <a:gd name="connsiteX18" fmla="*/ 590374 w 590374"/>
              <a:gd name="connsiteY18" fmla="*/ 51621 h 589340"/>
              <a:gd name="connsiteX19" fmla="*/ 590374 w 590374"/>
              <a:gd name="connsiteY19" fmla="*/ 537719 h 589340"/>
              <a:gd name="connsiteX20" fmla="*/ 538663 w 590374"/>
              <a:gd name="connsiteY20" fmla="*/ 589340 h 589340"/>
              <a:gd name="connsiteX21" fmla="*/ 51711 w 590374"/>
              <a:gd name="connsiteY21" fmla="*/ 589340 h 589340"/>
              <a:gd name="connsiteX22" fmla="*/ 0 w 590374"/>
              <a:gd name="connsiteY22" fmla="*/ 537719 h 589340"/>
              <a:gd name="connsiteX23" fmla="*/ 0 w 590374"/>
              <a:gd name="connsiteY23" fmla="*/ 51621 h 589340"/>
              <a:gd name="connsiteX24" fmla="*/ 51711 w 590374"/>
              <a:gd name="connsiteY24" fmla="*/ 0 h 58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0374" h="589340">
                <a:moveTo>
                  <a:pt x="286553" y="124834"/>
                </a:moveTo>
                <a:lnTo>
                  <a:pt x="357604" y="124834"/>
                </a:lnTo>
                <a:lnTo>
                  <a:pt x="357604" y="488301"/>
                </a:lnTo>
                <a:lnTo>
                  <a:pt x="275788" y="488301"/>
                </a:lnTo>
                <a:lnTo>
                  <a:pt x="275788" y="200108"/>
                </a:lnTo>
                <a:lnTo>
                  <a:pt x="273635" y="200108"/>
                </a:lnTo>
                <a:lnTo>
                  <a:pt x="204737" y="232369"/>
                </a:lnTo>
                <a:lnTo>
                  <a:pt x="189665" y="169999"/>
                </a:lnTo>
                <a:close/>
                <a:moveTo>
                  <a:pt x="51711" y="43017"/>
                </a:moveTo>
                <a:cubicBezTo>
                  <a:pt x="47402" y="43017"/>
                  <a:pt x="43093" y="47319"/>
                  <a:pt x="43093" y="51621"/>
                </a:cubicBezTo>
                <a:lnTo>
                  <a:pt x="43093" y="537719"/>
                </a:lnTo>
                <a:cubicBezTo>
                  <a:pt x="43093" y="542021"/>
                  <a:pt x="47402" y="546323"/>
                  <a:pt x="51711" y="546323"/>
                </a:cubicBezTo>
                <a:lnTo>
                  <a:pt x="538663" y="546323"/>
                </a:lnTo>
                <a:cubicBezTo>
                  <a:pt x="542972" y="546323"/>
                  <a:pt x="547281" y="542021"/>
                  <a:pt x="547281" y="537719"/>
                </a:cubicBezTo>
                <a:cubicBezTo>
                  <a:pt x="547281" y="537719"/>
                  <a:pt x="547281" y="51621"/>
                  <a:pt x="547281" y="51621"/>
                </a:cubicBezTo>
                <a:cubicBezTo>
                  <a:pt x="547281" y="47319"/>
                  <a:pt x="542972" y="43017"/>
                  <a:pt x="538663" y="43017"/>
                </a:cubicBezTo>
                <a:close/>
                <a:moveTo>
                  <a:pt x="51711" y="0"/>
                </a:moveTo>
                <a:lnTo>
                  <a:pt x="538663" y="0"/>
                </a:lnTo>
                <a:cubicBezTo>
                  <a:pt x="566673" y="0"/>
                  <a:pt x="590374" y="23659"/>
                  <a:pt x="590374" y="51621"/>
                </a:cubicBezTo>
                <a:lnTo>
                  <a:pt x="590374" y="537719"/>
                </a:lnTo>
                <a:cubicBezTo>
                  <a:pt x="590374" y="565681"/>
                  <a:pt x="566673" y="589340"/>
                  <a:pt x="538663" y="589340"/>
                </a:cubicBezTo>
                <a:lnTo>
                  <a:pt x="51711" y="589340"/>
                </a:lnTo>
                <a:cubicBezTo>
                  <a:pt x="23701" y="589340"/>
                  <a:pt x="0" y="565681"/>
                  <a:pt x="0" y="537719"/>
                </a:cubicBezTo>
                <a:lnTo>
                  <a:pt x="0" y="51621"/>
                </a:lnTo>
                <a:cubicBezTo>
                  <a:pt x="0" y="23659"/>
                  <a:pt x="23701" y="0"/>
                  <a:pt x="51711" y="0"/>
                </a:cubicBezTo>
                <a:close/>
              </a:path>
            </a:pathLst>
          </a:cu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indent="0">
              <a:buNone/>
            </a:pPr>
            <a:endParaRPr lang="en-US" altLang="zh-CN"/>
          </a:p>
          <a:p>
            <a:pPr marL="0" indent="0">
              <a:buNone/>
            </a:pPr>
            <a:endParaRPr lang="zh-CN" altLang="en-US" dirty="0"/>
          </a:p>
        </p:txBody>
      </p:sp>
      <p:sp>
        <p:nvSpPr>
          <p:cNvPr id="3" name="标题 2">
            <a:extLst>
              <a:ext uri="{FF2B5EF4-FFF2-40B4-BE49-F238E27FC236}">
                <a16:creationId xmlns:a16="http://schemas.microsoft.com/office/drawing/2014/main" id="{19C57323-7F2A-496F-AB67-C179508F447B}"/>
              </a:ext>
            </a:extLst>
          </p:cNvPr>
          <p:cNvSpPr>
            <a:spLocks noGrp="1"/>
          </p:cNvSpPr>
          <p:nvPr>
            <p:ph type="title"/>
          </p:nvPr>
        </p:nvSpPr>
        <p:spPr/>
        <p:txBody>
          <a:bodyPr/>
          <a:lstStyle/>
          <a:p>
            <a:r>
              <a:rPr lang="zh-CN" altLang="en-US" dirty="0"/>
              <a:t>目录</a:t>
            </a:r>
          </a:p>
        </p:txBody>
      </p:sp>
      <p:sp>
        <p:nvSpPr>
          <p:cNvPr id="4" name="页脚占位符 3">
            <a:extLst>
              <a:ext uri="{FF2B5EF4-FFF2-40B4-BE49-F238E27FC236}">
                <a16:creationId xmlns:a16="http://schemas.microsoft.com/office/drawing/2014/main" id="{9AD1C06B-8598-4246-BFBB-1245A3BD18FB}"/>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9530231-700B-409D-BE24-835D109A88B8}"/>
              </a:ext>
            </a:extLst>
          </p:cNvPr>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7" name="内容占位符 6">
            <a:extLst>
              <a:ext uri="{FF2B5EF4-FFF2-40B4-BE49-F238E27FC236}">
                <a16:creationId xmlns:a16="http://schemas.microsoft.com/office/drawing/2014/main" id="{EB38808C-8E26-4D3A-9CE2-957B551F907F}"/>
              </a:ext>
            </a:extLst>
          </p:cNvPr>
          <p:cNvSpPr>
            <a:spLocks noGrp="1"/>
          </p:cNvSpPr>
          <p:nvPr>
            <p:ph idx="1"/>
          </p:nvPr>
        </p:nvSpPr>
        <p:spPr/>
        <p:txBody>
          <a:bodyPr/>
          <a:lstStyle/>
          <a:p>
            <a:pPr marL="0" indent="0">
              <a:lnSpc>
                <a:spcPct val="150000"/>
              </a:lnSpc>
              <a:buNone/>
            </a:pPr>
            <a:r>
              <a:rPr lang="zh-CN" altLang="en-US" sz="4800" dirty="0">
                <a:solidFill>
                  <a:schemeClr val="accent4">
                    <a:lumMod val="75000"/>
                  </a:schemeClr>
                </a:solidFill>
              </a:rPr>
              <a:t>① </a:t>
            </a:r>
            <a:r>
              <a:rPr lang="zh-CN" altLang="en-US" sz="4800" dirty="0"/>
              <a:t>概述</a:t>
            </a:r>
            <a:endParaRPr lang="en-US" altLang="zh-CN" sz="4800" dirty="0"/>
          </a:p>
          <a:p>
            <a:pPr marL="0" indent="0">
              <a:lnSpc>
                <a:spcPct val="150000"/>
              </a:lnSpc>
              <a:buNone/>
            </a:pPr>
            <a:r>
              <a:rPr lang="zh-CN" altLang="en-US" sz="4800" dirty="0">
                <a:solidFill>
                  <a:schemeClr val="accent4">
                    <a:lumMod val="75000"/>
                  </a:schemeClr>
                </a:solidFill>
              </a:rPr>
              <a:t>② </a:t>
            </a:r>
            <a:r>
              <a:rPr lang="zh-CN" altLang="en-US" sz="4800" dirty="0"/>
              <a:t>研究方法</a:t>
            </a:r>
          </a:p>
          <a:p>
            <a:pPr marL="0" indent="0">
              <a:lnSpc>
                <a:spcPct val="150000"/>
              </a:lnSpc>
              <a:buNone/>
            </a:pPr>
            <a:r>
              <a:rPr lang="zh-CN" altLang="en-US" sz="4800" dirty="0">
                <a:solidFill>
                  <a:schemeClr val="accent4">
                    <a:lumMod val="75000"/>
                  </a:schemeClr>
                </a:solidFill>
              </a:rPr>
              <a:t>③ </a:t>
            </a:r>
            <a:r>
              <a:rPr lang="zh-CN" altLang="en-US" sz="4800" dirty="0"/>
              <a:t>讨论</a:t>
            </a:r>
          </a:p>
          <a:p>
            <a:pPr marL="0" indent="0">
              <a:buNone/>
            </a:pPr>
            <a:endParaRPr lang="zh-CN" altLang="en-US" sz="4800" dirty="0"/>
          </a:p>
        </p:txBody>
      </p:sp>
    </p:spTree>
    <p:custDataLst>
      <p:tags r:id="rId1"/>
    </p:custDataLst>
    <p:extLst>
      <p:ext uri="{BB962C8B-B14F-4D97-AF65-F5344CB8AC3E}">
        <p14:creationId xmlns:p14="http://schemas.microsoft.com/office/powerpoint/2010/main" val="2155960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a:t>
                </a:r>
                <a:r>
                  <a:rPr lang="en-US" altLang="zh-CN" dirty="0"/>
                  <a:t>5</a:t>
                </a:r>
                <a14:m>
                  <m:oMath xmlns:m="http://schemas.openxmlformats.org/officeDocument/2006/math">
                    <m:r>
                      <a:rPr lang="en-US" altLang="zh-CN" b="0" i="1" smtClean="0">
                        <a:latin typeface="Cambria Math" panose="02040503050406030204" pitchFamily="18" charset="0"/>
                      </a:rPr>
                      <m:t>′′</m:t>
                    </m:r>
                  </m:oMath>
                </a14:m>
                <a:r>
                  <a:rPr lang="zh-CN" altLang="en-US" dirty="0"/>
                  <a:t>）</a:t>
                </a:r>
              </a:p>
            </p:txBody>
          </p:sp>
        </mc:Choice>
        <mc:Fallback>
          <p:sp>
            <p:nvSpPr>
              <p:cNvPr id="3" name="标题 2">
                <a:extLst>
                  <a:ext uri="{FF2B5EF4-FFF2-40B4-BE49-F238E27FC236}">
                    <a16:creationId xmlns:a16="http://schemas.microsoft.com/office/drawing/2014/main" id="{8A96C4F6-AFDE-4AFE-8079-2F30D6F2565C}"/>
                  </a:ext>
                </a:extLst>
              </p:cNvPr>
              <p:cNvSpPr>
                <a:spLocks noGrp="1" noRot="1" noChangeAspect="1" noMove="1" noResize="1" noEditPoints="1" noAdjustHandles="1" noChangeArrowheads="1" noChangeShapeType="1" noTextEdit="1"/>
              </p:cNvSpPr>
              <p:nvPr>
                <p:ph type="title"/>
              </p:nvPr>
            </p:nvSpPr>
            <p:spPr>
              <a:blipFill>
                <a:blip r:embed="rId3"/>
                <a:stretch>
                  <a:fillRect l="-677" t="-18033" b="-40164"/>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20</a:t>
            </a:fld>
            <a:endParaRPr lang="en-US"/>
          </a:p>
        </p:txBody>
      </p:sp>
      <p:pic>
        <p:nvPicPr>
          <p:cNvPr id="6" name="图片 5">
            <a:extLst>
              <a:ext uri="{FF2B5EF4-FFF2-40B4-BE49-F238E27FC236}">
                <a16:creationId xmlns:a16="http://schemas.microsoft.com/office/drawing/2014/main" id="{7CD0D8A7-BFAF-430C-9944-BE8B329242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1873" y="1779664"/>
            <a:ext cx="2924893" cy="1490805"/>
          </a:xfrm>
          <a:prstGeom prst="rect">
            <a:avLst/>
          </a:prstGeom>
        </p:spPr>
      </p:pic>
      <p:pic>
        <p:nvPicPr>
          <p:cNvPr id="10" name="图片 9">
            <a:extLst>
              <a:ext uri="{FF2B5EF4-FFF2-40B4-BE49-F238E27FC236}">
                <a16:creationId xmlns:a16="http://schemas.microsoft.com/office/drawing/2014/main" id="{8F9E9130-89F7-4128-8D43-08836410B8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13881" y="3392888"/>
            <a:ext cx="2852885" cy="1432787"/>
          </a:xfrm>
          <a:prstGeom prst="rect">
            <a:avLst/>
          </a:prstGeom>
        </p:spPr>
      </p:pic>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3079926" y="147320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3079926" y="1473206"/>
                <a:ext cx="720793" cy="369332"/>
              </a:xfrm>
              <a:prstGeom prst="rect">
                <a:avLst/>
              </a:prstGeom>
              <a:blipFill>
                <a:blip r:embed="rId6"/>
                <a:stretch>
                  <a:fillRect/>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7E085145-983D-4CDA-9395-E0F7088D92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1873" y="5013125"/>
            <a:ext cx="2924893" cy="1368203"/>
          </a:xfrm>
          <a:prstGeom prst="rect">
            <a:avLst/>
          </a:prstGeom>
        </p:spPr>
      </p:pic>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561524" y="14611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561524" y="1461127"/>
                <a:ext cx="720793" cy="369332"/>
              </a:xfrm>
              <a:prstGeom prst="rect">
                <a:avLst/>
              </a:prstGeom>
              <a:blipFill>
                <a:blip r:embed="rId8"/>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34A724D-F5D5-4180-A4A4-6B34D14D31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71935" y="1830459"/>
            <a:ext cx="3041246" cy="1598542"/>
          </a:xfrm>
          <a:prstGeom prst="rect">
            <a:avLst/>
          </a:prstGeom>
        </p:spPr>
      </p:pic>
      <p:pic>
        <p:nvPicPr>
          <p:cNvPr id="23" name="图片 22">
            <a:extLst>
              <a:ext uri="{FF2B5EF4-FFF2-40B4-BE49-F238E27FC236}">
                <a16:creationId xmlns:a16="http://schemas.microsoft.com/office/drawing/2014/main" id="{6E49548F-03B7-4A7D-BEBC-C4DE6E881FA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71935" y="3429000"/>
            <a:ext cx="3016489" cy="1572045"/>
          </a:xfrm>
          <a:prstGeom prst="rect">
            <a:avLst/>
          </a:prstGeom>
        </p:spPr>
      </p:pic>
      <p:pic>
        <p:nvPicPr>
          <p:cNvPr id="30" name="图片 29">
            <a:extLst>
              <a:ext uri="{FF2B5EF4-FFF2-40B4-BE49-F238E27FC236}">
                <a16:creationId xmlns:a16="http://schemas.microsoft.com/office/drawing/2014/main" id="{F79E5AAB-413E-4EC7-9088-DB679AEC26D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30663" y="5001045"/>
            <a:ext cx="2982517" cy="1380283"/>
          </a:xfrm>
          <a:prstGeom prst="rect">
            <a:avLst/>
          </a:prstGeom>
        </p:spPr>
      </p:pic>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966D32D3-41DA-4BA6-9390-6AD5DA436FF4}"/>
                  </a:ext>
                </a:extLst>
              </p:cNvPr>
              <p:cNvSpPr txBox="1"/>
              <p:nvPr/>
            </p:nvSpPr>
            <p:spPr>
              <a:xfrm>
                <a:off x="807394" y="539954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频谱</m:t>
                      </m:r>
                    </m:oMath>
                  </m:oMathPara>
                </a14:m>
                <a:endParaRPr lang="zh-CN" altLang="en-US" dirty="0"/>
              </a:p>
            </p:txBody>
          </p:sp>
        </mc:Choice>
        <mc:Fallback>
          <p:sp>
            <p:nvSpPr>
              <p:cNvPr id="31" name="文本框 30">
                <a:extLst>
                  <a:ext uri="{FF2B5EF4-FFF2-40B4-BE49-F238E27FC236}">
                    <a16:creationId xmlns:a16="http://schemas.microsoft.com/office/drawing/2014/main" id="{966D32D3-41DA-4BA6-9390-6AD5DA436FF4}"/>
                  </a:ext>
                </a:extLst>
              </p:cNvPr>
              <p:cNvSpPr txBox="1">
                <a:spLocks noRot="1" noChangeAspect="1" noMove="1" noResize="1" noEditPoints="1" noAdjustHandles="1" noChangeArrowheads="1" noChangeShapeType="1" noTextEdit="1"/>
              </p:cNvSpPr>
              <p:nvPr/>
            </p:nvSpPr>
            <p:spPr>
              <a:xfrm>
                <a:off x="807394" y="5399546"/>
                <a:ext cx="720793" cy="369332"/>
              </a:xfrm>
              <a:prstGeom prst="rect">
                <a:avLst/>
              </a:prstGeom>
              <a:blipFill>
                <a:blip r:embed="rId12"/>
                <a:stretch>
                  <a:fillRect b="-7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E94CD0F2-1E4F-4497-985E-E56DE8CA8696}"/>
                  </a:ext>
                </a:extLst>
              </p:cNvPr>
              <p:cNvSpPr txBox="1"/>
              <p:nvPr/>
            </p:nvSpPr>
            <p:spPr>
              <a:xfrm>
                <a:off x="715912" y="3845690"/>
                <a:ext cx="903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滤波后</m:t>
                      </m:r>
                    </m:oMath>
                  </m:oMathPara>
                </a14:m>
                <a:endParaRPr lang="zh-CN" altLang="en-US" dirty="0"/>
              </a:p>
            </p:txBody>
          </p:sp>
        </mc:Choice>
        <mc:Fallback>
          <p:sp>
            <p:nvSpPr>
              <p:cNvPr id="32" name="文本框 31">
                <a:extLst>
                  <a:ext uri="{FF2B5EF4-FFF2-40B4-BE49-F238E27FC236}">
                    <a16:creationId xmlns:a16="http://schemas.microsoft.com/office/drawing/2014/main" id="{E94CD0F2-1E4F-4497-985E-E56DE8CA8696}"/>
                  </a:ext>
                </a:extLst>
              </p:cNvPr>
              <p:cNvSpPr txBox="1">
                <a:spLocks noRot="1" noChangeAspect="1" noMove="1" noResize="1" noEditPoints="1" noAdjustHandles="1" noChangeArrowheads="1" noChangeShapeType="1" noTextEdit="1"/>
              </p:cNvSpPr>
              <p:nvPr/>
            </p:nvSpPr>
            <p:spPr>
              <a:xfrm>
                <a:off x="715912" y="3845690"/>
                <a:ext cx="903760" cy="369332"/>
              </a:xfrm>
              <a:prstGeom prst="rect">
                <a:avLst/>
              </a:prstGeom>
              <a:blipFill>
                <a:blip r:embed="rId13"/>
                <a:stretch>
                  <a:fillRect l="-1961" b="-7813"/>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14C8696B-89E7-46D9-96AA-98948B92315D}"/>
              </a:ext>
            </a:extLst>
          </p:cNvPr>
          <p:cNvSpPr txBox="1"/>
          <p:nvPr/>
        </p:nvSpPr>
        <p:spPr>
          <a:xfrm>
            <a:off x="715911" y="2291834"/>
            <a:ext cx="9037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滤波前</a:t>
            </a:r>
          </a:p>
        </p:txBody>
      </p:sp>
    </p:spTree>
    <p:custDataLst>
      <p:tags r:id="rId1"/>
    </p:custDataLst>
    <p:extLst>
      <p:ext uri="{BB962C8B-B14F-4D97-AF65-F5344CB8AC3E}">
        <p14:creationId xmlns:p14="http://schemas.microsoft.com/office/powerpoint/2010/main" val="3044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（第一段）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21</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58193" y="1700808"/>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58193" y="1700808"/>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3624F94-5D5E-467C-8095-AA804A34E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6" y="2313347"/>
            <a:ext cx="2169487" cy="3764606"/>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212377" y="606448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=4.17e6</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212377" y="6064486"/>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56AF433-BC8C-4121-8349-A6D9C215D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787" y="2294986"/>
            <a:ext cx="2190134" cy="3773405"/>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08766" y="6054172"/>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=2.85e6</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08766" y="6054172"/>
                <a:ext cx="1584176" cy="369332"/>
              </a:xfrm>
              <a:prstGeom prst="rect">
                <a:avLst/>
              </a:prstGeom>
              <a:blipFill>
                <a:blip r:embed="rId8"/>
                <a:stretch>
                  <a:fillRect t="-4615" b="-2000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9B505BE-F714-448C-8189-0739C231C9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590" y="2282864"/>
            <a:ext cx="2190135" cy="3825572"/>
          </a:xfrm>
          <a:prstGeom prst="rect">
            <a:avLst/>
          </a:prstGeom>
        </p:spPr>
      </p:pic>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2190810-4BB3-4821-9647-5DFABF948F19}"/>
                  </a:ext>
                </a:extLst>
              </p:cNvPr>
              <p:cNvSpPr txBox="1"/>
              <p:nvPr/>
            </p:nvSpPr>
            <p:spPr>
              <a:xfrm>
                <a:off x="2536449" y="610843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=1.01e6</a:t>
                </a:r>
                <a:endParaRPr lang="zh-CN" altLang="en-US" dirty="0"/>
              </a:p>
            </p:txBody>
          </p:sp>
        </mc:Choice>
        <mc:Fallback>
          <p:sp>
            <p:nvSpPr>
              <p:cNvPr id="26" name="文本框 25">
                <a:extLst>
                  <a:ext uri="{FF2B5EF4-FFF2-40B4-BE49-F238E27FC236}">
                    <a16:creationId xmlns:a16="http://schemas.microsoft.com/office/drawing/2014/main" id="{02190810-4BB3-4821-9647-5DFABF948F19}"/>
                  </a:ext>
                </a:extLst>
              </p:cNvPr>
              <p:cNvSpPr txBox="1">
                <a:spLocks noRot="1" noChangeAspect="1" noMove="1" noResize="1" noEditPoints="1" noAdjustHandles="1" noChangeArrowheads="1" noChangeShapeType="1" noTextEdit="1"/>
              </p:cNvSpPr>
              <p:nvPr/>
            </p:nvSpPr>
            <p:spPr>
              <a:xfrm>
                <a:off x="2536449" y="6108436"/>
                <a:ext cx="1584176" cy="369332"/>
              </a:xfrm>
              <a:prstGeom prst="rect">
                <a:avLst/>
              </a:prstGeom>
              <a:blipFill>
                <a:blip r:embed="rId10"/>
                <a:stretch>
                  <a:fillRect t="-4615" b="-200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2030312-F98B-46EE-850B-68DF42DC05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84D9E7F-A85F-457B-B757-9651B79CA643}"/>
                  </a:ext>
                </a:extLst>
              </p:cNvPr>
              <p:cNvSpPr txBox="1"/>
              <p:nvPr/>
            </p:nvSpPr>
            <p:spPr>
              <a:xfrm>
                <a:off x="7347447"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=415e3</a:t>
                </a:r>
                <a:endParaRPr lang="zh-CN" altLang="en-US" dirty="0"/>
              </a:p>
            </p:txBody>
          </p:sp>
        </mc:Choice>
        <mc:Fallback>
          <p:sp>
            <p:nvSpPr>
              <p:cNvPr id="29" name="文本框 28">
                <a:extLst>
                  <a:ext uri="{FF2B5EF4-FFF2-40B4-BE49-F238E27FC236}">
                    <a16:creationId xmlns:a16="http://schemas.microsoft.com/office/drawing/2014/main" id="{D84D9E7F-A85F-457B-B757-9651B79CA643}"/>
                  </a:ext>
                </a:extLst>
              </p:cNvPr>
              <p:cNvSpPr txBox="1">
                <a:spLocks noRot="1" noChangeAspect="1" noMove="1" noResize="1" noEditPoints="1" noAdjustHandles="1" noChangeArrowheads="1" noChangeShapeType="1" noTextEdit="1"/>
              </p:cNvSpPr>
              <p:nvPr/>
            </p:nvSpPr>
            <p:spPr>
              <a:xfrm>
                <a:off x="7347447" y="6077953"/>
                <a:ext cx="1584176" cy="369332"/>
              </a:xfrm>
              <a:prstGeom prst="rect">
                <a:avLst/>
              </a:prstGeom>
              <a:blipFill>
                <a:blip r:embed="rId12"/>
                <a:stretch>
                  <a:fillRect t="-4615" b="-2000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D52FA0B7-D96F-4BB0-B65B-DBA763837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35" name="图片 34">
            <a:extLst>
              <a:ext uri="{FF2B5EF4-FFF2-40B4-BE49-F238E27FC236}">
                <a16:creationId xmlns:a16="http://schemas.microsoft.com/office/drawing/2014/main" id="{3C881666-C3A6-454C-84B1-58C008D9C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36" name="图片 35">
            <a:extLst>
              <a:ext uri="{FF2B5EF4-FFF2-40B4-BE49-F238E27FC236}">
                <a16:creationId xmlns:a16="http://schemas.microsoft.com/office/drawing/2014/main" id="{DE6DE5B5-B091-461D-B0B2-87F91AAE15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57749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（第二段）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22</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=1.92e6</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=1.13e6</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9E51E93-2FCC-4C87-A196-580F34AF4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 y="2166144"/>
            <a:ext cx="2220878" cy="3787468"/>
          </a:xfrm>
          <a:prstGeom prst="rect">
            <a:avLst/>
          </a:prstGeom>
        </p:spPr>
      </p:pic>
      <p:pic>
        <p:nvPicPr>
          <p:cNvPr id="10" name="图片 9">
            <a:extLst>
              <a:ext uri="{FF2B5EF4-FFF2-40B4-BE49-F238E27FC236}">
                <a16:creationId xmlns:a16="http://schemas.microsoft.com/office/drawing/2014/main" id="{A6367669-C6C2-4276-BC10-761CC172CC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906" y="2142148"/>
            <a:ext cx="2220879" cy="3811464"/>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=714e3</a:t>
                </a:r>
                <a:endParaRPr lang="zh-CN" altLang="en-US" dirty="0"/>
              </a:p>
            </p:txBody>
          </p:sp>
        </mc:Choice>
        <mc:Fallback>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9"/>
                <a:stretch>
                  <a:fillRect t="-4615" b="-2000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A6BA025-FFF1-494D-AA4F-8E5BA918D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74841" y="2141375"/>
            <a:ext cx="2220879" cy="3811464"/>
          </a:xfrm>
          <a:prstGeom prst="rect">
            <a:avLst/>
          </a:prstGeom>
        </p:spPr>
      </p:pic>
      <p:pic>
        <p:nvPicPr>
          <p:cNvPr id="14" name="图片 13">
            <a:extLst>
              <a:ext uri="{FF2B5EF4-FFF2-40B4-BE49-F238E27FC236}">
                <a16:creationId xmlns:a16="http://schemas.microsoft.com/office/drawing/2014/main" id="{005FB070-425E-4CB3-8C19-C623245CF9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92499" y="2141365"/>
            <a:ext cx="2011531" cy="3811464"/>
          </a:xfrm>
          <a:prstGeom prst="rect">
            <a:avLst/>
          </a:prstGeom>
        </p:spPr>
      </p:pic>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=313e3</a:t>
                </a:r>
                <a:endParaRPr lang="zh-CN" altLang="en-US" dirty="0"/>
              </a:p>
            </p:txBody>
          </p:sp>
        </mc:Choice>
        <mc:Fallback>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12"/>
                <a:stretch>
                  <a:fillRect t="-6250" b="-218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2670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（第三段）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23</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=741e3</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=328e3</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=848e3</a:t>
                </a:r>
                <a:endParaRPr lang="zh-CN" altLang="en-US" dirty="0"/>
              </a:p>
            </p:txBody>
          </p:sp>
        </mc:Choice>
        <mc:Fallback>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=367e3</a:t>
                </a:r>
                <a:endParaRPr lang="zh-CN" altLang="en-US" dirty="0"/>
              </a:p>
            </p:txBody>
          </p:sp>
        </mc:Choice>
        <mc:Fallback>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AE52EB7A-8D8C-4FF3-B281-74B89827CD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p:pic>
        <p:nvPicPr>
          <p:cNvPr id="17" name="图片 16">
            <a:extLst>
              <a:ext uri="{FF2B5EF4-FFF2-40B4-BE49-F238E27FC236}">
                <a16:creationId xmlns:a16="http://schemas.microsoft.com/office/drawing/2014/main" id="{AA66617D-4318-4C01-BE30-1E5009C882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19" name="图片 18">
            <a:extLst>
              <a:ext uri="{FF2B5EF4-FFF2-40B4-BE49-F238E27FC236}">
                <a16:creationId xmlns:a16="http://schemas.microsoft.com/office/drawing/2014/main" id="{FC95304D-A5FD-4A0F-B8B1-47DBAC0898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23" name="图片 22">
            <a:extLst>
              <a:ext uri="{FF2B5EF4-FFF2-40B4-BE49-F238E27FC236}">
                <a16:creationId xmlns:a16="http://schemas.microsoft.com/office/drawing/2014/main" id="{9F59C025-5138-4C85-9B0F-4BCAD62F85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144936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（第一段，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24</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00705372"/>
              </p:ext>
            </p:extLst>
          </p:nvPr>
        </p:nvGraphicFramePr>
        <p:xfrm>
          <a:off x="215008" y="2132856"/>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0">
                  <a:extLst>
                    <a:ext uri="{9D8B030D-6E8A-4147-A177-3AD203B41FA5}">
                      <a16:colId xmlns:a16="http://schemas.microsoft.com/office/drawing/2014/main" val="29751390"/>
                    </a:ext>
                  </a:extLst>
                </a:gridCol>
                <a:gridCol w="1373410">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2.127e-3</a:t>
                      </a:r>
                      <a:endParaRPr lang="zh-CN" altLang="en-US" dirty="0"/>
                    </a:p>
                  </a:txBody>
                  <a:tcPr/>
                </a:tc>
                <a:tc>
                  <a:txBody>
                    <a:bodyPr/>
                    <a:lstStyle/>
                    <a:p>
                      <a:r>
                        <a:rPr lang="en-US" altLang="zh-CN" dirty="0"/>
                        <a:t>-151e-6</a:t>
                      </a:r>
                      <a:endParaRPr lang="zh-CN" altLang="en-US" dirty="0"/>
                    </a:p>
                  </a:txBody>
                  <a:tcPr/>
                </a:tc>
                <a:tc>
                  <a:txBody>
                    <a:bodyPr/>
                    <a:lstStyle/>
                    <a:p>
                      <a:r>
                        <a:rPr lang="en-US" altLang="zh-CN" dirty="0"/>
                        <a:t>-826.2e-6</a:t>
                      </a:r>
                      <a:endParaRPr lang="zh-CN" altLang="en-US" dirty="0"/>
                    </a:p>
                  </a:txBody>
                  <a:tcPr/>
                </a:tc>
                <a:tc>
                  <a:txBody>
                    <a:bodyPr/>
                    <a:lstStyle/>
                    <a:p>
                      <a:r>
                        <a:rPr lang="en-US" altLang="zh-CN" dirty="0"/>
                        <a:t>273.52e-6</a:t>
                      </a:r>
                      <a:endParaRPr lang="zh-CN" altLang="en-US" dirty="0"/>
                    </a:p>
                  </a:txBody>
                  <a:tcPr/>
                </a:tc>
                <a:tc>
                  <a:txBody>
                    <a:bodyPr/>
                    <a:lstStyle/>
                    <a:p>
                      <a:r>
                        <a:rPr lang="en-US" altLang="zh-CN" dirty="0"/>
                        <a:t>-234.56e-6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1.39e-3</a:t>
                      </a:r>
                      <a:endParaRPr lang="zh-CN" altLang="en-US" dirty="0"/>
                    </a:p>
                  </a:txBody>
                  <a:tcPr/>
                </a:tc>
                <a:tc>
                  <a:txBody>
                    <a:bodyPr/>
                    <a:lstStyle/>
                    <a:p>
                      <a:r>
                        <a:rPr lang="en-US" altLang="zh-CN" dirty="0"/>
                        <a:t>127e-6</a:t>
                      </a:r>
                      <a:endParaRPr lang="zh-CN" altLang="en-US" dirty="0"/>
                    </a:p>
                  </a:txBody>
                  <a:tcPr/>
                </a:tc>
                <a:tc>
                  <a:txBody>
                    <a:bodyPr/>
                    <a:lstStyle/>
                    <a:p>
                      <a:r>
                        <a:rPr lang="en-US" altLang="zh-CN" dirty="0"/>
                        <a:t>577e-6</a:t>
                      </a:r>
                      <a:endParaRPr lang="zh-CN" altLang="en-US" dirty="0"/>
                    </a:p>
                  </a:txBody>
                  <a:tcPr/>
                </a:tc>
                <a:tc>
                  <a:txBody>
                    <a:bodyPr/>
                    <a:lstStyle/>
                    <a:p>
                      <a:r>
                        <a:rPr lang="en-US" altLang="zh-CN" dirty="0"/>
                        <a:t>155e-6</a:t>
                      </a:r>
                      <a:endParaRPr lang="zh-CN" altLang="en-US" dirty="0"/>
                    </a:p>
                  </a:txBody>
                  <a:tcPr/>
                </a:tc>
                <a:tc>
                  <a:txBody>
                    <a:bodyPr/>
                    <a:lstStyle/>
                    <a:p>
                      <a:r>
                        <a:rPr lang="en-US" altLang="zh-CN" dirty="0"/>
                        <a:t>155e-6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3877492311"/>
              </p:ext>
            </p:extLst>
          </p:nvPr>
        </p:nvGraphicFramePr>
        <p:xfrm>
          <a:off x="215005" y="4594593"/>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0">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174569681"/>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-468.82e-6</a:t>
                      </a:r>
                      <a:endParaRPr lang="zh-CN" altLang="en-US" dirty="0"/>
                    </a:p>
                  </a:txBody>
                  <a:tcPr/>
                </a:tc>
                <a:tc>
                  <a:txBody>
                    <a:bodyPr/>
                    <a:lstStyle/>
                    <a:p>
                      <a:r>
                        <a:rPr lang="en-US" altLang="zh-CN" dirty="0"/>
                        <a:t>2.76e-6</a:t>
                      </a:r>
                      <a:endParaRPr lang="zh-CN" altLang="en-US" dirty="0"/>
                    </a:p>
                  </a:txBody>
                  <a:tcPr/>
                </a:tc>
                <a:tc>
                  <a:txBody>
                    <a:bodyPr/>
                    <a:lstStyle/>
                    <a:p>
                      <a:r>
                        <a:rPr lang="en-US" altLang="zh-CN" dirty="0"/>
                        <a:t>299.95e-6</a:t>
                      </a:r>
                      <a:endParaRPr lang="zh-CN" altLang="en-US" dirty="0"/>
                    </a:p>
                  </a:txBody>
                  <a:tcPr/>
                </a:tc>
                <a:tc>
                  <a:txBody>
                    <a:bodyPr/>
                    <a:lstStyle/>
                    <a:p>
                      <a:r>
                        <a:rPr lang="en-US" altLang="zh-CN" dirty="0"/>
                        <a:t>10.50e-5</a:t>
                      </a:r>
                      <a:endParaRPr lang="zh-CN" altLang="en-US" dirty="0"/>
                    </a:p>
                  </a:txBody>
                  <a:tcPr/>
                </a:tc>
                <a:tc>
                  <a:txBody>
                    <a:bodyPr/>
                    <a:lstStyle/>
                    <a:p>
                      <a:r>
                        <a:rPr lang="en-US" altLang="zh-CN" dirty="0"/>
                        <a:t>101e-6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339e-6</a:t>
                      </a:r>
                      <a:endParaRPr lang="zh-CN" altLang="en-US" dirty="0"/>
                    </a:p>
                  </a:txBody>
                  <a:tcPr/>
                </a:tc>
                <a:tc>
                  <a:txBody>
                    <a:bodyPr/>
                    <a:lstStyle/>
                    <a:p>
                      <a:r>
                        <a:rPr lang="en-US" altLang="zh-CN" dirty="0"/>
                        <a:t>24e-6</a:t>
                      </a:r>
                      <a:endParaRPr lang="zh-CN" altLang="en-US" dirty="0"/>
                    </a:p>
                  </a:txBody>
                  <a:tcPr/>
                </a:tc>
                <a:tc>
                  <a:txBody>
                    <a:bodyPr/>
                    <a:lstStyle/>
                    <a:p>
                      <a:r>
                        <a:rPr lang="en-US" altLang="zh-CN" dirty="0"/>
                        <a:t>173e-6</a:t>
                      </a:r>
                      <a:endParaRPr lang="zh-CN" altLang="en-US" dirty="0"/>
                    </a:p>
                  </a:txBody>
                  <a:tcPr/>
                </a:tc>
                <a:tc>
                  <a:txBody>
                    <a:bodyPr/>
                    <a:lstStyle/>
                    <a:p>
                      <a:r>
                        <a:rPr lang="en-US" altLang="zh-CN" dirty="0"/>
                        <a:t>43e-6</a:t>
                      </a:r>
                      <a:endParaRPr lang="zh-CN" altLang="en-US" dirty="0"/>
                    </a:p>
                  </a:txBody>
                  <a:tcPr/>
                </a:tc>
                <a:tc>
                  <a:txBody>
                    <a:bodyPr/>
                    <a:lstStyle/>
                    <a:p>
                      <a:r>
                        <a:rPr lang="en-US" altLang="zh-CN" dirty="0"/>
                        <a:t>42e-6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18058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（第二段，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Times New Roman"/>
                <a:ea typeface="微软雅黑"/>
                <a:cs typeface="+mn-cs"/>
              </a:rPr>
              <a:t>低低卫卫跟踪重力卫星相位中心矢量反演</a:t>
            </a:r>
            <a:endParaRPr kumimoji="0" lang="en-US" altLang="zh-CN" sz="1200" b="0" i="0" u="none" strike="noStrike" kern="1200" cap="none" spc="0" normalizeH="0" baseline="0" noProof="0" dirty="0">
              <a:ln>
                <a:noFill/>
              </a:ln>
              <a:solidFill>
                <a:srgbClr val="FFFFFF"/>
              </a:solidFill>
              <a:effectLst/>
              <a:uLnTx/>
              <a:uFillTx/>
              <a:latin typeface="Times New Roman"/>
              <a:ea typeface="微软雅黑"/>
              <a:cs typeface="+mn-cs"/>
            </a:endParaRPr>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7FEBF-A170-470C-A369-F0D066FB58E5}" type="slidenum">
              <a:rPr kumimoji="0" lang="en-US" sz="1200" b="0" i="0" u="none" strike="noStrike" kern="1200" cap="none" spc="0" normalizeH="0" baseline="0" noProof="0" smtClean="0">
                <a:ln>
                  <a:noFill/>
                </a:ln>
                <a:solidFill>
                  <a:srgbClr val="FFFFFF"/>
                </a:solidFill>
                <a:effectLst/>
                <a:uLnTx/>
                <a:uFillTx/>
                <a:latin typeface="Times New Roman"/>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FFFFFF"/>
              </a:solidFill>
              <a:effectLst/>
              <a:uLnTx/>
              <a:uFillTx/>
              <a:latin typeface="Times New Roman"/>
              <a:ea typeface="微软雅黑"/>
              <a:cs typeface="+mn-cs"/>
            </a:endParaRPr>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710305871"/>
              </p:ext>
            </p:extLst>
          </p:nvPr>
        </p:nvGraphicFramePr>
        <p:xfrm>
          <a:off x="215007" y="2132856"/>
          <a:ext cx="8461451"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7">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1014211637"/>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1.513</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1.506</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984.49e-6</a:t>
                      </a:r>
                      <a:endParaRPr lang="zh-CN" altLang="en-US" dirty="0"/>
                    </a:p>
                  </a:txBody>
                  <a:tcPr/>
                </a:tc>
                <a:tc>
                  <a:txBody>
                    <a:bodyPr/>
                    <a:lstStyle/>
                    <a:p>
                      <a:r>
                        <a:rPr lang="en-US" altLang="zh-CN" dirty="0"/>
                        <a:t>310e-6</a:t>
                      </a:r>
                      <a:endParaRPr lang="zh-CN" altLang="en-US" dirty="0"/>
                    </a:p>
                  </a:txBody>
                  <a:tcPr/>
                </a:tc>
                <a:tc>
                  <a:txBody>
                    <a:bodyPr/>
                    <a:lstStyle/>
                    <a:p>
                      <a:r>
                        <a:rPr lang="en-US" altLang="zh-CN" dirty="0"/>
                        <a:t>3.73e-3</a:t>
                      </a:r>
                      <a:endParaRPr lang="zh-CN" altLang="en-US" dirty="0"/>
                    </a:p>
                  </a:txBody>
                  <a:tcPr/>
                </a:tc>
                <a:tc>
                  <a:txBody>
                    <a:bodyPr/>
                    <a:lstStyle/>
                    <a:p>
                      <a:r>
                        <a:rPr lang="en-US" altLang="zh-CN" dirty="0"/>
                        <a:t>389e-5</a:t>
                      </a:r>
                      <a:endParaRPr lang="zh-CN" altLang="en-US" dirty="0"/>
                    </a:p>
                  </a:txBody>
                  <a:tcPr/>
                </a:tc>
                <a:tc>
                  <a:txBody>
                    <a:bodyPr/>
                    <a:lstStyle/>
                    <a:p>
                      <a:r>
                        <a:rPr lang="en-US" altLang="zh-CN" dirty="0"/>
                        <a:t>561.1e-6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623e-6</a:t>
                      </a:r>
                      <a:endParaRPr lang="zh-CN" altLang="en-US" dirty="0"/>
                    </a:p>
                  </a:txBody>
                  <a:tcPr/>
                </a:tc>
                <a:tc>
                  <a:txBody>
                    <a:bodyPr/>
                    <a:lstStyle/>
                    <a:p>
                      <a:r>
                        <a:rPr lang="en-US" altLang="zh-CN" dirty="0"/>
                        <a:t>180e-6</a:t>
                      </a:r>
                      <a:endParaRPr lang="zh-CN" altLang="en-US" dirty="0"/>
                    </a:p>
                  </a:txBody>
                  <a:tcPr/>
                </a:tc>
                <a:tc>
                  <a:txBody>
                    <a:bodyPr/>
                    <a:lstStyle/>
                    <a:p>
                      <a:r>
                        <a:rPr lang="en-US" altLang="zh-CN" dirty="0"/>
                        <a:t>2.43e-3</a:t>
                      </a:r>
                      <a:endParaRPr lang="zh-CN" altLang="en-US" dirty="0"/>
                    </a:p>
                  </a:txBody>
                  <a:tcPr/>
                </a:tc>
                <a:tc>
                  <a:txBody>
                    <a:bodyPr/>
                    <a:lstStyle/>
                    <a:p>
                      <a:r>
                        <a:rPr lang="en-US" altLang="zh-CN" dirty="0"/>
                        <a:t>233e-6</a:t>
                      </a:r>
                      <a:endParaRPr lang="zh-CN" altLang="en-US" dirty="0"/>
                    </a:p>
                  </a:txBody>
                  <a:tcPr/>
                </a:tc>
                <a:tc>
                  <a:txBody>
                    <a:bodyPr/>
                    <a:lstStyle/>
                    <a:p>
                      <a:r>
                        <a:rPr lang="en-US" altLang="zh-CN" dirty="0"/>
                        <a:t>371e-6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1952995770"/>
              </p:ext>
            </p:extLst>
          </p:nvPr>
        </p:nvGraphicFramePr>
        <p:xfrm>
          <a:off x="215007" y="4594593"/>
          <a:ext cx="846144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499222854"/>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-50.7076e-5</a:t>
                      </a:r>
                      <a:endParaRPr lang="zh-CN" altLang="en-US" dirty="0"/>
                    </a:p>
                  </a:txBody>
                  <a:tcPr/>
                </a:tc>
                <a:tc>
                  <a:txBody>
                    <a:bodyPr/>
                    <a:lstStyle/>
                    <a:p>
                      <a:r>
                        <a:rPr lang="en-US" altLang="zh-CN" dirty="0"/>
                        <a:t>389.22e-6</a:t>
                      </a:r>
                      <a:endParaRPr lang="zh-CN" altLang="en-US" dirty="0"/>
                    </a:p>
                  </a:txBody>
                  <a:tcPr/>
                </a:tc>
                <a:tc>
                  <a:txBody>
                    <a:bodyPr/>
                    <a:lstStyle/>
                    <a:p>
                      <a:r>
                        <a:rPr lang="en-US" altLang="zh-CN" dirty="0"/>
                        <a:t>-17.49e-5</a:t>
                      </a:r>
                      <a:endParaRPr lang="zh-CN" altLang="en-US" dirty="0"/>
                    </a:p>
                  </a:txBody>
                  <a:tcPr/>
                </a:tc>
                <a:tc>
                  <a:txBody>
                    <a:bodyPr/>
                    <a:lstStyle/>
                    <a:p>
                      <a:r>
                        <a:rPr lang="en-US" altLang="zh-CN" dirty="0"/>
                        <a:t>75.666e-6</a:t>
                      </a:r>
                      <a:endParaRPr lang="zh-CN" altLang="en-US" dirty="0"/>
                    </a:p>
                  </a:txBody>
                  <a:tcPr/>
                </a:tc>
                <a:tc>
                  <a:txBody>
                    <a:bodyPr/>
                    <a:lstStyle/>
                    <a:p>
                      <a:r>
                        <a:rPr lang="en-US" altLang="zh-CN" dirty="0"/>
                        <a:t>98e-6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364e-6</a:t>
                      </a:r>
                      <a:endParaRPr lang="zh-CN" altLang="en-US" dirty="0"/>
                    </a:p>
                  </a:txBody>
                  <a:tcPr/>
                </a:tc>
                <a:tc>
                  <a:txBody>
                    <a:bodyPr/>
                    <a:lstStyle/>
                    <a:p>
                      <a:r>
                        <a:rPr lang="en-US" altLang="zh-CN" dirty="0"/>
                        <a:t>233e-6</a:t>
                      </a:r>
                      <a:endParaRPr lang="zh-CN" altLang="en-US" dirty="0"/>
                    </a:p>
                  </a:txBody>
                  <a:tcPr/>
                </a:tc>
                <a:tc>
                  <a:txBody>
                    <a:bodyPr/>
                    <a:lstStyle/>
                    <a:p>
                      <a:r>
                        <a:rPr lang="en-US" altLang="zh-CN" dirty="0"/>
                        <a:t>143e-6</a:t>
                      </a:r>
                      <a:endParaRPr lang="zh-CN" altLang="en-US" dirty="0"/>
                    </a:p>
                  </a:txBody>
                  <a:tcPr/>
                </a:tc>
                <a:tc>
                  <a:txBody>
                    <a:bodyPr/>
                    <a:lstStyle/>
                    <a:p>
                      <a:r>
                        <a:rPr lang="en-US" altLang="zh-CN" dirty="0"/>
                        <a:t>23e-6</a:t>
                      </a:r>
                      <a:endParaRPr lang="zh-CN" altLang="en-US" dirty="0"/>
                    </a:p>
                  </a:txBody>
                  <a:tcPr/>
                </a:tc>
                <a:tc>
                  <a:txBody>
                    <a:bodyPr/>
                    <a:lstStyle/>
                    <a:p>
                      <a:r>
                        <a:rPr lang="en-US" altLang="zh-CN" dirty="0"/>
                        <a:t>40e-6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3000s</a:t>
            </a:r>
          </a:p>
        </p:txBody>
      </p:sp>
    </p:spTree>
    <p:extLst>
      <p:ext uri="{BB962C8B-B14F-4D97-AF65-F5344CB8AC3E}">
        <p14:creationId xmlns:p14="http://schemas.microsoft.com/office/powerpoint/2010/main" val="3979910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（第三段，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26</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402506819"/>
              </p:ext>
            </p:extLst>
          </p:nvPr>
        </p:nvGraphicFramePr>
        <p:xfrm>
          <a:off x="215007" y="2132856"/>
          <a:ext cx="8461450"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1.511</a:t>
                      </a:r>
                      <a:endParaRPr lang="zh-CN" altLang="en-US" dirty="0"/>
                    </a:p>
                  </a:txBody>
                  <a:tcPr/>
                </a:tc>
                <a:tc>
                  <a:txBody>
                    <a:bodyPr/>
                    <a:lstStyle/>
                    <a:p>
                      <a:r>
                        <a:rPr lang="en-US" altLang="zh-CN" dirty="0"/>
                        <a:t>1.509</a:t>
                      </a:r>
                      <a:endParaRPr lang="zh-CN" altLang="en-US" dirty="0"/>
                    </a:p>
                  </a:txBody>
                  <a:tcPr/>
                </a:tc>
                <a:tc>
                  <a:txBody>
                    <a:bodyPr/>
                    <a:lstStyle/>
                    <a:p>
                      <a:r>
                        <a:rPr lang="en-US" altLang="zh-CN" dirty="0"/>
                        <a:t>1.511</a:t>
                      </a:r>
                      <a:endParaRPr lang="zh-CN" altLang="en-US" dirty="0"/>
                    </a:p>
                  </a:txBody>
                  <a:tcPr/>
                </a:tc>
                <a:tc>
                  <a:txBody>
                    <a:bodyPr/>
                    <a:lstStyle/>
                    <a:p>
                      <a:r>
                        <a:rPr lang="en-US" altLang="zh-CN" dirty="0"/>
                        <a:t>1.509</a:t>
                      </a:r>
                      <a:endParaRPr lang="zh-CN" altLang="en-US" dirty="0"/>
                    </a:p>
                  </a:txBody>
                  <a:tcPr/>
                </a:tc>
                <a:tc>
                  <a:txBody>
                    <a:bodyPr/>
                    <a:lstStyle/>
                    <a:p>
                      <a:r>
                        <a:rPr lang="en-US" altLang="zh-CN" dirty="0"/>
                        <a:t>1.510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-33e-3</a:t>
                      </a:r>
                      <a:endParaRPr lang="zh-CN" altLang="en-US" dirty="0"/>
                    </a:p>
                  </a:txBody>
                  <a:tcPr/>
                </a:tc>
                <a:tc>
                  <a:txBody>
                    <a:bodyPr/>
                    <a:lstStyle/>
                    <a:p>
                      <a:r>
                        <a:rPr lang="en-US" altLang="zh-CN" dirty="0"/>
                        <a:t>-1.003e-3</a:t>
                      </a:r>
                      <a:endParaRPr lang="zh-CN" altLang="en-US" dirty="0"/>
                    </a:p>
                  </a:txBody>
                  <a:tcPr/>
                </a:tc>
                <a:tc>
                  <a:txBody>
                    <a:bodyPr/>
                    <a:lstStyle/>
                    <a:p>
                      <a:r>
                        <a:rPr lang="en-US" altLang="zh-CN" dirty="0"/>
                        <a:t>-11.12e-3</a:t>
                      </a:r>
                      <a:endParaRPr lang="zh-CN" altLang="en-US" dirty="0"/>
                    </a:p>
                  </a:txBody>
                  <a:tcPr/>
                </a:tc>
                <a:tc>
                  <a:txBody>
                    <a:bodyPr/>
                    <a:lstStyle/>
                    <a:p>
                      <a:r>
                        <a:rPr lang="en-US" altLang="zh-CN" dirty="0"/>
                        <a:t>-1.008e-3</a:t>
                      </a:r>
                      <a:endParaRPr lang="zh-CN" altLang="en-US" dirty="0"/>
                    </a:p>
                  </a:txBody>
                  <a:tcPr/>
                </a:tc>
                <a:tc>
                  <a:txBody>
                    <a:bodyPr/>
                    <a:lstStyle/>
                    <a:p>
                      <a:r>
                        <a:rPr lang="en-US" altLang="zh-CN" dirty="0"/>
                        <a:t>-4e-3</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22e-3</a:t>
                      </a:r>
                      <a:endParaRPr lang="zh-CN" altLang="en-US" dirty="0"/>
                    </a:p>
                  </a:txBody>
                  <a:tcPr/>
                </a:tc>
                <a:tc>
                  <a:txBody>
                    <a:bodyPr/>
                    <a:lstStyle/>
                    <a:p>
                      <a:r>
                        <a:rPr lang="en-US" altLang="zh-CN" dirty="0"/>
                        <a:t>691e-6</a:t>
                      </a:r>
                      <a:endParaRPr lang="zh-CN" altLang="en-US" dirty="0"/>
                    </a:p>
                  </a:txBody>
                  <a:tcPr/>
                </a:tc>
                <a:tc>
                  <a:txBody>
                    <a:bodyPr/>
                    <a:lstStyle/>
                    <a:p>
                      <a:r>
                        <a:rPr lang="en-US" altLang="zh-CN" dirty="0"/>
                        <a:t>7e-3</a:t>
                      </a:r>
                      <a:endParaRPr lang="zh-CN" altLang="en-US" dirty="0"/>
                    </a:p>
                  </a:txBody>
                  <a:tcPr/>
                </a:tc>
                <a:tc>
                  <a:txBody>
                    <a:bodyPr/>
                    <a:lstStyle/>
                    <a:p>
                      <a:r>
                        <a:rPr lang="en-US" altLang="zh-CN" dirty="0"/>
                        <a:t>694e-6</a:t>
                      </a:r>
                      <a:endParaRPr lang="zh-CN" altLang="en-US" dirty="0"/>
                    </a:p>
                  </a:txBody>
                  <a:tcPr/>
                </a:tc>
                <a:tc>
                  <a:txBody>
                    <a:bodyPr/>
                    <a:lstStyle/>
                    <a:p>
                      <a:r>
                        <a:rPr lang="en-US" altLang="zh-CN" dirty="0"/>
                        <a:t>2.5e-3</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4068673567"/>
              </p:ext>
            </p:extLst>
          </p:nvPr>
        </p:nvGraphicFramePr>
        <p:xfrm>
          <a:off x="215006" y="4594593"/>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1.506</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1.502</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-2.537e-3</a:t>
                      </a:r>
                      <a:endParaRPr lang="zh-CN" altLang="en-US" dirty="0"/>
                    </a:p>
                  </a:txBody>
                  <a:tcPr/>
                </a:tc>
                <a:tc>
                  <a:txBody>
                    <a:bodyPr/>
                    <a:lstStyle/>
                    <a:p>
                      <a:r>
                        <a:rPr lang="en-US" altLang="zh-CN" dirty="0"/>
                        <a:t>-318.31e-6</a:t>
                      </a:r>
                      <a:endParaRPr lang="zh-CN" altLang="en-US" dirty="0"/>
                    </a:p>
                  </a:txBody>
                  <a:tcPr/>
                </a:tc>
                <a:tc>
                  <a:txBody>
                    <a:bodyPr/>
                    <a:lstStyle/>
                    <a:p>
                      <a:r>
                        <a:rPr lang="en-US" altLang="zh-CN" dirty="0"/>
                        <a:t>-191.25e-6</a:t>
                      </a:r>
                      <a:endParaRPr lang="zh-CN" altLang="en-US" dirty="0"/>
                    </a:p>
                  </a:txBody>
                  <a:tcPr/>
                </a:tc>
                <a:tc>
                  <a:txBody>
                    <a:bodyPr/>
                    <a:lstStyle/>
                    <a:p>
                      <a:r>
                        <a:rPr lang="en-US" altLang="zh-CN" dirty="0"/>
                        <a:t>-373e-6</a:t>
                      </a:r>
                      <a:endParaRPr lang="zh-CN" altLang="en-US" dirty="0"/>
                    </a:p>
                  </a:txBody>
                  <a:tcPr/>
                </a:tc>
                <a:tc>
                  <a:txBody>
                    <a:bodyPr/>
                    <a:lstStyle/>
                    <a:p>
                      <a:r>
                        <a:rPr lang="en-US" altLang="zh-CN" dirty="0"/>
                        <a:t>-294e-6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1.71e-3</a:t>
                      </a:r>
                      <a:endParaRPr lang="zh-CN" altLang="en-US" dirty="0"/>
                    </a:p>
                  </a:txBody>
                  <a:tcPr/>
                </a:tc>
                <a:tc>
                  <a:txBody>
                    <a:bodyPr/>
                    <a:lstStyle/>
                    <a:p>
                      <a:r>
                        <a:rPr lang="en-US" altLang="zh-CN" dirty="0"/>
                        <a:t>238.3e-6</a:t>
                      </a:r>
                      <a:endParaRPr lang="zh-CN" altLang="en-US" dirty="0"/>
                    </a:p>
                  </a:txBody>
                  <a:tcPr/>
                </a:tc>
                <a:tc>
                  <a:txBody>
                    <a:bodyPr/>
                    <a:lstStyle/>
                    <a:p>
                      <a:r>
                        <a:rPr lang="en-US" altLang="zh-CN" dirty="0"/>
                        <a:t>153e-6</a:t>
                      </a:r>
                      <a:endParaRPr lang="zh-CN" altLang="en-US" dirty="0"/>
                    </a:p>
                  </a:txBody>
                  <a:tcPr/>
                </a:tc>
                <a:tc>
                  <a:txBody>
                    <a:bodyPr/>
                    <a:lstStyle/>
                    <a:p>
                      <a:r>
                        <a:rPr lang="en-US" altLang="zh-CN" dirty="0"/>
                        <a:t>275e-6</a:t>
                      </a:r>
                      <a:endParaRPr lang="zh-CN" altLang="en-US" dirty="0"/>
                    </a:p>
                  </a:txBody>
                  <a:tcPr/>
                </a:tc>
                <a:tc>
                  <a:txBody>
                    <a:bodyPr/>
                    <a:lstStyle/>
                    <a:p>
                      <a:r>
                        <a:rPr lang="en-US" altLang="zh-CN" dirty="0"/>
                        <a:t>213e-6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1339252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a:t>
            </a:r>
            <a:r>
              <a:rPr lang="en-US" altLang="zh-CN" dirty="0"/>
              <a:t>5</a:t>
            </a:r>
            <a:r>
              <a:rPr lang="zh-CN" altLang="en-US" dirty="0"/>
              <a:t>角秒）</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27</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3254272630"/>
              </p:ext>
            </p:extLst>
          </p:nvPr>
        </p:nvGraphicFramePr>
        <p:xfrm>
          <a:off x="1027980" y="2159670"/>
          <a:ext cx="708803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1.506</a:t>
                      </a:r>
                      <a:endParaRPr lang="zh-CN" altLang="en-US" dirty="0"/>
                    </a:p>
                  </a:txBody>
                  <a:tcPr/>
                </a:tc>
                <a:tc>
                  <a:txBody>
                    <a:bodyPr/>
                    <a:lstStyle/>
                    <a:p>
                      <a:r>
                        <a:rPr lang="en-US" altLang="zh-CN" dirty="0"/>
                        <a:t>1.510</a:t>
                      </a:r>
                      <a:endParaRPr lang="zh-CN" altLang="en-US" dirty="0"/>
                    </a:p>
                  </a:txBody>
                  <a:tcPr/>
                </a:tc>
                <a:tc>
                  <a:txBody>
                    <a:bodyPr/>
                    <a:lstStyle/>
                    <a:p>
                      <a:r>
                        <a:rPr lang="en-US" altLang="zh-CN" dirty="0"/>
                        <a:t>1.504</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-234.56e-6</a:t>
                      </a:r>
                      <a:endParaRPr lang="zh-CN" altLang="en-US" dirty="0"/>
                    </a:p>
                  </a:txBody>
                  <a:tcPr/>
                </a:tc>
                <a:tc>
                  <a:txBody>
                    <a:bodyPr/>
                    <a:lstStyle/>
                    <a:p>
                      <a:r>
                        <a:rPr lang="en-US" altLang="zh-CN" dirty="0"/>
                        <a:t>561.1e-6</a:t>
                      </a:r>
                      <a:endParaRPr lang="zh-CN" altLang="en-US" dirty="0"/>
                    </a:p>
                  </a:txBody>
                  <a:tcPr/>
                </a:tc>
                <a:tc>
                  <a:txBody>
                    <a:bodyPr/>
                    <a:lstStyle/>
                    <a:p>
                      <a:r>
                        <a:rPr lang="en-US" altLang="zh-CN" dirty="0"/>
                        <a:t>-4e-3</a:t>
                      </a:r>
                      <a:endParaRPr lang="zh-CN" altLang="en-US" dirty="0"/>
                    </a:p>
                  </a:txBody>
                  <a:tcPr/>
                </a:tc>
                <a:tc>
                  <a:txBody>
                    <a:bodyPr/>
                    <a:lstStyle/>
                    <a:p>
                      <a:r>
                        <a:rPr lang="en-US" altLang="zh-CN" dirty="0"/>
                        <a:t>163.27e-6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155e-6</a:t>
                      </a:r>
                      <a:endParaRPr lang="zh-CN" altLang="en-US" dirty="0"/>
                    </a:p>
                  </a:txBody>
                  <a:tcPr/>
                </a:tc>
                <a:tc>
                  <a:txBody>
                    <a:bodyPr/>
                    <a:lstStyle/>
                    <a:p>
                      <a:r>
                        <a:rPr lang="en-US" altLang="zh-CN" dirty="0"/>
                        <a:t>371e-6</a:t>
                      </a:r>
                      <a:endParaRPr lang="zh-CN" altLang="en-US" dirty="0"/>
                    </a:p>
                  </a:txBody>
                  <a:tcPr/>
                </a:tc>
                <a:tc>
                  <a:txBody>
                    <a:bodyPr/>
                    <a:lstStyle/>
                    <a:p>
                      <a:r>
                        <a:rPr lang="en-US" altLang="zh-CN" dirty="0"/>
                        <a:t>2.5e-3</a:t>
                      </a:r>
                      <a:endParaRPr lang="zh-CN" altLang="en-US" dirty="0"/>
                    </a:p>
                  </a:txBody>
                  <a:tcPr/>
                </a:tc>
                <a:tc>
                  <a:txBody>
                    <a:bodyPr/>
                    <a:lstStyle/>
                    <a:p>
                      <a:r>
                        <a:rPr lang="en-US" altLang="zh-CN" dirty="0"/>
                        <a:t>120e-6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1027980" y="1790338"/>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3857805119"/>
              </p:ext>
            </p:extLst>
          </p:nvPr>
        </p:nvGraphicFramePr>
        <p:xfrm>
          <a:off x="1051935" y="4296656"/>
          <a:ext cx="7088039"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101e-6</a:t>
                      </a:r>
                      <a:endParaRPr lang="zh-CN" altLang="en-US" dirty="0"/>
                    </a:p>
                  </a:txBody>
                  <a:tcPr/>
                </a:tc>
                <a:tc>
                  <a:txBody>
                    <a:bodyPr/>
                    <a:lstStyle/>
                    <a:p>
                      <a:r>
                        <a:rPr lang="en-US" altLang="zh-CN" dirty="0"/>
                        <a:t>98e-6</a:t>
                      </a:r>
                      <a:endParaRPr lang="zh-CN" altLang="en-US" dirty="0"/>
                    </a:p>
                  </a:txBody>
                  <a:tcPr/>
                </a:tc>
                <a:tc>
                  <a:txBody>
                    <a:bodyPr/>
                    <a:lstStyle/>
                    <a:p>
                      <a:r>
                        <a:rPr lang="en-US" altLang="zh-CN" dirty="0"/>
                        <a:t>-294e-6</a:t>
                      </a:r>
                      <a:endParaRPr lang="zh-CN" altLang="en-US" dirty="0"/>
                    </a:p>
                  </a:txBody>
                  <a:tcPr/>
                </a:tc>
                <a:tc>
                  <a:txBody>
                    <a:bodyPr/>
                    <a:lstStyle/>
                    <a:p>
                      <a:r>
                        <a:rPr lang="en-US" altLang="zh-CN" dirty="0"/>
                        <a:t>99e-6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42e-6</a:t>
                      </a:r>
                      <a:endParaRPr lang="zh-CN" altLang="en-US" dirty="0"/>
                    </a:p>
                  </a:txBody>
                  <a:tcPr/>
                </a:tc>
                <a:tc>
                  <a:txBody>
                    <a:bodyPr/>
                    <a:lstStyle/>
                    <a:p>
                      <a:r>
                        <a:rPr lang="en-US" altLang="zh-CN" dirty="0"/>
                        <a:t>40e-6</a:t>
                      </a:r>
                      <a:endParaRPr lang="zh-CN" altLang="en-US" dirty="0"/>
                    </a:p>
                  </a:txBody>
                  <a:tcPr/>
                </a:tc>
                <a:tc>
                  <a:txBody>
                    <a:bodyPr/>
                    <a:lstStyle/>
                    <a:p>
                      <a:r>
                        <a:rPr lang="en-US" altLang="zh-CN" dirty="0"/>
                        <a:t>213e-6</a:t>
                      </a:r>
                      <a:endParaRPr lang="zh-CN" altLang="en-US" dirty="0"/>
                    </a:p>
                  </a:txBody>
                  <a:tcPr/>
                </a:tc>
                <a:tc>
                  <a:txBody>
                    <a:bodyPr/>
                    <a:lstStyle/>
                    <a:p>
                      <a:r>
                        <a:rPr lang="en-US" altLang="zh-CN" dirty="0"/>
                        <a:t>41e-6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1051936" y="3927324"/>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65565B1-5E23-4924-91E0-B59816A37FC2}"/>
                  </a:ext>
                </a:extLst>
              </p:cNvPr>
              <p:cNvSpPr txBox="1"/>
              <p:nvPr/>
            </p:nvSpPr>
            <p:spPr>
              <a:xfrm>
                <a:off x="5796136" y="3680012"/>
                <a:ext cx="2592288" cy="6166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=1.1</m:t>
                      </m:r>
                      <m:r>
                        <a:rPr lang="en-US" altLang="zh-CN" b="0" i="1" smtClean="0">
                          <a:latin typeface="Cambria Math" panose="02040503050406030204" pitchFamily="18" charset="0"/>
                        </a:rPr>
                        <m:t>𝑒</m:t>
                      </m:r>
                      <m:r>
                        <a:rPr lang="en-US" altLang="zh-CN" b="0" i="1" smtClean="0">
                          <a:latin typeface="Cambria Math" panose="02040503050406030204" pitchFamily="18" charset="0"/>
                        </a:rPr>
                        <m:t>−3</m:t>
                      </m:r>
                    </m:oMath>
                  </m:oMathPara>
                </a14:m>
                <a:endParaRPr lang="zh-CN" altLang="en-US" dirty="0"/>
              </a:p>
            </p:txBody>
          </p:sp>
        </mc:Choice>
        <mc:Fallback>
          <p:sp>
            <p:nvSpPr>
              <p:cNvPr id="2" name="文本框 1">
                <a:extLst>
                  <a:ext uri="{FF2B5EF4-FFF2-40B4-BE49-F238E27FC236}">
                    <a16:creationId xmlns:a16="http://schemas.microsoft.com/office/drawing/2014/main" id="{565565B1-5E23-4924-91E0-B59816A37FC2}"/>
                  </a:ext>
                </a:extLst>
              </p:cNvPr>
              <p:cNvSpPr txBox="1">
                <a:spLocks noRot="1" noChangeAspect="1" noMove="1" noResize="1" noEditPoints="1" noAdjustHandles="1" noChangeArrowheads="1" noChangeShapeType="1" noTextEdit="1"/>
              </p:cNvSpPr>
              <p:nvPr/>
            </p:nvSpPr>
            <p:spPr>
              <a:xfrm>
                <a:off x="5796136" y="3680012"/>
                <a:ext cx="2592288" cy="61664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6EC9F96-8A7F-41A6-9521-773202238325}"/>
                  </a:ext>
                </a:extLst>
              </p:cNvPr>
              <p:cNvSpPr txBox="1"/>
              <p:nvPr/>
            </p:nvSpPr>
            <p:spPr>
              <a:xfrm>
                <a:off x="5796136" y="5799042"/>
                <a:ext cx="2592288" cy="6166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=4</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p:sp>
            <p:nvSpPr>
              <p:cNvPr id="11" name="文本框 10">
                <a:extLst>
                  <a:ext uri="{FF2B5EF4-FFF2-40B4-BE49-F238E27FC236}">
                    <a16:creationId xmlns:a16="http://schemas.microsoft.com/office/drawing/2014/main" id="{F6EC9F96-8A7F-41A6-9521-773202238325}"/>
                  </a:ext>
                </a:extLst>
              </p:cNvPr>
              <p:cNvSpPr txBox="1">
                <a:spLocks noRot="1" noChangeAspect="1" noMove="1" noResize="1" noEditPoints="1" noAdjustHandles="1" noChangeArrowheads="1" noChangeShapeType="1" noTextEdit="1"/>
              </p:cNvSpPr>
              <p:nvPr/>
            </p:nvSpPr>
            <p:spPr>
              <a:xfrm>
                <a:off x="5796136" y="5799042"/>
                <a:ext cx="2592288" cy="616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1748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28</a:t>
            </a:fld>
            <a:endParaRPr lang="en-US"/>
          </a:p>
        </p:txBody>
      </p:sp>
      <p:sp>
        <p:nvSpPr>
          <p:cNvPr id="9" name="文本框 8">
            <a:extLst>
              <a:ext uri="{FF2B5EF4-FFF2-40B4-BE49-F238E27FC236}">
                <a16:creationId xmlns:a16="http://schemas.microsoft.com/office/drawing/2014/main" id="{C9B9914B-5B80-44A2-9E0C-9307D0C11A99}"/>
              </a:ext>
            </a:extLst>
          </p:cNvPr>
          <p:cNvSpPr txBox="1"/>
          <p:nvPr/>
        </p:nvSpPr>
        <p:spPr>
          <a:xfrm>
            <a:off x="1332450" y="3931370"/>
            <a:ext cx="18476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机动周期（仿真）</a:t>
            </a:r>
          </a:p>
        </p:txBody>
      </p:sp>
      <p:pic>
        <p:nvPicPr>
          <p:cNvPr id="18" name="图片 17">
            <a:extLst>
              <a:ext uri="{FF2B5EF4-FFF2-40B4-BE49-F238E27FC236}">
                <a16:creationId xmlns:a16="http://schemas.microsoft.com/office/drawing/2014/main" id="{E06F4B8E-78D3-453B-A530-F24263C6F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900" y="1712214"/>
            <a:ext cx="4788100" cy="2364858"/>
          </a:xfrm>
          <a:prstGeom prst="rect">
            <a:avLst/>
          </a:prstGeom>
        </p:spPr>
      </p:pic>
      <p:sp>
        <p:nvSpPr>
          <p:cNvPr id="19" name="文本框 18">
            <a:extLst>
              <a:ext uri="{FF2B5EF4-FFF2-40B4-BE49-F238E27FC236}">
                <a16:creationId xmlns:a16="http://schemas.microsoft.com/office/drawing/2014/main" id="{22C12336-F2B9-4E9C-B268-546658F73632}"/>
              </a:ext>
            </a:extLst>
          </p:cNvPr>
          <p:cNvSpPr txBox="1"/>
          <p:nvPr/>
        </p:nvSpPr>
        <p:spPr>
          <a:xfrm>
            <a:off x="5324781" y="4049272"/>
            <a:ext cx="28503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观测方程数据向量（有偏）</a:t>
            </a:r>
          </a:p>
        </p:txBody>
      </p:sp>
      <p:pic>
        <p:nvPicPr>
          <p:cNvPr id="25" name="图片 24">
            <a:extLst>
              <a:ext uri="{FF2B5EF4-FFF2-40B4-BE49-F238E27FC236}">
                <a16:creationId xmlns:a16="http://schemas.microsoft.com/office/drawing/2014/main" id="{148496A3-418C-41AC-9F8C-3CEC9453FE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731" y="4446404"/>
            <a:ext cx="3737102" cy="2022098"/>
          </a:xfrm>
          <a:prstGeom prst="rect">
            <a:avLst/>
          </a:prstGeom>
        </p:spPr>
      </p:pic>
      <p:pic>
        <p:nvPicPr>
          <p:cNvPr id="27" name="图片 26">
            <a:extLst>
              <a:ext uri="{FF2B5EF4-FFF2-40B4-BE49-F238E27FC236}">
                <a16:creationId xmlns:a16="http://schemas.microsoft.com/office/drawing/2014/main" id="{9E9BEFC7-D320-46A4-9B23-906363D215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8475" y="4446404"/>
            <a:ext cx="3692125" cy="2022098"/>
          </a:xfrm>
          <a:prstGeom prst="rect">
            <a:avLst/>
          </a:prstGeom>
        </p:spPr>
      </p:pic>
      <p:sp>
        <p:nvSpPr>
          <p:cNvPr id="28" name="文本框 27">
            <a:extLst>
              <a:ext uri="{FF2B5EF4-FFF2-40B4-BE49-F238E27FC236}">
                <a16:creationId xmlns:a16="http://schemas.microsoft.com/office/drawing/2014/main" id="{2D5A870D-97BA-43A8-A96B-60FC580120F5}"/>
              </a:ext>
            </a:extLst>
          </p:cNvPr>
          <p:cNvSpPr txBox="1"/>
          <p:nvPr/>
        </p:nvSpPr>
        <p:spPr>
          <a:xfrm>
            <a:off x="899591" y="5753812"/>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模型矩阵第一列</a:t>
            </a:r>
          </a:p>
        </p:txBody>
      </p:sp>
      <p:sp>
        <p:nvSpPr>
          <p:cNvPr id="29" name="文本框 28">
            <a:extLst>
              <a:ext uri="{FF2B5EF4-FFF2-40B4-BE49-F238E27FC236}">
                <a16:creationId xmlns:a16="http://schemas.microsoft.com/office/drawing/2014/main" id="{3760D784-EDEE-40E2-B28A-485186522700}"/>
              </a:ext>
            </a:extLst>
          </p:cNvPr>
          <p:cNvSpPr txBox="1"/>
          <p:nvPr/>
        </p:nvSpPr>
        <p:spPr>
          <a:xfrm>
            <a:off x="5373737" y="5757988"/>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模型矩阵第三列</a:t>
            </a:r>
          </a:p>
        </p:txBody>
      </p:sp>
      <p:pic>
        <p:nvPicPr>
          <p:cNvPr id="6" name="图片 5">
            <a:extLst>
              <a:ext uri="{FF2B5EF4-FFF2-40B4-BE49-F238E27FC236}">
                <a16:creationId xmlns:a16="http://schemas.microsoft.com/office/drawing/2014/main" id="{451DE631-EF1A-4641-8973-3E0D03BA39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16" y="1770601"/>
            <a:ext cx="4257784" cy="2133281"/>
          </a:xfrm>
          <a:prstGeom prst="rect">
            <a:avLst/>
          </a:prstGeom>
        </p:spPr>
      </p:pic>
    </p:spTree>
    <p:custDataLst>
      <p:tags r:id="rId1"/>
    </p:custDataLst>
    <p:extLst>
      <p:ext uri="{BB962C8B-B14F-4D97-AF65-F5344CB8AC3E}">
        <p14:creationId xmlns:p14="http://schemas.microsoft.com/office/powerpoint/2010/main" val="261489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a:t>
            </a:r>
            <a:r>
              <a:rPr lang="en-US" altLang="zh-CN" dirty="0"/>
              <a:t>255s</a:t>
            </a:r>
            <a:r>
              <a:rPr lang="zh-CN" altLang="en-US" dirty="0"/>
              <a:t>）</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29</a:t>
            </a:fld>
            <a:endParaRPr lang="en-US"/>
          </a:p>
        </p:txBody>
      </p:sp>
      <p:pic>
        <p:nvPicPr>
          <p:cNvPr id="6" name="图片 5">
            <a:extLst>
              <a:ext uri="{FF2B5EF4-FFF2-40B4-BE49-F238E27FC236}">
                <a16:creationId xmlns:a16="http://schemas.microsoft.com/office/drawing/2014/main" id="{7CD0D8A7-BFAF-430C-9944-BE8B329242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1873" y="1779664"/>
            <a:ext cx="2924893" cy="1490805"/>
          </a:xfrm>
          <a:prstGeom prst="rect">
            <a:avLst/>
          </a:prstGeom>
        </p:spPr>
      </p:pic>
      <p:pic>
        <p:nvPicPr>
          <p:cNvPr id="10" name="图片 9">
            <a:extLst>
              <a:ext uri="{FF2B5EF4-FFF2-40B4-BE49-F238E27FC236}">
                <a16:creationId xmlns:a16="http://schemas.microsoft.com/office/drawing/2014/main" id="{8F9E9130-89F7-4128-8D43-08836410B8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3881" y="3392888"/>
            <a:ext cx="2852885" cy="1432787"/>
          </a:xfrm>
          <a:prstGeom prst="rect">
            <a:avLst/>
          </a:prstGeom>
        </p:spPr>
      </p:pic>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3079926" y="147320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3079926" y="1473206"/>
                <a:ext cx="72079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561524" y="14611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561524" y="1461127"/>
                <a:ext cx="720793" cy="369332"/>
              </a:xfrm>
              <a:prstGeom prst="rect">
                <a:avLst/>
              </a:prstGeom>
              <a:blipFill>
                <a:blip r:embed="rId6"/>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34A724D-F5D5-4180-A4A4-6B34D14D31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71935" y="1830459"/>
            <a:ext cx="3041246" cy="1598542"/>
          </a:xfrm>
          <a:prstGeom prst="rect">
            <a:avLst/>
          </a:prstGeom>
        </p:spPr>
      </p:pic>
      <p:pic>
        <p:nvPicPr>
          <p:cNvPr id="23" name="图片 22">
            <a:extLst>
              <a:ext uri="{FF2B5EF4-FFF2-40B4-BE49-F238E27FC236}">
                <a16:creationId xmlns:a16="http://schemas.microsoft.com/office/drawing/2014/main" id="{6E49548F-03B7-4A7D-BEBC-C4DE6E881F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1935" y="3429000"/>
            <a:ext cx="3016489" cy="1572045"/>
          </a:xfrm>
          <a:prstGeom prst="rect">
            <a:avLst/>
          </a:prstGeom>
        </p:spPr>
      </p:pic>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966D32D3-41DA-4BA6-9390-6AD5DA436FF4}"/>
                  </a:ext>
                </a:extLst>
              </p:cNvPr>
              <p:cNvSpPr txBox="1"/>
              <p:nvPr/>
            </p:nvSpPr>
            <p:spPr>
              <a:xfrm>
                <a:off x="807394" y="539954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频谱</m:t>
                      </m:r>
                    </m:oMath>
                  </m:oMathPara>
                </a14:m>
                <a:endParaRPr lang="zh-CN" altLang="en-US" dirty="0"/>
              </a:p>
            </p:txBody>
          </p:sp>
        </mc:Choice>
        <mc:Fallback>
          <p:sp>
            <p:nvSpPr>
              <p:cNvPr id="31" name="文本框 30">
                <a:extLst>
                  <a:ext uri="{FF2B5EF4-FFF2-40B4-BE49-F238E27FC236}">
                    <a16:creationId xmlns:a16="http://schemas.microsoft.com/office/drawing/2014/main" id="{966D32D3-41DA-4BA6-9390-6AD5DA436FF4}"/>
                  </a:ext>
                </a:extLst>
              </p:cNvPr>
              <p:cNvSpPr txBox="1">
                <a:spLocks noRot="1" noChangeAspect="1" noMove="1" noResize="1" noEditPoints="1" noAdjustHandles="1" noChangeArrowheads="1" noChangeShapeType="1" noTextEdit="1"/>
              </p:cNvSpPr>
              <p:nvPr/>
            </p:nvSpPr>
            <p:spPr>
              <a:xfrm>
                <a:off x="807394" y="5399546"/>
                <a:ext cx="720793" cy="369332"/>
              </a:xfrm>
              <a:prstGeom prst="rect">
                <a:avLst/>
              </a:prstGeom>
              <a:blipFill>
                <a:blip r:embed="rId9"/>
                <a:stretch>
                  <a:fillRect b="-7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E94CD0F2-1E4F-4497-985E-E56DE8CA8696}"/>
                  </a:ext>
                </a:extLst>
              </p:cNvPr>
              <p:cNvSpPr txBox="1"/>
              <p:nvPr/>
            </p:nvSpPr>
            <p:spPr>
              <a:xfrm>
                <a:off x="715912" y="3845690"/>
                <a:ext cx="903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滤波后</m:t>
                      </m:r>
                    </m:oMath>
                  </m:oMathPara>
                </a14:m>
                <a:endParaRPr lang="zh-CN" altLang="en-US" dirty="0"/>
              </a:p>
            </p:txBody>
          </p:sp>
        </mc:Choice>
        <mc:Fallback>
          <p:sp>
            <p:nvSpPr>
              <p:cNvPr id="32" name="文本框 31">
                <a:extLst>
                  <a:ext uri="{FF2B5EF4-FFF2-40B4-BE49-F238E27FC236}">
                    <a16:creationId xmlns:a16="http://schemas.microsoft.com/office/drawing/2014/main" id="{E94CD0F2-1E4F-4497-985E-E56DE8CA8696}"/>
                  </a:ext>
                </a:extLst>
              </p:cNvPr>
              <p:cNvSpPr txBox="1">
                <a:spLocks noRot="1" noChangeAspect="1" noMove="1" noResize="1" noEditPoints="1" noAdjustHandles="1" noChangeArrowheads="1" noChangeShapeType="1" noTextEdit="1"/>
              </p:cNvSpPr>
              <p:nvPr/>
            </p:nvSpPr>
            <p:spPr>
              <a:xfrm>
                <a:off x="715912" y="3845690"/>
                <a:ext cx="903760" cy="369332"/>
              </a:xfrm>
              <a:prstGeom prst="rect">
                <a:avLst/>
              </a:prstGeom>
              <a:blipFill>
                <a:blip r:embed="rId10"/>
                <a:stretch>
                  <a:fillRect l="-1961" b="-7813"/>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14C8696B-89E7-46D9-96AA-98948B92315D}"/>
              </a:ext>
            </a:extLst>
          </p:cNvPr>
          <p:cNvSpPr txBox="1"/>
          <p:nvPr/>
        </p:nvSpPr>
        <p:spPr>
          <a:xfrm>
            <a:off x="715911" y="2291834"/>
            <a:ext cx="9037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滤波前</a:t>
            </a:r>
          </a:p>
        </p:txBody>
      </p:sp>
      <p:pic>
        <p:nvPicPr>
          <p:cNvPr id="7" name="图片 6">
            <a:extLst>
              <a:ext uri="{FF2B5EF4-FFF2-40B4-BE49-F238E27FC236}">
                <a16:creationId xmlns:a16="http://schemas.microsoft.com/office/drawing/2014/main" id="{C7ED1F37-97C2-4D57-8CE8-7CBFB3490B6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47177" y="4920831"/>
            <a:ext cx="3066003" cy="1556408"/>
          </a:xfrm>
          <a:prstGeom prst="rect">
            <a:avLst/>
          </a:prstGeom>
        </p:spPr>
      </p:pic>
      <p:pic>
        <p:nvPicPr>
          <p:cNvPr id="9" name="图片 8">
            <a:extLst>
              <a:ext uri="{FF2B5EF4-FFF2-40B4-BE49-F238E27FC236}">
                <a16:creationId xmlns:a16="http://schemas.microsoft.com/office/drawing/2014/main" id="{B293FDD7-6AE6-41CB-BF91-A5C5D35A97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29437" y="4920831"/>
            <a:ext cx="3016489" cy="1465327"/>
          </a:xfrm>
          <a:prstGeom prst="rect">
            <a:avLst/>
          </a:prstGeom>
        </p:spPr>
      </p:pic>
    </p:spTree>
    <p:custDataLst>
      <p:tags r:id="rId1"/>
    </p:custDataLst>
    <p:extLst>
      <p:ext uri="{BB962C8B-B14F-4D97-AF65-F5344CB8AC3E}">
        <p14:creationId xmlns:p14="http://schemas.microsoft.com/office/powerpoint/2010/main" val="361908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82F095-A9AB-4E04-A157-3FBA8B23CC43}"/>
              </a:ext>
            </a:extLst>
          </p:cNvPr>
          <p:cNvSpPr>
            <a:spLocks noGrp="1"/>
          </p:cNvSpPr>
          <p:nvPr>
            <p:ph idx="1"/>
          </p:nvPr>
        </p:nvSpPr>
        <p:spPr>
          <a:xfrm>
            <a:off x="304800" y="1752601"/>
            <a:ext cx="8659688" cy="1892424"/>
          </a:xfrm>
        </p:spPr>
        <p:txBody>
          <a:bodyPr/>
          <a:lstStyle/>
          <a:p>
            <a:pPr marL="0" indent="0">
              <a:buNone/>
            </a:pPr>
            <a:r>
              <a:rPr lang="zh-CN" altLang="en-US" sz="2400" dirty="0">
                <a:solidFill>
                  <a:srgbClr val="000000"/>
                </a:solidFill>
                <a:effectLst/>
                <a:latin typeface="+mn-ea"/>
                <a:cs typeface="Times New Roman" panose="02020603050405020304" pitchFamily="18" charset="0"/>
              </a:rPr>
              <a:t>低低卫卫跟踪重力卫星中</a:t>
            </a:r>
            <a:r>
              <a:rPr lang="en-US" altLang="zh-CN" sz="2400" dirty="0">
                <a:solidFill>
                  <a:srgbClr val="000000"/>
                </a:solidFill>
                <a:effectLst/>
                <a:latin typeface="+mn-ea"/>
                <a:cs typeface="Times New Roman" panose="02020603050405020304" pitchFamily="18" charset="0"/>
              </a:rPr>
              <a:t>KBR1B</a:t>
            </a:r>
            <a:r>
              <a:rPr lang="zh-CN" altLang="en-US" sz="2400" dirty="0">
                <a:solidFill>
                  <a:srgbClr val="000000"/>
                </a:solidFill>
                <a:effectLst/>
                <a:latin typeface="+mn-ea"/>
                <a:cs typeface="Times New Roman" panose="02020603050405020304" pitchFamily="18" charset="0"/>
              </a:rPr>
              <a:t>数据提供的带偏星间距指示双星</a:t>
            </a:r>
            <a:r>
              <a:rPr lang="en-US" altLang="zh-CN" sz="2400" dirty="0">
                <a:solidFill>
                  <a:srgbClr val="000000"/>
                </a:solidFill>
                <a:effectLst/>
                <a:latin typeface="+mn-ea"/>
                <a:cs typeface="Times New Roman" panose="02020603050405020304" pitchFamily="18" charset="0"/>
              </a:rPr>
              <a:t>KBR</a:t>
            </a:r>
            <a:r>
              <a:rPr lang="zh-CN" altLang="en-US" sz="2400" dirty="0">
                <a:solidFill>
                  <a:srgbClr val="000000"/>
                </a:solidFill>
                <a:effectLst/>
                <a:latin typeface="+mn-ea"/>
                <a:cs typeface="Times New Roman" panose="02020603050405020304" pitchFamily="18" charset="0"/>
              </a:rPr>
              <a:t>天线相位中心间的距离，而重力场反演中所需的是双星质心间的距离</a:t>
            </a:r>
            <a:endParaRPr lang="zh-CN" altLang="en-US" sz="2400" dirty="0">
              <a:latin typeface="+mn-ea"/>
            </a:endParaRPr>
          </a:p>
        </p:txBody>
      </p:sp>
      <p:sp>
        <p:nvSpPr>
          <p:cNvPr id="3" name="标题 2">
            <a:extLst>
              <a:ext uri="{FF2B5EF4-FFF2-40B4-BE49-F238E27FC236}">
                <a16:creationId xmlns:a16="http://schemas.microsoft.com/office/drawing/2014/main" id="{917112A5-0876-4C59-86B8-AC5AAD8EE7E7}"/>
              </a:ext>
            </a:extLst>
          </p:cNvPr>
          <p:cNvSpPr>
            <a:spLocks noGrp="1"/>
          </p:cNvSpPr>
          <p:nvPr>
            <p:ph type="title"/>
          </p:nvPr>
        </p:nvSpPr>
        <p:spPr/>
        <p:txBody>
          <a:bodyPr/>
          <a:lstStyle/>
          <a:p>
            <a:r>
              <a:rPr lang="zh-CN" altLang="en-US" dirty="0"/>
              <a:t>概述 </a:t>
            </a:r>
            <a:r>
              <a:rPr lang="en-US" altLang="zh-CN" dirty="0"/>
              <a:t>| </a:t>
            </a:r>
            <a:r>
              <a:rPr lang="zh-CN" altLang="en-US" sz="2800" dirty="0"/>
              <a:t>微波测距系统</a:t>
            </a:r>
            <a:endParaRPr lang="zh-CN" altLang="en-US" dirty="0"/>
          </a:p>
        </p:txBody>
      </p:sp>
      <p:sp>
        <p:nvSpPr>
          <p:cNvPr id="4" name="页脚占位符 3">
            <a:extLst>
              <a:ext uri="{FF2B5EF4-FFF2-40B4-BE49-F238E27FC236}">
                <a16:creationId xmlns:a16="http://schemas.microsoft.com/office/drawing/2014/main" id="{CB534C6C-BDE1-43D8-902D-7267C67C226F}"/>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8C25E08D-6641-4D1B-956A-1E5F6F0AC9FD}"/>
              </a:ext>
            </a:extLst>
          </p:cNvPr>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pic>
        <p:nvPicPr>
          <p:cNvPr id="6" name="图片 5">
            <a:extLst>
              <a:ext uri="{FF2B5EF4-FFF2-40B4-BE49-F238E27FC236}">
                <a16:creationId xmlns:a16="http://schemas.microsoft.com/office/drawing/2014/main" id="{EE475272-D553-4CBE-8A4B-C45A51D557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806814"/>
            <a:ext cx="5976664" cy="3594750"/>
          </a:xfrm>
          <a:prstGeom prst="rect">
            <a:avLst/>
          </a:prstGeom>
          <a:noFill/>
          <a:ln>
            <a:noFill/>
          </a:ln>
        </p:spPr>
      </p:pic>
      <p:sp>
        <p:nvSpPr>
          <p:cNvPr id="7" name="思想气泡: 云 6">
            <a:extLst>
              <a:ext uri="{FF2B5EF4-FFF2-40B4-BE49-F238E27FC236}">
                <a16:creationId xmlns:a16="http://schemas.microsoft.com/office/drawing/2014/main" id="{B60D99D7-1B87-4B68-B7F2-D19F9CAE09C2}"/>
              </a:ext>
            </a:extLst>
          </p:cNvPr>
          <p:cNvSpPr/>
          <p:nvPr/>
        </p:nvSpPr>
        <p:spPr>
          <a:xfrm flipH="1">
            <a:off x="539552" y="4051186"/>
            <a:ext cx="2952328" cy="1944217"/>
          </a:xfrm>
          <a:prstGeom prst="cloudCallout">
            <a:avLst>
              <a:gd name="adj1" fmla="val -72140"/>
              <a:gd name="adj2" fmla="val -3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这个相位中心矢量需要考虑！</a:t>
            </a:r>
          </a:p>
        </p:txBody>
      </p:sp>
    </p:spTree>
    <p:extLst>
      <p:ext uri="{BB962C8B-B14F-4D97-AF65-F5344CB8AC3E}">
        <p14:creationId xmlns:p14="http://schemas.microsoft.com/office/powerpoint/2010/main" val="169375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（第一段）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30</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58193" y="1700808"/>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58193" y="1700808"/>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3624F94-5D5E-467C-8095-AA804A34E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6" y="2313347"/>
            <a:ext cx="2169487" cy="3764606"/>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212377" y="606448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=4.22e6</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212377" y="6064486"/>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56AF433-BC8C-4121-8349-A6D9C215D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787" y="2294986"/>
            <a:ext cx="2190134" cy="3773405"/>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08766" y="6054172"/>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=2.66e6</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08766" y="6054172"/>
                <a:ext cx="1584176" cy="369332"/>
              </a:xfrm>
              <a:prstGeom prst="rect">
                <a:avLst/>
              </a:prstGeom>
              <a:blipFill>
                <a:blip r:embed="rId8"/>
                <a:stretch>
                  <a:fillRect t="-4615" b="-2000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9B505BE-F714-448C-8189-0739C231C9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590" y="2282864"/>
            <a:ext cx="2190135" cy="3825572"/>
          </a:xfrm>
          <a:prstGeom prst="rect">
            <a:avLst/>
          </a:prstGeom>
        </p:spPr>
      </p:pic>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2190810-4BB3-4821-9647-5DFABF948F19}"/>
                  </a:ext>
                </a:extLst>
              </p:cNvPr>
              <p:cNvSpPr txBox="1"/>
              <p:nvPr/>
            </p:nvSpPr>
            <p:spPr>
              <a:xfrm>
                <a:off x="2536449" y="610843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=973e3</a:t>
                </a:r>
                <a:endParaRPr lang="zh-CN" altLang="en-US" dirty="0"/>
              </a:p>
            </p:txBody>
          </p:sp>
        </mc:Choice>
        <mc:Fallback>
          <p:sp>
            <p:nvSpPr>
              <p:cNvPr id="26" name="文本框 25">
                <a:extLst>
                  <a:ext uri="{FF2B5EF4-FFF2-40B4-BE49-F238E27FC236}">
                    <a16:creationId xmlns:a16="http://schemas.microsoft.com/office/drawing/2014/main" id="{02190810-4BB3-4821-9647-5DFABF948F19}"/>
                  </a:ext>
                </a:extLst>
              </p:cNvPr>
              <p:cNvSpPr txBox="1">
                <a:spLocks noRot="1" noChangeAspect="1" noMove="1" noResize="1" noEditPoints="1" noAdjustHandles="1" noChangeArrowheads="1" noChangeShapeType="1" noTextEdit="1"/>
              </p:cNvSpPr>
              <p:nvPr/>
            </p:nvSpPr>
            <p:spPr>
              <a:xfrm>
                <a:off x="2536449" y="6108436"/>
                <a:ext cx="1584176" cy="369332"/>
              </a:xfrm>
              <a:prstGeom prst="rect">
                <a:avLst/>
              </a:prstGeom>
              <a:blipFill>
                <a:blip r:embed="rId10"/>
                <a:stretch>
                  <a:fillRect t="-4615" b="-200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2030312-F98B-46EE-850B-68DF42DC05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84D9E7F-A85F-457B-B757-9651B79CA643}"/>
                  </a:ext>
                </a:extLst>
              </p:cNvPr>
              <p:cNvSpPr txBox="1"/>
              <p:nvPr/>
            </p:nvSpPr>
            <p:spPr>
              <a:xfrm>
                <a:off x="7347447"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=376e3</a:t>
                </a:r>
                <a:endParaRPr lang="zh-CN" altLang="en-US" dirty="0"/>
              </a:p>
            </p:txBody>
          </p:sp>
        </mc:Choice>
        <mc:Fallback>
          <p:sp>
            <p:nvSpPr>
              <p:cNvPr id="29" name="文本框 28">
                <a:extLst>
                  <a:ext uri="{FF2B5EF4-FFF2-40B4-BE49-F238E27FC236}">
                    <a16:creationId xmlns:a16="http://schemas.microsoft.com/office/drawing/2014/main" id="{D84D9E7F-A85F-457B-B757-9651B79CA643}"/>
                  </a:ext>
                </a:extLst>
              </p:cNvPr>
              <p:cNvSpPr txBox="1">
                <a:spLocks noRot="1" noChangeAspect="1" noMove="1" noResize="1" noEditPoints="1" noAdjustHandles="1" noChangeArrowheads="1" noChangeShapeType="1" noTextEdit="1"/>
              </p:cNvSpPr>
              <p:nvPr/>
            </p:nvSpPr>
            <p:spPr>
              <a:xfrm>
                <a:off x="7347447" y="6077953"/>
                <a:ext cx="1584176" cy="369332"/>
              </a:xfrm>
              <a:prstGeom prst="rect">
                <a:avLst/>
              </a:prstGeom>
              <a:blipFill>
                <a:blip r:embed="rId12"/>
                <a:stretch>
                  <a:fillRect t="-4615" b="-2000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D52FA0B7-D96F-4BB0-B65B-DBA763837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35" name="图片 34">
            <a:extLst>
              <a:ext uri="{FF2B5EF4-FFF2-40B4-BE49-F238E27FC236}">
                <a16:creationId xmlns:a16="http://schemas.microsoft.com/office/drawing/2014/main" id="{3C881666-C3A6-454C-84B1-58C008D9C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36" name="图片 35">
            <a:extLst>
              <a:ext uri="{FF2B5EF4-FFF2-40B4-BE49-F238E27FC236}">
                <a16:creationId xmlns:a16="http://schemas.microsoft.com/office/drawing/2014/main" id="{DE6DE5B5-B091-461D-B0B2-87F91AAE15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3768251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（第二段）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31</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=2.03e6</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=1.06e6</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9E51E93-2FCC-4C87-A196-580F34AF4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 y="2166144"/>
            <a:ext cx="2220878" cy="3787468"/>
          </a:xfrm>
          <a:prstGeom prst="rect">
            <a:avLst/>
          </a:prstGeom>
        </p:spPr>
      </p:pic>
      <p:pic>
        <p:nvPicPr>
          <p:cNvPr id="10" name="图片 9">
            <a:extLst>
              <a:ext uri="{FF2B5EF4-FFF2-40B4-BE49-F238E27FC236}">
                <a16:creationId xmlns:a16="http://schemas.microsoft.com/office/drawing/2014/main" id="{A6367669-C6C2-4276-BC10-761CC172CC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906" y="2142148"/>
            <a:ext cx="2220879" cy="3811464"/>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=678e3</a:t>
                </a:r>
                <a:endParaRPr lang="zh-CN" altLang="en-US" dirty="0"/>
              </a:p>
            </p:txBody>
          </p:sp>
        </mc:Choice>
        <mc:Fallback>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9"/>
                <a:stretch>
                  <a:fillRect t="-4615" b="-2000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A6BA025-FFF1-494D-AA4F-8E5BA918D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74841" y="2141375"/>
            <a:ext cx="2220879" cy="3811464"/>
          </a:xfrm>
          <a:prstGeom prst="rect">
            <a:avLst/>
          </a:prstGeom>
        </p:spPr>
      </p:pic>
      <p:pic>
        <p:nvPicPr>
          <p:cNvPr id="14" name="图片 13">
            <a:extLst>
              <a:ext uri="{FF2B5EF4-FFF2-40B4-BE49-F238E27FC236}">
                <a16:creationId xmlns:a16="http://schemas.microsoft.com/office/drawing/2014/main" id="{005FB070-425E-4CB3-8C19-C623245CF9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92499" y="2141365"/>
            <a:ext cx="2011531" cy="3811464"/>
          </a:xfrm>
          <a:prstGeom prst="rect">
            <a:avLst/>
          </a:prstGeom>
        </p:spPr>
      </p:pic>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=283e3</a:t>
                </a:r>
                <a:endParaRPr lang="zh-CN" altLang="en-US" dirty="0"/>
              </a:p>
            </p:txBody>
          </p:sp>
        </mc:Choice>
        <mc:Fallback>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12"/>
                <a:stretch>
                  <a:fillRect t="-6250" b="-218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970260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（第三段）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32</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=715e3</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=295e3</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=816e3</a:t>
                </a:r>
                <a:endParaRPr lang="zh-CN" altLang="en-US" dirty="0"/>
              </a:p>
            </p:txBody>
          </p:sp>
        </mc:Choice>
        <mc:Fallback>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=335e3</a:t>
                </a:r>
                <a:endParaRPr lang="zh-CN" altLang="en-US" dirty="0"/>
              </a:p>
            </p:txBody>
          </p:sp>
        </mc:Choice>
        <mc:Fallback>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AE52EB7A-8D8C-4FF3-B281-74B89827CD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p:pic>
        <p:nvPicPr>
          <p:cNvPr id="17" name="图片 16">
            <a:extLst>
              <a:ext uri="{FF2B5EF4-FFF2-40B4-BE49-F238E27FC236}">
                <a16:creationId xmlns:a16="http://schemas.microsoft.com/office/drawing/2014/main" id="{AA66617D-4318-4C01-BE30-1E5009C882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19" name="图片 18">
            <a:extLst>
              <a:ext uri="{FF2B5EF4-FFF2-40B4-BE49-F238E27FC236}">
                <a16:creationId xmlns:a16="http://schemas.microsoft.com/office/drawing/2014/main" id="{FC95304D-A5FD-4A0F-B8B1-47DBAC0898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23" name="图片 22">
            <a:extLst>
              <a:ext uri="{FF2B5EF4-FFF2-40B4-BE49-F238E27FC236}">
                <a16:creationId xmlns:a16="http://schemas.microsoft.com/office/drawing/2014/main" id="{9F59C025-5138-4C85-9B0F-4BCAD62F85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4127515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（第一段，</a:t>
            </a:r>
            <a:r>
              <a:rPr lang="en-US" altLang="zh-CN" dirty="0"/>
              <a:t>255s</a:t>
            </a:r>
            <a:r>
              <a:rPr lang="zh-CN" altLang="en-US" dirty="0"/>
              <a:t>）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33</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821573126"/>
              </p:ext>
            </p:extLst>
          </p:nvPr>
        </p:nvGraphicFramePr>
        <p:xfrm>
          <a:off x="215008" y="2132856"/>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0">
                  <a:extLst>
                    <a:ext uri="{9D8B030D-6E8A-4147-A177-3AD203B41FA5}">
                      <a16:colId xmlns:a16="http://schemas.microsoft.com/office/drawing/2014/main" val="29751390"/>
                    </a:ext>
                  </a:extLst>
                </a:gridCol>
                <a:gridCol w="1373410">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307e-6</a:t>
                      </a:r>
                      <a:endParaRPr lang="zh-CN" altLang="en-US" dirty="0"/>
                    </a:p>
                  </a:txBody>
                  <a:tcPr/>
                </a:tc>
                <a:tc>
                  <a:txBody>
                    <a:bodyPr/>
                    <a:lstStyle/>
                    <a:p>
                      <a:r>
                        <a:rPr lang="en-US" altLang="zh-CN" dirty="0"/>
                        <a:t>-108e-6</a:t>
                      </a:r>
                      <a:endParaRPr lang="zh-CN" altLang="en-US" dirty="0"/>
                    </a:p>
                  </a:txBody>
                  <a:tcPr/>
                </a:tc>
                <a:tc>
                  <a:txBody>
                    <a:bodyPr/>
                    <a:lstStyle/>
                    <a:p>
                      <a:r>
                        <a:rPr lang="en-US" altLang="zh-CN" dirty="0"/>
                        <a:t>87e-6</a:t>
                      </a:r>
                      <a:endParaRPr lang="zh-CN" altLang="en-US" dirty="0"/>
                    </a:p>
                  </a:txBody>
                  <a:tcPr/>
                </a:tc>
                <a:tc>
                  <a:txBody>
                    <a:bodyPr/>
                    <a:lstStyle/>
                    <a:p>
                      <a:r>
                        <a:rPr lang="en-US" altLang="zh-CN" dirty="0"/>
                        <a:t>454e-6</a:t>
                      </a:r>
                      <a:endParaRPr lang="zh-CN" altLang="en-US" dirty="0"/>
                    </a:p>
                  </a:txBody>
                  <a:tcPr/>
                </a:tc>
                <a:tc>
                  <a:txBody>
                    <a:bodyPr/>
                    <a:lstStyle/>
                    <a:p>
                      <a:r>
                        <a:rPr lang="en-US" altLang="zh-CN" dirty="0"/>
                        <a:t>95.33e-6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177e-6</a:t>
                      </a:r>
                      <a:endParaRPr lang="zh-CN" altLang="en-US" dirty="0"/>
                    </a:p>
                  </a:txBody>
                  <a:tcPr/>
                </a:tc>
                <a:tc>
                  <a:txBody>
                    <a:bodyPr/>
                    <a:lstStyle/>
                    <a:p>
                      <a:r>
                        <a:rPr lang="en-US" altLang="zh-CN" dirty="0"/>
                        <a:t>99e-6</a:t>
                      </a:r>
                      <a:endParaRPr lang="zh-CN" altLang="en-US" dirty="0"/>
                    </a:p>
                  </a:txBody>
                  <a:tcPr/>
                </a:tc>
                <a:tc>
                  <a:txBody>
                    <a:bodyPr/>
                    <a:lstStyle/>
                    <a:p>
                      <a:r>
                        <a:rPr lang="en-US" altLang="zh-CN" dirty="0"/>
                        <a:t>31e-6</a:t>
                      </a:r>
                      <a:endParaRPr lang="zh-CN" altLang="en-US" dirty="0"/>
                    </a:p>
                  </a:txBody>
                  <a:tcPr/>
                </a:tc>
                <a:tc>
                  <a:txBody>
                    <a:bodyPr/>
                    <a:lstStyle/>
                    <a:p>
                      <a:r>
                        <a:rPr lang="en-US" altLang="zh-CN" dirty="0"/>
                        <a:t>277e-6</a:t>
                      </a:r>
                      <a:endParaRPr lang="zh-CN" altLang="en-US" dirty="0"/>
                    </a:p>
                  </a:txBody>
                  <a:tcPr/>
                </a:tc>
                <a:tc>
                  <a:txBody>
                    <a:bodyPr/>
                    <a:lstStyle/>
                    <a:p>
                      <a:r>
                        <a:rPr lang="en-US" altLang="zh-CN" dirty="0"/>
                        <a:t>40e-6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2519871818"/>
              </p:ext>
            </p:extLst>
          </p:nvPr>
        </p:nvGraphicFramePr>
        <p:xfrm>
          <a:off x="215005" y="4594593"/>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0">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174569681"/>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311e-6</a:t>
                      </a:r>
                      <a:endParaRPr lang="zh-CN" altLang="en-US" dirty="0"/>
                    </a:p>
                  </a:txBody>
                  <a:tcPr/>
                </a:tc>
                <a:tc>
                  <a:txBody>
                    <a:bodyPr/>
                    <a:lstStyle/>
                    <a:p>
                      <a:r>
                        <a:rPr lang="en-US" altLang="zh-CN" dirty="0"/>
                        <a:t>88e-6</a:t>
                      </a:r>
                      <a:endParaRPr lang="zh-CN" altLang="en-US" dirty="0"/>
                    </a:p>
                  </a:txBody>
                  <a:tcPr/>
                </a:tc>
                <a:tc>
                  <a:txBody>
                    <a:bodyPr/>
                    <a:lstStyle/>
                    <a:p>
                      <a:r>
                        <a:rPr lang="en-US" altLang="zh-CN" dirty="0"/>
                        <a:t>215e-6</a:t>
                      </a:r>
                      <a:endParaRPr lang="zh-CN" altLang="en-US" dirty="0"/>
                    </a:p>
                  </a:txBody>
                  <a:tcPr/>
                </a:tc>
                <a:tc>
                  <a:txBody>
                    <a:bodyPr/>
                    <a:lstStyle/>
                    <a:p>
                      <a:r>
                        <a:rPr lang="en-US" altLang="zh-CN" dirty="0"/>
                        <a:t>178e-5</a:t>
                      </a:r>
                      <a:endParaRPr lang="zh-CN" altLang="en-US" dirty="0"/>
                    </a:p>
                  </a:txBody>
                  <a:tcPr/>
                </a:tc>
                <a:tc>
                  <a:txBody>
                    <a:bodyPr/>
                    <a:lstStyle/>
                    <a:p>
                      <a:r>
                        <a:rPr lang="en-US" altLang="zh-CN" dirty="0"/>
                        <a:t>160e-6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181e-6</a:t>
                      </a:r>
                      <a:endParaRPr lang="zh-CN" altLang="en-US" dirty="0"/>
                    </a:p>
                  </a:txBody>
                  <a:tcPr/>
                </a:tc>
                <a:tc>
                  <a:txBody>
                    <a:bodyPr/>
                    <a:lstStyle/>
                    <a:p>
                      <a:r>
                        <a:rPr lang="en-US" altLang="zh-CN" dirty="0"/>
                        <a:t>32e-6</a:t>
                      </a:r>
                      <a:endParaRPr lang="zh-CN" altLang="en-US" dirty="0"/>
                    </a:p>
                  </a:txBody>
                  <a:tcPr/>
                </a:tc>
                <a:tc>
                  <a:txBody>
                    <a:bodyPr/>
                    <a:lstStyle/>
                    <a:p>
                      <a:r>
                        <a:rPr lang="en-US" altLang="zh-CN" dirty="0"/>
                        <a:t>116e-6</a:t>
                      </a:r>
                      <a:endParaRPr lang="zh-CN" altLang="en-US" dirty="0"/>
                    </a:p>
                  </a:txBody>
                  <a:tcPr/>
                </a:tc>
                <a:tc>
                  <a:txBody>
                    <a:bodyPr/>
                    <a:lstStyle/>
                    <a:p>
                      <a:r>
                        <a:rPr lang="en-US" altLang="zh-CN" dirty="0"/>
                        <a:t>92e-6</a:t>
                      </a:r>
                      <a:endParaRPr lang="zh-CN" altLang="en-US" dirty="0"/>
                    </a:p>
                  </a:txBody>
                  <a:tcPr/>
                </a:tc>
                <a:tc>
                  <a:txBody>
                    <a:bodyPr/>
                    <a:lstStyle/>
                    <a:p>
                      <a:r>
                        <a:rPr lang="en-US" altLang="zh-CN" dirty="0"/>
                        <a:t>86e-6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4105674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（第二段，</a:t>
            </a:r>
            <a:r>
              <a:rPr lang="en-US" altLang="zh-CN" dirty="0"/>
              <a:t>255s</a:t>
            </a:r>
            <a:r>
              <a:rPr lang="zh-CN" altLang="en-US" dirty="0"/>
              <a:t>）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Times New Roman"/>
                <a:ea typeface="微软雅黑"/>
                <a:cs typeface="+mn-cs"/>
              </a:rPr>
              <a:t>低低卫卫跟踪重力卫星相位中心矢量反演</a:t>
            </a:r>
            <a:endParaRPr kumimoji="0" lang="en-US" altLang="zh-CN" sz="1200" b="0" i="0" u="none" strike="noStrike" kern="1200" cap="none" spc="0" normalizeH="0" baseline="0" noProof="0" dirty="0">
              <a:ln>
                <a:noFill/>
              </a:ln>
              <a:solidFill>
                <a:srgbClr val="FFFFFF"/>
              </a:solidFill>
              <a:effectLst/>
              <a:uLnTx/>
              <a:uFillTx/>
              <a:latin typeface="Times New Roman"/>
              <a:ea typeface="微软雅黑"/>
              <a:cs typeface="+mn-cs"/>
            </a:endParaRPr>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7FEBF-A170-470C-A369-F0D066FB58E5}" type="slidenum">
              <a:rPr kumimoji="0" lang="en-US" sz="1200" b="0" i="0" u="none" strike="noStrike" kern="1200" cap="none" spc="0" normalizeH="0" baseline="0" noProof="0" smtClean="0">
                <a:ln>
                  <a:noFill/>
                </a:ln>
                <a:solidFill>
                  <a:srgbClr val="FFFFFF"/>
                </a:solidFill>
                <a:effectLst/>
                <a:uLnTx/>
                <a:uFillTx/>
                <a:latin typeface="Times New Roman"/>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FFFFFF"/>
              </a:solidFill>
              <a:effectLst/>
              <a:uLnTx/>
              <a:uFillTx/>
              <a:latin typeface="Times New Roman"/>
              <a:ea typeface="微软雅黑"/>
              <a:cs typeface="+mn-cs"/>
            </a:endParaRPr>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387528443"/>
              </p:ext>
            </p:extLst>
          </p:nvPr>
        </p:nvGraphicFramePr>
        <p:xfrm>
          <a:off x="215007" y="2132856"/>
          <a:ext cx="8461451"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7">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1014211637"/>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484e-6</a:t>
                      </a:r>
                      <a:endParaRPr lang="zh-CN" altLang="en-US" dirty="0"/>
                    </a:p>
                  </a:txBody>
                  <a:tcPr/>
                </a:tc>
                <a:tc>
                  <a:txBody>
                    <a:bodyPr/>
                    <a:lstStyle/>
                    <a:p>
                      <a:r>
                        <a:rPr lang="en-US" altLang="zh-CN" dirty="0"/>
                        <a:t>3.45e-6</a:t>
                      </a:r>
                      <a:endParaRPr lang="zh-CN" altLang="en-US" dirty="0"/>
                    </a:p>
                  </a:txBody>
                  <a:tcPr/>
                </a:tc>
                <a:tc>
                  <a:txBody>
                    <a:bodyPr/>
                    <a:lstStyle/>
                    <a:p>
                      <a:r>
                        <a:rPr lang="en-US" altLang="zh-CN" dirty="0"/>
                        <a:t>-168e-6</a:t>
                      </a:r>
                      <a:endParaRPr lang="zh-CN" altLang="en-US" dirty="0"/>
                    </a:p>
                  </a:txBody>
                  <a:tcPr/>
                </a:tc>
                <a:tc>
                  <a:txBody>
                    <a:bodyPr/>
                    <a:lstStyle/>
                    <a:p>
                      <a:r>
                        <a:rPr lang="en-US" altLang="zh-CN" dirty="0"/>
                        <a:t>-792e-9</a:t>
                      </a:r>
                      <a:endParaRPr lang="zh-CN" altLang="en-US" dirty="0"/>
                    </a:p>
                  </a:txBody>
                  <a:tcPr/>
                </a:tc>
                <a:tc>
                  <a:txBody>
                    <a:bodyPr/>
                    <a:lstStyle/>
                    <a:p>
                      <a:r>
                        <a:rPr lang="en-US" altLang="zh-CN" dirty="0"/>
                        <a:t>-55e-6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297e-6</a:t>
                      </a:r>
                      <a:endParaRPr lang="zh-CN" altLang="en-US" dirty="0"/>
                    </a:p>
                  </a:txBody>
                  <a:tcPr/>
                </a:tc>
                <a:tc>
                  <a:txBody>
                    <a:bodyPr/>
                    <a:lstStyle/>
                    <a:p>
                      <a:r>
                        <a:rPr lang="en-US" altLang="zh-CN" dirty="0"/>
                        <a:t>24e-6</a:t>
                      </a:r>
                      <a:endParaRPr lang="zh-CN" altLang="en-US" dirty="0"/>
                    </a:p>
                  </a:txBody>
                  <a:tcPr/>
                </a:tc>
                <a:tc>
                  <a:txBody>
                    <a:bodyPr/>
                    <a:lstStyle/>
                    <a:p>
                      <a:r>
                        <a:rPr lang="en-US" altLang="zh-CN" dirty="0"/>
                        <a:t>138e-6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41e-6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449468033"/>
              </p:ext>
            </p:extLst>
          </p:nvPr>
        </p:nvGraphicFramePr>
        <p:xfrm>
          <a:off x="215007" y="4594593"/>
          <a:ext cx="846144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499222854"/>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75e-6</a:t>
                      </a:r>
                      <a:endParaRPr lang="zh-CN" altLang="en-US" dirty="0"/>
                    </a:p>
                  </a:txBody>
                  <a:tcPr/>
                </a:tc>
                <a:tc>
                  <a:txBody>
                    <a:bodyPr/>
                    <a:lstStyle/>
                    <a:p>
                      <a:r>
                        <a:rPr lang="en-US" altLang="zh-CN" dirty="0"/>
                        <a:t>-54e-6</a:t>
                      </a:r>
                      <a:endParaRPr lang="zh-CN" altLang="en-US" dirty="0"/>
                    </a:p>
                  </a:txBody>
                  <a:tcPr/>
                </a:tc>
                <a:tc>
                  <a:txBody>
                    <a:bodyPr/>
                    <a:lstStyle/>
                    <a:p>
                      <a:r>
                        <a:rPr lang="en-US" altLang="zh-CN" dirty="0"/>
                        <a:t>-39e-6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24e-6</a:t>
                      </a:r>
                      <a:endParaRPr lang="zh-CN" altLang="en-US" dirty="0"/>
                    </a:p>
                  </a:txBody>
                  <a:tcPr/>
                </a:tc>
                <a:tc>
                  <a:txBody>
                    <a:bodyPr/>
                    <a:lstStyle/>
                    <a:p>
                      <a:r>
                        <a:rPr lang="en-US" altLang="zh-CN" dirty="0"/>
                        <a:t>62e-6</a:t>
                      </a:r>
                      <a:endParaRPr lang="zh-CN" altLang="en-US" dirty="0"/>
                    </a:p>
                  </a:txBody>
                  <a:tcPr/>
                </a:tc>
                <a:tc>
                  <a:txBody>
                    <a:bodyPr/>
                    <a:lstStyle/>
                    <a:p>
                      <a:r>
                        <a:rPr lang="en-US" altLang="zh-CN" dirty="0"/>
                        <a:t>53e-6</a:t>
                      </a:r>
                      <a:endParaRPr lang="zh-CN" altLang="en-US" dirty="0"/>
                    </a:p>
                  </a:txBody>
                  <a:tcPr/>
                </a:tc>
                <a:tc>
                  <a:txBody>
                    <a:bodyPr/>
                    <a:lstStyle/>
                    <a:p>
                      <a:r>
                        <a:rPr lang="en-US" altLang="zh-CN" dirty="0"/>
                        <a:t>45e-6</a:t>
                      </a:r>
                      <a:endParaRPr lang="zh-CN" altLang="en-US" dirty="0"/>
                    </a:p>
                  </a:txBody>
                  <a:tcPr/>
                </a:tc>
                <a:tc>
                  <a:txBody>
                    <a:bodyPr/>
                    <a:lstStyle/>
                    <a:p>
                      <a:r>
                        <a:rPr lang="en-US" altLang="zh-CN" dirty="0"/>
                        <a:t>27e-6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3000s</a:t>
            </a:r>
          </a:p>
        </p:txBody>
      </p:sp>
    </p:spTree>
    <p:extLst>
      <p:ext uri="{BB962C8B-B14F-4D97-AF65-F5344CB8AC3E}">
        <p14:creationId xmlns:p14="http://schemas.microsoft.com/office/powerpoint/2010/main" val="530547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（第三段，</a:t>
            </a:r>
            <a:r>
              <a:rPr lang="en-US" altLang="zh-CN" dirty="0"/>
              <a:t>255s</a:t>
            </a:r>
            <a:r>
              <a:rPr lang="zh-CN" altLang="en-US" dirty="0"/>
              <a:t>）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35</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225208104"/>
              </p:ext>
            </p:extLst>
          </p:nvPr>
        </p:nvGraphicFramePr>
        <p:xfrm>
          <a:off x="215007" y="2132856"/>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1.490</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1.489</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1.495</a:t>
                      </a:r>
                      <a:endParaRPr lang="zh-CN" altLang="en-US" dirty="0"/>
                    </a:p>
                  </a:txBody>
                  <a:tcPr/>
                </a:tc>
                <a:extLst>
                  <a:ext uri="{0D108BD9-81ED-4DB2-BD59-A6C34878D82A}">
                    <a16:rowId xmlns:a16="http://schemas.microsoft.com/office/drawing/2014/main" val="3037856044"/>
                  </a:ext>
                </a:extLst>
              </a:tr>
              <a:tr h="122416">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339e-6</a:t>
                      </a:r>
                      <a:endParaRPr lang="zh-CN" altLang="en-US" dirty="0"/>
                    </a:p>
                  </a:txBody>
                  <a:tcPr/>
                </a:tc>
                <a:tc>
                  <a:txBody>
                    <a:bodyPr/>
                    <a:lstStyle/>
                    <a:p>
                      <a:r>
                        <a:rPr lang="en-US" altLang="zh-CN" dirty="0"/>
                        <a:t>-112e-6</a:t>
                      </a:r>
                      <a:endParaRPr lang="zh-CN" altLang="en-US" dirty="0"/>
                    </a:p>
                  </a:txBody>
                  <a:tcPr/>
                </a:tc>
                <a:tc>
                  <a:txBody>
                    <a:bodyPr/>
                    <a:lstStyle/>
                    <a:p>
                      <a:r>
                        <a:rPr lang="en-US" altLang="zh-CN" dirty="0"/>
                        <a:t>286e-6</a:t>
                      </a:r>
                      <a:endParaRPr lang="zh-CN" altLang="en-US" dirty="0"/>
                    </a:p>
                  </a:txBody>
                  <a:tcPr/>
                </a:tc>
                <a:tc>
                  <a:txBody>
                    <a:bodyPr/>
                    <a:lstStyle/>
                    <a:p>
                      <a:r>
                        <a:rPr lang="en-US" altLang="zh-CN" dirty="0"/>
                        <a:t>67e-6</a:t>
                      </a:r>
                      <a:endParaRPr lang="zh-CN" altLang="en-US" dirty="0"/>
                    </a:p>
                  </a:txBody>
                  <a:tcPr/>
                </a:tc>
                <a:tc>
                  <a:txBody>
                    <a:bodyPr/>
                    <a:lstStyle/>
                    <a:p>
                      <a:r>
                        <a:rPr lang="en-US" altLang="zh-CN" dirty="0"/>
                        <a:t>80e-6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201e-6</a:t>
                      </a:r>
                      <a:endParaRPr lang="zh-CN" altLang="en-US" dirty="0"/>
                    </a:p>
                  </a:txBody>
                  <a:tcPr/>
                </a:tc>
                <a:tc>
                  <a:txBody>
                    <a:bodyPr/>
                    <a:lstStyle/>
                    <a:p>
                      <a:r>
                        <a:rPr lang="en-US" altLang="zh-CN" dirty="0"/>
                        <a:t>101e-6</a:t>
                      </a:r>
                      <a:endParaRPr lang="zh-CN" altLang="en-US" dirty="0"/>
                    </a:p>
                  </a:txBody>
                  <a:tcPr/>
                </a:tc>
                <a:tc>
                  <a:txBody>
                    <a:bodyPr/>
                    <a:lstStyle/>
                    <a:p>
                      <a:r>
                        <a:rPr lang="en-US" altLang="zh-CN" dirty="0"/>
                        <a:t>165e-6</a:t>
                      </a:r>
                      <a:endParaRPr lang="zh-CN" altLang="en-US" dirty="0"/>
                    </a:p>
                  </a:txBody>
                  <a:tcPr/>
                </a:tc>
                <a:tc>
                  <a:txBody>
                    <a:bodyPr/>
                    <a:lstStyle/>
                    <a:p>
                      <a:r>
                        <a:rPr lang="en-US" altLang="zh-CN" dirty="0"/>
                        <a:t>18e-6</a:t>
                      </a:r>
                      <a:endParaRPr lang="zh-CN" altLang="en-US" dirty="0"/>
                    </a:p>
                  </a:txBody>
                  <a:tcPr/>
                </a:tc>
                <a:tc>
                  <a:txBody>
                    <a:bodyPr/>
                    <a:lstStyle/>
                    <a:p>
                      <a:r>
                        <a:rPr lang="en-US" altLang="zh-CN" dirty="0"/>
                        <a:t>36e-6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3561457261"/>
              </p:ext>
            </p:extLst>
          </p:nvPr>
        </p:nvGraphicFramePr>
        <p:xfrm>
          <a:off x="215006" y="4594593"/>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1.502</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78e-6</a:t>
                      </a:r>
                      <a:endParaRPr lang="zh-CN" altLang="en-US" dirty="0"/>
                    </a:p>
                  </a:txBody>
                  <a:tcPr/>
                </a:tc>
                <a:tc>
                  <a:txBody>
                    <a:bodyPr/>
                    <a:lstStyle/>
                    <a:p>
                      <a:r>
                        <a:rPr lang="en-US" altLang="zh-CN" dirty="0"/>
                        <a:t>-56e-6</a:t>
                      </a:r>
                      <a:endParaRPr lang="zh-CN" altLang="en-US" dirty="0"/>
                    </a:p>
                  </a:txBody>
                  <a:tcPr/>
                </a:tc>
                <a:tc>
                  <a:txBody>
                    <a:bodyPr/>
                    <a:lstStyle/>
                    <a:p>
                      <a:r>
                        <a:rPr lang="en-US" altLang="zh-CN" dirty="0"/>
                        <a:t>81e-6</a:t>
                      </a:r>
                      <a:endParaRPr lang="zh-CN" altLang="en-US" dirty="0"/>
                    </a:p>
                  </a:txBody>
                  <a:tcPr/>
                </a:tc>
                <a:tc>
                  <a:txBody>
                    <a:bodyPr/>
                    <a:lstStyle/>
                    <a:p>
                      <a:r>
                        <a:rPr lang="en-US" altLang="zh-CN" dirty="0"/>
                        <a:t>40e-6</a:t>
                      </a:r>
                      <a:endParaRPr lang="zh-CN" altLang="en-US" dirty="0"/>
                    </a:p>
                  </a:txBody>
                  <a:tcPr/>
                </a:tc>
                <a:tc>
                  <a:txBody>
                    <a:bodyPr/>
                    <a:lstStyle/>
                    <a:p>
                      <a:r>
                        <a:rPr lang="en-US" altLang="zh-CN" dirty="0"/>
                        <a:t>21e-6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126e-6</a:t>
                      </a:r>
                      <a:endParaRPr lang="zh-CN" altLang="en-US" dirty="0"/>
                    </a:p>
                  </a:txBody>
                  <a:tcPr/>
                </a:tc>
                <a:tc>
                  <a:txBody>
                    <a:bodyPr/>
                    <a:lstStyle/>
                    <a:p>
                      <a:r>
                        <a:rPr lang="en-US" altLang="zh-CN" dirty="0"/>
                        <a:t>64e-6</a:t>
                      </a:r>
                      <a:endParaRPr lang="zh-CN" altLang="en-US" dirty="0"/>
                    </a:p>
                  </a:txBody>
                  <a:tcPr/>
                </a:tc>
                <a:tc>
                  <a:txBody>
                    <a:bodyPr/>
                    <a:lstStyle/>
                    <a:p>
                      <a:r>
                        <a:rPr lang="en-US" altLang="zh-CN" dirty="0"/>
                        <a:t>28e-6</a:t>
                      </a:r>
                      <a:endParaRPr lang="zh-CN" altLang="en-US" dirty="0"/>
                    </a:p>
                  </a:txBody>
                  <a:tcPr/>
                </a:tc>
                <a:tc>
                  <a:txBody>
                    <a:bodyPr/>
                    <a:lstStyle/>
                    <a:p>
                      <a:r>
                        <a:rPr lang="en-US" altLang="zh-CN" dirty="0"/>
                        <a:t>74e-9</a:t>
                      </a:r>
                      <a:endParaRPr lang="zh-CN" altLang="en-US" dirty="0"/>
                    </a:p>
                  </a:txBody>
                  <a:tcPr/>
                </a:tc>
                <a:tc>
                  <a:txBody>
                    <a:bodyPr/>
                    <a:lstStyle/>
                    <a:p>
                      <a:r>
                        <a:rPr lang="en-US" altLang="zh-CN" dirty="0"/>
                        <a:t>13e-6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248022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a:t>
            </a:r>
            <a:r>
              <a:rPr lang="en-US" altLang="zh-CN" dirty="0"/>
              <a:t>255s</a:t>
            </a:r>
            <a:r>
              <a:rPr lang="zh-CN" altLang="en-US" dirty="0"/>
              <a:t>）</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36</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775499446"/>
              </p:ext>
            </p:extLst>
          </p:nvPr>
        </p:nvGraphicFramePr>
        <p:xfrm>
          <a:off x="1027980" y="2159670"/>
          <a:ext cx="708803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95.33e-6</a:t>
                      </a:r>
                      <a:endParaRPr lang="zh-CN" altLang="en-US" dirty="0"/>
                    </a:p>
                  </a:txBody>
                  <a:tcPr/>
                </a:tc>
                <a:tc>
                  <a:txBody>
                    <a:bodyPr/>
                    <a:lstStyle/>
                    <a:p>
                      <a:r>
                        <a:rPr lang="en-US" altLang="zh-CN" dirty="0"/>
                        <a:t>-55e-6</a:t>
                      </a:r>
                      <a:endParaRPr lang="zh-CN" altLang="en-US" dirty="0"/>
                    </a:p>
                  </a:txBody>
                  <a:tcPr/>
                </a:tc>
                <a:tc>
                  <a:txBody>
                    <a:bodyPr/>
                    <a:lstStyle/>
                    <a:p>
                      <a:r>
                        <a:rPr lang="en-US" altLang="zh-CN" dirty="0"/>
                        <a:t>80e-6</a:t>
                      </a:r>
                      <a:endParaRPr lang="zh-CN" altLang="en-US" dirty="0"/>
                    </a:p>
                  </a:txBody>
                  <a:tcPr/>
                </a:tc>
                <a:tc>
                  <a:txBody>
                    <a:bodyPr/>
                    <a:lstStyle/>
                    <a:p>
                      <a:r>
                        <a:rPr lang="en-US" altLang="zh-CN" dirty="0"/>
                        <a:t>13e-6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41e-6</a:t>
                      </a:r>
                      <a:endParaRPr lang="zh-CN" altLang="en-US" dirty="0"/>
                    </a:p>
                  </a:txBody>
                  <a:tcPr/>
                </a:tc>
                <a:tc>
                  <a:txBody>
                    <a:bodyPr/>
                    <a:lstStyle/>
                    <a:p>
                      <a:r>
                        <a:rPr lang="en-US" altLang="zh-CN" dirty="0"/>
                        <a:t>40e-6</a:t>
                      </a:r>
                      <a:endParaRPr lang="zh-CN" altLang="en-US" dirty="0"/>
                    </a:p>
                  </a:txBody>
                  <a:tcPr/>
                </a:tc>
                <a:tc>
                  <a:txBody>
                    <a:bodyPr/>
                    <a:lstStyle/>
                    <a:p>
                      <a:r>
                        <a:rPr lang="en-US" altLang="zh-CN" dirty="0"/>
                        <a:t>36e-6</a:t>
                      </a:r>
                      <a:endParaRPr lang="zh-CN" altLang="en-US" dirty="0"/>
                    </a:p>
                  </a:txBody>
                  <a:tcPr/>
                </a:tc>
                <a:tc>
                  <a:txBody>
                    <a:bodyPr/>
                    <a:lstStyle/>
                    <a:p>
                      <a:r>
                        <a:rPr lang="en-US" altLang="zh-CN" dirty="0"/>
                        <a:t>10e-6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1027980" y="1790338"/>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2242320335"/>
              </p:ext>
            </p:extLst>
          </p:nvPr>
        </p:nvGraphicFramePr>
        <p:xfrm>
          <a:off x="1027980" y="4320762"/>
          <a:ext cx="7088039"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1.501</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160e-6</a:t>
                      </a:r>
                      <a:endParaRPr lang="zh-CN" altLang="en-US" dirty="0"/>
                    </a:p>
                  </a:txBody>
                  <a:tcPr/>
                </a:tc>
                <a:tc>
                  <a:txBody>
                    <a:bodyPr/>
                    <a:lstStyle/>
                    <a:p>
                      <a:r>
                        <a:rPr lang="en-US" altLang="zh-CN" dirty="0"/>
                        <a:t>3e-6</a:t>
                      </a:r>
                      <a:endParaRPr lang="zh-CN" altLang="en-US" dirty="0"/>
                    </a:p>
                  </a:txBody>
                  <a:tcPr/>
                </a:tc>
                <a:tc>
                  <a:txBody>
                    <a:bodyPr/>
                    <a:lstStyle/>
                    <a:p>
                      <a:r>
                        <a:rPr lang="en-US" altLang="zh-CN" dirty="0"/>
                        <a:t>21e-6</a:t>
                      </a:r>
                      <a:endParaRPr lang="zh-CN" altLang="en-US" dirty="0"/>
                    </a:p>
                  </a:txBody>
                  <a:tcPr/>
                </a:tc>
                <a:tc>
                  <a:txBody>
                    <a:bodyPr/>
                    <a:lstStyle/>
                    <a:p>
                      <a:r>
                        <a:rPr lang="en-US" altLang="zh-CN" dirty="0"/>
                        <a:t>12e-6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86e-6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13e-6</a:t>
                      </a:r>
                      <a:endParaRPr lang="zh-CN" altLang="en-US" dirty="0"/>
                    </a:p>
                  </a:txBody>
                  <a:tcPr/>
                </a:tc>
                <a:tc>
                  <a:txBody>
                    <a:bodyPr/>
                    <a:lstStyle/>
                    <a:p>
                      <a:r>
                        <a:rPr lang="en-US" altLang="zh-CN" dirty="0"/>
                        <a:t>10e-6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1027981" y="3951430"/>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A9A25819-2F01-42A5-83EF-A185B72E1F94}"/>
                  </a:ext>
                </a:extLst>
              </p:cNvPr>
              <p:cNvSpPr txBox="1"/>
              <p:nvPr/>
            </p:nvSpPr>
            <p:spPr>
              <a:xfrm>
                <a:off x="5796136" y="3680012"/>
                <a:ext cx="2592288" cy="6166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=187</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p:sp>
            <p:nvSpPr>
              <p:cNvPr id="11" name="文本框 10">
                <a:extLst>
                  <a:ext uri="{FF2B5EF4-FFF2-40B4-BE49-F238E27FC236}">
                    <a16:creationId xmlns:a16="http://schemas.microsoft.com/office/drawing/2014/main" id="{A9A25819-2F01-42A5-83EF-A185B72E1F94}"/>
                  </a:ext>
                </a:extLst>
              </p:cNvPr>
              <p:cNvSpPr txBox="1">
                <a:spLocks noRot="1" noChangeAspect="1" noMove="1" noResize="1" noEditPoints="1" noAdjustHandles="1" noChangeArrowheads="1" noChangeShapeType="1" noTextEdit="1"/>
              </p:cNvSpPr>
              <p:nvPr/>
            </p:nvSpPr>
            <p:spPr>
              <a:xfrm>
                <a:off x="5796136" y="3680012"/>
                <a:ext cx="2592288" cy="61664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E0D3F74-D81B-4BEC-BECF-96C6C5DF6ABC}"/>
                  </a:ext>
                </a:extLst>
              </p:cNvPr>
              <p:cNvSpPr txBox="1"/>
              <p:nvPr/>
            </p:nvSpPr>
            <p:spPr>
              <a:xfrm>
                <a:off x="5796136" y="5799042"/>
                <a:ext cx="2592288" cy="6166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=24</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p:sp>
            <p:nvSpPr>
              <p:cNvPr id="12" name="文本框 11">
                <a:extLst>
                  <a:ext uri="{FF2B5EF4-FFF2-40B4-BE49-F238E27FC236}">
                    <a16:creationId xmlns:a16="http://schemas.microsoft.com/office/drawing/2014/main" id="{AE0D3F74-D81B-4BEC-BECF-96C6C5DF6ABC}"/>
                  </a:ext>
                </a:extLst>
              </p:cNvPr>
              <p:cNvSpPr txBox="1">
                <a:spLocks noRot="1" noChangeAspect="1" noMove="1" noResize="1" noEditPoints="1" noAdjustHandles="1" noChangeArrowheads="1" noChangeShapeType="1" noTextEdit="1"/>
              </p:cNvSpPr>
              <p:nvPr/>
            </p:nvSpPr>
            <p:spPr>
              <a:xfrm>
                <a:off x="5796136" y="5799042"/>
                <a:ext cx="2592288" cy="616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5182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37</a:t>
            </a:fld>
            <a:endParaRPr lang="en-US"/>
          </a:p>
        </p:txBody>
      </p:sp>
      <p:sp>
        <p:nvSpPr>
          <p:cNvPr id="9" name="文本框 8">
            <a:extLst>
              <a:ext uri="{FF2B5EF4-FFF2-40B4-BE49-F238E27FC236}">
                <a16:creationId xmlns:a16="http://schemas.microsoft.com/office/drawing/2014/main" id="{C9B9914B-5B80-44A2-9E0C-9307D0C11A99}"/>
              </a:ext>
            </a:extLst>
          </p:cNvPr>
          <p:cNvSpPr txBox="1"/>
          <p:nvPr/>
        </p:nvSpPr>
        <p:spPr>
          <a:xfrm>
            <a:off x="1332450" y="3931370"/>
            <a:ext cx="18476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机动周期（仿真）</a:t>
            </a:r>
          </a:p>
        </p:txBody>
      </p:sp>
      <p:pic>
        <p:nvPicPr>
          <p:cNvPr id="25" name="图片 24">
            <a:extLst>
              <a:ext uri="{FF2B5EF4-FFF2-40B4-BE49-F238E27FC236}">
                <a16:creationId xmlns:a16="http://schemas.microsoft.com/office/drawing/2014/main" id="{148496A3-418C-41AC-9F8C-3CEC9453FE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731" y="4446404"/>
            <a:ext cx="3737102" cy="2022098"/>
          </a:xfrm>
          <a:prstGeom prst="rect">
            <a:avLst/>
          </a:prstGeom>
        </p:spPr>
      </p:pic>
      <p:pic>
        <p:nvPicPr>
          <p:cNvPr id="27" name="图片 26">
            <a:extLst>
              <a:ext uri="{FF2B5EF4-FFF2-40B4-BE49-F238E27FC236}">
                <a16:creationId xmlns:a16="http://schemas.microsoft.com/office/drawing/2014/main" id="{9E9BEFC7-D320-46A4-9B23-906363D215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8475" y="4446404"/>
            <a:ext cx="3692125" cy="2022098"/>
          </a:xfrm>
          <a:prstGeom prst="rect">
            <a:avLst/>
          </a:prstGeom>
        </p:spPr>
      </p:pic>
      <p:sp>
        <p:nvSpPr>
          <p:cNvPr id="28" name="文本框 27">
            <a:extLst>
              <a:ext uri="{FF2B5EF4-FFF2-40B4-BE49-F238E27FC236}">
                <a16:creationId xmlns:a16="http://schemas.microsoft.com/office/drawing/2014/main" id="{2D5A870D-97BA-43A8-A96B-60FC580120F5}"/>
              </a:ext>
            </a:extLst>
          </p:cNvPr>
          <p:cNvSpPr txBox="1"/>
          <p:nvPr/>
        </p:nvSpPr>
        <p:spPr>
          <a:xfrm>
            <a:off x="899591" y="5753812"/>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模型矩阵第一列</a:t>
            </a:r>
          </a:p>
        </p:txBody>
      </p:sp>
      <p:sp>
        <p:nvSpPr>
          <p:cNvPr id="29" name="文本框 28">
            <a:extLst>
              <a:ext uri="{FF2B5EF4-FFF2-40B4-BE49-F238E27FC236}">
                <a16:creationId xmlns:a16="http://schemas.microsoft.com/office/drawing/2014/main" id="{3760D784-EDEE-40E2-B28A-485186522700}"/>
              </a:ext>
            </a:extLst>
          </p:cNvPr>
          <p:cNvSpPr txBox="1"/>
          <p:nvPr/>
        </p:nvSpPr>
        <p:spPr>
          <a:xfrm>
            <a:off x="5373737" y="5757988"/>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模型矩阵第三列</a:t>
            </a:r>
          </a:p>
        </p:txBody>
      </p:sp>
      <p:pic>
        <p:nvPicPr>
          <p:cNvPr id="6" name="图片 5">
            <a:extLst>
              <a:ext uri="{FF2B5EF4-FFF2-40B4-BE49-F238E27FC236}">
                <a16:creationId xmlns:a16="http://schemas.microsoft.com/office/drawing/2014/main" id="{451DE631-EF1A-4641-8973-3E0D03BA39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16" y="1770601"/>
            <a:ext cx="4257784" cy="2133281"/>
          </a:xfrm>
          <a:prstGeom prst="rect">
            <a:avLst/>
          </a:prstGeom>
        </p:spPr>
      </p:pic>
      <p:pic>
        <p:nvPicPr>
          <p:cNvPr id="13" name="图片 12">
            <a:extLst>
              <a:ext uri="{FF2B5EF4-FFF2-40B4-BE49-F238E27FC236}">
                <a16:creationId xmlns:a16="http://schemas.microsoft.com/office/drawing/2014/main" id="{5B84F6AF-29E9-4D49-9C3F-E86817381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1747959"/>
            <a:ext cx="4160742" cy="2183411"/>
          </a:xfrm>
          <a:prstGeom prst="rect">
            <a:avLst/>
          </a:prstGeom>
        </p:spPr>
      </p:pic>
      <p:sp>
        <p:nvSpPr>
          <p:cNvPr id="14" name="文本框 13">
            <a:extLst>
              <a:ext uri="{FF2B5EF4-FFF2-40B4-BE49-F238E27FC236}">
                <a16:creationId xmlns:a16="http://schemas.microsoft.com/office/drawing/2014/main" id="{15DA4110-93F3-440F-806A-C053FA18A1E1}"/>
              </a:ext>
            </a:extLst>
          </p:cNvPr>
          <p:cNvSpPr txBox="1"/>
          <p:nvPr/>
        </p:nvSpPr>
        <p:spPr>
          <a:xfrm>
            <a:off x="5836045" y="3967115"/>
            <a:ext cx="18476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机动角度（仿真）</a:t>
            </a:r>
          </a:p>
        </p:txBody>
      </p:sp>
      <p:cxnSp>
        <p:nvCxnSpPr>
          <p:cNvPr id="15" name="直接连接符 14">
            <a:extLst>
              <a:ext uri="{FF2B5EF4-FFF2-40B4-BE49-F238E27FC236}">
                <a16:creationId xmlns:a16="http://schemas.microsoft.com/office/drawing/2014/main" id="{33AB92F6-E079-457B-A638-1BD5F562228C}"/>
              </a:ext>
            </a:extLst>
          </p:cNvPr>
          <p:cNvCxnSpPr>
            <a:cxnSpLocks/>
          </p:cNvCxnSpPr>
          <p:nvPr/>
        </p:nvCxnSpPr>
        <p:spPr>
          <a:xfrm flipH="1">
            <a:off x="4719110" y="1808561"/>
            <a:ext cx="408153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F2FDBE3-A80D-4379-930D-5FC1D86F6943}"/>
              </a:ext>
            </a:extLst>
          </p:cNvPr>
          <p:cNvCxnSpPr>
            <a:cxnSpLocks/>
          </p:cNvCxnSpPr>
          <p:nvPr/>
        </p:nvCxnSpPr>
        <p:spPr>
          <a:xfrm flipH="1">
            <a:off x="4719109" y="3799059"/>
            <a:ext cx="4081537"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id="{A72DB906-3EA4-4C90-8AC1-92665B70380A}"/>
              </a:ext>
            </a:extLst>
          </p:cNvPr>
          <p:cNvSpPr txBox="1"/>
          <p:nvPr/>
        </p:nvSpPr>
        <p:spPr>
          <a:xfrm>
            <a:off x="4827122" y="1772816"/>
            <a:ext cx="576064" cy="369332"/>
          </a:xfrm>
          <a:prstGeom prst="rect">
            <a:avLst/>
          </a:prstGeom>
          <a:noFill/>
        </p:spPr>
        <p:txBody>
          <a:bodyPr wrap="square" rtlCol="0">
            <a:spAutoFit/>
          </a:bodyPr>
          <a:lstStyle/>
          <a:p>
            <a:r>
              <a:rPr lang="en-US" altLang="zh-CN" dirty="0"/>
              <a:t>3°</a:t>
            </a:r>
            <a:endParaRPr lang="zh-CN" altLang="en-US" dirty="0"/>
          </a:p>
        </p:txBody>
      </p:sp>
      <p:sp>
        <p:nvSpPr>
          <p:cNvPr id="20" name="文本框 19">
            <a:extLst>
              <a:ext uri="{FF2B5EF4-FFF2-40B4-BE49-F238E27FC236}">
                <a16:creationId xmlns:a16="http://schemas.microsoft.com/office/drawing/2014/main" id="{E466B3A7-8231-4A7A-A4FD-EBD3AE18FD7E}"/>
              </a:ext>
            </a:extLst>
          </p:cNvPr>
          <p:cNvSpPr txBox="1"/>
          <p:nvPr/>
        </p:nvSpPr>
        <p:spPr>
          <a:xfrm>
            <a:off x="4827122" y="3721086"/>
            <a:ext cx="576064" cy="369332"/>
          </a:xfrm>
          <a:prstGeom prst="rect">
            <a:avLst/>
          </a:prstGeom>
          <a:noFill/>
        </p:spPr>
        <p:txBody>
          <a:bodyPr wrap="square" rtlCol="0">
            <a:spAutoFit/>
          </a:bodyPr>
          <a:lstStyle/>
          <a:p>
            <a:r>
              <a:rPr lang="en-US" altLang="zh-CN" dirty="0"/>
              <a:t>1°</a:t>
            </a:r>
            <a:endParaRPr lang="zh-CN" altLang="en-US" dirty="0"/>
          </a:p>
        </p:txBody>
      </p:sp>
    </p:spTree>
    <p:custDataLst>
      <p:tags r:id="rId1"/>
    </p:custDataLst>
    <p:extLst>
      <p:ext uri="{BB962C8B-B14F-4D97-AF65-F5344CB8AC3E}">
        <p14:creationId xmlns:p14="http://schemas.microsoft.com/office/powerpoint/2010/main" val="3365330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38</a:t>
            </a:fld>
            <a:endParaRPr lang="en-US"/>
          </a:p>
        </p:txBody>
      </p:sp>
      <p:pic>
        <p:nvPicPr>
          <p:cNvPr id="6" name="图片 5">
            <a:extLst>
              <a:ext uri="{FF2B5EF4-FFF2-40B4-BE49-F238E27FC236}">
                <a16:creationId xmlns:a16="http://schemas.microsoft.com/office/drawing/2014/main" id="{7CD0D8A7-BFAF-430C-9944-BE8B329242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1873" y="1779664"/>
            <a:ext cx="2924893" cy="1490805"/>
          </a:xfrm>
          <a:prstGeom prst="rect">
            <a:avLst/>
          </a:prstGeom>
        </p:spPr>
      </p:pic>
      <p:pic>
        <p:nvPicPr>
          <p:cNvPr id="10" name="图片 9">
            <a:extLst>
              <a:ext uri="{FF2B5EF4-FFF2-40B4-BE49-F238E27FC236}">
                <a16:creationId xmlns:a16="http://schemas.microsoft.com/office/drawing/2014/main" id="{8F9E9130-89F7-4128-8D43-08836410B8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3881" y="3392888"/>
            <a:ext cx="2852885" cy="1432787"/>
          </a:xfrm>
          <a:prstGeom prst="rect">
            <a:avLst/>
          </a:prstGeom>
        </p:spPr>
      </p:pic>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3079926" y="147320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3079926" y="1473206"/>
                <a:ext cx="72079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561524" y="14611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561524" y="1461127"/>
                <a:ext cx="720793" cy="369332"/>
              </a:xfrm>
              <a:prstGeom prst="rect">
                <a:avLst/>
              </a:prstGeom>
              <a:blipFill>
                <a:blip r:embed="rId6"/>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34A724D-F5D5-4180-A4A4-6B34D14D31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71935" y="1830459"/>
            <a:ext cx="3041246" cy="1598542"/>
          </a:xfrm>
          <a:prstGeom prst="rect">
            <a:avLst/>
          </a:prstGeom>
        </p:spPr>
      </p:pic>
      <p:pic>
        <p:nvPicPr>
          <p:cNvPr id="23" name="图片 22">
            <a:extLst>
              <a:ext uri="{FF2B5EF4-FFF2-40B4-BE49-F238E27FC236}">
                <a16:creationId xmlns:a16="http://schemas.microsoft.com/office/drawing/2014/main" id="{6E49548F-03B7-4A7D-BEBC-C4DE6E881F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1935" y="3429000"/>
            <a:ext cx="3016489" cy="1572045"/>
          </a:xfrm>
          <a:prstGeom prst="rect">
            <a:avLst/>
          </a:prstGeom>
        </p:spPr>
      </p:pic>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966D32D3-41DA-4BA6-9390-6AD5DA436FF4}"/>
                  </a:ext>
                </a:extLst>
              </p:cNvPr>
              <p:cNvSpPr txBox="1"/>
              <p:nvPr/>
            </p:nvSpPr>
            <p:spPr>
              <a:xfrm>
                <a:off x="807394" y="539954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频谱</m:t>
                      </m:r>
                    </m:oMath>
                  </m:oMathPara>
                </a14:m>
                <a:endParaRPr lang="zh-CN" altLang="en-US" dirty="0"/>
              </a:p>
            </p:txBody>
          </p:sp>
        </mc:Choice>
        <mc:Fallback>
          <p:sp>
            <p:nvSpPr>
              <p:cNvPr id="31" name="文本框 30">
                <a:extLst>
                  <a:ext uri="{FF2B5EF4-FFF2-40B4-BE49-F238E27FC236}">
                    <a16:creationId xmlns:a16="http://schemas.microsoft.com/office/drawing/2014/main" id="{966D32D3-41DA-4BA6-9390-6AD5DA436FF4}"/>
                  </a:ext>
                </a:extLst>
              </p:cNvPr>
              <p:cNvSpPr txBox="1">
                <a:spLocks noRot="1" noChangeAspect="1" noMove="1" noResize="1" noEditPoints="1" noAdjustHandles="1" noChangeArrowheads="1" noChangeShapeType="1" noTextEdit="1"/>
              </p:cNvSpPr>
              <p:nvPr/>
            </p:nvSpPr>
            <p:spPr>
              <a:xfrm>
                <a:off x="807394" y="5399546"/>
                <a:ext cx="720793" cy="369332"/>
              </a:xfrm>
              <a:prstGeom prst="rect">
                <a:avLst/>
              </a:prstGeom>
              <a:blipFill>
                <a:blip r:embed="rId9"/>
                <a:stretch>
                  <a:fillRect b="-7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E94CD0F2-1E4F-4497-985E-E56DE8CA8696}"/>
                  </a:ext>
                </a:extLst>
              </p:cNvPr>
              <p:cNvSpPr txBox="1"/>
              <p:nvPr/>
            </p:nvSpPr>
            <p:spPr>
              <a:xfrm>
                <a:off x="715912" y="3845690"/>
                <a:ext cx="903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滤波后</m:t>
                      </m:r>
                    </m:oMath>
                  </m:oMathPara>
                </a14:m>
                <a:endParaRPr lang="zh-CN" altLang="en-US" dirty="0"/>
              </a:p>
            </p:txBody>
          </p:sp>
        </mc:Choice>
        <mc:Fallback>
          <p:sp>
            <p:nvSpPr>
              <p:cNvPr id="32" name="文本框 31">
                <a:extLst>
                  <a:ext uri="{FF2B5EF4-FFF2-40B4-BE49-F238E27FC236}">
                    <a16:creationId xmlns:a16="http://schemas.microsoft.com/office/drawing/2014/main" id="{E94CD0F2-1E4F-4497-985E-E56DE8CA8696}"/>
                  </a:ext>
                </a:extLst>
              </p:cNvPr>
              <p:cNvSpPr txBox="1">
                <a:spLocks noRot="1" noChangeAspect="1" noMove="1" noResize="1" noEditPoints="1" noAdjustHandles="1" noChangeArrowheads="1" noChangeShapeType="1" noTextEdit="1"/>
              </p:cNvSpPr>
              <p:nvPr/>
            </p:nvSpPr>
            <p:spPr>
              <a:xfrm>
                <a:off x="715912" y="3845690"/>
                <a:ext cx="903760" cy="369332"/>
              </a:xfrm>
              <a:prstGeom prst="rect">
                <a:avLst/>
              </a:prstGeom>
              <a:blipFill>
                <a:blip r:embed="rId10"/>
                <a:stretch>
                  <a:fillRect l="-1961" b="-7813"/>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14C8696B-89E7-46D9-96AA-98948B92315D}"/>
              </a:ext>
            </a:extLst>
          </p:cNvPr>
          <p:cNvSpPr txBox="1"/>
          <p:nvPr/>
        </p:nvSpPr>
        <p:spPr>
          <a:xfrm>
            <a:off x="715911" y="2291834"/>
            <a:ext cx="9037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滤波前</a:t>
            </a:r>
          </a:p>
        </p:txBody>
      </p:sp>
      <p:pic>
        <p:nvPicPr>
          <p:cNvPr id="7" name="图片 6">
            <a:extLst>
              <a:ext uri="{FF2B5EF4-FFF2-40B4-BE49-F238E27FC236}">
                <a16:creationId xmlns:a16="http://schemas.microsoft.com/office/drawing/2014/main" id="{C7ED1F37-97C2-4D57-8CE8-7CBFB3490B6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47177" y="4920831"/>
            <a:ext cx="3066003" cy="1556408"/>
          </a:xfrm>
          <a:prstGeom prst="rect">
            <a:avLst/>
          </a:prstGeom>
        </p:spPr>
      </p:pic>
      <p:pic>
        <p:nvPicPr>
          <p:cNvPr id="9" name="图片 8">
            <a:extLst>
              <a:ext uri="{FF2B5EF4-FFF2-40B4-BE49-F238E27FC236}">
                <a16:creationId xmlns:a16="http://schemas.microsoft.com/office/drawing/2014/main" id="{B293FDD7-6AE6-41CB-BF91-A5C5D35A97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29437" y="4920831"/>
            <a:ext cx="3016489" cy="1465327"/>
          </a:xfrm>
          <a:prstGeom prst="rect">
            <a:avLst/>
          </a:prstGeom>
        </p:spPr>
      </p:pic>
    </p:spTree>
    <p:custDataLst>
      <p:tags r:id="rId1"/>
    </p:custDataLst>
    <p:extLst>
      <p:ext uri="{BB962C8B-B14F-4D97-AF65-F5344CB8AC3E}">
        <p14:creationId xmlns:p14="http://schemas.microsoft.com/office/powerpoint/2010/main" val="246275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（第一段）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39</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58193" y="1700808"/>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58193" y="1700808"/>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3624F94-5D5E-467C-8095-AA804A34E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6" y="2313347"/>
            <a:ext cx="2169487" cy="3764606"/>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212377" y="606448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=4.10e6</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212377" y="6064486"/>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56AF433-BC8C-4121-8349-A6D9C215D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787" y="2294986"/>
            <a:ext cx="2190134" cy="3773405"/>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08766" y="6054172"/>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=2.60e6</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08766" y="6054172"/>
                <a:ext cx="1584176" cy="369332"/>
              </a:xfrm>
              <a:prstGeom prst="rect">
                <a:avLst/>
              </a:prstGeom>
              <a:blipFill>
                <a:blip r:embed="rId8"/>
                <a:stretch>
                  <a:fillRect t="-4615" b="-2000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9B505BE-F714-448C-8189-0739C231C9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590" y="2282864"/>
            <a:ext cx="2190135" cy="3825572"/>
          </a:xfrm>
          <a:prstGeom prst="rect">
            <a:avLst/>
          </a:prstGeom>
        </p:spPr>
      </p:pic>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2190810-4BB3-4821-9647-5DFABF948F19}"/>
                  </a:ext>
                </a:extLst>
              </p:cNvPr>
              <p:cNvSpPr txBox="1"/>
              <p:nvPr/>
            </p:nvSpPr>
            <p:spPr>
              <a:xfrm>
                <a:off x="2536449" y="610843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=949e3</a:t>
                </a:r>
                <a:endParaRPr lang="zh-CN" altLang="en-US" dirty="0"/>
              </a:p>
            </p:txBody>
          </p:sp>
        </mc:Choice>
        <mc:Fallback>
          <p:sp>
            <p:nvSpPr>
              <p:cNvPr id="26" name="文本框 25">
                <a:extLst>
                  <a:ext uri="{FF2B5EF4-FFF2-40B4-BE49-F238E27FC236}">
                    <a16:creationId xmlns:a16="http://schemas.microsoft.com/office/drawing/2014/main" id="{02190810-4BB3-4821-9647-5DFABF948F19}"/>
                  </a:ext>
                </a:extLst>
              </p:cNvPr>
              <p:cNvSpPr txBox="1">
                <a:spLocks noRot="1" noChangeAspect="1" noMove="1" noResize="1" noEditPoints="1" noAdjustHandles="1" noChangeArrowheads="1" noChangeShapeType="1" noTextEdit="1"/>
              </p:cNvSpPr>
              <p:nvPr/>
            </p:nvSpPr>
            <p:spPr>
              <a:xfrm>
                <a:off x="2536449" y="6108436"/>
                <a:ext cx="1584176" cy="369332"/>
              </a:xfrm>
              <a:prstGeom prst="rect">
                <a:avLst/>
              </a:prstGeom>
              <a:blipFill>
                <a:blip r:embed="rId10"/>
                <a:stretch>
                  <a:fillRect t="-4615" b="-200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2030312-F98B-46EE-850B-68DF42DC05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84D9E7F-A85F-457B-B757-9651B79CA643}"/>
                  </a:ext>
                </a:extLst>
              </p:cNvPr>
              <p:cNvSpPr txBox="1"/>
              <p:nvPr/>
            </p:nvSpPr>
            <p:spPr>
              <a:xfrm>
                <a:off x="7347447"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=366e3</a:t>
                </a:r>
                <a:endParaRPr lang="zh-CN" altLang="en-US" dirty="0"/>
              </a:p>
            </p:txBody>
          </p:sp>
        </mc:Choice>
        <mc:Fallback>
          <p:sp>
            <p:nvSpPr>
              <p:cNvPr id="29" name="文本框 28">
                <a:extLst>
                  <a:ext uri="{FF2B5EF4-FFF2-40B4-BE49-F238E27FC236}">
                    <a16:creationId xmlns:a16="http://schemas.microsoft.com/office/drawing/2014/main" id="{D84D9E7F-A85F-457B-B757-9651B79CA643}"/>
                  </a:ext>
                </a:extLst>
              </p:cNvPr>
              <p:cNvSpPr txBox="1">
                <a:spLocks noRot="1" noChangeAspect="1" noMove="1" noResize="1" noEditPoints="1" noAdjustHandles="1" noChangeArrowheads="1" noChangeShapeType="1" noTextEdit="1"/>
              </p:cNvSpPr>
              <p:nvPr/>
            </p:nvSpPr>
            <p:spPr>
              <a:xfrm>
                <a:off x="7347447" y="6077953"/>
                <a:ext cx="1584176" cy="369332"/>
              </a:xfrm>
              <a:prstGeom prst="rect">
                <a:avLst/>
              </a:prstGeom>
              <a:blipFill>
                <a:blip r:embed="rId12"/>
                <a:stretch>
                  <a:fillRect t="-4615" b="-2000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D52FA0B7-D96F-4BB0-B65B-DBA763837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35" name="图片 34">
            <a:extLst>
              <a:ext uri="{FF2B5EF4-FFF2-40B4-BE49-F238E27FC236}">
                <a16:creationId xmlns:a16="http://schemas.microsoft.com/office/drawing/2014/main" id="{3C881666-C3A6-454C-84B1-58C008D9C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36" name="图片 35">
            <a:extLst>
              <a:ext uri="{FF2B5EF4-FFF2-40B4-BE49-F238E27FC236}">
                <a16:creationId xmlns:a16="http://schemas.microsoft.com/office/drawing/2014/main" id="{DE6DE5B5-B091-461D-B0B2-87F91AAE15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397330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42DAA3-47D7-4ECD-95FD-AD4D8AA2528E}"/>
              </a:ext>
            </a:extLst>
          </p:cNvPr>
          <p:cNvSpPr>
            <a:spLocks noGrp="1"/>
          </p:cNvSpPr>
          <p:nvPr>
            <p:ph type="title"/>
          </p:nvPr>
        </p:nvSpPr>
        <p:spPr/>
        <p:txBody>
          <a:bodyPr/>
          <a:lstStyle/>
          <a:p>
            <a:r>
              <a:rPr lang="zh-CN" altLang="en-US" dirty="0"/>
              <a:t>研究方法 </a:t>
            </a:r>
            <a:r>
              <a:rPr lang="en-US" altLang="zh-CN" dirty="0"/>
              <a:t>| </a:t>
            </a:r>
            <a:r>
              <a:rPr lang="zh-CN" altLang="en-US" sz="2800" dirty="0"/>
              <a:t>问题描述</a:t>
            </a:r>
          </a:p>
        </p:txBody>
      </p:sp>
      <p:sp>
        <p:nvSpPr>
          <p:cNvPr id="4" name="页脚占位符 3">
            <a:extLst>
              <a:ext uri="{FF2B5EF4-FFF2-40B4-BE49-F238E27FC236}">
                <a16:creationId xmlns:a16="http://schemas.microsoft.com/office/drawing/2014/main" id="{74B4F292-1604-4D97-A655-97BAE003F58B}"/>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D6F9CBD0-5622-4AEC-8B87-C7200B48AD3A}"/>
              </a:ext>
            </a:extLst>
          </p:cNvPr>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pic>
        <p:nvPicPr>
          <p:cNvPr id="6" name="内容占位符 5">
            <a:extLst>
              <a:ext uri="{FF2B5EF4-FFF2-40B4-BE49-F238E27FC236}">
                <a16:creationId xmlns:a16="http://schemas.microsoft.com/office/drawing/2014/main" id="{EC0B3759-F241-4EAB-96C8-78C3E166770E}"/>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437083" y="3888188"/>
            <a:ext cx="4173517" cy="2468563"/>
          </a:xfrm>
          <a:prstGeom prst="rect">
            <a:avLst/>
          </a:prstGeom>
          <a:noFill/>
          <a:ln>
            <a:noFill/>
          </a:ln>
        </p:spPr>
      </p:pic>
      <mc:AlternateContent xmlns:mc="http://schemas.openxmlformats.org/markup-compatibility/2006">
        <mc:Choice xmlns:a14="http://schemas.microsoft.com/office/drawing/2010/main" Requires="a14">
          <p:sp>
            <p:nvSpPr>
              <p:cNvPr id="7" name="内容占位符 1">
                <a:extLst>
                  <a:ext uri="{FF2B5EF4-FFF2-40B4-BE49-F238E27FC236}">
                    <a16:creationId xmlns:a16="http://schemas.microsoft.com/office/drawing/2014/main" id="{E9188025-BDAC-4D86-A118-D1EAC8510A80}"/>
                  </a:ext>
                </a:extLst>
              </p:cNvPr>
              <p:cNvSpPr txBox="1">
                <a:spLocks/>
              </p:cNvSpPr>
              <p:nvPr/>
            </p:nvSpPr>
            <p:spPr bwMode="auto">
              <a:xfrm>
                <a:off x="304800" y="1688555"/>
                <a:ext cx="8740942" cy="8082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4"/>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5"/>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0000"/>
                    </a:solidFill>
                    <a:highlight>
                      <a:srgbClr val="FF0000"/>
                    </a:highlight>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a:solidFill>
                      <a:srgbClr val="000000"/>
                    </a:solidFill>
                    <a:highlight>
                      <a:srgbClr val="FF0000"/>
                    </a:highlight>
                    <a:latin typeface="微软雅黑" panose="020B0503020204020204" pitchFamily="34" charset="-122"/>
                    <a:ea typeface="微软雅黑" panose="020B0503020204020204" pitchFamily="34" charset="-122"/>
                    <a:cs typeface="Times New Roman" panose="02020603050405020304" pitchFamily="18" charset="0"/>
                  </a:rPr>
                  <a:t>GRACE Follow-On</a:t>
                </a:r>
                <a:r>
                  <a:rPr lang="zh-CN" altLang="en-US" sz="2400" dirty="0">
                    <a:solidFill>
                      <a:srgbClr val="000000"/>
                    </a:solidFill>
                    <a:highlight>
                      <a:srgbClr val="FF0000"/>
                    </a:highlight>
                    <a:latin typeface="微软雅黑" panose="020B0503020204020204" pitchFamily="34" charset="-122"/>
                    <a:ea typeface="微软雅黑" panose="020B0503020204020204" pitchFamily="34" charset="-122"/>
                    <a:cs typeface="Times New Roman" panose="02020603050405020304" pitchFamily="18" charset="0"/>
                  </a:rPr>
                  <a:t>为例，</a:t>
                </a:r>
                <a:r>
                  <a:rPr lang="zh-CN" alt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定义观测方程如下：</a:t>
                </a:r>
                <a:endParaRPr lang="en-US" altLang="zh-CN" sz="32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b</m:t>
                      </m:r>
                      <m:r>
                        <a:rPr lang="en-US" altLang="zh-CN" sz="2800">
                          <a:latin typeface="Cambria Math" panose="02040503050406030204" pitchFamily="18" charset="0"/>
                        </a:rPr>
                        <m:t>=</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𝐴</m:t>
                          </m:r>
                        </m:sub>
                      </m:sSub>
                      <m:r>
                        <a:rPr lang="en-US" altLang="zh-CN" sz="2800" b="0" i="1" smtClean="0">
                          <a:latin typeface="Cambria Math" panose="02040503050406030204" pitchFamily="18" charset="0"/>
                        </a:rPr>
                        <m:t>)</m:t>
                      </m:r>
                      <m:r>
                        <a:rPr lang="en-US" altLang="zh-CN" sz="2800" i="1">
                          <a:latin typeface="Cambria Math" panose="02040503050406030204" pitchFamily="18" charset="0"/>
                        </a:rPr>
                        <m:t>𝑥</m:t>
                      </m:r>
                      <m:r>
                        <a:rPr lang="en-US" altLang="zh-CN" sz="2800">
                          <a:latin typeface="Cambria Math" panose="02040503050406030204" pitchFamily="18" charset="0"/>
                        </a:rPr>
                        <m:t>+</m:t>
                      </m:r>
                      <m:r>
                        <a:rPr lang="en-US" altLang="zh-CN" sz="2800" b="0" i="1" smtClean="0">
                          <a:latin typeface="Cambria Math" panose="02040503050406030204" pitchFamily="18" charset="0"/>
                        </a:rPr>
                        <m:t>𝑒</m:t>
                      </m:r>
                    </m:oMath>
                  </m:oMathPara>
                </a14:m>
                <a:endParaRPr lang="en-US" altLang="zh-CN"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zh-CN" altLang="en-US" sz="4000" dirty="0">
                  <a:latin typeface="微软雅黑" panose="020B0503020204020204" pitchFamily="34" charset="-122"/>
                  <a:ea typeface="微软雅黑" panose="020B0503020204020204" pitchFamily="34" charset="-122"/>
                </a:endParaRPr>
              </a:p>
            </p:txBody>
          </p:sp>
        </mc:Choice>
        <mc:Fallback>
          <p:sp>
            <p:nvSpPr>
              <p:cNvPr id="7" name="内容占位符 1">
                <a:extLst>
                  <a:ext uri="{FF2B5EF4-FFF2-40B4-BE49-F238E27FC236}">
                    <a16:creationId xmlns:a16="http://schemas.microsoft.com/office/drawing/2014/main" id="{E9188025-BDAC-4D86-A118-D1EAC8510A80}"/>
                  </a:ext>
                </a:extLst>
              </p:cNvPr>
              <p:cNvSpPr txBox="1">
                <a:spLocks noRot="1" noChangeAspect="1" noMove="1" noResize="1" noEditPoints="1" noAdjustHandles="1" noChangeArrowheads="1" noChangeShapeType="1" noTextEdit="1"/>
              </p:cNvSpPr>
              <p:nvPr/>
            </p:nvSpPr>
            <p:spPr bwMode="auto">
              <a:xfrm>
                <a:off x="304800" y="1688555"/>
                <a:ext cx="8740942" cy="808236"/>
              </a:xfrm>
              <a:prstGeom prst="rect">
                <a:avLst/>
              </a:prstGeom>
              <a:blipFill>
                <a:blip r:embed="rId6"/>
                <a:stretch>
                  <a:fillRect l="-1046" t="-6015" b="-3008"/>
                </a:stretch>
              </a:blipFill>
              <a:ln w="9525">
                <a:noFill/>
                <a:miter lim="800000"/>
                <a:headEnd/>
                <a:tailEnd/>
              </a:ln>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D2A5B47A-7CB8-4670-8F3B-4BEDEF60D439}"/>
              </a:ext>
            </a:extLst>
          </p:cNvPr>
          <p:cNvGraphicFramePr>
            <a:graphicFrameLocks noChangeAspect="1"/>
          </p:cNvGraphicFramePr>
          <p:nvPr>
            <p:extLst>
              <p:ext uri="{D42A27DB-BD31-4B8C-83A1-F6EECF244321}">
                <p14:modId xmlns:p14="http://schemas.microsoft.com/office/powerpoint/2010/main" val="1290992121"/>
              </p:ext>
            </p:extLst>
          </p:nvPr>
        </p:nvGraphicFramePr>
        <p:xfrm>
          <a:off x="395536" y="2742703"/>
          <a:ext cx="3649663" cy="468313"/>
        </p:xfrm>
        <a:graphic>
          <a:graphicData uri="http://schemas.openxmlformats.org/presentationml/2006/ole">
            <mc:AlternateContent xmlns:mc="http://schemas.openxmlformats.org/markup-compatibility/2006">
              <mc:Choice xmlns:v="urn:schemas-microsoft-com:vml" Requires="v">
                <p:oleObj spid="_x0000_s3179" name="AxMath" r:id="rId7" imgW="1931040" imgH="246960" progId="Equation.AxMath">
                  <p:embed/>
                </p:oleObj>
              </mc:Choice>
              <mc:Fallback>
                <p:oleObj name="AxMath" r:id="rId7" imgW="1931040" imgH="246960" progId="Equation.AxMath">
                  <p:embed/>
                  <p:pic>
                    <p:nvPicPr>
                      <p:cNvPr id="9" name="对象 8">
                        <a:extLst>
                          <a:ext uri="{FF2B5EF4-FFF2-40B4-BE49-F238E27FC236}">
                            <a16:creationId xmlns:a16="http://schemas.microsoft.com/office/drawing/2014/main" id="{4F890413-5CA1-4E46-9D1E-8630ABD7AC08}"/>
                          </a:ext>
                        </a:extLst>
                      </p:cNvPr>
                      <p:cNvPicPr/>
                      <p:nvPr/>
                    </p:nvPicPr>
                    <p:blipFill>
                      <a:blip r:embed="rId8"/>
                      <a:stretch>
                        <a:fillRect/>
                      </a:stretch>
                    </p:blipFill>
                    <p:spPr>
                      <a:xfrm>
                        <a:off x="395536" y="2742703"/>
                        <a:ext cx="3649663" cy="46831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4050930-B241-4371-846E-4A2197B5B779}"/>
              </a:ext>
            </a:extLst>
          </p:cNvPr>
          <p:cNvGraphicFramePr>
            <a:graphicFrameLocks noChangeAspect="1"/>
          </p:cNvGraphicFramePr>
          <p:nvPr>
            <p:extLst>
              <p:ext uri="{D42A27DB-BD31-4B8C-83A1-F6EECF244321}">
                <p14:modId xmlns:p14="http://schemas.microsoft.com/office/powerpoint/2010/main" val="4169657325"/>
              </p:ext>
            </p:extLst>
          </p:nvPr>
        </p:nvGraphicFramePr>
        <p:xfrm>
          <a:off x="336988" y="3211016"/>
          <a:ext cx="5343525" cy="546100"/>
        </p:xfrm>
        <a:graphic>
          <a:graphicData uri="http://schemas.openxmlformats.org/presentationml/2006/ole">
            <mc:AlternateContent xmlns:mc="http://schemas.openxmlformats.org/markup-compatibility/2006">
              <mc:Choice xmlns:v="urn:schemas-microsoft-com:vml" Requires="v">
                <p:oleObj spid="_x0000_s3180" name="AxMath" r:id="rId9" imgW="2950200" imgH="320400" progId="Equation.AxMath">
                  <p:embed/>
                </p:oleObj>
              </mc:Choice>
              <mc:Fallback>
                <p:oleObj name="AxMath" r:id="rId9" imgW="2950200" imgH="320400" progId="Equation.AxMath">
                  <p:embed/>
                  <p:pic>
                    <p:nvPicPr>
                      <p:cNvPr id="10" name="对象 9">
                        <a:extLst>
                          <a:ext uri="{FF2B5EF4-FFF2-40B4-BE49-F238E27FC236}">
                            <a16:creationId xmlns:a16="http://schemas.microsoft.com/office/drawing/2014/main" id="{FACCF6EC-B551-4150-95DA-B6381FCFBDFB}"/>
                          </a:ext>
                        </a:extLst>
                      </p:cNvPr>
                      <p:cNvPicPr/>
                      <p:nvPr/>
                    </p:nvPicPr>
                    <p:blipFill>
                      <a:blip r:embed="rId10"/>
                      <a:stretch>
                        <a:fillRect/>
                      </a:stretch>
                    </p:blipFill>
                    <p:spPr>
                      <a:xfrm>
                        <a:off x="336988" y="3211016"/>
                        <a:ext cx="5343525" cy="5461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4CDC7AA-F808-483F-BC01-34A10E8469B6}"/>
              </a:ext>
            </a:extLst>
          </p:cNvPr>
          <p:cNvGraphicFramePr>
            <a:graphicFrameLocks noChangeAspect="1"/>
          </p:cNvGraphicFramePr>
          <p:nvPr>
            <p:extLst>
              <p:ext uri="{D42A27DB-BD31-4B8C-83A1-F6EECF244321}">
                <p14:modId xmlns:p14="http://schemas.microsoft.com/office/powerpoint/2010/main" val="1750876748"/>
              </p:ext>
            </p:extLst>
          </p:nvPr>
        </p:nvGraphicFramePr>
        <p:xfrm>
          <a:off x="336988" y="3749580"/>
          <a:ext cx="2817639" cy="546099"/>
        </p:xfrm>
        <a:graphic>
          <a:graphicData uri="http://schemas.openxmlformats.org/presentationml/2006/ole">
            <mc:AlternateContent xmlns:mc="http://schemas.openxmlformats.org/markup-compatibility/2006">
              <mc:Choice xmlns:v="urn:schemas-microsoft-com:vml" Requires="v">
                <p:oleObj spid="_x0000_s3181" name="AxMath" r:id="rId11" imgW="1423440" imgH="321120" progId="Equation.AxMath">
                  <p:embed/>
                </p:oleObj>
              </mc:Choice>
              <mc:Fallback>
                <p:oleObj name="AxMath" r:id="rId11" imgW="1423440" imgH="321120" progId="Equation.AxMath">
                  <p:embed/>
                  <p:pic>
                    <p:nvPicPr>
                      <p:cNvPr id="12" name="对象 11">
                        <a:extLst>
                          <a:ext uri="{FF2B5EF4-FFF2-40B4-BE49-F238E27FC236}">
                            <a16:creationId xmlns:a16="http://schemas.microsoft.com/office/drawing/2014/main" id="{37835B3F-0E62-4031-A609-61A7A98D49C1}"/>
                          </a:ext>
                        </a:extLst>
                      </p:cNvPr>
                      <p:cNvPicPr/>
                      <p:nvPr/>
                    </p:nvPicPr>
                    <p:blipFill>
                      <a:blip r:embed="rId12"/>
                      <a:stretch>
                        <a:fillRect/>
                      </a:stretch>
                    </p:blipFill>
                    <p:spPr>
                      <a:xfrm>
                        <a:off x="336988" y="3749580"/>
                        <a:ext cx="2817639" cy="54609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1C724C-97DB-4B8E-98D6-1579E719ECC1}"/>
                  </a:ext>
                </a:extLst>
              </p:cNvPr>
              <p:cNvSpPr txBox="1"/>
              <p:nvPr/>
            </p:nvSpPr>
            <p:spPr>
              <a:xfrm>
                <a:off x="282282" y="4799303"/>
                <a:ext cx="5375713" cy="1262140"/>
              </a:xfrm>
              <a:prstGeom prst="rect">
                <a:avLst/>
              </a:prstGeom>
              <a:noFill/>
            </p:spPr>
            <p:txBody>
              <a:bodyPr wrap="square" rtlCol="0">
                <a:spAutoFit/>
              </a:bodyPr>
              <a:lstStyle/>
              <a:p>
                <a:r>
                  <a:rPr lang="zh-CN" altLang="en-US" dirty="0">
                    <a:highlight>
                      <a:srgbClr val="00FFFF"/>
                    </a:highlight>
                  </a:rPr>
                  <a:t>噪声源：</a:t>
                </a:r>
                <a:endParaRPr lang="en-US" altLang="zh-CN" dirty="0">
                  <a:highlight>
                    <a:srgbClr val="00FFFF"/>
                  </a:highlight>
                </a:endParaRPr>
              </a:p>
              <a:p>
                <a:pPr marL="342900" indent="-342900">
                  <a:buAutoNum type="arabicPeriod"/>
                </a:pPr>
                <a:r>
                  <a:rPr lang="zh-CN" altLang="en-US" dirty="0"/>
                  <a:t>姿态噪声（星敏感器，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𝑆𝑅𝐹</m:t>
                        </m:r>
                        <m:r>
                          <a:rPr lang="en-US" altLang="zh-CN" b="0" i="1" smtClean="0">
                            <a:latin typeface="Cambria Math" panose="02040503050406030204" pitchFamily="18" charset="0"/>
                          </a:rPr>
                          <m:t>→</m:t>
                        </m:r>
                        <m:r>
                          <a:rPr lang="en-US" altLang="zh-CN" b="0" i="1" smtClean="0">
                            <a:latin typeface="Cambria Math" panose="02040503050406030204" pitchFamily="18" charset="0"/>
                          </a:rPr>
                          <m:t>𝐺𝐶𝑅𝑆</m:t>
                        </m:r>
                      </m:sub>
                    </m:sSub>
                  </m:oMath>
                </a14:m>
                <a:r>
                  <a:rPr lang="zh-CN" altLang="en-US" dirty="0"/>
                  <a:t>）</a:t>
                </a:r>
                <a:endParaRPr lang="en-US" altLang="zh-CN" dirty="0"/>
              </a:p>
              <a:p>
                <a:pPr marL="342900" indent="-342900">
                  <a:buAutoNum type="arabicPeriod"/>
                </a:pPr>
                <a:r>
                  <a:rPr lang="en-US" altLang="zh-CN" dirty="0"/>
                  <a:t>KBR</a:t>
                </a:r>
                <a:r>
                  <a:rPr lang="zh-CN" altLang="en-US" dirty="0"/>
                  <a:t>测距噪声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𝑎𝑛𝑡</m:t>
                        </m:r>
                      </m:sub>
                    </m:sSub>
                  </m:oMath>
                </a14:m>
                <a:r>
                  <a:rPr lang="zh-CN" altLang="en-US" dirty="0"/>
                  <a:t>）</a:t>
                </a:r>
                <a:endParaRPr lang="en-US" altLang="zh-CN" dirty="0"/>
              </a:p>
              <a:p>
                <a:pPr marL="342900" indent="-342900">
                  <a:buAutoNum type="arabicPeriod"/>
                </a:pPr>
                <a:r>
                  <a:rPr lang="zh-CN" altLang="en-US" dirty="0"/>
                  <a:t>精密定轨噪声（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𝐶𝑂𝑀</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acc>
                      </m:e>
                      <m:sub>
                        <m:r>
                          <a:rPr lang="en-US" altLang="zh-CN" b="0" i="1" smtClean="0">
                            <a:latin typeface="Cambria Math" panose="02040503050406030204" pitchFamily="18" charset="0"/>
                          </a:rPr>
                          <m:t>12</m:t>
                        </m:r>
                      </m:sub>
                    </m:sSub>
                  </m:oMath>
                </a14:m>
                <a:r>
                  <a:rPr lang="zh-CN" altLang="en-US" dirty="0"/>
                  <a:t>）</a:t>
                </a:r>
              </a:p>
            </p:txBody>
          </p:sp>
        </mc:Choice>
        <mc:Fallback xmlns="">
          <p:sp>
            <p:nvSpPr>
              <p:cNvPr id="2" name="文本框 1">
                <a:extLst>
                  <a:ext uri="{FF2B5EF4-FFF2-40B4-BE49-F238E27FC236}">
                    <a16:creationId xmlns:a16="http://schemas.microsoft.com/office/drawing/2014/main" id="{A41C724C-97DB-4B8E-98D6-1579E719ECC1}"/>
                  </a:ext>
                </a:extLst>
              </p:cNvPr>
              <p:cNvSpPr txBox="1">
                <a:spLocks noRot="1" noChangeAspect="1" noMove="1" noResize="1" noEditPoints="1" noAdjustHandles="1" noChangeArrowheads="1" noChangeShapeType="1" noTextEdit="1"/>
              </p:cNvSpPr>
              <p:nvPr/>
            </p:nvSpPr>
            <p:spPr>
              <a:xfrm>
                <a:off x="282282" y="4799303"/>
                <a:ext cx="5375713" cy="1262140"/>
              </a:xfrm>
              <a:prstGeom prst="rect">
                <a:avLst/>
              </a:prstGeom>
              <a:blipFill>
                <a:blip r:embed="rId13"/>
                <a:stretch>
                  <a:fillRect l="-907" t="-2415" b="-48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AA1B40D-FDC8-4626-A2F3-BD9CA59F4A6D}"/>
                  </a:ext>
                </a:extLst>
              </p:cNvPr>
              <p:cNvSpPr txBox="1"/>
              <p:nvPr/>
            </p:nvSpPr>
            <p:spPr>
              <a:xfrm>
                <a:off x="4211960" y="2792193"/>
                <a:ext cx="244827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𝑎𝑛𝑡</m:t>
                        </m:r>
                      </m:sub>
                    </m:sSub>
                    <m:r>
                      <a:rPr lang="zh-CN" altLang="en-US" i="1">
                        <a:latin typeface="Cambria Math" panose="02040503050406030204" pitchFamily="18" charset="0"/>
                      </a:rPr>
                      <m:t>为</m:t>
                    </m:r>
                  </m:oMath>
                </a14:m>
                <a:r>
                  <a:rPr lang="zh-CN" altLang="en-US" dirty="0"/>
                  <a:t>机动带偏星间距</a:t>
                </a:r>
              </a:p>
            </p:txBody>
          </p:sp>
        </mc:Choice>
        <mc:Fallback xmlns="">
          <p:sp>
            <p:nvSpPr>
              <p:cNvPr id="12" name="文本框 11">
                <a:extLst>
                  <a:ext uri="{FF2B5EF4-FFF2-40B4-BE49-F238E27FC236}">
                    <a16:creationId xmlns:a16="http://schemas.microsoft.com/office/drawing/2014/main" id="{CAA1B40D-FDC8-4626-A2F3-BD9CA59F4A6D}"/>
                  </a:ext>
                </a:extLst>
              </p:cNvPr>
              <p:cNvSpPr txBox="1">
                <a:spLocks noRot="1" noChangeAspect="1" noMove="1" noResize="1" noEditPoints="1" noAdjustHandles="1" noChangeArrowheads="1" noChangeShapeType="1" noTextEdit="1"/>
              </p:cNvSpPr>
              <p:nvPr/>
            </p:nvSpPr>
            <p:spPr>
              <a:xfrm>
                <a:off x="4211960" y="2792193"/>
                <a:ext cx="2448272" cy="369332"/>
              </a:xfrm>
              <a:prstGeom prst="rect">
                <a:avLst/>
              </a:prstGeom>
              <a:blipFill>
                <a:blip r:embed="rId14"/>
                <a:stretch>
                  <a:fillRect t="-4615" r="-1478"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655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（第二段）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40</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=1.96e6</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=1.03e6</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9E51E93-2FCC-4C87-A196-580F34AF4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 y="2166144"/>
            <a:ext cx="2220878" cy="3787468"/>
          </a:xfrm>
          <a:prstGeom prst="rect">
            <a:avLst/>
          </a:prstGeom>
        </p:spPr>
      </p:pic>
      <p:pic>
        <p:nvPicPr>
          <p:cNvPr id="10" name="图片 9">
            <a:extLst>
              <a:ext uri="{FF2B5EF4-FFF2-40B4-BE49-F238E27FC236}">
                <a16:creationId xmlns:a16="http://schemas.microsoft.com/office/drawing/2014/main" id="{A6367669-C6C2-4276-BC10-761CC172CC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906" y="2142148"/>
            <a:ext cx="2220879" cy="3811464"/>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=660e3</a:t>
                </a:r>
                <a:endParaRPr lang="zh-CN" altLang="en-US" dirty="0"/>
              </a:p>
            </p:txBody>
          </p:sp>
        </mc:Choice>
        <mc:Fallback>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9"/>
                <a:stretch>
                  <a:fillRect t="-4615" b="-2000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A6BA025-FFF1-494D-AA4F-8E5BA918D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74841" y="2141375"/>
            <a:ext cx="2220879" cy="3811464"/>
          </a:xfrm>
          <a:prstGeom prst="rect">
            <a:avLst/>
          </a:prstGeom>
        </p:spPr>
      </p:pic>
      <p:pic>
        <p:nvPicPr>
          <p:cNvPr id="14" name="图片 13">
            <a:extLst>
              <a:ext uri="{FF2B5EF4-FFF2-40B4-BE49-F238E27FC236}">
                <a16:creationId xmlns:a16="http://schemas.microsoft.com/office/drawing/2014/main" id="{005FB070-425E-4CB3-8C19-C623245CF9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92499" y="2141365"/>
            <a:ext cx="2011531" cy="3811464"/>
          </a:xfrm>
          <a:prstGeom prst="rect">
            <a:avLst/>
          </a:prstGeom>
        </p:spPr>
      </p:pic>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=275e3</a:t>
                </a:r>
                <a:endParaRPr lang="zh-CN" altLang="en-US" dirty="0"/>
              </a:p>
            </p:txBody>
          </p:sp>
        </mc:Choice>
        <mc:Fallback>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12"/>
                <a:stretch>
                  <a:fillRect t="-6250" b="-218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14232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（第三段）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41</a:t>
            </a:fld>
            <a:endParaRPr 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=697e3</a:t>
                </a:r>
                <a:endParaRPr lang="zh-CN" altLang="en-US" dirty="0"/>
              </a:p>
            </p:txBody>
          </p:sp>
        </mc:Choice>
        <mc:Fallback>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=295e3</a:t>
                </a:r>
                <a:endParaRPr lang="zh-CN" altLang="en-US" dirty="0"/>
              </a:p>
            </p:txBody>
          </p:sp>
        </mc:Choice>
        <mc:Fallback>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=796e3</a:t>
                </a:r>
                <a:endParaRPr lang="zh-CN" altLang="en-US" dirty="0"/>
              </a:p>
            </p:txBody>
          </p:sp>
        </mc:Choice>
        <mc:Fallback>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=327e3</a:t>
                </a:r>
                <a:endParaRPr lang="zh-CN" altLang="en-US" dirty="0"/>
              </a:p>
            </p:txBody>
          </p:sp>
        </mc:Choice>
        <mc:Fallback>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AE52EB7A-8D8C-4FF3-B281-74B89827CD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p:pic>
        <p:nvPicPr>
          <p:cNvPr id="17" name="图片 16">
            <a:extLst>
              <a:ext uri="{FF2B5EF4-FFF2-40B4-BE49-F238E27FC236}">
                <a16:creationId xmlns:a16="http://schemas.microsoft.com/office/drawing/2014/main" id="{AA66617D-4318-4C01-BE30-1E5009C882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19" name="图片 18">
            <a:extLst>
              <a:ext uri="{FF2B5EF4-FFF2-40B4-BE49-F238E27FC236}">
                <a16:creationId xmlns:a16="http://schemas.microsoft.com/office/drawing/2014/main" id="{FC95304D-A5FD-4A0F-B8B1-47DBAC0898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23" name="图片 22">
            <a:extLst>
              <a:ext uri="{FF2B5EF4-FFF2-40B4-BE49-F238E27FC236}">
                <a16:creationId xmlns:a16="http://schemas.microsoft.com/office/drawing/2014/main" id="{9F59C025-5138-4C85-9B0F-4BCAD62F85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2362633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（第一段）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42</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3464884517"/>
              </p:ext>
            </p:extLst>
          </p:nvPr>
        </p:nvGraphicFramePr>
        <p:xfrm>
          <a:off x="215008" y="2132856"/>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0">
                  <a:extLst>
                    <a:ext uri="{9D8B030D-6E8A-4147-A177-3AD203B41FA5}">
                      <a16:colId xmlns:a16="http://schemas.microsoft.com/office/drawing/2014/main" val="29751390"/>
                    </a:ext>
                  </a:extLst>
                </a:gridCol>
                <a:gridCol w="1373410">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1.503</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1.494</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2e-3</a:t>
                      </a:r>
                      <a:endParaRPr lang="zh-CN" altLang="en-US" dirty="0"/>
                    </a:p>
                  </a:txBody>
                  <a:tcPr/>
                </a:tc>
                <a:tc>
                  <a:txBody>
                    <a:bodyPr/>
                    <a:lstStyle/>
                    <a:p>
                      <a:r>
                        <a:rPr lang="en-US" altLang="zh-CN" dirty="0"/>
                        <a:t>-112e-6</a:t>
                      </a:r>
                      <a:endParaRPr lang="zh-CN" altLang="en-US" dirty="0"/>
                    </a:p>
                  </a:txBody>
                  <a:tcPr/>
                </a:tc>
                <a:tc>
                  <a:txBody>
                    <a:bodyPr/>
                    <a:lstStyle/>
                    <a:p>
                      <a:r>
                        <a:rPr lang="en-US" altLang="zh-CN" dirty="0"/>
                        <a:t>-675e-6</a:t>
                      </a:r>
                      <a:endParaRPr lang="zh-CN" altLang="en-US" dirty="0"/>
                    </a:p>
                  </a:txBody>
                  <a:tcPr/>
                </a:tc>
                <a:tc>
                  <a:txBody>
                    <a:bodyPr/>
                    <a:lstStyle/>
                    <a:p>
                      <a:r>
                        <a:rPr lang="en-US" altLang="zh-CN" dirty="0"/>
                        <a:t>471e-6</a:t>
                      </a:r>
                      <a:endParaRPr lang="zh-CN" altLang="en-US" dirty="0"/>
                    </a:p>
                  </a:txBody>
                  <a:tcPr/>
                </a:tc>
                <a:tc>
                  <a:txBody>
                    <a:bodyPr/>
                    <a:lstStyle/>
                    <a:p>
                      <a:r>
                        <a:rPr lang="en-US" altLang="zh-CN" dirty="0"/>
                        <a:t>179e-6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1.5e-3</a:t>
                      </a:r>
                      <a:endParaRPr lang="zh-CN" altLang="en-US" dirty="0"/>
                    </a:p>
                  </a:txBody>
                  <a:tcPr/>
                </a:tc>
                <a:tc>
                  <a:txBody>
                    <a:bodyPr/>
                    <a:lstStyle/>
                    <a:p>
                      <a:r>
                        <a:rPr lang="en-US" altLang="zh-CN" dirty="0"/>
                        <a:t>101e-6</a:t>
                      </a:r>
                      <a:endParaRPr lang="zh-CN" altLang="en-US" dirty="0"/>
                    </a:p>
                  </a:txBody>
                  <a:tcPr/>
                </a:tc>
                <a:tc>
                  <a:txBody>
                    <a:bodyPr/>
                    <a:lstStyle/>
                    <a:p>
                      <a:r>
                        <a:rPr lang="en-US" altLang="zh-CN" dirty="0"/>
                        <a:t>477e-6</a:t>
                      </a:r>
                      <a:endParaRPr lang="zh-CN" altLang="en-US" dirty="0"/>
                    </a:p>
                  </a:txBody>
                  <a:tcPr/>
                </a:tc>
                <a:tc>
                  <a:txBody>
                    <a:bodyPr/>
                    <a:lstStyle/>
                    <a:p>
                      <a:r>
                        <a:rPr lang="en-US" altLang="zh-CN" dirty="0"/>
                        <a:t>289e-6</a:t>
                      </a:r>
                      <a:endParaRPr lang="zh-CN" altLang="en-US" dirty="0"/>
                    </a:p>
                  </a:txBody>
                  <a:tcPr/>
                </a:tc>
                <a:tc>
                  <a:txBody>
                    <a:bodyPr/>
                    <a:lstStyle/>
                    <a:p>
                      <a:r>
                        <a:rPr lang="en-US" altLang="zh-CN" dirty="0"/>
                        <a:t>94e-6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3395230588"/>
              </p:ext>
            </p:extLst>
          </p:nvPr>
        </p:nvGraphicFramePr>
        <p:xfrm>
          <a:off x="215005" y="4594593"/>
          <a:ext cx="8461448"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0">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174569681"/>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134e-6</a:t>
                      </a:r>
                      <a:endParaRPr lang="zh-CN" altLang="en-US" dirty="0"/>
                    </a:p>
                  </a:txBody>
                  <a:tcPr/>
                </a:tc>
                <a:tc>
                  <a:txBody>
                    <a:bodyPr/>
                    <a:lstStyle/>
                    <a:p>
                      <a:r>
                        <a:rPr lang="en-US" altLang="zh-CN" dirty="0"/>
                        <a:t>88e-6</a:t>
                      </a:r>
                      <a:endParaRPr lang="zh-CN" altLang="en-US" dirty="0"/>
                    </a:p>
                  </a:txBody>
                  <a:tcPr/>
                </a:tc>
                <a:tc>
                  <a:txBody>
                    <a:bodyPr/>
                    <a:lstStyle/>
                    <a:p>
                      <a:r>
                        <a:rPr lang="en-US" altLang="zh-CN" dirty="0"/>
                        <a:t>-487e-6</a:t>
                      </a:r>
                      <a:endParaRPr lang="zh-CN" altLang="en-US" dirty="0"/>
                    </a:p>
                  </a:txBody>
                  <a:tcPr/>
                </a:tc>
                <a:tc>
                  <a:txBody>
                    <a:bodyPr/>
                    <a:lstStyle/>
                    <a:p>
                      <a:r>
                        <a:rPr lang="en-US" altLang="zh-CN" dirty="0"/>
                        <a:t>179e-5</a:t>
                      </a:r>
                      <a:endParaRPr lang="zh-CN" altLang="en-US" dirty="0"/>
                    </a:p>
                  </a:txBody>
                  <a:tcPr/>
                </a:tc>
                <a:tc>
                  <a:txBody>
                    <a:bodyPr/>
                    <a:lstStyle/>
                    <a:p>
                      <a:r>
                        <a:rPr lang="en-US" altLang="zh-CN" dirty="0"/>
                        <a:t>133e-6</a:t>
                      </a:r>
                      <a:endParaRPr lang="zh-CN" altLang="en-US" dirty="0"/>
                    </a:p>
                  </a:txBody>
                  <a:tcPr/>
                </a:tc>
                <a:extLst>
                  <a:ext uri="{0D108BD9-81ED-4DB2-BD59-A6C34878D82A}">
                    <a16:rowId xmlns:a16="http://schemas.microsoft.com/office/drawing/2014/main" val="2062783098"/>
                  </a:ext>
                </a:extLst>
              </a:tr>
              <a:tr h="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63e-6</a:t>
                      </a:r>
                      <a:endParaRPr lang="zh-CN" altLang="en-US" dirty="0"/>
                    </a:p>
                  </a:txBody>
                  <a:tcPr/>
                </a:tc>
                <a:tc>
                  <a:txBody>
                    <a:bodyPr/>
                    <a:lstStyle/>
                    <a:p>
                      <a:r>
                        <a:rPr lang="en-US" altLang="zh-CN" dirty="0"/>
                        <a:t>33e-6</a:t>
                      </a:r>
                      <a:endParaRPr lang="zh-CN" altLang="en-US" dirty="0"/>
                    </a:p>
                  </a:txBody>
                  <a:tcPr/>
                </a:tc>
                <a:tc>
                  <a:txBody>
                    <a:bodyPr/>
                    <a:lstStyle/>
                    <a:p>
                      <a:r>
                        <a:rPr lang="en-US" altLang="zh-CN" dirty="0"/>
                        <a:t>352e-6</a:t>
                      </a:r>
                      <a:endParaRPr lang="zh-CN" altLang="en-US" dirty="0"/>
                    </a:p>
                  </a:txBody>
                  <a:tcPr/>
                </a:tc>
                <a:tc>
                  <a:txBody>
                    <a:bodyPr/>
                    <a:lstStyle/>
                    <a:p>
                      <a:r>
                        <a:rPr lang="en-US" altLang="zh-CN" dirty="0"/>
                        <a:t>93e-6</a:t>
                      </a:r>
                      <a:endParaRPr lang="zh-CN" altLang="en-US" dirty="0"/>
                    </a:p>
                  </a:txBody>
                  <a:tcPr/>
                </a:tc>
                <a:tc>
                  <a:txBody>
                    <a:bodyPr/>
                    <a:lstStyle/>
                    <a:p>
                      <a:r>
                        <a:rPr lang="en-US" altLang="zh-CN" dirty="0"/>
                        <a:t>66e-6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685627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（第二段）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Times New Roman"/>
                <a:ea typeface="微软雅黑"/>
                <a:cs typeface="+mn-cs"/>
              </a:rPr>
              <a:t>低低卫卫跟踪重力卫星相位中心矢量反演</a:t>
            </a:r>
            <a:endParaRPr kumimoji="0" lang="en-US" altLang="zh-CN" sz="1200" b="0" i="0" u="none" strike="noStrike" kern="1200" cap="none" spc="0" normalizeH="0" baseline="0" noProof="0" dirty="0">
              <a:ln>
                <a:noFill/>
              </a:ln>
              <a:solidFill>
                <a:srgbClr val="FFFFFF"/>
              </a:solidFill>
              <a:effectLst/>
              <a:uLnTx/>
              <a:uFillTx/>
              <a:latin typeface="Times New Roman"/>
              <a:ea typeface="微软雅黑"/>
              <a:cs typeface="+mn-cs"/>
            </a:endParaRPr>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7FEBF-A170-470C-A369-F0D066FB58E5}" type="slidenum">
              <a:rPr kumimoji="0" lang="en-US" sz="1200" b="0" i="0" u="none" strike="noStrike" kern="1200" cap="none" spc="0" normalizeH="0" baseline="0" noProof="0" smtClean="0">
                <a:ln>
                  <a:noFill/>
                </a:ln>
                <a:solidFill>
                  <a:srgbClr val="FFFFFF"/>
                </a:solidFill>
                <a:effectLst/>
                <a:uLnTx/>
                <a:uFillTx/>
                <a:latin typeface="Times New Roman"/>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rgbClr val="FFFFFF"/>
              </a:solidFill>
              <a:effectLst/>
              <a:uLnTx/>
              <a:uFillTx/>
              <a:latin typeface="Times New Roman"/>
              <a:ea typeface="微软雅黑"/>
              <a:cs typeface="+mn-cs"/>
            </a:endParaRPr>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714437755"/>
              </p:ext>
            </p:extLst>
          </p:nvPr>
        </p:nvGraphicFramePr>
        <p:xfrm>
          <a:off x="215007" y="2132856"/>
          <a:ext cx="8461451"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7">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1014211637"/>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1.494</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2.66e-3</a:t>
                      </a:r>
                      <a:endParaRPr lang="zh-CN" altLang="en-US" dirty="0"/>
                    </a:p>
                  </a:txBody>
                  <a:tcPr/>
                </a:tc>
                <a:tc>
                  <a:txBody>
                    <a:bodyPr/>
                    <a:lstStyle/>
                    <a:p>
                      <a:r>
                        <a:rPr lang="en-US" altLang="zh-CN" dirty="0"/>
                        <a:t>1.89e-6</a:t>
                      </a:r>
                      <a:endParaRPr lang="zh-CN" altLang="en-US" dirty="0"/>
                    </a:p>
                  </a:txBody>
                  <a:tcPr/>
                </a:tc>
                <a:tc>
                  <a:txBody>
                    <a:bodyPr/>
                    <a:lstStyle/>
                    <a:p>
                      <a:r>
                        <a:rPr lang="en-US" altLang="zh-CN" dirty="0"/>
                        <a:t>3.32e-3</a:t>
                      </a:r>
                      <a:endParaRPr lang="zh-CN" altLang="en-US" dirty="0"/>
                    </a:p>
                  </a:txBody>
                  <a:tcPr/>
                </a:tc>
                <a:tc>
                  <a:txBody>
                    <a:bodyPr/>
                    <a:lstStyle/>
                    <a:p>
                      <a:r>
                        <a:rPr lang="en-US" altLang="zh-CN" dirty="0"/>
                        <a:t>-2.76e-6</a:t>
                      </a:r>
                      <a:endParaRPr lang="zh-CN" altLang="en-US" dirty="0"/>
                    </a:p>
                  </a:txBody>
                  <a:tcPr/>
                </a:tc>
                <a:tc>
                  <a:txBody>
                    <a:bodyPr/>
                    <a:lstStyle/>
                    <a:p>
                      <a:r>
                        <a:rPr lang="en-US" altLang="zh-CN" dirty="0"/>
                        <a:t>-435e-9</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1.75e-3</a:t>
                      </a:r>
                      <a:endParaRPr lang="zh-CN" altLang="en-US" dirty="0"/>
                    </a:p>
                  </a:txBody>
                  <a:tcPr/>
                </a:tc>
                <a:tc>
                  <a:txBody>
                    <a:bodyPr/>
                    <a:lstStyle/>
                    <a:p>
                      <a:r>
                        <a:rPr lang="en-US" altLang="zh-CN" dirty="0"/>
                        <a:t>25e-6</a:t>
                      </a:r>
                      <a:endParaRPr lang="zh-CN" altLang="en-US" dirty="0"/>
                    </a:p>
                  </a:txBody>
                  <a:tcPr/>
                </a:tc>
                <a:tc>
                  <a:txBody>
                    <a:bodyPr/>
                    <a:lstStyle/>
                    <a:p>
                      <a:r>
                        <a:rPr lang="en-US" altLang="zh-CN" dirty="0"/>
                        <a:t>2.18e-3</a:t>
                      </a:r>
                      <a:endParaRPr lang="zh-CN" altLang="en-US" dirty="0"/>
                    </a:p>
                  </a:txBody>
                  <a:tcPr/>
                </a:tc>
                <a:tc>
                  <a:txBody>
                    <a:bodyPr/>
                    <a:lstStyle/>
                    <a:p>
                      <a:r>
                        <a:rPr lang="en-US" altLang="zh-CN" dirty="0"/>
                        <a:t>28e-6</a:t>
                      </a:r>
                      <a:endParaRPr lang="zh-CN" altLang="en-US" dirty="0"/>
                    </a:p>
                  </a:txBody>
                  <a:tcPr/>
                </a:tc>
                <a:tc>
                  <a:txBody>
                    <a:bodyPr/>
                    <a:lstStyle/>
                    <a:p>
                      <a:r>
                        <a:rPr lang="en-US" altLang="zh-CN" dirty="0"/>
                        <a:t>25e-6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3649728805"/>
              </p:ext>
            </p:extLst>
          </p:nvPr>
        </p:nvGraphicFramePr>
        <p:xfrm>
          <a:off x="215007" y="4594593"/>
          <a:ext cx="846144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499222854"/>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-94e-6</a:t>
                      </a:r>
                      <a:endParaRPr lang="zh-CN" altLang="en-US" dirty="0"/>
                    </a:p>
                  </a:txBody>
                  <a:tcPr/>
                </a:tc>
                <a:tc>
                  <a:txBody>
                    <a:bodyPr/>
                    <a:lstStyle/>
                    <a:p>
                      <a:r>
                        <a:rPr lang="en-US" altLang="zh-CN" dirty="0"/>
                        <a:t>-60e-6</a:t>
                      </a:r>
                      <a:endParaRPr lang="zh-CN" altLang="en-US" dirty="0"/>
                    </a:p>
                  </a:txBody>
                  <a:tcPr/>
                </a:tc>
                <a:tc>
                  <a:txBody>
                    <a:bodyPr/>
                    <a:lstStyle/>
                    <a:p>
                      <a:r>
                        <a:rPr lang="en-US" altLang="zh-CN" dirty="0"/>
                        <a:t>-253e-6</a:t>
                      </a:r>
                      <a:endParaRPr lang="zh-CN" altLang="en-US" dirty="0"/>
                    </a:p>
                  </a:txBody>
                  <a:tcPr/>
                </a:tc>
                <a:tc>
                  <a:txBody>
                    <a:bodyPr/>
                    <a:lstStyle/>
                    <a:p>
                      <a:r>
                        <a:rPr lang="en-US" altLang="zh-CN" dirty="0"/>
                        <a:t>-32e-6</a:t>
                      </a:r>
                      <a:endParaRPr lang="zh-CN" altLang="en-US" dirty="0"/>
                    </a:p>
                  </a:txBody>
                  <a:tcPr/>
                </a:tc>
                <a:tc>
                  <a:txBody>
                    <a:bodyPr/>
                    <a:lstStyle/>
                    <a:p>
                      <a:r>
                        <a:rPr lang="en-US" altLang="zh-CN" dirty="0"/>
                        <a:t>-62e-6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89e-6</a:t>
                      </a:r>
                      <a:endParaRPr lang="zh-CN" altLang="en-US" dirty="0"/>
                    </a:p>
                  </a:txBody>
                  <a:tcPr/>
                </a:tc>
                <a:tc>
                  <a:txBody>
                    <a:bodyPr/>
                    <a:lstStyle/>
                    <a:p>
                      <a:r>
                        <a:rPr lang="en-US" altLang="zh-CN" dirty="0"/>
                        <a:t>67e-6</a:t>
                      </a:r>
                      <a:endParaRPr lang="zh-CN" altLang="en-US" dirty="0"/>
                    </a:p>
                  </a:txBody>
                  <a:tcPr/>
                </a:tc>
                <a:tc>
                  <a:txBody>
                    <a:bodyPr/>
                    <a:lstStyle/>
                    <a:p>
                      <a:r>
                        <a:rPr lang="en-US" altLang="zh-CN" dirty="0"/>
                        <a:t>196e-6</a:t>
                      </a:r>
                      <a:endParaRPr lang="zh-CN" altLang="en-US" dirty="0"/>
                    </a:p>
                  </a:txBody>
                  <a:tcPr/>
                </a:tc>
                <a:tc>
                  <a:txBody>
                    <a:bodyPr/>
                    <a:lstStyle/>
                    <a:p>
                      <a:r>
                        <a:rPr lang="en-US" altLang="zh-CN" dirty="0"/>
                        <a:t>48e-6</a:t>
                      </a:r>
                      <a:endParaRPr lang="zh-CN" altLang="en-US" dirty="0"/>
                    </a:p>
                  </a:txBody>
                  <a:tcPr/>
                </a:tc>
                <a:tc>
                  <a:txBody>
                    <a:bodyPr/>
                    <a:lstStyle/>
                    <a:p>
                      <a:r>
                        <a:rPr lang="en-US" altLang="zh-CN" dirty="0"/>
                        <a:t>46e-6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3000s</a:t>
            </a:r>
          </a:p>
        </p:txBody>
      </p:sp>
    </p:spTree>
    <p:extLst>
      <p:ext uri="{BB962C8B-B14F-4D97-AF65-F5344CB8AC3E}">
        <p14:creationId xmlns:p14="http://schemas.microsoft.com/office/powerpoint/2010/main" val="3411272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（第三段）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44</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574144695"/>
              </p:ext>
            </p:extLst>
          </p:nvPr>
        </p:nvGraphicFramePr>
        <p:xfrm>
          <a:off x="215007" y="2132856"/>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1.488</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1.488</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1.497</a:t>
                      </a:r>
                      <a:endParaRPr lang="zh-CN" altLang="en-US" dirty="0"/>
                    </a:p>
                  </a:txBody>
                  <a:tcPr/>
                </a:tc>
                <a:extLst>
                  <a:ext uri="{0D108BD9-81ED-4DB2-BD59-A6C34878D82A}">
                    <a16:rowId xmlns:a16="http://schemas.microsoft.com/office/drawing/2014/main" val="3037856044"/>
                  </a:ext>
                </a:extLst>
              </a:tr>
              <a:tr h="122416">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-30e-3</a:t>
                      </a:r>
                      <a:endParaRPr lang="zh-CN" altLang="en-US" dirty="0"/>
                    </a:p>
                  </a:txBody>
                  <a:tcPr/>
                </a:tc>
                <a:tc>
                  <a:txBody>
                    <a:bodyPr/>
                    <a:lstStyle/>
                    <a:p>
                      <a:r>
                        <a:rPr lang="en-US" altLang="zh-CN" dirty="0"/>
                        <a:t>-119e-6</a:t>
                      </a:r>
                      <a:endParaRPr lang="zh-CN" altLang="en-US" dirty="0"/>
                    </a:p>
                  </a:txBody>
                  <a:tcPr/>
                </a:tc>
                <a:tc>
                  <a:txBody>
                    <a:bodyPr/>
                    <a:lstStyle/>
                    <a:p>
                      <a:r>
                        <a:rPr lang="en-US" altLang="zh-CN" dirty="0"/>
                        <a:t>-10e-3</a:t>
                      </a:r>
                      <a:endParaRPr lang="zh-CN" altLang="en-US" dirty="0"/>
                    </a:p>
                  </a:txBody>
                  <a:tcPr/>
                </a:tc>
                <a:tc>
                  <a:txBody>
                    <a:bodyPr/>
                    <a:lstStyle/>
                    <a:p>
                      <a:r>
                        <a:rPr lang="en-US" altLang="zh-CN" dirty="0"/>
                        <a:t>66e-6</a:t>
                      </a:r>
                      <a:endParaRPr lang="zh-CN" altLang="en-US" dirty="0"/>
                    </a:p>
                  </a:txBody>
                  <a:tcPr/>
                </a:tc>
                <a:tc>
                  <a:txBody>
                    <a:bodyPr/>
                    <a:lstStyle/>
                    <a:p>
                      <a:r>
                        <a:rPr lang="en-US" altLang="zh-CN" dirty="0"/>
                        <a:t>-26e-6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20e-3</a:t>
                      </a:r>
                      <a:endParaRPr lang="zh-CN" altLang="en-US" dirty="0"/>
                    </a:p>
                  </a:txBody>
                  <a:tcPr/>
                </a:tc>
                <a:tc>
                  <a:txBody>
                    <a:bodyPr/>
                    <a:lstStyle/>
                    <a:p>
                      <a:r>
                        <a:rPr lang="en-US" altLang="zh-CN" dirty="0"/>
                        <a:t>106e-6</a:t>
                      </a:r>
                      <a:endParaRPr lang="zh-CN" altLang="en-US" dirty="0"/>
                    </a:p>
                  </a:txBody>
                  <a:tcPr/>
                </a:tc>
                <a:tc>
                  <a:txBody>
                    <a:bodyPr/>
                    <a:lstStyle/>
                    <a:p>
                      <a:r>
                        <a:rPr lang="en-US" altLang="zh-CN" dirty="0"/>
                        <a:t>6e-3</a:t>
                      </a:r>
                      <a:endParaRPr lang="zh-CN" altLang="en-US" dirty="0"/>
                    </a:p>
                  </a:txBody>
                  <a:tcPr/>
                </a:tc>
                <a:tc>
                  <a:txBody>
                    <a:bodyPr/>
                    <a:lstStyle/>
                    <a:p>
                      <a:r>
                        <a:rPr lang="en-US" altLang="zh-CN" dirty="0"/>
                        <a:t>18e-6</a:t>
                      </a:r>
                      <a:endParaRPr lang="zh-CN" altLang="en-US" dirty="0"/>
                    </a:p>
                  </a:txBody>
                  <a:tcPr/>
                </a:tc>
                <a:tc>
                  <a:txBody>
                    <a:bodyPr/>
                    <a:lstStyle/>
                    <a:p>
                      <a:r>
                        <a:rPr lang="en-US" altLang="zh-CN" dirty="0"/>
                        <a:t>46e-6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2108665017"/>
              </p:ext>
            </p:extLst>
          </p:nvPr>
        </p:nvGraphicFramePr>
        <p:xfrm>
          <a:off x="215006" y="4594593"/>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1.502</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-2e-3</a:t>
                      </a:r>
                      <a:endParaRPr lang="zh-CN" altLang="en-US" dirty="0"/>
                    </a:p>
                  </a:txBody>
                  <a:tcPr/>
                </a:tc>
                <a:tc>
                  <a:txBody>
                    <a:bodyPr/>
                    <a:lstStyle/>
                    <a:p>
                      <a:r>
                        <a:rPr lang="en-US" altLang="zh-CN" dirty="0"/>
                        <a:t>-60e-6</a:t>
                      </a:r>
                      <a:endParaRPr lang="zh-CN" altLang="en-US" dirty="0"/>
                    </a:p>
                  </a:txBody>
                  <a:tcPr/>
                </a:tc>
                <a:tc>
                  <a:txBody>
                    <a:bodyPr/>
                    <a:lstStyle/>
                    <a:p>
                      <a:r>
                        <a:rPr lang="en-US" altLang="zh-CN" dirty="0"/>
                        <a:t>-14e-6</a:t>
                      </a:r>
                      <a:endParaRPr lang="zh-CN" altLang="en-US" dirty="0"/>
                    </a:p>
                  </a:txBody>
                  <a:tcPr/>
                </a:tc>
                <a:tc>
                  <a:txBody>
                    <a:bodyPr/>
                    <a:lstStyle/>
                    <a:p>
                      <a:r>
                        <a:rPr lang="en-US" altLang="zh-CN" dirty="0"/>
                        <a:t>39e-6</a:t>
                      </a:r>
                      <a:endParaRPr lang="zh-CN" altLang="en-US" dirty="0"/>
                    </a:p>
                  </a:txBody>
                  <a:tcPr/>
                </a:tc>
                <a:tc>
                  <a:txBody>
                    <a:bodyPr/>
                    <a:lstStyle/>
                    <a:p>
                      <a:r>
                        <a:rPr lang="en-US" altLang="zh-CN" dirty="0"/>
                        <a:t>-11e-6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1.7e-3</a:t>
                      </a:r>
                      <a:endParaRPr lang="zh-CN" altLang="en-US" dirty="0"/>
                    </a:p>
                  </a:txBody>
                  <a:tcPr/>
                </a:tc>
                <a:tc>
                  <a:txBody>
                    <a:bodyPr/>
                    <a:lstStyle/>
                    <a:p>
                      <a:r>
                        <a:rPr lang="en-US" altLang="zh-CN" dirty="0"/>
                        <a:t>67e-6</a:t>
                      </a:r>
                      <a:endParaRPr lang="zh-CN" altLang="en-US" dirty="0"/>
                    </a:p>
                  </a:txBody>
                  <a:tcPr/>
                </a:tc>
                <a:tc>
                  <a:txBody>
                    <a:bodyPr/>
                    <a:lstStyle/>
                    <a:p>
                      <a:r>
                        <a:rPr lang="en-US" altLang="zh-CN" dirty="0"/>
                        <a:t>36e-6</a:t>
                      </a:r>
                      <a:endParaRPr lang="zh-CN" altLang="en-US" dirty="0"/>
                    </a:p>
                  </a:txBody>
                  <a:tcPr/>
                </a:tc>
                <a:tc>
                  <a:txBody>
                    <a:bodyPr/>
                    <a:lstStyle/>
                    <a:p>
                      <a:r>
                        <a:rPr lang="en-US" altLang="zh-CN" dirty="0"/>
                        <a:t>356e-9</a:t>
                      </a:r>
                      <a:endParaRPr lang="zh-CN" altLang="en-US" dirty="0"/>
                    </a:p>
                  </a:txBody>
                  <a:tcPr/>
                </a:tc>
                <a:tc>
                  <a:txBody>
                    <a:bodyPr/>
                    <a:lstStyle/>
                    <a:p>
                      <a:r>
                        <a:rPr lang="en-US" altLang="zh-CN" dirty="0"/>
                        <a:t>41e-6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1743779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45</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2187986355"/>
              </p:ext>
            </p:extLst>
          </p:nvPr>
        </p:nvGraphicFramePr>
        <p:xfrm>
          <a:off x="1027980" y="2159670"/>
          <a:ext cx="708803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1.494</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179e-6</a:t>
                      </a:r>
                      <a:endParaRPr lang="zh-CN" altLang="en-US" dirty="0"/>
                    </a:p>
                  </a:txBody>
                  <a:tcPr/>
                </a:tc>
                <a:tc>
                  <a:txBody>
                    <a:bodyPr/>
                    <a:lstStyle/>
                    <a:p>
                      <a:r>
                        <a:rPr lang="en-US" altLang="zh-CN" dirty="0"/>
                        <a:t>-435e-9</a:t>
                      </a:r>
                      <a:endParaRPr lang="zh-CN" altLang="en-US" dirty="0"/>
                    </a:p>
                  </a:txBody>
                  <a:tcPr/>
                </a:tc>
                <a:tc>
                  <a:txBody>
                    <a:bodyPr/>
                    <a:lstStyle/>
                    <a:p>
                      <a:r>
                        <a:rPr lang="en-US" altLang="zh-CN" dirty="0"/>
                        <a:t>-26e-6</a:t>
                      </a:r>
                      <a:endParaRPr lang="zh-CN" altLang="en-US" dirty="0"/>
                    </a:p>
                  </a:txBody>
                  <a:tcPr/>
                </a:tc>
                <a:tc>
                  <a:txBody>
                    <a:bodyPr/>
                    <a:lstStyle/>
                    <a:p>
                      <a:r>
                        <a:rPr lang="en-US" altLang="zh-CN" dirty="0"/>
                        <a:t>-13e-6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94e-6</a:t>
                      </a:r>
                      <a:endParaRPr lang="zh-CN" altLang="en-US" dirty="0"/>
                    </a:p>
                  </a:txBody>
                  <a:tcPr/>
                </a:tc>
                <a:tc>
                  <a:txBody>
                    <a:bodyPr/>
                    <a:lstStyle/>
                    <a:p>
                      <a:r>
                        <a:rPr lang="en-US" altLang="zh-CN" dirty="0"/>
                        <a:t>25e-6</a:t>
                      </a:r>
                      <a:endParaRPr lang="zh-CN" altLang="en-US" dirty="0"/>
                    </a:p>
                  </a:txBody>
                  <a:tcPr/>
                </a:tc>
                <a:tc>
                  <a:txBody>
                    <a:bodyPr/>
                    <a:lstStyle/>
                    <a:p>
                      <a:r>
                        <a:rPr lang="en-US" altLang="zh-CN" dirty="0"/>
                        <a:t>46e-6</a:t>
                      </a:r>
                      <a:endParaRPr lang="zh-CN" altLang="en-US" dirty="0"/>
                    </a:p>
                  </a:txBody>
                  <a:tcPr/>
                </a:tc>
                <a:tc>
                  <a:txBody>
                    <a:bodyPr/>
                    <a:lstStyle/>
                    <a:p>
                      <a:r>
                        <a:rPr lang="en-US" altLang="zh-CN" dirty="0"/>
                        <a:t>32e-6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1027980" y="1790338"/>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extLst>
              <p:ext uri="{D42A27DB-BD31-4B8C-83A1-F6EECF244321}">
                <p14:modId xmlns:p14="http://schemas.microsoft.com/office/powerpoint/2010/main" val="4166096793"/>
              </p:ext>
            </p:extLst>
          </p:nvPr>
        </p:nvGraphicFramePr>
        <p:xfrm>
          <a:off x="1027980" y="4320762"/>
          <a:ext cx="7088039"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1.501</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133e-6</a:t>
                      </a:r>
                      <a:endParaRPr lang="zh-CN" altLang="en-US" dirty="0"/>
                    </a:p>
                  </a:txBody>
                  <a:tcPr/>
                </a:tc>
                <a:tc>
                  <a:txBody>
                    <a:bodyPr/>
                    <a:lstStyle/>
                    <a:p>
                      <a:r>
                        <a:rPr lang="en-US" altLang="zh-CN" dirty="0"/>
                        <a:t>-32e-6</a:t>
                      </a:r>
                      <a:endParaRPr lang="zh-CN" altLang="en-US" dirty="0"/>
                    </a:p>
                  </a:txBody>
                  <a:tcPr/>
                </a:tc>
                <a:tc>
                  <a:txBody>
                    <a:bodyPr/>
                    <a:lstStyle/>
                    <a:p>
                      <a:r>
                        <a:rPr lang="en-US" altLang="zh-CN" dirty="0"/>
                        <a:t>-11e-6</a:t>
                      </a:r>
                      <a:endParaRPr lang="zh-CN" altLang="en-US" dirty="0"/>
                    </a:p>
                  </a:txBody>
                  <a:tcPr/>
                </a:tc>
                <a:tc>
                  <a:txBody>
                    <a:bodyPr/>
                    <a:lstStyle/>
                    <a:p>
                      <a:r>
                        <a:rPr lang="en-US" altLang="zh-CN" dirty="0"/>
                        <a:t>-21e-6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66e-6</a:t>
                      </a:r>
                      <a:endParaRPr lang="zh-CN" altLang="en-US" dirty="0"/>
                    </a:p>
                  </a:txBody>
                  <a:tcPr/>
                </a:tc>
                <a:tc>
                  <a:txBody>
                    <a:bodyPr/>
                    <a:lstStyle/>
                    <a:p>
                      <a:r>
                        <a:rPr lang="en-US" altLang="zh-CN" dirty="0"/>
                        <a:t>48e-6</a:t>
                      </a:r>
                      <a:endParaRPr lang="zh-CN" altLang="en-US" dirty="0"/>
                    </a:p>
                  </a:txBody>
                  <a:tcPr/>
                </a:tc>
                <a:tc>
                  <a:txBody>
                    <a:bodyPr/>
                    <a:lstStyle/>
                    <a:p>
                      <a:r>
                        <a:rPr lang="en-US" altLang="zh-CN" dirty="0"/>
                        <a:t>41e-6</a:t>
                      </a:r>
                      <a:endParaRPr lang="zh-CN" altLang="en-US" dirty="0"/>
                    </a:p>
                  </a:txBody>
                  <a:tcPr/>
                </a:tc>
                <a:tc>
                  <a:txBody>
                    <a:bodyPr/>
                    <a:lstStyle/>
                    <a:p>
                      <a:r>
                        <a:rPr lang="en-US" altLang="zh-CN" dirty="0"/>
                        <a:t>40e-6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1027981" y="3951430"/>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A9A25819-2F01-42A5-83EF-A185B72E1F94}"/>
                  </a:ext>
                </a:extLst>
              </p:cNvPr>
              <p:cNvSpPr txBox="1"/>
              <p:nvPr/>
            </p:nvSpPr>
            <p:spPr>
              <a:xfrm>
                <a:off x="5796136" y="3680012"/>
                <a:ext cx="2592288" cy="6166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=35</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p:sp>
            <p:nvSpPr>
              <p:cNvPr id="11" name="文本框 10">
                <a:extLst>
                  <a:ext uri="{FF2B5EF4-FFF2-40B4-BE49-F238E27FC236}">
                    <a16:creationId xmlns:a16="http://schemas.microsoft.com/office/drawing/2014/main" id="{A9A25819-2F01-42A5-83EF-A185B72E1F94}"/>
                  </a:ext>
                </a:extLst>
              </p:cNvPr>
              <p:cNvSpPr txBox="1">
                <a:spLocks noRot="1" noChangeAspect="1" noMove="1" noResize="1" noEditPoints="1" noAdjustHandles="1" noChangeArrowheads="1" noChangeShapeType="1" noTextEdit="1"/>
              </p:cNvSpPr>
              <p:nvPr/>
            </p:nvSpPr>
            <p:spPr>
              <a:xfrm>
                <a:off x="5796136" y="3680012"/>
                <a:ext cx="2592288" cy="61664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E0D3F74-D81B-4BEC-BECF-96C6C5DF6ABC}"/>
                  </a:ext>
                </a:extLst>
              </p:cNvPr>
              <p:cNvSpPr txBox="1"/>
              <p:nvPr/>
            </p:nvSpPr>
            <p:spPr>
              <a:xfrm>
                <a:off x="5796136" y="5799042"/>
                <a:ext cx="2592288" cy="6166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=29</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p:sp>
            <p:nvSpPr>
              <p:cNvPr id="12" name="文本框 11">
                <a:extLst>
                  <a:ext uri="{FF2B5EF4-FFF2-40B4-BE49-F238E27FC236}">
                    <a16:creationId xmlns:a16="http://schemas.microsoft.com/office/drawing/2014/main" id="{AE0D3F74-D81B-4BEC-BECF-96C6C5DF6ABC}"/>
                  </a:ext>
                </a:extLst>
              </p:cNvPr>
              <p:cNvSpPr txBox="1">
                <a:spLocks noRot="1" noChangeAspect="1" noMove="1" noResize="1" noEditPoints="1" noAdjustHandles="1" noChangeArrowheads="1" noChangeShapeType="1" noTextEdit="1"/>
              </p:cNvSpPr>
              <p:nvPr/>
            </p:nvSpPr>
            <p:spPr>
              <a:xfrm>
                <a:off x="5796136" y="5799042"/>
                <a:ext cx="2592288" cy="616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1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结论与建议</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46</a:t>
            </a:fld>
            <a:endParaRPr lang="en-US"/>
          </a:p>
        </p:txBody>
      </p:sp>
      <p:sp>
        <p:nvSpPr>
          <p:cNvPr id="9" name="文本框 8">
            <a:extLst>
              <a:ext uri="{FF2B5EF4-FFF2-40B4-BE49-F238E27FC236}">
                <a16:creationId xmlns:a16="http://schemas.microsoft.com/office/drawing/2014/main" id="{06DA8580-B292-4417-ABDA-7151C231B686}"/>
              </a:ext>
            </a:extLst>
          </p:cNvPr>
          <p:cNvSpPr txBox="1"/>
          <p:nvPr/>
        </p:nvSpPr>
        <p:spPr>
          <a:xfrm>
            <a:off x="1508337" y="2289083"/>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1600" dirty="0"/>
              <a:t>3000s</a:t>
            </a:r>
            <a:r>
              <a:rPr lang="zh-CN" altLang="en-US" sz="1600" dirty="0"/>
              <a:t>有效机动时长的标定结果比</a:t>
            </a:r>
            <a:r>
              <a:rPr lang="en-US" altLang="zh-CN" sz="1600" dirty="0"/>
              <a:t>1000s</a:t>
            </a:r>
            <a:r>
              <a:rPr lang="zh-CN" altLang="en-US" sz="1600" dirty="0"/>
              <a:t>更好</a:t>
            </a:r>
            <a:endParaRPr lang="en-US" altLang="zh-CN" sz="1600" dirty="0"/>
          </a:p>
        </p:txBody>
      </p:sp>
      <p:sp>
        <p:nvSpPr>
          <p:cNvPr id="14" name="文本框 13">
            <a:extLst>
              <a:ext uri="{FF2B5EF4-FFF2-40B4-BE49-F238E27FC236}">
                <a16:creationId xmlns:a16="http://schemas.microsoft.com/office/drawing/2014/main" id="{1EA5CC9B-4A63-4015-B0B2-7A78CFA5490B}"/>
              </a:ext>
            </a:extLst>
          </p:cNvPr>
          <p:cNvSpPr txBox="1"/>
          <p:nvPr/>
        </p:nvSpPr>
        <p:spPr>
          <a:xfrm>
            <a:off x="1508337" y="2816526"/>
            <a:ext cx="6552728" cy="830997"/>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a:t>子机动分为俯仰和偏航方向。在实验一与实验三中，当某次子机动的能量泄露到正交方向上，将会导致时间域算法失效。此时频率域算法鲁棒性较高。</a:t>
            </a:r>
            <a:endParaRPr lang="en-US" altLang="zh-CN" sz="1600" dirty="0"/>
          </a:p>
        </p:txBody>
      </p:sp>
      <p:sp>
        <p:nvSpPr>
          <p:cNvPr id="15" name="文本框 14">
            <a:extLst>
              <a:ext uri="{FF2B5EF4-FFF2-40B4-BE49-F238E27FC236}">
                <a16:creationId xmlns:a16="http://schemas.microsoft.com/office/drawing/2014/main" id="{312658C9-D758-4FB8-ADF0-BAB19AE7E8ED}"/>
              </a:ext>
            </a:extLst>
          </p:cNvPr>
          <p:cNvSpPr txBox="1"/>
          <p:nvPr/>
        </p:nvSpPr>
        <p:spPr>
          <a:xfrm>
            <a:off x="1522230" y="3836412"/>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由于星敏噪声模型未知等因素，未考虑姿态噪声传递</a:t>
            </a:r>
            <a:endParaRPr lang="en-US" altLang="zh-CN" sz="1600" dirty="0"/>
          </a:p>
        </p:txBody>
      </p:sp>
      <p:sp>
        <p:nvSpPr>
          <p:cNvPr id="16" name="iconfont-1043-190263">
            <a:extLst>
              <a:ext uri="{FF2B5EF4-FFF2-40B4-BE49-F238E27FC236}">
                <a16:creationId xmlns:a16="http://schemas.microsoft.com/office/drawing/2014/main" id="{639562A6-24D3-4C24-B484-D2F96229C9E9}"/>
              </a:ext>
            </a:extLst>
          </p:cNvPr>
          <p:cNvSpPr/>
          <p:nvPr/>
        </p:nvSpPr>
        <p:spPr>
          <a:xfrm>
            <a:off x="991358" y="2153517"/>
            <a:ext cx="183154" cy="609685"/>
          </a:xfrm>
          <a:custGeom>
            <a:avLst/>
            <a:gdLst>
              <a:gd name="T0" fmla="*/ 724 w 3846"/>
              <a:gd name="T1" fmla="*/ 1520 h 12800"/>
              <a:gd name="T2" fmla="*/ 0 w 3846"/>
              <a:gd name="T3" fmla="*/ 836 h 12800"/>
              <a:gd name="T4" fmla="*/ 857 w 3846"/>
              <a:gd name="T5" fmla="*/ 0 h 12800"/>
              <a:gd name="T6" fmla="*/ 3611 w 3846"/>
              <a:gd name="T7" fmla="*/ 0 h 12800"/>
              <a:gd name="T8" fmla="*/ 1939 w 3846"/>
              <a:gd name="T9" fmla="*/ 1520 h 12800"/>
              <a:gd name="T10" fmla="*/ 724 w 3846"/>
              <a:gd name="T11" fmla="*/ 1520 h 12800"/>
              <a:gd name="T12" fmla="*/ 1725 w 3846"/>
              <a:gd name="T13" fmla="*/ 7102 h 12800"/>
              <a:gd name="T14" fmla="*/ 2538 w 3846"/>
              <a:gd name="T15" fmla="*/ 6399 h 12800"/>
              <a:gd name="T16" fmla="*/ 3245 w 3846"/>
              <a:gd name="T17" fmla="*/ 7102 h 12800"/>
              <a:gd name="T18" fmla="*/ 2803 w 3846"/>
              <a:gd name="T19" fmla="*/ 12040 h 12800"/>
              <a:gd name="T20" fmla="*/ 1977 w 3846"/>
              <a:gd name="T21" fmla="*/ 12800 h 12800"/>
              <a:gd name="T22" fmla="*/ 1284 w 3846"/>
              <a:gd name="T23" fmla="*/ 12040 h 12800"/>
              <a:gd name="T24" fmla="*/ 1725 w 3846"/>
              <a:gd name="T25" fmla="*/ 7102 h 12800"/>
              <a:gd name="T26" fmla="*/ 2193 w 3846"/>
              <a:gd name="T27" fmla="*/ 1804 h 12800"/>
              <a:gd name="T28" fmla="*/ 3846 w 3846"/>
              <a:gd name="T29" fmla="*/ 304 h 12800"/>
              <a:gd name="T30" fmla="*/ 3378 w 3846"/>
              <a:gd name="T31" fmla="*/ 5583 h 12800"/>
              <a:gd name="T32" fmla="*/ 2538 w 3846"/>
              <a:gd name="T33" fmla="*/ 6400 h 12800"/>
              <a:gd name="T34" fmla="*/ 1858 w 3846"/>
              <a:gd name="T35" fmla="*/ 5583 h 12800"/>
              <a:gd name="T36" fmla="*/ 2193 w 3846"/>
              <a:gd name="T37" fmla="*/ 180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6" h="12800">
                <a:moveTo>
                  <a:pt x="724" y="1520"/>
                </a:moveTo>
                <a:lnTo>
                  <a:pt x="0" y="836"/>
                </a:lnTo>
                <a:lnTo>
                  <a:pt x="857" y="0"/>
                </a:lnTo>
                <a:lnTo>
                  <a:pt x="3611" y="0"/>
                </a:lnTo>
                <a:lnTo>
                  <a:pt x="1939" y="1520"/>
                </a:lnTo>
                <a:lnTo>
                  <a:pt x="724" y="1520"/>
                </a:lnTo>
                <a:close/>
                <a:moveTo>
                  <a:pt x="1725" y="7102"/>
                </a:moveTo>
                <a:lnTo>
                  <a:pt x="2538" y="6399"/>
                </a:lnTo>
                <a:lnTo>
                  <a:pt x="3245" y="7102"/>
                </a:lnTo>
                <a:lnTo>
                  <a:pt x="2803" y="12040"/>
                </a:lnTo>
                <a:lnTo>
                  <a:pt x="1977" y="12800"/>
                </a:lnTo>
                <a:lnTo>
                  <a:pt x="1284" y="12040"/>
                </a:lnTo>
                <a:lnTo>
                  <a:pt x="1725" y="7102"/>
                </a:lnTo>
                <a:close/>
                <a:moveTo>
                  <a:pt x="2193" y="1804"/>
                </a:moveTo>
                <a:lnTo>
                  <a:pt x="3846" y="304"/>
                </a:lnTo>
                <a:lnTo>
                  <a:pt x="3378" y="5583"/>
                </a:lnTo>
                <a:lnTo>
                  <a:pt x="2538" y="6400"/>
                </a:lnTo>
                <a:lnTo>
                  <a:pt x="1858" y="5583"/>
                </a:lnTo>
                <a:lnTo>
                  <a:pt x="2193" y="1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confont-1043-190264">
            <a:extLst>
              <a:ext uri="{FF2B5EF4-FFF2-40B4-BE49-F238E27FC236}">
                <a16:creationId xmlns:a16="http://schemas.microsoft.com/office/drawing/2014/main" id="{CFDE5BA8-743E-404A-B573-B639170A4E41}"/>
              </a:ext>
            </a:extLst>
          </p:cNvPr>
          <p:cNvSpPr/>
          <p:nvPr/>
        </p:nvSpPr>
        <p:spPr>
          <a:xfrm>
            <a:off x="883708" y="2931519"/>
            <a:ext cx="398453" cy="609685"/>
          </a:xfrm>
          <a:custGeom>
            <a:avLst/>
            <a:gdLst>
              <a:gd name="T0" fmla="*/ 1655 w 8366"/>
              <a:gd name="T1" fmla="*/ 11072 h 12800"/>
              <a:gd name="T2" fmla="*/ 0 w 8366"/>
              <a:gd name="T3" fmla="*/ 12551 h 12800"/>
              <a:gd name="T4" fmla="*/ 406 w 8366"/>
              <a:gd name="T5" fmla="*/ 7983 h 12800"/>
              <a:gd name="T6" fmla="*/ 454 w 8366"/>
              <a:gd name="T7" fmla="*/ 7657 h 12800"/>
              <a:gd name="T8" fmla="*/ 569 w 8366"/>
              <a:gd name="T9" fmla="*/ 7426 h 12800"/>
              <a:gd name="T10" fmla="*/ 852 w 8366"/>
              <a:gd name="T11" fmla="*/ 7157 h 12800"/>
              <a:gd name="T12" fmla="*/ 1365 w 8366"/>
              <a:gd name="T13" fmla="*/ 6659 h 12800"/>
              <a:gd name="T14" fmla="*/ 1999 w 8366"/>
              <a:gd name="T15" fmla="*/ 7330 h 12800"/>
              <a:gd name="T16" fmla="*/ 1655 w 8366"/>
              <a:gd name="T17" fmla="*/ 11072 h 12800"/>
              <a:gd name="T18" fmla="*/ 5989 w 8366"/>
              <a:gd name="T19" fmla="*/ 11264 h 12800"/>
              <a:gd name="T20" fmla="*/ 6690 w 8366"/>
              <a:gd name="T21" fmla="*/ 12032 h 12800"/>
              <a:gd name="T22" fmla="*/ 5855 w 8366"/>
              <a:gd name="T23" fmla="*/ 12800 h 12800"/>
              <a:gd name="T24" fmla="*/ 213 w 8366"/>
              <a:gd name="T25" fmla="*/ 12800 h 12800"/>
              <a:gd name="T26" fmla="*/ 1940 w 8366"/>
              <a:gd name="T27" fmla="*/ 11264 h 12800"/>
              <a:gd name="T28" fmla="*/ 5989 w 8366"/>
              <a:gd name="T29" fmla="*/ 11264 h 12800"/>
              <a:gd name="T30" fmla="*/ 6414 w 8366"/>
              <a:gd name="T31" fmla="*/ 6908 h 12800"/>
              <a:gd name="T32" fmla="*/ 5593 w 8366"/>
              <a:gd name="T33" fmla="*/ 7177 h 12800"/>
              <a:gd name="T34" fmla="*/ 2293 w 8366"/>
              <a:gd name="T35" fmla="*/ 7177 h 12800"/>
              <a:gd name="T36" fmla="*/ 1594 w 8366"/>
              <a:gd name="T37" fmla="*/ 6429 h 12800"/>
              <a:gd name="T38" fmla="*/ 2140 w 8366"/>
              <a:gd name="T39" fmla="*/ 5872 h 12800"/>
              <a:gd name="T40" fmla="*/ 2394 w 8366"/>
              <a:gd name="T41" fmla="*/ 5699 h 12800"/>
              <a:gd name="T42" fmla="*/ 2657 w 8366"/>
              <a:gd name="T43" fmla="*/ 5642 h 12800"/>
              <a:gd name="T44" fmla="*/ 2964 w 8366"/>
              <a:gd name="T45" fmla="*/ 5642 h 12800"/>
              <a:gd name="T46" fmla="*/ 6284 w 8366"/>
              <a:gd name="T47" fmla="*/ 5642 h 12800"/>
              <a:gd name="T48" fmla="*/ 6983 w 8366"/>
              <a:gd name="T49" fmla="*/ 6391 h 12800"/>
              <a:gd name="T50" fmla="*/ 6414 w 8366"/>
              <a:gd name="T51" fmla="*/ 6908 h 12800"/>
              <a:gd name="T52" fmla="*/ 2567 w 8366"/>
              <a:gd name="T53" fmla="*/ 1536 h 12800"/>
              <a:gd name="T54" fmla="*/ 1868 w 8366"/>
              <a:gd name="T55" fmla="*/ 787 h 12800"/>
              <a:gd name="T56" fmla="*/ 2682 w 8366"/>
              <a:gd name="T57" fmla="*/ 0 h 12800"/>
              <a:gd name="T58" fmla="*/ 6597 w 8366"/>
              <a:gd name="T59" fmla="*/ 0 h 12800"/>
              <a:gd name="T60" fmla="*/ 7375 w 8366"/>
              <a:gd name="T61" fmla="*/ 345 h 12800"/>
              <a:gd name="T62" fmla="*/ 7632 w 8366"/>
              <a:gd name="T63" fmla="*/ 653 h 12800"/>
              <a:gd name="T64" fmla="*/ 6654 w 8366"/>
              <a:gd name="T65" fmla="*/ 1536 h 12800"/>
              <a:gd name="T66" fmla="*/ 2567 w 8366"/>
              <a:gd name="T67" fmla="*/ 1536 h 12800"/>
              <a:gd name="T68" fmla="*/ 6849 w 8366"/>
              <a:gd name="T69" fmla="*/ 1785 h 12800"/>
              <a:gd name="T70" fmla="*/ 7846 w 8366"/>
              <a:gd name="T71" fmla="*/ 902 h 12800"/>
              <a:gd name="T72" fmla="*/ 8186 w 8366"/>
              <a:gd name="T73" fmla="*/ 1286 h 12800"/>
              <a:gd name="T74" fmla="*/ 8325 w 8366"/>
              <a:gd name="T75" fmla="*/ 1554 h 12800"/>
              <a:gd name="T76" fmla="*/ 8359 w 8366"/>
              <a:gd name="T77" fmla="*/ 1727 h 12800"/>
              <a:gd name="T78" fmla="*/ 8355 w 8366"/>
              <a:gd name="T79" fmla="*/ 2111 h 12800"/>
              <a:gd name="T80" fmla="*/ 8085 w 8366"/>
              <a:gd name="T81" fmla="*/ 4951 h 12800"/>
              <a:gd name="T82" fmla="*/ 7746 w 8366"/>
              <a:gd name="T83" fmla="*/ 5680 h 12800"/>
              <a:gd name="T84" fmla="*/ 7214 w 8366"/>
              <a:gd name="T85" fmla="*/ 6179 h 12800"/>
              <a:gd name="T86" fmla="*/ 6517 w 8366"/>
              <a:gd name="T87" fmla="*/ 5450 h 12800"/>
              <a:gd name="T88" fmla="*/ 6849 w 8366"/>
              <a:gd name="T89" fmla="*/ 178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66" h="12800">
                <a:moveTo>
                  <a:pt x="1655" y="11072"/>
                </a:moveTo>
                <a:lnTo>
                  <a:pt x="0" y="12551"/>
                </a:lnTo>
                <a:lnTo>
                  <a:pt x="406" y="7983"/>
                </a:lnTo>
                <a:cubicBezTo>
                  <a:pt x="415" y="7868"/>
                  <a:pt x="425" y="7753"/>
                  <a:pt x="454" y="7657"/>
                </a:cubicBezTo>
                <a:cubicBezTo>
                  <a:pt x="485" y="7561"/>
                  <a:pt x="516" y="7484"/>
                  <a:pt x="569" y="7426"/>
                </a:cubicBezTo>
                <a:cubicBezTo>
                  <a:pt x="569" y="7426"/>
                  <a:pt x="676" y="7330"/>
                  <a:pt x="852" y="7157"/>
                </a:cubicBezTo>
                <a:lnTo>
                  <a:pt x="1365" y="6659"/>
                </a:lnTo>
                <a:lnTo>
                  <a:pt x="1999" y="7330"/>
                </a:lnTo>
                <a:lnTo>
                  <a:pt x="1655" y="11072"/>
                </a:lnTo>
                <a:close/>
                <a:moveTo>
                  <a:pt x="5989" y="11264"/>
                </a:moveTo>
                <a:lnTo>
                  <a:pt x="6690" y="12032"/>
                </a:lnTo>
                <a:lnTo>
                  <a:pt x="5855" y="12800"/>
                </a:lnTo>
                <a:lnTo>
                  <a:pt x="213" y="12800"/>
                </a:lnTo>
                <a:lnTo>
                  <a:pt x="1940" y="11264"/>
                </a:lnTo>
                <a:lnTo>
                  <a:pt x="5989" y="11264"/>
                </a:lnTo>
                <a:close/>
                <a:moveTo>
                  <a:pt x="6414" y="6908"/>
                </a:moveTo>
                <a:cubicBezTo>
                  <a:pt x="6202" y="7119"/>
                  <a:pt x="6034" y="7177"/>
                  <a:pt x="5593" y="7177"/>
                </a:cubicBezTo>
                <a:lnTo>
                  <a:pt x="2293" y="7177"/>
                </a:lnTo>
                <a:lnTo>
                  <a:pt x="1594" y="6429"/>
                </a:lnTo>
                <a:lnTo>
                  <a:pt x="2140" y="5872"/>
                </a:lnTo>
                <a:cubicBezTo>
                  <a:pt x="2211" y="5796"/>
                  <a:pt x="2301" y="5738"/>
                  <a:pt x="2394" y="5699"/>
                </a:cubicBezTo>
                <a:cubicBezTo>
                  <a:pt x="2486" y="5661"/>
                  <a:pt x="2561" y="5642"/>
                  <a:pt x="2657" y="5642"/>
                </a:cubicBezTo>
                <a:lnTo>
                  <a:pt x="2964" y="5642"/>
                </a:lnTo>
                <a:lnTo>
                  <a:pt x="6284" y="5642"/>
                </a:lnTo>
                <a:lnTo>
                  <a:pt x="6983" y="6391"/>
                </a:lnTo>
                <a:lnTo>
                  <a:pt x="6414" y="6908"/>
                </a:lnTo>
                <a:close/>
                <a:moveTo>
                  <a:pt x="2567" y="1536"/>
                </a:moveTo>
                <a:lnTo>
                  <a:pt x="1868" y="787"/>
                </a:lnTo>
                <a:lnTo>
                  <a:pt x="2682" y="0"/>
                </a:lnTo>
                <a:lnTo>
                  <a:pt x="6597" y="0"/>
                </a:lnTo>
                <a:cubicBezTo>
                  <a:pt x="6980" y="0"/>
                  <a:pt x="7161" y="96"/>
                  <a:pt x="7375" y="345"/>
                </a:cubicBezTo>
                <a:lnTo>
                  <a:pt x="7632" y="653"/>
                </a:lnTo>
                <a:lnTo>
                  <a:pt x="6654" y="1536"/>
                </a:lnTo>
                <a:lnTo>
                  <a:pt x="2567" y="1536"/>
                </a:lnTo>
                <a:close/>
                <a:moveTo>
                  <a:pt x="6849" y="1785"/>
                </a:moveTo>
                <a:lnTo>
                  <a:pt x="7846" y="902"/>
                </a:lnTo>
                <a:lnTo>
                  <a:pt x="8186" y="1286"/>
                </a:lnTo>
                <a:cubicBezTo>
                  <a:pt x="8228" y="1324"/>
                  <a:pt x="8275" y="1420"/>
                  <a:pt x="8325" y="1554"/>
                </a:cubicBezTo>
                <a:cubicBezTo>
                  <a:pt x="8349" y="1612"/>
                  <a:pt x="8355" y="1670"/>
                  <a:pt x="8359" y="1727"/>
                </a:cubicBezTo>
                <a:cubicBezTo>
                  <a:pt x="8366" y="1804"/>
                  <a:pt x="8359" y="1938"/>
                  <a:pt x="8355" y="2111"/>
                </a:cubicBezTo>
                <a:lnTo>
                  <a:pt x="8085" y="4951"/>
                </a:lnTo>
                <a:cubicBezTo>
                  <a:pt x="8057" y="5297"/>
                  <a:pt x="7993" y="5431"/>
                  <a:pt x="7746" y="5680"/>
                </a:cubicBezTo>
                <a:lnTo>
                  <a:pt x="7214" y="6179"/>
                </a:lnTo>
                <a:lnTo>
                  <a:pt x="6517" y="5450"/>
                </a:lnTo>
                <a:lnTo>
                  <a:pt x="6849" y="17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confont-1043-190265">
            <a:extLst>
              <a:ext uri="{FF2B5EF4-FFF2-40B4-BE49-F238E27FC236}">
                <a16:creationId xmlns:a16="http://schemas.microsoft.com/office/drawing/2014/main" id="{9848D193-3527-433A-9C4E-21C84EA792A7}"/>
              </a:ext>
            </a:extLst>
          </p:cNvPr>
          <p:cNvSpPr/>
          <p:nvPr/>
        </p:nvSpPr>
        <p:spPr>
          <a:xfrm>
            <a:off x="902807" y="3700846"/>
            <a:ext cx="360254" cy="609685"/>
          </a:xfrm>
          <a:custGeom>
            <a:avLst/>
            <a:gdLst>
              <a:gd name="T0" fmla="*/ 4959 w 7564"/>
              <a:gd name="T1" fmla="*/ 11264 h 12800"/>
              <a:gd name="T2" fmla="*/ 5746 w 7564"/>
              <a:gd name="T3" fmla="*/ 12147 h 12800"/>
              <a:gd name="T4" fmla="*/ 5338 w 7564"/>
              <a:gd name="T5" fmla="*/ 12531 h 12800"/>
              <a:gd name="T6" fmla="*/ 4441 w 7564"/>
              <a:gd name="T7" fmla="*/ 12800 h 12800"/>
              <a:gd name="T8" fmla="*/ 699 w 7564"/>
              <a:gd name="T9" fmla="*/ 12800 h 12800"/>
              <a:gd name="T10" fmla="*/ 0 w 7564"/>
              <a:gd name="T11" fmla="*/ 12052 h 12800"/>
              <a:gd name="T12" fmla="*/ 967 w 7564"/>
              <a:gd name="T13" fmla="*/ 11264 h 12800"/>
              <a:gd name="T14" fmla="*/ 4959 w 7564"/>
              <a:gd name="T15" fmla="*/ 11264 h 12800"/>
              <a:gd name="T16" fmla="*/ 5446 w 7564"/>
              <a:gd name="T17" fmla="*/ 5642 h 12800"/>
              <a:gd name="T18" fmla="*/ 6183 w 7564"/>
              <a:gd name="T19" fmla="*/ 6391 h 12800"/>
              <a:gd name="T20" fmla="*/ 5311 w 7564"/>
              <a:gd name="T21" fmla="*/ 7177 h 12800"/>
              <a:gd name="T22" fmla="*/ 1339 w 7564"/>
              <a:gd name="T23" fmla="*/ 7177 h 12800"/>
              <a:gd name="T24" fmla="*/ 579 w 7564"/>
              <a:gd name="T25" fmla="*/ 6390 h 12800"/>
              <a:gd name="T26" fmla="*/ 1473 w 7564"/>
              <a:gd name="T27" fmla="*/ 5641 h 12800"/>
              <a:gd name="T28" fmla="*/ 5446 w 7564"/>
              <a:gd name="T29" fmla="*/ 5641 h 12800"/>
              <a:gd name="T30" fmla="*/ 5446 w 7564"/>
              <a:gd name="T31" fmla="*/ 5642 h 12800"/>
              <a:gd name="T32" fmla="*/ 1824 w 7564"/>
              <a:gd name="T33" fmla="*/ 1536 h 12800"/>
              <a:gd name="T34" fmla="*/ 1106 w 7564"/>
              <a:gd name="T35" fmla="*/ 787 h 12800"/>
              <a:gd name="T36" fmla="*/ 1958 w 7564"/>
              <a:gd name="T37" fmla="*/ 0 h 12800"/>
              <a:gd name="T38" fmla="*/ 5739 w 7564"/>
              <a:gd name="T39" fmla="*/ 0 h 12800"/>
              <a:gd name="T40" fmla="*/ 6067 w 7564"/>
              <a:gd name="T41" fmla="*/ 19 h 12800"/>
              <a:gd name="T42" fmla="*/ 6577 w 7564"/>
              <a:gd name="T43" fmla="*/ 365 h 12800"/>
              <a:gd name="T44" fmla="*/ 6834 w 7564"/>
              <a:gd name="T45" fmla="*/ 672 h 12800"/>
              <a:gd name="T46" fmla="*/ 5816 w 7564"/>
              <a:gd name="T47" fmla="*/ 1536 h 12800"/>
              <a:gd name="T48" fmla="*/ 1824 w 7564"/>
              <a:gd name="T49" fmla="*/ 1536 h 12800"/>
              <a:gd name="T50" fmla="*/ 5542 w 7564"/>
              <a:gd name="T51" fmla="*/ 7407 h 12800"/>
              <a:gd name="T52" fmla="*/ 6412 w 7564"/>
              <a:gd name="T53" fmla="*/ 6601 h 12800"/>
              <a:gd name="T54" fmla="*/ 6750 w 7564"/>
              <a:gd name="T55" fmla="*/ 6946 h 12800"/>
              <a:gd name="T56" fmla="*/ 7031 w 7564"/>
              <a:gd name="T57" fmla="*/ 7522 h 12800"/>
              <a:gd name="T58" fmla="*/ 7036 w 7564"/>
              <a:gd name="T59" fmla="*/ 7810 h 12800"/>
              <a:gd name="T60" fmla="*/ 6761 w 7564"/>
              <a:gd name="T61" fmla="*/ 10804 h 12800"/>
              <a:gd name="T62" fmla="*/ 6385 w 7564"/>
              <a:gd name="T63" fmla="*/ 11553 h 12800"/>
              <a:gd name="T64" fmla="*/ 5939 w 7564"/>
              <a:gd name="T65" fmla="*/ 11936 h 12800"/>
              <a:gd name="T66" fmla="*/ 5215 w 7564"/>
              <a:gd name="T67" fmla="*/ 11111 h 12800"/>
              <a:gd name="T68" fmla="*/ 5542 w 7564"/>
              <a:gd name="T69" fmla="*/ 7407 h 12800"/>
              <a:gd name="T70" fmla="*/ 6045 w 7564"/>
              <a:gd name="T71" fmla="*/ 1746 h 12800"/>
              <a:gd name="T72" fmla="*/ 7046 w 7564"/>
              <a:gd name="T73" fmla="*/ 902 h 12800"/>
              <a:gd name="T74" fmla="*/ 7299 w 7564"/>
              <a:gd name="T75" fmla="*/ 1170 h 12800"/>
              <a:gd name="T76" fmla="*/ 7558 w 7564"/>
              <a:gd name="T77" fmla="*/ 1708 h 12800"/>
              <a:gd name="T78" fmla="*/ 7538 w 7564"/>
              <a:gd name="T79" fmla="*/ 2149 h 12800"/>
              <a:gd name="T80" fmla="*/ 7283 w 7564"/>
              <a:gd name="T81" fmla="*/ 4932 h 12800"/>
              <a:gd name="T82" fmla="*/ 6981 w 7564"/>
              <a:gd name="T83" fmla="*/ 5642 h 12800"/>
              <a:gd name="T84" fmla="*/ 6414 w 7564"/>
              <a:gd name="T85" fmla="*/ 6179 h 12800"/>
              <a:gd name="T86" fmla="*/ 5697 w 7564"/>
              <a:gd name="T87" fmla="*/ 5449 h 12800"/>
              <a:gd name="T88" fmla="*/ 6045 w 7564"/>
              <a:gd name="T89" fmla="*/ 1746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64" h="12800">
                <a:moveTo>
                  <a:pt x="4959" y="11264"/>
                </a:moveTo>
                <a:lnTo>
                  <a:pt x="5746" y="12147"/>
                </a:lnTo>
                <a:lnTo>
                  <a:pt x="5338" y="12531"/>
                </a:lnTo>
                <a:cubicBezTo>
                  <a:pt x="5125" y="12722"/>
                  <a:pt x="4882" y="12800"/>
                  <a:pt x="4441" y="12800"/>
                </a:cubicBezTo>
                <a:lnTo>
                  <a:pt x="699" y="12800"/>
                </a:lnTo>
                <a:lnTo>
                  <a:pt x="0" y="12052"/>
                </a:lnTo>
                <a:lnTo>
                  <a:pt x="967" y="11264"/>
                </a:lnTo>
                <a:lnTo>
                  <a:pt x="4959" y="11264"/>
                </a:lnTo>
                <a:close/>
                <a:moveTo>
                  <a:pt x="5446" y="5642"/>
                </a:moveTo>
                <a:lnTo>
                  <a:pt x="6183" y="6391"/>
                </a:lnTo>
                <a:lnTo>
                  <a:pt x="5311" y="7177"/>
                </a:lnTo>
                <a:lnTo>
                  <a:pt x="1339" y="7177"/>
                </a:lnTo>
                <a:lnTo>
                  <a:pt x="579" y="6390"/>
                </a:lnTo>
                <a:lnTo>
                  <a:pt x="1473" y="5641"/>
                </a:lnTo>
                <a:lnTo>
                  <a:pt x="5446" y="5641"/>
                </a:lnTo>
                <a:lnTo>
                  <a:pt x="5446" y="5642"/>
                </a:lnTo>
                <a:close/>
                <a:moveTo>
                  <a:pt x="1824" y="1536"/>
                </a:moveTo>
                <a:lnTo>
                  <a:pt x="1106" y="787"/>
                </a:lnTo>
                <a:lnTo>
                  <a:pt x="1958" y="0"/>
                </a:lnTo>
                <a:lnTo>
                  <a:pt x="5739" y="0"/>
                </a:lnTo>
                <a:cubicBezTo>
                  <a:pt x="5912" y="0"/>
                  <a:pt x="6028" y="19"/>
                  <a:pt x="6067" y="19"/>
                </a:cubicBezTo>
                <a:cubicBezTo>
                  <a:pt x="6203" y="38"/>
                  <a:pt x="6407" y="172"/>
                  <a:pt x="6577" y="365"/>
                </a:cubicBezTo>
                <a:lnTo>
                  <a:pt x="6834" y="672"/>
                </a:lnTo>
                <a:lnTo>
                  <a:pt x="5816" y="1536"/>
                </a:lnTo>
                <a:lnTo>
                  <a:pt x="1824" y="1536"/>
                </a:lnTo>
                <a:close/>
                <a:moveTo>
                  <a:pt x="5542" y="7407"/>
                </a:moveTo>
                <a:lnTo>
                  <a:pt x="6412" y="6601"/>
                </a:lnTo>
                <a:lnTo>
                  <a:pt x="6750" y="6946"/>
                </a:lnTo>
                <a:cubicBezTo>
                  <a:pt x="6941" y="7157"/>
                  <a:pt x="7012" y="7311"/>
                  <a:pt x="7031" y="7522"/>
                </a:cubicBezTo>
                <a:cubicBezTo>
                  <a:pt x="7039" y="7618"/>
                  <a:pt x="7048" y="7714"/>
                  <a:pt x="7036" y="7810"/>
                </a:cubicBezTo>
                <a:lnTo>
                  <a:pt x="6761" y="10804"/>
                </a:lnTo>
                <a:cubicBezTo>
                  <a:pt x="6734" y="11149"/>
                  <a:pt x="6652" y="11303"/>
                  <a:pt x="6385" y="11553"/>
                </a:cubicBezTo>
                <a:lnTo>
                  <a:pt x="5939" y="11936"/>
                </a:lnTo>
                <a:lnTo>
                  <a:pt x="5215" y="11111"/>
                </a:lnTo>
                <a:lnTo>
                  <a:pt x="5542" y="7407"/>
                </a:lnTo>
                <a:close/>
                <a:moveTo>
                  <a:pt x="6045" y="1746"/>
                </a:moveTo>
                <a:lnTo>
                  <a:pt x="7046" y="902"/>
                </a:lnTo>
                <a:lnTo>
                  <a:pt x="7299" y="1170"/>
                </a:lnTo>
                <a:cubicBezTo>
                  <a:pt x="7449" y="1343"/>
                  <a:pt x="7541" y="1516"/>
                  <a:pt x="7558" y="1708"/>
                </a:cubicBezTo>
                <a:cubicBezTo>
                  <a:pt x="7564" y="1785"/>
                  <a:pt x="7557" y="1919"/>
                  <a:pt x="7538" y="2149"/>
                </a:cubicBezTo>
                <a:lnTo>
                  <a:pt x="7283" y="4932"/>
                </a:lnTo>
                <a:cubicBezTo>
                  <a:pt x="7258" y="5296"/>
                  <a:pt x="7192" y="5431"/>
                  <a:pt x="6981" y="5642"/>
                </a:cubicBezTo>
                <a:lnTo>
                  <a:pt x="6414" y="6179"/>
                </a:lnTo>
                <a:lnTo>
                  <a:pt x="5697" y="5449"/>
                </a:lnTo>
                <a:lnTo>
                  <a:pt x="6045" y="17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confont-1043-190266">
            <a:extLst>
              <a:ext uri="{FF2B5EF4-FFF2-40B4-BE49-F238E27FC236}">
                <a16:creationId xmlns:a16="http://schemas.microsoft.com/office/drawing/2014/main" id="{0F6A58E1-C256-444D-A65D-D2F38F376BFD}"/>
              </a:ext>
            </a:extLst>
          </p:cNvPr>
          <p:cNvSpPr/>
          <p:nvPr/>
        </p:nvSpPr>
        <p:spPr>
          <a:xfrm>
            <a:off x="883708" y="4470173"/>
            <a:ext cx="364521" cy="609685"/>
          </a:xfrm>
          <a:custGeom>
            <a:avLst/>
            <a:gdLst>
              <a:gd name="T0" fmla="*/ 1474 w 7654"/>
              <a:gd name="T1" fmla="*/ 5477 h 12800"/>
              <a:gd name="T2" fmla="*/ 675 w 7654"/>
              <a:gd name="T3" fmla="*/ 6230 h 12800"/>
              <a:gd name="T4" fmla="*/ 321 w 7654"/>
              <a:gd name="T5" fmla="*/ 5854 h 12800"/>
              <a:gd name="T6" fmla="*/ 6 w 7654"/>
              <a:gd name="T7" fmla="*/ 5270 h 12800"/>
              <a:gd name="T8" fmla="*/ 9 w 7654"/>
              <a:gd name="T9" fmla="*/ 4875 h 12800"/>
              <a:gd name="T10" fmla="*/ 387 w 7654"/>
              <a:gd name="T11" fmla="*/ 790 h 12800"/>
              <a:gd name="T12" fmla="*/ 1221 w 7654"/>
              <a:gd name="T13" fmla="*/ 0 h 12800"/>
              <a:gd name="T14" fmla="*/ 1893 w 7654"/>
              <a:gd name="T15" fmla="*/ 790 h 12800"/>
              <a:gd name="T16" fmla="*/ 1474 w 7654"/>
              <a:gd name="T17" fmla="*/ 5477 h 12800"/>
              <a:gd name="T18" fmla="*/ 5517 w 7654"/>
              <a:gd name="T19" fmla="*/ 5646 h 12800"/>
              <a:gd name="T20" fmla="*/ 6206 w 7654"/>
              <a:gd name="T21" fmla="*/ 6418 h 12800"/>
              <a:gd name="T22" fmla="*/ 5291 w 7654"/>
              <a:gd name="T23" fmla="*/ 7153 h 12800"/>
              <a:gd name="T24" fmla="*/ 2186 w 7654"/>
              <a:gd name="T25" fmla="*/ 7153 h 12800"/>
              <a:gd name="T26" fmla="*/ 1845 w 7654"/>
              <a:gd name="T27" fmla="*/ 7134 h 12800"/>
              <a:gd name="T28" fmla="*/ 1358 w 7654"/>
              <a:gd name="T29" fmla="*/ 6946 h 12800"/>
              <a:gd name="T30" fmla="*/ 881 w 7654"/>
              <a:gd name="T31" fmla="*/ 6438 h 12800"/>
              <a:gd name="T32" fmla="*/ 1734 w 7654"/>
              <a:gd name="T33" fmla="*/ 5647 h 12800"/>
              <a:gd name="T34" fmla="*/ 5517 w 7654"/>
              <a:gd name="T35" fmla="*/ 5647 h 12800"/>
              <a:gd name="T36" fmla="*/ 5517 w 7654"/>
              <a:gd name="T37" fmla="*/ 5646 h 12800"/>
              <a:gd name="T38" fmla="*/ 6661 w 7654"/>
              <a:gd name="T39" fmla="*/ 12047 h 12800"/>
              <a:gd name="T40" fmla="*/ 5842 w 7654"/>
              <a:gd name="T41" fmla="*/ 12800 h 12800"/>
              <a:gd name="T42" fmla="*/ 5155 w 7654"/>
              <a:gd name="T43" fmla="*/ 12047 h 12800"/>
              <a:gd name="T44" fmla="*/ 5574 w 7654"/>
              <a:gd name="T45" fmla="*/ 7378 h 12800"/>
              <a:gd name="T46" fmla="*/ 6378 w 7654"/>
              <a:gd name="T47" fmla="*/ 6663 h 12800"/>
              <a:gd name="T48" fmla="*/ 7080 w 7654"/>
              <a:gd name="T49" fmla="*/ 7378 h 12800"/>
              <a:gd name="T50" fmla="*/ 6661 w 7654"/>
              <a:gd name="T51" fmla="*/ 12047 h 12800"/>
              <a:gd name="T52" fmla="*/ 7234 w 7654"/>
              <a:gd name="T53" fmla="*/ 5477 h 12800"/>
              <a:gd name="T54" fmla="*/ 6415 w 7654"/>
              <a:gd name="T55" fmla="*/ 6230 h 12800"/>
              <a:gd name="T56" fmla="*/ 5746 w 7654"/>
              <a:gd name="T57" fmla="*/ 5458 h 12800"/>
              <a:gd name="T58" fmla="*/ 6148 w 7654"/>
              <a:gd name="T59" fmla="*/ 809 h 12800"/>
              <a:gd name="T60" fmla="*/ 6981 w 7654"/>
              <a:gd name="T61" fmla="*/ 0 h 12800"/>
              <a:gd name="T62" fmla="*/ 7654 w 7654"/>
              <a:gd name="T63" fmla="*/ 809 h 12800"/>
              <a:gd name="T64" fmla="*/ 7234 w 7654"/>
              <a:gd name="T65" fmla="*/ 5477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54" h="12800">
                <a:moveTo>
                  <a:pt x="1474" y="5477"/>
                </a:moveTo>
                <a:lnTo>
                  <a:pt x="675" y="6230"/>
                </a:lnTo>
                <a:lnTo>
                  <a:pt x="321" y="5854"/>
                </a:lnTo>
                <a:cubicBezTo>
                  <a:pt x="135" y="5666"/>
                  <a:pt x="23" y="5458"/>
                  <a:pt x="6" y="5270"/>
                </a:cubicBezTo>
                <a:cubicBezTo>
                  <a:pt x="0" y="5196"/>
                  <a:pt x="7" y="5063"/>
                  <a:pt x="9" y="4875"/>
                </a:cubicBezTo>
                <a:lnTo>
                  <a:pt x="387" y="790"/>
                </a:lnTo>
                <a:lnTo>
                  <a:pt x="1221" y="0"/>
                </a:lnTo>
                <a:lnTo>
                  <a:pt x="1893" y="790"/>
                </a:lnTo>
                <a:lnTo>
                  <a:pt x="1474" y="5477"/>
                </a:lnTo>
                <a:close/>
                <a:moveTo>
                  <a:pt x="5517" y="5646"/>
                </a:moveTo>
                <a:lnTo>
                  <a:pt x="6206" y="6418"/>
                </a:lnTo>
                <a:lnTo>
                  <a:pt x="5291" y="7153"/>
                </a:lnTo>
                <a:lnTo>
                  <a:pt x="2186" y="7153"/>
                </a:lnTo>
                <a:cubicBezTo>
                  <a:pt x="2016" y="7153"/>
                  <a:pt x="1903" y="7153"/>
                  <a:pt x="1845" y="7134"/>
                </a:cubicBezTo>
                <a:cubicBezTo>
                  <a:pt x="1676" y="7134"/>
                  <a:pt x="1461" y="7040"/>
                  <a:pt x="1358" y="6946"/>
                </a:cubicBezTo>
                <a:lnTo>
                  <a:pt x="881" y="6438"/>
                </a:lnTo>
                <a:lnTo>
                  <a:pt x="1734" y="5647"/>
                </a:lnTo>
                <a:lnTo>
                  <a:pt x="5517" y="5647"/>
                </a:lnTo>
                <a:lnTo>
                  <a:pt x="5517" y="5646"/>
                </a:lnTo>
                <a:close/>
                <a:moveTo>
                  <a:pt x="6661" y="12047"/>
                </a:moveTo>
                <a:lnTo>
                  <a:pt x="5842" y="12800"/>
                </a:lnTo>
                <a:lnTo>
                  <a:pt x="5155" y="12047"/>
                </a:lnTo>
                <a:lnTo>
                  <a:pt x="5574" y="7378"/>
                </a:lnTo>
                <a:lnTo>
                  <a:pt x="6378" y="6663"/>
                </a:lnTo>
                <a:lnTo>
                  <a:pt x="7080" y="7378"/>
                </a:lnTo>
                <a:lnTo>
                  <a:pt x="6661" y="12047"/>
                </a:lnTo>
                <a:close/>
                <a:moveTo>
                  <a:pt x="7234" y="5477"/>
                </a:moveTo>
                <a:lnTo>
                  <a:pt x="6415" y="6230"/>
                </a:lnTo>
                <a:lnTo>
                  <a:pt x="5746" y="5458"/>
                </a:lnTo>
                <a:lnTo>
                  <a:pt x="6148" y="809"/>
                </a:lnTo>
                <a:lnTo>
                  <a:pt x="6981" y="0"/>
                </a:lnTo>
                <a:lnTo>
                  <a:pt x="7654" y="809"/>
                </a:lnTo>
                <a:lnTo>
                  <a:pt x="7234" y="54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confont-1043-190267">
            <a:extLst>
              <a:ext uri="{FF2B5EF4-FFF2-40B4-BE49-F238E27FC236}">
                <a16:creationId xmlns:a16="http://schemas.microsoft.com/office/drawing/2014/main" id="{2BB0D69D-AF03-4F9B-82B6-32A726829E2A}"/>
              </a:ext>
            </a:extLst>
          </p:cNvPr>
          <p:cNvSpPr/>
          <p:nvPr/>
        </p:nvSpPr>
        <p:spPr>
          <a:xfrm>
            <a:off x="911984" y="5264820"/>
            <a:ext cx="341900" cy="609685"/>
          </a:xfrm>
          <a:custGeom>
            <a:avLst/>
            <a:gdLst>
              <a:gd name="T0" fmla="*/ 1497 w 7177"/>
              <a:gd name="T1" fmla="*/ 5449 h 12800"/>
              <a:gd name="T2" fmla="*/ 677 w 7177"/>
              <a:gd name="T3" fmla="*/ 6179 h 12800"/>
              <a:gd name="T4" fmla="*/ 316 w 7177"/>
              <a:gd name="T5" fmla="*/ 5776 h 12800"/>
              <a:gd name="T6" fmla="*/ 15 w 7177"/>
              <a:gd name="T7" fmla="*/ 5182 h 12800"/>
              <a:gd name="T8" fmla="*/ 9 w 7177"/>
              <a:gd name="T9" fmla="*/ 4893 h 12800"/>
              <a:gd name="T10" fmla="*/ 426 w 7177"/>
              <a:gd name="T11" fmla="*/ 230 h 12800"/>
              <a:gd name="T12" fmla="*/ 1823 w 7177"/>
              <a:gd name="T13" fmla="*/ 1727 h 12800"/>
              <a:gd name="T14" fmla="*/ 1497 w 7177"/>
              <a:gd name="T15" fmla="*/ 5449 h 12800"/>
              <a:gd name="T16" fmla="*/ 5037 w 7177"/>
              <a:gd name="T17" fmla="*/ 11264 h 12800"/>
              <a:gd name="T18" fmla="*/ 5844 w 7177"/>
              <a:gd name="T19" fmla="*/ 12147 h 12800"/>
              <a:gd name="T20" fmla="*/ 5453 w 7177"/>
              <a:gd name="T21" fmla="*/ 12512 h 12800"/>
              <a:gd name="T22" fmla="*/ 4576 w 7177"/>
              <a:gd name="T23" fmla="*/ 12800 h 12800"/>
              <a:gd name="T24" fmla="*/ 854 w 7177"/>
              <a:gd name="T25" fmla="*/ 12800 h 12800"/>
              <a:gd name="T26" fmla="*/ 136 w 7177"/>
              <a:gd name="T27" fmla="*/ 12052 h 12800"/>
              <a:gd name="T28" fmla="*/ 988 w 7177"/>
              <a:gd name="T29" fmla="*/ 11264 h 12800"/>
              <a:gd name="T30" fmla="*/ 5037 w 7177"/>
              <a:gd name="T31" fmla="*/ 11264 h 12800"/>
              <a:gd name="T32" fmla="*/ 2132 w 7177"/>
              <a:gd name="T33" fmla="*/ 1536 h 12800"/>
              <a:gd name="T34" fmla="*/ 713 w 7177"/>
              <a:gd name="T35" fmla="*/ 0 h 12800"/>
              <a:gd name="T36" fmla="*/ 6335 w 7177"/>
              <a:gd name="T37" fmla="*/ 0 h 12800"/>
              <a:gd name="T38" fmla="*/ 7057 w 7177"/>
              <a:gd name="T39" fmla="*/ 806 h 12800"/>
              <a:gd name="T40" fmla="*/ 6201 w 7177"/>
              <a:gd name="T41" fmla="*/ 1536 h 12800"/>
              <a:gd name="T42" fmla="*/ 2132 w 7177"/>
              <a:gd name="T43" fmla="*/ 1536 h 12800"/>
              <a:gd name="T44" fmla="*/ 5121 w 7177"/>
              <a:gd name="T45" fmla="*/ 5642 h 12800"/>
              <a:gd name="T46" fmla="*/ 5981 w 7177"/>
              <a:gd name="T47" fmla="*/ 6045 h 12800"/>
              <a:gd name="T48" fmla="*/ 6320 w 7177"/>
              <a:gd name="T49" fmla="*/ 6410 h 12800"/>
              <a:gd name="T50" fmla="*/ 5409 w 7177"/>
              <a:gd name="T51" fmla="*/ 7177 h 12800"/>
              <a:gd name="T52" fmla="*/ 2300 w 7177"/>
              <a:gd name="T53" fmla="*/ 7177 h 12800"/>
              <a:gd name="T54" fmla="*/ 1249 w 7177"/>
              <a:gd name="T55" fmla="*/ 6793 h 12800"/>
              <a:gd name="T56" fmla="*/ 910 w 7177"/>
              <a:gd name="T57" fmla="*/ 6428 h 12800"/>
              <a:gd name="T58" fmla="*/ 1801 w 7177"/>
              <a:gd name="T59" fmla="*/ 5641 h 12800"/>
              <a:gd name="T60" fmla="*/ 5121 w 7177"/>
              <a:gd name="T61" fmla="*/ 5641 h 12800"/>
              <a:gd name="T62" fmla="*/ 5121 w 7177"/>
              <a:gd name="T63" fmla="*/ 5642 h 12800"/>
              <a:gd name="T64" fmla="*/ 5675 w 7177"/>
              <a:gd name="T65" fmla="*/ 7369 h 12800"/>
              <a:gd name="T66" fmla="*/ 6530 w 7177"/>
              <a:gd name="T67" fmla="*/ 6620 h 12800"/>
              <a:gd name="T68" fmla="*/ 6910 w 7177"/>
              <a:gd name="T69" fmla="*/ 7004 h 12800"/>
              <a:gd name="T70" fmla="*/ 7169 w 7177"/>
              <a:gd name="T71" fmla="*/ 7561 h 12800"/>
              <a:gd name="T72" fmla="*/ 7168 w 7177"/>
              <a:gd name="T73" fmla="*/ 7983 h 12800"/>
              <a:gd name="T74" fmla="*/ 6934 w 7177"/>
              <a:gd name="T75" fmla="*/ 10573 h 12800"/>
              <a:gd name="T76" fmla="*/ 6608 w 7177"/>
              <a:gd name="T77" fmla="*/ 11456 h 12800"/>
              <a:gd name="T78" fmla="*/ 6074 w 7177"/>
              <a:gd name="T79" fmla="*/ 11936 h 12800"/>
              <a:gd name="T80" fmla="*/ 5351 w 7177"/>
              <a:gd name="T81" fmla="*/ 11130 h 12800"/>
              <a:gd name="T82" fmla="*/ 5675 w 7177"/>
              <a:gd name="T83" fmla="*/ 736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77" h="12800">
                <a:moveTo>
                  <a:pt x="1497" y="5449"/>
                </a:moveTo>
                <a:lnTo>
                  <a:pt x="677" y="6179"/>
                </a:lnTo>
                <a:lnTo>
                  <a:pt x="316" y="5776"/>
                </a:lnTo>
                <a:cubicBezTo>
                  <a:pt x="126" y="5584"/>
                  <a:pt x="33" y="5392"/>
                  <a:pt x="15" y="5182"/>
                </a:cubicBezTo>
                <a:cubicBezTo>
                  <a:pt x="8" y="5105"/>
                  <a:pt x="0" y="5009"/>
                  <a:pt x="9" y="4893"/>
                </a:cubicBezTo>
                <a:lnTo>
                  <a:pt x="426" y="230"/>
                </a:lnTo>
                <a:lnTo>
                  <a:pt x="1823" y="1727"/>
                </a:lnTo>
                <a:lnTo>
                  <a:pt x="1497" y="5449"/>
                </a:lnTo>
                <a:close/>
                <a:moveTo>
                  <a:pt x="5037" y="11264"/>
                </a:moveTo>
                <a:lnTo>
                  <a:pt x="5844" y="12147"/>
                </a:lnTo>
                <a:lnTo>
                  <a:pt x="5453" y="12512"/>
                </a:lnTo>
                <a:cubicBezTo>
                  <a:pt x="5224" y="12742"/>
                  <a:pt x="5018" y="12800"/>
                  <a:pt x="4576" y="12800"/>
                </a:cubicBezTo>
                <a:lnTo>
                  <a:pt x="854" y="12800"/>
                </a:lnTo>
                <a:lnTo>
                  <a:pt x="136" y="12052"/>
                </a:lnTo>
                <a:lnTo>
                  <a:pt x="988" y="11264"/>
                </a:lnTo>
                <a:lnTo>
                  <a:pt x="5037" y="11264"/>
                </a:lnTo>
                <a:close/>
                <a:moveTo>
                  <a:pt x="2132" y="1536"/>
                </a:moveTo>
                <a:lnTo>
                  <a:pt x="713" y="0"/>
                </a:lnTo>
                <a:lnTo>
                  <a:pt x="6335" y="0"/>
                </a:lnTo>
                <a:lnTo>
                  <a:pt x="7057" y="806"/>
                </a:lnTo>
                <a:lnTo>
                  <a:pt x="6201" y="1536"/>
                </a:lnTo>
                <a:lnTo>
                  <a:pt x="2132" y="1536"/>
                </a:lnTo>
                <a:close/>
                <a:moveTo>
                  <a:pt x="5121" y="5642"/>
                </a:moveTo>
                <a:cubicBezTo>
                  <a:pt x="5582" y="5642"/>
                  <a:pt x="5643" y="5680"/>
                  <a:pt x="5981" y="6045"/>
                </a:cubicBezTo>
                <a:lnTo>
                  <a:pt x="6320" y="6410"/>
                </a:lnTo>
                <a:lnTo>
                  <a:pt x="5409" y="7177"/>
                </a:lnTo>
                <a:lnTo>
                  <a:pt x="2300" y="7177"/>
                </a:lnTo>
                <a:cubicBezTo>
                  <a:pt x="1705" y="7177"/>
                  <a:pt x="1566" y="7119"/>
                  <a:pt x="1249" y="6793"/>
                </a:cubicBezTo>
                <a:lnTo>
                  <a:pt x="910" y="6428"/>
                </a:lnTo>
                <a:lnTo>
                  <a:pt x="1801" y="5641"/>
                </a:lnTo>
                <a:lnTo>
                  <a:pt x="5121" y="5641"/>
                </a:lnTo>
                <a:lnTo>
                  <a:pt x="5121" y="5642"/>
                </a:lnTo>
                <a:close/>
                <a:moveTo>
                  <a:pt x="5675" y="7369"/>
                </a:moveTo>
                <a:lnTo>
                  <a:pt x="6530" y="6620"/>
                </a:lnTo>
                <a:lnTo>
                  <a:pt x="6910" y="7004"/>
                </a:lnTo>
                <a:cubicBezTo>
                  <a:pt x="7057" y="7157"/>
                  <a:pt x="7154" y="7388"/>
                  <a:pt x="7169" y="7561"/>
                </a:cubicBezTo>
                <a:cubicBezTo>
                  <a:pt x="7177" y="7656"/>
                  <a:pt x="7172" y="7810"/>
                  <a:pt x="7168" y="7983"/>
                </a:cubicBezTo>
                <a:lnTo>
                  <a:pt x="6934" y="10573"/>
                </a:lnTo>
                <a:cubicBezTo>
                  <a:pt x="6897" y="11034"/>
                  <a:pt x="6786" y="11303"/>
                  <a:pt x="6608" y="11456"/>
                </a:cubicBezTo>
                <a:lnTo>
                  <a:pt x="6074" y="11936"/>
                </a:lnTo>
                <a:lnTo>
                  <a:pt x="5351" y="11130"/>
                </a:lnTo>
                <a:lnTo>
                  <a:pt x="5675" y="73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1825FDF7-1B8E-4E2A-B602-30D87B4FABF6}"/>
              </a:ext>
            </a:extLst>
          </p:cNvPr>
          <p:cNvSpPr txBox="1"/>
          <p:nvPr/>
        </p:nvSpPr>
        <p:spPr>
          <a:xfrm>
            <a:off x="1522230" y="4495083"/>
            <a:ext cx="6552728" cy="584775"/>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每一轮子机动分四种算法解算敏感轴相位中心矢量，需要剔除其中偏差较大的解算结果。同理，在多轮机动中，应剔除偏差较大的解算结果</a:t>
            </a:r>
            <a:endParaRPr lang="en-US" altLang="zh-CN" sz="1600" dirty="0"/>
          </a:p>
        </p:txBody>
      </p:sp>
      <p:sp>
        <p:nvSpPr>
          <p:cNvPr id="22" name="文本框 21">
            <a:extLst>
              <a:ext uri="{FF2B5EF4-FFF2-40B4-BE49-F238E27FC236}">
                <a16:creationId xmlns:a16="http://schemas.microsoft.com/office/drawing/2014/main" id="{E0C26C43-2E5C-4B5B-AD7E-AEFE72AAE69F}"/>
              </a:ext>
            </a:extLst>
          </p:cNvPr>
          <p:cNvSpPr txBox="1"/>
          <p:nvPr/>
        </p:nvSpPr>
        <p:spPr>
          <a:xfrm>
            <a:off x="1522230" y="5400385"/>
            <a:ext cx="6552728" cy="584775"/>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时间域算法中已经尽可能抑制噪声，因此未考虑采用迭代算法以及总体最小二乘估计等。</a:t>
            </a:r>
            <a:endParaRPr lang="en-US" altLang="zh-CN" sz="1600" dirty="0"/>
          </a:p>
        </p:txBody>
      </p:sp>
    </p:spTree>
    <p:custDataLst>
      <p:tags r:id="rId1"/>
    </p:custDataLst>
    <p:extLst>
      <p:ext uri="{BB962C8B-B14F-4D97-AF65-F5344CB8AC3E}">
        <p14:creationId xmlns:p14="http://schemas.microsoft.com/office/powerpoint/2010/main" val="322112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讨论与建议</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47</a:t>
            </a:fld>
            <a:endParaRPr lang="en-US"/>
          </a:p>
        </p:txBody>
      </p:sp>
      <p:sp>
        <p:nvSpPr>
          <p:cNvPr id="12" name="文本框 11">
            <a:extLst>
              <a:ext uri="{FF2B5EF4-FFF2-40B4-BE49-F238E27FC236}">
                <a16:creationId xmlns:a16="http://schemas.microsoft.com/office/drawing/2014/main" id="{D7E93319-F161-42E0-BED4-2DE2163D6588}"/>
              </a:ext>
            </a:extLst>
          </p:cNvPr>
          <p:cNvSpPr txBox="1"/>
          <p:nvPr/>
        </p:nvSpPr>
        <p:spPr>
          <a:xfrm>
            <a:off x="385587" y="1916832"/>
            <a:ext cx="8424936" cy="830997"/>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600" b="0" i="0" dirty="0" err="1">
                <a:solidFill>
                  <a:srgbClr val="666666"/>
                </a:solidFill>
                <a:effectLst/>
                <a:latin typeface="Nexus Sans Pro"/>
              </a:rPr>
              <a:t>Ellmer</a:t>
            </a:r>
            <a:r>
              <a:rPr lang="en-US" altLang="zh-CN" sz="1600" b="0" i="0" dirty="0">
                <a:solidFill>
                  <a:srgbClr val="666666"/>
                </a:solidFill>
                <a:effectLst/>
                <a:latin typeface="Nexus Sans Pro"/>
              </a:rPr>
              <a:t>, M. (2018). </a:t>
            </a:r>
            <a:r>
              <a:rPr lang="en-US" altLang="zh-CN" sz="1600" b="1" i="1" dirty="0">
                <a:solidFill>
                  <a:srgbClr val="666666"/>
                </a:solidFill>
                <a:effectLst/>
                <a:latin typeface="Nexus Sans Pro"/>
              </a:rPr>
              <a:t>Contributions to GRACE Gravity Field Recovery: Improvements in Dynamic Orbit Integration Stochastic Modelling of the Antenna Offset Correction, and Co-Estimation of Satellite Orientations</a:t>
            </a:r>
            <a:r>
              <a:rPr lang="en-US" altLang="zh-CN" sz="1600" b="1" i="0" dirty="0">
                <a:solidFill>
                  <a:srgbClr val="666666"/>
                </a:solidFill>
                <a:effectLst/>
                <a:latin typeface="Nexus Sans Pro"/>
              </a:rPr>
              <a:t>. </a:t>
            </a:r>
            <a:r>
              <a:rPr lang="en-US" altLang="zh-CN" sz="1600" b="0" i="0" dirty="0">
                <a:solidFill>
                  <a:srgbClr val="666666"/>
                </a:solidFill>
                <a:effectLst/>
                <a:latin typeface="Nexus Sans Pro"/>
              </a:rPr>
              <a:t>Verlag der </a:t>
            </a:r>
            <a:r>
              <a:rPr lang="en-US" altLang="zh-CN" sz="1600" b="0" i="0" dirty="0" err="1">
                <a:solidFill>
                  <a:srgbClr val="666666"/>
                </a:solidFill>
                <a:effectLst/>
                <a:latin typeface="Nexus Sans Pro"/>
              </a:rPr>
              <a:t>Technischen</a:t>
            </a:r>
            <a:r>
              <a:rPr lang="en-US" altLang="zh-CN" sz="1600" b="0" i="0" dirty="0">
                <a:solidFill>
                  <a:srgbClr val="666666"/>
                </a:solidFill>
                <a:effectLst/>
                <a:latin typeface="Nexus Sans Pro"/>
              </a:rPr>
              <a:t> Universität Graz. https://doi.org/10.3217/978-3-85125-646-8</a:t>
            </a:r>
            <a:endParaRPr lang="en-US" altLang="zh-CN" sz="1600" dirty="0"/>
          </a:p>
        </p:txBody>
      </p:sp>
      <p:pic>
        <p:nvPicPr>
          <p:cNvPr id="6" name="图片 5">
            <a:extLst>
              <a:ext uri="{FF2B5EF4-FFF2-40B4-BE49-F238E27FC236}">
                <a16:creationId xmlns:a16="http://schemas.microsoft.com/office/drawing/2014/main" id="{05542435-88DA-4FD1-B163-F96CADE6FC13}"/>
              </a:ext>
            </a:extLst>
          </p:cNvPr>
          <p:cNvPicPr>
            <a:picLocks noChangeAspect="1"/>
          </p:cNvPicPr>
          <p:nvPr/>
        </p:nvPicPr>
        <p:blipFill>
          <a:blip r:embed="rId2"/>
          <a:stretch>
            <a:fillRect/>
          </a:stretch>
        </p:blipFill>
        <p:spPr>
          <a:xfrm>
            <a:off x="467544" y="2852936"/>
            <a:ext cx="3395647" cy="3571676"/>
          </a:xfrm>
          <a:prstGeom prst="rect">
            <a:avLst/>
          </a:prstGeom>
        </p:spPr>
      </p:pic>
      <p:pic>
        <p:nvPicPr>
          <p:cNvPr id="8" name="图片 7">
            <a:extLst>
              <a:ext uri="{FF2B5EF4-FFF2-40B4-BE49-F238E27FC236}">
                <a16:creationId xmlns:a16="http://schemas.microsoft.com/office/drawing/2014/main" id="{94079DF0-EF6E-411A-940D-4DAEB7E8A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766" y="3675390"/>
            <a:ext cx="3627434" cy="1889924"/>
          </a:xfrm>
          <a:prstGeom prst="rect">
            <a:avLst/>
          </a:prstGeom>
        </p:spPr>
      </p:pic>
    </p:spTree>
    <p:extLst>
      <p:ext uri="{BB962C8B-B14F-4D97-AF65-F5344CB8AC3E}">
        <p14:creationId xmlns:p14="http://schemas.microsoft.com/office/powerpoint/2010/main" val="881600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extLst>
              <a:ext uri="{BEBA8EAE-BF5A-486C-A8C5-ECC9F3942E4B}">
                <a14:imgProps xmlns:a14="http://schemas.microsoft.com/office/drawing/2010/main">
                  <a14:imgLayer r:embed="rId4">
                    <a14:imgEffect>
                      <a14:sharpenSoften amount="-7000"/>
                    </a14:imgEffect>
                    <a14:imgEffect>
                      <a14:colorTemperature colorTemp="6600"/>
                    </a14:imgEffect>
                    <a14:imgEffect>
                      <a14:saturation sat="89000"/>
                    </a14:imgEffect>
                    <a14:imgEffect>
                      <a14:brightnessContrast bright="-43000" contrast="15000"/>
                    </a14:imgEffect>
                  </a14:imgLayer>
                </a14:imgProps>
              </a:ext>
            </a:extLst>
          </a:blip>
          <a:srcRect/>
          <a:stretch>
            <a:fillRect l="-7000" r="-7000"/>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cs typeface="+mn-ea"/>
                <a:sym typeface="+mn-lt"/>
              </a:rPr>
              <a:pPr>
                <a:defRPr/>
              </a:pPr>
              <a:t>48</a:t>
            </a:fld>
            <a:endParaRPr lang="en-US">
              <a:solidFill>
                <a:prstClr val="white"/>
              </a:solidFill>
              <a:cs typeface="+mn-ea"/>
              <a:sym typeface="+mn-lt"/>
            </a:endParaRPr>
          </a:p>
        </p:txBody>
      </p:sp>
      <p:sp>
        <p:nvSpPr>
          <p:cNvPr id="36" name="TextBox 35"/>
          <p:cNvSpPr txBox="1"/>
          <p:nvPr/>
        </p:nvSpPr>
        <p:spPr>
          <a:xfrm>
            <a:off x="971600" y="1412776"/>
            <a:ext cx="7010400" cy="2677656"/>
          </a:xfrm>
          <a:prstGeom prst="rect">
            <a:avLst/>
          </a:prstGeom>
          <a:noFill/>
          <a:ln>
            <a:noFill/>
          </a:ln>
          <a:effectLst>
            <a:outerShdw dist="50800" dir="5400000" algn="ctr" rotWithShape="0">
              <a:srgbClr val="000000"/>
            </a:outerShdw>
          </a:effectLst>
        </p:spPr>
        <p:txBody>
          <a:bodyPr wrap="square" rtlCol="0">
            <a:spAutoFit/>
          </a:bodyPr>
          <a:lstStyle/>
          <a:p>
            <a:pPr algn="ctr"/>
            <a:endParaRPr lang="en-US" sz="4800" b="1" i="1" dirty="0">
              <a:solidFill>
                <a:prstClr val="black"/>
              </a:solidFill>
              <a:latin typeface="+mn-lt"/>
              <a:cs typeface="+mn-ea"/>
              <a:sym typeface="+mn-lt"/>
            </a:endParaRPr>
          </a:p>
          <a:p>
            <a:pPr algn="ctr"/>
            <a:r>
              <a:rPr lang="en-US" sz="7200" b="1" i="1" dirty="0">
                <a:solidFill>
                  <a:schemeClr val="bg1"/>
                </a:solidFill>
                <a:latin typeface="+mn-lt"/>
                <a:cs typeface="+mn-ea"/>
                <a:sym typeface="+mn-lt"/>
              </a:rPr>
              <a:t>Thank you!</a:t>
            </a:r>
          </a:p>
          <a:p>
            <a:pPr algn="ctr"/>
            <a:endParaRPr lang="en-US" sz="4800" b="1" i="1" dirty="0">
              <a:solidFill>
                <a:prstClr val="black"/>
              </a:solidFill>
              <a:latin typeface="+mn-lt"/>
              <a:cs typeface="+mn-ea"/>
              <a:sym typeface="+mn-lt"/>
            </a:endParaRPr>
          </a:p>
        </p:txBody>
      </p:sp>
    </p:spTree>
    <p:extLst>
      <p:ext uri="{BB962C8B-B14F-4D97-AF65-F5344CB8AC3E}">
        <p14:creationId xmlns:p14="http://schemas.microsoft.com/office/powerpoint/2010/main" val="2924352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279FD5F1-B898-423D-B7BD-3438B304FB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778" y="1675148"/>
            <a:ext cx="4139952" cy="1722780"/>
          </a:xfrm>
        </p:spPr>
      </p:pic>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机动方案设计</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graphicFrame>
        <p:nvGraphicFramePr>
          <p:cNvPr id="9" name="对象 8">
            <a:extLst>
              <a:ext uri="{FF2B5EF4-FFF2-40B4-BE49-F238E27FC236}">
                <a16:creationId xmlns:a16="http://schemas.microsoft.com/office/drawing/2014/main" id="{286BE60E-C521-44DF-8CC4-88175595E531}"/>
              </a:ext>
            </a:extLst>
          </p:cNvPr>
          <p:cNvGraphicFramePr>
            <a:graphicFrameLocks noChangeAspect="1"/>
          </p:cNvGraphicFramePr>
          <p:nvPr>
            <p:extLst>
              <p:ext uri="{D42A27DB-BD31-4B8C-83A1-F6EECF244321}">
                <p14:modId xmlns:p14="http://schemas.microsoft.com/office/powerpoint/2010/main" val="1567145944"/>
              </p:ext>
            </p:extLst>
          </p:nvPr>
        </p:nvGraphicFramePr>
        <p:xfrm>
          <a:off x="3192463" y="3074988"/>
          <a:ext cx="2698750" cy="381000"/>
        </p:xfrm>
        <a:graphic>
          <a:graphicData uri="http://schemas.openxmlformats.org/presentationml/2006/ole">
            <mc:AlternateContent xmlns:mc="http://schemas.openxmlformats.org/markup-compatibility/2006">
              <mc:Choice xmlns:v="urn:schemas-microsoft-com:vml" Requires="v">
                <p:oleObj spid="_x0000_s1101" name="AxMath" r:id="rId4" imgW="1349280" imgH="190440" progId="Equation.AxMath">
                  <p:embed/>
                </p:oleObj>
              </mc:Choice>
              <mc:Fallback>
                <p:oleObj name="AxMath" r:id="rId4" imgW="1349280" imgH="190440" progId="Equation.AxMath">
                  <p:embed/>
                  <p:pic>
                    <p:nvPicPr>
                      <p:cNvPr id="0" name=""/>
                      <p:cNvPicPr/>
                      <p:nvPr/>
                    </p:nvPicPr>
                    <p:blipFill>
                      <a:blip r:embed="rId5"/>
                      <a:stretch>
                        <a:fillRect/>
                      </a:stretch>
                    </p:blipFill>
                    <p:spPr>
                      <a:xfrm>
                        <a:off x="3192463" y="3074988"/>
                        <a:ext cx="2698750" cy="3810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0" name="内容占位符 1">
                <a:extLst>
                  <a:ext uri="{FF2B5EF4-FFF2-40B4-BE49-F238E27FC236}">
                    <a16:creationId xmlns:a16="http://schemas.microsoft.com/office/drawing/2014/main" id="{60597FF9-1857-4877-A214-6A978EF05E92}"/>
                  </a:ext>
                </a:extLst>
              </p:cNvPr>
              <p:cNvSpPr txBox="1">
                <a:spLocks/>
              </p:cNvSpPr>
              <p:nvPr/>
            </p:nvSpPr>
            <p:spPr bwMode="auto">
              <a:xfrm>
                <a:off x="381000" y="1597321"/>
                <a:ext cx="8382000" cy="23078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6"/>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7"/>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zh-CN" altLang="en-US" sz="2800" dirty="0">
                    <a:highlight>
                      <a:srgbClr val="FF0000"/>
                    </a:highlight>
                    <a:latin typeface="+mn-ea"/>
                  </a:rPr>
                  <a:t>机动方案</a:t>
                </a:r>
                <a:endParaRPr lang="en-US" altLang="zh-CN" sz="2800" dirty="0">
                  <a:highlight>
                    <a:srgbClr val="FF0000"/>
                  </a:highlight>
                  <a:latin typeface="+mn-ea"/>
                </a:endParaRPr>
              </a:p>
              <a:p>
                <a:pPr marL="0" indent="0">
                  <a:buFontTx/>
                  <a:buNone/>
                </a:pPr>
                <a:r>
                  <a:rPr lang="en-US" altLang="zh-CN" sz="2400" b="1" dirty="0">
                    <a:latin typeface="+mn-ea"/>
                  </a:rPr>
                  <a:t>Step-1</a:t>
                </a:r>
                <a:r>
                  <a:rPr lang="zh-CN" altLang="en-US" sz="2400" b="1" dirty="0">
                    <a:latin typeface="+mn-ea"/>
                  </a:rPr>
                  <a:t>：</a:t>
                </a:r>
                <a:r>
                  <a:rPr lang="zh-CN" altLang="en-US" sz="2400" dirty="0">
                    <a:latin typeface="+mn-ea"/>
                  </a:rPr>
                  <a:t>卫星沿着俯仰或偏航方向预偏</a:t>
                </a:r>
                <a:r>
                  <a:rPr lang="en-US" altLang="zh-CN" sz="2400" dirty="0">
                    <a:latin typeface="+mn-ea"/>
                  </a:rPr>
                  <a:t>2°</a:t>
                </a:r>
              </a:p>
              <a:p>
                <a:pPr marL="0" indent="0">
                  <a:buFontTx/>
                  <a:buNone/>
                </a:pPr>
                <a:r>
                  <a:rPr lang="en-US" altLang="zh-CN" sz="2400" b="1" dirty="0">
                    <a:latin typeface="+mn-ea"/>
                  </a:rPr>
                  <a:t>Step-2</a:t>
                </a:r>
                <a:r>
                  <a:rPr lang="zh-CN" altLang="en-US" sz="2400" b="1" dirty="0">
                    <a:latin typeface="+mn-ea"/>
                  </a:rPr>
                  <a:t>：</a:t>
                </a:r>
                <a:r>
                  <a:rPr lang="zh-CN" altLang="en-US" sz="2400" dirty="0">
                    <a:latin typeface="+mn-ea"/>
                  </a:rPr>
                  <a:t>预偏后，将卫星沿同方向按下式转动</a:t>
                </a:r>
                <a:endParaRPr lang="en-US" altLang="zh-CN" sz="2400" dirty="0">
                  <a:latin typeface="+mn-ea"/>
                </a:endParaRPr>
              </a:p>
              <a:p>
                <a:pPr marL="0" indent="0">
                  <a:buFontTx/>
                  <a:buNone/>
                </a:pPr>
                <a:endParaRPr lang="en-US" altLang="zh-CN" sz="2400" dirty="0">
                  <a:latin typeface="+mn-ea"/>
                </a:endParaRPr>
              </a:p>
              <a:p>
                <a:pPr marL="0" indent="0">
                  <a:buFontTx/>
                  <a:buNone/>
                </a:pPr>
                <a:r>
                  <a:rPr lang="zh-CN" altLang="en-US" sz="2400" dirty="0">
                    <a:latin typeface="+mn-ea"/>
                  </a:rPr>
                  <a:t>其中，</a:t>
                </a:r>
                <a14:m>
                  <m:oMath xmlns:m="http://schemas.openxmlformats.org/officeDocument/2006/math">
                    <m:r>
                      <a:rPr lang="en-US" altLang="zh-CN" sz="2400" b="0" i="1" smtClean="0">
                        <a:latin typeface="Cambria Math" panose="02040503050406030204" pitchFamily="18" charset="0"/>
                      </a:rPr>
                      <m:t>𝐴</m:t>
                    </m:r>
                    <m:r>
                      <a:rPr lang="en-US" altLang="zh-CN" sz="2400" i="1">
                        <a:latin typeface="Cambria Math" panose="02040503050406030204" pitchFamily="18" charset="0"/>
                      </a:rPr>
                      <m:t>=</m:t>
                    </m:r>
                    <m:r>
                      <a:rPr lang="en-US" altLang="zh-CN" sz="2400" b="0" i="1" smtClean="0">
                        <a:latin typeface="Cambria Math" panose="02040503050406030204" pitchFamily="18" charset="0"/>
                      </a:rPr>
                      <m:t>2°, </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250</m:t>
                        </m:r>
                      </m:den>
                    </m:f>
                    <m:r>
                      <a:rPr lang="en-US" altLang="zh-CN" sz="2400" b="0" i="1" smtClean="0">
                        <a:latin typeface="Cambria Math" panose="02040503050406030204" pitchFamily="18" charset="0"/>
                      </a:rPr>
                      <m:t>𝐻𝑧</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=1°</m:t>
                    </m:r>
                  </m:oMath>
                </a14:m>
                <a:endParaRPr lang="zh-CN" altLang="en-US" sz="2400" dirty="0">
                  <a:latin typeface="+mn-ea"/>
                </a:endParaRPr>
              </a:p>
            </p:txBody>
          </p:sp>
        </mc:Choice>
        <mc:Fallback>
          <p:sp>
            <p:nvSpPr>
              <p:cNvPr id="10" name="内容占位符 1">
                <a:extLst>
                  <a:ext uri="{FF2B5EF4-FFF2-40B4-BE49-F238E27FC236}">
                    <a16:creationId xmlns:a16="http://schemas.microsoft.com/office/drawing/2014/main" id="{60597FF9-1857-4877-A214-6A978EF05E92}"/>
                  </a:ext>
                </a:extLst>
              </p:cNvPr>
              <p:cNvSpPr txBox="1">
                <a:spLocks noRot="1" noChangeAspect="1" noMove="1" noResize="1" noEditPoints="1" noAdjustHandles="1" noChangeArrowheads="1" noChangeShapeType="1" noTextEdit="1"/>
              </p:cNvSpPr>
              <p:nvPr/>
            </p:nvSpPr>
            <p:spPr bwMode="auto">
              <a:xfrm>
                <a:off x="381000" y="1597321"/>
                <a:ext cx="8382000" cy="2307836"/>
              </a:xfrm>
              <a:prstGeom prst="rect">
                <a:avLst/>
              </a:prstGeom>
              <a:blipFill>
                <a:blip r:embed="rId8"/>
                <a:stretch>
                  <a:fillRect l="-1527" t="-2639" b="-8971"/>
                </a:stretch>
              </a:blipFill>
              <a:ln w="9525">
                <a:noFill/>
                <a:miter lim="800000"/>
                <a:headEnd/>
                <a:tailEnd/>
              </a:ln>
            </p:spPr>
            <p:txBody>
              <a:bodyPr/>
              <a:lstStyle/>
              <a:p>
                <a:r>
                  <a:rPr lang="zh-CN" altLang="en-US">
                    <a:noFill/>
                  </a:rPr>
                  <a:t> </a:t>
                </a:r>
              </a:p>
            </p:txBody>
          </p:sp>
        </mc:Fallback>
      </mc:AlternateContent>
      <p:sp>
        <p:nvSpPr>
          <p:cNvPr id="12" name="内容占位符 1">
            <a:extLst>
              <a:ext uri="{FF2B5EF4-FFF2-40B4-BE49-F238E27FC236}">
                <a16:creationId xmlns:a16="http://schemas.microsoft.com/office/drawing/2014/main" id="{6D30F153-1B83-49C9-ADA9-BFBC416A5A39}"/>
              </a:ext>
            </a:extLst>
          </p:cNvPr>
          <p:cNvSpPr txBox="1">
            <a:spLocks/>
          </p:cNvSpPr>
          <p:nvPr/>
        </p:nvSpPr>
        <p:spPr bwMode="auto">
          <a:xfrm>
            <a:off x="395766" y="4045636"/>
            <a:ext cx="8382000" cy="24066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6"/>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7"/>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zh-CN" altLang="en-US" sz="2800" dirty="0">
                <a:highlight>
                  <a:srgbClr val="00FF00"/>
                </a:highlight>
                <a:latin typeface="+mn-ea"/>
              </a:rPr>
              <a:t>频率特性</a:t>
            </a:r>
            <a:r>
              <a:rPr lang="zh-CN" altLang="en-US" sz="2400" dirty="0">
                <a:latin typeface="+mn-ea"/>
              </a:rPr>
              <a:t>  </a:t>
            </a:r>
            <a:r>
              <a:rPr lang="zh-CN" altLang="en-US" sz="2000" u="sng" dirty="0">
                <a:latin typeface="+mn-ea"/>
              </a:rPr>
              <a:t>以单颗卫星俯仰方向为例，机动信号可表示为</a:t>
            </a:r>
            <a:endParaRPr lang="en-US" altLang="zh-CN" sz="2000" u="sng" dirty="0">
              <a:latin typeface="+mn-ea"/>
            </a:endParaRPr>
          </a:p>
          <a:p>
            <a:pPr marL="0" indent="0">
              <a:buFontTx/>
              <a:buNone/>
            </a:pPr>
            <a:endParaRPr lang="en-US" altLang="zh-CN" sz="2400" i="1" dirty="0">
              <a:latin typeface="+mn-ea"/>
            </a:endParaRPr>
          </a:p>
          <a:p>
            <a:pPr marL="0" indent="0">
              <a:buFontTx/>
              <a:buNone/>
            </a:pPr>
            <a:r>
              <a:rPr lang="zh-CN" altLang="en-US" sz="2400" dirty="0">
                <a:latin typeface="+mn-ea"/>
              </a:rPr>
              <a:t>   </a:t>
            </a:r>
          </a:p>
        </p:txBody>
      </p:sp>
      <p:graphicFrame>
        <p:nvGraphicFramePr>
          <p:cNvPr id="13" name="对象 12">
            <a:extLst>
              <a:ext uri="{FF2B5EF4-FFF2-40B4-BE49-F238E27FC236}">
                <a16:creationId xmlns:a16="http://schemas.microsoft.com/office/drawing/2014/main" id="{790965D0-825A-4F4A-B50B-E493C8D490CB}"/>
              </a:ext>
            </a:extLst>
          </p:cNvPr>
          <p:cNvGraphicFramePr>
            <a:graphicFrameLocks noChangeAspect="1"/>
          </p:cNvGraphicFramePr>
          <p:nvPr>
            <p:extLst>
              <p:ext uri="{D42A27DB-BD31-4B8C-83A1-F6EECF244321}">
                <p14:modId xmlns:p14="http://schemas.microsoft.com/office/powerpoint/2010/main" val="2866500992"/>
              </p:ext>
            </p:extLst>
          </p:nvPr>
        </p:nvGraphicFramePr>
        <p:xfrm>
          <a:off x="293210" y="4535377"/>
          <a:ext cx="8761412" cy="1944687"/>
        </p:xfrm>
        <a:graphic>
          <a:graphicData uri="http://schemas.openxmlformats.org/presentationml/2006/ole">
            <mc:AlternateContent xmlns:mc="http://schemas.openxmlformats.org/markup-compatibility/2006">
              <mc:Choice xmlns:v="urn:schemas-microsoft-com:vml" Requires="v">
                <p:oleObj spid="_x0000_s1102" name="AxMath" r:id="rId9" imgW="4763160" imgH="1136160" progId="Equation.AxMath">
                  <p:embed/>
                </p:oleObj>
              </mc:Choice>
              <mc:Fallback>
                <p:oleObj name="AxMath" r:id="rId9" imgW="4763160" imgH="1136160" progId="Equation.AxMath">
                  <p:embed/>
                  <p:pic>
                    <p:nvPicPr>
                      <p:cNvPr id="0" name=""/>
                      <p:cNvPicPr/>
                      <p:nvPr/>
                    </p:nvPicPr>
                    <p:blipFill>
                      <a:blip r:embed="rId10"/>
                      <a:stretch>
                        <a:fillRect/>
                      </a:stretch>
                    </p:blipFill>
                    <p:spPr>
                      <a:xfrm>
                        <a:off x="293210" y="4535377"/>
                        <a:ext cx="8761412" cy="1944687"/>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79CA897C-0A83-4BED-823A-7267699CF748}"/>
              </a:ext>
            </a:extLst>
          </p:cNvPr>
          <p:cNvSpPr/>
          <p:nvPr/>
        </p:nvSpPr>
        <p:spPr>
          <a:xfrm>
            <a:off x="611560" y="5661248"/>
            <a:ext cx="3024336" cy="791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矩形 14">
            <a:extLst>
              <a:ext uri="{FF2B5EF4-FFF2-40B4-BE49-F238E27FC236}">
                <a16:creationId xmlns:a16="http://schemas.microsoft.com/office/drawing/2014/main" id="{BA477661-D558-41C6-9A9E-273F597F9C17}"/>
              </a:ext>
            </a:extLst>
          </p:cNvPr>
          <p:cNvSpPr/>
          <p:nvPr/>
        </p:nvSpPr>
        <p:spPr>
          <a:xfrm>
            <a:off x="5076056" y="5661248"/>
            <a:ext cx="2736304" cy="791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124514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机动方案设计</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pic>
        <p:nvPicPr>
          <p:cNvPr id="16" name="图片 15">
            <a:extLst>
              <a:ext uri="{FF2B5EF4-FFF2-40B4-BE49-F238E27FC236}">
                <a16:creationId xmlns:a16="http://schemas.microsoft.com/office/drawing/2014/main" id="{751ECD53-D9CA-4BEA-8728-EC3442493B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 y="3440593"/>
            <a:ext cx="4461892" cy="2426038"/>
          </a:xfrm>
          <a:prstGeom prst="rect">
            <a:avLst/>
          </a:prstGeom>
        </p:spPr>
      </p:pic>
      <p:sp>
        <p:nvSpPr>
          <p:cNvPr id="18" name="矩形 17">
            <a:extLst>
              <a:ext uri="{FF2B5EF4-FFF2-40B4-BE49-F238E27FC236}">
                <a16:creationId xmlns:a16="http://schemas.microsoft.com/office/drawing/2014/main" id="{ECF647C1-A48B-4967-A0A7-DF65507668A0}"/>
              </a:ext>
            </a:extLst>
          </p:cNvPr>
          <p:cNvSpPr/>
          <p:nvPr/>
        </p:nvSpPr>
        <p:spPr>
          <a:xfrm>
            <a:off x="2627784" y="3717032"/>
            <a:ext cx="1224136" cy="162086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AAADE39A-F852-43C4-8B0E-F2F1BFC24D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3414031"/>
            <a:ext cx="4523981" cy="2452600"/>
          </a:xfrm>
          <a:prstGeom prst="rect">
            <a:avLst/>
          </a:prstGeom>
        </p:spPr>
      </p:pic>
      <p:sp>
        <p:nvSpPr>
          <p:cNvPr id="19" name="矩形 18">
            <a:extLst>
              <a:ext uri="{FF2B5EF4-FFF2-40B4-BE49-F238E27FC236}">
                <a16:creationId xmlns:a16="http://schemas.microsoft.com/office/drawing/2014/main" id="{CB15FE78-DB7C-4E37-9B31-96EE89717BC6}"/>
              </a:ext>
            </a:extLst>
          </p:cNvPr>
          <p:cNvSpPr/>
          <p:nvPr/>
        </p:nvSpPr>
        <p:spPr>
          <a:xfrm>
            <a:off x="7452320" y="3527992"/>
            <a:ext cx="624880" cy="1513718"/>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F607A2A-141E-47BD-B3F7-5BDA7E14A1F0}"/>
              </a:ext>
            </a:extLst>
          </p:cNvPr>
          <p:cNvSpPr txBox="1"/>
          <p:nvPr/>
        </p:nvSpPr>
        <p:spPr>
          <a:xfrm>
            <a:off x="504850" y="5967771"/>
            <a:ext cx="352839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仿真相位中心改正</a:t>
            </a:r>
            <a:r>
              <a:rPr lang="en-US" altLang="zh-CN" dirty="0"/>
              <a:t>FFT</a:t>
            </a:r>
            <a:r>
              <a:rPr lang="zh-CN" altLang="en-US" dirty="0"/>
              <a:t>（</a:t>
            </a:r>
            <a:r>
              <a:rPr lang="en-US" altLang="zh-CN" dirty="0"/>
              <a:t>10000s</a:t>
            </a:r>
            <a:r>
              <a:rPr lang="zh-CN" altLang="en-US" dirty="0"/>
              <a:t>）</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2469470-2614-4C62-A261-428EEDFD5A53}"/>
                  </a:ext>
                </a:extLst>
              </p:cNvPr>
              <p:cNvSpPr txBox="1"/>
              <p:nvPr/>
            </p:nvSpPr>
            <p:spPr>
              <a:xfrm>
                <a:off x="5325480" y="5990515"/>
                <a:ext cx="352839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𝑎𝑛𝑡</m:t>
                        </m:r>
                      </m:sub>
                    </m:sSub>
                    <m:r>
                      <a:rPr lang="zh-CN" altLang="en-US" i="1">
                        <a:latin typeface="Cambria Math" panose="02040503050406030204" pitchFamily="18" charset="0"/>
                      </a:rPr>
                      <m:t>振幅谱</m:t>
                    </m:r>
                  </m:oMath>
                </a14:m>
                <a:r>
                  <a:rPr lang="zh-CN" altLang="en-US" dirty="0"/>
                  <a:t>密度（</a:t>
                </a:r>
                <a:r>
                  <a:rPr lang="en-US" altLang="zh-CN" dirty="0"/>
                  <a:t>10000s</a:t>
                </a:r>
                <a:r>
                  <a:rPr lang="zh-CN" altLang="en-US" dirty="0"/>
                  <a:t>）</a:t>
                </a:r>
              </a:p>
            </p:txBody>
          </p:sp>
        </mc:Choice>
        <mc:Fallback xmlns="">
          <p:sp>
            <p:nvSpPr>
              <p:cNvPr id="20" name="文本框 19">
                <a:extLst>
                  <a:ext uri="{FF2B5EF4-FFF2-40B4-BE49-F238E27FC236}">
                    <a16:creationId xmlns:a16="http://schemas.microsoft.com/office/drawing/2014/main" id="{42469470-2614-4C62-A261-428EEDFD5A53}"/>
                  </a:ext>
                </a:extLst>
              </p:cNvPr>
              <p:cNvSpPr txBox="1">
                <a:spLocks noRot="1" noChangeAspect="1" noMove="1" noResize="1" noEditPoints="1" noAdjustHandles="1" noChangeArrowheads="1" noChangeShapeType="1" noTextEdit="1"/>
              </p:cNvSpPr>
              <p:nvPr/>
            </p:nvSpPr>
            <p:spPr>
              <a:xfrm>
                <a:off x="5325480" y="5990515"/>
                <a:ext cx="3528392" cy="369332"/>
              </a:xfrm>
              <a:prstGeom prst="rect">
                <a:avLst/>
              </a:prstGeom>
              <a:blipFill>
                <a:blip r:embed="rId5"/>
                <a:stretch>
                  <a:fillRect l="-1203" t="-6250" b="-21875"/>
                </a:stretch>
              </a:blipFill>
            </p:spPr>
            <p:txBody>
              <a:bodyPr/>
              <a:lstStyle/>
              <a:p>
                <a:r>
                  <a:rPr lang="zh-CN" altLang="en-US">
                    <a:noFill/>
                  </a:rPr>
                  <a:t> </a:t>
                </a:r>
              </a:p>
            </p:txBody>
          </p:sp>
        </mc:Fallback>
      </mc:AlternateContent>
      <p:graphicFrame>
        <p:nvGraphicFramePr>
          <p:cNvPr id="21" name="对象 20">
            <a:extLst>
              <a:ext uri="{FF2B5EF4-FFF2-40B4-BE49-F238E27FC236}">
                <a16:creationId xmlns:a16="http://schemas.microsoft.com/office/drawing/2014/main" id="{A355FAD3-E87D-4891-9FB0-1979CAEC4701}"/>
              </a:ext>
            </a:extLst>
          </p:cNvPr>
          <p:cNvGraphicFramePr>
            <a:graphicFrameLocks noChangeAspect="1"/>
          </p:cNvGraphicFramePr>
          <p:nvPr>
            <p:extLst>
              <p:ext uri="{D42A27DB-BD31-4B8C-83A1-F6EECF244321}">
                <p14:modId xmlns:p14="http://schemas.microsoft.com/office/powerpoint/2010/main" val="2443106363"/>
              </p:ext>
            </p:extLst>
          </p:nvPr>
        </p:nvGraphicFramePr>
        <p:xfrm>
          <a:off x="239313" y="1602671"/>
          <a:ext cx="8761412" cy="1944687"/>
        </p:xfrm>
        <a:graphic>
          <a:graphicData uri="http://schemas.openxmlformats.org/presentationml/2006/ole">
            <mc:AlternateContent xmlns:mc="http://schemas.openxmlformats.org/markup-compatibility/2006">
              <mc:Choice xmlns:v="urn:schemas-microsoft-com:vml" Requires="v">
                <p:oleObj spid="_x0000_s4130" name="AxMath" r:id="rId6" imgW="4763160" imgH="1136160" progId="Equation.AxMath">
                  <p:embed/>
                </p:oleObj>
              </mc:Choice>
              <mc:Fallback>
                <p:oleObj name="AxMath" r:id="rId6" imgW="4763160" imgH="1136160" progId="Equation.AxMath">
                  <p:embed/>
                  <p:pic>
                    <p:nvPicPr>
                      <p:cNvPr id="13" name="对象 12">
                        <a:extLst>
                          <a:ext uri="{FF2B5EF4-FFF2-40B4-BE49-F238E27FC236}">
                            <a16:creationId xmlns:a16="http://schemas.microsoft.com/office/drawing/2014/main" id="{790965D0-825A-4F4A-B50B-E493C8D490CB}"/>
                          </a:ext>
                        </a:extLst>
                      </p:cNvPr>
                      <p:cNvPicPr/>
                      <p:nvPr/>
                    </p:nvPicPr>
                    <p:blipFill>
                      <a:blip r:embed="rId7"/>
                      <a:stretch>
                        <a:fillRect/>
                      </a:stretch>
                    </p:blipFill>
                    <p:spPr>
                      <a:xfrm>
                        <a:off x="239313" y="1602671"/>
                        <a:ext cx="8761412" cy="1944687"/>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6B61969B-084E-42C6-9DA1-09953F221A27}"/>
              </a:ext>
            </a:extLst>
          </p:cNvPr>
          <p:cNvSpPr/>
          <p:nvPr/>
        </p:nvSpPr>
        <p:spPr>
          <a:xfrm>
            <a:off x="528841" y="2708925"/>
            <a:ext cx="3024336" cy="791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3" name="矩形 22">
            <a:extLst>
              <a:ext uri="{FF2B5EF4-FFF2-40B4-BE49-F238E27FC236}">
                <a16:creationId xmlns:a16="http://schemas.microsoft.com/office/drawing/2014/main" id="{D9B1FB72-0FF5-4735-8A9E-941D43D38E25}"/>
              </a:ext>
            </a:extLst>
          </p:cNvPr>
          <p:cNvSpPr/>
          <p:nvPr/>
        </p:nvSpPr>
        <p:spPr>
          <a:xfrm>
            <a:off x="5076056" y="2901748"/>
            <a:ext cx="2737800" cy="563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a:extLst>
              <a:ext uri="{FF2B5EF4-FFF2-40B4-BE49-F238E27FC236}">
                <a16:creationId xmlns:a16="http://schemas.microsoft.com/office/drawing/2014/main" id="{83A22EA0-B64F-47E2-AF6E-920FF0B1008F}"/>
              </a:ext>
            </a:extLst>
          </p:cNvPr>
          <p:cNvSpPr/>
          <p:nvPr/>
        </p:nvSpPr>
        <p:spPr>
          <a:xfrm>
            <a:off x="5325480" y="3499979"/>
            <a:ext cx="2054832" cy="108114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5B39149-1D9E-4D09-B4B1-1EEF16F66DEF}"/>
              </a:ext>
            </a:extLst>
          </p:cNvPr>
          <p:cNvSpPr txBox="1"/>
          <p:nvPr/>
        </p:nvSpPr>
        <p:spPr>
          <a:xfrm>
            <a:off x="5325480" y="4173602"/>
            <a:ext cx="1406760" cy="369332"/>
          </a:xfrm>
          <a:prstGeom prst="rect">
            <a:avLst/>
          </a:prstGeom>
          <a:noFill/>
        </p:spPr>
        <p:txBody>
          <a:bodyPr wrap="square" rtlCol="0">
            <a:spAutoFit/>
          </a:bodyPr>
          <a:lstStyle/>
          <a:p>
            <a:r>
              <a:rPr lang="zh-CN" altLang="en-US" dirty="0"/>
              <a:t>定轨噪声</a:t>
            </a:r>
          </a:p>
        </p:txBody>
      </p:sp>
    </p:spTree>
    <p:extLst>
      <p:ext uri="{BB962C8B-B14F-4D97-AF65-F5344CB8AC3E}">
        <p14:creationId xmlns:p14="http://schemas.microsoft.com/office/powerpoint/2010/main" val="142096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7" name="文本框 6">
            <a:extLst>
              <a:ext uri="{FF2B5EF4-FFF2-40B4-BE49-F238E27FC236}">
                <a16:creationId xmlns:a16="http://schemas.microsoft.com/office/drawing/2014/main" id="{8F607A2A-141E-47BD-B3F7-5BDA7E14A1F0}"/>
              </a:ext>
            </a:extLst>
          </p:cNvPr>
          <p:cNvSpPr txBox="1"/>
          <p:nvPr/>
        </p:nvSpPr>
        <p:spPr>
          <a:xfrm>
            <a:off x="1849977" y="3964414"/>
            <a:ext cx="179562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时间域估计算法</a:t>
            </a:r>
          </a:p>
        </p:txBody>
      </p:sp>
      <p:sp>
        <p:nvSpPr>
          <p:cNvPr id="20" name="文本框 19">
            <a:extLst>
              <a:ext uri="{FF2B5EF4-FFF2-40B4-BE49-F238E27FC236}">
                <a16:creationId xmlns:a16="http://schemas.microsoft.com/office/drawing/2014/main" id="{42469470-2614-4C62-A261-428EEDFD5A53}"/>
              </a:ext>
            </a:extLst>
          </p:cNvPr>
          <p:cNvSpPr txBox="1"/>
          <p:nvPr/>
        </p:nvSpPr>
        <p:spPr>
          <a:xfrm>
            <a:off x="1849977" y="5363924"/>
            <a:ext cx="179562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频率域估计算法</a:t>
            </a:r>
          </a:p>
        </p:txBody>
      </p:sp>
      <p:sp>
        <p:nvSpPr>
          <p:cNvPr id="2" name="文本框 1">
            <a:extLst>
              <a:ext uri="{FF2B5EF4-FFF2-40B4-BE49-F238E27FC236}">
                <a16:creationId xmlns:a16="http://schemas.microsoft.com/office/drawing/2014/main" id="{80D240ED-C17E-4B38-AAAE-65D0C97AF104}"/>
              </a:ext>
            </a:extLst>
          </p:cNvPr>
          <p:cNvSpPr txBox="1"/>
          <p:nvPr/>
        </p:nvSpPr>
        <p:spPr>
          <a:xfrm>
            <a:off x="265801" y="4684494"/>
            <a:ext cx="1186830" cy="369332"/>
          </a:xfrm>
          <a:prstGeom prst="rect">
            <a:avLst/>
          </a:prstGeom>
          <a:noFill/>
        </p:spPr>
        <p:txBody>
          <a:bodyPr wrap="square" rtlCol="0">
            <a:spAutoFit/>
          </a:bodyPr>
          <a:lstStyle/>
          <a:p>
            <a:r>
              <a:rPr lang="zh-CN" altLang="en-US" dirty="0"/>
              <a:t>估计算法</a:t>
            </a:r>
          </a:p>
        </p:txBody>
      </p:sp>
      <p:sp>
        <p:nvSpPr>
          <p:cNvPr id="10" name="左大括号 9">
            <a:extLst>
              <a:ext uri="{FF2B5EF4-FFF2-40B4-BE49-F238E27FC236}">
                <a16:creationId xmlns:a16="http://schemas.microsoft.com/office/drawing/2014/main" id="{B7DD876F-4023-4AB2-AB15-B83150695632}"/>
              </a:ext>
            </a:extLst>
          </p:cNvPr>
          <p:cNvSpPr/>
          <p:nvPr/>
        </p:nvSpPr>
        <p:spPr>
          <a:xfrm>
            <a:off x="1309591" y="4149080"/>
            <a:ext cx="286079" cy="1440160"/>
          </a:xfrm>
          <a:prstGeom prst="leftBrace">
            <a:avLst/>
          </a:prstGeom>
          <a:solidFill>
            <a:schemeClr val="tx2">
              <a:lumMod val="20000"/>
              <a:lumOff val="80000"/>
            </a:schemeClr>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4" name="左大括号 23">
            <a:extLst>
              <a:ext uri="{FF2B5EF4-FFF2-40B4-BE49-F238E27FC236}">
                <a16:creationId xmlns:a16="http://schemas.microsoft.com/office/drawing/2014/main" id="{5C0792C2-3E27-4455-AB50-A71D059DF0DF}"/>
              </a:ext>
            </a:extLst>
          </p:cNvPr>
          <p:cNvSpPr/>
          <p:nvPr/>
        </p:nvSpPr>
        <p:spPr>
          <a:xfrm>
            <a:off x="3756864" y="3429000"/>
            <a:ext cx="286079" cy="1624826"/>
          </a:xfrm>
          <a:prstGeom prst="leftBrace">
            <a:avLst/>
          </a:prstGeom>
          <a:solidFill>
            <a:schemeClr val="tx2">
              <a:lumMod val="20000"/>
              <a:lumOff val="80000"/>
            </a:schemeClr>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0176A6B9-0577-491C-9A18-0EBD1177AA40}"/>
              </a:ext>
            </a:extLst>
          </p:cNvPr>
          <p:cNvSpPr txBox="1"/>
          <p:nvPr/>
        </p:nvSpPr>
        <p:spPr>
          <a:xfrm>
            <a:off x="4156627" y="3244334"/>
            <a:ext cx="1581782"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最小二乘估计</a:t>
            </a:r>
          </a:p>
        </p:txBody>
      </p:sp>
      <p:sp>
        <p:nvSpPr>
          <p:cNvPr id="29" name="文本框 28">
            <a:extLst>
              <a:ext uri="{FF2B5EF4-FFF2-40B4-BE49-F238E27FC236}">
                <a16:creationId xmlns:a16="http://schemas.microsoft.com/office/drawing/2014/main" id="{12D71A55-5452-46EF-9A3E-EE68DC9B74F4}"/>
              </a:ext>
            </a:extLst>
          </p:cNvPr>
          <p:cNvSpPr txBox="1"/>
          <p:nvPr/>
        </p:nvSpPr>
        <p:spPr>
          <a:xfrm>
            <a:off x="4264639" y="4348477"/>
            <a:ext cx="1365758"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贝叶斯估计</a:t>
            </a:r>
          </a:p>
        </p:txBody>
      </p:sp>
      <p:sp>
        <p:nvSpPr>
          <p:cNvPr id="30" name="文本框 29">
            <a:extLst>
              <a:ext uri="{FF2B5EF4-FFF2-40B4-BE49-F238E27FC236}">
                <a16:creationId xmlns:a16="http://schemas.microsoft.com/office/drawing/2014/main" id="{BB886BB9-EC21-445F-AE74-E58B2F1FEA23}"/>
              </a:ext>
            </a:extLst>
          </p:cNvPr>
          <p:cNvSpPr txBox="1"/>
          <p:nvPr/>
        </p:nvSpPr>
        <p:spPr>
          <a:xfrm>
            <a:off x="4156627" y="3812215"/>
            <a:ext cx="1581782"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最大似然估计</a:t>
            </a:r>
          </a:p>
        </p:txBody>
      </p:sp>
      <p:sp>
        <p:nvSpPr>
          <p:cNvPr id="31" name="文本框 30">
            <a:extLst>
              <a:ext uri="{FF2B5EF4-FFF2-40B4-BE49-F238E27FC236}">
                <a16:creationId xmlns:a16="http://schemas.microsoft.com/office/drawing/2014/main" id="{10C3E7DD-D882-44C2-BFF7-E887EE4A3AF3}"/>
              </a:ext>
            </a:extLst>
          </p:cNvPr>
          <p:cNvSpPr txBox="1"/>
          <p:nvPr/>
        </p:nvSpPr>
        <p:spPr>
          <a:xfrm>
            <a:off x="4732691" y="4900780"/>
            <a:ext cx="429654"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dirty="0"/>
              <a:t>….</a:t>
            </a:r>
            <a:endParaRPr lang="zh-CN" altLang="en-US" dirty="0"/>
          </a:p>
        </p:txBody>
      </p:sp>
      <p:sp>
        <p:nvSpPr>
          <p:cNvPr id="32" name="iconfont-11253-5330515">
            <a:extLst>
              <a:ext uri="{FF2B5EF4-FFF2-40B4-BE49-F238E27FC236}">
                <a16:creationId xmlns:a16="http://schemas.microsoft.com/office/drawing/2014/main" id="{B3A86EF9-5325-45B3-8273-D9C60C750835}"/>
              </a:ext>
            </a:extLst>
          </p:cNvPr>
          <p:cNvSpPr/>
          <p:nvPr/>
        </p:nvSpPr>
        <p:spPr>
          <a:xfrm>
            <a:off x="7063769" y="2493430"/>
            <a:ext cx="432048" cy="609685"/>
          </a:xfrm>
          <a:custGeom>
            <a:avLst/>
            <a:gdLst>
              <a:gd name="T0" fmla="*/ 7232 w 7232"/>
              <a:gd name="T1" fmla="*/ 3121 h 10000"/>
              <a:gd name="T2" fmla="*/ 7111 w 7232"/>
              <a:gd name="T3" fmla="*/ 3910 h 10000"/>
              <a:gd name="T4" fmla="*/ 6839 w 7232"/>
              <a:gd name="T5" fmla="*/ 4509 h 10000"/>
              <a:gd name="T6" fmla="*/ 6407 w 7232"/>
              <a:gd name="T7" fmla="*/ 4974 h 10000"/>
              <a:gd name="T8" fmla="*/ 5959 w 7232"/>
              <a:gd name="T9" fmla="*/ 5314 h 10000"/>
              <a:gd name="T10" fmla="*/ 5482 w 7232"/>
              <a:gd name="T11" fmla="*/ 5591 h 10000"/>
              <a:gd name="T12" fmla="*/ 4946 w 7232"/>
              <a:gd name="T13" fmla="*/ 6099 h 10000"/>
              <a:gd name="T14" fmla="*/ 4731 w 7232"/>
              <a:gd name="T15" fmla="*/ 6624 h 10000"/>
              <a:gd name="T16" fmla="*/ 4637 w 7232"/>
              <a:gd name="T17" fmla="*/ 6879 h 10000"/>
              <a:gd name="T18" fmla="*/ 4418 w 7232"/>
              <a:gd name="T19" fmla="*/ 7000 h 10000"/>
              <a:gd name="T20" fmla="*/ 2543 w 7232"/>
              <a:gd name="T21" fmla="*/ 7000 h 10000"/>
              <a:gd name="T22" fmla="*/ 2345 w 7232"/>
              <a:gd name="T23" fmla="*/ 6855 h 10000"/>
              <a:gd name="T24" fmla="*/ 2262 w 7232"/>
              <a:gd name="T25" fmla="*/ 6563 h 10000"/>
              <a:gd name="T26" fmla="*/ 2262 w 7232"/>
              <a:gd name="T27" fmla="*/ 6213 h 10000"/>
              <a:gd name="T28" fmla="*/ 2770 w 7232"/>
              <a:gd name="T29" fmla="*/ 4990 h 10000"/>
              <a:gd name="T30" fmla="*/ 3887 w 7232"/>
              <a:gd name="T31" fmla="*/ 4141 h 10000"/>
              <a:gd name="T32" fmla="*/ 4543 w 7232"/>
              <a:gd name="T33" fmla="*/ 3704 h 10000"/>
              <a:gd name="T34" fmla="*/ 4740 w 7232"/>
              <a:gd name="T35" fmla="*/ 3110 h 10000"/>
              <a:gd name="T36" fmla="*/ 4376 w 7232"/>
              <a:gd name="T37" fmla="*/ 2531 h 10000"/>
              <a:gd name="T38" fmla="*/ 3536 w 7232"/>
              <a:gd name="T39" fmla="*/ 2281 h 10000"/>
              <a:gd name="T40" fmla="*/ 2691 w 7232"/>
              <a:gd name="T41" fmla="*/ 2508 h 10000"/>
              <a:gd name="T42" fmla="*/ 1855 w 7232"/>
              <a:gd name="T43" fmla="*/ 3406 h 10000"/>
              <a:gd name="T44" fmla="*/ 1614 w 7232"/>
              <a:gd name="T45" fmla="*/ 3531 h 10000"/>
              <a:gd name="T46" fmla="*/ 1417 w 7232"/>
              <a:gd name="T47" fmla="*/ 3469 h 10000"/>
              <a:gd name="T48" fmla="*/ 135 w 7232"/>
              <a:gd name="T49" fmla="*/ 2493 h 10000"/>
              <a:gd name="T50" fmla="*/ 14 w 7232"/>
              <a:gd name="T51" fmla="*/ 2296 h 10000"/>
              <a:gd name="T52" fmla="*/ 56 w 7232"/>
              <a:gd name="T53" fmla="*/ 2078 h 10000"/>
              <a:gd name="T54" fmla="*/ 3684 w 7232"/>
              <a:gd name="T55" fmla="*/ 0 h 10000"/>
              <a:gd name="T56" fmla="*/ 4942 w 7232"/>
              <a:gd name="T57" fmla="*/ 241 h 10000"/>
              <a:gd name="T58" fmla="*/ 6084 w 7232"/>
              <a:gd name="T59" fmla="*/ 890 h 10000"/>
              <a:gd name="T60" fmla="*/ 6912 w 7232"/>
              <a:gd name="T61" fmla="*/ 1886 h 10000"/>
              <a:gd name="T62" fmla="*/ 7232 w 7232"/>
              <a:gd name="T63" fmla="*/ 3121 h 10000"/>
              <a:gd name="T64" fmla="*/ 4764 w 7232"/>
              <a:gd name="T65" fmla="*/ 7813 h 10000"/>
              <a:gd name="T66" fmla="*/ 4764 w 7232"/>
              <a:gd name="T67" fmla="*/ 9688 h 10000"/>
              <a:gd name="T68" fmla="*/ 4670 w 7232"/>
              <a:gd name="T69" fmla="*/ 9906 h 10000"/>
              <a:gd name="T70" fmla="*/ 4451 w 7232"/>
              <a:gd name="T71" fmla="*/ 10000 h 10000"/>
              <a:gd name="T72" fmla="*/ 2575 w 7232"/>
              <a:gd name="T73" fmla="*/ 10000 h 10000"/>
              <a:gd name="T74" fmla="*/ 2356 w 7232"/>
              <a:gd name="T75" fmla="*/ 9906 h 10000"/>
              <a:gd name="T76" fmla="*/ 2262 w 7232"/>
              <a:gd name="T77" fmla="*/ 9688 h 10000"/>
              <a:gd name="T78" fmla="*/ 2262 w 7232"/>
              <a:gd name="T79" fmla="*/ 7813 h 10000"/>
              <a:gd name="T80" fmla="*/ 2356 w 7232"/>
              <a:gd name="T81" fmla="*/ 7594 h 10000"/>
              <a:gd name="T82" fmla="*/ 2575 w 7232"/>
              <a:gd name="T83" fmla="*/ 7500 h 10000"/>
              <a:gd name="T84" fmla="*/ 4451 w 7232"/>
              <a:gd name="T85" fmla="*/ 7500 h 10000"/>
              <a:gd name="T86" fmla="*/ 4670 w 7232"/>
              <a:gd name="T87" fmla="*/ 7594 h 10000"/>
              <a:gd name="T88" fmla="*/ 4764 w 7232"/>
              <a:gd name="T89" fmla="*/ 7813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32" h="10000">
                <a:moveTo>
                  <a:pt x="7232" y="3121"/>
                </a:moveTo>
                <a:cubicBezTo>
                  <a:pt x="7232" y="3403"/>
                  <a:pt x="7191" y="3665"/>
                  <a:pt x="7111" y="3910"/>
                </a:cubicBezTo>
                <a:cubicBezTo>
                  <a:pt x="7031" y="4155"/>
                  <a:pt x="6939" y="4354"/>
                  <a:pt x="6839" y="4509"/>
                </a:cubicBezTo>
                <a:cubicBezTo>
                  <a:pt x="6736" y="4664"/>
                  <a:pt x="6594" y="4818"/>
                  <a:pt x="6407" y="4974"/>
                </a:cubicBezTo>
                <a:cubicBezTo>
                  <a:pt x="6221" y="5130"/>
                  <a:pt x="6072" y="5244"/>
                  <a:pt x="5959" y="5314"/>
                </a:cubicBezTo>
                <a:cubicBezTo>
                  <a:pt x="5844" y="5385"/>
                  <a:pt x="5686" y="5476"/>
                  <a:pt x="5482" y="5591"/>
                </a:cubicBezTo>
                <a:cubicBezTo>
                  <a:pt x="5268" y="5711"/>
                  <a:pt x="5090" y="5880"/>
                  <a:pt x="4946" y="6099"/>
                </a:cubicBezTo>
                <a:cubicBezTo>
                  <a:pt x="4804" y="6318"/>
                  <a:pt x="4731" y="6491"/>
                  <a:pt x="4731" y="6624"/>
                </a:cubicBezTo>
                <a:cubicBezTo>
                  <a:pt x="4731" y="6713"/>
                  <a:pt x="4700" y="6796"/>
                  <a:pt x="4637" y="6879"/>
                </a:cubicBezTo>
                <a:cubicBezTo>
                  <a:pt x="4575" y="6959"/>
                  <a:pt x="4502" y="7000"/>
                  <a:pt x="4418" y="7000"/>
                </a:cubicBezTo>
                <a:lnTo>
                  <a:pt x="2543" y="7000"/>
                </a:lnTo>
                <a:cubicBezTo>
                  <a:pt x="2465" y="7000"/>
                  <a:pt x="2398" y="6953"/>
                  <a:pt x="2345" y="6855"/>
                </a:cubicBezTo>
                <a:cubicBezTo>
                  <a:pt x="2291" y="6758"/>
                  <a:pt x="2262" y="6661"/>
                  <a:pt x="2262" y="6563"/>
                </a:cubicBezTo>
                <a:lnTo>
                  <a:pt x="2262" y="6213"/>
                </a:lnTo>
                <a:cubicBezTo>
                  <a:pt x="2262" y="5780"/>
                  <a:pt x="2431" y="5373"/>
                  <a:pt x="2770" y="4990"/>
                </a:cubicBezTo>
                <a:cubicBezTo>
                  <a:pt x="3109" y="4608"/>
                  <a:pt x="3481" y="4324"/>
                  <a:pt x="3887" y="4141"/>
                </a:cubicBezTo>
                <a:cubicBezTo>
                  <a:pt x="4195" y="4000"/>
                  <a:pt x="4414" y="3855"/>
                  <a:pt x="4543" y="3704"/>
                </a:cubicBezTo>
                <a:cubicBezTo>
                  <a:pt x="4673" y="3553"/>
                  <a:pt x="4740" y="3355"/>
                  <a:pt x="4740" y="3110"/>
                </a:cubicBezTo>
                <a:cubicBezTo>
                  <a:pt x="4740" y="2891"/>
                  <a:pt x="4618" y="2699"/>
                  <a:pt x="4376" y="2531"/>
                </a:cubicBezTo>
                <a:cubicBezTo>
                  <a:pt x="4135" y="2365"/>
                  <a:pt x="3854" y="2281"/>
                  <a:pt x="3536" y="2281"/>
                </a:cubicBezTo>
                <a:cubicBezTo>
                  <a:pt x="3197" y="2281"/>
                  <a:pt x="2916" y="2356"/>
                  <a:pt x="2691" y="2508"/>
                </a:cubicBezTo>
                <a:cubicBezTo>
                  <a:pt x="2509" y="2638"/>
                  <a:pt x="2229" y="2939"/>
                  <a:pt x="1855" y="3406"/>
                </a:cubicBezTo>
                <a:cubicBezTo>
                  <a:pt x="1787" y="3490"/>
                  <a:pt x="1707" y="3531"/>
                  <a:pt x="1614" y="3531"/>
                </a:cubicBezTo>
                <a:cubicBezTo>
                  <a:pt x="1551" y="3531"/>
                  <a:pt x="1485" y="3510"/>
                  <a:pt x="1417" y="3469"/>
                </a:cubicBezTo>
                <a:lnTo>
                  <a:pt x="135" y="2493"/>
                </a:lnTo>
                <a:cubicBezTo>
                  <a:pt x="67" y="2440"/>
                  <a:pt x="26" y="2376"/>
                  <a:pt x="14" y="2296"/>
                </a:cubicBezTo>
                <a:cubicBezTo>
                  <a:pt x="0" y="2218"/>
                  <a:pt x="15" y="2145"/>
                  <a:pt x="56" y="2078"/>
                </a:cubicBezTo>
                <a:cubicBezTo>
                  <a:pt x="890" y="694"/>
                  <a:pt x="2100" y="0"/>
                  <a:pt x="3684" y="0"/>
                </a:cubicBezTo>
                <a:cubicBezTo>
                  <a:pt x="4101" y="0"/>
                  <a:pt x="4520" y="80"/>
                  <a:pt x="4942" y="241"/>
                </a:cubicBezTo>
                <a:cubicBezTo>
                  <a:pt x="5365" y="403"/>
                  <a:pt x="5745" y="619"/>
                  <a:pt x="6084" y="890"/>
                </a:cubicBezTo>
                <a:cubicBezTo>
                  <a:pt x="6422" y="1161"/>
                  <a:pt x="6699" y="1494"/>
                  <a:pt x="6912" y="1886"/>
                </a:cubicBezTo>
                <a:cubicBezTo>
                  <a:pt x="7126" y="2276"/>
                  <a:pt x="7232" y="2690"/>
                  <a:pt x="7232" y="3121"/>
                </a:cubicBezTo>
                <a:close/>
                <a:moveTo>
                  <a:pt x="4764" y="7813"/>
                </a:moveTo>
                <a:lnTo>
                  <a:pt x="4764" y="9688"/>
                </a:lnTo>
                <a:cubicBezTo>
                  <a:pt x="4764" y="9771"/>
                  <a:pt x="4732" y="9844"/>
                  <a:pt x="4670" y="9906"/>
                </a:cubicBezTo>
                <a:cubicBezTo>
                  <a:pt x="4607" y="9969"/>
                  <a:pt x="4535" y="10000"/>
                  <a:pt x="4451" y="10000"/>
                </a:cubicBezTo>
                <a:lnTo>
                  <a:pt x="2575" y="10000"/>
                </a:lnTo>
                <a:cubicBezTo>
                  <a:pt x="2491" y="10000"/>
                  <a:pt x="2419" y="9969"/>
                  <a:pt x="2356" y="9906"/>
                </a:cubicBezTo>
                <a:cubicBezTo>
                  <a:pt x="2294" y="9844"/>
                  <a:pt x="2262" y="9771"/>
                  <a:pt x="2262" y="9688"/>
                </a:cubicBezTo>
                <a:lnTo>
                  <a:pt x="2262" y="7813"/>
                </a:lnTo>
                <a:cubicBezTo>
                  <a:pt x="2262" y="7729"/>
                  <a:pt x="2294" y="7656"/>
                  <a:pt x="2356" y="7594"/>
                </a:cubicBezTo>
                <a:cubicBezTo>
                  <a:pt x="2419" y="7531"/>
                  <a:pt x="2491" y="7500"/>
                  <a:pt x="2575" y="7500"/>
                </a:cubicBezTo>
                <a:lnTo>
                  <a:pt x="4451" y="7500"/>
                </a:lnTo>
                <a:cubicBezTo>
                  <a:pt x="4535" y="7500"/>
                  <a:pt x="4607" y="7531"/>
                  <a:pt x="4670" y="7594"/>
                </a:cubicBezTo>
                <a:cubicBezTo>
                  <a:pt x="4732" y="7656"/>
                  <a:pt x="4764" y="7728"/>
                  <a:pt x="4764" y="781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文本框 32">
            <a:extLst>
              <a:ext uri="{FF2B5EF4-FFF2-40B4-BE49-F238E27FC236}">
                <a16:creationId xmlns:a16="http://schemas.microsoft.com/office/drawing/2014/main" id="{CB712281-C179-4A09-BB1D-B629C28A424D}"/>
              </a:ext>
            </a:extLst>
          </p:cNvPr>
          <p:cNvSpPr txBox="1"/>
          <p:nvPr/>
        </p:nvSpPr>
        <p:spPr>
          <a:xfrm>
            <a:off x="6027639" y="3244334"/>
            <a:ext cx="1222938" cy="36933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信噪比低</a:t>
            </a:r>
          </a:p>
        </p:txBody>
      </p:sp>
      <p:sp>
        <p:nvSpPr>
          <p:cNvPr id="34" name="文本框 33">
            <a:extLst>
              <a:ext uri="{FF2B5EF4-FFF2-40B4-BE49-F238E27FC236}">
                <a16:creationId xmlns:a16="http://schemas.microsoft.com/office/drawing/2014/main" id="{2716E487-50D0-4A39-B8F4-B34E4DEDA578}"/>
              </a:ext>
            </a:extLst>
          </p:cNvPr>
          <p:cNvSpPr txBox="1"/>
          <p:nvPr/>
        </p:nvSpPr>
        <p:spPr>
          <a:xfrm>
            <a:off x="6027639" y="4342561"/>
            <a:ext cx="2960376" cy="36933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噪声模型未知、无先验信息</a:t>
            </a:r>
          </a:p>
        </p:txBody>
      </p:sp>
      <p:sp>
        <p:nvSpPr>
          <p:cNvPr id="35" name="文本框 34">
            <a:extLst>
              <a:ext uri="{FF2B5EF4-FFF2-40B4-BE49-F238E27FC236}">
                <a16:creationId xmlns:a16="http://schemas.microsoft.com/office/drawing/2014/main" id="{25CE5412-837B-4978-B5B9-ACB8F31C9069}"/>
              </a:ext>
            </a:extLst>
          </p:cNvPr>
          <p:cNvSpPr txBox="1"/>
          <p:nvPr/>
        </p:nvSpPr>
        <p:spPr>
          <a:xfrm>
            <a:off x="6027639" y="3812134"/>
            <a:ext cx="1581782" cy="36933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噪声模型未知</a:t>
            </a:r>
          </a:p>
        </p:txBody>
      </p:sp>
      <p:sp>
        <p:nvSpPr>
          <p:cNvPr id="36" name="文本框 35">
            <a:extLst>
              <a:ext uri="{FF2B5EF4-FFF2-40B4-BE49-F238E27FC236}">
                <a16:creationId xmlns:a16="http://schemas.microsoft.com/office/drawing/2014/main" id="{E03B42E6-F498-4CBE-9C89-39AD06734001}"/>
              </a:ext>
            </a:extLst>
          </p:cNvPr>
          <p:cNvSpPr txBox="1"/>
          <p:nvPr/>
        </p:nvSpPr>
        <p:spPr>
          <a:xfrm>
            <a:off x="6027639" y="5225424"/>
            <a:ext cx="2960376" cy="646331"/>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机动周期不稳定、频谱泄露、</a:t>
            </a:r>
            <a:endParaRPr lang="en-US" altLang="zh-CN" dirty="0"/>
          </a:p>
          <a:p>
            <a:r>
              <a:rPr lang="zh-CN" altLang="en-US" dirty="0"/>
              <a:t>机动角度不稳定等</a:t>
            </a:r>
          </a:p>
        </p:txBody>
      </p:sp>
      <p:sp>
        <p:nvSpPr>
          <p:cNvPr id="17" name="文本框 16">
            <a:extLst>
              <a:ext uri="{FF2B5EF4-FFF2-40B4-BE49-F238E27FC236}">
                <a16:creationId xmlns:a16="http://schemas.microsoft.com/office/drawing/2014/main" id="{38629F14-D822-4CB4-A788-F56865AF3CA7}"/>
              </a:ext>
            </a:extLst>
          </p:cNvPr>
          <p:cNvSpPr txBox="1"/>
          <p:nvPr/>
        </p:nvSpPr>
        <p:spPr>
          <a:xfrm>
            <a:off x="265801" y="1945596"/>
            <a:ext cx="5871190" cy="369332"/>
          </a:xfrm>
          <a:prstGeom prst="rect">
            <a:avLst/>
          </a:prstGeom>
          <a:noFill/>
        </p:spPr>
        <p:txBody>
          <a:bodyPr wrap="square" rtlCol="0">
            <a:spAutoFit/>
          </a:bodyPr>
          <a:lstStyle/>
          <a:p>
            <a:r>
              <a:rPr lang="zh-CN" altLang="en-US" dirty="0"/>
              <a:t>估计</a:t>
            </a:r>
            <a:r>
              <a:rPr lang="en-US" altLang="zh-CN" dirty="0"/>
              <a:t>KBR</a:t>
            </a:r>
            <a:r>
              <a:rPr lang="zh-CN" altLang="en-US" dirty="0"/>
              <a:t>天线相位中心矢量可用到现代信号处理诸算法</a:t>
            </a:r>
          </a:p>
        </p:txBody>
      </p:sp>
      <p:sp>
        <p:nvSpPr>
          <p:cNvPr id="37" name="文本框 36">
            <a:extLst>
              <a:ext uri="{FF2B5EF4-FFF2-40B4-BE49-F238E27FC236}">
                <a16:creationId xmlns:a16="http://schemas.microsoft.com/office/drawing/2014/main" id="{BAA36AB9-7FE4-497C-AB09-D4AE2279DC3B}"/>
              </a:ext>
            </a:extLst>
          </p:cNvPr>
          <p:cNvSpPr txBox="1"/>
          <p:nvPr/>
        </p:nvSpPr>
        <p:spPr>
          <a:xfrm>
            <a:off x="6434637" y="2653169"/>
            <a:ext cx="854672" cy="369332"/>
          </a:xfrm>
          <a:prstGeom prst="rect">
            <a:avLst/>
          </a:prstGeom>
          <a:noFill/>
        </p:spPr>
        <p:txBody>
          <a:bodyPr wrap="square" rtlCol="0">
            <a:spAutoFit/>
          </a:bodyPr>
          <a:lstStyle/>
          <a:p>
            <a:r>
              <a:rPr lang="zh-CN" altLang="en-US" dirty="0"/>
              <a:t>问题</a:t>
            </a:r>
          </a:p>
        </p:txBody>
      </p:sp>
    </p:spTree>
    <p:custDataLst>
      <p:tags r:id="rId1"/>
    </p:custDataLst>
    <p:extLst>
      <p:ext uri="{BB962C8B-B14F-4D97-AF65-F5344CB8AC3E}">
        <p14:creationId xmlns:p14="http://schemas.microsoft.com/office/powerpoint/2010/main" val="81788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频率域估计算法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文本框 5">
            <a:extLst>
              <a:ext uri="{FF2B5EF4-FFF2-40B4-BE49-F238E27FC236}">
                <a16:creationId xmlns:a16="http://schemas.microsoft.com/office/drawing/2014/main" id="{36330D0C-F332-47A3-B8F7-38A5EB759271}"/>
              </a:ext>
            </a:extLst>
          </p:cNvPr>
          <p:cNvSpPr txBox="1"/>
          <p:nvPr/>
        </p:nvSpPr>
        <p:spPr>
          <a:xfrm>
            <a:off x="395536" y="1844824"/>
            <a:ext cx="33843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时间域观测方程（</a:t>
            </a:r>
            <a:r>
              <a:rPr lang="en-US" altLang="zh-CN" dirty="0"/>
              <a:t>noise-free</a:t>
            </a:r>
            <a:r>
              <a:rPr lang="zh-CN" altLang="en-US" dirty="0"/>
              <a:t>）：</a:t>
            </a:r>
          </a:p>
        </p:txBody>
      </p:sp>
      <p:graphicFrame>
        <p:nvGraphicFramePr>
          <p:cNvPr id="8" name="对象 7">
            <a:extLst>
              <a:ext uri="{FF2B5EF4-FFF2-40B4-BE49-F238E27FC236}">
                <a16:creationId xmlns:a16="http://schemas.microsoft.com/office/drawing/2014/main" id="{BB5CD077-9196-4F2A-9CA7-5448F22431DE}"/>
              </a:ext>
            </a:extLst>
          </p:cNvPr>
          <p:cNvGraphicFramePr>
            <a:graphicFrameLocks noChangeAspect="1"/>
          </p:cNvGraphicFramePr>
          <p:nvPr>
            <p:extLst>
              <p:ext uri="{D42A27DB-BD31-4B8C-83A1-F6EECF244321}">
                <p14:modId xmlns:p14="http://schemas.microsoft.com/office/powerpoint/2010/main" val="2596702730"/>
              </p:ext>
            </p:extLst>
          </p:nvPr>
        </p:nvGraphicFramePr>
        <p:xfrm>
          <a:off x="3995936" y="1844824"/>
          <a:ext cx="2174875" cy="449262"/>
        </p:xfrm>
        <a:graphic>
          <a:graphicData uri="http://schemas.openxmlformats.org/presentationml/2006/ole">
            <mc:AlternateContent xmlns:mc="http://schemas.openxmlformats.org/markup-compatibility/2006">
              <mc:Choice xmlns:v="urn:schemas-microsoft-com:vml" Requires="v">
                <p:oleObj spid="_x0000_s5244" name="AxMath" r:id="rId4" imgW="1108800" imgH="228600" progId="Equation.AxMath">
                  <p:embed/>
                </p:oleObj>
              </mc:Choice>
              <mc:Fallback>
                <p:oleObj name="AxMath" r:id="rId4" imgW="1108800" imgH="228600" progId="Equation.AxMath">
                  <p:embed/>
                  <p:pic>
                    <p:nvPicPr>
                      <p:cNvPr id="0" name=""/>
                      <p:cNvPicPr/>
                      <p:nvPr/>
                    </p:nvPicPr>
                    <p:blipFill>
                      <a:blip r:embed="rId5"/>
                      <a:stretch>
                        <a:fillRect/>
                      </a:stretch>
                    </p:blipFill>
                    <p:spPr>
                      <a:xfrm>
                        <a:off x="3995936" y="1844824"/>
                        <a:ext cx="2174875" cy="449262"/>
                      </a:xfrm>
                      <a:prstGeom prst="rect">
                        <a:avLst/>
                      </a:prstGeom>
                    </p:spPr>
                  </p:pic>
                </p:oleObj>
              </mc:Fallback>
            </mc:AlternateContent>
          </a:graphicData>
        </a:graphic>
      </p:graphicFrame>
      <p:sp>
        <p:nvSpPr>
          <p:cNvPr id="23" name="文本框 22">
            <a:extLst>
              <a:ext uri="{FF2B5EF4-FFF2-40B4-BE49-F238E27FC236}">
                <a16:creationId xmlns:a16="http://schemas.microsoft.com/office/drawing/2014/main" id="{2DF16D38-A7B6-4068-9F99-DDEFED54475A}"/>
              </a:ext>
            </a:extLst>
          </p:cNvPr>
          <p:cNvSpPr txBox="1"/>
          <p:nvPr/>
        </p:nvSpPr>
        <p:spPr>
          <a:xfrm>
            <a:off x="392839" y="2420888"/>
            <a:ext cx="33843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频率域观测方程（</a:t>
            </a:r>
            <a:r>
              <a:rPr lang="en-US" altLang="zh-CN" dirty="0"/>
              <a:t>noise-free</a:t>
            </a:r>
            <a:r>
              <a:rPr lang="zh-CN" altLang="en-US" dirty="0"/>
              <a:t>）：</a:t>
            </a:r>
          </a:p>
        </p:txBody>
      </p:sp>
      <p:graphicFrame>
        <p:nvGraphicFramePr>
          <p:cNvPr id="26" name="对象 25">
            <a:extLst>
              <a:ext uri="{FF2B5EF4-FFF2-40B4-BE49-F238E27FC236}">
                <a16:creationId xmlns:a16="http://schemas.microsoft.com/office/drawing/2014/main" id="{31E16A2E-035E-4936-8211-7FF72DE6B8D2}"/>
              </a:ext>
            </a:extLst>
          </p:cNvPr>
          <p:cNvGraphicFramePr>
            <a:graphicFrameLocks noChangeAspect="1"/>
          </p:cNvGraphicFramePr>
          <p:nvPr>
            <p:extLst>
              <p:ext uri="{D42A27DB-BD31-4B8C-83A1-F6EECF244321}">
                <p14:modId xmlns:p14="http://schemas.microsoft.com/office/powerpoint/2010/main" val="2100048936"/>
              </p:ext>
            </p:extLst>
          </p:nvPr>
        </p:nvGraphicFramePr>
        <p:xfrm>
          <a:off x="3995935" y="2348210"/>
          <a:ext cx="2174875" cy="533400"/>
        </p:xfrm>
        <a:graphic>
          <a:graphicData uri="http://schemas.openxmlformats.org/presentationml/2006/ole">
            <mc:AlternateContent xmlns:mc="http://schemas.openxmlformats.org/markup-compatibility/2006">
              <mc:Choice xmlns:v="urn:schemas-microsoft-com:vml" Requires="v">
                <p:oleObj spid="_x0000_s5245" name="AxMath" r:id="rId6" imgW="1108800" imgH="270720" progId="Equation.AxMath">
                  <p:embed/>
                </p:oleObj>
              </mc:Choice>
              <mc:Fallback>
                <p:oleObj name="AxMath" r:id="rId6" imgW="1108800" imgH="27072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7"/>
                      <a:stretch>
                        <a:fillRect/>
                      </a:stretch>
                    </p:blipFill>
                    <p:spPr>
                      <a:xfrm>
                        <a:off x="3995935" y="2348210"/>
                        <a:ext cx="2174875" cy="533400"/>
                      </a:xfrm>
                      <a:prstGeom prst="rect">
                        <a:avLst/>
                      </a:prstGeom>
                    </p:spPr>
                  </p:pic>
                </p:oleObj>
              </mc:Fallback>
            </mc:AlternateContent>
          </a:graphicData>
        </a:graphic>
      </p:graphicFrame>
      <p:sp>
        <p:nvSpPr>
          <p:cNvPr id="12" name="箭头: 右弧形 11">
            <a:extLst>
              <a:ext uri="{FF2B5EF4-FFF2-40B4-BE49-F238E27FC236}">
                <a16:creationId xmlns:a16="http://schemas.microsoft.com/office/drawing/2014/main" id="{5FA39206-D67D-4F8D-B884-46DA7253332C}"/>
              </a:ext>
            </a:extLst>
          </p:cNvPr>
          <p:cNvSpPr/>
          <p:nvPr/>
        </p:nvSpPr>
        <p:spPr>
          <a:xfrm>
            <a:off x="6221928" y="2029490"/>
            <a:ext cx="576064" cy="8221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8334DA1F-381F-48C6-93E5-DC7C39B1FF19}"/>
              </a:ext>
            </a:extLst>
          </p:cNvPr>
          <p:cNvSpPr txBox="1"/>
          <p:nvPr/>
        </p:nvSpPr>
        <p:spPr>
          <a:xfrm>
            <a:off x="6856106" y="2163544"/>
            <a:ext cx="131629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t>FFT</a:t>
            </a:r>
            <a:r>
              <a:rPr lang="zh-CN" altLang="en-US" dirty="0"/>
              <a:t>（按列）</a:t>
            </a:r>
          </a:p>
        </p:txBody>
      </p:sp>
      <p:sp>
        <p:nvSpPr>
          <p:cNvPr id="15" name="矩形: 圆角 14">
            <a:extLst>
              <a:ext uri="{FF2B5EF4-FFF2-40B4-BE49-F238E27FC236}">
                <a16:creationId xmlns:a16="http://schemas.microsoft.com/office/drawing/2014/main" id="{89EA37E8-FAF6-4B61-9888-8456C1D22D01}"/>
              </a:ext>
            </a:extLst>
          </p:cNvPr>
          <p:cNvSpPr/>
          <p:nvPr/>
        </p:nvSpPr>
        <p:spPr>
          <a:xfrm>
            <a:off x="392839" y="2924944"/>
            <a:ext cx="4107153" cy="295232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5701D7D-9B0D-47F1-9EA8-179179B51AA0}"/>
              </a:ext>
            </a:extLst>
          </p:cNvPr>
          <p:cNvSpPr txBox="1"/>
          <p:nvPr/>
        </p:nvSpPr>
        <p:spPr>
          <a:xfrm>
            <a:off x="683568" y="3096317"/>
            <a:ext cx="2589591" cy="369332"/>
          </a:xfrm>
          <a:prstGeom prst="rect">
            <a:avLst/>
          </a:prstGeom>
          <a:noFill/>
        </p:spPr>
        <p:txBody>
          <a:bodyPr wrap="square" rtlCol="0">
            <a:spAutoFit/>
          </a:bodyPr>
          <a:lstStyle/>
          <a:p>
            <a:r>
              <a:rPr lang="en-US" altLang="zh-CN" u="sng" dirty="0"/>
              <a:t>1. </a:t>
            </a:r>
            <a:r>
              <a:rPr lang="zh-CN" altLang="en-US" u="sng" dirty="0"/>
              <a:t>解析展开式算法</a:t>
            </a:r>
          </a:p>
        </p:txBody>
      </p:sp>
      <p:graphicFrame>
        <p:nvGraphicFramePr>
          <p:cNvPr id="38" name="对象 37">
            <a:extLst>
              <a:ext uri="{FF2B5EF4-FFF2-40B4-BE49-F238E27FC236}">
                <a16:creationId xmlns:a16="http://schemas.microsoft.com/office/drawing/2014/main" id="{9894B83C-F45D-42ED-A458-1351AC858CCC}"/>
              </a:ext>
            </a:extLst>
          </p:cNvPr>
          <p:cNvGraphicFramePr>
            <a:graphicFrameLocks noChangeAspect="1"/>
          </p:cNvGraphicFramePr>
          <p:nvPr>
            <p:extLst>
              <p:ext uri="{D42A27DB-BD31-4B8C-83A1-F6EECF244321}">
                <p14:modId xmlns:p14="http://schemas.microsoft.com/office/powerpoint/2010/main" val="3360528825"/>
              </p:ext>
            </p:extLst>
          </p:nvPr>
        </p:nvGraphicFramePr>
        <p:xfrm>
          <a:off x="363538" y="3638550"/>
          <a:ext cx="4173537" cy="1036638"/>
        </p:xfrm>
        <a:graphic>
          <a:graphicData uri="http://schemas.openxmlformats.org/presentationml/2006/ole">
            <mc:AlternateContent xmlns:mc="http://schemas.openxmlformats.org/markup-compatibility/2006">
              <mc:Choice xmlns:v="urn:schemas-microsoft-com:vml" Requires="v">
                <p:oleObj spid="_x0000_s5246" name="AxMath" r:id="rId8" imgW="2575440" imgH="640440" progId="Equation.AxMath">
                  <p:embed/>
                </p:oleObj>
              </mc:Choice>
              <mc:Fallback>
                <p:oleObj name="AxMath" r:id="rId8" imgW="2575440" imgH="640440" progId="Equation.AxMath">
                  <p:embed/>
                  <p:pic>
                    <p:nvPicPr>
                      <p:cNvPr id="17" name="对象 16">
                        <a:extLst>
                          <a:ext uri="{FF2B5EF4-FFF2-40B4-BE49-F238E27FC236}">
                            <a16:creationId xmlns:a16="http://schemas.microsoft.com/office/drawing/2014/main" id="{F51C5213-9740-4C10-95DC-401F3782C299}"/>
                          </a:ext>
                        </a:extLst>
                      </p:cNvPr>
                      <p:cNvPicPr/>
                      <p:nvPr/>
                    </p:nvPicPr>
                    <p:blipFill>
                      <a:blip r:embed="rId9"/>
                      <a:stretch>
                        <a:fillRect/>
                      </a:stretch>
                    </p:blipFill>
                    <p:spPr>
                      <a:xfrm>
                        <a:off x="363538" y="3638550"/>
                        <a:ext cx="4173537" cy="1036638"/>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FB1D7F2B-2099-4FF8-9CE5-7C6D779C4253}"/>
              </a:ext>
            </a:extLst>
          </p:cNvPr>
          <p:cNvSpPr txBox="1"/>
          <p:nvPr/>
        </p:nvSpPr>
        <p:spPr>
          <a:xfrm>
            <a:off x="664638" y="4904770"/>
            <a:ext cx="3600400" cy="646331"/>
          </a:xfrm>
          <a:prstGeom prst="rect">
            <a:avLst/>
          </a:prstGeom>
          <a:solidFill>
            <a:schemeClr val="accent4">
              <a:lumMod val="20000"/>
              <a:lumOff val="80000"/>
            </a:schemeClr>
          </a:solidFill>
        </p:spPr>
        <p:txBody>
          <a:bodyPr wrap="square" rtlCol="0">
            <a:spAutoFit/>
          </a:bodyPr>
          <a:lstStyle/>
          <a:p>
            <a:r>
              <a:rPr lang="zh-CN" altLang="en-US" dirty="0"/>
              <a:t>未涉及到星敏信息，</a:t>
            </a:r>
            <a:endParaRPr lang="en-US" altLang="zh-CN" dirty="0"/>
          </a:p>
          <a:p>
            <a:r>
              <a:rPr lang="zh-CN" altLang="en-US" dirty="0"/>
              <a:t>预偏角与机动振幅会有误差</a:t>
            </a:r>
            <a:endParaRPr lang="en-US" altLang="zh-CN" dirty="0"/>
          </a:p>
        </p:txBody>
      </p:sp>
      <p:sp>
        <p:nvSpPr>
          <p:cNvPr id="39" name="矩形: 圆角 38">
            <a:extLst>
              <a:ext uri="{FF2B5EF4-FFF2-40B4-BE49-F238E27FC236}">
                <a16:creationId xmlns:a16="http://schemas.microsoft.com/office/drawing/2014/main" id="{3953BFBA-5233-4F42-B846-27842531A0E5}"/>
              </a:ext>
            </a:extLst>
          </p:cNvPr>
          <p:cNvSpPr/>
          <p:nvPr/>
        </p:nvSpPr>
        <p:spPr>
          <a:xfrm>
            <a:off x="4660530" y="2899309"/>
            <a:ext cx="4107153" cy="297796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B8FCEB47-F883-437D-9076-07F57C2ADD45}"/>
              </a:ext>
            </a:extLst>
          </p:cNvPr>
          <p:cNvSpPr txBox="1"/>
          <p:nvPr/>
        </p:nvSpPr>
        <p:spPr>
          <a:xfrm>
            <a:off x="5029804" y="3063377"/>
            <a:ext cx="2589591" cy="369332"/>
          </a:xfrm>
          <a:prstGeom prst="rect">
            <a:avLst/>
          </a:prstGeom>
          <a:noFill/>
        </p:spPr>
        <p:txBody>
          <a:bodyPr wrap="square" rtlCol="0">
            <a:spAutoFit/>
          </a:bodyPr>
          <a:lstStyle/>
          <a:p>
            <a:r>
              <a:rPr lang="en-US" altLang="zh-CN" u="sng" dirty="0"/>
              <a:t>2. FFT</a:t>
            </a:r>
            <a:r>
              <a:rPr lang="zh-CN" altLang="en-US" u="sng" dirty="0"/>
              <a:t>数值算法</a:t>
            </a:r>
          </a:p>
        </p:txBody>
      </p:sp>
      <p:graphicFrame>
        <p:nvGraphicFramePr>
          <p:cNvPr id="42" name="对象 41">
            <a:extLst>
              <a:ext uri="{FF2B5EF4-FFF2-40B4-BE49-F238E27FC236}">
                <a16:creationId xmlns:a16="http://schemas.microsoft.com/office/drawing/2014/main" id="{313EC9CE-5AF4-4742-8614-3142C3C49E25}"/>
              </a:ext>
            </a:extLst>
          </p:cNvPr>
          <p:cNvGraphicFramePr>
            <a:graphicFrameLocks noChangeAspect="1"/>
          </p:cNvGraphicFramePr>
          <p:nvPr>
            <p:extLst>
              <p:ext uri="{D42A27DB-BD31-4B8C-83A1-F6EECF244321}">
                <p14:modId xmlns:p14="http://schemas.microsoft.com/office/powerpoint/2010/main" val="4211258113"/>
              </p:ext>
            </p:extLst>
          </p:nvPr>
        </p:nvGraphicFramePr>
        <p:xfrm>
          <a:off x="5291138" y="3676650"/>
          <a:ext cx="2846387" cy="968375"/>
        </p:xfrm>
        <a:graphic>
          <a:graphicData uri="http://schemas.openxmlformats.org/presentationml/2006/ole">
            <mc:AlternateContent xmlns:mc="http://schemas.openxmlformats.org/markup-compatibility/2006">
              <mc:Choice xmlns:v="urn:schemas-microsoft-com:vml" Requires="v">
                <p:oleObj spid="_x0000_s5247" name="AxMath" r:id="rId10" imgW="1568880" imgH="535320" progId="Equation.AxMath">
                  <p:embed/>
                </p:oleObj>
              </mc:Choice>
              <mc:Fallback>
                <p:oleObj name="AxMath" r:id="rId10" imgW="1568880" imgH="535320" progId="Equation.AxMath">
                  <p:embed/>
                  <p:pic>
                    <p:nvPicPr>
                      <p:cNvPr id="38" name="对象 37">
                        <a:extLst>
                          <a:ext uri="{FF2B5EF4-FFF2-40B4-BE49-F238E27FC236}">
                            <a16:creationId xmlns:a16="http://schemas.microsoft.com/office/drawing/2014/main" id="{9894B83C-F45D-42ED-A458-1351AC858CCC}"/>
                          </a:ext>
                        </a:extLst>
                      </p:cNvPr>
                      <p:cNvPicPr/>
                      <p:nvPr/>
                    </p:nvPicPr>
                    <p:blipFill>
                      <a:blip r:embed="rId11"/>
                      <a:stretch>
                        <a:fillRect/>
                      </a:stretch>
                    </p:blipFill>
                    <p:spPr>
                      <a:xfrm>
                        <a:off x="5291138" y="3676650"/>
                        <a:ext cx="2846387" cy="968375"/>
                      </a:xfrm>
                      <a:prstGeom prst="rect">
                        <a:avLst/>
                      </a:prstGeom>
                    </p:spPr>
                  </p:pic>
                </p:oleObj>
              </mc:Fallback>
            </mc:AlternateContent>
          </a:graphicData>
        </a:graphic>
      </p:graphicFrame>
      <p:sp>
        <p:nvSpPr>
          <p:cNvPr id="43" name="文本框 42">
            <a:extLst>
              <a:ext uri="{FF2B5EF4-FFF2-40B4-BE49-F238E27FC236}">
                <a16:creationId xmlns:a16="http://schemas.microsoft.com/office/drawing/2014/main" id="{823A6FF8-DC67-4408-816D-9BD2E7DDA78A}"/>
              </a:ext>
            </a:extLst>
          </p:cNvPr>
          <p:cNvSpPr txBox="1"/>
          <p:nvPr/>
        </p:nvSpPr>
        <p:spPr>
          <a:xfrm>
            <a:off x="4913906" y="4910740"/>
            <a:ext cx="3600400" cy="646331"/>
          </a:xfrm>
          <a:prstGeom prst="rect">
            <a:avLst/>
          </a:prstGeom>
          <a:solidFill>
            <a:schemeClr val="accent4">
              <a:lumMod val="20000"/>
              <a:lumOff val="80000"/>
            </a:schemeClr>
          </a:solidFill>
        </p:spPr>
        <p:txBody>
          <a:bodyPr wrap="square" rtlCol="0">
            <a:spAutoFit/>
          </a:bodyPr>
          <a:lstStyle/>
          <a:p>
            <a:r>
              <a:rPr lang="zh-CN" altLang="en-US" dirty="0"/>
              <a:t>涉及星敏信息，</a:t>
            </a:r>
            <a:endParaRPr lang="en-US" altLang="zh-CN" dirty="0"/>
          </a:p>
          <a:p>
            <a:r>
              <a:rPr lang="en-US" altLang="zh-CN" dirty="0"/>
              <a:t>FFT</a:t>
            </a:r>
            <a:r>
              <a:rPr lang="zh-CN" altLang="en-US" dirty="0"/>
              <a:t>对数据长度与机动周期有要求</a:t>
            </a:r>
            <a:endParaRPr lang="en-US" altLang="zh-CN" dirty="0"/>
          </a:p>
        </p:txBody>
      </p:sp>
      <p:sp>
        <p:nvSpPr>
          <p:cNvPr id="44" name="文本框 43">
            <a:extLst>
              <a:ext uri="{FF2B5EF4-FFF2-40B4-BE49-F238E27FC236}">
                <a16:creationId xmlns:a16="http://schemas.microsoft.com/office/drawing/2014/main" id="{494772C0-8A7E-486F-83F8-9A320E4BA0DD}"/>
              </a:ext>
            </a:extLst>
          </p:cNvPr>
          <p:cNvSpPr txBox="1"/>
          <p:nvPr/>
        </p:nvSpPr>
        <p:spPr>
          <a:xfrm>
            <a:off x="376282" y="5993620"/>
            <a:ext cx="8300173" cy="369332"/>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注意：该算法的噪声为星敏、定规与</a:t>
            </a:r>
            <a:r>
              <a:rPr lang="en-US" altLang="zh-CN" dirty="0"/>
              <a:t>KBR</a:t>
            </a:r>
            <a:r>
              <a:rPr lang="zh-CN" altLang="en-US" dirty="0"/>
              <a:t>在机动频率与其倍频处的底噪</a:t>
            </a:r>
          </a:p>
        </p:txBody>
      </p:sp>
    </p:spTree>
    <p:custDataLst>
      <p:tags r:id="rId2"/>
    </p:custDataLst>
    <p:extLst>
      <p:ext uri="{BB962C8B-B14F-4D97-AF65-F5344CB8AC3E}">
        <p14:creationId xmlns:p14="http://schemas.microsoft.com/office/powerpoint/2010/main" val="260417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频率域估计算法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2" name="文本框 1">
            <a:extLst>
              <a:ext uri="{FF2B5EF4-FFF2-40B4-BE49-F238E27FC236}">
                <a16:creationId xmlns:a16="http://schemas.microsoft.com/office/drawing/2014/main" id="{01632E27-4C7F-46A5-9950-40D7D66DE08A}"/>
              </a:ext>
            </a:extLst>
          </p:cNvPr>
          <p:cNvSpPr txBox="1"/>
          <p:nvPr/>
        </p:nvSpPr>
        <p:spPr>
          <a:xfrm>
            <a:off x="225654" y="1772816"/>
            <a:ext cx="8234778" cy="461665"/>
          </a:xfrm>
          <a:prstGeom prst="rect">
            <a:avLst/>
          </a:prstGeom>
          <a:solidFill>
            <a:schemeClr val="accent2">
              <a:lumMod val="20000"/>
              <a:lumOff val="80000"/>
            </a:schemeClr>
          </a:solidFill>
          <a:ln>
            <a:solidFill>
              <a:schemeClr val="accent2">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dist"/>
            <a:r>
              <a:rPr lang="zh-CN" altLang="en-US" sz="2400" dirty="0"/>
              <a:t>当机动周期与时长无法满足要求时， 建立以下参数估计问题</a:t>
            </a:r>
          </a:p>
        </p:txBody>
      </p:sp>
      <p:sp>
        <p:nvSpPr>
          <p:cNvPr id="7" name="Rectangle 2">
            <a:extLst>
              <a:ext uri="{FF2B5EF4-FFF2-40B4-BE49-F238E27FC236}">
                <a16:creationId xmlns:a16="http://schemas.microsoft.com/office/drawing/2014/main" id="{8A88866F-475A-438A-9F02-E2B7ED68B8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7278C1CA-4434-4568-9341-305BA3F15897}"/>
              </a:ext>
            </a:extLst>
          </p:cNvPr>
          <p:cNvGraphicFramePr>
            <a:graphicFrameLocks noChangeAspect="1"/>
          </p:cNvGraphicFramePr>
          <p:nvPr>
            <p:extLst>
              <p:ext uri="{D42A27DB-BD31-4B8C-83A1-F6EECF244321}">
                <p14:modId xmlns:p14="http://schemas.microsoft.com/office/powerpoint/2010/main" val="4146000711"/>
              </p:ext>
            </p:extLst>
          </p:nvPr>
        </p:nvGraphicFramePr>
        <p:xfrm>
          <a:off x="1187450" y="2482850"/>
          <a:ext cx="6710363" cy="1978025"/>
        </p:xfrm>
        <a:graphic>
          <a:graphicData uri="http://schemas.openxmlformats.org/presentationml/2006/ole">
            <mc:AlternateContent xmlns:mc="http://schemas.openxmlformats.org/markup-compatibility/2006">
              <mc:Choice xmlns:v="urn:schemas-microsoft-com:vml" Requires="v">
                <p:oleObj spid="_x0000_s6179" name="AxMath" r:id="rId4" imgW="4576320" imgH="1346040" progId="Equation.AxMath">
                  <p:embed/>
                </p:oleObj>
              </mc:Choice>
              <mc:Fallback>
                <p:oleObj name="AxMath" r:id="rId4" imgW="4576320" imgH="1346040" progId="Equation.AxMath">
                  <p:embed/>
                  <p:pic>
                    <p:nvPicPr>
                      <p:cNvPr id="0" name="Object 1"/>
                      <p:cNvPicPr>
                        <a:picLocks noChangeAspect="1" noChangeArrowheads="1"/>
                      </p:cNvPicPr>
                      <p:nvPr/>
                    </p:nvPicPr>
                    <p:blipFill>
                      <a:blip r:embed="rId5"/>
                      <a:srcRect/>
                      <a:stretch>
                        <a:fillRect/>
                      </a:stretch>
                    </p:blipFill>
                    <p:spPr bwMode="auto">
                      <a:xfrm>
                        <a:off x="1187450" y="2482850"/>
                        <a:ext cx="6710363" cy="197802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FC9BAE2-9D1A-423F-A8FC-C6248298DB56}"/>
                  </a:ext>
                </a:extLst>
              </p:cNvPr>
              <p:cNvSpPr txBox="1"/>
              <p:nvPr/>
            </p:nvSpPr>
            <p:spPr>
              <a:xfrm>
                <a:off x="395536" y="4581128"/>
                <a:ext cx="7632848" cy="647934"/>
              </a:xfrm>
              <a:prstGeom prst="rect">
                <a:avLst/>
              </a:prstGeom>
              <a:noFill/>
            </p:spPr>
            <p:txBody>
              <a:bodyPr wrap="square" rtlCol="0">
                <a:spAutoFit/>
              </a:bodyPr>
              <a:lstStyle/>
              <a:p>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r>
                      <a:rPr lang="zh-CN" altLang="en-US" i="1" smtClean="0">
                        <a:latin typeface="Cambria Math" panose="02040503050406030204" pitchFamily="18" charset="0"/>
                      </a:rPr>
                      <m:t>观测</m:t>
                    </m:r>
                  </m:oMath>
                </a14:m>
                <a:r>
                  <a:rPr lang="zh-CN" altLang="en-US" dirty="0"/>
                  <a:t>方程中的数据向量。该算法可以估计频率为</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𝑓</m:t>
                    </m:r>
                    <m:r>
                      <a:rPr lang="en-US" altLang="zh-CN" b="0" i="1" smtClean="0">
                        <a:latin typeface="Cambria Math" panose="02040503050406030204" pitchFamily="18" charset="0"/>
                      </a:rPr>
                      <m:t>, 4</m:t>
                    </m:r>
                    <m:r>
                      <m:rPr>
                        <m:sty m:val="p"/>
                      </m:rPr>
                      <a:rPr lang="en-US" altLang="zh-CN" b="0" i="1" smtClean="0">
                        <a:latin typeface="Cambria Math" panose="02040503050406030204" pitchFamily="18" charset="0"/>
                      </a:rPr>
                      <m:t>π</m:t>
                    </m:r>
                    <m:r>
                      <a:rPr lang="en-US" altLang="zh-CN" b="0" i="1" smtClean="0">
                        <a:latin typeface="Cambria Math" panose="02040503050406030204" pitchFamily="18" charset="0"/>
                      </a:rPr>
                      <m:t>𝑓</m:t>
                    </m:r>
                    <m:r>
                      <a:rPr lang="zh-CN" altLang="en-US" i="1">
                        <a:latin typeface="Cambria Math" panose="02040503050406030204" pitchFamily="18" charset="0"/>
                      </a:rPr>
                      <m:t>处</m:t>
                    </m:r>
                  </m:oMath>
                </a14:m>
                <a:r>
                  <a:rPr lang="zh-CN" altLang="en-US" b="0" dirty="0"/>
                  <a:t>信号的有效振幅。</a:t>
                </a:r>
                <a:endParaRPr lang="en-US" altLang="zh-CN" b="0" dirty="0"/>
              </a:p>
            </p:txBody>
          </p:sp>
        </mc:Choice>
        <mc:Fallback xmlns="">
          <p:sp>
            <p:nvSpPr>
              <p:cNvPr id="10" name="文本框 9">
                <a:extLst>
                  <a:ext uri="{FF2B5EF4-FFF2-40B4-BE49-F238E27FC236}">
                    <a16:creationId xmlns:a16="http://schemas.microsoft.com/office/drawing/2014/main" id="{4FC9BAE2-9D1A-423F-A8FC-C6248298DB56}"/>
                  </a:ext>
                </a:extLst>
              </p:cNvPr>
              <p:cNvSpPr txBox="1">
                <a:spLocks noRot="1" noChangeAspect="1" noMove="1" noResize="1" noEditPoints="1" noAdjustHandles="1" noChangeArrowheads="1" noChangeShapeType="1" noTextEdit="1"/>
              </p:cNvSpPr>
              <p:nvPr/>
            </p:nvSpPr>
            <p:spPr>
              <a:xfrm>
                <a:off x="395536" y="4581128"/>
                <a:ext cx="7632848" cy="647934"/>
              </a:xfrm>
              <a:prstGeom prst="rect">
                <a:avLst/>
              </a:prstGeom>
              <a:blipFill>
                <a:blip r:embed="rId6"/>
                <a:stretch>
                  <a:fillRect l="-719" t="-4673" b="-13084"/>
                </a:stretch>
              </a:blipFill>
            </p:spPr>
            <p:txBody>
              <a:bodyPr/>
              <a:lstStyle/>
              <a:p>
                <a:r>
                  <a:rPr lang="zh-CN" altLang="en-US">
                    <a:noFill/>
                  </a:rPr>
                  <a:t> </a:t>
                </a:r>
              </a:p>
            </p:txBody>
          </p:sp>
        </mc:Fallback>
      </mc:AlternateContent>
      <p:sp>
        <p:nvSpPr>
          <p:cNvPr id="11" name="Rectangle 7">
            <a:extLst>
              <a:ext uri="{FF2B5EF4-FFF2-40B4-BE49-F238E27FC236}">
                <a16:creationId xmlns:a16="http://schemas.microsoft.com/office/drawing/2014/main" id="{132A66B5-60BF-4A9E-959C-05E355A414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24">
            <a:extLst>
              <a:ext uri="{FF2B5EF4-FFF2-40B4-BE49-F238E27FC236}">
                <a16:creationId xmlns:a16="http://schemas.microsoft.com/office/drawing/2014/main" id="{071C021E-ABC5-4ACE-B9F1-26DB067E46E4}"/>
              </a:ext>
            </a:extLst>
          </p:cNvPr>
          <p:cNvSpPr txBox="1"/>
          <p:nvPr/>
        </p:nvSpPr>
        <p:spPr>
          <a:xfrm>
            <a:off x="225655" y="5229062"/>
            <a:ext cx="8692689" cy="707886"/>
          </a:xfrm>
          <a:prstGeom prst="rect">
            <a:avLst/>
          </a:prstGeom>
          <a:solidFill>
            <a:schemeClr val="accent4">
              <a:lumMod val="40000"/>
              <a:lumOff val="60000"/>
            </a:schemeClr>
          </a:solidFill>
          <a:ln>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000" dirty="0"/>
              <a:t>同理，将等式右边向量换为观测方程模型矩阵的某一列时，可解算该列数据在对应频率的有效振幅。且，</a:t>
            </a:r>
            <a:r>
              <a:rPr lang="en-US" altLang="zh-CN" sz="2000" dirty="0"/>
              <a:t>GRACE</a:t>
            </a:r>
            <a:r>
              <a:rPr lang="zh-CN" altLang="en-US" sz="2000" dirty="0"/>
              <a:t>标定的第一个机动周期不稳定。</a:t>
            </a:r>
          </a:p>
        </p:txBody>
      </p:sp>
      <p:sp>
        <p:nvSpPr>
          <p:cNvPr id="27" name="文本框 26">
            <a:extLst>
              <a:ext uri="{FF2B5EF4-FFF2-40B4-BE49-F238E27FC236}">
                <a16:creationId xmlns:a16="http://schemas.microsoft.com/office/drawing/2014/main" id="{132C2C37-EBF2-4D35-9EFF-0A3C414830A0}"/>
              </a:ext>
            </a:extLst>
          </p:cNvPr>
          <p:cNvSpPr txBox="1"/>
          <p:nvPr/>
        </p:nvSpPr>
        <p:spPr>
          <a:xfrm>
            <a:off x="225654" y="6014856"/>
            <a:ext cx="8692689" cy="384721"/>
          </a:xfrm>
          <a:prstGeom prst="rect">
            <a:avLst/>
          </a:prstGeom>
          <a:solidFill>
            <a:schemeClr val="accent1"/>
          </a:solidFill>
          <a:ln>
            <a:solidFill>
              <a:schemeClr val="accent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900" dirty="0"/>
              <a:t>注意：由于输入数据最高采样频率为</a:t>
            </a:r>
            <a:r>
              <a:rPr lang="en-US" altLang="zh-CN" sz="1900" dirty="0"/>
              <a:t>1Hz</a:t>
            </a:r>
            <a:r>
              <a:rPr lang="zh-CN" altLang="en-US" sz="1900" dirty="0"/>
              <a:t>，因此须通过网格化搜索估计机动周期</a:t>
            </a:r>
          </a:p>
        </p:txBody>
      </p:sp>
    </p:spTree>
    <p:custDataLst>
      <p:tags r:id="rId2"/>
    </p:custDataLst>
    <p:extLst>
      <p:ext uri="{BB962C8B-B14F-4D97-AF65-F5344CB8AC3E}">
        <p14:creationId xmlns:p14="http://schemas.microsoft.com/office/powerpoint/2010/main" val="3418362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2717064-995b-4e6d-989b-3672e094daa5&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1.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2.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3.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4.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5.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6.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7.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8.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9.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xml><?xml version="1.0" encoding="utf-8"?>
<p:tagLst xmlns:a="http://schemas.openxmlformats.org/drawingml/2006/main" xmlns:r="http://schemas.openxmlformats.org/officeDocument/2006/relationships" xmlns:p="http://schemas.openxmlformats.org/presentationml/2006/main">
  <p:tag name="ISLIDE.ICON" val="#93811;#93811;#93811;"/>
</p:tagLst>
</file>

<file path=ppt/tags/tag20.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1.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2.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3.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4.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5.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6.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7.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8.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9.xml><?xml version="1.0" encoding="utf-8"?>
<p:tagLst xmlns:a="http://schemas.openxmlformats.org/drawingml/2006/main" xmlns:r="http://schemas.openxmlformats.org/officeDocument/2006/relationships" xmlns:p="http://schemas.openxmlformats.org/presentationml/2006/main">
  <p:tag name="ISLIDE.ICON" val="#373138;#373139;#373140;#373141;#373142;"/>
</p:tagLst>
</file>

<file path=ppt/tags/tag3.xml><?xml version="1.0" encoding="utf-8"?>
<p:tagLst xmlns:a="http://schemas.openxmlformats.org/drawingml/2006/main" xmlns:r="http://schemas.openxmlformats.org/officeDocument/2006/relationships" xmlns:p="http://schemas.openxmlformats.org/presentationml/2006/main">
  <p:tag name="ISLIDE.ICON" val="#393873;"/>
</p:tagLst>
</file>

<file path=ppt/tags/tag4.xml><?xml version="1.0" encoding="utf-8"?>
<p:tagLst xmlns:a="http://schemas.openxmlformats.org/drawingml/2006/main" xmlns:r="http://schemas.openxmlformats.org/officeDocument/2006/relationships" xmlns:p="http://schemas.openxmlformats.org/presentationml/2006/main">
  <p:tag name="ISLIDE.ICON" val="#393873;"/>
</p:tagLst>
</file>

<file path=ppt/tags/tag5.xml><?xml version="1.0" encoding="utf-8"?>
<p:tagLst xmlns:a="http://schemas.openxmlformats.org/drawingml/2006/main" xmlns:r="http://schemas.openxmlformats.org/officeDocument/2006/relationships" xmlns:p="http://schemas.openxmlformats.org/presentationml/2006/main">
  <p:tag name="ISLIDE.ICON" val="#393873;"/>
</p:tagLst>
</file>

<file path=ppt/tags/tag6.xml><?xml version="1.0" encoding="utf-8"?>
<p:tagLst xmlns:a="http://schemas.openxmlformats.org/drawingml/2006/main" xmlns:r="http://schemas.openxmlformats.org/officeDocument/2006/relationships" xmlns:p="http://schemas.openxmlformats.org/presentationml/2006/main">
  <p:tag name="ISLIDE.ICON" val="#393873;"/>
</p:tagLst>
</file>

<file path=ppt/tags/tag7.xml><?xml version="1.0" encoding="utf-8"?>
<p:tagLst xmlns:a="http://schemas.openxmlformats.org/drawingml/2006/main" xmlns:r="http://schemas.openxmlformats.org/officeDocument/2006/relationships" xmlns:p="http://schemas.openxmlformats.org/presentationml/2006/main">
  <p:tag name="ISLIDE.ICON" val="#393873;"/>
</p:tagLst>
</file>

<file path=ppt/tags/tag8.xml><?xml version="1.0" encoding="utf-8"?>
<p:tagLst xmlns:a="http://schemas.openxmlformats.org/drawingml/2006/main" xmlns:r="http://schemas.openxmlformats.org/officeDocument/2006/relationships" xmlns:p="http://schemas.openxmlformats.org/presentationml/2006/main">
  <p:tag name="ISLIDE.ICON" val="#393873;"/>
</p:tagLst>
</file>

<file path=ppt/tags/tag9.xml><?xml version="1.0" encoding="utf-8"?>
<p:tagLst xmlns:a="http://schemas.openxmlformats.org/drawingml/2006/main" xmlns:r="http://schemas.openxmlformats.org/officeDocument/2006/relationships" xmlns:p="http://schemas.openxmlformats.org/presentationml/2006/main">
  <p:tag name="ISLIDE.ICON" val="#393873;"/>
</p:tagLst>
</file>

<file path=ppt/theme/theme1.xml><?xml version="1.0" encoding="utf-8"?>
<a:theme xmlns:a="http://schemas.openxmlformats.org/drawingml/2006/main" name="Beamer_Presentation_template">
  <a:themeElements>
    <a:clrScheme name="Custom 2">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fontScheme name="e3dtwo40">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themeOverride>
</file>

<file path=ppt/theme/themeOverride2.xml><?xml version="1.0" encoding="utf-8"?>
<a:themeOverride xmlns:a="http://schemas.openxmlformats.org/drawingml/2006/main">
  <a:clrScheme name="Custom 2">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Beamertemplateforword</Template>
  <TotalTime>5095</TotalTime>
  <Words>3137</Words>
  <Application>Microsoft Office PowerPoint</Application>
  <PresentationFormat>全屏显示(4:3)</PresentationFormat>
  <Paragraphs>1002</Paragraphs>
  <Slides>48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8" baseType="lpstr">
      <vt:lpstr>Nexus Sans Pro</vt:lpstr>
      <vt:lpstr>楷体</vt:lpstr>
      <vt:lpstr>微软雅黑</vt:lpstr>
      <vt:lpstr>Arial</vt:lpstr>
      <vt:lpstr>Calibri</vt:lpstr>
      <vt:lpstr>Cambria Math</vt:lpstr>
      <vt:lpstr>Times New Roman</vt:lpstr>
      <vt:lpstr>Beamer_Presentation_template</vt:lpstr>
      <vt:lpstr>AxMath</vt:lpstr>
      <vt:lpstr>Equation.AxMath</vt:lpstr>
      <vt:lpstr>KBR天线相位中心标定</vt:lpstr>
      <vt:lpstr>目录</vt:lpstr>
      <vt:lpstr>概述 | 微波测距系统</vt:lpstr>
      <vt:lpstr>研究方法 | 问题描述</vt:lpstr>
      <vt:lpstr>研究方法 | 机动方案设计</vt:lpstr>
      <vt:lpstr>研究方法 | 机动方案设计</vt:lpstr>
      <vt:lpstr>研究方法 | 估计算法</vt:lpstr>
      <vt:lpstr>研究方法 | 频率域估计算法</vt:lpstr>
      <vt:lpstr>研究方法 | 频率域估计算法</vt:lpstr>
      <vt:lpstr>研究方法 | 频率域估计算法</vt:lpstr>
      <vt:lpstr>研究方法 | 时间域估计算法</vt:lpstr>
      <vt:lpstr>研究方法 | 时间域估计算法</vt:lpstr>
      <vt:lpstr>研究方法 | 时间域估计算法</vt:lpstr>
      <vt:lpstr>标定流程</vt:lpstr>
      <vt:lpstr>置信区间</vt:lpstr>
      <vt:lpstr>回顾GRACE标定算法要点</vt:lpstr>
      <vt:lpstr>标定仿真实验</vt:lpstr>
      <vt:lpstr>标定仿真选取时间段</vt:lpstr>
      <vt:lpstr>实验1</vt:lpstr>
      <vt:lpstr>实验1（5′′）</vt:lpstr>
      <vt:lpstr>实验1（第一段）</vt:lpstr>
      <vt:lpstr>实验1（第二段）</vt:lpstr>
      <vt:lpstr>实验1（第三段）</vt:lpstr>
      <vt:lpstr>实验1（第一段，5角秒） </vt:lpstr>
      <vt:lpstr>实验1（第二段，5角秒） </vt:lpstr>
      <vt:lpstr>实验1（第三段，5角秒） </vt:lpstr>
      <vt:lpstr>实验1（5角秒）</vt:lpstr>
      <vt:lpstr>实验2</vt:lpstr>
      <vt:lpstr>实验2（255s）</vt:lpstr>
      <vt:lpstr>实验2（第一段）</vt:lpstr>
      <vt:lpstr>实验2（第二段）</vt:lpstr>
      <vt:lpstr>实验2（第三段）</vt:lpstr>
      <vt:lpstr>实验2（第一段，255s） </vt:lpstr>
      <vt:lpstr>实验2（第二段，255s） </vt:lpstr>
      <vt:lpstr>实验2（第三段，255s） </vt:lpstr>
      <vt:lpstr>实验2（255s）</vt:lpstr>
      <vt:lpstr>实验3</vt:lpstr>
      <vt:lpstr>实验3</vt:lpstr>
      <vt:lpstr>实验3（第一段）</vt:lpstr>
      <vt:lpstr>实验3（第二段）</vt:lpstr>
      <vt:lpstr>实验3（第三段）</vt:lpstr>
      <vt:lpstr>实验3（第一段） </vt:lpstr>
      <vt:lpstr>实验3（第二段） </vt:lpstr>
      <vt:lpstr>实验3（第三段） </vt:lpstr>
      <vt:lpstr>实验3</vt:lpstr>
      <vt:lpstr>结论与建议</vt:lpstr>
      <vt:lpstr>讨论与建议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GRACE-FO KBR Post-fit Noise Analysis</dc:title>
  <dc:creator>L Reuben</dc:creator>
  <cp:lastModifiedBy>Reuben</cp:lastModifiedBy>
  <cp:revision>158</cp:revision>
  <dcterms:created xsi:type="dcterms:W3CDTF">2020-12-14T07:37:05Z</dcterms:created>
  <dcterms:modified xsi:type="dcterms:W3CDTF">2021-11-25T14:10:47Z</dcterms:modified>
</cp:coreProperties>
</file>