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4" r:id="rId2"/>
    <p:sldId id="265" r:id="rId3"/>
    <p:sldId id="267" r:id="rId4"/>
    <p:sldId id="266" r:id="rId5"/>
    <p:sldId id="269" r:id="rId6"/>
    <p:sldId id="270" r:id="rId7"/>
    <p:sldId id="268" r:id="rId8"/>
    <p:sldId id="271" r:id="rId9"/>
    <p:sldId id="272" r:id="rId10"/>
    <p:sldId id="273" r:id="rId11"/>
    <p:sldId id="274" r:id="rId12"/>
    <p:sldId id="275" r:id="rId13"/>
    <p:sldId id="277" r:id="rId14"/>
    <p:sldId id="276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7" r:id="rId23"/>
    <p:sldId id="288" r:id="rId24"/>
    <p:sldId id="289" r:id="rId25"/>
    <p:sldId id="290" r:id="rId26"/>
    <p:sldId id="286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B46B8-85F3-44AF-AA63-9AD3CD819DDE}" type="datetimeFigureOut">
              <a:rPr lang="zh-CN" altLang="en-US" smtClean="0"/>
              <a:t>2020-02-29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D6893-5D18-4A1F-9C7B-ECADB48B5C4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6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mp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57839" y="1685041"/>
            <a:ext cx="11104775" cy="1012382"/>
          </a:xfrm>
        </p:spPr>
        <p:txBody>
          <a:bodyPr/>
          <a:lstStyle/>
          <a:p>
            <a:r>
              <a:rPr lang="zh-CN" altLang="en-US" dirty="0"/>
              <a:t>本科毕业设计阶段汇报（三）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80429" y="5515679"/>
            <a:ext cx="3447068" cy="87569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李浩思 </a:t>
            </a:r>
            <a:endParaRPr lang="en-US" altLang="zh-CN" dirty="0"/>
          </a:p>
          <a:p>
            <a:r>
              <a:rPr lang="en-US" altLang="zh-CN" dirty="0"/>
              <a:t>2020</a:t>
            </a:r>
            <a:r>
              <a:rPr lang="zh-CN" altLang="en-US" dirty="0"/>
              <a:t>年</a:t>
            </a:r>
            <a:r>
              <a:rPr lang="en-US" altLang="zh-CN" dirty="0"/>
              <a:t>2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振荡器噪声的误差传播算子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474" y="1690688"/>
            <a:ext cx="8630652" cy="516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振荡器噪声的误差传播算子</a:t>
            </a:r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136" y="1538438"/>
            <a:ext cx="9162905" cy="5319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由振荡器噪声引起的星间距和星间变率噪声时序图、</a:t>
            </a:r>
            <a:r>
              <a:rPr lang="en-US" altLang="zh-CN" dirty="0"/>
              <a:t>PSD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1125"/>
            <a:ext cx="5654530" cy="241574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4185" y="2093755"/>
            <a:ext cx="5555461" cy="32159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由振荡器噪声引起的星间距和星间变率噪声时序图、</a:t>
            </a:r>
            <a:r>
              <a:rPr lang="en-US" altLang="zh-CN" dirty="0"/>
              <a:t>PSD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由振荡器噪声引起的星间距和星间变率噪声时序图、</a:t>
            </a:r>
            <a:r>
              <a:rPr lang="en-US" altLang="zh-CN" dirty="0"/>
              <a:t>PSD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7326" y="2085474"/>
            <a:ext cx="9352548" cy="45399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由振荡器噪声引起的星间距和星间变率噪声时序图、</a:t>
            </a:r>
            <a:r>
              <a:rPr lang="en-US" altLang="zh-CN" dirty="0"/>
              <a:t>PSD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946894"/>
            <a:ext cx="10343147" cy="4911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由振荡器噪声引起的星间距和星间变率噪声时序图、</a:t>
            </a:r>
            <a:r>
              <a:rPr lang="en-US" altLang="zh-CN" dirty="0"/>
              <a:t>PSD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737" y="1690689"/>
            <a:ext cx="9865895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由振荡器噪声引起的星间距和星间变率噪声时序图、</a:t>
            </a:r>
            <a:r>
              <a:rPr lang="en-US" altLang="zh-CN" dirty="0"/>
              <a:t>PSD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779" y="1690689"/>
            <a:ext cx="10295021" cy="5167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系统噪声的时序图和</a:t>
            </a:r>
            <a:r>
              <a:rPr lang="en-US" altLang="zh-CN" dirty="0"/>
              <a:t>PSD</a:t>
            </a:r>
            <a:endParaRPr lang="zh-CN" altLang="en-US" dirty="0"/>
          </a:p>
        </p:txBody>
      </p:sp>
      <p:pic>
        <p:nvPicPr>
          <p:cNvPr id="4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系统噪声的时序图和</a:t>
            </a:r>
            <a:r>
              <a:rPr lang="en-US" altLang="zh-CN" dirty="0"/>
              <a:t>PSD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振荡器频率偏移的单边带功率谱密度</a:t>
            </a:r>
            <a:endParaRPr lang="en-US" altLang="zh-CN" dirty="0"/>
          </a:p>
          <a:p>
            <a:r>
              <a:rPr lang="zh-CN" altLang="en-US" dirty="0"/>
              <a:t>振荡器噪声的误差传播算子</a:t>
            </a:r>
            <a:endParaRPr lang="en-US" altLang="zh-CN" dirty="0"/>
          </a:p>
          <a:p>
            <a:r>
              <a:rPr lang="zh-CN" altLang="en-US" dirty="0"/>
              <a:t>由振荡器噪声引起的星间距和星间变率噪声时序图、</a:t>
            </a:r>
            <a:r>
              <a:rPr lang="en-US" altLang="zh-CN" dirty="0"/>
              <a:t>PSD</a:t>
            </a:r>
          </a:p>
          <a:p>
            <a:r>
              <a:rPr lang="zh-CN" altLang="en-US" dirty="0"/>
              <a:t>系统噪声的时序图和</a:t>
            </a:r>
            <a:r>
              <a:rPr lang="en-US" altLang="zh-CN" dirty="0"/>
              <a:t>PSD</a:t>
            </a:r>
          </a:p>
          <a:p>
            <a:r>
              <a:rPr lang="zh-CN" altLang="en-US" dirty="0"/>
              <a:t>误差传播公式应用</a:t>
            </a:r>
            <a:endParaRPr lang="en-US" altLang="zh-CN" dirty="0"/>
          </a:p>
          <a:p>
            <a:r>
              <a:rPr lang="en-US" altLang="zh-CN" dirty="0"/>
              <a:t>Multipath noise</a:t>
            </a:r>
          </a:p>
          <a:p>
            <a:r>
              <a:rPr lang="zh-CN" altLang="en-US" i="1" dirty="0"/>
              <a:t>参考文献：</a:t>
            </a:r>
            <a:endParaRPr lang="en-US" altLang="zh-CN" i="1" dirty="0"/>
          </a:p>
          <a:p>
            <a:r>
              <a:rPr lang="en-US" altLang="zh-CN" sz="1100" dirty="0"/>
              <a:t>[1] J.B. Thomas. An Analysis of Gravity-Field Estimation Based on Intersatellite Dual-1-Way Biased Ranging[M]. Jet Propulsion Laboratory, Pasadena, California: 1999.</a:t>
            </a:r>
          </a:p>
          <a:p>
            <a:r>
              <a:rPr lang="en-US" altLang="zh-CN" sz="1100" dirty="0"/>
              <a:t>[2] Ulrich L</a:t>
            </a:r>
            <a:r>
              <a:rPr lang="zh-CN" altLang="zh-CN" sz="1100" dirty="0"/>
              <a:t>，</a:t>
            </a:r>
            <a:r>
              <a:rPr lang="en-US" altLang="zh-CN" sz="1100" dirty="0"/>
              <a:t>Rohde. Digital </a:t>
            </a:r>
            <a:r>
              <a:rPr lang="en-US" altLang="zh-CN" sz="1100" dirty="0" err="1"/>
              <a:t>pll</a:t>
            </a:r>
            <a:r>
              <a:rPr lang="en-US" altLang="zh-CN" sz="1100" dirty="0"/>
              <a:t> frequency synthesizers: theory and design[M]. Prentice-Hall: Englewood, NJ, 1983.</a:t>
            </a:r>
          </a:p>
          <a:p>
            <a:r>
              <a:rPr lang="en-US" altLang="zh-CN" sz="1100" dirty="0"/>
              <a:t>[3] </a:t>
            </a:r>
            <a:r>
              <a:rPr lang="en-US" altLang="zh-CN" sz="1100" dirty="0" err="1"/>
              <a:t>Jekeli</a:t>
            </a:r>
            <a:r>
              <a:rPr lang="en-US" altLang="zh-CN" sz="1100" dirty="0"/>
              <a:t>, C. and Rapp, R.H. Accuracy of the Determination of Mean Anomalies and Mean Geoid Undulations from a Satellite Gravity Filed </a:t>
            </a:r>
            <a:r>
              <a:rPr lang="en-US" altLang="zh-CN" sz="1100" dirty="0" err="1"/>
              <a:t>Mappiong</a:t>
            </a:r>
            <a:r>
              <a:rPr lang="en-US" altLang="zh-CN" sz="1100" dirty="0"/>
              <a:t> Mission[J]. Department of </a:t>
            </a:r>
            <a:r>
              <a:rPr lang="en-US" altLang="zh-CN" sz="1100" dirty="0" err="1"/>
              <a:t>Geodeic</a:t>
            </a:r>
            <a:r>
              <a:rPr lang="en-US" altLang="zh-CN" sz="1100" dirty="0"/>
              <a:t> Science, </a:t>
            </a:r>
            <a:r>
              <a:rPr lang="en-US" altLang="zh-CN" sz="1100" dirty="0" err="1"/>
              <a:t>Reoport</a:t>
            </a:r>
            <a:r>
              <a:rPr lang="en-US" altLang="zh-CN" sz="1100" dirty="0"/>
              <a:t> No. 307, 1980.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系统噪声的时序图和</a:t>
            </a:r>
            <a:r>
              <a:rPr lang="en-US" altLang="zh-CN" dirty="0"/>
              <a:t>PSD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089" y="1825625"/>
            <a:ext cx="8925821" cy="4351338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误差传播公式应用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GRACE FO</a:t>
            </a:r>
            <a:r>
              <a:rPr lang="zh-CN" altLang="zh-CN" dirty="0"/>
              <a:t>卫星中的测量误差可以近似为有色噪声，与时间和功率谱有关。为了克服复杂的噪声建模，半解析法使用数值模拟方法来计算测量噪声中的阶误差方差，而并非使用解析的白噪声</a:t>
            </a:r>
            <a:r>
              <a:rPr lang="en-US" altLang="zh-CN" baseline="30000" dirty="0"/>
              <a:t>[1]</a:t>
            </a:r>
            <a:r>
              <a:rPr lang="zh-CN" altLang="zh-CN" dirty="0"/>
              <a:t>。数值模拟步骤总结如下：</a:t>
            </a:r>
          </a:p>
          <a:p>
            <a:pPr lvl="1"/>
            <a:r>
              <a:rPr lang="zh-CN" altLang="zh-CN" dirty="0"/>
              <a:t>第一步是模拟出不同噪声源引起的星间变率测量误差。</a:t>
            </a:r>
          </a:p>
          <a:p>
            <a:pPr lvl="1"/>
            <a:r>
              <a:rPr lang="zh-CN" altLang="zh-CN" dirty="0"/>
              <a:t>第二步要把空间域的测量误差映射到频率域的阶方差上。将卫星球面分为若干个面元，这些面元在经纬度上的长度相当，并可以覆盖整个球面。每一个面元上的所有测量误差被平均，该平均值则为该面元的测量误差值。为保证所有面元都有足够的测量误差以供平均，卫星的轨迹一定为全球覆盖，即采用长时间（</a:t>
            </a:r>
            <a:r>
              <a:rPr lang="en-US" altLang="zh-CN" dirty="0"/>
              <a:t>30</a:t>
            </a:r>
            <a:r>
              <a:rPr lang="zh-CN" altLang="zh-CN" dirty="0"/>
              <a:t>天以上）的极轨卫星数据。被分成面元的数据被转化为球谐系数形式，并以此得到测量误差的阶方差。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89EBEC-D297-4C9D-930E-BD29994CD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87" y="6057683"/>
            <a:ext cx="5068671" cy="800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1937720-A27F-454E-9448-DE7C62CAA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6021421"/>
            <a:ext cx="2481994" cy="80031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861DA-A57F-408E-BEEE-B49AD4DB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MULTIPATH NOISE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E8CD431-6AAF-417B-BD0E-7AE2396557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0" y="1969620"/>
            <a:ext cx="6332953" cy="291875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79D368-80AB-4909-8AA1-F4E73ACD00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0026" y="1969620"/>
            <a:ext cx="3245847" cy="1113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96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A62AF-83E7-4925-94F1-5231F23D5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MULTIPATH NOISE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30596EF-BEBB-48BA-80CB-1AD5352B5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4589"/>
            <a:ext cx="4957011" cy="5463411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55CF80-0069-4AAF-AE63-AB4622F9E4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164" y="1394589"/>
            <a:ext cx="6583203" cy="431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2924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B588D-7306-43E8-BF71-8CBC50776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MULTIPATH NOISE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4AD2D07-A0A5-42AD-8593-9F3B0BC16A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81" y="1690688"/>
            <a:ext cx="9664904" cy="185461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2AC6237-695F-4293-BAF2-32016D5BC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0" y="3709979"/>
            <a:ext cx="3481111" cy="31480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E87623-5EE1-4D51-970A-8AE245DA8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122" y="3597024"/>
            <a:ext cx="6298833" cy="3260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545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EA143D-EB03-4E58-8C84-148198690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MULTIPATH NOISE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9DA28F0-F74A-4F35-8DF3-D827E1F31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556" y="2233732"/>
            <a:ext cx="9684887" cy="1510010"/>
          </a:xfrm>
        </p:spPr>
      </p:pic>
    </p:spTree>
    <p:extLst>
      <p:ext uri="{BB962C8B-B14F-4D97-AF65-F5344CB8AC3E}">
        <p14:creationId xmlns:p14="http://schemas.microsoft.com/office/powerpoint/2010/main" val="1601953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2934878" y="2479249"/>
            <a:ext cx="632224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/>
              <a:t>汇报结束！谢谢</a:t>
            </a:r>
            <a:r>
              <a:rPr lang="zh-CN" altLang="en-US" sz="6000" dirty="0"/>
              <a:t>！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030771" y="5335571"/>
            <a:ext cx="2130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希望老师批评指正！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振荡器频率偏移的单边带功率谱密度</a:t>
            </a:r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0993" y="1857528"/>
            <a:ext cx="7450013" cy="423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振荡器频率偏移的单边带功率谱密度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338" y="1292769"/>
            <a:ext cx="3119321" cy="7958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55" y="2088607"/>
            <a:ext cx="9411489" cy="46996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振荡器频率偏移的单边带功率谱密度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H0</a:t>
            </a:r>
            <a:r>
              <a:rPr lang="zh-CN" altLang="en-US" dirty="0"/>
              <a:t>一般取</a:t>
            </a:r>
            <a:endParaRPr lang="en-US" altLang="zh-CN" dirty="0"/>
          </a:p>
          <a:p>
            <a:r>
              <a:rPr lang="zh-CN" altLang="en-US" dirty="0"/>
              <a:t>其余的</a:t>
            </a:r>
            <a:r>
              <a:rPr lang="en-US" altLang="zh-CN" dirty="0"/>
              <a:t>h1, h2, h3, h4</a:t>
            </a:r>
            <a:r>
              <a:rPr lang="zh-CN" altLang="en-US" dirty="0"/>
              <a:t>通过以下式子确定：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上式右边为艾伦方差，右边为显式表达式。参考文献中取</a:t>
            </a:r>
            <a:r>
              <a:rPr lang="en-US" altLang="zh-CN" dirty="0"/>
              <a:t>h1=0</a:t>
            </a:r>
            <a:r>
              <a:rPr lang="zh-CN" altLang="en-US" dirty="0"/>
              <a:t>，艾伦方差与时间间隔关系为：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4043" y="1825625"/>
            <a:ext cx="1360210" cy="47726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386" y="3136601"/>
            <a:ext cx="7907228" cy="86870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253" y="5316286"/>
            <a:ext cx="3558848" cy="137171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振荡器频率偏移的单边带功率谱密度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98" y="2281558"/>
            <a:ext cx="7656404" cy="862693"/>
          </a:xfrm>
        </p:spPr>
      </p:pic>
      <p:sp>
        <p:nvSpPr>
          <p:cNvPr id="6" name="文本框 5"/>
          <p:cNvSpPr txBox="1"/>
          <p:nvPr/>
        </p:nvSpPr>
        <p:spPr>
          <a:xfrm>
            <a:off x="2093494" y="3429000"/>
            <a:ext cx="86386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上式中，</a:t>
            </a:r>
            <a:r>
              <a:rPr lang="en-US" altLang="zh-CN" sz="2400" dirty="0"/>
              <a:t>f0</a:t>
            </a:r>
            <a:r>
              <a:rPr lang="zh-CN" altLang="en-US" sz="2400" dirty="0"/>
              <a:t>取</a:t>
            </a:r>
            <a:r>
              <a:rPr lang="en-US" altLang="zh-CN" sz="2400" dirty="0"/>
              <a:t>4.832mhz</a:t>
            </a:r>
            <a:r>
              <a:rPr lang="zh-CN" altLang="en-US" sz="2400" dirty="0"/>
              <a:t>，</a:t>
            </a:r>
            <a:r>
              <a:rPr lang="en-US" altLang="zh-CN" sz="2400" dirty="0" err="1"/>
              <a:t>fh</a:t>
            </a:r>
            <a:r>
              <a:rPr lang="zh-CN" altLang="en-US" sz="2400" dirty="0"/>
              <a:t>表示低通滤波的带宽，取</a:t>
            </a:r>
            <a:r>
              <a:rPr lang="en-US" altLang="zh-CN" sz="2400" dirty="0"/>
              <a:t>1hz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由于</a:t>
            </a:r>
            <a:r>
              <a:rPr lang="en-US" altLang="zh-CN" sz="2400" dirty="0"/>
              <a:t>grace </a:t>
            </a:r>
            <a:r>
              <a:rPr lang="en-US" altLang="zh-CN" sz="2400" dirty="0" err="1"/>
              <a:t>fo</a:t>
            </a:r>
            <a:r>
              <a:rPr lang="en-US" altLang="zh-CN" sz="2400" dirty="0"/>
              <a:t> 1b</a:t>
            </a:r>
            <a:r>
              <a:rPr lang="zh-CN" altLang="en-US" sz="2400" dirty="0"/>
              <a:t>数据中的</a:t>
            </a:r>
            <a:r>
              <a:rPr lang="en-US" altLang="zh-CN" sz="2400" dirty="0" err="1"/>
              <a:t>uso</a:t>
            </a:r>
            <a:r>
              <a:rPr lang="zh-CN" altLang="en-US" sz="2400" dirty="0"/>
              <a:t>采样时间间隔为</a:t>
            </a:r>
            <a:r>
              <a:rPr lang="en-US" altLang="zh-CN" sz="2400" dirty="0"/>
              <a:t>87000s</a:t>
            </a:r>
            <a:r>
              <a:rPr lang="zh-CN" altLang="en-US" sz="2400" dirty="0"/>
              <a:t>，不予考虑</a:t>
            </a:r>
            <a:endParaRPr lang="en-US" altLang="zh-CN" sz="2400" dirty="0"/>
          </a:p>
          <a:p>
            <a:r>
              <a:rPr lang="zh-CN" altLang="en-US" sz="2400" dirty="0"/>
              <a:t>四个方程，三个未知数解出</a:t>
            </a:r>
            <a:endParaRPr lang="en-US" altLang="zh-CN" sz="2400" dirty="0"/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94" y="4906328"/>
            <a:ext cx="6577965" cy="9365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振荡器噪声的误差传播算子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528" y="1401930"/>
            <a:ext cx="6586943" cy="3740839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59" y="5311691"/>
            <a:ext cx="3127988" cy="103680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444" y="5539644"/>
            <a:ext cx="3257455" cy="67004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振荡器噪声的误差传播算子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989" y="1825625"/>
            <a:ext cx="8714022" cy="43513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振荡器噪声的误差传播算子</a:t>
            </a: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30" y="1273594"/>
            <a:ext cx="9158140" cy="2953438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11" y="4324881"/>
            <a:ext cx="3484985" cy="91096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558" y="4227032"/>
            <a:ext cx="6175490" cy="110666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930" y="5584406"/>
            <a:ext cx="1771178" cy="740194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93" y="5431550"/>
            <a:ext cx="4219324" cy="99090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117" y="5739076"/>
            <a:ext cx="4267883" cy="6440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632</Words>
  <Application>Microsoft Office PowerPoint</Application>
  <PresentationFormat>宽屏</PresentationFormat>
  <Paragraphs>51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0" baseType="lpstr">
      <vt:lpstr>等线</vt:lpstr>
      <vt:lpstr>等线 Light</vt:lpstr>
      <vt:lpstr>Arial</vt:lpstr>
      <vt:lpstr>Office 主题​​</vt:lpstr>
      <vt:lpstr>本科毕业设计阶段汇报（三）</vt:lpstr>
      <vt:lpstr>目录</vt:lpstr>
      <vt:lpstr>振荡器频率偏移的单边带功率谱密度</vt:lpstr>
      <vt:lpstr>振荡器频率偏移的单边带功率谱密度</vt:lpstr>
      <vt:lpstr>振荡器频率偏移的单边带功率谱密度</vt:lpstr>
      <vt:lpstr>振荡器频率偏移的单边带功率谱密度</vt:lpstr>
      <vt:lpstr>振荡器噪声的误差传播算子</vt:lpstr>
      <vt:lpstr>振荡器噪声的误差传播算子</vt:lpstr>
      <vt:lpstr>振荡器噪声的误差传播算子</vt:lpstr>
      <vt:lpstr>振荡器噪声的误差传播算子</vt:lpstr>
      <vt:lpstr>振荡器噪声的误差传播算子</vt:lpstr>
      <vt:lpstr>由振荡器噪声引起的星间距和星间变率噪声时序图、PSD </vt:lpstr>
      <vt:lpstr>由振荡器噪声引起的星间距和星间变率噪声时序图、PSD</vt:lpstr>
      <vt:lpstr>由振荡器噪声引起的星间距和星间变率噪声时序图、PSD</vt:lpstr>
      <vt:lpstr>由振荡器噪声引起的星间距和星间变率噪声时序图、PSD</vt:lpstr>
      <vt:lpstr>由振荡器噪声引起的星间距和星间变率噪声时序图、PSD</vt:lpstr>
      <vt:lpstr>由振荡器噪声引起的星间距和星间变率噪声时序图、PSD</vt:lpstr>
      <vt:lpstr>系统噪声的时序图和PSD</vt:lpstr>
      <vt:lpstr>系统噪声的时序图和PSD</vt:lpstr>
      <vt:lpstr>系统噪声的时序图和PSD</vt:lpstr>
      <vt:lpstr>误差传播公式应用</vt:lpstr>
      <vt:lpstr>MULTIPATH NOISE</vt:lpstr>
      <vt:lpstr>MULTIPATH NOISE</vt:lpstr>
      <vt:lpstr>MULTIPATH NOISE</vt:lpstr>
      <vt:lpstr>MULTIPATH NOISE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本科毕业设计阶段汇报（三）</dc:title>
  <dc:creator>L Reuben</dc:creator>
  <cp:lastModifiedBy>L Reuben</cp:lastModifiedBy>
  <cp:revision>18</cp:revision>
  <dcterms:created xsi:type="dcterms:W3CDTF">2020-02-28T11:36:50Z</dcterms:created>
  <dcterms:modified xsi:type="dcterms:W3CDTF">2020-02-29T06:23:07Z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2052-11.1.0.9080</vt:lpwstr>
  </property>
</Properties>
</file>