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Ince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Mono-bold.fntdata"/><Relationship Id="rId10" Type="http://schemas.openxmlformats.org/officeDocument/2006/relationships/slide" Target="slides/slide4.xml"/><Relationship Id="rId21" Type="http://schemas.openxmlformats.org/officeDocument/2006/relationships/font" Target="fonts/RobotoMono-regular.fntdata"/><Relationship Id="rId13" Type="http://schemas.openxmlformats.org/officeDocument/2006/relationships/slide" Target="slides/slide7.xml"/><Relationship Id="rId24" Type="http://schemas.openxmlformats.org/officeDocument/2006/relationships/font" Target="fonts/RobotoMono-boldItalic.fntdata"/><Relationship Id="rId12" Type="http://schemas.openxmlformats.org/officeDocument/2006/relationships/slide" Target="slides/slide6.xml"/><Relationship Id="rId23"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1-20T07:50:13.773">
    <p:pos x="0" y="682"/>
    <p:text>update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57ce2e912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57ce2e912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 skewed towards non survivors</a:t>
            </a:r>
            <a:endParaRPr/>
          </a:p>
          <a:p>
            <a:pPr indent="0" lvl="0" marL="0" rtl="0" algn="l">
              <a:spcBef>
                <a:spcPts val="0"/>
              </a:spcBef>
              <a:spcAft>
                <a:spcPts val="0"/>
              </a:spcAft>
              <a:buNone/>
            </a:pPr>
            <a:r>
              <a:rPr lang="en"/>
              <a:t>Priority shld  be non survivors  → company will NOT insure</a:t>
            </a:r>
            <a:endParaRPr/>
          </a:p>
          <a:p>
            <a:pPr indent="0" lvl="0" marL="0" rtl="0" algn="l">
              <a:spcBef>
                <a:spcPts val="0"/>
              </a:spcBef>
              <a:spcAft>
                <a:spcPts val="0"/>
              </a:spcAft>
              <a:buNone/>
            </a:pPr>
            <a:r>
              <a:rPr lang="en"/>
              <a:t>Survivors might claim insurance otherwise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measures the proportion of correct predictions (both positive and negative)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Mean </a:t>
            </a:r>
            <a:r>
              <a:rPr lang="en"/>
              <a:t>squared</a:t>
            </a:r>
            <a:r>
              <a:rPr lang="en"/>
              <a:t> error</a:t>
            </a:r>
            <a:endParaRPr/>
          </a:p>
          <a:p>
            <a:pPr indent="0" lvl="0" marL="0" rtl="0" algn="l">
              <a:spcBef>
                <a:spcPts val="0"/>
              </a:spcBef>
              <a:spcAft>
                <a:spcPts val="0"/>
              </a:spcAft>
              <a:buNone/>
            </a:pPr>
            <a:r>
              <a:rPr lang="en"/>
              <a:t>Mean abs </a:t>
            </a:r>
            <a:r>
              <a:rPr lang="en"/>
              <a:t>error</a:t>
            </a:r>
            <a:endParaRPr/>
          </a:p>
          <a:p>
            <a:pPr indent="0" lvl="0" marL="0" rtl="0" algn="l">
              <a:spcBef>
                <a:spcPts val="0"/>
              </a:spcBef>
              <a:spcAft>
                <a:spcPts val="0"/>
              </a:spcAft>
              <a:buNone/>
            </a:pPr>
            <a:r>
              <a:rPr lang="en"/>
              <a:t>The square root of MSE, which converts the error back to the original units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2b445e4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2b445e4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2b445e4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2b445e4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Ideal case                   </a:t>
            </a:r>
            <a:endParaRPr/>
          </a:p>
          <a:p>
            <a:pPr indent="0" lvl="0" marL="0" rtl="0" algn="l">
              <a:spcBef>
                <a:spcPts val="0"/>
              </a:spcBef>
              <a:spcAft>
                <a:spcPts val="0"/>
              </a:spcAft>
              <a:buNone/>
            </a:pPr>
            <a:r>
              <a:rPr lang="en"/>
              <a:t>True </a:t>
            </a:r>
            <a:r>
              <a:rPr lang="en"/>
              <a:t>positive</a:t>
            </a:r>
            <a:r>
              <a:rPr lang="en"/>
              <a:t> against false positive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57ce2e912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57ce2e912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57ce2e912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57ce2e912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57ce2e91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57ce2e91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57ce2e912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57ce2e912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5. can pick all the models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model/multiple model/all models for both training and prediction </a:t>
            </a:r>
            <a:br>
              <a:rPr lang="en"/>
            </a:br>
            <a:r>
              <a:rPr lang="en"/>
              <a:t>To give more test results for research purposes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Train on proportion of data set to optimise model for lesser overfitting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57ce2e91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57ce2e91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Empahsize </a:t>
            </a:r>
            <a:r>
              <a:rPr lang="en"/>
              <a:t>options</a:t>
            </a:r>
            <a:r>
              <a:rPr lang="en"/>
              <a:t> of having gui and cli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n the context of classification reports, </a:t>
            </a:r>
            <a:r>
              <a:rPr b="1" lang="en">
                <a:solidFill>
                  <a:schemeClr val="dk1"/>
                </a:solidFill>
              </a:rPr>
              <a:t>support</a:t>
            </a:r>
            <a:r>
              <a:rPr lang="en">
                <a:solidFill>
                  <a:schemeClr val="dk1"/>
                </a:solidFill>
              </a:rPr>
              <a:t> refers to the number of actual occurrences of each class in the datase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57ce2e91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57ce2e91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Perform eda is for </a:t>
            </a:r>
            <a:r>
              <a:rPr b="1" lang="en">
                <a:solidFill>
                  <a:schemeClr val="dk1"/>
                </a:solidFill>
              </a:rPr>
              <a:t>visualization</a:t>
            </a:r>
            <a:r>
              <a:rPr b="1" lang="en">
                <a:solidFill>
                  <a:schemeClr val="dk1"/>
                </a:solidFill>
              </a:rPr>
              <a:t> and </a:t>
            </a:r>
            <a:r>
              <a:rPr b="1" lang="en">
                <a:solidFill>
                  <a:schemeClr val="dk1"/>
                </a:solidFill>
              </a:rPr>
              <a:t>analysis</a:t>
            </a:r>
            <a:r>
              <a:rPr b="1" lang="en">
                <a:solidFill>
                  <a:schemeClr val="dk1"/>
                </a:solidFill>
              </a:rPr>
              <a:t> data</a:t>
            </a:r>
            <a:br>
              <a:rPr b="1" lang="en">
                <a:solidFill>
                  <a:schemeClr val="dk1"/>
                </a:solidFill>
              </a:rPr>
            </a:br>
            <a:br>
              <a:rPr b="1" lang="en">
                <a:solidFill>
                  <a:schemeClr val="dk1"/>
                </a:solidFill>
              </a:rPr>
            </a:br>
            <a:r>
              <a:rPr b="1" lang="en">
                <a:solidFill>
                  <a:schemeClr val="dk1"/>
                </a:solidFill>
              </a:rPr>
              <a:t>Execution Flow</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rgbClr val="188038"/>
                </a:solidFill>
                <a:latin typeface="Roboto Mono"/>
                <a:ea typeface="Roboto Mono"/>
                <a:cs typeface="Roboto Mono"/>
                <a:sym typeface="Roboto Mono"/>
              </a:rPr>
              <a:t>pipeline.sh</a:t>
            </a:r>
            <a:r>
              <a:rPr lang="en">
                <a:solidFill>
                  <a:schemeClr val="dk1"/>
                </a:solidFill>
              </a:rPr>
              <a:t> → </a:t>
            </a:r>
            <a:r>
              <a:rPr lang="en">
                <a:solidFill>
                  <a:srgbClr val="188038"/>
                </a:solidFill>
                <a:latin typeface="Roboto Mono"/>
                <a:ea typeface="Roboto Mono"/>
                <a:cs typeface="Roboto Mono"/>
                <a:sym typeface="Roboto Mono"/>
              </a:rPr>
              <a:t>clean_data.exe</a:t>
            </a:r>
            <a:r>
              <a:rPr lang="en">
                <a:solidFill>
                  <a:schemeClr val="dk1"/>
                </a:solidFill>
              </a:rPr>
              <a:t> → Output: Cleaned Data (</a:t>
            </a:r>
            <a:r>
              <a:rPr lang="en">
                <a:solidFill>
                  <a:srgbClr val="188038"/>
                </a:solidFill>
                <a:latin typeface="Roboto Mono"/>
                <a:ea typeface="Roboto Mono"/>
                <a:cs typeface="Roboto Mono"/>
                <a:sym typeface="Roboto Mono"/>
              </a:rPr>
              <a:t>cleaned_data</a:t>
            </a:r>
            <a:r>
              <a:rPr lang="en">
                <a:solidFill>
                  <a:schemeClr val="dk1"/>
                </a:solidFill>
              </a:rPr>
              <a:t> folder)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br>
              <a:rPr b="1" lang="en">
                <a:solidFill>
                  <a:schemeClr val="dk1"/>
                </a:solidFill>
              </a:rPr>
            </a:br>
            <a:r>
              <a:rPr b="1" lang="en">
                <a:solidFill>
                  <a:schemeClr val="dk1"/>
                </a:solidFill>
              </a:rPr>
              <a:t>Initiation</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Run </a:t>
            </a:r>
            <a:r>
              <a:rPr lang="en">
                <a:solidFill>
                  <a:srgbClr val="188038"/>
                </a:solidFill>
                <a:latin typeface="Roboto Mono"/>
                <a:ea typeface="Roboto Mono"/>
                <a:cs typeface="Roboto Mono"/>
                <a:sym typeface="Roboto Mono"/>
              </a:rPr>
              <a:t>pipeline.sh </a:t>
            </a:r>
            <a:r>
              <a:rPr lang="en">
                <a:solidFill>
                  <a:schemeClr val="dk1"/>
                </a:solidFill>
              </a:rPr>
              <a:t>(The script is designed to execute a series of commands in sequence, automating the setup and execution of the EDA or other parts of your project pipeline (such as data preprocessing, training models, or generating reports).) in the </a:t>
            </a:r>
            <a:r>
              <a:rPr lang="en">
                <a:solidFill>
                  <a:srgbClr val="188038"/>
                </a:solidFill>
                <a:latin typeface="Roboto Mono"/>
                <a:ea typeface="Roboto Mono"/>
                <a:cs typeface="Roboto Mono"/>
                <a:sym typeface="Roboto Mono"/>
              </a:rPr>
              <a:t>PURE_SRC_CODE</a:t>
            </a:r>
            <a:r>
              <a:rPr lang="en">
                <a:solidFill>
                  <a:schemeClr val="dk1"/>
                </a:solidFill>
              </a:rPr>
              <a:t> folder to initiate the process.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Data Input</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user selects a </a:t>
            </a:r>
            <a:r>
              <a:rPr lang="en">
                <a:solidFill>
                  <a:srgbClr val="188038"/>
                </a:solidFill>
                <a:latin typeface="Roboto Mono"/>
                <a:ea typeface="Roboto Mono"/>
                <a:cs typeface="Roboto Mono"/>
                <a:sym typeface="Roboto Mono"/>
              </a:rPr>
              <a:t>.csv</a:t>
            </a:r>
            <a:r>
              <a:rPr lang="en">
                <a:solidFill>
                  <a:schemeClr val="dk1"/>
                </a:solidFill>
              </a:rPr>
              <a:t> file from the </a:t>
            </a:r>
            <a:r>
              <a:rPr lang="en">
                <a:solidFill>
                  <a:srgbClr val="188038"/>
                </a:solidFill>
                <a:latin typeface="Roboto Mono"/>
                <a:ea typeface="Roboto Mono"/>
                <a:cs typeface="Roboto Mono"/>
                <a:sym typeface="Roboto Mono"/>
              </a:rPr>
              <a:t>training_data</a:t>
            </a:r>
            <a:r>
              <a:rPr lang="en">
                <a:solidFill>
                  <a:schemeClr val="dk1"/>
                </a:solidFill>
              </a:rPr>
              <a:t> folder, or the script prompts file selection if none is specified.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Clean Data (clean_data function)</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Column Processing</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Extracts the title from the </a:t>
            </a:r>
            <a:r>
              <a:rPr lang="en">
                <a:solidFill>
                  <a:srgbClr val="188038"/>
                </a:solidFill>
                <a:latin typeface="Roboto Mono"/>
                <a:ea typeface="Roboto Mono"/>
                <a:cs typeface="Roboto Mono"/>
                <a:sym typeface="Roboto Mono"/>
              </a:rPr>
              <a:t>Name</a:t>
            </a:r>
            <a:r>
              <a:rPr lang="en">
                <a:solidFill>
                  <a:schemeClr val="dk1"/>
                </a:solidFill>
              </a:rPr>
              <a:t> column and creates a new column for it.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Drops irrelevant columns (e.g., 'Passenger ID', 'Ticket Number').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Cleaning</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Converts </a:t>
            </a:r>
            <a:r>
              <a:rPr lang="en">
                <a:solidFill>
                  <a:srgbClr val="188038"/>
                </a:solidFill>
                <a:latin typeface="Roboto Mono"/>
                <a:ea typeface="Roboto Mono"/>
                <a:cs typeface="Roboto Mono"/>
                <a:sym typeface="Roboto Mono"/>
              </a:rPr>
              <a:t>Passenger Fare</a:t>
            </a:r>
            <a:r>
              <a:rPr lang="en">
                <a:solidFill>
                  <a:schemeClr val="dk1"/>
                </a:solidFill>
              </a:rPr>
              <a:t> to a float and rounds values.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Replaces missing or invalid </a:t>
            </a:r>
            <a:r>
              <a:rPr lang="en">
                <a:solidFill>
                  <a:srgbClr val="188038"/>
                </a:solidFill>
                <a:latin typeface="Roboto Mono"/>
                <a:ea typeface="Roboto Mono"/>
                <a:cs typeface="Roboto Mono"/>
                <a:sym typeface="Roboto Mono"/>
              </a:rPr>
              <a:t>Age</a:t>
            </a:r>
            <a:r>
              <a:rPr lang="en">
                <a:solidFill>
                  <a:schemeClr val="dk1"/>
                </a:solidFill>
              </a:rPr>
              <a:t> with median values based on </a:t>
            </a:r>
            <a:r>
              <a:rPr lang="en">
                <a:solidFill>
                  <a:srgbClr val="188038"/>
                </a:solidFill>
                <a:latin typeface="Roboto Mono"/>
                <a:ea typeface="Roboto Mono"/>
                <a:cs typeface="Roboto Mono"/>
                <a:sym typeface="Roboto Mono"/>
              </a:rPr>
              <a:t>Title</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Fills missing </a:t>
            </a:r>
            <a:r>
              <a:rPr lang="en">
                <a:solidFill>
                  <a:srgbClr val="188038"/>
                </a:solidFill>
                <a:latin typeface="Roboto Mono"/>
                <a:ea typeface="Roboto Mono"/>
                <a:cs typeface="Roboto Mono"/>
                <a:sym typeface="Roboto Mono"/>
              </a:rPr>
              <a:t>Embarkation Country</a:t>
            </a:r>
            <a:r>
              <a:rPr lang="en">
                <a:solidFill>
                  <a:schemeClr val="dk1"/>
                </a:solidFill>
              </a:rPr>
              <a:t> values with the mode.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Handles missing </a:t>
            </a:r>
            <a:r>
              <a:rPr lang="en">
                <a:solidFill>
                  <a:srgbClr val="188038"/>
                </a:solidFill>
                <a:latin typeface="Roboto Mono"/>
                <a:ea typeface="Roboto Mono"/>
                <a:cs typeface="Roboto Mono"/>
                <a:sym typeface="Roboto Mono"/>
              </a:rPr>
              <a:t>Passenger Fare</a:t>
            </a:r>
            <a:r>
              <a:rPr lang="en">
                <a:solidFill>
                  <a:schemeClr val="dk1"/>
                </a:solidFill>
              </a:rPr>
              <a:t> using mean imputation.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Feature Engineering</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Converts categorical variables like </a:t>
            </a:r>
            <a:r>
              <a:rPr lang="en">
                <a:solidFill>
                  <a:srgbClr val="188038"/>
                </a:solidFill>
                <a:latin typeface="Roboto Mono"/>
                <a:ea typeface="Roboto Mono"/>
                <a:cs typeface="Roboto Mono"/>
                <a:sym typeface="Roboto Mono"/>
              </a:rPr>
              <a:t>Gender</a:t>
            </a:r>
            <a:r>
              <a:rPr lang="en">
                <a:solidFill>
                  <a:schemeClr val="dk1"/>
                </a:solidFill>
              </a:rPr>
              <a:t> and </a:t>
            </a:r>
            <a:r>
              <a:rPr lang="en">
                <a:solidFill>
                  <a:srgbClr val="188038"/>
                </a:solidFill>
                <a:latin typeface="Roboto Mono"/>
                <a:ea typeface="Roboto Mono"/>
                <a:cs typeface="Roboto Mono"/>
                <a:sym typeface="Roboto Mono"/>
              </a:rPr>
              <a:t>Embarkation Country</a:t>
            </a:r>
            <a:r>
              <a:rPr lang="en">
                <a:solidFill>
                  <a:schemeClr val="dk1"/>
                </a:solidFill>
              </a:rPr>
              <a:t> to numerical values for modeling.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OneHotEncodes (is a technique used in data preprocessing to convert categorical data into a numerical format so that it can be used by machine learning algorithms. ) categorical columns (</a:t>
            </a:r>
            <a:r>
              <a:rPr lang="en">
                <a:solidFill>
                  <a:srgbClr val="188038"/>
                </a:solidFill>
                <a:latin typeface="Roboto Mono"/>
                <a:ea typeface="Roboto Mono"/>
                <a:cs typeface="Roboto Mono"/>
                <a:sym typeface="Roboto Mono"/>
              </a:rPr>
              <a:t>Ticket Class</a:t>
            </a:r>
            <a:r>
              <a:rPr lang="en">
                <a:solidFill>
                  <a:schemeClr val="dk1"/>
                </a:solidFill>
              </a:rPr>
              <a:t>, </a:t>
            </a:r>
            <a:r>
              <a:rPr lang="en">
                <a:solidFill>
                  <a:srgbClr val="188038"/>
                </a:solidFill>
                <a:latin typeface="Roboto Mono"/>
                <a:ea typeface="Roboto Mono"/>
                <a:cs typeface="Roboto Mono"/>
                <a:sym typeface="Roboto Mono"/>
              </a:rPr>
              <a:t>Embarkation Country</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Creates age group categories based on age range.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Output</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Cleansed data is saved as a new CSV file in the </a:t>
            </a:r>
            <a:r>
              <a:rPr lang="en">
                <a:solidFill>
                  <a:srgbClr val="188038"/>
                </a:solidFill>
                <a:latin typeface="Roboto Mono"/>
                <a:ea typeface="Roboto Mono"/>
                <a:cs typeface="Roboto Mono"/>
                <a:sym typeface="Roboto Mono"/>
              </a:rPr>
              <a:t>cleaned_data</a:t>
            </a:r>
            <a:r>
              <a:rPr lang="en">
                <a:solidFill>
                  <a:schemeClr val="dk1"/>
                </a:solidFill>
              </a:rPr>
              <a:t> folder.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Execution</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script uses configuration files to manage input/output paths and ensures the pipeline runs sequentially.</a:t>
            </a:r>
            <a:endParaRPr sz="1800">
              <a:solidFill>
                <a:srgbClr val="595959"/>
              </a:solidFill>
            </a:endParaRPr>
          </a:p>
          <a:p>
            <a:pPr indent="0" lvl="0" marL="0" rtl="0" algn="l">
              <a:spcBef>
                <a:spcPts val="1200"/>
              </a:spcBef>
              <a:spcAft>
                <a:spcPts val="0"/>
              </a:spcAft>
              <a:buNone/>
            </a:pPr>
            <a:br>
              <a:rPr lang="en"/>
            </a:br>
            <a:br>
              <a:rPr lang="en"/>
            </a:br>
            <a:r>
              <a:rPr b="1" lang="en" sz="1300">
                <a:solidFill>
                  <a:schemeClr val="dk1"/>
                </a:solidFill>
              </a:rPr>
              <a:t>Summary of Key Features: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Data Visualization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Multiple plot types, including bar charts, pie charts, pyramid plots, and density plots.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Visualizes survival by age, gender, ticket price, embarkation point, and sibling/spouse/parent/child counts.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Age group analysis and ticket price quartiles are also considered in survival rate visualization.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Survival Analysis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Survival statistics are segmented by factors such as: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Ticket class and gender</a:t>
            </a:r>
            <a:r>
              <a:rPr lang="en">
                <a:solidFill>
                  <a:schemeClr val="dk1"/>
                </a:solidFill>
              </a:rPr>
              <a:t>: Analyzing the survival rate by gender across ticket classes.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Age groups</a:t>
            </a:r>
            <a:r>
              <a:rPr lang="en">
                <a:solidFill>
                  <a:schemeClr val="dk1"/>
                </a:solidFill>
              </a:rPr>
              <a:t>: Plotting survival rates by age groups and creating age density plots.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Ticket price</a:t>
            </a:r>
            <a:r>
              <a:rPr lang="en">
                <a:solidFill>
                  <a:schemeClr val="dk1"/>
                </a:solidFill>
              </a:rPr>
              <a:t>: Survival analysis based on ticket fare quartiles.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Embarkation</a:t>
            </a:r>
            <a:r>
              <a:rPr lang="en">
                <a:solidFill>
                  <a:schemeClr val="dk1"/>
                </a:solidFill>
              </a:rPr>
              <a:t>: Survival rates by embarkation point, including analyzing the distribution by embarkation and plotting survival rates by ticket class and embarkation point.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Family structure</a:t>
            </a:r>
            <a:r>
              <a:rPr lang="en">
                <a:solidFill>
                  <a:schemeClr val="dk1"/>
                </a:solidFill>
              </a:rPr>
              <a:t>: Survival rates are analyzed by the number of siblings/spouses and parents/children aboard.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Statistical Tests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Shapiro-Wilk test</a:t>
            </a:r>
            <a:r>
              <a:rPr lang="en">
                <a:solidFill>
                  <a:schemeClr val="dk1"/>
                </a:solidFill>
              </a:rPr>
              <a:t> and </a:t>
            </a:r>
            <a:r>
              <a:rPr b="1" lang="en">
                <a:solidFill>
                  <a:schemeClr val="dk1"/>
                </a:solidFill>
              </a:rPr>
              <a:t>Kolmogorov-Smirnov test</a:t>
            </a:r>
            <a:r>
              <a:rPr lang="en">
                <a:solidFill>
                  <a:schemeClr val="dk1"/>
                </a:solidFill>
              </a:rPr>
              <a:t> to assess the distribution of fare data, checking for normality.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script also includes a Q-Q plot for fare distribution.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Output</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code saves various charts as PNG files in a specified output folder.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Some results (like survival rates by class, gender, and ticket price) are printed to the console for further inspection.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Analysis Functions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For each analysis category (e.g., survival by gender, age, ticket price), there is a corresponding function to:</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Process the data (e.g., grouping by specific attributes).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Create plots for visualization.</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Print relevant results for further interpretation.</a:t>
            </a:r>
            <a:endParaRPr>
              <a:solidFill>
                <a:schemeClr val="dk1"/>
              </a:solidFill>
            </a:endParaRPr>
          </a:p>
          <a:p>
            <a:pPr indent="0" lvl="0" marL="0" rtl="0" algn="l">
              <a:spcBef>
                <a:spcPts val="1200"/>
              </a:spcBef>
              <a:spcAft>
                <a:spcPts val="0"/>
              </a:spcAft>
              <a:buNone/>
            </a:pPr>
            <a:r>
              <a:rPr b="1" lang="en">
                <a:solidFill>
                  <a:schemeClr val="dk1"/>
                </a:solidFill>
              </a:rPr>
              <a:t>Shapiro-Wilk Test and Kolmogorov-Smirnov Test: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These are statistical tests used to assess if a dataset follows a normal distribution.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Shapiro-Wilk test</a:t>
            </a:r>
            <a:r>
              <a:rPr lang="en">
                <a:solidFill>
                  <a:schemeClr val="dk1"/>
                </a:solidFill>
              </a:rPr>
              <a:t> is commonly used for small to moderately sized datasets, checking the null hypothesis that the data is normally distributed. A low p-value (typically less than 0.05) suggests the data significantly deviates from normality.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Kolmogorov-Smirnov test</a:t>
            </a:r>
            <a:r>
              <a:rPr lang="en">
                <a:solidFill>
                  <a:schemeClr val="dk1"/>
                </a:solidFill>
              </a:rPr>
              <a:t> (K-S test) compares the distribution of the sample data to a reference distribution (in this case, a normal distribution). It’s suitable for both small and large datasets.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Q-Q Plot (Quantile-Quantile Plot):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script includes a Q-Q plot, which visually checks for normality by plotting the quantiles of the fare data against the quantiles of a normal distribution.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If the data is normally distributed, the points in a Q-Q plot will roughly lie on a straight line. Deviations from this line indicate departures from normality.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57ce2e912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57ce2e912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95000"/>
              </a:lnSpc>
              <a:spcBef>
                <a:spcPts val="1200"/>
              </a:spcBef>
              <a:spcAft>
                <a:spcPts val="0"/>
              </a:spcAft>
              <a:buClr>
                <a:schemeClr val="dk1"/>
              </a:buClr>
              <a:buSzPts val="1000"/>
              <a:buChar char="●"/>
            </a:pPr>
            <a:r>
              <a:rPr b="1" lang="en" sz="1000">
                <a:solidFill>
                  <a:schemeClr val="dk1"/>
                </a:solidFill>
              </a:rPr>
              <a:t>Ticket Class</a:t>
            </a:r>
            <a:r>
              <a:rPr lang="en" sz="1000">
                <a:solidFill>
                  <a:schemeClr val="dk1"/>
                </a:solidFill>
              </a:rPr>
              <a:t>: Higher survival rate for Higher ticket classes (First class).</a:t>
            </a:r>
            <a:br>
              <a:rPr lang="en" sz="1000">
                <a:solidFill>
                  <a:schemeClr val="dk1"/>
                </a:solidFill>
              </a:rPr>
            </a:b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 sz="1000">
                <a:solidFill>
                  <a:schemeClr val="dk1"/>
                </a:solidFill>
              </a:rPr>
              <a:t>Gender</a:t>
            </a:r>
            <a:r>
              <a:rPr lang="en" sz="1000">
                <a:solidFill>
                  <a:schemeClr val="dk1"/>
                </a:solidFill>
              </a:rPr>
              <a:t>: Higher survival rate for Females than males, likely due to prioritization during evacuation.</a:t>
            </a:r>
            <a:br>
              <a:rPr lang="en" sz="1000">
                <a:solidFill>
                  <a:schemeClr val="dk1"/>
                </a:solidFill>
              </a:rPr>
            </a:b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 sz="1000">
                <a:solidFill>
                  <a:schemeClr val="dk1"/>
                </a:solidFill>
              </a:rPr>
              <a:t>Age</a:t>
            </a:r>
            <a:r>
              <a:rPr lang="en" sz="1000">
                <a:solidFill>
                  <a:schemeClr val="dk1"/>
                </a:solidFill>
              </a:rPr>
              <a:t>: Higher survival rate</a:t>
            </a:r>
            <a:r>
              <a:rPr b="1" lang="en" sz="1000">
                <a:solidFill>
                  <a:schemeClr val="dk1"/>
                </a:solidFill>
              </a:rPr>
              <a:t> </a:t>
            </a:r>
            <a:r>
              <a:rPr lang="en" sz="1000">
                <a:solidFill>
                  <a:schemeClr val="dk1"/>
                </a:solidFill>
              </a:rPr>
              <a:t>for Younger passengers under 18, supporting the hypothesis that children were prioritized during rescue.</a:t>
            </a:r>
            <a:br>
              <a:rPr lang="en" sz="1000">
                <a:solidFill>
                  <a:schemeClr val="dk1"/>
                </a:solidFill>
              </a:rPr>
            </a:b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 sz="1000">
                <a:solidFill>
                  <a:schemeClr val="dk1"/>
                </a:solidFill>
              </a:rPr>
              <a:t>Family Presence</a:t>
            </a:r>
            <a:r>
              <a:rPr lang="en" sz="1000">
                <a:solidFill>
                  <a:schemeClr val="dk1"/>
                </a:solidFill>
              </a:rPr>
              <a:t>: </a:t>
            </a:r>
            <a:r>
              <a:rPr lang="en" sz="1000">
                <a:solidFill>
                  <a:schemeClr val="dk1"/>
                </a:solidFill>
              </a:rPr>
              <a:t>Higher survival rate for </a:t>
            </a:r>
            <a:r>
              <a:rPr lang="en" sz="1000">
                <a:solidFill>
                  <a:schemeClr val="dk1"/>
                </a:solidFill>
              </a:rPr>
              <a:t>Passengers with one family member onboard, indicating that small family units offered support during evacuation.</a:t>
            </a:r>
            <a:br>
              <a:rPr lang="en" sz="1000">
                <a:solidFill>
                  <a:schemeClr val="dk1"/>
                </a:solidFill>
              </a:rPr>
            </a:b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 sz="1000">
                <a:solidFill>
                  <a:schemeClr val="dk1"/>
                </a:solidFill>
              </a:rPr>
              <a:t>Embarkation Point</a:t>
            </a:r>
            <a:r>
              <a:rPr lang="en" sz="1000">
                <a:solidFill>
                  <a:schemeClr val="dk1"/>
                </a:solidFill>
              </a:rPr>
              <a:t>: Higher survival rate for Passengers who embarked from point "C", potentially due to a larger proportion of first-class passengers and women.</a:t>
            </a:r>
            <a:br>
              <a:rPr b="1" lang="en" sz="1000">
                <a:solidFill>
                  <a:schemeClr val="dk1"/>
                </a:solidFill>
              </a:rPr>
            </a:br>
            <a:br>
              <a:rPr b="1" lang="en" sz="1000">
                <a:solidFill>
                  <a:schemeClr val="dk1"/>
                </a:solidFill>
              </a:rPr>
            </a:br>
            <a:br>
              <a:rPr b="1" lang="en" sz="1000">
                <a:solidFill>
                  <a:schemeClr val="dk1"/>
                </a:solidFill>
              </a:rPr>
            </a:br>
            <a:r>
              <a:rPr b="1" lang="en" sz="1000">
                <a:solidFill>
                  <a:schemeClr val="dk1"/>
                </a:solidFill>
              </a:rPr>
              <a:t>Ticket Class</a:t>
            </a:r>
            <a:r>
              <a:rPr lang="en" sz="1000">
                <a:solidFill>
                  <a:schemeClr val="dk1"/>
                </a:solidFill>
              </a:rPr>
              <a:t>: Higher ticket classes (First class) correlate strongly with survival. First-class passengers had a survival rate of ~62%, compared to 24.2% in third class.</a:t>
            </a: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 sz="1000">
                <a:solidFill>
                  <a:schemeClr val="dk1"/>
                </a:solidFill>
              </a:rPr>
              <a:t>Gender</a:t>
            </a:r>
            <a:r>
              <a:rPr lang="en" sz="1000">
                <a:solidFill>
                  <a:schemeClr val="dk1"/>
                </a:solidFill>
              </a:rPr>
              <a:t>: Females have a much higher survival rate than males, likely due to prioritization during evacuation.</a:t>
            </a: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 sz="1000">
                <a:solidFill>
                  <a:schemeClr val="dk1"/>
                </a:solidFill>
              </a:rPr>
              <a:t>Age</a:t>
            </a:r>
            <a:r>
              <a:rPr lang="en" sz="1000">
                <a:solidFill>
                  <a:schemeClr val="dk1"/>
                </a:solidFill>
              </a:rPr>
              <a:t>: Younger passengers, especially children under 18, show higher survival rates, supporting the hypothesis that children were prioritized during rescue.</a:t>
            </a: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 sz="1000">
                <a:solidFill>
                  <a:schemeClr val="dk1"/>
                </a:solidFill>
              </a:rPr>
              <a:t>Family Presence</a:t>
            </a:r>
            <a:r>
              <a:rPr lang="en" sz="1000">
                <a:solidFill>
                  <a:schemeClr val="dk1"/>
                </a:solidFill>
              </a:rPr>
              <a:t>: Passengers with one family member onboard had a better survival rate (~50%) than those traveling alone, indicating that small family units offered support during evacuation.</a:t>
            </a: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 sz="1000">
                <a:solidFill>
                  <a:schemeClr val="dk1"/>
                </a:solidFill>
              </a:rPr>
              <a:t>Embarkation Point</a:t>
            </a:r>
            <a:r>
              <a:rPr lang="en" sz="1000">
                <a:solidFill>
                  <a:schemeClr val="dk1"/>
                </a:solidFill>
              </a:rPr>
              <a:t>: Passengers who embarked from point "C" had higher survival rates, potentially due to a larger proportion of first-class passengers and women.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57ce2e91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57ce2e91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Delving deeper into our findings on survivors versus non-survivors, we observed stark contrasts between these groups. Survivors tended to be first-class passengers, especially women and children. Small family units, with one or two family members onboard, had an increased likelihood of survival, possibly due to their ability to stay together and navigate evacuation procedures effectively. On the other hand, non-survivors were predominantly from third class, particularly males aged 19 to 35 who were traveling alone. This could reflect socio-economic barriers and the challenges single individuals might have faced in chaotic evacuation conditions. Furthermore, passengers who embarked from points S and Q, compared to point C, had a notably lower survival rate, which could imply socio-economic or physical layout factors at these embarkation points.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57ce2e912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57ce2e91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900">
                <a:solidFill>
                  <a:schemeClr val="dk1"/>
                </a:solidFill>
              </a:rPr>
              <a:t>Handling Missing and Erroneous Data for Age:</a:t>
            </a:r>
            <a:br>
              <a:rPr b="1" lang="en" sz="900">
                <a:solidFill>
                  <a:schemeClr val="dk1"/>
                </a:solidFill>
              </a:rPr>
            </a:br>
            <a:r>
              <a:rPr lang="en" sz="900">
                <a:solidFill>
                  <a:schemeClr val="dk1"/>
                </a:solidFill>
              </a:rPr>
              <a:t>Why It’s Hard: Imputing missing "Age" values requires careful thought to avoid introducing bias or distorting the data. Age is also highly correlated with survival rates in some datasets, so accurate imputation is crucial for maintaining prediction quality.</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1"/>
                </a:solidFill>
              </a:rPr>
              <a:t>Grouping by Title: Using titles like “Mr.”, “Miss.”, and “Mrs.” is a smart approach, as it provides a reasonable way to estimate age ranges. However, it requires extra steps: first, extracting the title from the "Name" column, then grouping and calculating medians. This is a multi-step process and requires special handling of edge cases like rare titles or missing titles.</a:t>
            </a:r>
            <a:br>
              <a:rPr lang="en" sz="900">
                <a:solidFill>
                  <a:schemeClr val="dk1"/>
                </a:solidFill>
              </a:rPr>
            </a:br>
            <a:br>
              <a:rPr lang="en" sz="900">
                <a:solidFill>
                  <a:schemeClr val="dk1"/>
                </a:solidFill>
              </a:rPr>
            </a:br>
            <a:r>
              <a:rPr lang="en" sz="900">
                <a:solidFill>
                  <a:schemeClr val="dk1"/>
                </a:solidFill>
              </a:rPr>
              <a:t>Age group:</a:t>
            </a:r>
            <a:br>
              <a:rPr lang="en" sz="900">
                <a:solidFill>
                  <a:schemeClr val="dk1"/>
                </a:solidFill>
              </a:rPr>
            </a:br>
            <a:r>
              <a:rPr b="1" lang="en" sz="1300">
                <a:solidFill>
                  <a:schemeClr val="dk1"/>
                </a:solidFill>
              </a:rPr>
              <a:t>1. Simplifying Complex Data for Patterns and Relationships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By grouping continuous ages into categories (e.g., 0-18, 19-35), you reduce the complexity of the data, making it easier to detect patterns or relationships between age and other factors. For instance, certain age groups (children, adults, seniors) might have distinct survival rates in a survival analysis.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br>
              <a:rPr b="1" lang="en" sz="900">
                <a:solidFill>
                  <a:schemeClr val="dk1"/>
                </a:solidFill>
              </a:rPr>
            </a:br>
            <a:br>
              <a:rPr b="1" lang="en" sz="900">
                <a:solidFill>
                  <a:schemeClr val="dk1"/>
                </a:solidFill>
              </a:rPr>
            </a:br>
            <a:br>
              <a:rPr b="1" lang="en" sz="900">
                <a:solidFill>
                  <a:schemeClr val="dk1"/>
                </a:solidFill>
              </a:rPr>
            </a:br>
            <a:r>
              <a:rPr b="1" lang="en" sz="900">
                <a:solidFill>
                  <a:schemeClr val="dk1"/>
                </a:solidFill>
              </a:rPr>
              <a:t>Data cleaning</a:t>
            </a:r>
            <a:endParaRPr b="1"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900">
                <a:solidFill>
                  <a:schemeClr val="dk1"/>
                </a:solidFill>
              </a:rPr>
              <a:t>Feature Selection (Removed):</a:t>
            </a:r>
            <a:endParaRPr b="1" sz="900">
              <a:solidFill>
                <a:schemeClr val="dk1"/>
              </a:solidFill>
            </a:endParaRPr>
          </a:p>
          <a:p>
            <a:pPr indent="-285750" lvl="0" marL="457200" rtl="0" algn="l">
              <a:lnSpc>
                <a:spcPct val="115000"/>
              </a:lnSpc>
              <a:spcBef>
                <a:spcPts val="1200"/>
              </a:spcBef>
              <a:spcAft>
                <a:spcPts val="0"/>
              </a:spcAft>
              <a:buClr>
                <a:schemeClr val="dk1"/>
              </a:buClr>
              <a:buSzPts val="900"/>
              <a:buAutoNum type="arabicPeriod"/>
            </a:pPr>
            <a:r>
              <a:rPr b="1" lang="en" sz="900">
                <a:solidFill>
                  <a:schemeClr val="dk1"/>
                </a:solidFill>
              </a:rPr>
              <a:t>Name</a:t>
            </a:r>
            <a:endParaRPr b="1"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Ticket Number</a:t>
            </a:r>
            <a:endParaRPr b="1"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Passenger ID</a:t>
            </a:r>
            <a:endParaRPr b="1"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Cabin Location</a:t>
            </a:r>
            <a:endParaRPr b="1"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900">
                <a:solidFill>
                  <a:schemeClr val="dk1"/>
                </a:solidFill>
              </a:rPr>
              <a:t>Handling Missing and Erroneous Data:</a:t>
            </a:r>
            <a:endParaRPr b="1" sz="900">
              <a:solidFill>
                <a:schemeClr val="dk1"/>
              </a:solidFill>
            </a:endParaRPr>
          </a:p>
          <a:p>
            <a:pPr indent="-285750" lvl="0" marL="457200" rtl="0" algn="l">
              <a:lnSpc>
                <a:spcPct val="115000"/>
              </a:lnSpc>
              <a:spcBef>
                <a:spcPts val="1200"/>
              </a:spcBef>
              <a:spcAft>
                <a:spcPts val="0"/>
              </a:spcAft>
              <a:buClr>
                <a:schemeClr val="dk1"/>
              </a:buClr>
              <a:buSzPts val="900"/>
              <a:buAutoNum type="arabicPeriod"/>
            </a:pPr>
            <a:r>
              <a:rPr b="1" lang="en" sz="900">
                <a:solidFill>
                  <a:schemeClr val="dk1"/>
                </a:solidFill>
              </a:rPr>
              <a:t>Age: </a:t>
            </a:r>
            <a:r>
              <a:rPr lang="en" sz="900">
                <a:solidFill>
                  <a:schemeClr val="dk1"/>
                </a:solidFill>
              </a:rPr>
              <a:t>The code uses median age values grouped by the Title column (e.g., “Mr”, “Miss”, “Mrs”).</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Passenger Fare: </a:t>
            </a:r>
            <a:r>
              <a:rPr lang="en" sz="900">
                <a:solidFill>
                  <a:schemeClr val="dk1"/>
                </a:solidFill>
              </a:rPr>
              <a:t>Dollar signs removed, convert to numerical format.</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Embarkation Country: </a:t>
            </a:r>
            <a:r>
              <a:rPr lang="en" sz="900">
                <a:solidFill>
                  <a:schemeClr val="dk1"/>
                </a:solidFill>
              </a:rPr>
              <a:t>Any ambiguous or missing codes in the (represented as "0" or empty values) were filled using the mode of the column.</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900">
                <a:solidFill>
                  <a:schemeClr val="dk1"/>
                </a:solidFill>
              </a:rPr>
              <a:t>Data Transformation:</a:t>
            </a:r>
            <a:endParaRPr b="1" sz="900">
              <a:solidFill>
                <a:schemeClr val="dk1"/>
              </a:solidFill>
            </a:endParaRPr>
          </a:p>
          <a:p>
            <a:pPr indent="-285750" lvl="0" marL="457200" rtl="0" algn="l">
              <a:lnSpc>
                <a:spcPct val="115000"/>
              </a:lnSpc>
              <a:spcBef>
                <a:spcPts val="1200"/>
              </a:spcBef>
              <a:spcAft>
                <a:spcPts val="0"/>
              </a:spcAft>
              <a:buClr>
                <a:schemeClr val="dk1"/>
              </a:buClr>
              <a:buSzPts val="900"/>
              <a:buAutoNum type="arabicPeriod"/>
            </a:pPr>
            <a:r>
              <a:rPr b="1" lang="en" sz="900">
                <a:solidFill>
                  <a:schemeClr val="dk1"/>
                </a:solidFill>
              </a:rPr>
              <a:t>Passenger Fare:</a:t>
            </a:r>
            <a:r>
              <a:rPr lang="en" sz="900">
                <a:solidFill>
                  <a:schemeClr val="dk1"/>
                </a:solidFill>
              </a:rPr>
              <a:t> Rounds the fare values to two decimal places, standardizing the format.</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Age:</a:t>
            </a:r>
            <a:r>
              <a:rPr lang="en" sz="900">
                <a:solidFill>
                  <a:schemeClr val="dk1"/>
                </a:solidFill>
              </a:rPr>
              <a:t> Create new Age Group feature (e.g., 0-18, 19-35, etc.)</a:t>
            </a:r>
            <a:endParaRPr sz="900">
              <a:solidFill>
                <a:schemeClr val="dk1"/>
              </a:solidFill>
            </a:endParaRPr>
          </a:p>
          <a:p>
            <a:pPr indent="0" lvl="0" marL="0" rtl="0" algn="l">
              <a:lnSpc>
                <a:spcPct val="115000"/>
              </a:lnSpc>
              <a:spcBef>
                <a:spcPts val="1200"/>
              </a:spcBef>
              <a:spcAft>
                <a:spcPts val="0"/>
              </a:spcAft>
              <a:buNone/>
            </a:pPr>
            <a:r>
              <a:rPr b="1" lang="en" sz="950">
                <a:solidFill>
                  <a:schemeClr val="dk1"/>
                </a:solidFill>
              </a:rPr>
              <a:t>Encoding Categorical Variables:</a:t>
            </a:r>
            <a:endParaRPr b="1" sz="950">
              <a:solidFill>
                <a:schemeClr val="dk1"/>
              </a:solidFill>
            </a:endParaRPr>
          </a:p>
          <a:p>
            <a:pPr indent="-288925" lvl="0" marL="457200" rtl="0" algn="l">
              <a:lnSpc>
                <a:spcPct val="115000"/>
              </a:lnSpc>
              <a:spcBef>
                <a:spcPts val="1200"/>
              </a:spcBef>
              <a:spcAft>
                <a:spcPts val="0"/>
              </a:spcAft>
              <a:buClr>
                <a:schemeClr val="dk1"/>
              </a:buClr>
              <a:buSzPts val="950"/>
              <a:buAutoNum type="arabicPeriod"/>
            </a:pPr>
            <a:r>
              <a:rPr b="1" lang="en" sz="950">
                <a:solidFill>
                  <a:schemeClr val="dk1"/>
                </a:solidFill>
              </a:rPr>
              <a:t>Gender, Embarkation Country, Ticket Class:</a:t>
            </a:r>
            <a:r>
              <a:rPr lang="en" sz="950">
                <a:solidFill>
                  <a:schemeClr val="dk1"/>
                </a:solidFill>
              </a:rPr>
              <a:t> to numeric values (e.g, 0, 1, 2, etc.)</a:t>
            </a:r>
            <a:endParaRPr sz="950">
              <a:solidFill>
                <a:schemeClr val="dk1"/>
              </a:solidFill>
            </a:endParaRPr>
          </a:p>
          <a:p>
            <a:pPr indent="0" lvl="0" marL="0" rtl="0" algn="l">
              <a:lnSpc>
                <a:spcPct val="115000"/>
              </a:lnSpc>
              <a:spcBef>
                <a:spcPts val="1200"/>
              </a:spcBef>
              <a:spcAft>
                <a:spcPts val="0"/>
              </a:spcAft>
              <a:buNone/>
            </a:pPr>
            <a:r>
              <a:rPr b="1" lang="en" sz="950">
                <a:solidFill>
                  <a:schemeClr val="dk1"/>
                </a:solidFill>
              </a:rPr>
              <a:t>Creating New Features:</a:t>
            </a:r>
            <a:endParaRPr b="1" sz="950">
              <a:solidFill>
                <a:schemeClr val="dk1"/>
              </a:solidFill>
            </a:endParaRPr>
          </a:p>
          <a:p>
            <a:pPr indent="-288925" lvl="0" marL="457200" rtl="0" algn="l">
              <a:lnSpc>
                <a:spcPct val="115000"/>
              </a:lnSpc>
              <a:spcBef>
                <a:spcPts val="1200"/>
              </a:spcBef>
              <a:spcAft>
                <a:spcPts val="0"/>
              </a:spcAft>
              <a:buClr>
                <a:schemeClr val="dk1"/>
              </a:buClr>
              <a:buSzPts val="950"/>
              <a:buAutoNum type="arabicPeriod"/>
            </a:pPr>
            <a:r>
              <a:rPr b="1" lang="en" sz="950">
                <a:solidFill>
                  <a:schemeClr val="dk1"/>
                </a:solidFill>
              </a:rPr>
              <a:t>Name:</a:t>
            </a:r>
            <a:r>
              <a:rPr lang="en" sz="950">
                <a:solidFill>
                  <a:schemeClr val="dk1"/>
                </a:solidFill>
              </a:rPr>
              <a:t> A new feature, Title, was created by extracting titles (e.g., “Mr”, “Miss”, “Mrs”) from the Name.</a:t>
            </a:r>
            <a:endParaRPr sz="950">
              <a:solidFill>
                <a:schemeClr val="dk1"/>
              </a:solidFill>
            </a:endParaRPr>
          </a:p>
          <a:p>
            <a:pPr indent="-288925" lvl="0" marL="457200" rtl="0" algn="l">
              <a:lnSpc>
                <a:spcPct val="115000"/>
              </a:lnSpc>
              <a:spcBef>
                <a:spcPts val="0"/>
              </a:spcBef>
              <a:spcAft>
                <a:spcPts val="0"/>
              </a:spcAft>
              <a:buClr>
                <a:schemeClr val="dk1"/>
              </a:buClr>
              <a:buSzPts val="950"/>
              <a:buAutoNum type="arabicPeriod"/>
            </a:pPr>
            <a:r>
              <a:rPr b="1" lang="en" sz="950">
                <a:solidFill>
                  <a:schemeClr val="dk1"/>
                </a:solidFill>
              </a:rPr>
              <a:t>Age:</a:t>
            </a:r>
            <a:r>
              <a:rPr lang="en" sz="950">
                <a:solidFill>
                  <a:schemeClr val="dk1"/>
                </a:solidFill>
              </a:rPr>
              <a:t> Create new Age Group feature (e.g., 0-18, 19-35, etc.)</a:t>
            </a:r>
            <a:br>
              <a:rPr lang="en" sz="950">
                <a:solidFill>
                  <a:schemeClr val="dk1"/>
                </a:solidFill>
              </a:rPr>
            </a:br>
            <a:br>
              <a:rPr lang="en" sz="950">
                <a:solidFill>
                  <a:schemeClr val="dk1"/>
                </a:solidFill>
              </a:rPr>
            </a:br>
            <a:br>
              <a:rPr lang="en" sz="950">
                <a:solidFill>
                  <a:schemeClr val="dk1"/>
                </a:solidFill>
              </a:rPr>
            </a:br>
            <a:br>
              <a:rPr lang="en" sz="950">
                <a:solidFill>
                  <a:schemeClr val="dk1"/>
                </a:solidFill>
              </a:rPr>
            </a:br>
            <a:br>
              <a:rPr lang="en" sz="950">
                <a:solidFill>
                  <a:schemeClr val="dk1"/>
                </a:solidFill>
              </a:rPr>
            </a:br>
            <a:r>
              <a:rPr lang="en" sz="2800">
                <a:solidFill>
                  <a:schemeClr val="dk1"/>
                </a:solidFill>
              </a:rPr>
              <a:t>Exploratory Data Analysis (EDA) Overview</a:t>
            </a:r>
            <a:endParaRPr sz="2800">
              <a:solidFill>
                <a:schemeClr val="dk1"/>
              </a:solidFill>
            </a:endParaRPr>
          </a:p>
          <a:p>
            <a:pPr indent="0" lvl="0" marL="0" rtl="0" algn="ctr">
              <a:lnSpc>
                <a:spcPct val="115000"/>
              </a:lnSpc>
              <a:spcBef>
                <a:spcPts val="1200"/>
              </a:spcBef>
              <a:spcAft>
                <a:spcPts val="0"/>
              </a:spcAft>
              <a:buNone/>
            </a:pPr>
            <a:r>
              <a:rPr b="1" lang="en">
                <a:solidFill>
                  <a:schemeClr val="dk1"/>
                </a:solidFill>
              </a:rPr>
              <a:t>Analysis Activities: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Statistical Summary</a:t>
            </a:r>
            <a:r>
              <a:rPr lang="en">
                <a:solidFill>
                  <a:schemeClr val="dk1"/>
                </a:solidFill>
              </a:rPr>
              <a:t>: Examine distributions of key variables.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Correlation Analysis</a:t>
            </a:r>
            <a:r>
              <a:rPr lang="en">
                <a:solidFill>
                  <a:schemeClr val="dk1"/>
                </a:solidFill>
              </a:rPr>
              <a:t>: Explore relationships between demographic, social, and financial factors.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Multivariate Analysis</a:t>
            </a:r>
            <a:r>
              <a:rPr lang="en">
                <a:solidFill>
                  <a:schemeClr val="dk1"/>
                </a:solidFill>
              </a:rPr>
              <a:t>: Analyze combined impact of multiple factors on survival likelihood.</a:t>
            </a:r>
            <a:br>
              <a:rPr lang="en">
                <a:solidFill>
                  <a:schemeClr val="dk1"/>
                </a:solidFill>
              </a:rPr>
            </a:br>
            <a:br>
              <a:rPr lang="en">
                <a:solidFill>
                  <a:schemeClr val="dk1"/>
                </a:solidFill>
              </a:rPr>
            </a:br>
            <a:r>
              <a:rPr b="1" lang="en" sz="1117">
                <a:solidFill>
                  <a:schemeClr val="dk1"/>
                </a:solidFill>
              </a:rPr>
              <a:t>Data Processing:</a:t>
            </a:r>
            <a:endParaRPr b="1" sz="1117">
              <a:solidFill>
                <a:schemeClr val="dk1"/>
              </a:solidFill>
            </a:endParaRPr>
          </a:p>
          <a:p>
            <a:pPr indent="-299561" lvl="0" marL="457200" rtl="0" algn="l">
              <a:lnSpc>
                <a:spcPct val="95000"/>
              </a:lnSpc>
              <a:spcBef>
                <a:spcPts val="0"/>
              </a:spcBef>
              <a:spcAft>
                <a:spcPts val="0"/>
              </a:spcAft>
              <a:buClr>
                <a:schemeClr val="dk1"/>
              </a:buClr>
              <a:buSzPts val="1118"/>
              <a:buChar char="●"/>
            </a:pPr>
            <a:r>
              <a:rPr b="1" lang="en" sz="1117">
                <a:solidFill>
                  <a:schemeClr val="dk1"/>
                </a:solidFill>
              </a:rPr>
              <a:t>Feature Selection: </a:t>
            </a:r>
            <a:r>
              <a:rPr lang="en" sz="1117">
                <a:solidFill>
                  <a:schemeClr val="dk1"/>
                </a:solidFill>
              </a:rPr>
              <a:t>To focus on meaningful features enhances model efficiency.</a:t>
            </a:r>
            <a:endParaRPr sz="1117">
              <a:solidFill>
                <a:schemeClr val="dk1"/>
              </a:solidFill>
            </a:endParaRPr>
          </a:p>
          <a:p>
            <a:pPr indent="-299561" lvl="0" marL="457200" rtl="0" algn="l">
              <a:lnSpc>
                <a:spcPct val="95000"/>
              </a:lnSpc>
              <a:spcBef>
                <a:spcPts val="0"/>
              </a:spcBef>
              <a:spcAft>
                <a:spcPts val="0"/>
              </a:spcAft>
              <a:buClr>
                <a:schemeClr val="dk1"/>
              </a:buClr>
              <a:buSzPts val="1118"/>
              <a:buChar char="●"/>
            </a:pPr>
            <a:r>
              <a:rPr b="1" lang="en" sz="1117">
                <a:solidFill>
                  <a:schemeClr val="dk1"/>
                </a:solidFill>
              </a:rPr>
              <a:t>Handling Missing and Erroneous Data: </a:t>
            </a:r>
            <a:r>
              <a:rPr lang="en" sz="1117">
                <a:solidFill>
                  <a:schemeClr val="dk1"/>
                </a:solidFill>
              </a:rPr>
              <a:t>Improved data integrity and minimized noise for accurate model predictions.</a:t>
            </a:r>
            <a:endParaRPr sz="1117">
              <a:solidFill>
                <a:schemeClr val="dk1"/>
              </a:solidFill>
            </a:endParaRPr>
          </a:p>
          <a:p>
            <a:pPr indent="-299561" lvl="0" marL="457200" rtl="0" algn="l">
              <a:lnSpc>
                <a:spcPct val="95000"/>
              </a:lnSpc>
              <a:spcBef>
                <a:spcPts val="0"/>
              </a:spcBef>
              <a:spcAft>
                <a:spcPts val="0"/>
              </a:spcAft>
              <a:buClr>
                <a:schemeClr val="dk1"/>
              </a:buClr>
              <a:buSzPts val="1118"/>
              <a:buChar char="●"/>
            </a:pPr>
            <a:r>
              <a:rPr b="1" lang="en" sz="1117">
                <a:solidFill>
                  <a:schemeClr val="dk1"/>
                </a:solidFill>
              </a:rPr>
              <a:t>Data Transformation and Scaling: </a:t>
            </a:r>
            <a:r>
              <a:rPr lang="en" sz="1117">
                <a:solidFill>
                  <a:schemeClr val="dk1"/>
                </a:solidFill>
              </a:rPr>
              <a:t>Aligns data for algorithms that rely on normalized scales, enhancing performance.</a:t>
            </a:r>
            <a:endParaRPr sz="1117">
              <a:solidFill>
                <a:schemeClr val="dk1"/>
              </a:solidFill>
            </a:endParaRPr>
          </a:p>
          <a:p>
            <a:pPr indent="-299561" lvl="0" marL="457200" rtl="0" algn="l">
              <a:lnSpc>
                <a:spcPct val="95000"/>
              </a:lnSpc>
              <a:spcBef>
                <a:spcPts val="0"/>
              </a:spcBef>
              <a:spcAft>
                <a:spcPts val="0"/>
              </a:spcAft>
              <a:buClr>
                <a:schemeClr val="dk1"/>
              </a:buClr>
              <a:buSzPts val="1118"/>
              <a:buChar char="●"/>
            </a:pPr>
            <a:r>
              <a:rPr b="1" lang="en" sz="1117">
                <a:solidFill>
                  <a:schemeClr val="dk1"/>
                </a:solidFill>
              </a:rPr>
              <a:t>Encoding Categorical Variables: </a:t>
            </a:r>
            <a:r>
              <a:rPr lang="en" sz="1117">
                <a:solidFill>
                  <a:schemeClr val="dk1"/>
                </a:solidFill>
              </a:rPr>
              <a:t>Provides the model with numerical representations of categorical data, essential for effective prediction.</a:t>
            </a:r>
            <a:endParaRPr sz="1117">
              <a:solidFill>
                <a:schemeClr val="dk1"/>
              </a:solidFill>
            </a:endParaRPr>
          </a:p>
          <a:p>
            <a:pPr indent="-299561" lvl="0" marL="457200" rtl="0" algn="l">
              <a:lnSpc>
                <a:spcPct val="95000"/>
              </a:lnSpc>
              <a:spcBef>
                <a:spcPts val="0"/>
              </a:spcBef>
              <a:spcAft>
                <a:spcPts val="0"/>
              </a:spcAft>
              <a:buClr>
                <a:schemeClr val="dk1"/>
              </a:buClr>
              <a:buSzPts val="1118"/>
              <a:buChar char="●"/>
            </a:pPr>
            <a:r>
              <a:rPr b="1" lang="en" sz="1117">
                <a:solidFill>
                  <a:schemeClr val="dk1"/>
                </a:solidFill>
              </a:rPr>
              <a:t>Feature Engineering: </a:t>
            </a:r>
            <a:r>
              <a:rPr lang="en" sz="1117">
                <a:solidFill>
                  <a:schemeClr val="dk1"/>
                </a:solidFill>
              </a:rPr>
              <a:t>Enhanced feature set captures meaningful insights, enriching predictive model capabilities.</a:t>
            </a:r>
            <a:endParaRPr>
              <a:solidFill>
                <a:schemeClr val="dk1"/>
              </a:solidFill>
            </a:endParaRPr>
          </a:p>
          <a:p>
            <a:pPr indent="0" lvl="0" marL="0" rtl="0" algn="l">
              <a:spcBef>
                <a:spcPts val="1200"/>
              </a:spcBef>
              <a:spcAft>
                <a:spcPts val="0"/>
              </a:spcAft>
              <a:buNone/>
            </a:pPr>
            <a:br>
              <a:rPr lang="en" sz="900"/>
            </a:br>
            <a:r>
              <a:rPr lang="en" sz="2800">
                <a:solidFill>
                  <a:schemeClr val="dk1"/>
                </a:solidFill>
              </a:rPr>
              <a:t>Exploratory Data Analysis (EDA): Analysis Activities</a:t>
            </a:r>
            <a:endParaRPr sz="2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Statistical Summary</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Mean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Median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Minimum and Maximum</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Standard Deviation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Correlation Analysis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Passengers with Family Members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Gender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Ticket Class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Passenger Fare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Embarkation Point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Number of Siblings or Spouses Onboard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Parents or Children Onboard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Multivariate Analysis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Gender and Ticket Class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Embarkation Point and Ticket Class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Embarkation Point and Count of Women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Number of Siblings/Spouse and Child Status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Number of Siblings/Spouse and Gender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Number of Siblings/Spouse and Ticket Class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Number of Parent/Child and Ticket Class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Number of Parent/Child and Child Status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Number of Parent/Child and Gender</a:t>
            </a:r>
            <a:endParaRPr>
              <a:solidFill>
                <a:schemeClr val="dk1"/>
              </a:solidFill>
            </a:endParaRPr>
          </a:p>
          <a:p>
            <a:pPr indent="0" lvl="0" marL="0" rtl="0" algn="l">
              <a:spcBef>
                <a:spcPts val="1200"/>
              </a:spcBef>
              <a:spcAft>
                <a:spcPts val="0"/>
              </a:spcAft>
              <a:buNone/>
            </a:pPr>
            <a:r>
              <a:t/>
            </a:r>
            <a:endParaRPr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57ce2e91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57ce2e91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To optimize each model, both  </a:t>
            </a:r>
            <a:r>
              <a:rPr b="1" lang="en" sz="1200">
                <a:solidFill>
                  <a:schemeClr val="dk1"/>
                </a:solidFill>
                <a:latin typeface="Times New Roman"/>
                <a:ea typeface="Times New Roman"/>
                <a:cs typeface="Times New Roman"/>
                <a:sym typeface="Times New Roman"/>
              </a:rPr>
              <a:t>Randomized Search Cross-Validation (CV)</a:t>
            </a:r>
            <a:r>
              <a:rPr lang="en" sz="1200">
                <a:solidFill>
                  <a:schemeClr val="dk1"/>
                </a:solidFill>
                <a:latin typeface="Times New Roman"/>
                <a:ea typeface="Times New Roman"/>
                <a:cs typeface="Times New Roman"/>
                <a:sym typeface="Times New Roman"/>
              </a:rPr>
              <a:t> and </a:t>
            </a:r>
            <a:r>
              <a:rPr b="1" lang="en" sz="1200">
                <a:solidFill>
                  <a:schemeClr val="dk1"/>
                </a:solidFill>
                <a:latin typeface="Times New Roman"/>
                <a:ea typeface="Times New Roman"/>
                <a:cs typeface="Times New Roman"/>
                <a:sym typeface="Times New Roman"/>
              </a:rPr>
              <a:t>Grid Search Cross-Validation (CV)</a:t>
            </a:r>
            <a:r>
              <a:rPr lang="en" sz="1200">
                <a:solidFill>
                  <a:schemeClr val="dk1"/>
                </a:solidFill>
                <a:latin typeface="Times New Roman"/>
                <a:ea typeface="Times New Roman"/>
                <a:cs typeface="Times New Roman"/>
                <a:sym typeface="Times New Roman"/>
              </a:rPr>
              <a:t> were employed to fine-tune hyperparameters, enhancing each model’s predictive power and ensuring an unbiased performance comparison. All models were trained and evaluated using the entire feature set, allowing them to capture complex interactions and patterns within the data.</a:t>
            </a:r>
            <a:endParaRPr sz="2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`n_estimators`: Number of trees in the forest; increasing this can improve performance but also increase computation time.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`max_depth`: Controls the maximum depth of each tree; deeper trees can capture more complex patterns but may overfit.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min_samples_split: Increasing to 5 or 10 could help reduce overfitting.</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min_samples_leaf: Setting to a higher value (e.g., 2 or 5) can prevent the model from learning too finely on noise.</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Grid Search Cross-Validation exhaustively tries all combinations of the specified hyperparameters to identify the best combination. Time consuming.</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Random search done first → In Randomized Search, the algorithm samples hyperparameters randomly, performing cross-validation for each sampled combination, and then scores each result based on the evaluation metric.</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Decision</a:t>
            </a:r>
            <a:r>
              <a:rPr lang="en" sz="1200">
                <a:solidFill>
                  <a:schemeClr val="dk1"/>
                </a:solidFill>
              </a:rPr>
              <a:t> tree alone high bias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Mean outcome of all tree will be calculated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Prevents overfitting and handles bias</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Do random search narrow down value then do grid search </a:t>
            </a:r>
            <a:r>
              <a:rPr lang="en" sz="1200">
                <a:solidFill>
                  <a:schemeClr val="dk1"/>
                </a:solidFill>
              </a:rPr>
              <a:t>around</a:t>
            </a:r>
            <a:r>
              <a:rPr lang="en" sz="1200">
                <a:solidFill>
                  <a:schemeClr val="dk1"/>
                </a:solidFill>
              </a:rPr>
              <a:t> that value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2800">
                <a:solidFill>
                  <a:schemeClr val="dk1"/>
                </a:solidFill>
              </a:rPr>
              <a:t>Model Training Overview</a:t>
            </a:r>
            <a:br>
              <a:rPr b="1" lang="en">
                <a:solidFill>
                  <a:schemeClr val="dk1"/>
                </a:solidFill>
              </a:rPr>
            </a:br>
            <a:br>
              <a:rPr b="1" lang="en">
                <a:solidFill>
                  <a:schemeClr val="dk1"/>
                </a:solidFill>
              </a:rPr>
            </a:br>
            <a:r>
              <a:rPr b="1" lang="en">
                <a:solidFill>
                  <a:schemeClr val="dk1"/>
                </a:solidFill>
              </a:rPr>
              <a:t>Goal</a:t>
            </a:r>
            <a:r>
              <a:rPr lang="en">
                <a:solidFill>
                  <a:schemeClr val="dk1"/>
                </a:solidFill>
              </a:rPr>
              <a:t>: Identify the best model to predict survival outcomes in maritime accidents.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Models assessed:</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Ensemble Method</a:t>
            </a:r>
            <a:endParaRPr b="1">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b="1" lang="en">
                <a:solidFill>
                  <a:schemeClr val="dk1"/>
                </a:solidFill>
              </a:rPr>
              <a:t>Random Forest</a:t>
            </a:r>
            <a:endParaRPr b="1">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b="1" lang="en">
                <a:solidFill>
                  <a:schemeClr val="dk1"/>
                </a:solidFill>
              </a:rPr>
              <a:t>Adaptive boosting</a:t>
            </a:r>
            <a:endParaRPr b="1">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b="1" lang="en">
                <a:solidFill>
                  <a:schemeClr val="dk1"/>
                </a:solidFill>
              </a:rPr>
              <a:t>Gradient Boosting</a:t>
            </a:r>
            <a:endParaRPr b="1">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b="1" lang="en">
                <a:solidFill>
                  <a:schemeClr val="dk1"/>
                </a:solidFill>
              </a:rPr>
              <a:t>XGBoost</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K-Nearest Neighbors (KNN)</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Support Vector Classifier (SVC)</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Decision Tree</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Logistic Regression</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Naive Bayes (GaussianNB)</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Neural Network (MLPClassifier)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 5 </a:t>
            </a:r>
            <a:r>
              <a:rPr lang="en"/>
              <a:t>MS2: </a:t>
            </a:r>
            <a:endParaRPr/>
          </a:p>
          <a:p>
            <a:pPr indent="0" lvl="0" marL="0" rtl="0" algn="ctr">
              <a:spcBef>
                <a:spcPts val="0"/>
              </a:spcBef>
              <a:spcAft>
                <a:spcPts val="0"/>
              </a:spcAft>
              <a:buNone/>
            </a:pPr>
            <a:r>
              <a:rPr lang="en"/>
              <a:t>Miracle Weight-Loss Drug</a:t>
            </a:r>
            <a:endParaRPr/>
          </a:p>
        </p:txBody>
      </p:sp>
      <p:sp>
        <p:nvSpPr>
          <p:cNvPr id="55" name="Google Shape;55;p13"/>
          <p:cNvSpPr txBox="1"/>
          <p:nvPr>
            <p:ph idx="1" type="subTitle"/>
          </p:nvPr>
        </p:nvSpPr>
        <p:spPr>
          <a:xfrm>
            <a:off x="311700" y="3166650"/>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800"/>
              <a:t>Team Members:</a:t>
            </a:r>
            <a:endParaRPr sz="1800"/>
          </a:p>
          <a:p>
            <a:pPr indent="0" lvl="0" marL="0" rtl="0" algn="r">
              <a:lnSpc>
                <a:spcPct val="115000"/>
              </a:lnSpc>
              <a:spcBef>
                <a:spcPts val="0"/>
              </a:spcBef>
              <a:spcAft>
                <a:spcPts val="0"/>
              </a:spcAft>
              <a:buClr>
                <a:schemeClr val="dk1"/>
              </a:buClr>
              <a:buSzPts val="1100"/>
              <a:buFont typeface="Arial"/>
              <a:buNone/>
            </a:pPr>
            <a:r>
              <a:rPr lang="en" sz="1100">
                <a:solidFill>
                  <a:schemeClr val="dk1"/>
                </a:solidFill>
              </a:rPr>
              <a:t>Kavyanjali 2203390</a:t>
            </a:r>
            <a:endParaRPr sz="1100">
              <a:solidFill>
                <a:schemeClr val="dk1"/>
              </a:solidFill>
            </a:endParaRPr>
          </a:p>
          <a:p>
            <a:pPr indent="0" lvl="0" marL="0" rtl="0" algn="r">
              <a:lnSpc>
                <a:spcPct val="115000"/>
              </a:lnSpc>
              <a:spcBef>
                <a:spcPts val="0"/>
              </a:spcBef>
              <a:spcAft>
                <a:spcPts val="0"/>
              </a:spcAft>
              <a:buClr>
                <a:schemeClr val="dk1"/>
              </a:buClr>
              <a:buSzPts val="1100"/>
              <a:buFont typeface="Arial"/>
              <a:buNone/>
            </a:pPr>
            <a:r>
              <a:rPr lang="en" sz="1100">
                <a:solidFill>
                  <a:schemeClr val="dk1"/>
                </a:solidFill>
              </a:rPr>
              <a:t>Koh Chun Ince 2200960</a:t>
            </a:r>
            <a:endParaRPr sz="1100">
              <a:solidFill>
                <a:schemeClr val="dk1"/>
              </a:solidFill>
            </a:endParaRPr>
          </a:p>
          <a:p>
            <a:pPr indent="0" lvl="0" marL="0" rtl="0" algn="r">
              <a:lnSpc>
                <a:spcPct val="115000"/>
              </a:lnSpc>
              <a:spcBef>
                <a:spcPts val="0"/>
              </a:spcBef>
              <a:spcAft>
                <a:spcPts val="0"/>
              </a:spcAft>
              <a:buClr>
                <a:schemeClr val="dk1"/>
              </a:buClr>
              <a:buSzPts val="1100"/>
              <a:buFont typeface="Arial"/>
              <a:buNone/>
            </a:pPr>
            <a:r>
              <a:rPr lang="en" sz="1100">
                <a:solidFill>
                  <a:schemeClr val="dk1"/>
                </a:solidFill>
              </a:rPr>
              <a:t>Caleb Lee Jia Le 2201250</a:t>
            </a:r>
            <a:endParaRPr sz="1100">
              <a:solidFill>
                <a:schemeClr val="dk1"/>
              </a:solidFill>
            </a:endParaRPr>
          </a:p>
          <a:p>
            <a:pPr indent="0" lvl="0" marL="0" rtl="0" algn="r">
              <a:lnSpc>
                <a:spcPct val="115000"/>
              </a:lnSpc>
              <a:spcBef>
                <a:spcPts val="0"/>
              </a:spcBef>
              <a:spcAft>
                <a:spcPts val="0"/>
              </a:spcAft>
              <a:buClr>
                <a:schemeClr val="dk1"/>
              </a:buClr>
              <a:buSzPts val="1100"/>
              <a:buFont typeface="Arial"/>
              <a:buNone/>
            </a:pPr>
            <a:r>
              <a:rPr lang="en" sz="1100">
                <a:solidFill>
                  <a:schemeClr val="dk1"/>
                </a:solidFill>
              </a:rPr>
              <a:t>Muhammad Muslinmin Bin Mohd Saleh 2201360</a:t>
            </a:r>
            <a:endParaRPr sz="1100">
              <a:solidFill>
                <a:schemeClr val="dk1"/>
              </a:solidFill>
            </a:endParaRPr>
          </a:p>
          <a:p>
            <a:pPr indent="0" lvl="0" marL="0" rtl="0" algn="r">
              <a:lnSpc>
                <a:spcPct val="115000"/>
              </a:lnSpc>
              <a:spcBef>
                <a:spcPts val="0"/>
              </a:spcBef>
              <a:spcAft>
                <a:spcPts val="0"/>
              </a:spcAft>
              <a:buClr>
                <a:schemeClr val="dk1"/>
              </a:buClr>
              <a:buSzPts val="1100"/>
              <a:buFont typeface="Arial"/>
              <a:buNone/>
            </a:pPr>
            <a:r>
              <a:rPr lang="en" sz="1100">
                <a:solidFill>
                  <a:schemeClr val="dk1"/>
                </a:solidFill>
              </a:rPr>
              <a:t>Reuben Low Yu Xiang 2200931</a:t>
            </a:r>
            <a:endParaRPr sz="1100">
              <a:solidFill>
                <a:schemeClr val="dk1"/>
              </a:solidFill>
            </a:endParaRPr>
          </a:p>
          <a:p>
            <a:pPr indent="0" lvl="0" marL="0" rtl="0" algn="r">
              <a:lnSpc>
                <a:spcPct val="115000"/>
              </a:lnSpc>
              <a:spcBef>
                <a:spcPts val="0"/>
              </a:spcBef>
              <a:spcAft>
                <a:spcPts val="0"/>
              </a:spcAft>
              <a:buClr>
                <a:schemeClr val="dk1"/>
              </a:buClr>
              <a:buSzPts val="1100"/>
              <a:buFont typeface="Arial"/>
              <a:buNone/>
            </a:pPr>
            <a:r>
              <a:rPr lang="en" sz="1100">
                <a:solidFill>
                  <a:schemeClr val="dk1"/>
                </a:solidFill>
              </a:rPr>
              <a:t>Stafford Ho Sheng Xian 2201218</a:t>
            </a:r>
            <a:endParaRPr sz="1100">
              <a:solidFill>
                <a:schemeClr val="dk1"/>
              </a:solidFill>
            </a:endParaRPr>
          </a:p>
          <a:p>
            <a:pPr indent="0" lvl="0" marL="0" rtl="0" algn="r">
              <a:lnSpc>
                <a:spcPct val="115000"/>
              </a:lnSpc>
              <a:spcBef>
                <a:spcPts val="0"/>
              </a:spcBef>
              <a:spcAft>
                <a:spcPts val="0"/>
              </a:spcAft>
              <a:buClr>
                <a:schemeClr val="dk1"/>
              </a:buClr>
              <a:buSzPts val="1100"/>
              <a:buFont typeface="Arial"/>
              <a:buNone/>
            </a:pPr>
            <a:r>
              <a:rPr lang="en" sz="1100">
                <a:solidFill>
                  <a:schemeClr val="dk1"/>
                </a:solidFill>
              </a:rPr>
              <a:t>Yugendren S/o Sooriya Moorthi 2201512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163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(ML): Random Forest Results ( Part 1)</a:t>
            </a:r>
            <a:endParaRPr/>
          </a:p>
        </p:txBody>
      </p:sp>
      <p:sp>
        <p:nvSpPr>
          <p:cNvPr id="130" name="Google Shape;130;p22"/>
          <p:cNvSpPr txBox="1"/>
          <p:nvPr/>
        </p:nvSpPr>
        <p:spPr>
          <a:xfrm>
            <a:off x="-70562" y="2571738"/>
            <a:ext cx="2975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Figure 1: Prediction on Training Data</a:t>
            </a:r>
            <a:endParaRPr b="1" sz="1200">
              <a:solidFill>
                <a:schemeClr val="dk1"/>
              </a:solidFill>
            </a:endParaRPr>
          </a:p>
        </p:txBody>
      </p:sp>
      <p:sp>
        <p:nvSpPr>
          <p:cNvPr id="131" name="Google Shape;131;p22"/>
          <p:cNvSpPr txBox="1"/>
          <p:nvPr/>
        </p:nvSpPr>
        <p:spPr>
          <a:xfrm>
            <a:off x="12963" y="4836600"/>
            <a:ext cx="2975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Figure 2: Prediction on Testing Data</a:t>
            </a:r>
            <a:endParaRPr b="1" sz="1200">
              <a:solidFill>
                <a:schemeClr val="dk1"/>
              </a:solidFill>
            </a:endParaRPr>
          </a:p>
        </p:txBody>
      </p:sp>
      <p:sp>
        <p:nvSpPr>
          <p:cNvPr id="132" name="Google Shape;132;p22"/>
          <p:cNvSpPr txBox="1"/>
          <p:nvPr/>
        </p:nvSpPr>
        <p:spPr>
          <a:xfrm>
            <a:off x="2905150" y="641400"/>
            <a:ext cx="6167100" cy="3836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Char char="●"/>
            </a:pPr>
            <a:r>
              <a:rPr b="1" lang="en" sz="1300">
                <a:solidFill>
                  <a:schemeClr val="dk1"/>
                </a:solidFill>
              </a:rPr>
              <a:t>F1 Score &amp; Accuracy (An average across all categories):</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Macro Average:</a:t>
            </a:r>
            <a:endParaRPr sz="1300">
              <a:solidFill>
                <a:schemeClr val="dk1"/>
              </a:solidFill>
            </a:endParaRPr>
          </a:p>
          <a:p>
            <a:pPr indent="-311150" lvl="2" marL="1371600" rtl="0" algn="l">
              <a:lnSpc>
                <a:spcPct val="115000"/>
              </a:lnSpc>
              <a:spcBef>
                <a:spcPts val="0"/>
              </a:spcBef>
              <a:spcAft>
                <a:spcPts val="0"/>
              </a:spcAft>
              <a:buClr>
                <a:schemeClr val="dk1"/>
              </a:buClr>
              <a:buSzPts val="1300"/>
              <a:buChar char="■"/>
            </a:pPr>
            <a:r>
              <a:rPr b="1" lang="en" sz="1300">
                <a:solidFill>
                  <a:schemeClr val="dk1"/>
                </a:solidFill>
              </a:rPr>
              <a:t>F1 Score (Testing):</a:t>
            </a:r>
            <a:r>
              <a:rPr lang="en" sz="1300">
                <a:solidFill>
                  <a:schemeClr val="dk1"/>
                </a:solidFill>
              </a:rPr>
              <a:t> 0.98, </a:t>
            </a:r>
            <a:r>
              <a:rPr b="1" lang="en" sz="1300">
                <a:solidFill>
                  <a:schemeClr val="dk1"/>
                </a:solidFill>
              </a:rPr>
              <a:t>Training:</a:t>
            </a:r>
            <a:r>
              <a:rPr lang="en" sz="1300">
                <a:solidFill>
                  <a:schemeClr val="dk1"/>
                </a:solidFill>
              </a:rPr>
              <a:t> 1.00</a:t>
            </a:r>
            <a:endParaRPr sz="1300">
              <a:solidFill>
                <a:schemeClr val="dk1"/>
              </a:solidFill>
            </a:endParaRPr>
          </a:p>
          <a:p>
            <a:pPr indent="-311150" lvl="2" marL="1371600" rtl="0" algn="l">
              <a:lnSpc>
                <a:spcPct val="115000"/>
              </a:lnSpc>
              <a:spcBef>
                <a:spcPts val="0"/>
              </a:spcBef>
              <a:spcAft>
                <a:spcPts val="0"/>
              </a:spcAft>
              <a:buClr>
                <a:schemeClr val="dk1"/>
              </a:buClr>
              <a:buSzPts val="1300"/>
              <a:buChar char="■"/>
            </a:pPr>
            <a:r>
              <a:rPr b="1" lang="en" sz="1300">
                <a:solidFill>
                  <a:schemeClr val="dk1"/>
                </a:solidFill>
              </a:rPr>
              <a:t>Accuracy:</a:t>
            </a:r>
            <a:r>
              <a:rPr lang="en" sz="1300">
                <a:solidFill>
                  <a:schemeClr val="dk1"/>
                </a:solidFill>
              </a:rPr>
              <a:t> </a:t>
            </a:r>
            <a:r>
              <a:rPr lang="en" sz="1300">
                <a:solidFill>
                  <a:schemeClr val="dk1"/>
                </a:solidFill>
              </a:rPr>
              <a:t>Very high accuracy reflects a good performance of classification of obesity levels based on individual’s characteristics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Error Metrics</a:t>
            </a:r>
            <a:r>
              <a:rPr lang="en" sz="1300">
                <a:solidFill>
                  <a:schemeClr val="dk1"/>
                </a:solidFill>
              </a:rPr>
              <a: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MSE, MAE, RMSE</a:t>
            </a:r>
            <a:r>
              <a:rPr lang="en" sz="1300">
                <a:solidFill>
                  <a:schemeClr val="dk1"/>
                </a:solidFill>
              </a:rPr>
              <a:t>: Low error values indicate accurate predictions on both training and testing sets, reflecting the model’s capability to minimize prediction errors effectively.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Overfitting &amp; Underfitting</a:t>
            </a:r>
            <a:r>
              <a:rPr lang="en" sz="1300">
                <a:solidFill>
                  <a:schemeClr val="dk1"/>
                </a:solidFill>
              </a:rPr>
              <a: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Balanced Performance</a:t>
            </a:r>
            <a:r>
              <a:rPr lang="en" sz="1300">
                <a:solidFill>
                  <a:schemeClr val="dk1"/>
                </a:solidFill>
              </a:rPr>
              <a:t>: Consistent F1 and accuracy scores across training and testing datasets show minimal overfitting, proving that the model generalizes well on unseen data.</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Optimal Model Depth</a:t>
            </a:r>
            <a:r>
              <a:rPr lang="en" sz="1300">
                <a:solidFill>
                  <a:schemeClr val="dk1"/>
                </a:solidFill>
              </a:rPr>
              <a:t>: Parameters like </a:t>
            </a:r>
            <a:r>
              <a:rPr lang="en" sz="1300">
                <a:solidFill>
                  <a:srgbClr val="188038"/>
                </a:solidFill>
                <a:latin typeface="Roboto Mono"/>
                <a:ea typeface="Roboto Mono"/>
                <a:cs typeface="Roboto Mono"/>
                <a:sym typeface="Roboto Mono"/>
              </a:rPr>
              <a:t>max_depth = 10</a:t>
            </a:r>
            <a:r>
              <a:rPr lang="en" sz="1300">
                <a:solidFill>
                  <a:schemeClr val="dk1"/>
                </a:solidFill>
              </a:rPr>
              <a:t> help in capturing patterns without making the model too complex.</a:t>
            </a:r>
            <a:endParaRPr sz="2000">
              <a:solidFill>
                <a:schemeClr val="dk2"/>
              </a:solidFill>
            </a:endParaRPr>
          </a:p>
        </p:txBody>
      </p:sp>
      <p:pic>
        <p:nvPicPr>
          <p:cNvPr id="133" name="Google Shape;133;p22"/>
          <p:cNvPicPr preferRelativeResize="0"/>
          <p:nvPr/>
        </p:nvPicPr>
        <p:blipFill>
          <a:blip r:embed="rId3">
            <a:alphaModFix/>
          </a:blip>
          <a:stretch>
            <a:fillRect/>
          </a:stretch>
        </p:blipFill>
        <p:spPr>
          <a:xfrm>
            <a:off x="103325" y="2878650"/>
            <a:ext cx="2975701" cy="1989890"/>
          </a:xfrm>
          <a:prstGeom prst="rect">
            <a:avLst/>
          </a:prstGeom>
          <a:noFill/>
          <a:ln>
            <a:noFill/>
          </a:ln>
        </p:spPr>
      </p:pic>
      <p:pic>
        <p:nvPicPr>
          <p:cNvPr id="134" name="Google Shape;134;p22"/>
          <p:cNvPicPr preferRelativeResize="0"/>
          <p:nvPr/>
        </p:nvPicPr>
        <p:blipFill>
          <a:blip r:embed="rId4">
            <a:alphaModFix/>
          </a:blip>
          <a:stretch>
            <a:fillRect/>
          </a:stretch>
        </p:blipFill>
        <p:spPr>
          <a:xfrm>
            <a:off x="167175" y="736125"/>
            <a:ext cx="2847975" cy="192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p:txBody>
      </p:sp>
      <p:pic>
        <p:nvPicPr>
          <p:cNvPr id="140" name="Google Shape;140;p23"/>
          <p:cNvPicPr preferRelativeResize="0"/>
          <p:nvPr/>
        </p:nvPicPr>
        <p:blipFill>
          <a:blip r:embed="rId3">
            <a:alphaModFix/>
          </a:blip>
          <a:stretch>
            <a:fillRect/>
          </a:stretch>
        </p:blipFill>
        <p:spPr>
          <a:xfrm>
            <a:off x="1954525" y="1111350"/>
            <a:ext cx="4691174" cy="3518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ROC(</a:t>
            </a:r>
            <a:r>
              <a:rPr lang="en" sz="2400">
                <a:solidFill>
                  <a:srgbClr val="001D35"/>
                </a:solidFill>
                <a:highlight>
                  <a:srgbClr val="D3E3FD"/>
                </a:highlight>
              </a:rPr>
              <a:t>Receiver Operating Characteristic)</a:t>
            </a:r>
            <a:r>
              <a:rPr lang="en" sz="2400"/>
              <a:t> Curve</a:t>
            </a:r>
            <a:endParaRPr sz="2400"/>
          </a:p>
        </p:txBody>
      </p:sp>
      <p:sp>
        <p:nvSpPr>
          <p:cNvPr id="146" name="Google Shape;146;p24"/>
          <p:cNvSpPr txBox="1"/>
          <p:nvPr>
            <p:ph idx="1" type="body"/>
          </p:nvPr>
        </p:nvSpPr>
        <p:spPr>
          <a:xfrm>
            <a:off x="200375" y="4737700"/>
            <a:ext cx="8631900" cy="264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358"/>
              <a:buNone/>
            </a:pPr>
            <a:r>
              <a:rPr lang="en" sz="1187">
                <a:solidFill>
                  <a:srgbClr val="1F1F1F"/>
                </a:solidFill>
                <a:highlight>
                  <a:srgbClr val="FFFFFF"/>
                </a:highlight>
              </a:rPr>
              <a:t>ROC AUC score shows how well the classifier distinguishes positive and negative classes.</a:t>
            </a:r>
            <a:endParaRPr sz="1285"/>
          </a:p>
        </p:txBody>
      </p:sp>
      <p:pic>
        <p:nvPicPr>
          <p:cNvPr id="147" name="Google Shape;147;p24"/>
          <p:cNvPicPr preferRelativeResize="0"/>
          <p:nvPr/>
        </p:nvPicPr>
        <p:blipFill>
          <a:blip r:embed="rId3">
            <a:alphaModFix/>
          </a:blip>
          <a:stretch>
            <a:fillRect/>
          </a:stretch>
        </p:blipFill>
        <p:spPr>
          <a:xfrm>
            <a:off x="401073" y="1194810"/>
            <a:ext cx="4080900" cy="3365800"/>
          </a:xfrm>
          <a:prstGeom prst="rect">
            <a:avLst/>
          </a:prstGeom>
          <a:noFill/>
          <a:ln>
            <a:noFill/>
          </a:ln>
        </p:spPr>
      </p:pic>
      <p:pic>
        <p:nvPicPr>
          <p:cNvPr id="148" name="Google Shape;148;p24"/>
          <p:cNvPicPr preferRelativeResize="0"/>
          <p:nvPr/>
        </p:nvPicPr>
        <p:blipFill>
          <a:blip r:embed="rId4">
            <a:alphaModFix/>
          </a:blip>
          <a:stretch>
            <a:fillRect/>
          </a:stretch>
        </p:blipFill>
        <p:spPr>
          <a:xfrm>
            <a:off x="4572000" y="1238975"/>
            <a:ext cx="4131375" cy="309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Can you trust the model?</a:t>
            </a:r>
            <a:endParaRPr/>
          </a:p>
          <a:p>
            <a:pPr indent="0" lvl="0" marL="0" rtl="0" algn="l">
              <a:spcBef>
                <a:spcPts val="0"/>
              </a:spcBef>
              <a:spcAft>
                <a:spcPts val="0"/>
              </a:spcAft>
              <a:buNone/>
            </a:pPr>
            <a:r>
              <a:t/>
            </a:r>
            <a:endParaRPr/>
          </a:p>
        </p:txBody>
      </p:sp>
      <p:sp>
        <p:nvSpPr>
          <p:cNvPr id="154" name="Google Shape;154;p25"/>
          <p:cNvSpPr txBox="1"/>
          <p:nvPr>
            <p:ph idx="1" type="body"/>
          </p:nvPr>
        </p:nvSpPr>
        <p:spPr>
          <a:xfrm>
            <a:off x="144825" y="115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chemeClr val="dk1"/>
                </a:solidFill>
              </a:rPr>
              <a:t>No, the client should not place 100% </a:t>
            </a:r>
            <a:r>
              <a:rPr b="1" lang="en" sz="900">
                <a:solidFill>
                  <a:schemeClr val="dk1"/>
                </a:solidFill>
              </a:rPr>
              <a:t>complete </a:t>
            </a:r>
            <a:r>
              <a:rPr b="1" lang="en" sz="900">
                <a:solidFill>
                  <a:schemeClr val="dk1"/>
                </a:solidFill>
              </a:rPr>
              <a:t>reliance on the model.</a:t>
            </a:r>
            <a:endParaRPr b="1" sz="900">
              <a:solidFill>
                <a:schemeClr val="dk1"/>
              </a:solidFill>
            </a:endParaRPr>
          </a:p>
          <a:p>
            <a:pPr indent="-285750" lvl="0" marL="457200" rtl="0" algn="l">
              <a:spcBef>
                <a:spcPts val="1200"/>
              </a:spcBef>
              <a:spcAft>
                <a:spcPts val="0"/>
              </a:spcAft>
              <a:buClr>
                <a:schemeClr val="dk1"/>
              </a:buClr>
              <a:buSzPts val="900"/>
              <a:buChar char="●"/>
            </a:pPr>
            <a:r>
              <a:rPr lang="en" sz="900">
                <a:solidFill>
                  <a:schemeClr val="dk1"/>
                </a:solidFill>
              </a:rPr>
              <a:t>While the Random Forest model demonstrates exceptional performance with an accuracy of 0.98, a near-perfect ROC AUC score of 0.9999, and low error metrics (MSE = 0.19, MAE = 0.05, RMSE = 0.43), it is not without limitations.</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Specifically, the model does not account for factors like:</a:t>
            </a:r>
            <a:endParaRPr sz="900">
              <a:solidFill>
                <a:schemeClr val="dk1"/>
              </a:solidFill>
            </a:endParaRPr>
          </a:p>
          <a:p>
            <a:pPr indent="-285750" lvl="1" marL="914400" rtl="0" algn="l">
              <a:spcBef>
                <a:spcPts val="0"/>
              </a:spcBef>
              <a:spcAft>
                <a:spcPts val="0"/>
              </a:spcAft>
              <a:buClr>
                <a:schemeClr val="dk1"/>
              </a:buClr>
              <a:buSzPts val="900"/>
              <a:buChar char="○"/>
            </a:pPr>
            <a:r>
              <a:rPr b="1" lang="en" sz="900">
                <a:solidFill>
                  <a:schemeClr val="dk1"/>
                </a:solidFill>
              </a:rPr>
              <a:t>Fitness context</a:t>
            </a:r>
            <a:r>
              <a:rPr lang="en" sz="900">
                <a:solidFill>
                  <a:schemeClr val="dk1"/>
                </a:solidFill>
              </a:rPr>
              <a:t> (e.g., athletes with high BMI due to muscle mass).</a:t>
            </a:r>
            <a:endParaRPr sz="900">
              <a:solidFill>
                <a:schemeClr val="dk1"/>
              </a:solidFill>
            </a:endParaRPr>
          </a:p>
          <a:p>
            <a:pPr indent="-285750" lvl="1" marL="914400" rtl="0" algn="l">
              <a:spcBef>
                <a:spcPts val="0"/>
              </a:spcBef>
              <a:spcAft>
                <a:spcPts val="0"/>
              </a:spcAft>
              <a:buClr>
                <a:schemeClr val="dk1"/>
              </a:buClr>
              <a:buSzPts val="900"/>
              <a:buChar char="○"/>
            </a:pPr>
            <a:r>
              <a:rPr b="1" lang="en" sz="900">
                <a:solidFill>
                  <a:schemeClr val="dk1"/>
                </a:solidFill>
              </a:rPr>
              <a:t>Temporary physiological changes</a:t>
            </a:r>
            <a:r>
              <a:rPr lang="en" sz="900">
                <a:solidFill>
                  <a:schemeClr val="dk1"/>
                </a:solidFill>
              </a:rPr>
              <a:t> (e.g., bulking phases).</a:t>
            </a:r>
            <a:endParaRPr sz="900">
              <a:solidFill>
                <a:schemeClr val="dk1"/>
              </a:solidFill>
            </a:endParaRPr>
          </a:p>
          <a:p>
            <a:pPr indent="-285750" lvl="1" marL="914400" rtl="0" algn="l">
              <a:spcBef>
                <a:spcPts val="0"/>
              </a:spcBef>
              <a:spcAft>
                <a:spcPts val="0"/>
              </a:spcAft>
              <a:buClr>
                <a:schemeClr val="dk1"/>
              </a:buClr>
              <a:buSzPts val="900"/>
              <a:buChar char="○"/>
            </a:pPr>
            <a:r>
              <a:rPr b="1" lang="en" sz="900">
                <a:solidFill>
                  <a:schemeClr val="dk1"/>
                </a:solidFill>
              </a:rPr>
              <a:t>Unmeasured variables</a:t>
            </a:r>
            <a:r>
              <a:rPr lang="en" sz="900">
                <a:solidFill>
                  <a:schemeClr val="dk1"/>
                </a:solidFill>
              </a:rPr>
              <a:t> such as metabolic health, detailed fitness logs, or psychological factors influencing obesity.</a:t>
            </a:r>
            <a:endParaRPr sz="900">
              <a:solidFill>
                <a:schemeClr val="dk1"/>
              </a:solidFill>
            </a:endParaRPr>
          </a:p>
          <a:p>
            <a:pPr indent="0" lvl="0" marL="0" rtl="0" algn="l">
              <a:spcBef>
                <a:spcPts val="1200"/>
              </a:spcBef>
              <a:spcAft>
                <a:spcPts val="0"/>
              </a:spcAft>
              <a:buNone/>
            </a:pPr>
            <a:r>
              <a:rPr b="1" lang="en" sz="900">
                <a:solidFill>
                  <a:schemeClr val="dk1"/>
                </a:solidFill>
              </a:rPr>
              <a:t>If not, what is the estimated percentage of trust the client should place on your model’s accuracy?</a:t>
            </a:r>
            <a:endParaRPr b="1" sz="900">
              <a:solidFill>
                <a:schemeClr val="dk1"/>
              </a:solidFill>
            </a:endParaRPr>
          </a:p>
          <a:p>
            <a:pPr indent="-285750" lvl="0" marL="457200" rtl="0" algn="l">
              <a:spcBef>
                <a:spcPts val="1200"/>
              </a:spcBef>
              <a:spcAft>
                <a:spcPts val="0"/>
              </a:spcAft>
              <a:buClr>
                <a:schemeClr val="dk1"/>
              </a:buClr>
              <a:buSzPts val="900"/>
              <a:buChar char="●"/>
            </a:pPr>
            <a:r>
              <a:rPr b="1" lang="en" sz="900">
                <a:solidFill>
                  <a:schemeClr val="dk1"/>
                </a:solidFill>
              </a:rPr>
              <a:t>Approximately 90–95% trust is recommended.</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This trust level reflects the model’s high accuracy, precision, recall, and F1 scores (all exceeding 0.95 across classes), as well as its ability to distinguish between obesity categories with near-perfect separability (ROC AUC = 0.9999).</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However, the remaining 5–10% accounts for the model’s inability to handle outliers or unmeasured variables, which could lead to occasional misclassifications.</a:t>
            </a:r>
            <a:endParaRPr sz="900">
              <a:solidFill>
                <a:schemeClr val="dk1"/>
              </a:solidFill>
            </a:endParaRPr>
          </a:p>
          <a:p>
            <a:pPr indent="0" lvl="0" marL="0" rtl="0" algn="l">
              <a:spcBef>
                <a:spcPts val="1200"/>
              </a:spcBef>
              <a:spcAft>
                <a:spcPts val="0"/>
              </a:spcAft>
              <a:buNone/>
            </a:pPr>
            <a:r>
              <a:rPr b="1" lang="en" sz="900">
                <a:solidFill>
                  <a:schemeClr val="dk1"/>
                </a:solidFill>
              </a:rPr>
              <a:t>Reasons for 90–95% Trust Level:</a:t>
            </a:r>
            <a:endParaRPr b="1" sz="900">
              <a:solidFill>
                <a:schemeClr val="dk1"/>
              </a:solidFill>
            </a:endParaRPr>
          </a:p>
          <a:p>
            <a:pPr indent="-285750" lvl="0" marL="457200" rtl="0" algn="l">
              <a:spcBef>
                <a:spcPts val="1200"/>
              </a:spcBef>
              <a:spcAft>
                <a:spcPts val="0"/>
              </a:spcAft>
              <a:buClr>
                <a:schemeClr val="dk1"/>
              </a:buClr>
              <a:buSzPts val="900"/>
              <a:buChar char="●"/>
            </a:pPr>
            <a:r>
              <a:rPr b="1" lang="en" sz="900">
                <a:solidFill>
                  <a:schemeClr val="dk1"/>
                </a:solidFill>
              </a:rPr>
              <a:t>Strong Performance Metrics:</a:t>
            </a:r>
            <a:r>
              <a:rPr lang="en" sz="900">
                <a:solidFill>
                  <a:schemeClr val="dk1"/>
                </a:solidFill>
              </a:rPr>
              <a:t> Accuracy of 0.98, ROC AUC of 0.9999, and F1 scores exceeding 0.95 demonstrate high reliability.</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Minimal Misclassifications:</a:t>
            </a:r>
            <a:r>
              <a:rPr lang="en" sz="900">
                <a:solidFill>
                  <a:schemeClr val="dk1"/>
                </a:solidFill>
              </a:rPr>
              <a:t> Confusion matrix shows only 2 errors in closely related categories.</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Effective Feature Use:</a:t>
            </a:r>
            <a:r>
              <a:rPr lang="en" sz="900">
                <a:solidFill>
                  <a:schemeClr val="dk1"/>
                </a:solidFill>
              </a:rPr>
              <a:t> Key features like BMI, body fat, and weight drive predictions, supported by additional lifestyle factors.</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Limitations:</a:t>
            </a:r>
            <a:r>
              <a:rPr lang="en" sz="900">
                <a:solidFill>
                  <a:schemeClr val="dk1"/>
                </a:solidFill>
              </a:rPr>
              <a:t> Outliers (e.g., athletes, </a:t>
            </a:r>
            <a:r>
              <a:rPr b="1" lang="en" sz="900">
                <a:solidFill>
                  <a:schemeClr val="dk1"/>
                </a:solidFill>
              </a:rPr>
              <a:t>bodybuilders</a:t>
            </a:r>
            <a:r>
              <a:rPr lang="en" sz="900">
                <a:solidFill>
                  <a:schemeClr val="dk1"/>
                </a:solidFill>
              </a:rPr>
              <a:t>) and unmeasured variables (e.g., metabolic health) account for the remaining uncertainty.</a:t>
            </a:r>
            <a:endParaRPr sz="900">
              <a:solidFill>
                <a:schemeClr val="dk1"/>
              </a:solidFill>
            </a:endParaRPr>
          </a:p>
          <a:p>
            <a:pPr indent="0" lvl="0" marL="0" rtl="0" algn="l">
              <a:spcBef>
                <a:spcPts val="1200"/>
              </a:spcBef>
              <a:spcAft>
                <a:spcPts val="0"/>
              </a:spcAft>
              <a:buNone/>
            </a:pPr>
            <a:r>
              <a:t/>
            </a:r>
            <a:endParaRPr sz="900">
              <a:solidFill>
                <a:schemeClr val="dk1"/>
              </a:solidFill>
            </a:endParaRPr>
          </a:p>
          <a:p>
            <a:pPr indent="0" lvl="0" marL="0" rtl="0" algn="l">
              <a:spcBef>
                <a:spcPts val="1200"/>
              </a:spcBef>
              <a:spcAft>
                <a:spcPts val="1200"/>
              </a:spcAft>
              <a:buNone/>
            </a:pPr>
            <a:r>
              <a:t/>
            </a:r>
            <a:endParaRPr b="1"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Project Overview</a:t>
            </a:r>
            <a:endParaRPr/>
          </a:p>
          <a:p>
            <a:pPr indent="-342900" lvl="0" marL="457200" rtl="0" algn="l">
              <a:spcBef>
                <a:spcPts val="0"/>
              </a:spcBef>
              <a:spcAft>
                <a:spcPts val="0"/>
              </a:spcAft>
              <a:buSzPts val="1800"/>
              <a:buAutoNum type="arabicPeriod"/>
            </a:pPr>
            <a:r>
              <a:rPr lang="en"/>
              <a:t>Exploratory Data Analysis Overview</a:t>
            </a:r>
            <a:endParaRPr/>
          </a:p>
          <a:p>
            <a:pPr indent="-317500" lvl="1" marL="914400" rtl="0" algn="l">
              <a:spcBef>
                <a:spcPts val="0"/>
              </a:spcBef>
              <a:spcAft>
                <a:spcPts val="0"/>
              </a:spcAft>
              <a:buSzPts val="1400"/>
              <a:buAutoNum type="alphaLcPeriod"/>
            </a:pPr>
            <a:r>
              <a:rPr lang="en"/>
              <a:t>Analysis Activities</a:t>
            </a:r>
            <a:endParaRPr/>
          </a:p>
          <a:p>
            <a:pPr indent="-317500" lvl="1" marL="914400" rtl="0" algn="l">
              <a:spcBef>
                <a:spcPts val="0"/>
              </a:spcBef>
              <a:spcAft>
                <a:spcPts val="0"/>
              </a:spcAft>
              <a:buSzPts val="1400"/>
              <a:buAutoNum type="alphaLcPeriod"/>
            </a:pPr>
            <a:r>
              <a:rPr lang="en"/>
              <a:t>Data Processing</a:t>
            </a:r>
            <a:endParaRPr/>
          </a:p>
          <a:p>
            <a:pPr indent="-342900" lvl="0" marL="457200" rtl="0" algn="l">
              <a:spcBef>
                <a:spcPts val="0"/>
              </a:spcBef>
              <a:spcAft>
                <a:spcPts val="0"/>
              </a:spcAft>
              <a:buSzPts val="1800"/>
              <a:buAutoNum type="arabicPeriod"/>
            </a:pPr>
            <a:r>
              <a:rPr lang="en"/>
              <a:t>Pipeline Architecture Overview</a:t>
            </a:r>
            <a:endParaRPr/>
          </a:p>
          <a:p>
            <a:pPr indent="-342900" lvl="0" marL="457200" rtl="0" algn="l">
              <a:spcBef>
                <a:spcPts val="0"/>
              </a:spcBef>
              <a:spcAft>
                <a:spcPts val="0"/>
              </a:spcAft>
              <a:buSzPts val="1800"/>
              <a:buAutoNum type="arabicPeriod"/>
            </a:pPr>
            <a:r>
              <a:rPr lang="en"/>
              <a:t>Model Training Overview</a:t>
            </a:r>
            <a:endParaRPr/>
          </a:p>
          <a:p>
            <a:pPr indent="-317500" lvl="1" marL="914400" rtl="0" algn="l">
              <a:spcBef>
                <a:spcPts val="0"/>
              </a:spcBef>
              <a:spcAft>
                <a:spcPts val="0"/>
              </a:spcAft>
              <a:buSzPts val="1400"/>
              <a:buAutoNum type="alphaLcPeriod"/>
            </a:pPr>
            <a:r>
              <a:rPr lang="en"/>
              <a:t>Random Forest as the Optimal Model</a:t>
            </a:r>
            <a:endParaRPr/>
          </a:p>
          <a:p>
            <a:pPr indent="-342900" lvl="0" marL="457200" rtl="0" algn="l">
              <a:spcBef>
                <a:spcPts val="0"/>
              </a:spcBef>
              <a:spcAft>
                <a:spcPts val="0"/>
              </a:spcAft>
              <a:buSzPts val="1800"/>
              <a:buAutoNum type="arabicPeriod"/>
            </a:pPr>
            <a:r>
              <a:rPr lang="en"/>
              <a:t>Model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Pipeline Design 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1200"/>
              </a:spcBef>
              <a:spcAft>
                <a:spcPts val="0"/>
              </a:spcAft>
              <a:buClr>
                <a:schemeClr val="dk1"/>
              </a:buClr>
              <a:buSzPct val="100000"/>
              <a:buAutoNum type="arabicPeriod"/>
            </a:pPr>
            <a:r>
              <a:rPr b="1" lang="en" sz="1100">
                <a:solidFill>
                  <a:schemeClr val="dk1"/>
                </a:solidFill>
              </a:rPr>
              <a:t>Initiation</a:t>
            </a:r>
            <a:r>
              <a:rPr lang="en" sz="1100">
                <a:solidFill>
                  <a:schemeClr val="dk1"/>
                </a:solidFill>
              </a:rPr>
              <a:t>:</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Start the pipeline by running </a:t>
            </a:r>
            <a:r>
              <a:rPr lang="en" sz="1100">
                <a:solidFill>
                  <a:srgbClr val="188038"/>
                </a:solidFill>
                <a:latin typeface="Roboto Mono"/>
                <a:ea typeface="Roboto Mono"/>
                <a:cs typeface="Roboto Mono"/>
                <a:sym typeface="Roboto Mono"/>
              </a:rPr>
              <a:t>pipeline.sh</a:t>
            </a:r>
            <a:r>
              <a:rPr lang="en" sz="1100">
                <a:solidFill>
                  <a:schemeClr val="dk1"/>
                </a:solidFill>
              </a:rPr>
              <a:t> in the </a:t>
            </a:r>
            <a:r>
              <a:rPr lang="en" sz="1100">
                <a:solidFill>
                  <a:srgbClr val="188038"/>
                </a:solidFill>
                <a:latin typeface="Roboto Mono"/>
                <a:ea typeface="Roboto Mono"/>
                <a:cs typeface="Roboto Mono"/>
                <a:sym typeface="Roboto Mono"/>
              </a:rPr>
              <a:t>PURE_SRC_CODE</a:t>
            </a:r>
            <a:r>
              <a:rPr lang="en" sz="1100">
                <a:solidFill>
                  <a:schemeClr val="dk1"/>
                </a:solidFill>
              </a:rPr>
              <a:t> folder, which presents a menu for stage selection.</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Data Cleaning (clean_data.exe)</a:t>
            </a:r>
            <a:r>
              <a:rPr lang="en" sz="1100">
                <a:solidFill>
                  <a:schemeClr val="dk1"/>
                </a:solidFill>
              </a:rPr>
              <a:t>:</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Cleans raw data from </a:t>
            </a:r>
            <a:r>
              <a:rPr lang="en" sz="1100">
                <a:solidFill>
                  <a:srgbClr val="188038"/>
                </a:solidFill>
                <a:latin typeface="Roboto Mono"/>
                <a:ea typeface="Roboto Mono"/>
                <a:cs typeface="Roboto Mono"/>
                <a:sym typeface="Roboto Mono"/>
              </a:rPr>
              <a:t>OTH_DATA/training_data</a:t>
            </a:r>
            <a:r>
              <a:rPr lang="en" sz="1100">
                <a:solidFill>
                  <a:schemeClr val="dk1"/>
                </a:solidFill>
              </a:rPr>
              <a:t>, handling missing values and encoding variables.</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Outputs cleaned data to </a:t>
            </a:r>
            <a:r>
              <a:rPr lang="en" sz="1100">
                <a:solidFill>
                  <a:srgbClr val="188038"/>
                </a:solidFill>
                <a:latin typeface="Roboto Mono"/>
                <a:ea typeface="Roboto Mono"/>
                <a:cs typeface="Roboto Mono"/>
                <a:sym typeface="Roboto Mono"/>
              </a:rPr>
              <a:t>OTH_DATA/cleaned_data</a:t>
            </a:r>
            <a:r>
              <a:rPr lang="en" sz="1100">
                <a:solidFill>
                  <a:schemeClr val="dk1"/>
                </a:solidFill>
              </a:rPr>
              <a:t>.</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Exploratory Data Analysis (EDA) (perform_eda.exe)</a:t>
            </a:r>
            <a:r>
              <a:rPr lang="en" sz="1100">
                <a:solidFill>
                  <a:schemeClr val="dk1"/>
                </a:solidFill>
              </a:rPr>
              <a:t>:</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Analyzes cleaned data to generate visual summaries and insights on data distribution, trends, and outliers.</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Saves results in </a:t>
            </a:r>
            <a:r>
              <a:rPr lang="en" sz="1100">
                <a:solidFill>
                  <a:srgbClr val="188038"/>
                </a:solidFill>
                <a:latin typeface="Roboto Mono"/>
                <a:ea typeface="Roboto Mono"/>
                <a:cs typeface="Roboto Mono"/>
                <a:sym typeface="Roboto Mono"/>
              </a:rPr>
              <a:t>EDA_DATA</a:t>
            </a:r>
            <a:r>
              <a:rPr lang="en" sz="1100">
                <a:solidFill>
                  <a:schemeClr val="dk1"/>
                </a:solidFill>
              </a:rPr>
              <a:t>.</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Model Training (model_training.exe)</a:t>
            </a:r>
            <a:r>
              <a:rPr lang="en" sz="1100">
                <a:solidFill>
                  <a:schemeClr val="dk1"/>
                </a:solidFill>
              </a:rPr>
              <a:t>:</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Trains machine learning models on data from </a:t>
            </a:r>
            <a:r>
              <a:rPr lang="en" sz="1100">
                <a:solidFill>
                  <a:srgbClr val="188038"/>
                </a:solidFill>
                <a:latin typeface="Roboto Mono"/>
                <a:ea typeface="Roboto Mono"/>
                <a:cs typeface="Roboto Mono"/>
                <a:sym typeface="Roboto Mono"/>
              </a:rPr>
              <a:t>OTH_DATA/training_data</a:t>
            </a:r>
            <a:r>
              <a:rPr lang="en" sz="1100">
                <a:solidFill>
                  <a:schemeClr val="dk1"/>
                </a:solidFill>
              </a:rPr>
              <a:t> or </a:t>
            </a:r>
            <a:r>
              <a:rPr lang="en" sz="1100">
                <a:solidFill>
                  <a:srgbClr val="188038"/>
                </a:solidFill>
                <a:latin typeface="Roboto Mono"/>
                <a:ea typeface="Roboto Mono"/>
                <a:cs typeface="Roboto Mono"/>
                <a:sym typeface="Roboto Mono"/>
              </a:rPr>
              <a:t>OTH_DATA/cleaned_data</a:t>
            </a:r>
            <a:r>
              <a:rPr lang="en" sz="1100">
                <a:solidFill>
                  <a:schemeClr val="dk1"/>
                </a:solidFill>
              </a:rPr>
              <a:t>.</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Saves trained models to </a:t>
            </a:r>
            <a:r>
              <a:rPr lang="en" sz="1100">
                <a:solidFill>
                  <a:srgbClr val="188038"/>
                </a:solidFill>
                <a:latin typeface="Roboto Mono"/>
                <a:ea typeface="Roboto Mono"/>
                <a:cs typeface="Roboto Mono"/>
                <a:sym typeface="Roboto Mono"/>
              </a:rPr>
              <a:t>ML_DATA/model_outputs</a:t>
            </a:r>
            <a:r>
              <a:rPr lang="en" sz="1100">
                <a:solidFill>
                  <a:schemeClr val="dk1"/>
                </a:solidFill>
              </a:rPr>
              <a:t>.</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Prediction and Evaluation (perform_prediction.exe)</a:t>
            </a:r>
            <a:r>
              <a:rPr lang="en" sz="1100">
                <a:solidFill>
                  <a:schemeClr val="dk1"/>
                </a:solidFill>
              </a:rPr>
              <a:t>:</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Generates predictions using trained models and stores results in </a:t>
            </a:r>
            <a:r>
              <a:rPr lang="en" sz="1100">
                <a:solidFill>
                  <a:srgbClr val="188038"/>
                </a:solidFill>
                <a:latin typeface="Roboto Mono"/>
                <a:ea typeface="Roboto Mono"/>
                <a:cs typeface="Roboto Mono"/>
                <a:sym typeface="Roboto Mono"/>
              </a:rPr>
              <a:t>ML_DATA/predict_outputs</a:t>
            </a:r>
            <a:r>
              <a:rPr lang="en" sz="1100">
                <a:solidFill>
                  <a:schemeClr val="dk1"/>
                </a:solidFill>
              </a:rPr>
              <a:t>.</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Saves evaluation visuals (e.g., ROC curves) to </a:t>
            </a:r>
            <a:r>
              <a:rPr lang="en" sz="1100">
                <a:solidFill>
                  <a:srgbClr val="188038"/>
                </a:solidFill>
                <a:latin typeface="Roboto Mono"/>
                <a:ea typeface="Roboto Mono"/>
                <a:cs typeface="Roboto Mono"/>
                <a:sym typeface="Roboto Mono"/>
              </a:rPr>
              <a:t>ML_DATA/visualize_output</a:t>
            </a: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Execution Notes</a:t>
            </a:r>
            <a:r>
              <a:rPr lang="en" sz="1100">
                <a:solidFill>
                  <a:schemeClr val="dk1"/>
                </a:solidFill>
              </a:rPr>
              <a:t>:</a:t>
            </a:r>
            <a:endParaRPr sz="1100">
              <a:solidFill>
                <a:schemeClr val="dk1"/>
              </a:solidFill>
            </a:endParaRPr>
          </a:p>
          <a:p>
            <a:pPr indent="-287972" lvl="0" marL="457200" rtl="0" algn="l">
              <a:spcBef>
                <a:spcPts val="1200"/>
              </a:spcBef>
              <a:spcAft>
                <a:spcPts val="0"/>
              </a:spcAft>
              <a:buClr>
                <a:schemeClr val="dk1"/>
              </a:buClr>
              <a:buSzPct val="100000"/>
              <a:buChar char="●"/>
            </a:pPr>
            <a:r>
              <a:rPr lang="en" sz="1100">
                <a:solidFill>
                  <a:schemeClr val="dk1"/>
                </a:solidFill>
              </a:rPr>
              <a:t>Configuration is handled by </a:t>
            </a:r>
            <a:r>
              <a:rPr lang="en" sz="1100">
                <a:solidFill>
                  <a:srgbClr val="188038"/>
                </a:solidFill>
                <a:latin typeface="Roboto Mono"/>
                <a:ea typeface="Roboto Mono"/>
                <a:cs typeface="Roboto Mono"/>
                <a:sym typeface="Roboto Mono"/>
              </a:rPr>
              <a:t>config.txt</a:t>
            </a:r>
            <a:r>
              <a:rPr lang="en" sz="1100">
                <a:solidFill>
                  <a:schemeClr val="dk1"/>
                </a:solidFill>
              </a:rPr>
              <a:t> in the </a:t>
            </a:r>
            <a:r>
              <a:rPr lang="en" sz="1100">
                <a:solidFill>
                  <a:srgbClr val="188038"/>
                </a:solidFill>
                <a:latin typeface="Roboto Mono"/>
                <a:ea typeface="Roboto Mono"/>
                <a:cs typeface="Roboto Mono"/>
                <a:sym typeface="Roboto Mono"/>
              </a:rPr>
              <a:t>SCRIPTS_CFG</a:t>
            </a:r>
            <a:r>
              <a:rPr lang="en" sz="1100">
                <a:solidFill>
                  <a:schemeClr val="dk1"/>
                </a:solidFill>
              </a:rPr>
              <a:t> folder.</a:t>
            </a:r>
            <a:endParaRPr sz="1100">
              <a:solidFill>
                <a:schemeClr val="dk1"/>
              </a:solidFill>
            </a:endParaRPr>
          </a:p>
          <a:p>
            <a:pPr indent="-287972" lvl="0" marL="457200" rtl="0" algn="l">
              <a:spcBef>
                <a:spcPts val="0"/>
              </a:spcBef>
              <a:spcAft>
                <a:spcPts val="0"/>
              </a:spcAft>
              <a:buClr>
                <a:schemeClr val="dk1"/>
              </a:buClr>
              <a:buSzPct val="100000"/>
              <a:buChar char="●"/>
            </a:pPr>
            <a:r>
              <a:rPr lang="en" sz="1100">
                <a:solidFill>
                  <a:schemeClr val="dk1"/>
                </a:solidFill>
              </a:rPr>
              <a:t>To run, execute </a:t>
            </a:r>
            <a:r>
              <a:rPr lang="en" sz="1100">
                <a:solidFill>
                  <a:srgbClr val="188038"/>
                </a:solidFill>
                <a:latin typeface="Roboto Mono"/>
                <a:ea typeface="Roboto Mono"/>
                <a:cs typeface="Roboto Mono"/>
                <a:sym typeface="Roboto Mono"/>
              </a:rPr>
              <a:t>pipeline.sh</a:t>
            </a:r>
            <a:r>
              <a:rPr lang="en" sz="1100">
                <a:solidFill>
                  <a:schemeClr val="dk1"/>
                </a:solidFill>
              </a:rPr>
              <a:t> from </a:t>
            </a:r>
            <a:r>
              <a:rPr lang="en" sz="1100">
                <a:solidFill>
                  <a:srgbClr val="188038"/>
                </a:solidFill>
                <a:latin typeface="Roboto Mono"/>
                <a:ea typeface="Roboto Mono"/>
                <a:cs typeface="Roboto Mono"/>
                <a:sym typeface="Roboto Mono"/>
              </a:rPr>
              <a:t>PURE_SRC_CODE</a:t>
            </a:r>
            <a:r>
              <a:rPr lang="en" sz="1100">
                <a:solidFill>
                  <a:schemeClr val="dk1"/>
                </a:solidFill>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(CLI interface) </a:t>
            </a:r>
            <a:endParaRPr/>
          </a:p>
        </p:txBody>
      </p:sp>
      <p:sp>
        <p:nvSpPr>
          <p:cNvPr id="73" name="Google Shape;73;p16"/>
          <p:cNvSpPr txBox="1"/>
          <p:nvPr>
            <p:ph idx="1" type="body"/>
          </p:nvPr>
        </p:nvSpPr>
        <p:spPr>
          <a:xfrm>
            <a:off x="130500" y="1204200"/>
            <a:ext cx="4356300" cy="28509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lang="en" sz="1100">
                <a:solidFill>
                  <a:schemeClr val="dk1"/>
                </a:solidFill>
              </a:rPr>
              <a:t>Options for cleaning, analysis, and training.</a:t>
            </a:r>
            <a:endParaRPr sz="1100">
              <a:solidFill>
                <a:schemeClr val="dk1"/>
              </a:solidFill>
            </a:endParaRPr>
          </a:p>
          <a:p>
            <a:pPr indent="0" lvl="0" marL="0" rtl="0" algn="l">
              <a:lnSpc>
                <a:spcPct val="105000"/>
              </a:lnSpc>
              <a:spcBef>
                <a:spcPts val="1200"/>
              </a:spcBef>
              <a:spcAft>
                <a:spcPts val="0"/>
              </a:spcAft>
              <a:buNone/>
            </a:pPr>
            <a:r>
              <a:rPr b="1" lang="en" sz="1100">
                <a:solidFill>
                  <a:schemeClr val="dk1"/>
                </a:solidFill>
              </a:rPr>
              <a:t>Access the CLI Menu</a:t>
            </a:r>
            <a:r>
              <a:rPr lang="en"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Options: </a:t>
            </a:r>
            <a:r>
              <a:rPr lang="en" sz="1100">
                <a:solidFill>
                  <a:srgbClr val="188038"/>
                </a:solidFill>
                <a:latin typeface="Roboto Mono"/>
                <a:ea typeface="Roboto Mono"/>
                <a:cs typeface="Roboto Mono"/>
                <a:sym typeface="Roboto Mono"/>
              </a:rPr>
              <a:t>C</a:t>
            </a:r>
            <a:r>
              <a:rPr lang="en" sz="1100">
                <a:solidFill>
                  <a:schemeClr val="dk1"/>
                </a:solidFill>
              </a:rPr>
              <a:t> (Clean Data), </a:t>
            </a:r>
            <a:r>
              <a:rPr lang="en" sz="1100">
                <a:solidFill>
                  <a:srgbClr val="188038"/>
                </a:solidFill>
                <a:latin typeface="Roboto Mono"/>
                <a:ea typeface="Roboto Mono"/>
                <a:cs typeface="Roboto Mono"/>
                <a:sym typeface="Roboto Mono"/>
              </a:rPr>
              <a:t>E</a:t>
            </a:r>
            <a:r>
              <a:rPr lang="en" sz="1100">
                <a:solidFill>
                  <a:schemeClr val="dk1"/>
                </a:solidFill>
              </a:rPr>
              <a:t> (Perform EDA), </a:t>
            </a:r>
            <a:r>
              <a:rPr lang="en" sz="1100">
                <a:solidFill>
                  <a:srgbClr val="188038"/>
                </a:solidFill>
                <a:latin typeface="Roboto Mono"/>
                <a:ea typeface="Roboto Mono"/>
                <a:cs typeface="Roboto Mono"/>
                <a:sym typeface="Roboto Mono"/>
              </a:rPr>
              <a:t>M</a:t>
            </a:r>
            <a:r>
              <a:rPr lang="en" sz="1100">
                <a:solidFill>
                  <a:schemeClr val="dk1"/>
                </a:solidFill>
              </a:rPr>
              <a:t> (Train Model), </a:t>
            </a:r>
            <a:r>
              <a:rPr lang="en" sz="1100">
                <a:solidFill>
                  <a:srgbClr val="188038"/>
                </a:solidFill>
                <a:latin typeface="Roboto Mono"/>
                <a:ea typeface="Roboto Mono"/>
                <a:cs typeface="Roboto Mono"/>
                <a:sym typeface="Roboto Mono"/>
              </a:rPr>
              <a:t>P</a:t>
            </a:r>
            <a:r>
              <a:rPr lang="en" sz="1100">
                <a:solidFill>
                  <a:schemeClr val="dk1"/>
                </a:solidFill>
              </a:rPr>
              <a:t> (Predict), </a:t>
            </a:r>
            <a:r>
              <a:rPr lang="en" sz="1100">
                <a:solidFill>
                  <a:srgbClr val="188038"/>
                </a:solidFill>
                <a:latin typeface="Roboto Mono"/>
                <a:ea typeface="Roboto Mono"/>
                <a:cs typeface="Roboto Mono"/>
                <a:sym typeface="Roboto Mono"/>
              </a:rPr>
              <a:t>4</a:t>
            </a:r>
            <a:r>
              <a:rPr lang="en" sz="1100">
                <a:solidFill>
                  <a:schemeClr val="dk1"/>
                </a:solidFill>
              </a:rPr>
              <a:t> (Exit).</a:t>
            </a:r>
            <a:endParaRPr sz="1100">
              <a:solidFill>
                <a:schemeClr val="dk1"/>
              </a:solidFill>
            </a:endParaRPr>
          </a:p>
          <a:p>
            <a:pPr indent="0" lvl="0" marL="0" rtl="0" algn="l">
              <a:lnSpc>
                <a:spcPct val="105000"/>
              </a:lnSpc>
              <a:spcBef>
                <a:spcPts val="1200"/>
              </a:spcBef>
              <a:spcAft>
                <a:spcPts val="0"/>
              </a:spcAft>
              <a:buNone/>
            </a:pPr>
            <a:r>
              <a:rPr b="1" lang="en" sz="1100">
                <a:solidFill>
                  <a:schemeClr val="dk1"/>
                </a:solidFill>
              </a:rPr>
              <a:t>Workflow</a:t>
            </a:r>
            <a:r>
              <a:rPr lang="en" sz="1100">
                <a:solidFill>
                  <a:schemeClr val="dk1"/>
                </a:solidFill>
              </a:rPr>
              <a:t>: </a:t>
            </a:r>
            <a:endParaRPr sz="1100">
              <a:solidFill>
                <a:schemeClr val="dk1"/>
              </a:solidFill>
            </a:endParaRPr>
          </a:p>
          <a:p>
            <a:pPr indent="-298450" lvl="0" marL="457200" rtl="0" algn="l">
              <a:lnSpc>
                <a:spcPct val="105000"/>
              </a:lnSpc>
              <a:spcBef>
                <a:spcPts val="1200"/>
              </a:spcBef>
              <a:spcAft>
                <a:spcPts val="0"/>
              </a:spcAft>
              <a:buClr>
                <a:schemeClr val="dk1"/>
              </a:buClr>
              <a:buSzPts val="1100"/>
              <a:buChar char="●"/>
            </a:pPr>
            <a:r>
              <a:rPr lang="en" sz="1100">
                <a:solidFill>
                  <a:schemeClr val="dk1"/>
                </a:solidFill>
              </a:rPr>
              <a:t>Clean data, Train model and predict</a:t>
            </a:r>
            <a:endParaRPr sz="1100">
              <a:solidFill>
                <a:schemeClr val="dk1"/>
              </a:solidFill>
            </a:endParaRPr>
          </a:p>
          <a:p>
            <a:pPr indent="-298450" lvl="0" marL="457200" rtl="0" algn="l">
              <a:lnSpc>
                <a:spcPct val="105000"/>
              </a:lnSpc>
              <a:spcBef>
                <a:spcPts val="0"/>
              </a:spcBef>
              <a:spcAft>
                <a:spcPts val="0"/>
              </a:spcAft>
              <a:buClr>
                <a:schemeClr val="dk1"/>
              </a:buClr>
              <a:buSzPts val="1100"/>
              <a:buChar char="●"/>
            </a:pPr>
            <a:r>
              <a:rPr lang="en" sz="1100">
                <a:solidFill>
                  <a:schemeClr val="dk1"/>
                </a:solidFill>
              </a:rPr>
              <a:t>Clean data, EDA for analysis</a:t>
            </a:r>
            <a:endParaRPr sz="1100">
              <a:solidFill>
                <a:schemeClr val="dk1"/>
              </a:solidFill>
            </a:endParaRPr>
          </a:p>
          <a:p>
            <a:pPr indent="0" lvl="0" marL="0" rtl="0" algn="l">
              <a:lnSpc>
                <a:spcPct val="105000"/>
              </a:lnSpc>
              <a:spcBef>
                <a:spcPts val="1200"/>
              </a:spcBef>
              <a:spcAft>
                <a:spcPts val="0"/>
              </a:spcAft>
              <a:buNone/>
            </a:pPr>
            <a:r>
              <a:rPr b="1" lang="en" sz="1100">
                <a:solidFill>
                  <a:schemeClr val="dk1"/>
                </a:solidFill>
              </a:rPr>
              <a:t>Dataset Selection</a:t>
            </a:r>
            <a:r>
              <a:rPr lang="en" sz="1100">
                <a:solidFill>
                  <a:schemeClr val="dk1"/>
                </a:solidFill>
              </a:rPr>
              <a:t>: Data selection of csv file and splitting of training,testing and validation data sets.</a:t>
            </a:r>
            <a:endParaRPr sz="1100">
              <a:solidFill>
                <a:schemeClr val="dk1"/>
              </a:solidFill>
            </a:endParaRPr>
          </a:p>
          <a:p>
            <a:pPr indent="0" lvl="0" marL="0" rtl="0" algn="l">
              <a:lnSpc>
                <a:spcPct val="105000"/>
              </a:lnSpc>
              <a:spcBef>
                <a:spcPts val="1200"/>
              </a:spcBef>
              <a:spcAft>
                <a:spcPts val="0"/>
              </a:spcAft>
              <a:buNone/>
            </a:pPr>
            <a:r>
              <a:t/>
            </a:r>
            <a:endParaRPr sz="1100">
              <a:solidFill>
                <a:schemeClr val="dk1"/>
              </a:solidFill>
            </a:endParaRPr>
          </a:p>
          <a:p>
            <a:pPr indent="0" lvl="0" marL="0" rtl="0" algn="l">
              <a:lnSpc>
                <a:spcPct val="105000"/>
              </a:lnSpc>
              <a:spcBef>
                <a:spcPts val="1200"/>
              </a:spcBef>
              <a:spcAft>
                <a:spcPts val="1200"/>
              </a:spcAft>
              <a:buNone/>
            </a:pPr>
            <a:r>
              <a:t/>
            </a:r>
            <a:endParaRPr sz="1020">
              <a:solidFill>
                <a:schemeClr val="dk1"/>
              </a:solidFill>
            </a:endParaRPr>
          </a:p>
        </p:txBody>
      </p:sp>
      <p:sp>
        <p:nvSpPr>
          <p:cNvPr id="74" name="Google Shape;74;p16"/>
          <p:cNvSpPr txBox="1"/>
          <p:nvPr/>
        </p:nvSpPr>
        <p:spPr>
          <a:xfrm>
            <a:off x="4136125" y="445025"/>
            <a:ext cx="2929800" cy="3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Python 3.11, Windows 10</a:t>
            </a:r>
            <a:endParaRPr sz="1800">
              <a:solidFill>
                <a:schemeClr val="dk2"/>
              </a:solidFill>
            </a:endParaRPr>
          </a:p>
        </p:txBody>
      </p:sp>
      <p:pic>
        <p:nvPicPr>
          <p:cNvPr id="75" name="Google Shape;75;p16"/>
          <p:cNvPicPr preferRelativeResize="0"/>
          <p:nvPr/>
        </p:nvPicPr>
        <p:blipFill>
          <a:blip r:embed="rId3">
            <a:alphaModFix/>
          </a:blip>
          <a:stretch>
            <a:fillRect/>
          </a:stretch>
        </p:blipFill>
        <p:spPr>
          <a:xfrm>
            <a:off x="4406075" y="1372375"/>
            <a:ext cx="4426225" cy="1964850"/>
          </a:xfrm>
          <a:prstGeom prst="rect">
            <a:avLst/>
          </a:prstGeom>
          <a:noFill/>
          <a:ln>
            <a:noFill/>
          </a:ln>
        </p:spPr>
      </p:pic>
      <p:pic>
        <p:nvPicPr>
          <p:cNvPr id="76" name="Google Shape;76;p16"/>
          <p:cNvPicPr preferRelativeResize="0"/>
          <p:nvPr/>
        </p:nvPicPr>
        <p:blipFill>
          <a:blip r:embed="rId4">
            <a:alphaModFix/>
          </a:blip>
          <a:stretch>
            <a:fillRect/>
          </a:stretch>
        </p:blipFill>
        <p:spPr>
          <a:xfrm>
            <a:off x="4349500" y="3593050"/>
            <a:ext cx="4642675" cy="123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Design - EDA</a:t>
            </a:r>
            <a:endParaRPr/>
          </a:p>
        </p:txBody>
      </p:sp>
      <p:sp>
        <p:nvSpPr>
          <p:cNvPr id="82" name="Google Shape;82;p17"/>
          <p:cNvSpPr txBox="1"/>
          <p:nvPr/>
        </p:nvSpPr>
        <p:spPr>
          <a:xfrm>
            <a:off x="4180525" y="4770225"/>
            <a:ext cx="18369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rPr>
              <a:t>Figure 1: Data Cleaning</a:t>
            </a:r>
            <a:endParaRPr b="1" sz="1100">
              <a:solidFill>
                <a:schemeClr val="dk1"/>
              </a:solidFill>
            </a:endParaRPr>
          </a:p>
        </p:txBody>
      </p:sp>
      <p:pic>
        <p:nvPicPr>
          <p:cNvPr id="83" name="Google Shape;83;p17"/>
          <p:cNvPicPr preferRelativeResize="0"/>
          <p:nvPr/>
        </p:nvPicPr>
        <p:blipFill>
          <a:blip r:embed="rId3">
            <a:alphaModFix/>
          </a:blip>
          <a:stretch>
            <a:fillRect/>
          </a:stretch>
        </p:blipFill>
        <p:spPr>
          <a:xfrm>
            <a:off x="3748575" y="122500"/>
            <a:ext cx="4979700" cy="4647726"/>
          </a:xfrm>
          <a:prstGeom prst="rect">
            <a:avLst/>
          </a:prstGeom>
          <a:noFill/>
          <a:ln>
            <a:noFill/>
          </a:ln>
        </p:spPr>
      </p:pic>
      <p:sp>
        <p:nvSpPr>
          <p:cNvPr id="84" name="Google Shape;84;p17"/>
          <p:cNvSpPr txBox="1"/>
          <p:nvPr/>
        </p:nvSpPr>
        <p:spPr>
          <a:xfrm>
            <a:off x="7093125" y="3758850"/>
            <a:ext cx="18369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rPr>
              <a:t>Figure 2: Perform EDA</a:t>
            </a:r>
            <a:endParaRPr b="1"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99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from Exploratory Data Analysis (EDA)</a:t>
            </a:r>
            <a:endParaRPr/>
          </a:p>
        </p:txBody>
      </p:sp>
      <p:sp>
        <p:nvSpPr>
          <p:cNvPr id="90" name="Google Shape;90;p18"/>
          <p:cNvSpPr txBox="1"/>
          <p:nvPr>
            <p:ph idx="1" type="body"/>
          </p:nvPr>
        </p:nvSpPr>
        <p:spPr>
          <a:xfrm>
            <a:off x="311700" y="772250"/>
            <a:ext cx="4886100" cy="2963100"/>
          </a:xfrm>
          <a:prstGeom prst="rect">
            <a:avLst/>
          </a:prstGeom>
        </p:spPr>
        <p:txBody>
          <a:bodyPr anchorCtr="0" anchor="t" bIns="91425" lIns="91425" spcFirstLastPara="1" rIns="91425" wrap="square" tIns="91425">
            <a:noAutofit/>
          </a:bodyPr>
          <a:lstStyle/>
          <a:p>
            <a:pPr indent="-292100" lvl="0" marL="457200" rtl="0" algn="l">
              <a:lnSpc>
                <a:spcPct val="95000"/>
              </a:lnSpc>
              <a:spcBef>
                <a:spcPts val="1200"/>
              </a:spcBef>
              <a:spcAft>
                <a:spcPts val="0"/>
              </a:spcAft>
              <a:buClr>
                <a:schemeClr val="dk1"/>
              </a:buClr>
              <a:buSzPts val="1000"/>
              <a:buChar char="●"/>
            </a:pPr>
            <a:r>
              <a:rPr b="1" lang="en" sz="1000">
                <a:solidFill>
                  <a:schemeClr val="dk1"/>
                </a:solidFill>
              </a:rPr>
              <a:t>Obesity Levels Correlation</a:t>
            </a:r>
            <a:r>
              <a:rPr b="1" lang="en" sz="1000">
                <a:solidFill>
                  <a:schemeClr val="dk1"/>
                </a:solidFill>
              </a:rPr>
              <a:t>:</a:t>
            </a:r>
            <a:br>
              <a:rPr lang="en" sz="1000">
                <a:solidFill>
                  <a:schemeClr val="dk1"/>
                </a:solidFill>
              </a:rPr>
            </a:br>
            <a:endParaRPr sz="1000">
              <a:solidFill>
                <a:schemeClr val="dk1"/>
              </a:solidFill>
            </a:endParaRPr>
          </a:p>
          <a:p>
            <a:pPr indent="-292100" lvl="1" marL="914400" rtl="0" algn="l">
              <a:lnSpc>
                <a:spcPct val="95000"/>
              </a:lnSpc>
              <a:spcBef>
                <a:spcPts val="0"/>
              </a:spcBef>
              <a:spcAft>
                <a:spcPts val="0"/>
              </a:spcAft>
              <a:buClr>
                <a:schemeClr val="dk1"/>
              </a:buClr>
              <a:buSzPts val="1000"/>
              <a:buChar char="○"/>
            </a:pPr>
            <a:r>
              <a:rPr b="1" lang="en" sz="1000">
                <a:solidFill>
                  <a:schemeClr val="dk1"/>
                </a:solidFill>
              </a:rPr>
              <a:t>Height and Weight: </a:t>
            </a:r>
            <a:r>
              <a:rPr lang="en" sz="1000">
                <a:solidFill>
                  <a:schemeClr val="dk1"/>
                </a:solidFill>
              </a:rPr>
              <a:t>Higher weight and certain height ranges are correlated with more severe obesity levels.</a:t>
            </a:r>
            <a:br>
              <a:rPr lang="en" sz="1000">
                <a:solidFill>
                  <a:schemeClr val="dk1"/>
                </a:solidFill>
              </a:rPr>
            </a:br>
            <a:endParaRPr sz="1000">
              <a:solidFill>
                <a:schemeClr val="dk1"/>
              </a:solidFill>
            </a:endParaRPr>
          </a:p>
          <a:p>
            <a:pPr indent="-292100" lvl="1" marL="914400" rtl="0" algn="l">
              <a:lnSpc>
                <a:spcPct val="95000"/>
              </a:lnSpc>
              <a:spcBef>
                <a:spcPts val="0"/>
              </a:spcBef>
              <a:spcAft>
                <a:spcPts val="0"/>
              </a:spcAft>
              <a:buClr>
                <a:schemeClr val="dk1"/>
              </a:buClr>
              <a:buSzPts val="1000"/>
              <a:buChar char="○"/>
            </a:pPr>
            <a:r>
              <a:rPr b="1" lang="en" sz="1000">
                <a:solidFill>
                  <a:schemeClr val="dk1"/>
                </a:solidFill>
              </a:rPr>
              <a:t>Family History</a:t>
            </a:r>
            <a:r>
              <a:rPr lang="en" sz="1000">
                <a:solidFill>
                  <a:schemeClr val="dk1"/>
                </a:solidFill>
              </a:rPr>
              <a:t>: Positive family history of being overweight correlates with higher obesity levels.</a:t>
            </a:r>
            <a:br>
              <a:rPr lang="en" sz="1000">
                <a:solidFill>
                  <a:schemeClr val="dk1"/>
                </a:solidFill>
              </a:rPr>
            </a:br>
            <a:endParaRPr sz="1000">
              <a:solidFill>
                <a:schemeClr val="dk1"/>
              </a:solidFill>
            </a:endParaRPr>
          </a:p>
          <a:p>
            <a:pPr indent="-292100" lvl="1" marL="914400" rtl="0" algn="l">
              <a:lnSpc>
                <a:spcPct val="95000"/>
              </a:lnSpc>
              <a:spcBef>
                <a:spcPts val="0"/>
              </a:spcBef>
              <a:spcAft>
                <a:spcPts val="0"/>
              </a:spcAft>
              <a:buClr>
                <a:schemeClr val="dk1"/>
              </a:buClr>
              <a:buSzPts val="1000"/>
              <a:buChar char="○"/>
            </a:pPr>
            <a:r>
              <a:rPr b="1" lang="en" sz="1000">
                <a:solidFill>
                  <a:schemeClr val="dk1"/>
                </a:solidFill>
              </a:rPr>
              <a:t>Frequency of High-Calorie Food Consumption (FAVC)</a:t>
            </a:r>
            <a:r>
              <a:rPr lang="en" sz="1000">
                <a:solidFill>
                  <a:schemeClr val="dk1"/>
                </a:solidFill>
              </a:rPr>
              <a:t>: Frequent high-calorie food consumption is strongly associated with higher obesity levels, especially in severe obesity categories.</a:t>
            </a:r>
            <a:br>
              <a:rPr lang="en" sz="1000">
                <a:solidFill>
                  <a:schemeClr val="dk1"/>
                </a:solidFill>
              </a:rPr>
            </a:br>
            <a:endParaRPr sz="1000">
              <a:solidFill>
                <a:schemeClr val="dk1"/>
              </a:solidFill>
            </a:endParaRPr>
          </a:p>
          <a:p>
            <a:pPr indent="-292100" lvl="1" marL="914400" rtl="0" algn="l">
              <a:lnSpc>
                <a:spcPct val="95000"/>
              </a:lnSpc>
              <a:spcBef>
                <a:spcPts val="0"/>
              </a:spcBef>
              <a:spcAft>
                <a:spcPts val="0"/>
              </a:spcAft>
              <a:buClr>
                <a:schemeClr val="dk1"/>
              </a:buClr>
              <a:buSzPts val="1000"/>
              <a:buChar char="○"/>
            </a:pPr>
            <a:r>
              <a:rPr b="1" lang="en" sz="1000">
                <a:solidFill>
                  <a:schemeClr val="dk1"/>
                </a:solidFill>
              </a:rPr>
              <a:t>BMI and Obesity</a:t>
            </a:r>
            <a:r>
              <a:rPr lang="en" sz="1000">
                <a:solidFill>
                  <a:schemeClr val="dk1"/>
                </a:solidFill>
              </a:rPr>
              <a:t>: </a:t>
            </a:r>
            <a:r>
              <a:rPr lang="en" sz="1000">
                <a:solidFill>
                  <a:schemeClr val="dk1"/>
                </a:solidFill>
              </a:rPr>
              <a:t>BMI is strongly correlated with obesity levels, where higher BMI values are linked to more severe obesity categories.</a:t>
            </a:r>
            <a:endParaRPr sz="1700"/>
          </a:p>
        </p:txBody>
      </p:sp>
      <p:sp>
        <p:nvSpPr>
          <p:cNvPr id="91" name="Google Shape;91;p18"/>
          <p:cNvSpPr txBox="1"/>
          <p:nvPr/>
        </p:nvSpPr>
        <p:spPr>
          <a:xfrm>
            <a:off x="640325" y="4661200"/>
            <a:ext cx="2093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rPr>
              <a:t>Figure 1: Height and Weight</a:t>
            </a:r>
            <a:endParaRPr b="1" sz="1100">
              <a:solidFill>
                <a:schemeClr val="dk1"/>
              </a:solidFill>
            </a:endParaRPr>
          </a:p>
        </p:txBody>
      </p:sp>
      <p:sp>
        <p:nvSpPr>
          <p:cNvPr id="92" name="Google Shape;92;p18"/>
          <p:cNvSpPr txBox="1"/>
          <p:nvPr/>
        </p:nvSpPr>
        <p:spPr>
          <a:xfrm>
            <a:off x="3653150" y="4661200"/>
            <a:ext cx="18369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rPr>
              <a:t>Figure 2: </a:t>
            </a:r>
            <a:r>
              <a:rPr b="1" lang="en" sz="1100">
                <a:solidFill>
                  <a:schemeClr val="dk1"/>
                </a:solidFill>
              </a:rPr>
              <a:t>Family History</a:t>
            </a:r>
            <a:endParaRPr b="1" sz="1100">
              <a:solidFill>
                <a:schemeClr val="dk1"/>
              </a:solidFill>
            </a:endParaRPr>
          </a:p>
        </p:txBody>
      </p:sp>
      <p:sp>
        <p:nvSpPr>
          <p:cNvPr id="93" name="Google Shape;93;p18"/>
          <p:cNvSpPr txBox="1"/>
          <p:nvPr/>
        </p:nvSpPr>
        <p:spPr>
          <a:xfrm>
            <a:off x="6378975" y="2552625"/>
            <a:ext cx="20934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rPr>
              <a:t>Figure 3: </a:t>
            </a:r>
            <a:r>
              <a:rPr b="1" lang="en" sz="1100">
                <a:solidFill>
                  <a:schemeClr val="dk1"/>
                </a:solidFill>
              </a:rPr>
              <a:t>High-Calorie Food Consumption</a:t>
            </a:r>
            <a:endParaRPr b="1" sz="1100">
              <a:solidFill>
                <a:schemeClr val="dk1"/>
              </a:solidFill>
            </a:endParaRPr>
          </a:p>
        </p:txBody>
      </p:sp>
      <p:sp>
        <p:nvSpPr>
          <p:cNvPr id="94" name="Google Shape;94;p18"/>
          <p:cNvSpPr txBox="1"/>
          <p:nvPr/>
        </p:nvSpPr>
        <p:spPr>
          <a:xfrm>
            <a:off x="6285513" y="4661188"/>
            <a:ext cx="22803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rPr>
              <a:t>Figure 4: </a:t>
            </a:r>
            <a:r>
              <a:rPr b="1" lang="en" sz="1100">
                <a:solidFill>
                  <a:schemeClr val="dk1"/>
                </a:solidFill>
              </a:rPr>
              <a:t>BMI and Obesity</a:t>
            </a:r>
            <a:endParaRPr b="1" sz="1100">
              <a:solidFill>
                <a:schemeClr val="dk1"/>
              </a:solidFill>
            </a:endParaRPr>
          </a:p>
        </p:txBody>
      </p:sp>
      <p:pic>
        <p:nvPicPr>
          <p:cNvPr id="95" name="Google Shape;95;p18"/>
          <p:cNvPicPr preferRelativeResize="0"/>
          <p:nvPr/>
        </p:nvPicPr>
        <p:blipFill>
          <a:blip r:embed="rId3">
            <a:alphaModFix/>
          </a:blip>
          <a:stretch>
            <a:fillRect/>
          </a:stretch>
        </p:blipFill>
        <p:spPr>
          <a:xfrm>
            <a:off x="1127213" y="3631300"/>
            <a:ext cx="1376225" cy="1029900"/>
          </a:xfrm>
          <a:prstGeom prst="rect">
            <a:avLst/>
          </a:prstGeom>
          <a:noFill/>
          <a:ln>
            <a:noFill/>
          </a:ln>
        </p:spPr>
      </p:pic>
      <p:pic>
        <p:nvPicPr>
          <p:cNvPr id="96" name="Google Shape;96;p18"/>
          <p:cNvPicPr preferRelativeResize="0"/>
          <p:nvPr/>
        </p:nvPicPr>
        <p:blipFill>
          <a:blip r:embed="rId4">
            <a:alphaModFix/>
          </a:blip>
          <a:stretch>
            <a:fillRect/>
          </a:stretch>
        </p:blipFill>
        <p:spPr>
          <a:xfrm>
            <a:off x="3798188" y="3631300"/>
            <a:ext cx="1547633" cy="1029900"/>
          </a:xfrm>
          <a:prstGeom prst="rect">
            <a:avLst/>
          </a:prstGeom>
          <a:noFill/>
          <a:ln>
            <a:noFill/>
          </a:ln>
        </p:spPr>
      </p:pic>
      <p:pic>
        <p:nvPicPr>
          <p:cNvPr id="97" name="Google Shape;97;p18"/>
          <p:cNvPicPr preferRelativeResize="0"/>
          <p:nvPr/>
        </p:nvPicPr>
        <p:blipFill>
          <a:blip r:embed="rId5">
            <a:alphaModFix/>
          </a:blip>
          <a:stretch>
            <a:fillRect/>
          </a:stretch>
        </p:blipFill>
        <p:spPr>
          <a:xfrm>
            <a:off x="6507222" y="1347156"/>
            <a:ext cx="1836900" cy="1224594"/>
          </a:xfrm>
          <a:prstGeom prst="rect">
            <a:avLst/>
          </a:prstGeom>
          <a:noFill/>
          <a:ln>
            <a:noFill/>
          </a:ln>
        </p:spPr>
      </p:pic>
      <p:pic>
        <p:nvPicPr>
          <p:cNvPr id="98" name="Google Shape;98;p18"/>
          <p:cNvPicPr preferRelativeResize="0"/>
          <p:nvPr/>
        </p:nvPicPr>
        <p:blipFill>
          <a:blip r:embed="rId6">
            <a:alphaModFix/>
          </a:blip>
          <a:stretch>
            <a:fillRect/>
          </a:stretch>
        </p:blipFill>
        <p:spPr>
          <a:xfrm>
            <a:off x="6285525" y="3403145"/>
            <a:ext cx="2093400" cy="12580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Findings on Characteristics of High vs. Low Obesity Levels</a:t>
            </a:r>
            <a:endParaRPr/>
          </a:p>
        </p:txBody>
      </p:sp>
      <p:sp>
        <p:nvSpPr>
          <p:cNvPr id="104" name="Google Shape;104;p19"/>
          <p:cNvSpPr txBox="1"/>
          <p:nvPr>
            <p:ph idx="1" type="body"/>
          </p:nvPr>
        </p:nvSpPr>
        <p:spPr>
          <a:xfrm>
            <a:off x="311700" y="1422500"/>
            <a:ext cx="8663400" cy="3541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300">
                <a:solidFill>
                  <a:schemeClr val="dk1"/>
                </a:solidFill>
              </a:rPr>
              <a:t>High Obesity Levels (Obesity Types I, II, III):</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BMI</a:t>
            </a:r>
            <a:r>
              <a:rPr lang="en" sz="1100">
                <a:solidFill>
                  <a:schemeClr val="dk1"/>
                </a:solidFill>
              </a:rPr>
              <a:t>: Higher BMI values consistently correlate with these levels.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Physical Activity (FAF)</a:t>
            </a:r>
            <a:r>
              <a:rPr lang="en" sz="1100">
                <a:solidFill>
                  <a:schemeClr val="dk1"/>
                </a:solidFill>
              </a:rPr>
              <a:t>: Concentrated in the 0 to 2 range, indicating limited physical activity.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Calorie Awareness (SCC)</a:t>
            </a:r>
            <a:r>
              <a:rPr lang="en" sz="1100">
                <a:solidFill>
                  <a:schemeClr val="dk1"/>
                </a:solidFill>
              </a:rPr>
              <a:t>: A lower proportion of individuals monitor their calorie intake.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Dietary Patterns</a:t>
            </a:r>
            <a:r>
              <a:rPr lang="en" sz="1100">
                <a:solidFill>
                  <a:schemeClr val="dk1"/>
                </a:solidFill>
              </a:rPr>
              <a:t>: Frequent high-calorie food consumption (FAVC) and additional eating habits (CAEC).</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Family History</a:t>
            </a:r>
            <a:r>
              <a:rPr lang="en" sz="1100">
                <a:solidFill>
                  <a:schemeClr val="dk1"/>
                </a:solidFill>
              </a:rPr>
              <a:t>: Strong association with a positive family history of being overweight.</a:t>
            </a:r>
            <a:endParaRPr sz="1100">
              <a:solidFill>
                <a:schemeClr val="dk1"/>
              </a:solidFill>
            </a:endParaRPr>
          </a:p>
          <a:p>
            <a:pPr indent="0" lvl="0" marL="0" rtl="0" algn="l">
              <a:spcBef>
                <a:spcPts val="1400"/>
              </a:spcBef>
              <a:spcAft>
                <a:spcPts val="0"/>
              </a:spcAft>
              <a:buNone/>
            </a:pPr>
            <a:r>
              <a:rPr b="1" lang="en" sz="1300">
                <a:solidFill>
                  <a:schemeClr val="dk1"/>
                </a:solidFill>
              </a:rPr>
              <a:t>Low Obesity Levels (Underweight, Normal Weight, Overweight Level I):</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BMI</a:t>
            </a:r>
            <a:r>
              <a:rPr lang="en" sz="1100">
                <a:solidFill>
                  <a:schemeClr val="dk1"/>
                </a:solidFill>
              </a:rPr>
              <a:t>: Lower BMI values, aligning with healthy or slightly overweight ranges.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Physical Activity (FAF)</a:t>
            </a:r>
            <a:r>
              <a:rPr lang="en" sz="1100">
                <a:solidFill>
                  <a:schemeClr val="dk1"/>
                </a:solidFill>
              </a:rPr>
              <a:t>: Wider spread, ranging from 0 to 3, reflecting varied activity levels.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Calorie Awareness (SCC)</a:t>
            </a:r>
            <a:r>
              <a:rPr lang="en" sz="1100">
                <a:solidFill>
                  <a:schemeClr val="dk1"/>
                </a:solidFill>
              </a:rPr>
              <a:t>: Higher proportion of individuals monitor their calorie intake, particularly in normal weight groups.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Dietary Patterns</a:t>
            </a:r>
            <a:r>
              <a:rPr lang="en" sz="1100">
                <a:solidFill>
                  <a:schemeClr val="dk1"/>
                </a:solidFill>
              </a:rPr>
              <a:t>: Lower frequency of high-calorie food consumption and balanced meal patterns.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Family History</a:t>
            </a:r>
            <a:r>
              <a:rPr lang="en" sz="1100">
                <a:solidFill>
                  <a:schemeClr val="dk1"/>
                </a:solidFill>
              </a:rPr>
              <a:t>: Lesser association with a family history of being overweight.</a:t>
            </a:r>
            <a:endParaRPr b="1"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12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Exploratory Data Analysis (EDA): Analysis and Data Processing</a:t>
            </a:r>
            <a:endParaRPr/>
          </a:p>
          <a:p>
            <a:pPr indent="0" lvl="0" marL="0" rtl="0" algn="l">
              <a:spcBef>
                <a:spcPts val="0"/>
              </a:spcBef>
              <a:spcAft>
                <a:spcPts val="0"/>
              </a:spcAft>
              <a:buNone/>
            </a:pPr>
            <a:r>
              <a:t/>
            </a:r>
            <a:endParaRPr/>
          </a:p>
        </p:txBody>
      </p:sp>
      <p:sp>
        <p:nvSpPr>
          <p:cNvPr id="110" name="Google Shape;110;p20"/>
          <p:cNvSpPr txBox="1"/>
          <p:nvPr/>
        </p:nvSpPr>
        <p:spPr>
          <a:xfrm>
            <a:off x="5126375" y="2532213"/>
            <a:ext cx="2724900" cy="2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Figure 5: Uncleaned Dataset</a:t>
            </a:r>
            <a:endParaRPr b="1" sz="1200">
              <a:solidFill>
                <a:schemeClr val="dk1"/>
              </a:solidFill>
            </a:endParaRPr>
          </a:p>
        </p:txBody>
      </p:sp>
      <p:sp>
        <p:nvSpPr>
          <p:cNvPr id="111" name="Google Shape;111;p20"/>
          <p:cNvSpPr txBox="1"/>
          <p:nvPr/>
        </p:nvSpPr>
        <p:spPr>
          <a:xfrm>
            <a:off x="5123538" y="4337475"/>
            <a:ext cx="2724900" cy="2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Figure 6: Cleaned Dataset</a:t>
            </a:r>
            <a:endParaRPr b="1" sz="1200">
              <a:solidFill>
                <a:schemeClr val="dk1"/>
              </a:solidFill>
            </a:endParaRPr>
          </a:p>
        </p:txBody>
      </p:sp>
      <p:sp>
        <p:nvSpPr>
          <p:cNvPr id="112" name="Google Shape;112;p20"/>
          <p:cNvSpPr txBox="1"/>
          <p:nvPr/>
        </p:nvSpPr>
        <p:spPr>
          <a:xfrm>
            <a:off x="0" y="1083950"/>
            <a:ext cx="3480900" cy="4206900"/>
          </a:xfrm>
          <a:prstGeom prst="rect">
            <a:avLst/>
          </a:prstGeom>
          <a:noFill/>
          <a:ln>
            <a:noFill/>
          </a:ln>
        </p:spPr>
        <p:txBody>
          <a:bodyPr anchorCtr="0" anchor="t" bIns="91425" lIns="91425" spcFirstLastPara="1" rIns="91425" wrap="square" tIns="91425">
            <a:spAutoFit/>
          </a:bodyPr>
          <a:lstStyle/>
          <a:p>
            <a:pPr indent="-273050" lvl="0" marL="457200" rtl="0" algn="l">
              <a:lnSpc>
                <a:spcPct val="115000"/>
              </a:lnSpc>
              <a:spcBef>
                <a:spcPts val="1400"/>
              </a:spcBef>
              <a:spcAft>
                <a:spcPts val="0"/>
              </a:spcAft>
              <a:buClr>
                <a:schemeClr val="dk1"/>
              </a:buClr>
              <a:buSzPts val="700"/>
              <a:buAutoNum type="arabicPeriod"/>
            </a:pPr>
            <a:r>
              <a:rPr b="1" lang="en" sz="700">
                <a:solidFill>
                  <a:schemeClr val="dk1"/>
                </a:solidFill>
              </a:rPr>
              <a:t>Feature Selection (Removed):</a:t>
            </a:r>
            <a:endParaRPr b="1" sz="700">
              <a:solidFill>
                <a:schemeClr val="dk1"/>
              </a:solidFill>
            </a:endParaRPr>
          </a:p>
          <a:p>
            <a:pPr indent="-273050" lvl="0" marL="914400" rtl="0" algn="l">
              <a:lnSpc>
                <a:spcPct val="115000"/>
              </a:lnSpc>
              <a:spcBef>
                <a:spcPts val="0"/>
              </a:spcBef>
              <a:spcAft>
                <a:spcPts val="0"/>
              </a:spcAft>
              <a:buClr>
                <a:schemeClr val="dk1"/>
              </a:buClr>
              <a:buSzPts val="700"/>
              <a:buChar char="●"/>
            </a:pPr>
            <a:r>
              <a:rPr b="1" lang="en" sz="700">
                <a:solidFill>
                  <a:schemeClr val="dk1"/>
                </a:solidFill>
              </a:rPr>
              <a:t>Patient ID</a:t>
            </a:r>
            <a:r>
              <a:rPr lang="en" sz="700">
                <a:solidFill>
                  <a:schemeClr val="dk1"/>
                </a:solidFill>
              </a:rPr>
              <a:t>: Irrelevant for predictive modeling, removed to avoid overfitting.</a:t>
            </a:r>
            <a:endParaRPr sz="700">
              <a:solidFill>
                <a:schemeClr val="dk1"/>
              </a:solidFill>
            </a:endParaRPr>
          </a:p>
          <a:p>
            <a:pPr indent="-273050" lvl="0" marL="914400" rtl="0" algn="l">
              <a:lnSpc>
                <a:spcPct val="115000"/>
              </a:lnSpc>
              <a:spcBef>
                <a:spcPts val="0"/>
              </a:spcBef>
              <a:spcAft>
                <a:spcPts val="0"/>
              </a:spcAft>
              <a:buClr>
                <a:schemeClr val="dk1"/>
              </a:buClr>
              <a:buSzPts val="700"/>
              <a:buChar char="●"/>
            </a:pPr>
            <a:r>
              <a:rPr b="1" lang="en" sz="700">
                <a:solidFill>
                  <a:schemeClr val="dk1"/>
                </a:solidFill>
              </a:rPr>
              <a:t>Unnamed: 18</a:t>
            </a:r>
            <a:r>
              <a:rPr lang="en" sz="700">
                <a:solidFill>
                  <a:schemeClr val="dk1"/>
                </a:solidFill>
              </a:rPr>
              <a:t>: A blank column created by an extra delimiter, removed as it contained no useful information.</a:t>
            </a:r>
            <a:br>
              <a:rPr lang="en" sz="700">
                <a:solidFill>
                  <a:schemeClr val="dk1"/>
                </a:solidFill>
              </a:rPr>
            </a:br>
            <a:endParaRPr sz="700">
              <a:solidFill>
                <a:schemeClr val="dk1"/>
              </a:solidFill>
            </a:endParaRPr>
          </a:p>
          <a:p>
            <a:pPr indent="-273050" lvl="0" marL="457200" rtl="0" algn="l">
              <a:lnSpc>
                <a:spcPct val="115000"/>
              </a:lnSpc>
              <a:spcBef>
                <a:spcPts val="0"/>
              </a:spcBef>
              <a:spcAft>
                <a:spcPts val="0"/>
              </a:spcAft>
              <a:buClr>
                <a:schemeClr val="dk1"/>
              </a:buClr>
              <a:buSzPts val="700"/>
              <a:buAutoNum type="arabicPeriod"/>
            </a:pPr>
            <a:r>
              <a:rPr b="1" lang="en" sz="700">
                <a:solidFill>
                  <a:schemeClr val="dk1"/>
                </a:solidFill>
              </a:rPr>
              <a:t>Handling Missing and Erroneous Data:</a:t>
            </a:r>
            <a:endParaRPr b="1" sz="700">
              <a:solidFill>
                <a:schemeClr val="dk1"/>
              </a:solidFill>
            </a:endParaRPr>
          </a:p>
          <a:p>
            <a:pPr indent="-273050" lvl="0" marL="914400" rtl="0" algn="l">
              <a:lnSpc>
                <a:spcPct val="115000"/>
              </a:lnSpc>
              <a:spcBef>
                <a:spcPts val="0"/>
              </a:spcBef>
              <a:spcAft>
                <a:spcPts val="0"/>
              </a:spcAft>
              <a:buClr>
                <a:schemeClr val="dk1"/>
              </a:buClr>
              <a:buSzPts val="700"/>
              <a:buChar char="●"/>
            </a:pPr>
            <a:r>
              <a:rPr b="1" lang="en" sz="700">
                <a:solidFill>
                  <a:schemeClr val="dk1"/>
                </a:solidFill>
              </a:rPr>
              <a:t>Numerical Columns (Age, BMI, Weight, etc.)</a:t>
            </a:r>
            <a:r>
              <a:rPr lang="en" sz="700">
                <a:solidFill>
                  <a:schemeClr val="dk1"/>
                </a:solidFill>
              </a:rPr>
              <a:t>: Missing values imputed using the median to avoid dropping rows.</a:t>
            </a:r>
            <a:endParaRPr sz="700">
              <a:solidFill>
                <a:schemeClr val="dk1"/>
              </a:solidFill>
            </a:endParaRPr>
          </a:p>
          <a:p>
            <a:pPr indent="-273050" lvl="0" marL="914400" rtl="0" algn="l">
              <a:lnSpc>
                <a:spcPct val="115000"/>
              </a:lnSpc>
              <a:spcBef>
                <a:spcPts val="0"/>
              </a:spcBef>
              <a:spcAft>
                <a:spcPts val="0"/>
              </a:spcAft>
              <a:buClr>
                <a:schemeClr val="dk1"/>
              </a:buClr>
              <a:buSzPts val="700"/>
              <a:buChar char="●"/>
            </a:pPr>
            <a:r>
              <a:rPr b="1" lang="en" sz="700">
                <a:solidFill>
                  <a:schemeClr val="dk1"/>
                </a:solidFill>
              </a:rPr>
              <a:t>BMI</a:t>
            </a:r>
            <a:r>
              <a:rPr lang="en" sz="700">
                <a:solidFill>
                  <a:schemeClr val="dk1"/>
                </a:solidFill>
              </a:rPr>
              <a:t>: Calculated using the formula: BMI = Weight (Kg) / Height (m).</a:t>
            </a:r>
            <a:endParaRPr sz="700">
              <a:solidFill>
                <a:schemeClr val="dk1"/>
              </a:solidFill>
            </a:endParaRPr>
          </a:p>
          <a:p>
            <a:pPr indent="-273050" lvl="0" marL="914400" rtl="0" algn="l">
              <a:lnSpc>
                <a:spcPct val="115000"/>
              </a:lnSpc>
              <a:spcBef>
                <a:spcPts val="0"/>
              </a:spcBef>
              <a:spcAft>
                <a:spcPts val="0"/>
              </a:spcAft>
              <a:buClr>
                <a:schemeClr val="dk1"/>
              </a:buClr>
              <a:buSzPts val="700"/>
              <a:buChar char="●"/>
            </a:pPr>
            <a:r>
              <a:rPr b="1" lang="en" sz="700">
                <a:solidFill>
                  <a:schemeClr val="dk1"/>
                </a:solidFill>
              </a:rPr>
              <a:t>Age Grouping</a:t>
            </a:r>
            <a:r>
              <a:rPr lang="en" sz="700">
                <a:solidFill>
                  <a:schemeClr val="dk1"/>
                </a:solidFill>
              </a:rPr>
              <a:t>: Age was grouped into categorical bins (e.g., 0-18, 19-35) for better pattern recognition.</a:t>
            </a:r>
            <a:br>
              <a:rPr lang="en" sz="700">
                <a:solidFill>
                  <a:schemeClr val="dk1"/>
                </a:solidFill>
              </a:rPr>
            </a:br>
            <a:endParaRPr sz="700">
              <a:solidFill>
                <a:schemeClr val="dk1"/>
              </a:solidFill>
            </a:endParaRPr>
          </a:p>
          <a:p>
            <a:pPr indent="-273050" lvl="0" marL="457200" rtl="0" algn="l">
              <a:lnSpc>
                <a:spcPct val="115000"/>
              </a:lnSpc>
              <a:spcBef>
                <a:spcPts val="0"/>
              </a:spcBef>
              <a:spcAft>
                <a:spcPts val="0"/>
              </a:spcAft>
              <a:buClr>
                <a:schemeClr val="dk1"/>
              </a:buClr>
              <a:buSzPts val="700"/>
              <a:buAutoNum type="arabicPeriod"/>
            </a:pPr>
            <a:r>
              <a:rPr b="1" lang="en" sz="700">
                <a:solidFill>
                  <a:schemeClr val="dk1"/>
                </a:solidFill>
              </a:rPr>
              <a:t>Data Transformation:</a:t>
            </a:r>
            <a:endParaRPr b="1" sz="700">
              <a:solidFill>
                <a:schemeClr val="dk1"/>
              </a:solidFill>
            </a:endParaRPr>
          </a:p>
          <a:p>
            <a:pPr indent="-273050" lvl="0" marL="914400" rtl="0" algn="l">
              <a:lnSpc>
                <a:spcPct val="115000"/>
              </a:lnSpc>
              <a:spcBef>
                <a:spcPts val="0"/>
              </a:spcBef>
              <a:spcAft>
                <a:spcPts val="0"/>
              </a:spcAft>
              <a:buClr>
                <a:schemeClr val="dk1"/>
              </a:buClr>
              <a:buSzPts val="700"/>
              <a:buChar char="●"/>
            </a:pPr>
            <a:r>
              <a:rPr b="1" lang="en" sz="700">
                <a:solidFill>
                  <a:schemeClr val="dk1"/>
                </a:solidFill>
              </a:rPr>
              <a:t>Age</a:t>
            </a:r>
            <a:r>
              <a:rPr lang="en" sz="700">
                <a:solidFill>
                  <a:schemeClr val="dk1"/>
                </a:solidFill>
              </a:rPr>
              <a:t>: Converted to Age Group (e.g., 0-18, 19-35) to capture age-related patterns more effectively.</a:t>
            </a:r>
            <a:endParaRPr sz="700">
              <a:solidFill>
                <a:schemeClr val="dk1"/>
              </a:solidFill>
            </a:endParaRPr>
          </a:p>
          <a:p>
            <a:pPr indent="-273050" lvl="0" marL="914400" rtl="0" algn="l">
              <a:lnSpc>
                <a:spcPct val="115000"/>
              </a:lnSpc>
              <a:spcBef>
                <a:spcPts val="0"/>
              </a:spcBef>
              <a:spcAft>
                <a:spcPts val="0"/>
              </a:spcAft>
              <a:buClr>
                <a:schemeClr val="dk1"/>
              </a:buClr>
              <a:buSzPts val="700"/>
              <a:buChar char="●"/>
            </a:pPr>
            <a:r>
              <a:rPr b="1" lang="en" sz="700">
                <a:solidFill>
                  <a:schemeClr val="dk1"/>
                </a:solidFill>
              </a:rPr>
              <a:t>BMI</a:t>
            </a:r>
            <a:r>
              <a:rPr lang="en" sz="700">
                <a:solidFill>
                  <a:schemeClr val="dk1"/>
                </a:solidFill>
              </a:rPr>
              <a:t>: Created a new feature for Body Mass Index, derived from Height and Weight.</a:t>
            </a:r>
            <a:br>
              <a:rPr lang="en" sz="700">
                <a:solidFill>
                  <a:schemeClr val="dk1"/>
                </a:solidFill>
              </a:rPr>
            </a:br>
            <a:endParaRPr sz="700">
              <a:solidFill>
                <a:schemeClr val="dk1"/>
              </a:solidFill>
            </a:endParaRPr>
          </a:p>
          <a:p>
            <a:pPr indent="-273050" lvl="0" marL="457200" rtl="0" algn="l">
              <a:lnSpc>
                <a:spcPct val="115000"/>
              </a:lnSpc>
              <a:spcBef>
                <a:spcPts val="0"/>
              </a:spcBef>
              <a:spcAft>
                <a:spcPts val="0"/>
              </a:spcAft>
              <a:buClr>
                <a:schemeClr val="dk1"/>
              </a:buClr>
              <a:buSzPts val="700"/>
              <a:buAutoNum type="arabicPeriod"/>
            </a:pPr>
            <a:r>
              <a:rPr b="1" lang="en" sz="700">
                <a:solidFill>
                  <a:schemeClr val="dk1"/>
                </a:solidFill>
              </a:rPr>
              <a:t>Encoding Categorical Variables:</a:t>
            </a:r>
            <a:endParaRPr b="1" sz="700">
              <a:solidFill>
                <a:schemeClr val="dk1"/>
              </a:solidFill>
            </a:endParaRPr>
          </a:p>
          <a:p>
            <a:pPr indent="-273050" lvl="0" marL="914400" rtl="0" algn="l">
              <a:lnSpc>
                <a:spcPct val="115000"/>
              </a:lnSpc>
              <a:spcBef>
                <a:spcPts val="0"/>
              </a:spcBef>
              <a:spcAft>
                <a:spcPts val="0"/>
              </a:spcAft>
              <a:buClr>
                <a:schemeClr val="dk1"/>
              </a:buClr>
              <a:buSzPts val="700"/>
              <a:buChar char="●"/>
            </a:pPr>
            <a:r>
              <a:rPr lang="en" sz="700">
                <a:solidFill>
                  <a:schemeClr val="dk1"/>
                </a:solidFill>
              </a:rPr>
              <a:t>Gender, FAVC, CAEC, SMOKE, SCC, CALC, MTRAN, Obesity Level</a:t>
            </a:r>
            <a:br>
              <a:rPr lang="en" sz="700">
                <a:solidFill>
                  <a:schemeClr val="dk1"/>
                </a:solidFill>
              </a:rPr>
            </a:br>
            <a:endParaRPr sz="700">
              <a:solidFill>
                <a:schemeClr val="dk1"/>
              </a:solidFill>
            </a:endParaRPr>
          </a:p>
          <a:p>
            <a:pPr indent="-273050" lvl="0" marL="457200" rtl="0" algn="l">
              <a:lnSpc>
                <a:spcPct val="115000"/>
              </a:lnSpc>
              <a:spcBef>
                <a:spcPts val="0"/>
              </a:spcBef>
              <a:spcAft>
                <a:spcPts val="0"/>
              </a:spcAft>
              <a:buClr>
                <a:schemeClr val="dk1"/>
              </a:buClr>
              <a:buSzPts val="700"/>
              <a:buAutoNum type="arabicPeriod"/>
            </a:pPr>
            <a:r>
              <a:rPr b="1" lang="en" sz="700">
                <a:solidFill>
                  <a:schemeClr val="dk1"/>
                </a:solidFill>
              </a:rPr>
              <a:t>Creating New Features:</a:t>
            </a:r>
            <a:endParaRPr b="1" sz="700">
              <a:solidFill>
                <a:schemeClr val="dk1"/>
              </a:solidFill>
            </a:endParaRPr>
          </a:p>
          <a:p>
            <a:pPr indent="-266700" lvl="0" marL="914400" rtl="0" algn="l">
              <a:lnSpc>
                <a:spcPct val="115000"/>
              </a:lnSpc>
              <a:spcBef>
                <a:spcPts val="0"/>
              </a:spcBef>
              <a:spcAft>
                <a:spcPts val="0"/>
              </a:spcAft>
              <a:buClr>
                <a:schemeClr val="dk1"/>
              </a:buClr>
              <a:buSzPts val="600"/>
              <a:buChar char="●"/>
            </a:pPr>
            <a:r>
              <a:rPr b="1" lang="en" sz="600">
                <a:solidFill>
                  <a:schemeClr val="dk1"/>
                </a:solidFill>
              </a:rPr>
              <a:t>Body Mass Index (BMI):</a:t>
            </a:r>
            <a:r>
              <a:rPr lang="en" sz="600">
                <a:solidFill>
                  <a:schemeClr val="dk1"/>
                </a:solidFill>
              </a:rPr>
              <a:t> BMI serves as a comprehensive measure that combines weight and height into a single metric, providing a stronger correlation </a:t>
            </a:r>
            <a:endParaRPr sz="600">
              <a:solidFill>
                <a:schemeClr val="dk1"/>
              </a:solidFill>
            </a:endParaRPr>
          </a:p>
          <a:p>
            <a:pPr indent="-266700" lvl="0" marL="914400" rtl="0" algn="l">
              <a:lnSpc>
                <a:spcPct val="115000"/>
              </a:lnSpc>
              <a:spcBef>
                <a:spcPts val="0"/>
              </a:spcBef>
              <a:spcAft>
                <a:spcPts val="0"/>
              </a:spcAft>
              <a:buClr>
                <a:schemeClr val="dk1"/>
              </a:buClr>
              <a:buSzPts val="600"/>
              <a:buChar char="●"/>
            </a:pPr>
            <a:r>
              <a:rPr b="1" lang="en" sz="600">
                <a:solidFill>
                  <a:schemeClr val="dk1"/>
                </a:solidFill>
              </a:rPr>
              <a:t>Body Fat Percentage:</a:t>
            </a:r>
            <a:r>
              <a:rPr lang="en" sz="600">
                <a:solidFill>
                  <a:schemeClr val="dk1"/>
                </a:solidFill>
              </a:rPr>
              <a:t> A valuable feature that offers a more accurate representation of obesity levels compared to using isolated attributes like gender, weight, or height. </a:t>
            </a:r>
            <a:endParaRPr sz="600">
              <a:solidFill>
                <a:schemeClr val="dk1"/>
              </a:solidFill>
            </a:endParaRPr>
          </a:p>
          <a:p>
            <a:pPr indent="0" lvl="0" marL="0" rtl="0" algn="l">
              <a:lnSpc>
                <a:spcPct val="115000"/>
              </a:lnSpc>
              <a:spcBef>
                <a:spcPts val="1400"/>
              </a:spcBef>
              <a:spcAft>
                <a:spcPts val="400"/>
              </a:spcAft>
              <a:buNone/>
            </a:pPr>
            <a:r>
              <a:t/>
            </a:r>
            <a:endParaRPr sz="700">
              <a:solidFill>
                <a:schemeClr val="dk1"/>
              </a:solidFill>
            </a:endParaRPr>
          </a:p>
        </p:txBody>
      </p:sp>
      <p:sp>
        <p:nvSpPr>
          <p:cNvPr id="113" name="Google Shape;113;p20"/>
          <p:cNvSpPr txBox="1"/>
          <p:nvPr/>
        </p:nvSpPr>
        <p:spPr>
          <a:xfrm>
            <a:off x="5692350" y="2893138"/>
            <a:ext cx="4149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5.</a:t>
            </a:r>
            <a:endParaRPr b="1" sz="1800">
              <a:solidFill>
                <a:srgbClr val="FF0000"/>
              </a:solidFill>
            </a:endParaRPr>
          </a:p>
        </p:txBody>
      </p:sp>
      <p:pic>
        <p:nvPicPr>
          <p:cNvPr id="114" name="Google Shape;114;p20"/>
          <p:cNvPicPr preferRelativeResize="0"/>
          <p:nvPr/>
        </p:nvPicPr>
        <p:blipFill>
          <a:blip r:embed="rId4">
            <a:alphaModFix/>
          </a:blip>
          <a:stretch>
            <a:fillRect/>
          </a:stretch>
        </p:blipFill>
        <p:spPr>
          <a:xfrm>
            <a:off x="3828000" y="1556225"/>
            <a:ext cx="5066687" cy="885050"/>
          </a:xfrm>
          <a:prstGeom prst="rect">
            <a:avLst/>
          </a:prstGeom>
          <a:noFill/>
          <a:ln>
            <a:noFill/>
          </a:ln>
        </p:spPr>
      </p:pic>
      <p:pic>
        <p:nvPicPr>
          <p:cNvPr id="115" name="Google Shape;115;p20"/>
          <p:cNvPicPr preferRelativeResize="0"/>
          <p:nvPr/>
        </p:nvPicPr>
        <p:blipFill>
          <a:blip r:embed="rId5">
            <a:alphaModFix/>
          </a:blip>
          <a:stretch>
            <a:fillRect/>
          </a:stretch>
        </p:blipFill>
        <p:spPr>
          <a:xfrm>
            <a:off x="3833645" y="3273100"/>
            <a:ext cx="5310355" cy="885050"/>
          </a:xfrm>
          <a:prstGeom prst="rect">
            <a:avLst/>
          </a:prstGeom>
          <a:noFill/>
          <a:ln>
            <a:noFill/>
          </a:ln>
        </p:spPr>
      </p:pic>
      <p:sp>
        <p:nvSpPr>
          <p:cNvPr id="116" name="Google Shape;116;p20"/>
          <p:cNvSpPr/>
          <p:nvPr/>
        </p:nvSpPr>
        <p:spPr>
          <a:xfrm>
            <a:off x="5126375" y="3364950"/>
            <a:ext cx="272100" cy="1132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9100" y="371375"/>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(ML)</a:t>
            </a:r>
            <a:r>
              <a:rPr lang="en"/>
              <a:t>: Random Forest as Optimal Model (D)</a:t>
            </a:r>
            <a:endParaRPr/>
          </a:p>
        </p:txBody>
      </p:sp>
      <p:sp>
        <p:nvSpPr>
          <p:cNvPr id="122" name="Google Shape;122;p21"/>
          <p:cNvSpPr txBox="1"/>
          <p:nvPr>
            <p:ph idx="1" type="body"/>
          </p:nvPr>
        </p:nvSpPr>
        <p:spPr>
          <a:xfrm>
            <a:off x="311700" y="1152475"/>
            <a:ext cx="5961000" cy="37242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b="1" lang="en" sz="1100">
                <a:solidFill>
                  <a:schemeClr val="dk1"/>
                </a:solidFill>
              </a:rPr>
              <a:t>Optimal for Mixed Data Types</a:t>
            </a:r>
            <a:r>
              <a:rPr lang="en" sz="1100">
                <a:solidFill>
                  <a:schemeClr val="dk1"/>
                </a:solidFill>
              </a:rPr>
              <a:t>: Handles both categorical and numerical features effectively, aligning with the dataset's diverse characteristics identified in EDA.</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Robust Against Overfitting</a:t>
            </a:r>
            <a:r>
              <a:rPr lang="en" sz="1100">
                <a:solidFill>
                  <a:schemeClr val="dk1"/>
                </a:solidFill>
              </a:rPr>
              <a:t>: Ensemble method reduces overfitting by averaging predictions across 300 trees, ensuring stability on unseen data (handles Variance).</a:t>
            </a:r>
            <a:endParaRPr sz="1100">
              <a:solidFill>
                <a:schemeClr val="dk1"/>
              </a:solidFill>
            </a:endParaRPr>
          </a:p>
          <a:p>
            <a:pPr indent="0" lvl="0" marL="0" rtl="0" algn="l">
              <a:spcBef>
                <a:spcPts val="1200"/>
              </a:spcBef>
              <a:spcAft>
                <a:spcPts val="0"/>
              </a:spcAft>
              <a:buNone/>
            </a:pPr>
            <a:r>
              <a:rPr b="1" lang="en" sz="1100">
                <a:solidFill>
                  <a:schemeClr val="dk1"/>
                </a:solidFill>
              </a:rPr>
              <a:t>Handles Class Imbalance</a:t>
            </a:r>
            <a:r>
              <a:rPr lang="en" sz="1100">
                <a:solidFill>
                  <a:schemeClr val="dk1"/>
                </a:solidFill>
              </a:rPr>
              <a:t>: Voting mechanism across trees </a:t>
            </a:r>
            <a:r>
              <a:rPr b="1" lang="en" sz="1100">
                <a:solidFill>
                  <a:schemeClr val="dk1"/>
                </a:solidFill>
              </a:rPr>
              <a:t>minimizes bias </a:t>
            </a:r>
            <a:r>
              <a:rPr lang="en" sz="1100">
                <a:solidFill>
                  <a:schemeClr val="dk1"/>
                </a:solidFill>
              </a:rPr>
              <a:t>towards the majority class, supporting balanced performance across survival classes. (Aggregation)</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Both  </a:t>
            </a:r>
            <a:r>
              <a:rPr b="1" lang="en" sz="1200">
                <a:solidFill>
                  <a:schemeClr val="dk1"/>
                </a:solidFill>
                <a:latin typeface="Times New Roman"/>
                <a:ea typeface="Times New Roman"/>
                <a:cs typeface="Times New Roman"/>
                <a:sym typeface="Times New Roman"/>
              </a:rPr>
              <a:t>Randomized Search Cross-Validation (CV)</a:t>
            </a:r>
            <a:r>
              <a:rPr lang="en" sz="1200">
                <a:solidFill>
                  <a:schemeClr val="dk1"/>
                </a:solidFill>
                <a:latin typeface="Times New Roman"/>
                <a:ea typeface="Times New Roman"/>
                <a:cs typeface="Times New Roman"/>
                <a:sym typeface="Times New Roman"/>
              </a:rPr>
              <a:t> and </a:t>
            </a:r>
            <a:r>
              <a:rPr b="1" lang="en" sz="1200">
                <a:solidFill>
                  <a:schemeClr val="dk1"/>
                </a:solidFill>
                <a:latin typeface="Times New Roman"/>
                <a:ea typeface="Times New Roman"/>
                <a:cs typeface="Times New Roman"/>
                <a:sym typeface="Times New Roman"/>
              </a:rPr>
              <a:t>Grid Search Cross-Validation (CV)</a:t>
            </a:r>
            <a:r>
              <a:rPr lang="en" sz="1200">
                <a:solidFill>
                  <a:schemeClr val="dk1"/>
                </a:solidFill>
                <a:latin typeface="Times New Roman"/>
                <a:ea typeface="Times New Roman"/>
                <a:cs typeface="Times New Roman"/>
                <a:sym typeface="Times New Roman"/>
              </a:rPr>
              <a:t> were employed to fine-tune hyperparameters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Hyperparameter Choices</a:t>
            </a:r>
            <a:r>
              <a:rPr lang="en"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n_estimators = 300</a:t>
            </a:r>
            <a:r>
              <a:rPr lang="en" sz="1100">
                <a:solidFill>
                  <a:schemeClr val="dk1"/>
                </a:solidFill>
              </a:rPr>
              <a:t>: Provides prediction stability without excessive computation.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max_depth = 10</a:t>
            </a:r>
            <a:r>
              <a:rPr lang="en" sz="1100">
                <a:solidFill>
                  <a:schemeClr val="dk1"/>
                </a:solidFill>
              </a:rPr>
              <a:t>: Controls complexity, capturing essential patterns without overfitting.</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min_samples_split = 2</a:t>
            </a:r>
            <a:r>
              <a:rPr lang="en" sz="1100">
                <a:solidFill>
                  <a:schemeClr val="dk1"/>
                </a:solidFill>
              </a:rPr>
              <a:t> &amp; </a:t>
            </a:r>
            <a:r>
              <a:rPr b="1" lang="en" sz="1100">
                <a:solidFill>
                  <a:schemeClr val="dk1"/>
                </a:solidFill>
              </a:rPr>
              <a:t>min_samples_leaf = 1</a:t>
            </a:r>
            <a:r>
              <a:rPr lang="en" sz="1100">
                <a:solidFill>
                  <a:schemeClr val="dk1"/>
                </a:solidFill>
              </a:rPr>
              <a:t>: Enables nuanced pattern capture while balancing detail and generalization.</a:t>
            </a:r>
            <a:endParaRPr sz="1100">
              <a:solidFill>
                <a:schemeClr val="dk1"/>
              </a:solidFill>
            </a:endParaRPr>
          </a:p>
          <a:p>
            <a:pPr indent="0" lvl="0" marL="0" rtl="0" algn="l">
              <a:spcBef>
                <a:spcPts val="1200"/>
              </a:spcBef>
              <a:spcAft>
                <a:spcPts val="0"/>
              </a:spcAft>
              <a:buNone/>
            </a:pPr>
            <a:r>
              <a:rPr b="1" lang="en" sz="1100">
                <a:solidFill>
                  <a:schemeClr val="dk1"/>
                </a:solidFill>
              </a:rPr>
              <a:t>Alignment with EDA Insights</a:t>
            </a:r>
            <a:r>
              <a:rPr lang="en" sz="1100">
                <a:solidFill>
                  <a:schemeClr val="dk1"/>
                </a:solidFill>
              </a:rPr>
              <a:t>: Reflects the model’s ability to manage non-linear relationships and complex patterns within the data, crucial for predicting survival probabilities accurately.</a:t>
            </a:r>
            <a:endParaRPr b="1">
              <a:solidFill>
                <a:schemeClr val="dk1"/>
              </a:solidFill>
            </a:endParaRPr>
          </a:p>
        </p:txBody>
      </p:sp>
      <p:pic>
        <p:nvPicPr>
          <p:cNvPr id="123" name="Google Shape;123;p21"/>
          <p:cNvPicPr preferRelativeResize="0"/>
          <p:nvPr/>
        </p:nvPicPr>
        <p:blipFill>
          <a:blip r:embed="rId3">
            <a:alphaModFix/>
          </a:blip>
          <a:stretch>
            <a:fillRect/>
          </a:stretch>
        </p:blipFill>
        <p:spPr>
          <a:xfrm>
            <a:off x="6203950" y="1817050"/>
            <a:ext cx="2989150" cy="2285600"/>
          </a:xfrm>
          <a:prstGeom prst="rect">
            <a:avLst/>
          </a:prstGeom>
          <a:noFill/>
          <a:ln>
            <a:noFill/>
          </a:ln>
        </p:spPr>
      </p:pic>
      <p:sp>
        <p:nvSpPr>
          <p:cNvPr id="124" name="Google Shape;124;p21"/>
          <p:cNvSpPr txBox="1"/>
          <p:nvPr/>
        </p:nvSpPr>
        <p:spPr>
          <a:xfrm>
            <a:off x="6365950" y="3885125"/>
            <a:ext cx="26493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Figure 8: Random Forest</a:t>
            </a:r>
            <a:endParaRPr b="1"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